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  <p:sldMasterId id="2147483720" r:id="rId5"/>
    <p:sldMasterId id="2147483732" r:id="rId6"/>
  </p:sldMasterIdLst>
  <p:sldIdLst>
    <p:sldId id="256" r:id="rId7"/>
    <p:sldId id="301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86" r:id="rId30"/>
    <p:sldId id="298" r:id="rId31"/>
    <p:sldId id="299" r:id="rId32"/>
    <p:sldId id="300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4A01"/>
    <a:srgbClr val="FF5C01"/>
    <a:srgbClr val="FF3300"/>
    <a:srgbClr val="993300"/>
    <a:srgbClr val="FF33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2" y="-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emf"/><Relationship Id="rId4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e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37268-1910-4473-8CF4-A04E0F5993C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98778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9F449-46B6-451F-9BBB-62C7A572838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79049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CCC67-60C9-48F8-BB1C-44B30279DC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99653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37268-1910-4473-8CF4-A04E0F5993C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169278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C411C-E9C5-420E-8A77-35404C92F7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413277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CBF29-9FF8-4395-8DAA-F3505CA4D5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390566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E875F-F71F-4DBE-8F46-71B4BA47F4C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614638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ED32E-9369-473C-98C2-018036F248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163436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3527A-3920-4B78-89E2-395AD72FA1E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839892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EA6BA-C02D-4A90-BA30-0DDEB92162B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549453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375C7-5016-4EDB-B839-3AEFAEDAF31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49997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C411C-E9C5-420E-8A77-35404C92F7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676150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BE67C-EB03-4CA5-BEB0-BCFC0679E4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73207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9F449-46B6-451F-9BBB-62C7A572838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490265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CCC67-60C9-48F8-BB1C-44B30279DC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815305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37268-1910-4473-8CF4-A04E0F5993C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108967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C411C-E9C5-420E-8A77-35404C92F7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810220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CBF29-9FF8-4395-8DAA-F3505CA4D5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004847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E875F-F71F-4DBE-8F46-71B4BA47F4C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651286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ED32E-9369-473C-98C2-018036F248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210367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3527A-3920-4B78-89E2-395AD72FA1E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120860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EA6BA-C02D-4A90-BA30-0DDEB92162B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20567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CBF29-9FF8-4395-8DAA-F3505CA4D5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398782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375C7-5016-4EDB-B839-3AEFAEDAF31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572824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BE67C-EB03-4CA5-BEB0-BCFC0679E4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772633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9F449-46B6-451F-9BBB-62C7A572838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378219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CCC67-60C9-48F8-BB1C-44B30279DC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437154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37268-1910-4473-8CF4-A04E0F5993C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75017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C411C-E9C5-420E-8A77-35404C92F7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970489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CBF29-9FF8-4395-8DAA-F3505CA4D5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121707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E875F-F71F-4DBE-8F46-71B4BA47F4C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07579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ED32E-9369-473C-98C2-018036F248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729739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3527A-3920-4B78-89E2-395AD72FA1E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38483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E875F-F71F-4DBE-8F46-71B4BA47F4C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689785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EA6BA-C02D-4A90-BA30-0DDEB92162B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7461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375C7-5016-4EDB-B839-3AEFAEDAF31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927079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BE67C-EB03-4CA5-BEB0-BCFC0679E4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989253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9F449-46B6-451F-9BBB-62C7A572838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939633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CCC67-60C9-48F8-BB1C-44B30279DC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291860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37268-1910-4473-8CF4-A04E0F5993C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413411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C411C-E9C5-420E-8A77-35404C92F7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75498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CBF29-9FF8-4395-8DAA-F3505CA4D5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409055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E875F-F71F-4DBE-8F46-71B4BA47F4C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343996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ED32E-9369-473C-98C2-018036F248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9941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ED32E-9369-473C-98C2-018036F248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293230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3527A-3920-4B78-89E2-395AD72FA1E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297830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EA6BA-C02D-4A90-BA30-0DDEB92162B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281394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375C7-5016-4EDB-B839-3AEFAEDAF31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194322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BE67C-EB03-4CA5-BEB0-BCFC0679E4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875166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9F449-46B6-451F-9BBB-62C7A572838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213045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CCC67-60C9-48F8-BB1C-44B30279DC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630904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0FCA60-F548-4857-85DD-C8A5389414F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743721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A0CF54-7FE1-43D5-B7E5-F87E42B77D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254470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7CEDF6-DAF8-499D-A201-D7E9F7253FF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171307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A44DE9-84CE-48EB-802A-CC8238A94C3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66430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3527A-3920-4B78-89E2-395AD72FA1E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255473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37B06B-E0C4-4C90-A4B9-54A72DD9292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405277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1E7DB9-DB22-4122-A82A-7847A274901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26023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8629F4-B9C8-4AB0-8F6C-82BA9F14852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631521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710588-20B5-4D18-8F55-5C624177A78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329408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B3B1BD-15C0-44CB-BA87-A17A1335916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228913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51392-35CA-4C23-BEE3-38FDB8335C9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547310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6E39C5-2A93-43DF-B397-0C42B1E36C1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0890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EA6BA-C02D-4A90-BA30-0DDEB92162B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06257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375C7-5016-4EDB-B839-3AEFAEDAF31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21314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BE67C-EB03-4CA5-BEB0-BCFC0679E4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7692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0C570F-7376-4607-AFD6-46C79261EFB8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764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0C570F-7376-4607-AFD6-46C79261EFB8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34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0C570F-7376-4607-AFD6-46C79261EFB8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948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0C570F-7376-4607-AFD6-46C79261EFB8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744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0C570F-7376-4607-AFD6-46C79261EFB8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170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D307319-B95C-4B0E-8D1F-16359F753D3F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94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0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5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5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png"/><Relationship Id="rId5" Type="http://schemas.openxmlformats.org/officeDocument/2006/relationships/oleObject" Target="../embeddings/oleObject6.bin"/><Relationship Id="rId4" Type="http://schemas.openxmlformats.org/officeDocument/2006/relationships/image" Target="../media/image10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5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png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1.xml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10" Type="http://schemas.openxmlformats.org/officeDocument/2006/relationships/image" Target="../media/image21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5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2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51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51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6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3.e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oleObject" Target="../embeddings/oleObject21.bin"/><Relationship Id="rId18" Type="http://schemas.openxmlformats.org/officeDocument/2006/relationships/oleObject" Target="../embeddings/oleObject25.bin"/><Relationship Id="rId26" Type="http://schemas.openxmlformats.org/officeDocument/2006/relationships/oleObject" Target="../embeddings/oleObject33.bin"/><Relationship Id="rId39" Type="http://schemas.openxmlformats.org/officeDocument/2006/relationships/oleObject" Target="../embeddings/oleObject46.bin"/><Relationship Id="rId3" Type="http://schemas.openxmlformats.org/officeDocument/2006/relationships/oleObject" Target="../embeddings/oleObject13.bin"/><Relationship Id="rId21" Type="http://schemas.openxmlformats.org/officeDocument/2006/relationships/oleObject" Target="../embeddings/oleObject28.bin"/><Relationship Id="rId34" Type="http://schemas.openxmlformats.org/officeDocument/2006/relationships/oleObject" Target="../embeddings/oleObject41.bin"/><Relationship Id="rId7" Type="http://schemas.openxmlformats.org/officeDocument/2006/relationships/oleObject" Target="../embeddings/oleObject15.bin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28.wmf"/><Relationship Id="rId25" Type="http://schemas.openxmlformats.org/officeDocument/2006/relationships/oleObject" Target="../embeddings/oleObject32.bin"/><Relationship Id="rId33" Type="http://schemas.openxmlformats.org/officeDocument/2006/relationships/oleObject" Target="../embeddings/oleObject40.bin"/><Relationship Id="rId38" Type="http://schemas.openxmlformats.org/officeDocument/2006/relationships/oleObject" Target="../embeddings/oleObject45.bin"/><Relationship Id="rId2" Type="http://schemas.openxmlformats.org/officeDocument/2006/relationships/slideLayout" Target="../slideLayouts/slideLayout62.xml"/><Relationship Id="rId16" Type="http://schemas.openxmlformats.org/officeDocument/2006/relationships/oleObject" Target="../embeddings/oleObject24.bin"/><Relationship Id="rId20" Type="http://schemas.openxmlformats.org/officeDocument/2006/relationships/oleObject" Target="../embeddings/oleObject27.bin"/><Relationship Id="rId29" Type="http://schemas.openxmlformats.org/officeDocument/2006/relationships/oleObject" Target="../embeddings/oleObject36.bin"/><Relationship Id="rId41" Type="http://schemas.openxmlformats.org/officeDocument/2006/relationships/image" Target="../media/image29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19.bin"/><Relationship Id="rId24" Type="http://schemas.openxmlformats.org/officeDocument/2006/relationships/oleObject" Target="../embeddings/oleObject31.bin"/><Relationship Id="rId32" Type="http://schemas.openxmlformats.org/officeDocument/2006/relationships/oleObject" Target="../embeddings/oleObject39.bin"/><Relationship Id="rId37" Type="http://schemas.openxmlformats.org/officeDocument/2006/relationships/oleObject" Target="../embeddings/oleObject44.bin"/><Relationship Id="rId40" Type="http://schemas.openxmlformats.org/officeDocument/2006/relationships/oleObject" Target="../embeddings/oleObject4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23.bin"/><Relationship Id="rId23" Type="http://schemas.openxmlformats.org/officeDocument/2006/relationships/oleObject" Target="../embeddings/oleObject30.bin"/><Relationship Id="rId28" Type="http://schemas.openxmlformats.org/officeDocument/2006/relationships/oleObject" Target="../embeddings/oleObject35.bin"/><Relationship Id="rId36" Type="http://schemas.openxmlformats.org/officeDocument/2006/relationships/oleObject" Target="../embeddings/oleObject43.bin"/><Relationship Id="rId10" Type="http://schemas.openxmlformats.org/officeDocument/2006/relationships/oleObject" Target="../embeddings/oleObject18.bin"/><Relationship Id="rId19" Type="http://schemas.openxmlformats.org/officeDocument/2006/relationships/oleObject" Target="../embeddings/oleObject26.bin"/><Relationship Id="rId31" Type="http://schemas.openxmlformats.org/officeDocument/2006/relationships/oleObject" Target="../embeddings/oleObject38.bin"/><Relationship Id="rId4" Type="http://schemas.openxmlformats.org/officeDocument/2006/relationships/image" Target="../media/image26.emf"/><Relationship Id="rId9" Type="http://schemas.openxmlformats.org/officeDocument/2006/relationships/oleObject" Target="../embeddings/oleObject17.bin"/><Relationship Id="rId14" Type="http://schemas.openxmlformats.org/officeDocument/2006/relationships/oleObject" Target="../embeddings/oleObject22.bin"/><Relationship Id="rId22" Type="http://schemas.openxmlformats.org/officeDocument/2006/relationships/oleObject" Target="../embeddings/oleObject29.bin"/><Relationship Id="rId27" Type="http://schemas.openxmlformats.org/officeDocument/2006/relationships/oleObject" Target="../embeddings/oleObject34.bin"/><Relationship Id="rId30" Type="http://schemas.openxmlformats.org/officeDocument/2006/relationships/oleObject" Target="../embeddings/oleObject37.bin"/><Relationship Id="rId35" Type="http://schemas.openxmlformats.org/officeDocument/2006/relationships/oleObject" Target="../embeddings/oleObject4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55.bin"/><Relationship Id="rId18" Type="http://schemas.openxmlformats.org/officeDocument/2006/relationships/oleObject" Target="../embeddings/oleObject60.bin"/><Relationship Id="rId26" Type="http://schemas.openxmlformats.org/officeDocument/2006/relationships/oleObject" Target="../embeddings/oleObject66.bin"/><Relationship Id="rId3" Type="http://schemas.openxmlformats.org/officeDocument/2006/relationships/oleObject" Target="../embeddings/oleObject48.bin"/><Relationship Id="rId21" Type="http://schemas.openxmlformats.org/officeDocument/2006/relationships/oleObject" Target="../embeddings/oleObject63.bin"/><Relationship Id="rId7" Type="http://schemas.openxmlformats.org/officeDocument/2006/relationships/oleObject" Target="../embeddings/oleObject50.bin"/><Relationship Id="rId12" Type="http://schemas.openxmlformats.org/officeDocument/2006/relationships/oleObject" Target="../embeddings/oleObject54.bin"/><Relationship Id="rId17" Type="http://schemas.openxmlformats.org/officeDocument/2006/relationships/oleObject" Target="../embeddings/oleObject59.bin"/><Relationship Id="rId25" Type="http://schemas.openxmlformats.org/officeDocument/2006/relationships/image" Target="../media/image34.wmf"/><Relationship Id="rId2" Type="http://schemas.openxmlformats.org/officeDocument/2006/relationships/slideLayout" Target="../slideLayouts/slideLayout62.xml"/><Relationship Id="rId16" Type="http://schemas.openxmlformats.org/officeDocument/2006/relationships/oleObject" Target="../embeddings/oleObject58.bin"/><Relationship Id="rId20" Type="http://schemas.openxmlformats.org/officeDocument/2006/relationships/oleObject" Target="../embeddings/oleObject62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53.bin"/><Relationship Id="rId24" Type="http://schemas.openxmlformats.org/officeDocument/2006/relationships/oleObject" Target="../embeddings/oleObject65.bin"/><Relationship Id="rId5" Type="http://schemas.openxmlformats.org/officeDocument/2006/relationships/oleObject" Target="../embeddings/oleObject49.bin"/><Relationship Id="rId15" Type="http://schemas.openxmlformats.org/officeDocument/2006/relationships/oleObject" Target="../embeddings/oleObject57.bin"/><Relationship Id="rId23" Type="http://schemas.openxmlformats.org/officeDocument/2006/relationships/image" Target="../media/image33.wmf"/><Relationship Id="rId10" Type="http://schemas.openxmlformats.org/officeDocument/2006/relationships/oleObject" Target="../embeddings/oleObject52.bin"/><Relationship Id="rId19" Type="http://schemas.openxmlformats.org/officeDocument/2006/relationships/oleObject" Target="../embeddings/oleObject61.bin"/><Relationship Id="rId4" Type="http://schemas.openxmlformats.org/officeDocument/2006/relationships/image" Target="../media/image30.emf"/><Relationship Id="rId9" Type="http://schemas.openxmlformats.org/officeDocument/2006/relationships/oleObject" Target="../embeddings/oleObject51.bin"/><Relationship Id="rId14" Type="http://schemas.openxmlformats.org/officeDocument/2006/relationships/oleObject" Target="../embeddings/oleObject56.bin"/><Relationship Id="rId22" Type="http://schemas.openxmlformats.org/officeDocument/2006/relationships/oleObject" Target="../embeddings/oleObject64.bin"/><Relationship Id="rId27" Type="http://schemas.openxmlformats.org/officeDocument/2006/relationships/image" Target="../media/image35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6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6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00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1676401"/>
            <a:ext cx="4876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Fractions ( Part 2 )</a:t>
            </a:r>
          </a:p>
          <a:p>
            <a:endParaRPr lang="en-US" dirty="0"/>
          </a:p>
          <a:p>
            <a:r>
              <a:rPr lang="en-US" dirty="0" smtClean="0"/>
              <a:t>Created </a:t>
            </a:r>
            <a:r>
              <a:rPr lang="en-US" dirty="0"/>
              <a:t>By Dr. Cary Lee</a:t>
            </a:r>
          </a:p>
          <a:p>
            <a:r>
              <a:rPr lang="en-US" dirty="0"/>
              <a:t>Grossmont College, El Cajon CA</a:t>
            </a:r>
          </a:p>
        </p:txBody>
      </p:sp>
    </p:spTree>
    <p:extLst>
      <p:ext uri="{BB962C8B-B14F-4D97-AF65-F5344CB8AC3E}">
        <p14:creationId xmlns:p14="http://schemas.microsoft.com/office/powerpoint/2010/main" val="19089593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00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hocolate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58925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066800" y="2930525"/>
            <a:ext cx="18399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the whole piece </a:t>
            </a:r>
            <a:br>
              <a:rPr lang="en-US" sz="2000">
                <a:solidFill>
                  <a:srgbClr val="000000"/>
                </a:solidFill>
              </a:rPr>
            </a:br>
            <a:r>
              <a:rPr lang="en-US" sz="2000">
                <a:solidFill>
                  <a:srgbClr val="000000"/>
                </a:solidFill>
              </a:rPr>
              <a:t>of chocolate</a:t>
            </a:r>
          </a:p>
        </p:txBody>
      </p:sp>
      <p:pic>
        <p:nvPicPr>
          <p:cNvPr id="10244" name="Picture 4" descr="chocolate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558925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663950" y="2865438"/>
            <a:ext cx="1177925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baseline="36000">
                <a:solidFill>
                  <a:srgbClr val="000000"/>
                </a:solidFill>
              </a:rPr>
              <a:t>1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</a:t>
            </a:r>
            <a:r>
              <a:rPr lang="en-US" sz="3200" baseline="-10000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of </a:t>
            </a:r>
            <a:br>
              <a:rPr lang="en-US" sz="2000">
                <a:solidFill>
                  <a:srgbClr val="000000"/>
                </a:solidFill>
              </a:rPr>
            </a:br>
            <a:r>
              <a:rPr lang="en-US" sz="2000">
                <a:solidFill>
                  <a:srgbClr val="000000"/>
                </a:solidFill>
              </a:rPr>
              <a:t>the whole</a:t>
            </a:r>
          </a:p>
        </p:txBody>
      </p:sp>
      <p:pic>
        <p:nvPicPr>
          <p:cNvPr id="10246" name="Picture 6" descr="chocolate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558925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867400" y="2930525"/>
            <a:ext cx="1225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</a:rPr>
              <a:t>½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of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3200" baseline="36000">
                <a:solidFill>
                  <a:srgbClr val="000000"/>
                </a:solidFill>
              </a:rPr>
              <a:t>1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</a:t>
            </a:r>
            <a:r>
              <a:rPr lang="en-US" sz="3200" baseline="-10000">
                <a:solidFill>
                  <a:srgbClr val="000000"/>
                </a:solidFill>
              </a:rPr>
              <a:t>3</a:t>
            </a:r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48" name="Picture 8" descr="chocolate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558925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9" descr="chocolate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558925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10" descr="chocolate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558925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990600" y="-955675"/>
            <a:ext cx="7254875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</a:rPr>
              <a:t>Example 1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FFFFFF"/>
                </a:solidFill>
              </a:rPr>
              <a:t>Jordan got </a:t>
            </a:r>
            <a:r>
              <a:rPr lang="en-US" baseline="36000">
                <a:solidFill>
                  <a:srgbClr val="FFFFFF"/>
                </a:solidFill>
              </a:rPr>
              <a:t>1</a:t>
            </a:r>
            <a:r>
              <a:rPr lang="en-US">
                <a:solidFill>
                  <a:srgbClr val="FFFFFF"/>
                </a:solidFill>
                <a:sym typeface="Symbol" pitchFamily="18" charset="2"/>
              </a:rPr>
              <a:t></a:t>
            </a:r>
            <a:r>
              <a:rPr lang="en-US" baseline="-10000">
                <a:solidFill>
                  <a:srgbClr val="FFFFFF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FFFFFF"/>
                </a:solidFill>
              </a:rPr>
              <a:t>of a chocolate bar from his sister. He ate </a:t>
            </a:r>
            <a:r>
              <a:rPr lang="en-US" sz="2800" b="1">
                <a:solidFill>
                  <a:srgbClr val="FFFFFF"/>
                </a:solidFill>
              </a:rPr>
              <a:t>½</a:t>
            </a:r>
            <a:r>
              <a:rPr lang="en-US" sz="2000">
                <a:solidFill>
                  <a:srgbClr val="FFFFFF"/>
                </a:solidFill>
              </a:rPr>
              <a:t> of it during  lunch break and saved the rest for the evening. How much of a chocolate bar did he eat during lunch break?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050925" y="609600"/>
            <a:ext cx="6013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FFFFFF"/>
                </a:solidFill>
              </a:rPr>
              <a:t>Let us answer this question by drawing diagrams. (click)</a:t>
            </a:r>
            <a:r>
              <a:rPr lang="en-US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974725" y="4087813"/>
            <a:ext cx="73310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From the last diagram, we see that the yellow piece he ate is equal to 1 out of  6 from the whole bar. Therefore </a:t>
            </a:r>
            <a:r>
              <a:rPr lang="en-US" sz="3600">
                <a:solidFill>
                  <a:srgbClr val="000000"/>
                </a:solidFill>
              </a:rPr>
              <a:t>½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of </a:t>
            </a:r>
            <a:r>
              <a:rPr lang="en-US" sz="3200" baseline="36000">
                <a:solidFill>
                  <a:srgbClr val="000000"/>
                </a:solidFill>
              </a:rPr>
              <a:t>1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</a:t>
            </a:r>
            <a:r>
              <a:rPr lang="en-US" sz="3200" baseline="-10000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is </a:t>
            </a:r>
            <a:r>
              <a:rPr lang="en-US" sz="3200" baseline="36000">
                <a:solidFill>
                  <a:srgbClr val="000000"/>
                </a:solidFill>
              </a:rPr>
              <a:t>1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</a:t>
            </a:r>
            <a:r>
              <a:rPr lang="en-US" sz="3200" baseline="-10000">
                <a:solidFill>
                  <a:srgbClr val="000000"/>
                </a:solidFill>
              </a:rPr>
              <a:t>6 .</a:t>
            </a:r>
          </a:p>
        </p:txBody>
      </p:sp>
    </p:spTree>
    <p:extLst>
      <p:ext uri="{BB962C8B-B14F-4D97-AF65-F5344CB8AC3E}">
        <p14:creationId xmlns:p14="http://schemas.microsoft.com/office/powerpoint/2010/main" val="2637318118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00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hocolate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19200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066800" y="2590800"/>
            <a:ext cx="18399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the whole piece </a:t>
            </a:r>
            <a:br>
              <a:rPr lang="en-US" sz="2000">
                <a:solidFill>
                  <a:srgbClr val="000000"/>
                </a:solidFill>
              </a:rPr>
            </a:br>
            <a:r>
              <a:rPr lang="en-US" sz="2000">
                <a:solidFill>
                  <a:srgbClr val="000000"/>
                </a:solidFill>
              </a:rPr>
              <a:t>of chocolate</a:t>
            </a:r>
          </a:p>
        </p:txBody>
      </p:sp>
      <p:pic>
        <p:nvPicPr>
          <p:cNvPr id="11268" name="Picture 4" descr="chocolate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219200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663950" y="2525713"/>
            <a:ext cx="1177925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baseline="36000">
                <a:solidFill>
                  <a:srgbClr val="000000"/>
                </a:solidFill>
              </a:rPr>
              <a:t>1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</a:t>
            </a:r>
            <a:r>
              <a:rPr lang="en-US" sz="3200" baseline="-10000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of </a:t>
            </a:r>
            <a:br>
              <a:rPr lang="en-US" sz="2000">
                <a:solidFill>
                  <a:srgbClr val="000000"/>
                </a:solidFill>
              </a:rPr>
            </a:br>
            <a:r>
              <a:rPr lang="en-US" sz="2000">
                <a:solidFill>
                  <a:srgbClr val="000000"/>
                </a:solidFill>
              </a:rPr>
              <a:t>the whole</a:t>
            </a:r>
          </a:p>
        </p:txBody>
      </p:sp>
      <p:pic>
        <p:nvPicPr>
          <p:cNvPr id="11270" name="Picture 6" descr="chocolate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219200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867400" y="2590800"/>
            <a:ext cx="1225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</a:rPr>
              <a:t>½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of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3200" baseline="36000">
                <a:solidFill>
                  <a:srgbClr val="000000"/>
                </a:solidFill>
              </a:rPr>
              <a:t>1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</a:t>
            </a:r>
            <a:r>
              <a:rPr lang="en-US" sz="3200" baseline="-10000">
                <a:solidFill>
                  <a:srgbClr val="000000"/>
                </a:solidFill>
              </a:rPr>
              <a:t>3</a:t>
            </a:r>
            <a:endParaRPr lang="en-US">
              <a:solidFill>
                <a:srgbClr val="000000"/>
              </a:solidFill>
            </a:endParaRPr>
          </a:p>
        </p:txBody>
      </p:sp>
      <p:pic>
        <p:nvPicPr>
          <p:cNvPr id="11272" name="Picture 8" descr="chocolate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219200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9" descr="chocolate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219200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10" descr="chocolate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219200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990600" y="-1295400"/>
            <a:ext cx="7254875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</a:rPr>
              <a:t>Example 1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FFFFFF"/>
                </a:solidFill>
              </a:rPr>
              <a:t>Jordan got </a:t>
            </a:r>
            <a:r>
              <a:rPr lang="en-US" baseline="36000">
                <a:solidFill>
                  <a:srgbClr val="FFFFFF"/>
                </a:solidFill>
              </a:rPr>
              <a:t>1</a:t>
            </a:r>
            <a:r>
              <a:rPr lang="en-US">
                <a:solidFill>
                  <a:srgbClr val="FFFFFF"/>
                </a:solidFill>
                <a:sym typeface="Symbol" pitchFamily="18" charset="2"/>
              </a:rPr>
              <a:t></a:t>
            </a:r>
            <a:r>
              <a:rPr lang="en-US" baseline="-10000">
                <a:solidFill>
                  <a:srgbClr val="FFFFFF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FFFFFF"/>
                </a:solidFill>
              </a:rPr>
              <a:t>of a chocolate bar from his sister. He ate </a:t>
            </a:r>
            <a:r>
              <a:rPr lang="en-US" sz="2800" b="1">
                <a:solidFill>
                  <a:srgbClr val="FFFFFF"/>
                </a:solidFill>
              </a:rPr>
              <a:t>½</a:t>
            </a:r>
            <a:r>
              <a:rPr lang="en-US" sz="2000">
                <a:solidFill>
                  <a:srgbClr val="FFFFFF"/>
                </a:solidFill>
              </a:rPr>
              <a:t> of it during  lunch break and saved the rest for the evening. How much of a chocolate bar did he eat during lunch break?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1050925" y="269875"/>
            <a:ext cx="6013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FFFFFF"/>
                </a:solidFill>
              </a:rPr>
              <a:t>Let us answer this question by drawing diagrams. (click)</a:t>
            </a:r>
            <a:r>
              <a:rPr lang="en-US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974725" y="3748088"/>
            <a:ext cx="73310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From the last diagram, we see that the yellow piece he ate is equal to 1 out of  6 from the whole bar. Therefore </a:t>
            </a:r>
            <a:r>
              <a:rPr lang="en-US" sz="3600">
                <a:solidFill>
                  <a:srgbClr val="000000"/>
                </a:solidFill>
              </a:rPr>
              <a:t>½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of </a:t>
            </a:r>
            <a:r>
              <a:rPr lang="en-US" sz="3200" baseline="36000">
                <a:solidFill>
                  <a:srgbClr val="000000"/>
                </a:solidFill>
              </a:rPr>
              <a:t>1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</a:t>
            </a:r>
            <a:r>
              <a:rPr lang="en-US" sz="3200" baseline="-10000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is </a:t>
            </a:r>
            <a:r>
              <a:rPr lang="en-US" sz="3200" baseline="36000">
                <a:solidFill>
                  <a:srgbClr val="000000"/>
                </a:solidFill>
              </a:rPr>
              <a:t>1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</a:t>
            </a:r>
            <a:r>
              <a:rPr lang="en-US" sz="3200" baseline="-10000">
                <a:solidFill>
                  <a:srgbClr val="000000"/>
                </a:solidFill>
              </a:rPr>
              <a:t>6 .</a:t>
            </a:r>
          </a:p>
        </p:txBody>
      </p:sp>
      <p:sp>
        <p:nvSpPr>
          <p:cNvPr id="11278" name="Rectangle 1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191864298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00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hocolate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143000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18399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the whole piece </a:t>
            </a:r>
            <a:br>
              <a:rPr lang="en-US" sz="2000">
                <a:solidFill>
                  <a:srgbClr val="000000"/>
                </a:solidFill>
              </a:rPr>
            </a:br>
            <a:r>
              <a:rPr lang="en-US" sz="2000">
                <a:solidFill>
                  <a:srgbClr val="000000"/>
                </a:solidFill>
              </a:rPr>
              <a:t>of chocolate</a:t>
            </a:r>
          </a:p>
        </p:txBody>
      </p:sp>
      <p:pic>
        <p:nvPicPr>
          <p:cNvPr id="12292" name="Picture 4" descr="chocolate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143000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663950" y="2449513"/>
            <a:ext cx="1177925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baseline="36000">
                <a:solidFill>
                  <a:srgbClr val="000000"/>
                </a:solidFill>
              </a:rPr>
              <a:t>1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</a:t>
            </a:r>
            <a:r>
              <a:rPr lang="en-US" sz="3200" baseline="-10000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of </a:t>
            </a:r>
            <a:br>
              <a:rPr lang="en-US" sz="2000">
                <a:solidFill>
                  <a:srgbClr val="000000"/>
                </a:solidFill>
              </a:rPr>
            </a:br>
            <a:r>
              <a:rPr lang="en-US" sz="2000">
                <a:solidFill>
                  <a:srgbClr val="000000"/>
                </a:solidFill>
              </a:rPr>
              <a:t>the whole</a:t>
            </a:r>
          </a:p>
        </p:txBody>
      </p:sp>
      <p:pic>
        <p:nvPicPr>
          <p:cNvPr id="12294" name="Picture 6" descr="chocolate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143000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867400" y="2514600"/>
            <a:ext cx="1225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</a:rPr>
              <a:t>½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of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3200" baseline="36000">
                <a:solidFill>
                  <a:srgbClr val="000000"/>
                </a:solidFill>
              </a:rPr>
              <a:t>1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</a:t>
            </a:r>
            <a:r>
              <a:rPr lang="en-US" sz="3200" baseline="-10000">
                <a:solidFill>
                  <a:srgbClr val="000000"/>
                </a:solidFill>
              </a:rPr>
              <a:t>3</a:t>
            </a:r>
            <a:endParaRPr lang="en-US">
              <a:solidFill>
                <a:srgbClr val="000000"/>
              </a:solidFill>
            </a:endParaRPr>
          </a:p>
        </p:txBody>
      </p:sp>
      <p:pic>
        <p:nvPicPr>
          <p:cNvPr id="12296" name="Picture 8" descr="chocolate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143000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9" descr="chocolate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143000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Picture 10" descr="chocolate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143000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9" name="Text Box 12"/>
          <p:cNvSpPr txBox="1">
            <a:spLocks noChangeArrowheads="1"/>
          </p:cNvSpPr>
          <p:nvPr/>
        </p:nvSpPr>
        <p:spPr bwMode="auto">
          <a:xfrm>
            <a:off x="1050925" y="242888"/>
            <a:ext cx="5276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FFFFFF"/>
                </a:solidFill>
              </a:rPr>
              <a:t>Let us answer this question by drawing diagrams.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2300" name="Text Box 13"/>
          <p:cNvSpPr txBox="1">
            <a:spLocks noChangeArrowheads="1"/>
          </p:cNvSpPr>
          <p:nvPr/>
        </p:nvSpPr>
        <p:spPr bwMode="auto">
          <a:xfrm>
            <a:off x="974725" y="3671888"/>
            <a:ext cx="73310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From the last diagram, we see that the yellow piece he ate is equal to 1 out of  6 from the whole bar. Therefore </a:t>
            </a:r>
            <a:r>
              <a:rPr lang="en-US" sz="3600">
                <a:solidFill>
                  <a:srgbClr val="000000"/>
                </a:solidFill>
              </a:rPr>
              <a:t>½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of </a:t>
            </a:r>
            <a:r>
              <a:rPr lang="en-US" sz="3200" baseline="36000">
                <a:solidFill>
                  <a:srgbClr val="000000"/>
                </a:solidFill>
              </a:rPr>
              <a:t>1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</a:t>
            </a:r>
            <a:r>
              <a:rPr lang="en-US" sz="3200" baseline="-10000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is </a:t>
            </a:r>
            <a:r>
              <a:rPr lang="en-US" sz="3200" baseline="36000">
                <a:solidFill>
                  <a:srgbClr val="000000"/>
                </a:solidFill>
              </a:rPr>
              <a:t>1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</a:t>
            </a:r>
            <a:r>
              <a:rPr lang="en-US" sz="3200" baseline="-10000">
                <a:solidFill>
                  <a:srgbClr val="000000"/>
                </a:solidFill>
              </a:rPr>
              <a:t>6 .</a:t>
            </a:r>
          </a:p>
        </p:txBody>
      </p:sp>
      <p:sp>
        <p:nvSpPr>
          <p:cNvPr id="12301" name="Rectangle 1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               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977900" y="4921250"/>
            <a:ext cx="5943600" cy="811213"/>
            <a:chOff x="616" y="3100"/>
            <a:chExt cx="3744" cy="511"/>
          </a:xfrm>
        </p:grpSpPr>
        <p:sp>
          <p:nvSpPr>
            <p:cNvPr id="12318" name="Text Box 16"/>
            <p:cNvSpPr txBox="1">
              <a:spLocks noChangeArrowheads="1"/>
            </p:cNvSpPr>
            <p:nvPr/>
          </p:nvSpPr>
          <p:spPr bwMode="auto">
            <a:xfrm>
              <a:off x="616" y="3100"/>
              <a:ext cx="374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</a:rPr>
                <a:t>According to our definition, </a:t>
              </a:r>
              <a:r>
                <a:rPr lang="en-US" sz="3600">
                  <a:solidFill>
                    <a:srgbClr val="000000"/>
                  </a:solidFill>
                </a:rPr>
                <a:t>½</a:t>
              </a:r>
              <a:r>
                <a:rPr lang="en-US">
                  <a:solidFill>
                    <a:srgbClr val="000000"/>
                  </a:solidFill>
                </a:rPr>
                <a:t> </a:t>
              </a:r>
              <a:r>
                <a:rPr lang="en-US" sz="2000">
                  <a:solidFill>
                    <a:srgbClr val="000000"/>
                  </a:solidFill>
                </a:rPr>
                <a:t>of </a:t>
              </a:r>
              <a:r>
                <a:rPr lang="en-US" sz="3200" baseline="36000">
                  <a:solidFill>
                    <a:srgbClr val="000000"/>
                  </a:solidFill>
                </a:rPr>
                <a:t>1</a:t>
              </a:r>
              <a:r>
                <a:rPr lang="en-US" sz="3200">
                  <a:solidFill>
                    <a:srgbClr val="000000"/>
                  </a:solidFill>
                  <a:sym typeface="Symbol" pitchFamily="18" charset="2"/>
                </a:rPr>
                <a:t></a:t>
              </a:r>
              <a:r>
                <a:rPr lang="en-US" sz="3200" baseline="-10000">
                  <a:solidFill>
                    <a:srgbClr val="000000"/>
                  </a:solidFill>
                </a:rPr>
                <a:t>3</a:t>
              </a:r>
              <a:r>
                <a:rPr lang="en-US">
                  <a:solidFill>
                    <a:srgbClr val="000000"/>
                  </a:solidFill>
                </a:rPr>
                <a:t> is           </a:t>
              </a:r>
              <a:r>
                <a:rPr lang="en-US" sz="2800" baseline="-10000">
                  <a:solidFill>
                    <a:srgbClr val="000000"/>
                  </a:solidFill>
                </a:rPr>
                <a:t>. </a:t>
              </a:r>
            </a:p>
          </p:txBody>
        </p:sp>
        <p:grpSp>
          <p:nvGrpSpPr>
            <p:cNvPr id="12319" name="Group 22"/>
            <p:cNvGrpSpPr>
              <a:grpSpLocks noChangeAspect="1"/>
            </p:cNvGrpSpPr>
            <p:nvPr/>
          </p:nvGrpSpPr>
          <p:grpSpPr bwMode="auto">
            <a:xfrm>
              <a:off x="3803" y="3120"/>
              <a:ext cx="443" cy="491"/>
              <a:chOff x="3803" y="3120"/>
              <a:chExt cx="443" cy="491"/>
            </a:xfrm>
          </p:grpSpPr>
          <p:sp>
            <p:nvSpPr>
              <p:cNvPr id="12320" name="AutoShape 21"/>
              <p:cNvSpPr>
                <a:spLocks noChangeAspect="1" noChangeArrowheads="1" noTextEdit="1"/>
              </p:cNvSpPr>
              <p:nvPr/>
            </p:nvSpPr>
            <p:spPr bwMode="auto">
              <a:xfrm>
                <a:off x="3803" y="3120"/>
                <a:ext cx="443" cy="4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21" name="Line 23"/>
              <p:cNvSpPr>
                <a:spLocks noChangeShapeType="1"/>
              </p:cNvSpPr>
              <p:nvPr/>
            </p:nvSpPr>
            <p:spPr bwMode="auto">
              <a:xfrm>
                <a:off x="3835" y="3373"/>
                <a:ext cx="114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22" name="Line 24"/>
              <p:cNvSpPr>
                <a:spLocks noChangeShapeType="1"/>
              </p:cNvSpPr>
              <p:nvPr/>
            </p:nvSpPr>
            <p:spPr bwMode="auto">
              <a:xfrm>
                <a:off x="4110" y="3373"/>
                <a:ext cx="102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23" name="Rectangle 25"/>
              <p:cNvSpPr>
                <a:spLocks noChangeArrowheads="1"/>
              </p:cNvSpPr>
              <p:nvPr/>
            </p:nvSpPr>
            <p:spPr bwMode="auto">
              <a:xfrm>
                <a:off x="4116" y="3403"/>
                <a:ext cx="173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12324" name="Rectangle 26"/>
              <p:cNvSpPr>
                <a:spLocks noChangeArrowheads="1"/>
              </p:cNvSpPr>
              <p:nvPr/>
            </p:nvSpPr>
            <p:spPr bwMode="auto">
              <a:xfrm>
                <a:off x="4113" y="3129"/>
                <a:ext cx="173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12325" name="Rectangle 27"/>
              <p:cNvSpPr>
                <a:spLocks noChangeArrowheads="1"/>
              </p:cNvSpPr>
              <p:nvPr/>
            </p:nvSpPr>
            <p:spPr bwMode="auto">
              <a:xfrm>
                <a:off x="3847" y="3403"/>
                <a:ext cx="173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12326" name="Rectangle 28"/>
              <p:cNvSpPr>
                <a:spLocks noChangeArrowheads="1"/>
              </p:cNvSpPr>
              <p:nvPr/>
            </p:nvSpPr>
            <p:spPr bwMode="auto">
              <a:xfrm>
                <a:off x="3845" y="3129"/>
                <a:ext cx="173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12327" name="Rectangle 29"/>
              <p:cNvSpPr>
                <a:spLocks noChangeArrowheads="1"/>
              </p:cNvSpPr>
              <p:nvPr/>
            </p:nvSpPr>
            <p:spPr bwMode="auto">
              <a:xfrm>
                <a:off x="3976" y="3230"/>
                <a:ext cx="221" cy="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>
                    <a:solidFill>
                      <a:srgbClr val="000000"/>
                    </a:solidFill>
                    <a:latin typeface="Symbol" pitchFamily="18" charset="2"/>
                  </a:rPr>
                  <a:t>´</a:t>
                </a:r>
                <a:endParaRPr lang="en-US" sz="24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977900" y="5715000"/>
            <a:ext cx="2217738" cy="779463"/>
            <a:chOff x="616" y="3600"/>
            <a:chExt cx="1397" cy="491"/>
          </a:xfrm>
        </p:grpSpPr>
        <p:sp>
          <p:nvSpPr>
            <p:cNvPr id="12304" name="Text Box 20"/>
            <p:cNvSpPr txBox="1">
              <a:spLocks noChangeArrowheads="1"/>
            </p:cNvSpPr>
            <p:nvPr/>
          </p:nvSpPr>
          <p:spPr bwMode="auto">
            <a:xfrm>
              <a:off x="616" y="3674"/>
              <a:ext cx="60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</a:rPr>
                <a:t>Hence</a:t>
              </a:r>
            </a:p>
          </p:txBody>
        </p:sp>
        <p:grpSp>
          <p:nvGrpSpPr>
            <p:cNvPr id="12305" name="Group 32"/>
            <p:cNvGrpSpPr>
              <a:grpSpLocks noChangeAspect="1"/>
            </p:cNvGrpSpPr>
            <p:nvPr/>
          </p:nvGrpSpPr>
          <p:grpSpPr bwMode="auto">
            <a:xfrm>
              <a:off x="1250" y="3600"/>
              <a:ext cx="763" cy="491"/>
              <a:chOff x="1250" y="3600"/>
              <a:chExt cx="763" cy="491"/>
            </a:xfrm>
          </p:grpSpPr>
          <p:sp>
            <p:nvSpPr>
              <p:cNvPr id="12306" name="AutoShape 31"/>
              <p:cNvSpPr>
                <a:spLocks noChangeAspect="1" noChangeArrowheads="1" noTextEdit="1"/>
              </p:cNvSpPr>
              <p:nvPr/>
            </p:nvSpPr>
            <p:spPr bwMode="auto">
              <a:xfrm>
                <a:off x="1250" y="3600"/>
                <a:ext cx="763" cy="4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07" name="Line 33"/>
              <p:cNvSpPr>
                <a:spLocks noChangeShapeType="1"/>
              </p:cNvSpPr>
              <p:nvPr/>
            </p:nvSpPr>
            <p:spPr bwMode="auto">
              <a:xfrm>
                <a:off x="1282" y="3853"/>
                <a:ext cx="115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08" name="Line 34"/>
              <p:cNvSpPr>
                <a:spLocks noChangeShapeType="1"/>
              </p:cNvSpPr>
              <p:nvPr/>
            </p:nvSpPr>
            <p:spPr bwMode="auto">
              <a:xfrm>
                <a:off x="1558" y="3853"/>
                <a:ext cx="103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09" name="Line 35"/>
              <p:cNvSpPr>
                <a:spLocks noChangeShapeType="1"/>
              </p:cNvSpPr>
              <p:nvPr/>
            </p:nvSpPr>
            <p:spPr bwMode="auto">
              <a:xfrm>
                <a:off x="1864" y="3853"/>
                <a:ext cx="112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10" name="Rectangle 36"/>
              <p:cNvSpPr>
                <a:spLocks noChangeArrowheads="1"/>
              </p:cNvSpPr>
              <p:nvPr/>
            </p:nvSpPr>
            <p:spPr bwMode="auto">
              <a:xfrm>
                <a:off x="1874" y="3883"/>
                <a:ext cx="174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>
                    <a:solidFill>
                      <a:srgbClr val="000000"/>
                    </a:solidFill>
                  </a:rPr>
                  <a:t>6</a:t>
                </a:r>
              </a:p>
            </p:txBody>
          </p:sp>
          <p:sp>
            <p:nvSpPr>
              <p:cNvPr id="12311" name="Rectangle 37"/>
              <p:cNvSpPr>
                <a:spLocks noChangeArrowheads="1"/>
              </p:cNvSpPr>
              <p:nvPr/>
            </p:nvSpPr>
            <p:spPr bwMode="auto">
              <a:xfrm>
                <a:off x="1872" y="3609"/>
                <a:ext cx="174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12312" name="Rectangle 38"/>
              <p:cNvSpPr>
                <a:spLocks noChangeArrowheads="1"/>
              </p:cNvSpPr>
              <p:nvPr/>
            </p:nvSpPr>
            <p:spPr bwMode="auto">
              <a:xfrm>
                <a:off x="1565" y="3883"/>
                <a:ext cx="174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12313" name="Rectangle 39"/>
              <p:cNvSpPr>
                <a:spLocks noChangeArrowheads="1"/>
              </p:cNvSpPr>
              <p:nvPr/>
            </p:nvSpPr>
            <p:spPr bwMode="auto">
              <a:xfrm>
                <a:off x="1562" y="3609"/>
                <a:ext cx="174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12314" name="Rectangle 40"/>
              <p:cNvSpPr>
                <a:spLocks noChangeArrowheads="1"/>
              </p:cNvSpPr>
              <p:nvPr/>
            </p:nvSpPr>
            <p:spPr bwMode="auto">
              <a:xfrm>
                <a:off x="1295" y="3883"/>
                <a:ext cx="174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12315" name="Rectangle 41"/>
              <p:cNvSpPr>
                <a:spLocks noChangeArrowheads="1"/>
              </p:cNvSpPr>
              <p:nvPr/>
            </p:nvSpPr>
            <p:spPr bwMode="auto">
              <a:xfrm>
                <a:off x="1292" y="3609"/>
                <a:ext cx="174" cy="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12316" name="Rectangle 42"/>
              <p:cNvSpPr>
                <a:spLocks noChangeArrowheads="1"/>
              </p:cNvSpPr>
              <p:nvPr/>
            </p:nvSpPr>
            <p:spPr bwMode="auto">
              <a:xfrm>
                <a:off x="1712" y="3710"/>
                <a:ext cx="222" cy="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>
                    <a:solidFill>
                      <a:srgbClr val="000000"/>
                    </a:solidFill>
                    <a:latin typeface="Symbol" pitchFamily="18" charset="2"/>
                  </a:rPr>
                  <a:t>=</a:t>
                </a: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17" name="Rectangle 43"/>
              <p:cNvSpPr>
                <a:spLocks noChangeArrowheads="1"/>
              </p:cNvSpPr>
              <p:nvPr/>
            </p:nvSpPr>
            <p:spPr bwMode="auto">
              <a:xfrm>
                <a:off x="1424" y="3710"/>
                <a:ext cx="222" cy="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>
                    <a:solidFill>
                      <a:srgbClr val="000000"/>
                    </a:solidFill>
                    <a:latin typeface="Symbol" pitchFamily="18" charset="2"/>
                  </a:rPr>
                  <a:t>´</a:t>
                </a:r>
                <a:endParaRPr lang="en-US" sz="2400">
                  <a:solidFill>
                    <a:srgbClr val="0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176009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00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133600" y="457200"/>
            <a:ext cx="4273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66FF99"/>
                </a:solidFill>
              </a:rPr>
              <a:t>Multiplication of Fractions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303338" y="5511800"/>
            <a:ext cx="17557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whole piece 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of chocolate 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733800" y="5410200"/>
            <a:ext cx="1373188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baseline="36000">
                <a:solidFill>
                  <a:srgbClr val="000000"/>
                </a:solidFill>
              </a:rPr>
              <a:t>5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</a:t>
            </a:r>
            <a:r>
              <a:rPr lang="en-US" sz="3200" baseline="-10000">
                <a:solidFill>
                  <a:srgbClr val="000000"/>
                </a:solidFill>
              </a:rPr>
              <a:t>8</a:t>
            </a:r>
            <a:r>
              <a:rPr lang="en-US">
                <a:solidFill>
                  <a:srgbClr val="000000"/>
                </a:solidFill>
              </a:rPr>
              <a:t> of the 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whole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6196013" y="5511800"/>
            <a:ext cx="1412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baseline="36000">
                <a:solidFill>
                  <a:srgbClr val="000000"/>
                </a:solidFill>
              </a:rPr>
              <a:t>2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</a:t>
            </a:r>
            <a:r>
              <a:rPr lang="en-US" sz="3200" baseline="-10000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 of  </a:t>
            </a:r>
            <a:r>
              <a:rPr lang="en-US" sz="3200" baseline="36000">
                <a:solidFill>
                  <a:srgbClr val="000000"/>
                </a:solidFill>
              </a:rPr>
              <a:t>5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</a:t>
            </a:r>
            <a:r>
              <a:rPr lang="en-US" sz="3200" baseline="-10000">
                <a:solidFill>
                  <a:srgbClr val="000000"/>
                </a:solidFill>
              </a:rPr>
              <a:t>8</a:t>
            </a:r>
            <a:r>
              <a:rPr lang="en-US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898525" y="1336675"/>
            <a:ext cx="7102475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</a:rPr>
              <a:t>Examples 2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</a:rPr>
              <a:t>On the other day, Jordan got </a:t>
            </a:r>
            <a:r>
              <a:rPr lang="en-US" sz="2800" baseline="36000">
                <a:solidFill>
                  <a:srgbClr val="FFFFFF"/>
                </a:solidFill>
              </a:rPr>
              <a:t>5</a:t>
            </a:r>
            <a:r>
              <a:rPr lang="en-US" sz="2800">
                <a:solidFill>
                  <a:srgbClr val="FFFFFF"/>
                </a:solidFill>
                <a:sym typeface="Symbol" pitchFamily="18" charset="2"/>
              </a:rPr>
              <a:t></a:t>
            </a:r>
            <a:r>
              <a:rPr lang="en-US" sz="2800" baseline="-16000">
                <a:solidFill>
                  <a:srgbClr val="FFFFFF"/>
                </a:solidFill>
              </a:rPr>
              <a:t>8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FFFFFF"/>
                </a:solidFill>
              </a:rPr>
              <a:t>of a chocolate bar from his mom and he gave </a:t>
            </a:r>
            <a:r>
              <a:rPr lang="en-US" sz="2800" baseline="36000">
                <a:solidFill>
                  <a:srgbClr val="FFFFFF"/>
                </a:solidFill>
              </a:rPr>
              <a:t>2</a:t>
            </a:r>
            <a:r>
              <a:rPr lang="en-US" sz="2800">
                <a:solidFill>
                  <a:srgbClr val="FFFFFF"/>
                </a:solidFill>
                <a:sym typeface="Symbol" pitchFamily="18" charset="2"/>
              </a:rPr>
              <a:t></a:t>
            </a:r>
            <a:r>
              <a:rPr lang="en-US" sz="2800" baseline="-16000">
                <a:solidFill>
                  <a:srgbClr val="FFFFFF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FFFFFF"/>
                </a:solidFill>
              </a:rPr>
              <a:t>of that to his younger brother.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3366FF"/>
                </a:solidFill>
              </a:rPr>
              <a:t>How much of the original bar did he give away?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3366FF"/>
                </a:solidFill>
              </a:rPr>
              <a:t>(click)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1524000" y="3657600"/>
            <a:ext cx="1079500" cy="1727200"/>
          </a:xfrm>
          <a:prstGeom prst="rect">
            <a:avLst/>
          </a:prstGeom>
          <a:solidFill>
            <a:srgbClr val="A4372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810000" y="3657600"/>
            <a:ext cx="1079500" cy="1727200"/>
            <a:chOff x="1360" y="2040"/>
            <a:chExt cx="680" cy="1088"/>
          </a:xfrm>
        </p:grpSpPr>
        <p:sp>
          <p:nvSpPr>
            <p:cNvPr id="13337" name="Rectangle 17"/>
            <p:cNvSpPr>
              <a:spLocks noChangeArrowheads="1"/>
            </p:cNvSpPr>
            <p:nvPr/>
          </p:nvSpPr>
          <p:spPr bwMode="auto">
            <a:xfrm>
              <a:off x="1360" y="2448"/>
              <a:ext cx="680" cy="680"/>
            </a:xfrm>
            <a:prstGeom prst="rect">
              <a:avLst/>
            </a:prstGeom>
            <a:solidFill>
              <a:srgbClr val="A4372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3338" name="Rectangle 18"/>
            <p:cNvSpPr>
              <a:spLocks noChangeArrowheads="1"/>
            </p:cNvSpPr>
            <p:nvPr/>
          </p:nvSpPr>
          <p:spPr bwMode="auto">
            <a:xfrm>
              <a:off x="1360" y="2040"/>
              <a:ext cx="680" cy="10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grpSp>
          <p:nvGrpSpPr>
            <p:cNvPr id="13339" name="Group 19"/>
            <p:cNvGrpSpPr>
              <a:grpSpLocks/>
            </p:cNvGrpSpPr>
            <p:nvPr/>
          </p:nvGrpSpPr>
          <p:grpSpPr bwMode="auto">
            <a:xfrm>
              <a:off x="1360" y="2176"/>
              <a:ext cx="680" cy="816"/>
              <a:chOff x="1360" y="2176"/>
              <a:chExt cx="680" cy="816"/>
            </a:xfrm>
          </p:grpSpPr>
          <p:sp>
            <p:nvSpPr>
              <p:cNvPr id="13340" name="Line 20"/>
              <p:cNvSpPr>
                <a:spLocks noChangeShapeType="1"/>
              </p:cNvSpPr>
              <p:nvPr/>
            </p:nvSpPr>
            <p:spPr bwMode="auto">
              <a:xfrm>
                <a:off x="1360" y="2176"/>
                <a:ext cx="6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341" name="Line 21"/>
              <p:cNvSpPr>
                <a:spLocks noChangeShapeType="1"/>
              </p:cNvSpPr>
              <p:nvPr/>
            </p:nvSpPr>
            <p:spPr bwMode="auto">
              <a:xfrm>
                <a:off x="1360" y="2312"/>
                <a:ext cx="6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342" name="Line 22"/>
              <p:cNvSpPr>
                <a:spLocks noChangeShapeType="1"/>
              </p:cNvSpPr>
              <p:nvPr/>
            </p:nvSpPr>
            <p:spPr bwMode="auto">
              <a:xfrm>
                <a:off x="1360" y="2448"/>
                <a:ext cx="6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343" name="Line 23"/>
              <p:cNvSpPr>
                <a:spLocks noChangeShapeType="1"/>
              </p:cNvSpPr>
              <p:nvPr/>
            </p:nvSpPr>
            <p:spPr bwMode="auto">
              <a:xfrm>
                <a:off x="1360" y="2584"/>
                <a:ext cx="6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344" name="Line 24"/>
              <p:cNvSpPr>
                <a:spLocks noChangeShapeType="1"/>
              </p:cNvSpPr>
              <p:nvPr/>
            </p:nvSpPr>
            <p:spPr bwMode="auto">
              <a:xfrm>
                <a:off x="1360" y="2720"/>
                <a:ext cx="6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345" name="Line 25"/>
              <p:cNvSpPr>
                <a:spLocks noChangeShapeType="1"/>
              </p:cNvSpPr>
              <p:nvPr/>
            </p:nvSpPr>
            <p:spPr bwMode="auto">
              <a:xfrm>
                <a:off x="1360" y="2856"/>
                <a:ext cx="6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346" name="Line 26"/>
              <p:cNvSpPr>
                <a:spLocks noChangeShapeType="1"/>
              </p:cNvSpPr>
              <p:nvPr/>
            </p:nvSpPr>
            <p:spPr bwMode="auto">
              <a:xfrm>
                <a:off x="1360" y="2992"/>
                <a:ext cx="6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6324600" y="3657600"/>
            <a:ext cx="1079500" cy="1727200"/>
            <a:chOff x="2267" y="2040"/>
            <a:chExt cx="680" cy="1088"/>
          </a:xfrm>
        </p:grpSpPr>
        <p:sp>
          <p:nvSpPr>
            <p:cNvPr id="13322" name="Rectangle 28"/>
            <p:cNvSpPr>
              <a:spLocks noChangeArrowheads="1"/>
            </p:cNvSpPr>
            <p:nvPr/>
          </p:nvSpPr>
          <p:spPr bwMode="auto">
            <a:xfrm>
              <a:off x="2267" y="2448"/>
              <a:ext cx="680" cy="680"/>
            </a:xfrm>
            <a:prstGeom prst="rect">
              <a:avLst/>
            </a:prstGeom>
            <a:solidFill>
              <a:srgbClr val="A4372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3323" name="Rectangle 29"/>
            <p:cNvSpPr>
              <a:spLocks noChangeArrowheads="1"/>
            </p:cNvSpPr>
            <p:nvPr/>
          </p:nvSpPr>
          <p:spPr bwMode="auto">
            <a:xfrm>
              <a:off x="2267" y="2448"/>
              <a:ext cx="453" cy="68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grpSp>
          <p:nvGrpSpPr>
            <p:cNvPr id="13324" name="Group 30"/>
            <p:cNvGrpSpPr>
              <a:grpSpLocks/>
            </p:cNvGrpSpPr>
            <p:nvPr/>
          </p:nvGrpSpPr>
          <p:grpSpPr bwMode="auto">
            <a:xfrm>
              <a:off x="2267" y="2040"/>
              <a:ext cx="680" cy="1088"/>
              <a:chOff x="2267" y="2040"/>
              <a:chExt cx="680" cy="1088"/>
            </a:xfrm>
          </p:grpSpPr>
          <p:grpSp>
            <p:nvGrpSpPr>
              <p:cNvPr id="5" name="Group 31"/>
              <p:cNvGrpSpPr>
                <a:grpSpLocks/>
              </p:cNvGrpSpPr>
              <p:nvPr/>
            </p:nvGrpSpPr>
            <p:grpSpPr bwMode="auto">
              <a:xfrm>
                <a:off x="2267" y="2040"/>
                <a:ext cx="680" cy="1088"/>
                <a:chOff x="1360" y="2040"/>
                <a:chExt cx="680" cy="1088"/>
              </a:xfrm>
            </p:grpSpPr>
            <p:sp>
              <p:nvSpPr>
                <p:cNvPr id="13334" name="Rectangle 32"/>
                <p:cNvSpPr>
                  <a:spLocks noChangeArrowheads="1"/>
                </p:cNvSpPr>
                <p:nvPr/>
              </p:nvSpPr>
              <p:spPr bwMode="auto">
                <a:xfrm>
                  <a:off x="1360" y="2040"/>
                  <a:ext cx="680" cy="108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35" name="Line 33"/>
                <p:cNvSpPr>
                  <a:spLocks noChangeShapeType="1"/>
                </p:cNvSpPr>
                <p:nvPr/>
              </p:nvSpPr>
              <p:spPr bwMode="auto">
                <a:xfrm>
                  <a:off x="1586" y="2040"/>
                  <a:ext cx="0" cy="10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36" name="Line 34"/>
                <p:cNvSpPr>
                  <a:spLocks noChangeShapeType="1"/>
                </p:cNvSpPr>
                <p:nvPr/>
              </p:nvSpPr>
              <p:spPr bwMode="auto">
                <a:xfrm>
                  <a:off x="1813" y="2040"/>
                  <a:ext cx="0" cy="10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3326" name="Group 35"/>
              <p:cNvGrpSpPr>
                <a:grpSpLocks/>
              </p:cNvGrpSpPr>
              <p:nvPr/>
            </p:nvGrpSpPr>
            <p:grpSpPr bwMode="auto">
              <a:xfrm>
                <a:off x="2267" y="2176"/>
                <a:ext cx="680" cy="816"/>
                <a:chOff x="1360" y="2176"/>
                <a:chExt cx="680" cy="816"/>
              </a:xfrm>
            </p:grpSpPr>
            <p:sp>
              <p:nvSpPr>
                <p:cNvPr id="13327" name="Line 36"/>
                <p:cNvSpPr>
                  <a:spLocks noChangeShapeType="1"/>
                </p:cNvSpPr>
                <p:nvPr/>
              </p:nvSpPr>
              <p:spPr bwMode="auto">
                <a:xfrm>
                  <a:off x="1360" y="2176"/>
                  <a:ext cx="6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28" name="Line 37"/>
                <p:cNvSpPr>
                  <a:spLocks noChangeShapeType="1"/>
                </p:cNvSpPr>
                <p:nvPr/>
              </p:nvSpPr>
              <p:spPr bwMode="auto">
                <a:xfrm>
                  <a:off x="1360" y="2312"/>
                  <a:ext cx="6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29" name="Line 38"/>
                <p:cNvSpPr>
                  <a:spLocks noChangeShapeType="1"/>
                </p:cNvSpPr>
                <p:nvPr/>
              </p:nvSpPr>
              <p:spPr bwMode="auto">
                <a:xfrm>
                  <a:off x="1360" y="2448"/>
                  <a:ext cx="6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30" name="Line 39"/>
                <p:cNvSpPr>
                  <a:spLocks noChangeShapeType="1"/>
                </p:cNvSpPr>
                <p:nvPr/>
              </p:nvSpPr>
              <p:spPr bwMode="auto">
                <a:xfrm>
                  <a:off x="1360" y="2584"/>
                  <a:ext cx="6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31" name="Line 40"/>
                <p:cNvSpPr>
                  <a:spLocks noChangeShapeType="1"/>
                </p:cNvSpPr>
                <p:nvPr/>
              </p:nvSpPr>
              <p:spPr bwMode="auto">
                <a:xfrm>
                  <a:off x="1360" y="2720"/>
                  <a:ext cx="6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32" name="Line 41"/>
                <p:cNvSpPr>
                  <a:spLocks noChangeShapeType="1"/>
                </p:cNvSpPr>
                <p:nvPr/>
              </p:nvSpPr>
              <p:spPr bwMode="auto">
                <a:xfrm>
                  <a:off x="1360" y="2856"/>
                  <a:ext cx="6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33" name="Line 42"/>
                <p:cNvSpPr>
                  <a:spLocks noChangeShapeType="1"/>
                </p:cNvSpPr>
                <p:nvPr/>
              </p:nvSpPr>
              <p:spPr bwMode="auto">
                <a:xfrm>
                  <a:off x="1360" y="2992"/>
                  <a:ext cx="6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8841273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utoUpdateAnimBg="0"/>
      <p:bldP spid="13318" grpId="0" autoUpdateAnimBg="0"/>
      <p:bldP spid="13320" grpId="0" autoUpdateAnimBg="0"/>
      <p:bldP spid="133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00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026"/>
          <p:cNvSpPr txBox="1">
            <a:spLocks noChangeArrowheads="1"/>
          </p:cNvSpPr>
          <p:nvPr/>
        </p:nvSpPr>
        <p:spPr bwMode="auto">
          <a:xfrm>
            <a:off x="2133600" y="457200"/>
            <a:ext cx="4273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66FF99"/>
                </a:solidFill>
              </a:rPr>
              <a:t>Multiplication of Fractions</a:t>
            </a:r>
          </a:p>
        </p:txBody>
      </p:sp>
      <p:sp>
        <p:nvSpPr>
          <p:cNvPr id="14339" name="Rectangle 1028"/>
          <p:cNvSpPr>
            <a:spLocks noChangeArrowheads="1"/>
          </p:cNvSpPr>
          <p:nvPr/>
        </p:nvSpPr>
        <p:spPr bwMode="auto">
          <a:xfrm>
            <a:off x="1143000" y="3200400"/>
            <a:ext cx="1336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aseline="36000">
                <a:solidFill>
                  <a:srgbClr val="000000"/>
                </a:solidFill>
              </a:rPr>
              <a:t>2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</a:t>
            </a:r>
            <a:r>
              <a:rPr lang="en-US" sz="3200" baseline="-10000">
                <a:solidFill>
                  <a:srgbClr val="000000"/>
                </a:solidFill>
              </a:rPr>
              <a:t>3</a:t>
            </a:r>
            <a:r>
              <a:rPr lang="en-US" sz="2400">
                <a:solidFill>
                  <a:srgbClr val="000000"/>
                </a:solidFill>
              </a:rPr>
              <a:t> of  </a:t>
            </a:r>
            <a:r>
              <a:rPr lang="en-US" sz="3200" baseline="36000">
                <a:solidFill>
                  <a:srgbClr val="000000"/>
                </a:solidFill>
              </a:rPr>
              <a:t>5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</a:t>
            </a:r>
            <a:r>
              <a:rPr lang="en-US" sz="3200" baseline="-10000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14342" name="Text Box 1030"/>
          <p:cNvSpPr txBox="1">
            <a:spLocks noChangeArrowheads="1"/>
          </p:cNvSpPr>
          <p:nvPr/>
        </p:nvSpPr>
        <p:spPr bwMode="auto">
          <a:xfrm>
            <a:off x="2819400" y="1295400"/>
            <a:ext cx="60960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In the diagram we see that the whole is cut into 3 columns and 8 rows, hence there should be       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       3 × 8 = 24 equal pieces in the whole.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yellow portion has 2 columns and 5 rows, hence it has 2 × 5 = 10 such pieces.</a:t>
            </a:r>
          </a:p>
        </p:txBody>
      </p:sp>
      <p:sp>
        <p:nvSpPr>
          <p:cNvPr id="14343" name="Text Box 1031"/>
          <p:cNvSpPr txBox="1">
            <a:spLocks noChangeArrowheads="1"/>
          </p:cNvSpPr>
          <p:nvPr/>
        </p:nvSpPr>
        <p:spPr bwMode="auto">
          <a:xfrm>
            <a:off x="974725" y="4278313"/>
            <a:ext cx="7483475" cy="167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This shows that the yellow portions takes up </a:t>
            </a:r>
            <a:r>
              <a:rPr lang="en-US" sz="3200" baseline="36000">
                <a:solidFill>
                  <a:srgbClr val="000000"/>
                </a:solidFill>
              </a:rPr>
              <a:t>10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</a:t>
            </a:r>
            <a:r>
              <a:rPr lang="en-US" sz="3200" baseline="-10000">
                <a:solidFill>
                  <a:srgbClr val="000000"/>
                </a:solidFill>
              </a:rPr>
              <a:t>24</a:t>
            </a:r>
            <a:r>
              <a:rPr lang="en-US">
                <a:solidFill>
                  <a:srgbClr val="000000"/>
                </a:solidFill>
              </a:rPr>
              <a:t> of the whole.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             </a:t>
            </a:r>
            <a:r>
              <a:rPr lang="en-US">
                <a:solidFill>
                  <a:srgbClr val="000000"/>
                </a:solidFill>
              </a:rPr>
              <a:t>i.e.</a:t>
            </a:r>
          </a:p>
        </p:txBody>
      </p:sp>
      <p:grpSp>
        <p:nvGrpSpPr>
          <p:cNvPr id="2" name="Group 1033"/>
          <p:cNvGrpSpPr>
            <a:grpSpLocks/>
          </p:cNvGrpSpPr>
          <p:nvPr/>
        </p:nvGrpSpPr>
        <p:grpSpPr bwMode="auto">
          <a:xfrm>
            <a:off x="1219200" y="1219200"/>
            <a:ext cx="1079500" cy="1727200"/>
            <a:chOff x="2267" y="2040"/>
            <a:chExt cx="680" cy="1088"/>
          </a:xfrm>
        </p:grpSpPr>
        <p:sp>
          <p:nvSpPr>
            <p:cNvPr id="14364" name="Rectangle 1034"/>
            <p:cNvSpPr>
              <a:spLocks noChangeArrowheads="1"/>
            </p:cNvSpPr>
            <p:nvPr/>
          </p:nvSpPr>
          <p:spPr bwMode="auto">
            <a:xfrm>
              <a:off x="2267" y="2448"/>
              <a:ext cx="680" cy="680"/>
            </a:xfrm>
            <a:prstGeom prst="rect">
              <a:avLst/>
            </a:prstGeom>
            <a:solidFill>
              <a:srgbClr val="A4372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4365" name="Rectangle 1035"/>
            <p:cNvSpPr>
              <a:spLocks noChangeArrowheads="1"/>
            </p:cNvSpPr>
            <p:nvPr/>
          </p:nvSpPr>
          <p:spPr bwMode="auto">
            <a:xfrm>
              <a:off x="2267" y="2448"/>
              <a:ext cx="453" cy="68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grpSp>
          <p:nvGrpSpPr>
            <p:cNvPr id="14366" name="Group 1036"/>
            <p:cNvGrpSpPr>
              <a:grpSpLocks/>
            </p:cNvGrpSpPr>
            <p:nvPr/>
          </p:nvGrpSpPr>
          <p:grpSpPr bwMode="auto">
            <a:xfrm>
              <a:off x="2267" y="2040"/>
              <a:ext cx="680" cy="1088"/>
              <a:chOff x="2267" y="2040"/>
              <a:chExt cx="680" cy="1088"/>
            </a:xfrm>
          </p:grpSpPr>
          <p:grpSp>
            <p:nvGrpSpPr>
              <p:cNvPr id="14367" name="Group 1037"/>
              <p:cNvGrpSpPr>
                <a:grpSpLocks/>
              </p:cNvGrpSpPr>
              <p:nvPr/>
            </p:nvGrpSpPr>
            <p:grpSpPr bwMode="auto">
              <a:xfrm>
                <a:off x="2267" y="2040"/>
                <a:ext cx="680" cy="1088"/>
                <a:chOff x="1360" y="2040"/>
                <a:chExt cx="680" cy="1088"/>
              </a:xfrm>
            </p:grpSpPr>
            <p:sp>
              <p:nvSpPr>
                <p:cNvPr id="14376" name="Rectangle 1038"/>
                <p:cNvSpPr>
                  <a:spLocks noChangeArrowheads="1"/>
                </p:cNvSpPr>
                <p:nvPr/>
              </p:nvSpPr>
              <p:spPr bwMode="auto">
                <a:xfrm>
                  <a:off x="1360" y="2040"/>
                  <a:ext cx="680" cy="108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377" name="Line 1039"/>
                <p:cNvSpPr>
                  <a:spLocks noChangeShapeType="1"/>
                </p:cNvSpPr>
                <p:nvPr/>
              </p:nvSpPr>
              <p:spPr bwMode="auto">
                <a:xfrm>
                  <a:off x="1586" y="2040"/>
                  <a:ext cx="0" cy="10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378" name="Line 1040"/>
                <p:cNvSpPr>
                  <a:spLocks noChangeShapeType="1"/>
                </p:cNvSpPr>
                <p:nvPr/>
              </p:nvSpPr>
              <p:spPr bwMode="auto">
                <a:xfrm>
                  <a:off x="1813" y="2040"/>
                  <a:ext cx="0" cy="10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4368" name="Group 1041"/>
              <p:cNvGrpSpPr>
                <a:grpSpLocks/>
              </p:cNvGrpSpPr>
              <p:nvPr/>
            </p:nvGrpSpPr>
            <p:grpSpPr bwMode="auto">
              <a:xfrm>
                <a:off x="2267" y="2176"/>
                <a:ext cx="680" cy="816"/>
                <a:chOff x="1360" y="2176"/>
                <a:chExt cx="680" cy="816"/>
              </a:xfrm>
            </p:grpSpPr>
            <p:sp>
              <p:nvSpPr>
                <p:cNvPr id="14369" name="Line 1042"/>
                <p:cNvSpPr>
                  <a:spLocks noChangeShapeType="1"/>
                </p:cNvSpPr>
                <p:nvPr/>
              </p:nvSpPr>
              <p:spPr bwMode="auto">
                <a:xfrm>
                  <a:off x="1360" y="2176"/>
                  <a:ext cx="6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370" name="Line 1043"/>
                <p:cNvSpPr>
                  <a:spLocks noChangeShapeType="1"/>
                </p:cNvSpPr>
                <p:nvPr/>
              </p:nvSpPr>
              <p:spPr bwMode="auto">
                <a:xfrm>
                  <a:off x="1360" y="2312"/>
                  <a:ext cx="6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371" name="Line 1044"/>
                <p:cNvSpPr>
                  <a:spLocks noChangeShapeType="1"/>
                </p:cNvSpPr>
                <p:nvPr/>
              </p:nvSpPr>
              <p:spPr bwMode="auto">
                <a:xfrm>
                  <a:off x="1360" y="2448"/>
                  <a:ext cx="6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372" name="Line 1045"/>
                <p:cNvSpPr>
                  <a:spLocks noChangeShapeType="1"/>
                </p:cNvSpPr>
                <p:nvPr/>
              </p:nvSpPr>
              <p:spPr bwMode="auto">
                <a:xfrm>
                  <a:off x="1360" y="2584"/>
                  <a:ext cx="6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373" name="Line 1046"/>
                <p:cNvSpPr>
                  <a:spLocks noChangeShapeType="1"/>
                </p:cNvSpPr>
                <p:nvPr/>
              </p:nvSpPr>
              <p:spPr bwMode="auto">
                <a:xfrm>
                  <a:off x="1360" y="2720"/>
                  <a:ext cx="6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374" name="Line 1047"/>
                <p:cNvSpPr>
                  <a:spLocks noChangeShapeType="1"/>
                </p:cNvSpPr>
                <p:nvPr/>
              </p:nvSpPr>
              <p:spPr bwMode="auto">
                <a:xfrm>
                  <a:off x="1360" y="2856"/>
                  <a:ext cx="6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375" name="Line 1048"/>
                <p:cNvSpPr>
                  <a:spLocks noChangeShapeType="1"/>
                </p:cNvSpPr>
                <p:nvPr/>
              </p:nvSpPr>
              <p:spPr bwMode="auto">
                <a:xfrm>
                  <a:off x="1360" y="2992"/>
                  <a:ext cx="6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2667000" y="5426075"/>
            <a:ext cx="2317750" cy="833438"/>
            <a:chOff x="2667000" y="5425889"/>
            <a:chExt cx="2317751" cy="834184"/>
          </a:xfrm>
        </p:grpSpPr>
        <p:sp>
          <p:nvSpPr>
            <p:cNvPr id="14344" name="Rectangle 1087"/>
            <p:cNvSpPr>
              <a:spLocks noChangeArrowheads="1"/>
            </p:cNvSpPr>
            <p:nvPr/>
          </p:nvSpPr>
          <p:spPr bwMode="auto">
            <a:xfrm>
              <a:off x="3852022" y="5820335"/>
              <a:ext cx="349250" cy="439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Symbol" pitchFamily="18" charset="2"/>
                </a:rPr>
                <a:t>´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4345" name="AutoShape 1070"/>
            <p:cNvSpPr>
              <a:spLocks noChangeAspect="1" noChangeArrowheads="1" noTextEdit="1"/>
            </p:cNvSpPr>
            <p:nvPr/>
          </p:nvSpPr>
          <p:spPr bwMode="auto">
            <a:xfrm>
              <a:off x="2667000" y="5435600"/>
              <a:ext cx="2260600" cy="738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4346" name="Line 1072"/>
            <p:cNvSpPr>
              <a:spLocks noChangeShapeType="1"/>
            </p:cNvSpPr>
            <p:nvPr/>
          </p:nvSpPr>
          <p:spPr bwMode="auto">
            <a:xfrm>
              <a:off x="2717800" y="5843588"/>
              <a:ext cx="1778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4347" name="Line 1073"/>
            <p:cNvSpPr>
              <a:spLocks noChangeShapeType="1"/>
            </p:cNvSpPr>
            <p:nvPr/>
          </p:nvSpPr>
          <p:spPr bwMode="auto">
            <a:xfrm>
              <a:off x="3159125" y="5843588"/>
              <a:ext cx="19367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4348" name="Line 1074"/>
            <p:cNvSpPr>
              <a:spLocks noChangeShapeType="1"/>
            </p:cNvSpPr>
            <p:nvPr/>
          </p:nvSpPr>
          <p:spPr bwMode="auto">
            <a:xfrm>
              <a:off x="3652838" y="5843588"/>
              <a:ext cx="53816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4349" name="Line 1075"/>
            <p:cNvSpPr>
              <a:spLocks noChangeShapeType="1"/>
            </p:cNvSpPr>
            <p:nvPr/>
          </p:nvSpPr>
          <p:spPr bwMode="auto">
            <a:xfrm>
              <a:off x="4537074" y="5843588"/>
              <a:ext cx="3397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4350" name="Rectangle 1076"/>
            <p:cNvSpPr>
              <a:spLocks noChangeArrowheads="1"/>
            </p:cNvSpPr>
            <p:nvPr/>
          </p:nvSpPr>
          <p:spPr bwMode="auto">
            <a:xfrm>
              <a:off x="4557713" y="5843588"/>
              <a:ext cx="427038" cy="403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24</a:t>
              </a:r>
            </a:p>
          </p:txBody>
        </p:sp>
        <p:sp>
          <p:nvSpPr>
            <p:cNvPr id="14351" name="Rectangle 1077"/>
            <p:cNvSpPr>
              <a:spLocks noChangeArrowheads="1"/>
            </p:cNvSpPr>
            <p:nvPr/>
          </p:nvSpPr>
          <p:spPr bwMode="auto">
            <a:xfrm>
              <a:off x="4541838" y="5454650"/>
              <a:ext cx="427038" cy="403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14352" name="Rectangle 1078"/>
            <p:cNvSpPr>
              <a:spLocks noChangeArrowheads="1"/>
            </p:cNvSpPr>
            <p:nvPr/>
          </p:nvSpPr>
          <p:spPr bwMode="auto">
            <a:xfrm>
              <a:off x="4043363" y="5843588"/>
              <a:ext cx="274638" cy="403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14353" name="Rectangle 1079"/>
            <p:cNvSpPr>
              <a:spLocks noChangeArrowheads="1"/>
            </p:cNvSpPr>
            <p:nvPr/>
          </p:nvSpPr>
          <p:spPr bwMode="auto">
            <a:xfrm>
              <a:off x="3676650" y="5843588"/>
              <a:ext cx="274638" cy="403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4354" name="Rectangle 1080"/>
            <p:cNvSpPr>
              <a:spLocks noChangeArrowheads="1"/>
            </p:cNvSpPr>
            <p:nvPr/>
          </p:nvSpPr>
          <p:spPr bwMode="auto">
            <a:xfrm>
              <a:off x="4054475" y="5454650"/>
              <a:ext cx="274638" cy="403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4355" name="Rectangle 1081"/>
            <p:cNvSpPr>
              <a:spLocks noChangeArrowheads="1"/>
            </p:cNvSpPr>
            <p:nvPr/>
          </p:nvSpPr>
          <p:spPr bwMode="auto">
            <a:xfrm>
              <a:off x="3673475" y="5454650"/>
              <a:ext cx="274638" cy="403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4356" name="Rectangle 1082"/>
            <p:cNvSpPr>
              <a:spLocks noChangeArrowheads="1"/>
            </p:cNvSpPr>
            <p:nvPr/>
          </p:nvSpPr>
          <p:spPr bwMode="auto">
            <a:xfrm>
              <a:off x="3168650" y="5843588"/>
              <a:ext cx="274638" cy="403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14357" name="Rectangle 1083"/>
            <p:cNvSpPr>
              <a:spLocks noChangeArrowheads="1"/>
            </p:cNvSpPr>
            <p:nvPr/>
          </p:nvSpPr>
          <p:spPr bwMode="auto">
            <a:xfrm>
              <a:off x="3170238" y="5454650"/>
              <a:ext cx="274638" cy="403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4358" name="Rectangle 1084"/>
            <p:cNvSpPr>
              <a:spLocks noChangeArrowheads="1"/>
            </p:cNvSpPr>
            <p:nvPr/>
          </p:nvSpPr>
          <p:spPr bwMode="auto">
            <a:xfrm>
              <a:off x="2738438" y="5843588"/>
              <a:ext cx="274638" cy="403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4359" name="Rectangle 1085"/>
            <p:cNvSpPr>
              <a:spLocks noChangeArrowheads="1"/>
            </p:cNvSpPr>
            <p:nvPr/>
          </p:nvSpPr>
          <p:spPr bwMode="auto">
            <a:xfrm>
              <a:off x="2738438" y="5454650"/>
              <a:ext cx="274638" cy="403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4360" name="Rectangle 1086"/>
            <p:cNvSpPr>
              <a:spLocks noChangeArrowheads="1"/>
            </p:cNvSpPr>
            <p:nvPr/>
          </p:nvSpPr>
          <p:spPr bwMode="auto">
            <a:xfrm>
              <a:off x="4294188" y="5613400"/>
              <a:ext cx="349250" cy="439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4361" name="Rectangle 1088"/>
            <p:cNvSpPr>
              <a:spLocks noChangeArrowheads="1"/>
            </p:cNvSpPr>
            <p:nvPr/>
          </p:nvSpPr>
          <p:spPr bwMode="auto">
            <a:xfrm>
              <a:off x="3854824" y="5425889"/>
              <a:ext cx="349250" cy="439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Symbol" pitchFamily="18" charset="2"/>
                </a:rPr>
                <a:t>´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4362" name="Rectangle 1089"/>
            <p:cNvSpPr>
              <a:spLocks noChangeArrowheads="1"/>
            </p:cNvSpPr>
            <p:nvPr/>
          </p:nvSpPr>
          <p:spPr bwMode="auto">
            <a:xfrm>
              <a:off x="3409950" y="5613400"/>
              <a:ext cx="349250" cy="439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4363" name="Rectangle 1090"/>
            <p:cNvSpPr>
              <a:spLocks noChangeArrowheads="1"/>
            </p:cNvSpPr>
            <p:nvPr/>
          </p:nvSpPr>
          <p:spPr bwMode="auto">
            <a:xfrm>
              <a:off x="2944813" y="5613400"/>
              <a:ext cx="349250" cy="439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Symbol" pitchFamily="18" charset="2"/>
                </a:rPr>
                <a:t>´</a:t>
              </a:r>
              <a:endParaRPr lang="en-US" sz="24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9586833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build="p" autoUpdateAnimBg="0"/>
      <p:bldP spid="1434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00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050"/>
          <p:cNvSpPr txBox="1">
            <a:spLocks noChangeArrowheads="1"/>
          </p:cNvSpPr>
          <p:nvPr/>
        </p:nvSpPr>
        <p:spPr bwMode="auto">
          <a:xfrm>
            <a:off x="2133600" y="457200"/>
            <a:ext cx="4273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66FF99"/>
                </a:solidFill>
              </a:rPr>
              <a:t>Multiplication of Fractions</a:t>
            </a:r>
          </a:p>
        </p:txBody>
      </p:sp>
      <p:sp>
        <p:nvSpPr>
          <p:cNvPr id="15363" name="Text Box 2051"/>
          <p:cNvSpPr txBox="1">
            <a:spLocks noChangeArrowheads="1"/>
          </p:cNvSpPr>
          <p:nvPr/>
        </p:nvSpPr>
        <p:spPr bwMode="auto">
          <a:xfrm>
            <a:off x="1219200" y="1447800"/>
            <a:ext cx="17430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</a:rPr>
              <a:t>Conclusion:</a:t>
            </a:r>
            <a:endParaRPr lang="en-US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15364" name="Object 2048"/>
          <p:cNvGraphicFramePr>
            <a:graphicFrameLocks noChangeAspect="1"/>
          </p:cNvGraphicFramePr>
          <p:nvPr/>
        </p:nvGraphicFramePr>
        <p:xfrm>
          <a:off x="3276600" y="1600200"/>
          <a:ext cx="17335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3" imgW="838232" imgH="380935" progId="Equation.3">
                  <p:embed/>
                </p:oleObj>
              </mc:Choice>
              <mc:Fallback>
                <p:oleObj name="Equation" r:id="rId3" imgW="838232" imgH="3809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600200"/>
                        <a:ext cx="1733550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Text Box 2054"/>
          <p:cNvSpPr txBox="1">
            <a:spLocks noChangeArrowheads="1"/>
          </p:cNvSpPr>
          <p:nvPr/>
        </p:nvSpPr>
        <p:spPr bwMode="auto">
          <a:xfrm>
            <a:off x="1143000" y="2606675"/>
            <a:ext cx="17129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Exercises:</a:t>
            </a:r>
            <a:endParaRPr lang="en-US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1. Calculate </a:t>
            </a:r>
          </a:p>
        </p:txBody>
      </p:sp>
      <p:sp>
        <p:nvSpPr>
          <p:cNvPr id="17419" name="Text Box 2059"/>
          <p:cNvSpPr txBox="1">
            <a:spLocks noChangeArrowheads="1"/>
          </p:cNvSpPr>
          <p:nvPr/>
        </p:nvSpPr>
        <p:spPr bwMode="auto">
          <a:xfrm>
            <a:off x="4267200" y="3783013"/>
            <a:ext cx="3830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(after dividing top and bottom by 2)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422" name="Text Box 2062"/>
          <p:cNvSpPr txBox="1">
            <a:spLocks noChangeArrowheads="1"/>
          </p:cNvSpPr>
          <p:nvPr/>
        </p:nvSpPr>
        <p:spPr bwMode="auto">
          <a:xfrm>
            <a:off x="1143000" y="4511675"/>
            <a:ext cx="1712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2. Calculate </a:t>
            </a:r>
          </a:p>
        </p:txBody>
      </p:sp>
      <p:sp>
        <p:nvSpPr>
          <p:cNvPr id="17426" name="Text Box 2066"/>
          <p:cNvSpPr txBox="1">
            <a:spLocks noChangeArrowheads="1"/>
          </p:cNvSpPr>
          <p:nvPr/>
        </p:nvSpPr>
        <p:spPr bwMode="auto">
          <a:xfrm>
            <a:off x="1143000" y="5578475"/>
            <a:ext cx="163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3. Calculate</a:t>
            </a:r>
          </a:p>
        </p:txBody>
      </p:sp>
      <p:grpSp>
        <p:nvGrpSpPr>
          <p:cNvPr id="2" name="Group 2108"/>
          <p:cNvGrpSpPr>
            <a:grpSpLocks noChangeAspect="1"/>
          </p:cNvGrpSpPr>
          <p:nvPr/>
        </p:nvGrpSpPr>
        <p:grpSpPr bwMode="auto">
          <a:xfrm>
            <a:off x="3656013" y="2949575"/>
            <a:ext cx="914400" cy="788988"/>
            <a:chOff x="2303" y="1858"/>
            <a:chExt cx="576" cy="497"/>
          </a:xfrm>
        </p:grpSpPr>
        <p:sp>
          <p:nvSpPr>
            <p:cNvPr id="15459" name="AutoShape 2107"/>
            <p:cNvSpPr>
              <a:spLocks noChangeAspect="1" noChangeArrowheads="1" noTextEdit="1"/>
            </p:cNvSpPr>
            <p:nvPr/>
          </p:nvSpPr>
          <p:spPr bwMode="auto">
            <a:xfrm>
              <a:off x="2303" y="1858"/>
              <a:ext cx="576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460" name="Line 2109"/>
            <p:cNvSpPr>
              <a:spLocks noChangeShapeType="1"/>
            </p:cNvSpPr>
            <p:nvPr/>
          </p:nvSpPr>
          <p:spPr bwMode="auto">
            <a:xfrm>
              <a:off x="2485" y="2115"/>
              <a:ext cx="353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461" name="Rectangle 2110"/>
            <p:cNvSpPr>
              <a:spLocks noChangeArrowheads="1"/>
            </p:cNvSpPr>
            <p:nvPr/>
          </p:nvSpPr>
          <p:spPr bwMode="auto">
            <a:xfrm>
              <a:off x="2738" y="2142"/>
              <a:ext cx="173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5462" name="Rectangle 2111"/>
            <p:cNvSpPr>
              <a:spLocks noChangeArrowheads="1"/>
            </p:cNvSpPr>
            <p:nvPr/>
          </p:nvSpPr>
          <p:spPr bwMode="auto">
            <a:xfrm>
              <a:off x="2498" y="2142"/>
              <a:ext cx="173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5463" name="Rectangle 2112"/>
            <p:cNvSpPr>
              <a:spLocks noChangeArrowheads="1"/>
            </p:cNvSpPr>
            <p:nvPr/>
          </p:nvSpPr>
          <p:spPr bwMode="auto">
            <a:xfrm>
              <a:off x="2734" y="1870"/>
              <a:ext cx="173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5464" name="Rectangle 2113"/>
            <p:cNvSpPr>
              <a:spLocks noChangeArrowheads="1"/>
            </p:cNvSpPr>
            <p:nvPr/>
          </p:nvSpPr>
          <p:spPr bwMode="auto">
            <a:xfrm>
              <a:off x="2494" y="1870"/>
              <a:ext cx="173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5465" name="Rectangle 2114"/>
            <p:cNvSpPr>
              <a:spLocks noChangeArrowheads="1"/>
            </p:cNvSpPr>
            <p:nvPr/>
          </p:nvSpPr>
          <p:spPr bwMode="auto">
            <a:xfrm>
              <a:off x="2612" y="2120"/>
              <a:ext cx="220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Symbol" pitchFamily="18" charset="2"/>
                </a:rPr>
                <a:t>´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466" name="Rectangle 2115"/>
            <p:cNvSpPr>
              <a:spLocks noChangeArrowheads="1"/>
            </p:cNvSpPr>
            <p:nvPr/>
          </p:nvSpPr>
          <p:spPr bwMode="auto">
            <a:xfrm>
              <a:off x="2602" y="1848"/>
              <a:ext cx="220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Symbol" pitchFamily="18" charset="2"/>
                </a:rPr>
                <a:t>´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467" name="Rectangle 2116"/>
            <p:cNvSpPr>
              <a:spLocks noChangeArrowheads="1"/>
            </p:cNvSpPr>
            <p:nvPr/>
          </p:nvSpPr>
          <p:spPr bwMode="auto">
            <a:xfrm>
              <a:off x="2332" y="1970"/>
              <a:ext cx="220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2118"/>
          <p:cNvGrpSpPr>
            <a:grpSpLocks noChangeAspect="1"/>
          </p:cNvGrpSpPr>
          <p:nvPr/>
        </p:nvGrpSpPr>
        <p:grpSpPr bwMode="auto">
          <a:xfrm>
            <a:off x="2835275" y="2946400"/>
            <a:ext cx="738188" cy="788988"/>
            <a:chOff x="1786" y="1856"/>
            <a:chExt cx="465" cy="497"/>
          </a:xfrm>
        </p:grpSpPr>
        <p:sp>
          <p:nvSpPr>
            <p:cNvPr id="15451" name="AutoShape 2117"/>
            <p:cNvSpPr>
              <a:spLocks noChangeAspect="1" noChangeArrowheads="1" noTextEdit="1"/>
            </p:cNvSpPr>
            <p:nvPr/>
          </p:nvSpPr>
          <p:spPr bwMode="auto">
            <a:xfrm>
              <a:off x="1786" y="1856"/>
              <a:ext cx="465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452" name="Line 2119"/>
            <p:cNvSpPr>
              <a:spLocks noChangeShapeType="1"/>
            </p:cNvSpPr>
            <p:nvPr/>
          </p:nvSpPr>
          <p:spPr bwMode="auto">
            <a:xfrm>
              <a:off x="1818" y="2113"/>
              <a:ext cx="11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453" name="Line 2120"/>
            <p:cNvSpPr>
              <a:spLocks noChangeShapeType="1"/>
            </p:cNvSpPr>
            <p:nvPr/>
          </p:nvSpPr>
          <p:spPr bwMode="auto">
            <a:xfrm>
              <a:off x="2097" y="2113"/>
              <a:ext cx="11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454" name="Rectangle 2121"/>
            <p:cNvSpPr>
              <a:spLocks noChangeArrowheads="1"/>
            </p:cNvSpPr>
            <p:nvPr/>
          </p:nvSpPr>
          <p:spPr bwMode="auto">
            <a:xfrm>
              <a:off x="2108" y="2140"/>
              <a:ext cx="173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5455" name="Rectangle 2122"/>
            <p:cNvSpPr>
              <a:spLocks noChangeArrowheads="1"/>
            </p:cNvSpPr>
            <p:nvPr/>
          </p:nvSpPr>
          <p:spPr bwMode="auto">
            <a:xfrm>
              <a:off x="2110" y="1868"/>
              <a:ext cx="173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5456" name="Rectangle 2123"/>
            <p:cNvSpPr>
              <a:spLocks noChangeArrowheads="1"/>
            </p:cNvSpPr>
            <p:nvPr/>
          </p:nvSpPr>
          <p:spPr bwMode="auto">
            <a:xfrm>
              <a:off x="1831" y="2140"/>
              <a:ext cx="173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5457" name="Rectangle 2124"/>
            <p:cNvSpPr>
              <a:spLocks noChangeArrowheads="1"/>
            </p:cNvSpPr>
            <p:nvPr/>
          </p:nvSpPr>
          <p:spPr bwMode="auto">
            <a:xfrm>
              <a:off x="1831" y="1868"/>
              <a:ext cx="173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5458" name="Rectangle 2125"/>
            <p:cNvSpPr>
              <a:spLocks noChangeArrowheads="1"/>
            </p:cNvSpPr>
            <p:nvPr/>
          </p:nvSpPr>
          <p:spPr bwMode="auto">
            <a:xfrm>
              <a:off x="1961" y="1968"/>
              <a:ext cx="220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Symbol" pitchFamily="18" charset="2"/>
                </a:rPr>
                <a:t>´</a:t>
              </a: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2127"/>
          <p:cNvGrpSpPr>
            <a:grpSpLocks noChangeAspect="1"/>
          </p:cNvGrpSpPr>
          <p:nvPr/>
        </p:nvGrpSpPr>
        <p:grpSpPr bwMode="auto">
          <a:xfrm>
            <a:off x="4724400" y="2933700"/>
            <a:ext cx="914400" cy="865188"/>
            <a:chOff x="3120" y="1848"/>
            <a:chExt cx="576" cy="545"/>
          </a:xfrm>
        </p:grpSpPr>
        <p:sp>
          <p:nvSpPr>
            <p:cNvPr id="15446" name="AutoShape 2126"/>
            <p:cNvSpPr>
              <a:spLocks noChangeAspect="1" noChangeArrowheads="1" noTextEdit="1"/>
            </p:cNvSpPr>
            <p:nvPr/>
          </p:nvSpPr>
          <p:spPr bwMode="auto">
            <a:xfrm>
              <a:off x="3120" y="1858"/>
              <a:ext cx="576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447" name="Line 2128"/>
            <p:cNvSpPr>
              <a:spLocks noChangeShapeType="1"/>
            </p:cNvSpPr>
            <p:nvPr/>
          </p:nvSpPr>
          <p:spPr bwMode="auto">
            <a:xfrm>
              <a:off x="3302" y="2115"/>
              <a:ext cx="353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448" name="Rectangle 2133"/>
            <p:cNvSpPr>
              <a:spLocks noChangeArrowheads="1"/>
            </p:cNvSpPr>
            <p:nvPr/>
          </p:nvSpPr>
          <p:spPr bwMode="auto">
            <a:xfrm>
              <a:off x="3393" y="2160"/>
              <a:ext cx="19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Symbol" pitchFamily="18" charset="2"/>
                </a:rPr>
                <a:t>20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449" name="Rectangle 2134"/>
            <p:cNvSpPr>
              <a:spLocks noChangeArrowheads="1"/>
            </p:cNvSpPr>
            <p:nvPr/>
          </p:nvSpPr>
          <p:spPr bwMode="auto">
            <a:xfrm>
              <a:off x="3437" y="1848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Symbol" pitchFamily="18" charset="2"/>
                </a:rPr>
                <a:t>6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450" name="Rectangle 2135"/>
            <p:cNvSpPr>
              <a:spLocks noChangeArrowheads="1"/>
            </p:cNvSpPr>
            <p:nvPr/>
          </p:nvSpPr>
          <p:spPr bwMode="auto">
            <a:xfrm>
              <a:off x="3149" y="1970"/>
              <a:ext cx="10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Group 2137"/>
          <p:cNvGrpSpPr>
            <a:grpSpLocks noChangeAspect="1"/>
          </p:cNvGrpSpPr>
          <p:nvPr/>
        </p:nvGrpSpPr>
        <p:grpSpPr bwMode="auto">
          <a:xfrm>
            <a:off x="5715000" y="2949575"/>
            <a:ext cx="661988" cy="815975"/>
            <a:chOff x="3888" y="1858"/>
            <a:chExt cx="417" cy="514"/>
          </a:xfrm>
        </p:grpSpPr>
        <p:sp>
          <p:nvSpPr>
            <p:cNvPr id="15441" name="AutoShape 2136"/>
            <p:cNvSpPr>
              <a:spLocks noChangeAspect="1" noChangeArrowheads="1" noTextEdit="1"/>
            </p:cNvSpPr>
            <p:nvPr/>
          </p:nvSpPr>
          <p:spPr bwMode="auto">
            <a:xfrm>
              <a:off x="3888" y="1858"/>
              <a:ext cx="417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442" name="Line 2138"/>
            <p:cNvSpPr>
              <a:spLocks noChangeShapeType="1"/>
            </p:cNvSpPr>
            <p:nvPr/>
          </p:nvSpPr>
          <p:spPr bwMode="auto">
            <a:xfrm>
              <a:off x="4070" y="2115"/>
              <a:ext cx="192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443" name="Rectangle 2139"/>
            <p:cNvSpPr>
              <a:spLocks noChangeArrowheads="1"/>
            </p:cNvSpPr>
            <p:nvPr/>
          </p:nvSpPr>
          <p:spPr bwMode="auto">
            <a:xfrm>
              <a:off x="4062" y="2142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15444" name="Rectangle 2140"/>
            <p:cNvSpPr>
              <a:spLocks noChangeArrowheads="1"/>
            </p:cNvSpPr>
            <p:nvPr/>
          </p:nvSpPr>
          <p:spPr bwMode="auto">
            <a:xfrm>
              <a:off x="4121" y="1870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5445" name="Rectangle 2141"/>
            <p:cNvSpPr>
              <a:spLocks noChangeArrowheads="1"/>
            </p:cNvSpPr>
            <p:nvPr/>
          </p:nvSpPr>
          <p:spPr bwMode="auto">
            <a:xfrm>
              <a:off x="3917" y="1970"/>
              <a:ext cx="10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2143"/>
          <p:cNvGrpSpPr>
            <a:grpSpLocks noChangeAspect="1"/>
          </p:cNvGrpSpPr>
          <p:nvPr/>
        </p:nvGrpSpPr>
        <p:grpSpPr bwMode="auto">
          <a:xfrm>
            <a:off x="3124200" y="4419600"/>
            <a:ext cx="738188" cy="788988"/>
            <a:chOff x="1968" y="2784"/>
            <a:chExt cx="465" cy="497"/>
          </a:xfrm>
        </p:grpSpPr>
        <p:sp>
          <p:nvSpPr>
            <p:cNvPr id="15433" name="AutoShape 2142"/>
            <p:cNvSpPr>
              <a:spLocks noChangeAspect="1" noChangeArrowheads="1" noTextEdit="1"/>
            </p:cNvSpPr>
            <p:nvPr/>
          </p:nvSpPr>
          <p:spPr bwMode="auto">
            <a:xfrm>
              <a:off x="1968" y="2784"/>
              <a:ext cx="465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434" name="Line 2144"/>
            <p:cNvSpPr>
              <a:spLocks noChangeShapeType="1"/>
            </p:cNvSpPr>
            <p:nvPr/>
          </p:nvSpPr>
          <p:spPr bwMode="auto">
            <a:xfrm>
              <a:off x="2000" y="3041"/>
              <a:ext cx="11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435" name="Line 2145"/>
            <p:cNvSpPr>
              <a:spLocks noChangeShapeType="1"/>
            </p:cNvSpPr>
            <p:nvPr/>
          </p:nvSpPr>
          <p:spPr bwMode="auto">
            <a:xfrm>
              <a:off x="2279" y="3041"/>
              <a:ext cx="110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436" name="Rectangle 2146"/>
            <p:cNvSpPr>
              <a:spLocks noChangeArrowheads="1"/>
            </p:cNvSpPr>
            <p:nvPr/>
          </p:nvSpPr>
          <p:spPr bwMode="auto">
            <a:xfrm>
              <a:off x="2286" y="3068"/>
              <a:ext cx="173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15437" name="Rectangle 2147"/>
            <p:cNvSpPr>
              <a:spLocks noChangeArrowheads="1"/>
            </p:cNvSpPr>
            <p:nvPr/>
          </p:nvSpPr>
          <p:spPr bwMode="auto">
            <a:xfrm>
              <a:off x="2287" y="2796"/>
              <a:ext cx="173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5438" name="Rectangle 2148"/>
            <p:cNvSpPr>
              <a:spLocks noChangeArrowheads="1"/>
            </p:cNvSpPr>
            <p:nvPr/>
          </p:nvSpPr>
          <p:spPr bwMode="auto">
            <a:xfrm>
              <a:off x="2010" y="3068"/>
              <a:ext cx="173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15439" name="Rectangle 2149"/>
            <p:cNvSpPr>
              <a:spLocks noChangeArrowheads="1"/>
            </p:cNvSpPr>
            <p:nvPr/>
          </p:nvSpPr>
          <p:spPr bwMode="auto">
            <a:xfrm>
              <a:off x="2013" y="2796"/>
              <a:ext cx="173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5440" name="Rectangle 2150"/>
            <p:cNvSpPr>
              <a:spLocks noChangeArrowheads="1"/>
            </p:cNvSpPr>
            <p:nvPr/>
          </p:nvSpPr>
          <p:spPr bwMode="auto">
            <a:xfrm>
              <a:off x="2143" y="2896"/>
              <a:ext cx="220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Symbol" pitchFamily="18" charset="2"/>
                </a:rPr>
                <a:t>´</a:t>
              </a: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7" name="Group 2152"/>
          <p:cNvGrpSpPr>
            <a:grpSpLocks noChangeAspect="1"/>
          </p:cNvGrpSpPr>
          <p:nvPr/>
        </p:nvGrpSpPr>
        <p:grpSpPr bwMode="auto">
          <a:xfrm>
            <a:off x="3962400" y="4419600"/>
            <a:ext cx="914400" cy="788988"/>
            <a:chOff x="2496" y="2784"/>
            <a:chExt cx="576" cy="497"/>
          </a:xfrm>
        </p:grpSpPr>
        <p:sp>
          <p:nvSpPr>
            <p:cNvPr id="15424" name="AutoShape 2151"/>
            <p:cNvSpPr>
              <a:spLocks noChangeAspect="1" noChangeArrowheads="1" noTextEdit="1"/>
            </p:cNvSpPr>
            <p:nvPr/>
          </p:nvSpPr>
          <p:spPr bwMode="auto">
            <a:xfrm>
              <a:off x="2496" y="2784"/>
              <a:ext cx="576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425" name="Line 2153"/>
            <p:cNvSpPr>
              <a:spLocks noChangeShapeType="1"/>
            </p:cNvSpPr>
            <p:nvPr/>
          </p:nvSpPr>
          <p:spPr bwMode="auto">
            <a:xfrm>
              <a:off x="2678" y="3041"/>
              <a:ext cx="35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426" name="Rectangle 2154"/>
            <p:cNvSpPr>
              <a:spLocks noChangeArrowheads="1"/>
            </p:cNvSpPr>
            <p:nvPr/>
          </p:nvSpPr>
          <p:spPr bwMode="auto">
            <a:xfrm>
              <a:off x="2931" y="3068"/>
              <a:ext cx="173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15427" name="Rectangle 2155"/>
            <p:cNvSpPr>
              <a:spLocks noChangeArrowheads="1"/>
            </p:cNvSpPr>
            <p:nvPr/>
          </p:nvSpPr>
          <p:spPr bwMode="auto">
            <a:xfrm>
              <a:off x="2688" y="3068"/>
              <a:ext cx="173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15428" name="Rectangle 2156"/>
            <p:cNvSpPr>
              <a:spLocks noChangeArrowheads="1"/>
            </p:cNvSpPr>
            <p:nvPr/>
          </p:nvSpPr>
          <p:spPr bwMode="auto">
            <a:xfrm>
              <a:off x="2933" y="2796"/>
              <a:ext cx="173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5429" name="Rectangle 2157"/>
            <p:cNvSpPr>
              <a:spLocks noChangeArrowheads="1"/>
            </p:cNvSpPr>
            <p:nvPr/>
          </p:nvSpPr>
          <p:spPr bwMode="auto">
            <a:xfrm>
              <a:off x="2693" y="2796"/>
              <a:ext cx="173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5430" name="Rectangle 2158"/>
            <p:cNvSpPr>
              <a:spLocks noChangeArrowheads="1"/>
            </p:cNvSpPr>
            <p:nvPr/>
          </p:nvSpPr>
          <p:spPr bwMode="auto">
            <a:xfrm>
              <a:off x="2805" y="3046"/>
              <a:ext cx="220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Symbol" pitchFamily="18" charset="2"/>
                </a:rPr>
                <a:t>´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431" name="Rectangle 2159"/>
            <p:cNvSpPr>
              <a:spLocks noChangeArrowheads="1"/>
            </p:cNvSpPr>
            <p:nvPr/>
          </p:nvSpPr>
          <p:spPr bwMode="auto">
            <a:xfrm>
              <a:off x="2807" y="2774"/>
              <a:ext cx="220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Symbol" pitchFamily="18" charset="2"/>
                </a:rPr>
                <a:t>´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432" name="Rectangle 2160"/>
            <p:cNvSpPr>
              <a:spLocks noChangeArrowheads="1"/>
            </p:cNvSpPr>
            <p:nvPr/>
          </p:nvSpPr>
          <p:spPr bwMode="auto">
            <a:xfrm>
              <a:off x="2525" y="2896"/>
              <a:ext cx="220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8" name="Group 2162"/>
          <p:cNvGrpSpPr>
            <a:grpSpLocks noChangeAspect="1"/>
          </p:cNvGrpSpPr>
          <p:nvPr/>
        </p:nvGrpSpPr>
        <p:grpSpPr bwMode="auto">
          <a:xfrm>
            <a:off x="5029200" y="4419600"/>
            <a:ext cx="684213" cy="790575"/>
            <a:chOff x="3168" y="2784"/>
            <a:chExt cx="431" cy="498"/>
          </a:xfrm>
        </p:grpSpPr>
        <p:sp>
          <p:nvSpPr>
            <p:cNvPr id="15419" name="AutoShape 2161"/>
            <p:cNvSpPr>
              <a:spLocks noChangeAspect="1" noChangeArrowheads="1" noTextEdit="1"/>
            </p:cNvSpPr>
            <p:nvPr/>
          </p:nvSpPr>
          <p:spPr bwMode="auto">
            <a:xfrm>
              <a:off x="3168" y="2784"/>
              <a:ext cx="431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420" name="Line 2163"/>
            <p:cNvSpPr>
              <a:spLocks noChangeShapeType="1"/>
            </p:cNvSpPr>
            <p:nvPr/>
          </p:nvSpPr>
          <p:spPr bwMode="auto">
            <a:xfrm>
              <a:off x="3350" y="3041"/>
              <a:ext cx="21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421" name="Rectangle 2164"/>
            <p:cNvSpPr>
              <a:spLocks noChangeArrowheads="1"/>
            </p:cNvSpPr>
            <p:nvPr/>
          </p:nvSpPr>
          <p:spPr bwMode="auto">
            <a:xfrm>
              <a:off x="3364" y="3068"/>
              <a:ext cx="278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63</a:t>
              </a:r>
            </a:p>
          </p:txBody>
        </p:sp>
        <p:sp>
          <p:nvSpPr>
            <p:cNvPr id="15422" name="Rectangle 2165"/>
            <p:cNvSpPr>
              <a:spLocks noChangeArrowheads="1"/>
            </p:cNvSpPr>
            <p:nvPr/>
          </p:nvSpPr>
          <p:spPr bwMode="auto">
            <a:xfrm>
              <a:off x="3363" y="2796"/>
              <a:ext cx="278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20</a:t>
              </a:r>
            </a:p>
          </p:txBody>
        </p:sp>
        <p:sp>
          <p:nvSpPr>
            <p:cNvPr id="15423" name="Rectangle 2166"/>
            <p:cNvSpPr>
              <a:spLocks noChangeArrowheads="1"/>
            </p:cNvSpPr>
            <p:nvPr/>
          </p:nvSpPr>
          <p:spPr bwMode="auto">
            <a:xfrm>
              <a:off x="3197" y="2895"/>
              <a:ext cx="2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2168"/>
          <p:cNvGrpSpPr>
            <a:grpSpLocks noChangeAspect="1"/>
          </p:cNvGrpSpPr>
          <p:nvPr/>
        </p:nvGrpSpPr>
        <p:grpSpPr bwMode="auto">
          <a:xfrm>
            <a:off x="3124200" y="5562600"/>
            <a:ext cx="684213" cy="790575"/>
            <a:chOff x="1968" y="3504"/>
            <a:chExt cx="431" cy="498"/>
          </a:xfrm>
        </p:grpSpPr>
        <p:sp>
          <p:nvSpPr>
            <p:cNvPr id="15413" name="AutoShape 2167"/>
            <p:cNvSpPr>
              <a:spLocks noChangeAspect="1" noChangeArrowheads="1" noTextEdit="1"/>
            </p:cNvSpPr>
            <p:nvPr/>
          </p:nvSpPr>
          <p:spPr bwMode="auto">
            <a:xfrm>
              <a:off x="1968" y="3504"/>
              <a:ext cx="431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414" name="Line 2169"/>
            <p:cNvSpPr>
              <a:spLocks noChangeShapeType="1"/>
            </p:cNvSpPr>
            <p:nvPr/>
          </p:nvSpPr>
          <p:spPr bwMode="auto">
            <a:xfrm>
              <a:off x="2000" y="3761"/>
              <a:ext cx="110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415" name="Rectangle 2170"/>
            <p:cNvSpPr>
              <a:spLocks noChangeArrowheads="1"/>
            </p:cNvSpPr>
            <p:nvPr/>
          </p:nvSpPr>
          <p:spPr bwMode="auto">
            <a:xfrm>
              <a:off x="2265" y="3637"/>
              <a:ext cx="179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5416" name="Rectangle 2171"/>
            <p:cNvSpPr>
              <a:spLocks noChangeArrowheads="1"/>
            </p:cNvSpPr>
            <p:nvPr/>
          </p:nvSpPr>
          <p:spPr bwMode="auto">
            <a:xfrm>
              <a:off x="2007" y="3788"/>
              <a:ext cx="179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15417" name="Rectangle 2172"/>
            <p:cNvSpPr>
              <a:spLocks noChangeArrowheads="1"/>
            </p:cNvSpPr>
            <p:nvPr/>
          </p:nvSpPr>
          <p:spPr bwMode="auto">
            <a:xfrm>
              <a:off x="2008" y="3516"/>
              <a:ext cx="179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5418" name="Rectangle 2173"/>
            <p:cNvSpPr>
              <a:spLocks noChangeArrowheads="1"/>
            </p:cNvSpPr>
            <p:nvPr/>
          </p:nvSpPr>
          <p:spPr bwMode="auto">
            <a:xfrm>
              <a:off x="2137" y="3615"/>
              <a:ext cx="2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Symbol" pitchFamily="18" charset="2"/>
                </a:rPr>
                <a:t>´</a:t>
              </a: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0" name="Group 2175"/>
          <p:cNvGrpSpPr>
            <a:grpSpLocks noChangeAspect="1"/>
          </p:cNvGrpSpPr>
          <p:nvPr/>
        </p:nvGrpSpPr>
        <p:grpSpPr bwMode="auto">
          <a:xfrm>
            <a:off x="3962400" y="5562600"/>
            <a:ext cx="960438" cy="787400"/>
            <a:chOff x="2496" y="3504"/>
            <a:chExt cx="605" cy="496"/>
          </a:xfrm>
        </p:grpSpPr>
        <p:sp>
          <p:nvSpPr>
            <p:cNvPr id="15404" name="AutoShape 2174"/>
            <p:cNvSpPr>
              <a:spLocks noChangeAspect="1" noChangeArrowheads="1" noTextEdit="1"/>
            </p:cNvSpPr>
            <p:nvPr/>
          </p:nvSpPr>
          <p:spPr bwMode="auto">
            <a:xfrm>
              <a:off x="2496" y="3504"/>
              <a:ext cx="605" cy="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405" name="Line 2176"/>
            <p:cNvSpPr>
              <a:spLocks noChangeShapeType="1"/>
            </p:cNvSpPr>
            <p:nvPr/>
          </p:nvSpPr>
          <p:spPr bwMode="auto">
            <a:xfrm>
              <a:off x="2677" y="3760"/>
              <a:ext cx="110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406" name="Line 2177"/>
            <p:cNvSpPr>
              <a:spLocks noChangeShapeType="1"/>
            </p:cNvSpPr>
            <p:nvPr/>
          </p:nvSpPr>
          <p:spPr bwMode="auto">
            <a:xfrm>
              <a:off x="2948" y="3760"/>
              <a:ext cx="112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407" name="Rectangle 2178"/>
            <p:cNvSpPr>
              <a:spLocks noChangeArrowheads="1"/>
            </p:cNvSpPr>
            <p:nvPr/>
          </p:nvSpPr>
          <p:spPr bwMode="auto">
            <a:xfrm>
              <a:off x="2956" y="3787"/>
              <a:ext cx="172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5408" name="Rectangle 2179"/>
            <p:cNvSpPr>
              <a:spLocks noChangeArrowheads="1"/>
            </p:cNvSpPr>
            <p:nvPr/>
          </p:nvSpPr>
          <p:spPr bwMode="auto">
            <a:xfrm>
              <a:off x="2958" y="3516"/>
              <a:ext cx="172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5409" name="Rectangle 2180"/>
            <p:cNvSpPr>
              <a:spLocks noChangeArrowheads="1"/>
            </p:cNvSpPr>
            <p:nvPr/>
          </p:nvSpPr>
          <p:spPr bwMode="auto">
            <a:xfrm>
              <a:off x="2684" y="3787"/>
              <a:ext cx="172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15410" name="Rectangle 2181"/>
            <p:cNvSpPr>
              <a:spLocks noChangeArrowheads="1"/>
            </p:cNvSpPr>
            <p:nvPr/>
          </p:nvSpPr>
          <p:spPr bwMode="auto">
            <a:xfrm>
              <a:off x="2686" y="3516"/>
              <a:ext cx="172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5411" name="Rectangle 2182"/>
            <p:cNvSpPr>
              <a:spLocks noChangeArrowheads="1"/>
            </p:cNvSpPr>
            <p:nvPr/>
          </p:nvSpPr>
          <p:spPr bwMode="auto">
            <a:xfrm>
              <a:off x="2813" y="3615"/>
              <a:ext cx="219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Symbol" pitchFamily="18" charset="2"/>
                </a:rPr>
                <a:t>´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412" name="Rectangle 2183"/>
            <p:cNvSpPr>
              <a:spLocks noChangeArrowheads="1"/>
            </p:cNvSpPr>
            <p:nvPr/>
          </p:nvSpPr>
          <p:spPr bwMode="auto">
            <a:xfrm>
              <a:off x="2525" y="3615"/>
              <a:ext cx="219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1" name="Group 2185"/>
          <p:cNvGrpSpPr>
            <a:grpSpLocks noChangeAspect="1"/>
          </p:cNvGrpSpPr>
          <p:nvPr/>
        </p:nvGrpSpPr>
        <p:grpSpPr bwMode="auto">
          <a:xfrm>
            <a:off x="5105400" y="5562600"/>
            <a:ext cx="914400" cy="788988"/>
            <a:chOff x="3216" y="3504"/>
            <a:chExt cx="576" cy="497"/>
          </a:xfrm>
        </p:grpSpPr>
        <p:sp>
          <p:nvSpPr>
            <p:cNvPr id="15395" name="AutoShape 2184"/>
            <p:cNvSpPr>
              <a:spLocks noChangeAspect="1" noChangeArrowheads="1" noTextEdit="1"/>
            </p:cNvSpPr>
            <p:nvPr/>
          </p:nvSpPr>
          <p:spPr bwMode="auto">
            <a:xfrm>
              <a:off x="3216" y="3504"/>
              <a:ext cx="576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396" name="Line 2186"/>
            <p:cNvSpPr>
              <a:spLocks noChangeShapeType="1"/>
            </p:cNvSpPr>
            <p:nvPr/>
          </p:nvSpPr>
          <p:spPr bwMode="auto">
            <a:xfrm>
              <a:off x="3398" y="3761"/>
              <a:ext cx="350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397" name="Rectangle 2187"/>
            <p:cNvSpPr>
              <a:spLocks noChangeArrowheads="1"/>
            </p:cNvSpPr>
            <p:nvPr/>
          </p:nvSpPr>
          <p:spPr bwMode="auto">
            <a:xfrm>
              <a:off x="3645" y="3788"/>
              <a:ext cx="173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5398" name="Rectangle 2188"/>
            <p:cNvSpPr>
              <a:spLocks noChangeArrowheads="1"/>
            </p:cNvSpPr>
            <p:nvPr/>
          </p:nvSpPr>
          <p:spPr bwMode="auto">
            <a:xfrm>
              <a:off x="3420" y="3788"/>
              <a:ext cx="173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15399" name="Rectangle 2189"/>
            <p:cNvSpPr>
              <a:spLocks noChangeArrowheads="1"/>
            </p:cNvSpPr>
            <p:nvPr/>
          </p:nvSpPr>
          <p:spPr bwMode="auto">
            <a:xfrm>
              <a:off x="3645" y="3516"/>
              <a:ext cx="173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5400" name="Rectangle 2190"/>
            <p:cNvSpPr>
              <a:spLocks noChangeArrowheads="1"/>
            </p:cNvSpPr>
            <p:nvPr/>
          </p:nvSpPr>
          <p:spPr bwMode="auto">
            <a:xfrm>
              <a:off x="3405" y="3516"/>
              <a:ext cx="173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5401" name="Rectangle 2191"/>
            <p:cNvSpPr>
              <a:spLocks noChangeArrowheads="1"/>
            </p:cNvSpPr>
            <p:nvPr/>
          </p:nvSpPr>
          <p:spPr bwMode="auto">
            <a:xfrm>
              <a:off x="3534" y="3766"/>
              <a:ext cx="220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Symbol" pitchFamily="18" charset="2"/>
                </a:rPr>
                <a:t>´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402" name="Rectangle 2192"/>
            <p:cNvSpPr>
              <a:spLocks noChangeArrowheads="1"/>
            </p:cNvSpPr>
            <p:nvPr/>
          </p:nvSpPr>
          <p:spPr bwMode="auto">
            <a:xfrm>
              <a:off x="3516" y="3494"/>
              <a:ext cx="220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Symbol" pitchFamily="18" charset="2"/>
                </a:rPr>
                <a:t>´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403" name="Rectangle 2193"/>
            <p:cNvSpPr>
              <a:spLocks noChangeArrowheads="1"/>
            </p:cNvSpPr>
            <p:nvPr/>
          </p:nvSpPr>
          <p:spPr bwMode="auto">
            <a:xfrm>
              <a:off x="3245" y="3616"/>
              <a:ext cx="220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Group 2195"/>
          <p:cNvGrpSpPr>
            <a:grpSpLocks noChangeAspect="1"/>
          </p:cNvGrpSpPr>
          <p:nvPr/>
        </p:nvGrpSpPr>
        <p:grpSpPr bwMode="auto">
          <a:xfrm>
            <a:off x="6096000" y="5562600"/>
            <a:ext cx="914400" cy="788988"/>
            <a:chOff x="3840" y="3504"/>
            <a:chExt cx="576" cy="497"/>
          </a:xfrm>
        </p:grpSpPr>
        <p:sp>
          <p:nvSpPr>
            <p:cNvPr id="15386" name="AutoShape 2194"/>
            <p:cNvSpPr>
              <a:spLocks noChangeAspect="1" noChangeArrowheads="1" noTextEdit="1"/>
            </p:cNvSpPr>
            <p:nvPr/>
          </p:nvSpPr>
          <p:spPr bwMode="auto">
            <a:xfrm>
              <a:off x="3840" y="3504"/>
              <a:ext cx="576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387" name="Line 2196"/>
            <p:cNvSpPr>
              <a:spLocks noChangeShapeType="1"/>
            </p:cNvSpPr>
            <p:nvPr/>
          </p:nvSpPr>
          <p:spPr bwMode="auto">
            <a:xfrm>
              <a:off x="4022" y="3761"/>
              <a:ext cx="353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388" name="Rectangle 2197"/>
            <p:cNvSpPr>
              <a:spLocks noChangeArrowheads="1"/>
            </p:cNvSpPr>
            <p:nvPr/>
          </p:nvSpPr>
          <p:spPr bwMode="auto">
            <a:xfrm>
              <a:off x="4268" y="3788"/>
              <a:ext cx="173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5389" name="Rectangle 2198"/>
            <p:cNvSpPr>
              <a:spLocks noChangeArrowheads="1"/>
            </p:cNvSpPr>
            <p:nvPr/>
          </p:nvSpPr>
          <p:spPr bwMode="auto">
            <a:xfrm>
              <a:off x="4049" y="3788"/>
              <a:ext cx="173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5390" name="Rectangle 2199"/>
            <p:cNvSpPr>
              <a:spLocks noChangeArrowheads="1"/>
            </p:cNvSpPr>
            <p:nvPr/>
          </p:nvSpPr>
          <p:spPr bwMode="auto">
            <a:xfrm>
              <a:off x="4272" y="3516"/>
              <a:ext cx="173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5391" name="Rectangle 2200"/>
            <p:cNvSpPr>
              <a:spLocks noChangeArrowheads="1"/>
            </p:cNvSpPr>
            <p:nvPr/>
          </p:nvSpPr>
          <p:spPr bwMode="auto">
            <a:xfrm>
              <a:off x="4029" y="3516"/>
              <a:ext cx="173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5392" name="Rectangle 2201"/>
            <p:cNvSpPr>
              <a:spLocks noChangeArrowheads="1"/>
            </p:cNvSpPr>
            <p:nvPr/>
          </p:nvSpPr>
          <p:spPr bwMode="auto">
            <a:xfrm>
              <a:off x="4157" y="3766"/>
              <a:ext cx="220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Symbol" pitchFamily="18" charset="2"/>
                </a:rPr>
                <a:t>´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393" name="Rectangle 2202"/>
            <p:cNvSpPr>
              <a:spLocks noChangeArrowheads="1"/>
            </p:cNvSpPr>
            <p:nvPr/>
          </p:nvSpPr>
          <p:spPr bwMode="auto">
            <a:xfrm>
              <a:off x="4140" y="3494"/>
              <a:ext cx="220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Symbol" pitchFamily="18" charset="2"/>
                </a:rPr>
                <a:t>´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394" name="Rectangle 2203"/>
            <p:cNvSpPr>
              <a:spLocks noChangeArrowheads="1"/>
            </p:cNvSpPr>
            <p:nvPr/>
          </p:nvSpPr>
          <p:spPr bwMode="auto">
            <a:xfrm>
              <a:off x="3869" y="3616"/>
              <a:ext cx="220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3" name="Group 2205"/>
          <p:cNvGrpSpPr>
            <a:grpSpLocks noChangeAspect="1"/>
          </p:cNvGrpSpPr>
          <p:nvPr/>
        </p:nvGrpSpPr>
        <p:grpSpPr bwMode="auto">
          <a:xfrm>
            <a:off x="7162800" y="5562600"/>
            <a:ext cx="661988" cy="788988"/>
            <a:chOff x="4512" y="3504"/>
            <a:chExt cx="417" cy="497"/>
          </a:xfrm>
        </p:grpSpPr>
        <p:sp>
          <p:nvSpPr>
            <p:cNvPr id="15381" name="AutoShape 2204"/>
            <p:cNvSpPr>
              <a:spLocks noChangeAspect="1" noChangeArrowheads="1" noTextEdit="1"/>
            </p:cNvSpPr>
            <p:nvPr/>
          </p:nvSpPr>
          <p:spPr bwMode="auto">
            <a:xfrm>
              <a:off x="4512" y="3504"/>
              <a:ext cx="417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382" name="Line 2206"/>
            <p:cNvSpPr>
              <a:spLocks noChangeShapeType="1"/>
            </p:cNvSpPr>
            <p:nvPr/>
          </p:nvSpPr>
          <p:spPr bwMode="auto">
            <a:xfrm>
              <a:off x="4694" y="3761"/>
              <a:ext cx="192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383" name="Rectangle 2207"/>
            <p:cNvSpPr>
              <a:spLocks noChangeArrowheads="1"/>
            </p:cNvSpPr>
            <p:nvPr/>
          </p:nvSpPr>
          <p:spPr bwMode="auto">
            <a:xfrm>
              <a:off x="4745" y="3788"/>
              <a:ext cx="173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5384" name="Rectangle 2208"/>
            <p:cNvSpPr>
              <a:spLocks noChangeArrowheads="1"/>
            </p:cNvSpPr>
            <p:nvPr/>
          </p:nvSpPr>
          <p:spPr bwMode="auto">
            <a:xfrm>
              <a:off x="4686" y="3516"/>
              <a:ext cx="270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15385" name="Rectangle 2209"/>
            <p:cNvSpPr>
              <a:spLocks noChangeArrowheads="1"/>
            </p:cNvSpPr>
            <p:nvPr/>
          </p:nvSpPr>
          <p:spPr bwMode="auto">
            <a:xfrm>
              <a:off x="4541" y="3616"/>
              <a:ext cx="221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 sz="24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17974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autoUpdateAnimBg="0"/>
      <p:bldP spid="17419" grpId="0" autoUpdateAnimBg="0"/>
      <p:bldP spid="17422" grpId="0" autoUpdateAnimBg="0"/>
      <p:bldP spid="174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667000" y="762000"/>
            <a:ext cx="3344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FFFF66"/>
                </a:solidFill>
              </a:rPr>
              <a:t>Division of Fractions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748347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</a:rPr>
              <a:t>Review: there are two approaches of division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b="1">
                <a:solidFill>
                  <a:srgbClr val="8A008A"/>
                </a:solidFill>
              </a:rPr>
              <a:t>Repeated subtraction</a:t>
            </a:r>
            <a:r>
              <a:rPr lang="en-US">
                <a:solidFill>
                  <a:srgbClr val="8A008A"/>
                </a:solidFill>
              </a:rPr>
              <a:t>:</a:t>
            </a:r>
            <a:r>
              <a:rPr lang="en-US">
                <a:solidFill>
                  <a:srgbClr val="FFFFFF"/>
                </a:solidFill>
              </a:rPr>
              <a:t> If there are 12 cookies and we want to take away 3 cookies at a time, how many times can we do this until there is none left?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b="1">
                <a:solidFill>
                  <a:srgbClr val="8A008A"/>
                </a:solidFill>
              </a:rPr>
              <a:t>Partition approach</a:t>
            </a:r>
            <a:r>
              <a:rPr lang="en-US">
                <a:solidFill>
                  <a:srgbClr val="8A008A"/>
                </a:solidFill>
              </a:rPr>
              <a:t>:</a:t>
            </a:r>
            <a:r>
              <a:rPr lang="en-US">
                <a:solidFill>
                  <a:srgbClr val="FFFFFF"/>
                </a:solidFill>
              </a:rPr>
              <a:t> </a:t>
            </a:r>
            <a:r>
              <a:rPr lang="en-US">
                <a:solidFill>
                  <a:srgbClr val="3333CC"/>
                </a:solidFill>
              </a:rPr>
              <a:t>If there are 12 cookies, and we want to separate them into 3 equal groups, how many cookies will be in each group?</a:t>
            </a:r>
            <a:endParaRPr lang="en-US">
              <a:solidFill>
                <a:srgbClr val="FF5050"/>
              </a:solidFill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898525" y="4613275"/>
            <a:ext cx="77120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When we are dividing by whole numbers, both approaches work fine, but when we are dividing by fractions, the first will be more practical.</a:t>
            </a:r>
            <a:endParaRPr lang="en-US">
              <a:solidFill>
                <a:srgbClr val="66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4516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  <p:bldP spid="410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438400" y="533400"/>
            <a:ext cx="4127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FFFF66"/>
                </a:solidFill>
              </a:rPr>
              <a:t>Why should 3 ÷ 8 be  </a:t>
            </a:r>
            <a:r>
              <a:rPr lang="en-US" sz="3200" b="1" baseline="40000">
                <a:solidFill>
                  <a:srgbClr val="FFFF66"/>
                </a:solidFill>
              </a:rPr>
              <a:t>3</a:t>
            </a:r>
            <a:r>
              <a:rPr lang="en-US" sz="3600">
                <a:solidFill>
                  <a:srgbClr val="FFFF66"/>
                </a:solidFill>
                <a:sym typeface="Symbol" pitchFamily="18" charset="2"/>
              </a:rPr>
              <a:t></a:t>
            </a:r>
            <a:r>
              <a:rPr lang="en-US" sz="3200" b="1" baseline="-10000">
                <a:solidFill>
                  <a:srgbClr val="FFFF66"/>
                </a:solidFill>
              </a:rPr>
              <a:t>8</a:t>
            </a:r>
            <a:r>
              <a:rPr lang="en-US" baseline="-10000">
                <a:solidFill>
                  <a:srgbClr val="000000"/>
                </a:solidFill>
              </a:rPr>
              <a:t>  </a:t>
            </a:r>
            <a:r>
              <a:rPr lang="en-US" sz="2800" b="1">
                <a:solidFill>
                  <a:srgbClr val="FFFF66"/>
                </a:solidFill>
              </a:rPr>
              <a:t>?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74834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</a:rPr>
              <a:t>Before we know the existence of fractions, the problem  </a:t>
            </a:r>
            <a:br>
              <a:rPr lang="en-US">
                <a:solidFill>
                  <a:srgbClr val="FFFFFF"/>
                </a:solidFill>
              </a:rPr>
            </a:br>
            <a:r>
              <a:rPr lang="en-US">
                <a:solidFill>
                  <a:srgbClr val="FFFFFF"/>
                </a:solidFill>
              </a:rPr>
              <a:t> 3 ÷ 8 cannot be solved, and there will be a remainder of 3.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</a:rPr>
              <a:t>Now we can use fractions, what would be the appropriate answer to 3 ÷ 8 ?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898525" y="3622675"/>
            <a:ext cx="4816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Let’s consider the following example: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898525" y="4156075"/>
            <a:ext cx="39020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There are 3 cakes to be divided evenly among 8 people, how can this be done fairly and how much of a cake will each person get?</a:t>
            </a:r>
          </a:p>
        </p:txBody>
      </p:sp>
      <p:pic>
        <p:nvPicPr>
          <p:cNvPr id="5126" name="Picture 6" descr="j011313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419600"/>
            <a:ext cx="1033463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 descr="j011313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495800"/>
            <a:ext cx="1033463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 descr="j011313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105400"/>
            <a:ext cx="1033463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91233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838200" y="381000"/>
            <a:ext cx="71786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</a:rPr>
              <a:t>Solution: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</a:rPr>
              <a:t>The most logical way to do this is to cut each cake in to 8 equal pieces, and then let each person take 1 piece from each cake. (click to see animation)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18435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Equation" r:id="rId5" imgW="114151" imgH="215619" progId="Equation.3">
                  <p:embed/>
                </p:oleObj>
              </mc:Choice>
              <mc:Fallback>
                <p:oleObj name="Equation" r:id="rId5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37" name="Picture 8" descr="3cakes0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09800"/>
            <a:ext cx="2697163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40391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38200" y="381000"/>
            <a:ext cx="71786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</a:rPr>
              <a:t>Solution: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</a:rPr>
              <a:t>The most logical way to do this is to cut each cake in to 8 equal pieces, and then let each person take 1 piece from each cake. </a:t>
            </a:r>
          </a:p>
        </p:txBody>
      </p:sp>
      <p:graphicFrame>
        <p:nvGraphicFramePr>
          <p:cNvPr id="19459" name="Object 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Equation" r:id="rId5" imgW="114151" imgH="215619" progId="Equation.3">
                  <p:embed/>
                </p:oleObj>
              </mc:Choice>
              <mc:Fallback>
                <p:oleObj name="Equation" r:id="rId5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461" name="Picture 6" descr="3cakes0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238" y="2211388"/>
            <a:ext cx="2705100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582285"/>
      </p:ext>
    </p:extLst>
  </p:cSld>
  <p:clrMapOvr>
    <a:masterClrMapping/>
  </p:clrMapOvr>
  <p:transition advClick="0" advTm="1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00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362200" y="457200"/>
            <a:ext cx="4273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66FF66"/>
                </a:solidFill>
              </a:rPr>
              <a:t>Multiplication of Fractions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974725" y="1336675"/>
            <a:ext cx="77089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66FFFF"/>
                </a:solidFill>
              </a:rPr>
              <a:t>Review: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66FFFF"/>
                </a:solidFill>
              </a:rPr>
              <a:t>Multiplication of whole numbers means repeated addition.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66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3333CC"/>
                </a:solidFill>
              </a:rPr>
              <a:t>This is also true for multiplying a whole number to a fraction.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3333CC"/>
                </a:solidFill>
              </a:rPr>
              <a:t>                 e.g.</a:t>
            </a:r>
            <a:r>
              <a:rPr lang="en-US">
                <a:solidFill>
                  <a:srgbClr val="FFFFFF"/>
                </a:solidFill>
              </a:rPr>
              <a:t>  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600200" y="4114800"/>
            <a:ext cx="5438775" cy="15621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3333CC"/>
                </a:solidFill>
              </a:rPr>
              <a:t>This shows that in general, we should have</a:t>
            </a:r>
            <a:endParaRPr lang="en-US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</a:rPr>
              <a:t/>
            </a:r>
            <a:br>
              <a:rPr lang="en-US" i="1">
                <a:solidFill>
                  <a:srgbClr val="000000"/>
                </a:solidFill>
              </a:rPr>
            </a:br>
            <a:r>
              <a:rPr lang="en-US" i="1">
                <a:solidFill>
                  <a:srgbClr val="000000"/>
                </a:solidFill>
              </a:rPr>
              <a:t>                       </a:t>
            </a: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" name="Group 9"/>
          <p:cNvGrpSpPr>
            <a:grpSpLocks noChangeAspect="1"/>
          </p:cNvGrpSpPr>
          <p:nvPr/>
        </p:nvGrpSpPr>
        <p:grpSpPr bwMode="auto">
          <a:xfrm>
            <a:off x="3124200" y="2971800"/>
            <a:ext cx="2667000" cy="879475"/>
            <a:chOff x="1968" y="1872"/>
            <a:chExt cx="1680" cy="554"/>
          </a:xfrm>
        </p:grpSpPr>
        <p:sp>
          <p:nvSpPr>
            <p:cNvPr id="2067" name="AutoShape 8"/>
            <p:cNvSpPr>
              <a:spLocks noChangeAspect="1" noChangeArrowheads="1" noTextEdit="1"/>
            </p:cNvSpPr>
            <p:nvPr/>
          </p:nvSpPr>
          <p:spPr bwMode="auto">
            <a:xfrm>
              <a:off x="1968" y="1872"/>
              <a:ext cx="1643" cy="5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068" name="Line 10"/>
            <p:cNvSpPr>
              <a:spLocks noChangeShapeType="1"/>
            </p:cNvSpPr>
            <p:nvPr/>
          </p:nvSpPr>
          <p:spPr bwMode="auto">
            <a:xfrm>
              <a:off x="2238" y="2133"/>
              <a:ext cx="11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069" name="Line 11"/>
            <p:cNvSpPr>
              <a:spLocks noChangeShapeType="1"/>
            </p:cNvSpPr>
            <p:nvPr/>
          </p:nvSpPr>
          <p:spPr bwMode="auto">
            <a:xfrm>
              <a:off x="2555" y="2133"/>
              <a:ext cx="13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070" name="Line 12"/>
            <p:cNvSpPr>
              <a:spLocks noChangeShapeType="1"/>
            </p:cNvSpPr>
            <p:nvPr/>
          </p:nvSpPr>
          <p:spPr bwMode="auto">
            <a:xfrm>
              <a:off x="2849" y="2133"/>
              <a:ext cx="12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071" name="Line 13"/>
            <p:cNvSpPr>
              <a:spLocks noChangeShapeType="1"/>
            </p:cNvSpPr>
            <p:nvPr/>
          </p:nvSpPr>
          <p:spPr bwMode="auto">
            <a:xfrm>
              <a:off x="3144" y="2133"/>
              <a:ext cx="12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072" name="Line 14"/>
            <p:cNvSpPr>
              <a:spLocks noChangeShapeType="1"/>
            </p:cNvSpPr>
            <p:nvPr/>
          </p:nvSpPr>
          <p:spPr bwMode="auto">
            <a:xfrm>
              <a:off x="3461" y="2133"/>
              <a:ext cx="13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073" name="Rectangle 15"/>
            <p:cNvSpPr>
              <a:spLocks noChangeArrowheads="1"/>
            </p:cNvSpPr>
            <p:nvPr/>
          </p:nvSpPr>
          <p:spPr bwMode="auto">
            <a:xfrm>
              <a:off x="3468" y="2161"/>
              <a:ext cx="179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500">
                  <a:solidFill>
                    <a:srgbClr val="000000"/>
                  </a:solidFill>
                </a:rPr>
                <a:t>5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074" name="Rectangle 16"/>
            <p:cNvSpPr>
              <a:spLocks noChangeArrowheads="1"/>
            </p:cNvSpPr>
            <p:nvPr/>
          </p:nvSpPr>
          <p:spPr bwMode="auto">
            <a:xfrm>
              <a:off x="3469" y="1885"/>
              <a:ext cx="179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500">
                  <a:solidFill>
                    <a:srgbClr val="000000"/>
                  </a:solidFill>
                </a:rPr>
                <a:t>3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075" name="Rectangle 17"/>
            <p:cNvSpPr>
              <a:spLocks noChangeArrowheads="1"/>
            </p:cNvSpPr>
            <p:nvPr/>
          </p:nvSpPr>
          <p:spPr bwMode="auto">
            <a:xfrm>
              <a:off x="3151" y="2161"/>
              <a:ext cx="179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500">
                  <a:solidFill>
                    <a:srgbClr val="000000"/>
                  </a:solidFill>
                </a:rPr>
                <a:t>5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076" name="Rectangle 18"/>
            <p:cNvSpPr>
              <a:spLocks noChangeArrowheads="1"/>
            </p:cNvSpPr>
            <p:nvPr/>
          </p:nvSpPr>
          <p:spPr bwMode="auto">
            <a:xfrm>
              <a:off x="3150" y="1885"/>
              <a:ext cx="179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500">
                  <a:solidFill>
                    <a:srgbClr val="000000"/>
                  </a:solidFill>
                </a:rPr>
                <a:t>1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077" name="Rectangle 19"/>
            <p:cNvSpPr>
              <a:spLocks noChangeArrowheads="1"/>
            </p:cNvSpPr>
            <p:nvPr/>
          </p:nvSpPr>
          <p:spPr bwMode="auto">
            <a:xfrm>
              <a:off x="2857" y="2161"/>
              <a:ext cx="179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500">
                  <a:solidFill>
                    <a:srgbClr val="000000"/>
                  </a:solidFill>
                </a:rPr>
                <a:t>5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078" name="Rectangle 20"/>
            <p:cNvSpPr>
              <a:spLocks noChangeArrowheads="1"/>
            </p:cNvSpPr>
            <p:nvPr/>
          </p:nvSpPr>
          <p:spPr bwMode="auto">
            <a:xfrm>
              <a:off x="2855" y="1885"/>
              <a:ext cx="179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500">
                  <a:solidFill>
                    <a:srgbClr val="000000"/>
                  </a:solidFill>
                </a:rPr>
                <a:t>1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079" name="Rectangle 21"/>
            <p:cNvSpPr>
              <a:spLocks noChangeArrowheads="1"/>
            </p:cNvSpPr>
            <p:nvPr/>
          </p:nvSpPr>
          <p:spPr bwMode="auto">
            <a:xfrm>
              <a:off x="2562" y="2161"/>
              <a:ext cx="179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500">
                  <a:solidFill>
                    <a:srgbClr val="000000"/>
                  </a:solidFill>
                </a:rPr>
                <a:t>5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080" name="Rectangle 22"/>
            <p:cNvSpPr>
              <a:spLocks noChangeArrowheads="1"/>
            </p:cNvSpPr>
            <p:nvPr/>
          </p:nvSpPr>
          <p:spPr bwMode="auto">
            <a:xfrm>
              <a:off x="2560" y="1885"/>
              <a:ext cx="179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500">
                  <a:solidFill>
                    <a:srgbClr val="000000"/>
                  </a:solidFill>
                </a:rPr>
                <a:t>1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081" name="Rectangle 23"/>
            <p:cNvSpPr>
              <a:spLocks noChangeArrowheads="1"/>
            </p:cNvSpPr>
            <p:nvPr/>
          </p:nvSpPr>
          <p:spPr bwMode="auto">
            <a:xfrm>
              <a:off x="2246" y="2161"/>
              <a:ext cx="179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500">
                  <a:solidFill>
                    <a:srgbClr val="000000"/>
                  </a:solidFill>
                </a:rPr>
                <a:t>5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082" name="Rectangle 24"/>
            <p:cNvSpPr>
              <a:spLocks noChangeArrowheads="1"/>
            </p:cNvSpPr>
            <p:nvPr/>
          </p:nvSpPr>
          <p:spPr bwMode="auto">
            <a:xfrm>
              <a:off x="2244" y="1885"/>
              <a:ext cx="179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500">
                  <a:solidFill>
                    <a:srgbClr val="000000"/>
                  </a:solidFill>
                </a:rPr>
                <a:t>1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083" name="Rectangle 25"/>
            <p:cNvSpPr>
              <a:spLocks noChangeArrowheads="1"/>
            </p:cNvSpPr>
            <p:nvPr/>
          </p:nvSpPr>
          <p:spPr bwMode="auto">
            <a:xfrm>
              <a:off x="1991" y="2008"/>
              <a:ext cx="179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500">
                  <a:solidFill>
                    <a:srgbClr val="000000"/>
                  </a:solidFill>
                </a:rPr>
                <a:t>3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084" name="Rectangle 26"/>
            <p:cNvSpPr>
              <a:spLocks noChangeArrowheads="1"/>
            </p:cNvSpPr>
            <p:nvPr/>
          </p:nvSpPr>
          <p:spPr bwMode="auto">
            <a:xfrm>
              <a:off x="3305" y="1985"/>
              <a:ext cx="229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5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085" name="Rectangle 27"/>
            <p:cNvSpPr>
              <a:spLocks noChangeArrowheads="1"/>
            </p:cNvSpPr>
            <p:nvPr/>
          </p:nvSpPr>
          <p:spPr bwMode="auto">
            <a:xfrm>
              <a:off x="2998" y="1985"/>
              <a:ext cx="229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500">
                  <a:solidFill>
                    <a:srgbClr val="000000"/>
                  </a:solidFill>
                  <a:latin typeface="Symbol" pitchFamily="18" charset="2"/>
                </a:rPr>
                <a:t>+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086" name="Rectangle 28"/>
            <p:cNvSpPr>
              <a:spLocks noChangeArrowheads="1"/>
            </p:cNvSpPr>
            <p:nvPr/>
          </p:nvSpPr>
          <p:spPr bwMode="auto">
            <a:xfrm>
              <a:off x="2703" y="1985"/>
              <a:ext cx="229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500">
                  <a:solidFill>
                    <a:srgbClr val="000000"/>
                  </a:solidFill>
                  <a:latin typeface="Symbol" pitchFamily="18" charset="2"/>
                </a:rPr>
                <a:t>+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087" name="Rectangle 29"/>
            <p:cNvSpPr>
              <a:spLocks noChangeArrowheads="1"/>
            </p:cNvSpPr>
            <p:nvPr/>
          </p:nvSpPr>
          <p:spPr bwMode="auto">
            <a:xfrm>
              <a:off x="2399" y="1985"/>
              <a:ext cx="229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5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088" name="Rectangle 30"/>
            <p:cNvSpPr>
              <a:spLocks noChangeArrowheads="1"/>
            </p:cNvSpPr>
            <p:nvPr/>
          </p:nvSpPr>
          <p:spPr bwMode="auto">
            <a:xfrm>
              <a:off x="2101" y="1985"/>
              <a:ext cx="229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500">
                  <a:solidFill>
                    <a:srgbClr val="000000"/>
                  </a:solidFill>
                  <a:latin typeface="Symbol" pitchFamily="18" charset="2"/>
                </a:rPr>
                <a:t>´</a:t>
              </a: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32"/>
          <p:cNvGrpSpPr>
            <a:grpSpLocks noChangeAspect="1"/>
          </p:cNvGrpSpPr>
          <p:nvPr/>
        </p:nvGrpSpPr>
        <p:grpSpPr bwMode="auto">
          <a:xfrm>
            <a:off x="3505200" y="4632325"/>
            <a:ext cx="1698625" cy="895350"/>
            <a:chOff x="2208" y="2918"/>
            <a:chExt cx="1070" cy="564"/>
          </a:xfrm>
        </p:grpSpPr>
        <p:sp>
          <p:nvSpPr>
            <p:cNvPr id="2055" name="AutoShape 31"/>
            <p:cNvSpPr>
              <a:spLocks noChangeAspect="1" noChangeArrowheads="1" noTextEdit="1"/>
            </p:cNvSpPr>
            <p:nvPr/>
          </p:nvSpPr>
          <p:spPr bwMode="auto">
            <a:xfrm>
              <a:off x="2208" y="2928"/>
              <a:ext cx="1041" cy="5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056" name="Line 33"/>
            <p:cNvSpPr>
              <a:spLocks noChangeShapeType="1"/>
            </p:cNvSpPr>
            <p:nvPr/>
          </p:nvSpPr>
          <p:spPr bwMode="auto">
            <a:xfrm>
              <a:off x="2497" y="3189"/>
              <a:ext cx="12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057" name="Line 34"/>
            <p:cNvSpPr>
              <a:spLocks noChangeShapeType="1"/>
            </p:cNvSpPr>
            <p:nvPr/>
          </p:nvSpPr>
          <p:spPr bwMode="auto">
            <a:xfrm>
              <a:off x="2828" y="3189"/>
              <a:ext cx="3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058" name="Rectangle 35"/>
            <p:cNvSpPr>
              <a:spLocks noChangeArrowheads="1"/>
            </p:cNvSpPr>
            <p:nvPr/>
          </p:nvSpPr>
          <p:spPr bwMode="auto">
            <a:xfrm>
              <a:off x="2968" y="3217"/>
              <a:ext cx="180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500" i="1">
                  <a:solidFill>
                    <a:srgbClr val="000000"/>
                  </a:solidFill>
                </a:rPr>
                <a:t>b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059" name="Rectangle 36"/>
            <p:cNvSpPr>
              <a:spLocks noChangeArrowheads="1"/>
            </p:cNvSpPr>
            <p:nvPr/>
          </p:nvSpPr>
          <p:spPr bwMode="auto">
            <a:xfrm>
              <a:off x="3098" y="2941"/>
              <a:ext cx="180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500" i="1">
                  <a:solidFill>
                    <a:srgbClr val="000000"/>
                  </a:solidFill>
                </a:rPr>
                <a:t>a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2841" y="2941"/>
              <a:ext cx="169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500" i="1">
                  <a:solidFill>
                    <a:srgbClr val="000000"/>
                  </a:solidFill>
                </a:rPr>
                <a:t>k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061" name="Rectangle 38"/>
            <p:cNvSpPr>
              <a:spLocks noChangeArrowheads="1"/>
            </p:cNvSpPr>
            <p:nvPr/>
          </p:nvSpPr>
          <p:spPr bwMode="auto">
            <a:xfrm>
              <a:off x="2508" y="3217"/>
              <a:ext cx="180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500" i="1">
                  <a:solidFill>
                    <a:srgbClr val="000000"/>
                  </a:solidFill>
                </a:rPr>
                <a:t>b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062" name="Rectangle 39"/>
            <p:cNvSpPr>
              <a:spLocks noChangeArrowheads="1"/>
            </p:cNvSpPr>
            <p:nvPr/>
          </p:nvSpPr>
          <p:spPr bwMode="auto">
            <a:xfrm>
              <a:off x="2510" y="2941"/>
              <a:ext cx="180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500" i="1">
                  <a:solidFill>
                    <a:srgbClr val="000000"/>
                  </a:solidFill>
                </a:rPr>
                <a:t>a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063" name="Rectangle 40"/>
            <p:cNvSpPr>
              <a:spLocks noChangeArrowheads="1"/>
            </p:cNvSpPr>
            <p:nvPr/>
          </p:nvSpPr>
          <p:spPr bwMode="auto">
            <a:xfrm>
              <a:off x="2237" y="3064"/>
              <a:ext cx="169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500" i="1">
                  <a:solidFill>
                    <a:srgbClr val="000000"/>
                  </a:solidFill>
                </a:rPr>
                <a:t>k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064" name="Rectangle 41"/>
            <p:cNvSpPr>
              <a:spLocks noChangeArrowheads="1"/>
            </p:cNvSpPr>
            <p:nvPr/>
          </p:nvSpPr>
          <p:spPr bwMode="auto">
            <a:xfrm>
              <a:off x="2963" y="2918"/>
              <a:ext cx="229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500">
                  <a:solidFill>
                    <a:srgbClr val="000000"/>
                  </a:solidFill>
                  <a:latin typeface="Symbol" pitchFamily="18" charset="2"/>
                </a:rPr>
                <a:t>´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065" name="Rectangle 42"/>
            <p:cNvSpPr>
              <a:spLocks noChangeArrowheads="1"/>
            </p:cNvSpPr>
            <p:nvPr/>
          </p:nvSpPr>
          <p:spPr bwMode="auto">
            <a:xfrm>
              <a:off x="2673" y="3041"/>
              <a:ext cx="229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5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066" name="Rectangle 43"/>
            <p:cNvSpPr>
              <a:spLocks noChangeArrowheads="1"/>
            </p:cNvSpPr>
            <p:nvPr/>
          </p:nvSpPr>
          <p:spPr bwMode="auto">
            <a:xfrm>
              <a:off x="2359" y="3041"/>
              <a:ext cx="229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500">
                  <a:solidFill>
                    <a:srgbClr val="000000"/>
                  </a:solidFill>
                  <a:latin typeface="Symbol" pitchFamily="18" charset="2"/>
                </a:rPr>
                <a:t>´</a:t>
              </a:r>
              <a:endParaRPr lang="en-US" sz="24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68481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  <p:bldP spid="2052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026"/>
          <p:cNvSpPr txBox="1">
            <a:spLocks noChangeArrowheads="1"/>
          </p:cNvSpPr>
          <p:nvPr/>
        </p:nvSpPr>
        <p:spPr bwMode="auto">
          <a:xfrm>
            <a:off x="838200" y="381000"/>
            <a:ext cx="71786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</a:rPr>
              <a:t>Solution: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</a:rPr>
              <a:t>The most logical way to do this is to cut each cake in to 8 equal pieces, and then let each person take 1 piece from each cake. </a:t>
            </a:r>
          </a:p>
        </p:txBody>
      </p:sp>
      <p:pic>
        <p:nvPicPr>
          <p:cNvPr id="20483" name="Picture 1030" descr="3cakes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238" y="2211388"/>
            <a:ext cx="2705100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4" name="Rectangle 1040"/>
          <p:cNvSpPr>
            <a:spLocks noChangeArrowheads="1"/>
          </p:cNvSpPr>
          <p:nvPr/>
        </p:nvSpPr>
        <p:spPr bwMode="auto">
          <a:xfrm>
            <a:off x="838200" y="4038600"/>
            <a:ext cx="6705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In the end, each person will have 3 equal pieces, and since each piece is 1</a:t>
            </a:r>
            <a:r>
              <a:rPr lang="en-US" sz="2400" b="1">
                <a:solidFill>
                  <a:srgbClr val="000000"/>
                </a:solidFill>
              </a:rPr>
              <a:t>/</a:t>
            </a:r>
            <a:r>
              <a:rPr lang="en-US" sz="2400">
                <a:solidFill>
                  <a:srgbClr val="000000"/>
                </a:solidFill>
              </a:rPr>
              <a:t>8, the total amount each person will get is 3</a:t>
            </a:r>
            <a:r>
              <a:rPr lang="en-US" sz="2400" b="1">
                <a:solidFill>
                  <a:srgbClr val="000000"/>
                </a:solidFill>
              </a:rPr>
              <a:t>/</a:t>
            </a:r>
            <a:r>
              <a:rPr lang="en-US" sz="2400">
                <a:solidFill>
                  <a:srgbClr val="000000"/>
                </a:solidFill>
              </a:rPr>
              <a:t>8</a:t>
            </a:r>
            <a:r>
              <a:rPr lang="en-US" sz="2400" baseline="-10000">
                <a:solidFill>
                  <a:srgbClr val="000000"/>
                </a:solidFill>
              </a:rPr>
              <a:t> </a:t>
            </a:r>
            <a:r>
              <a:rPr lang="en-US" sz="24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2305" name="Text Box 1041"/>
          <p:cNvSpPr txBox="1">
            <a:spLocks noChangeArrowheads="1"/>
          </p:cNvSpPr>
          <p:nvPr/>
        </p:nvSpPr>
        <p:spPr bwMode="auto">
          <a:xfrm>
            <a:off x="838200" y="5380038"/>
            <a:ext cx="56832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Therefore the answer to 3 ÷ 8 should be 3</a:t>
            </a:r>
            <a:r>
              <a:rPr lang="en-US" b="1">
                <a:solidFill>
                  <a:srgbClr val="000000"/>
                </a:solidFill>
              </a:rPr>
              <a:t>/</a:t>
            </a:r>
            <a:r>
              <a:rPr lang="en-US">
                <a:solidFill>
                  <a:srgbClr val="000000"/>
                </a:solidFill>
              </a:rPr>
              <a:t>8</a:t>
            </a:r>
            <a:r>
              <a:rPr lang="en-US" baseline="-100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2306" name="Freeform 1042"/>
          <p:cNvSpPr>
            <a:spLocks noChangeAspect="1"/>
          </p:cNvSpPr>
          <p:nvPr/>
        </p:nvSpPr>
        <p:spPr bwMode="auto">
          <a:xfrm>
            <a:off x="4184650" y="2630488"/>
            <a:ext cx="292100" cy="414337"/>
          </a:xfrm>
          <a:custGeom>
            <a:avLst/>
            <a:gdLst>
              <a:gd name="T0" fmla="*/ 0 w 366"/>
              <a:gd name="T1" fmla="*/ 0 h 518"/>
              <a:gd name="T2" fmla="*/ 2147483647 w 366"/>
              <a:gd name="T3" fmla="*/ 2147483647 h 518"/>
              <a:gd name="T4" fmla="*/ 2147483647 w 366"/>
              <a:gd name="T5" fmla="*/ 2147483647 h 518"/>
              <a:gd name="T6" fmla="*/ 0 w 366"/>
              <a:gd name="T7" fmla="*/ 0 h 518"/>
              <a:gd name="T8" fmla="*/ 0 60000 65536"/>
              <a:gd name="T9" fmla="*/ 0 60000 65536"/>
              <a:gd name="T10" fmla="*/ 0 60000 65536"/>
              <a:gd name="T11" fmla="*/ 0 60000 65536"/>
              <a:gd name="T12" fmla="*/ 0 w 366"/>
              <a:gd name="T13" fmla="*/ 0 h 518"/>
              <a:gd name="T14" fmla="*/ 366 w 366"/>
              <a:gd name="T15" fmla="*/ 518 h 5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6" h="518">
                <a:moveTo>
                  <a:pt x="0" y="0"/>
                </a:moveTo>
                <a:cubicBezTo>
                  <a:pt x="0" y="101"/>
                  <a:pt x="0" y="510"/>
                  <a:pt x="1" y="518"/>
                </a:cubicBezTo>
                <a:cubicBezTo>
                  <a:pt x="142" y="513"/>
                  <a:pt x="267" y="470"/>
                  <a:pt x="366" y="366"/>
                </a:cubicBezTo>
                <a:cubicBezTo>
                  <a:pt x="366" y="365"/>
                  <a:pt x="82" y="84"/>
                  <a:pt x="0" y="0"/>
                </a:cubicBezTo>
                <a:close/>
              </a:path>
            </a:pathLst>
          </a:custGeom>
          <a:solidFill>
            <a:srgbClr val="FE269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2308" name="Freeform 1044"/>
          <p:cNvSpPr>
            <a:spLocks noChangeAspect="1"/>
          </p:cNvSpPr>
          <p:nvPr/>
        </p:nvSpPr>
        <p:spPr bwMode="auto">
          <a:xfrm>
            <a:off x="3252788" y="2630488"/>
            <a:ext cx="292100" cy="414337"/>
          </a:xfrm>
          <a:custGeom>
            <a:avLst/>
            <a:gdLst>
              <a:gd name="T0" fmla="*/ 0 w 366"/>
              <a:gd name="T1" fmla="*/ 0 h 518"/>
              <a:gd name="T2" fmla="*/ 2147483647 w 366"/>
              <a:gd name="T3" fmla="*/ 2147483647 h 518"/>
              <a:gd name="T4" fmla="*/ 2147483647 w 366"/>
              <a:gd name="T5" fmla="*/ 2147483647 h 518"/>
              <a:gd name="T6" fmla="*/ 0 w 366"/>
              <a:gd name="T7" fmla="*/ 0 h 518"/>
              <a:gd name="T8" fmla="*/ 0 60000 65536"/>
              <a:gd name="T9" fmla="*/ 0 60000 65536"/>
              <a:gd name="T10" fmla="*/ 0 60000 65536"/>
              <a:gd name="T11" fmla="*/ 0 60000 65536"/>
              <a:gd name="T12" fmla="*/ 0 w 366"/>
              <a:gd name="T13" fmla="*/ 0 h 518"/>
              <a:gd name="T14" fmla="*/ 366 w 366"/>
              <a:gd name="T15" fmla="*/ 518 h 5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6" h="518">
                <a:moveTo>
                  <a:pt x="0" y="0"/>
                </a:moveTo>
                <a:cubicBezTo>
                  <a:pt x="0" y="101"/>
                  <a:pt x="0" y="510"/>
                  <a:pt x="1" y="518"/>
                </a:cubicBezTo>
                <a:cubicBezTo>
                  <a:pt x="142" y="513"/>
                  <a:pt x="267" y="470"/>
                  <a:pt x="366" y="366"/>
                </a:cubicBezTo>
                <a:cubicBezTo>
                  <a:pt x="366" y="365"/>
                  <a:pt x="82" y="84"/>
                  <a:pt x="0" y="0"/>
                </a:cubicBezTo>
                <a:close/>
              </a:path>
            </a:pathLst>
          </a:custGeom>
          <a:solidFill>
            <a:srgbClr val="FE269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2309" name="Freeform 1045"/>
          <p:cNvSpPr>
            <a:spLocks noChangeAspect="1"/>
          </p:cNvSpPr>
          <p:nvPr/>
        </p:nvSpPr>
        <p:spPr bwMode="auto">
          <a:xfrm>
            <a:off x="2316163" y="2630488"/>
            <a:ext cx="292100" cy="414337"/>
          </a:xfrm>
          <a:custGeom>
            <a:avLst/>
            <a:gdLst>
              <a:gd name="T0" fmla="*/ 0 w 366"/>
              <a:gd name="T1" fmla="*/ 0 h 518"/>
              <a:gd name="T2" fmla="*/ 2147483647 w 366"/>
              <a:gd name="T3" fmla="*/ 2147483647 h 518"/>
              <a:gd name="T4" fmla="*/ 2147483647 w 366"/>
              <a:gd name="T5" fmla="*/ 2147483647 h 518"/>
              <a:gd name="T6" fmla="*/ 0 w 366"/>
              <a:gd name="T7" fmla="*/ 0 h 518"/>
              <a:gd name="T8" fmla="*/ 0 60000 65536"/>
              <a:gd name="T9" fmla="*/ 0 60000 65536"/>
              <a:gd name="T10" fmla="*/ 0 60000 65536"/>
              <a:gd name="T11" fmla="*/ 0 60000 65536"/>
              <a:gd name="T12" fmla="*/ 0 w 366"/>
              <a:gd name="T13" fmla="*/ 0 h 518"/>
              <a:gd name="T14" fmla="*/ 366 w 366"/>
              <a:gd name="T15" fmla="*/ 518 h 5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6" h="518">
                <a:moveTo>
                  <a:pt x="0" y="0"/>
                </a:moveTo>
                <a:cubicBezTo>
                  <a:pt x="0" y="101"/>
                  <a:pt x="0" y="510"/>
                  <a:pt x="1" y="518"/>
                </a:cubicBezTo>
                <a:cubicBezTo>
                  <a:pt x="142" y="513"/>
                  <a:pt x="267" y="470"/>
                  <a:pt x="366" y="366"/>
                </a:cubicBezTo>
                <a:cubicBezTo>
                  <a:pt x="366" y="365"/>
                  <a:pt x="82" y="84"/>
                  <a:pt x="0" y="0"/>
                </a:cubicBezTo>
                <a:close/>
              </a:path>
            </a:pathLst>
          </a:custGeom>
          <a:solidFill>
            <a:srgbClr val="FE269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20489" name="Picture 9" descr="C:\Documents and Settings\cary.lee\My Documents\My Pictures\Microsoft Clip Organizer\j0232155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124200"/>
            <a:ext cx="379413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0" name="Picture 10" descr="C:\Documents and Settings\cary.lee\My Documents\My Pictures\Microsoft Clip Organizer\j0233042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58000" y="3124200"/>
            <a:ext cx="512763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1" name="Picture 11" descr="C:\Documents and Settings\cary.lee\My Documents\My Pictures\Microsoft Clip Organizer\j0232654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124200"/>
            <a:ext cx="490538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2" name="Picture 12" descr="C:\Documents and Settings\cary.lee\My Documents\My Pictures\Microsoft Clip Organizer\j0233063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124200"/>
            <a:ext cx="401638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3" name="Picture 13" descr="C:\Documents and Settings\cary.lee\My Documents\My Pictures\Microsoft Clip Organizer\j0232068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362200"/>
            <a:ext cx="369888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4" name="Picture 14" descr="C:\Documents and Settings\cary.lee\My Documents\My Pictures\Microsoft Clip Organizer\j0232726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00800" y="2362200"/>
            <a:ext cx="481013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9" name="Picture 15" descr="C:\Documents and Settings\cary.lee\My Documents\My Pictures\Microsoft Clip Organizer\j0232160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10400" y="2209800"/>
            <a:ext cx="50482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6" name="Picture 17" descr="C:\Documents and Settings\cary.lee\My Documents\My Pictures\Microsoft Clip Organizer\j0232426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96200" y="2286000"/>
            <a:ext cx="608013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94527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07407E-6 C -0.02205 0.01389 -0.07899 0.06227 -0.13264 0.08287 C -0.18628 0.10348 -0.28246 0.11551 -0.32187 0.12408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94" y="6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59259E-6 C -0.00278 0.02037 -0.00295 0.04051 -0.01667 0.05555 C -0.03038 0.0706 -0.0684 0.0831 -0.08194 0.09028 " pathEditMode="relative" rAng="0" ptsTypes="aaa">
                                      <p:cBhvr>
                                        <p:cTn id="10" dur="2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97" y="451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350000">
                                      <p:cBhvr>
                                        <p:cTn id="12" dur="2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59259E-6 C 0.00417 0.01389 0.00799 0.02685 0.00833 0.04444 C 0.00868 0.06203 0.00382 0.09352 0.00261 0.10625 " pathEditMode="relative" rAng="0" ptsTypes="aaa">
                                      <p:cBhvr>
                                        <p:cTn id="16" dur="2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4" y="530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350000">
                                      <p:cBhvr>
                                        <p:cTn id="18" dur="2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59259E-6 C 0.00365 0.01389 0.0066 0.0456 0.02639 0.06828 C 0.04618 0.09097 0.07014 0.09722 0.08438 0.10139 " pathEditMode="relative" rAng="0" ptsTypes="fsf">
                                      <p:cBhvr>
                                        <p:cTn id="22" dur="2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19" y="506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050000">
                                      <p:cBhvr>
                                        <p:cTn id="24" dur="2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4" grpId="0" autoUpdateAnimBg="0"/>
      <p:bldP spid="12305" grpId="0" autoUpdateAnimBg="0"/>
      <p:bldP spid="12306" grpId="0" animBg="1"/>
      <p:bldP spid="12306" grpId="1" animBg="1"/>
      <p:bldP spid="12308" grpId="0" animBg="1"/>
      <p:bldP spid="12308" grpId="1" animBg="1"/>
      <p:bldP spid="12309" grpId="0" animBg="1"/>
      <p:bldP spid="12309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5"/>
          <p:cNvSpPr txBox="1">
            <a:spLocks noChangeArrowheads="1"/>
          </p:cNvSpPr>
          <p:nvPr/>
        </p:nvSpPr>
        <p:spPr bwMode="auto">
          <a:xfrm>
            <a:off x="914400" y="762000"/>
            <a:ext cx="6748463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66FF66"/>
                </a:solidFill>
              </a:rPr>
              <a:t>Conclusion: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66FF66"/>
                </a:solidFill>
              </a:rPr>
              <a:t>For any non-zero whole numbers </a:t>
            </a:r>
            <a:r>
              <a:rPr lang="en-US" i="1">
                <a:solidFill>
                  <a:srgbClr val="66FF66"/>
                </a:solidFill>
              </a:rPr>
              <a:t>a</a:t>
            </a:r>
            <a:r>
              <a:rPr lang="en-US">
                <a:solidFill>
                  <a:srgbClr val="66FF66"/>
                </a:solidFill>
              </a:rPr>
              <a:t> and </a:t>
            </a:r>
            <a:r>
              <a:rPr lang="en-US" i="1">
                <a:solidFill>
                  <a:srgbClr val="66FF66"/>
                </a:solidFill>
              </a:rPr>
              <a:t>b</a:t>
            </a:r>
            <a:r>
              <a:rPr lang="en-US">
                <a:solidFill>
                  <a:srgbClr val="66FF66"/>
                </a:solidFill>
              </a:rPr>
              <a:t>, </a:t>
            </a:r>
            <a:r>
              <a:rPr lang="en-US" i="1">
                <a:solidFill>
                  <a:srgbClr val="66FF66"/>
                </a:solidFill>
              </a:rPr>
              <a:t>a</a:t>
            </a:r>
            <a:r>
              <a:rPr lang="en-US">
                <a:solidFill>
                  <a:srgbClr val="66FF66"/>
                </a:solidFill>
              </a:rPr>
              <a:t> ÷ </a:t>
            </a:r>
            <a:r>
              <a:rPr lang="en-US" i="1">
                <a:solidFill>
                  <a:srgbClr val="66FF66"/>
                </a:solidFill>
              </a:rPr>
              <a:t>b</a:t>
            </a:r>
            <a:r>
              <a:rPr lang="en-US">
                <a:solidFill>
                  <a:srgbClr val="66FF66"/>
                </a:solidFill>
              </a:rPr>
              <a:t> = </a:t>
            </a:r>
            <a:r>
              <a:rPr lang="en-US" sz="2800" i="1" baseline="40000">
                <a:solidFill>
                  <a:srgbClr val="66FF66"/>
                </a:solidFill>
              </a:rPr>
              <a:t>a</a:t>
            </a:r>
            <a:r>
              <a:rPr lang="en-US" sz="3200">
                <a:solidFill>
                  <a:srgbClr val="66FF66"/>
                </a:solidFill>
                <a:sym typeface="Symbol" pitchFamily="18" charset="2"/>
              </a:rPr>
              <a:t></a:t>
            </a:r>
            <a:r>
              <a:rPr lang="en-US" sz="2800" i="1" baseline="-10000">
                <a:solidFill>
                  <a:srgbClr val="66FF66"/>
                </a:solidFill>
              </a:rPr>
              <a:t>b </a:t>
            </a:r>
            <a:r>
              <a:rPr lang="en-US" i="1">
                <a:solidFill>
                  <a:srgbClr val="66FF66"/>
                </a:solidFill>
              </a:rPr>
              <a:t>.</a:t>
            </a:r>
            <a:endParaRPr lang="en-US" i="1">
              <a:solidFill>
                <a:srgbClr val="000000"/>
              </a:solidFill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974725" y="2174875"/>
            <a:ext cx="233838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</a:rPr>
              <a:t>Exercises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1.</a:t>
            </a:r>
            <a:r>
              <a:rPr lang="en-US" b="1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What is 3 ÷ 4?</a:t>
            </a:r>
            <a:r>
              <a:rPr lang="en-US" b="1">
                <a:solidFill>
                  <a:srgbClr val="FFFFFF"/>
                </a:solidFill>
              </a:rPr>
              <a:t>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974725" y="3927475"/>
            <a:ext cx="2262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2. What is 6 ÷ 5?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974725" y="4994275"/>
            <a:ext cx="2414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3. What is 12 ÷ 9?</a:t>
            </a:r>
          </a:p>
        </p:txBody>
      </p:sp>
      <p:grpSp>
        <p:nvGrpSpPr>
          <p:cNvPr id="2" name="Group 31"/>
          <p:cNvGrpSpPr>
            <a:grpSpLocks noChangeAspect="1"/>
          </p:cNvGrpSpPr>
          <p:nvPr/>
        </p:nvGrpSpPr>
        <p:grpSpPr bwMode="auto">
          <a:xfrm>
            <a:off x="3810000" y="2667000"/>
            <a:ext cx="1397000" cy="815975"/>
            <a:chOff x="2400" y="1654"/>
            <a:chExt cx="880" cy="514"/>
          </a:xfrm>
        </p:grpSpPr>
        <p:sp>
          <p:nvSpPr>
            <p:cNvPr id="21531" name="AutoShape 30"/>
            <p:cNvSpPr>
              <a:spLocks noChangeAspect="1" noChangeArrowheads="1" noTextEdit="1"/>
            </p:cNvSpPr>
            <p:nvPr/>
          </p:nvSpPr>
          <p:spPr bwMode="auto">
            <a:xfrm>
              <a:off x="2400" y="1654"/>
              <a:ext cx="880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1532" name="Line 32"/>
            <p:cNvSpPr>
              <a:spLocks noChangeShapeType="1"/>
            </p:cNvSpPr>
            <p:nvPr/>
          </p:nvSpPr>
          <p:spPr bwMode="auto">
            <a:xfrm>
              <a:off x="3131" y="1911"/>
              <a:ext cx="11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1533" name="Rectangle 33"/>
            <p:cNvSpPr>
              <a:spLocks noChangeArrowheads="1"/>
            </p:cNvSpPr>
            <p:nvPr/>
          </p:nvSpPr>
          <p:spPr bwMode="auto">
            <a:xfrm>
              <a:off x="3144" y="1938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21534" name="Rectangle 34"/>
            <p:cNvSpPr>
              <a:spLocks noChangeArrowheads="1"/>
            </p:cNvSpPr>
            <p:nvPr/>
          </p:nvSpPr>
          <p:spPr bwMode="auto">
            <a:xfrm>
              <a:off x="3144" y="1666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21535" name="Rectangle 35"/>
            <p:cNvSpPr>
              <a:spLocks noChangeArrowheads="1"/>
            </p:cNvSpPr>
            <p:nvPr/>
          </p:nvSpPr>
          <p:spPr bwMode="auto">
            <a:xfrm>
              <a:off x="3035" y="1788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  </a:t>
              </a:r>
            </a:p>
          </p:txBody>
        </p:sp>
        <p:sp>
          <p:nvSpPr>
            <p:cNvPr id="21536" name="Rectangle 36"/>
            <p:cNvSpPr>
              <a:spLocks noChangeArrowheads="1"/>
            </p:cNvSpPr>
            <p:nvPr/>
          </p:nvSpPr>
          <p:spPr bwMode="auto">
            <a:xfrm>
              <a:off x="3002" y="1788"/>
              <a:ext cx="53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:</a:t>
              </a:r>
            </a:p>
          </p:txBody>
        </p:sp>
        <p:sp>
          <p:nvSpPr>
            <p:cNvPr id="21537" name="Rectangle 37"/>
            <p:cNvSpPr>
              <a:spLocks noChangeArrowheads="1"/>
            </p:cNvSpPr>
            <p:nvPr/>
          </p:nvSpPr>
          <p:spPr bwMode="auto">
            <a:xfrm>
              <a:off x="2426" y="1788"/>
              <a:ext cx="54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answer</a:t>
              </a:r>
            </a:p>
          </p:txBody>
        </p:sp>
      </p:grpSp>
      <p:grpSp>
        <p:nvGrpSpPr>
          <p:cNvPr id="3" name="Group 39"/>
          <p:cNvGrpSpPr>
            <a:grpSpLocks noChangeAspect="1"/>
          </p:cNvGrpSpPr>
          <p:nvPr/>
        </p:nvGrpSpPr>
        <p:grpSpPr bwMode="auto">
          <a:xfrm>
            <a:off x="3810000" y="3733800"/>
            <a:ext cx="1397000" cy="788988"/>
            <a:chOff x="2400" y="2352"/>
            <a:chExt cx="880" cy="497"/>
          </a:xfrm>
        </p:grpSpPr>
        <p:sp>
          <p:nvSpPr>
            <p:cNvPr id="21524" name="AutoShape 38"/>
            <p:cNvSpPr>
              <a:spLocks noChangeAspect="1" noChangeArrowheads="1" noTextEdit="1"/>
            </p:cNvSpPr>
            <p:nvPr/>
          </p:nvSpPr>
          <p:spPr bwMode="auto">
            <a:xfrm>
              <a:off x="2400" y="2352"/>
              <a:ext cx="880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1525" name="Line 40"/>
            <p:cNvSpPr>
              <a:spLocks noChangeShapeType="1"/>
            </p:cNvSpPr>
            <p:nvPr/>
          </p:nvSpPr>
          <p:spPr bwMode="auto">
            <a:xfrm>
              <a:off x="3131" y="2609"/>
              <a:ext cx="113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1526" name="Rectangle 41"/>
            <p:cNvSpPr>
              <a:spLocks noChangeArrowheads="1"/>
            </p:cNvSpPr>
            <p:nvPr/>
          </p:nvSpPr>
          <p:spPr bwMode="auto">
            <a:xfrm>
              <a:off x="3141" y="2636"/>
              <a:ext cx="173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21527" name="Rectangle 42"/>
            <p:cNvSpPr>
              <a:spLocks noChangeArrowheads="1"/>
            </p:cNvSpPr>
            <p:nvPr/>
          </p:nvSpPr>
          <p:spPr bwMode="auto">
            <a:xfrm>
              <a:off x="3141" y="2364"/>
              <a:ext cx="173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21528" name="Rectangle 43"/>
            <p:cNvSpPr>
              <a:spLocks noChangeArrowheads="1"/>
            </p:cNvSpPr>
            <p:nvPr/>
          </p:nvSpPr>
          <p:spPr bwMode="auto">
            <a:xfrm>
              <a:off x="3035" y="2486"/>
              <a:ext cx="173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  </a:t>
              </a:r>
            </a:p>
          </p:txBody>
        </p:sp>
        <p:sp>
          <p:nvSpPr>
            <p:cNvPr id="21529" name="Rectangle 44"/>
            <p:cNvSpPr>
              <a:spLocks noChangeArrowheads="1"/>
            </p:cNvSpPr>
            <p:nvPr/>
          </p:nvSpPr>
          <p:spPr bwMode="auto">
            <a:xfrm>
              <a:off x="3002" y="2486"/>
              <a:ext cx="130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:</a:t>
              </a:r>
            </a:p>
          </p:txBody>
        </p:sp>
        <p:sp>
          <p:nvSpPr>
            <p:cNvPr id="21530" name="Rectangle 45"/>
            <p:cNvSpPr>
              <a:spLocks noChangeArrowheads="1"/>
            </p:cNvSpPr>
            <p:nvPr/>
          </p:nvSpPr>
          <p:spPr bwMode="auto">
            <a:xfrm>
              <a:off x="2426" y="2486"/>
              <a:ext cx="620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answer</a:t>
              </a:r>
            </a:p>
          </p:txBody>
        </p:sp>
      </p:grpSp>
      <p:grpSp>
        <p:nvGrpSpPr>
          <p:cNvPr id="4" name="Group 47"/>
          <p:cNvGrpSpPr>
            <a:grpSpLocks noChangeAspect="1"/>
          </p:cNvGrpSpPr>
          <p:nvPr/>
        </p:nvGrpSpPr>
        <p:grpSpPr bwMode="auto">
          <a:xfrm>
            <a:off x="3810000" y="4876800"/>
            <a:ext cx="2033588" cy="788988"/>
            <a:chOff x="2400" y="3072"/>
            <a:chExt cx="1281" cy="497"/>
          </a:xfrm>
        </p:grpSpPr>
        <p:sp>
          <p:nvSpPr>
            <p:cNvPr id="21513" name="AutoShape 46"/>
            <p:cNvSpPr>
              <a:spLocks noChangeAspect="1" noChangeArrowheads="1" noTextEdit="1"/>
            </p:cNvSpPr>
            <p:nvPr/>
          </p:nvSpPr>
          <p:spPr bwMode="auto">
            <a:xfrm>
              <a:off x="2400" y="3072"/>
              <a:ext cx="1281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1514" name="Line 48"/>
            <p:cNvSpPr>
              <a:spLocks noChangeShapeType="1"/>
            </p:cNvSpPr>
            <p:nvPr/>
          </p:nvSpPr>
          <p:spPr bwMode="auto">
            <a:xfrm>
              <a:off x="3132" y="3329"/>
              <a:ext cx="19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1515" name="Line 49"/>
            <p:cNvSpPr>
              <a:spLocks noChangeShapeType="1"/>
            </p:cNvSpPr>
            <p:nvPr/>
          </p:nvSpPr>
          <p:spPr bwMode="auto">
            <a:xfrm>
              <a:off x="3527" y="3329"/>
              <a:ext cx="11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1516" name="Rectangle 50"/>
            <p:cNvSpPr>
              <a:spLocks noChangeArrowheads="1"/>
            </p:cNvSpPr>
            <p:nvPr/>
          </p:nvSpPr>
          <p:spPr bwMode="auto">
            <a:xfrm>
              <a:off x="3540" y="3356"/>
              <a:ext cx="173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21517" name="Rectangle 51"/>
            <p:cNvSpPr>
              <a:spLocks noChangeArrowheads="1"/>
            </p:cNvSpPr>
            <p:nvPr/>
          </p:nvSpPr>
          <p:spPr bwMode="auto">
            <a:xfrm>
              <a:off x="3540" y="3084"/>
              <a:ext cx="173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21518" name="Rectangle 52"/>
            <p:cNvSpPr>
              <a:spLocks noChangeArrowheads="1"/>
            </p:cNvSpPr>
            <p:nvPr/>
          </p:nvSpPr>
          <p:spPr bwMode="auto">
            <a:xfrm>
              <a:off x="3179" y="3356"/>
              <a:ext cx="173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21519" name="Rectangle 53"/>
            <p:cNvSpPr>
              <a:spLocks noChangeArrowheads="1"/>
            </p:cNvSpPr>
            <p:nvPr/>
          </p:nvSpPr>
          <p:spPr bwMode="auto">
            <a:xfrm>
              <a:off x="3124" y="3084"/>
              <a:ext cx="269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12</a:t>
              </a:r>
            </a:p>
          </p:txBody>
        </p:sp>
        <p:sp>
          <p:nvSpPr>
            <p:cNvPr id="21520" name="Rectangle 54"/>
            <p:cNvSpPr>
              <a:spLocks noChangeArrowheads="1"/>
            </p:cNvSpPr>
            <p:nvPr/>
          </p:nvSpPr>
          <p:spPr bwMode="auto">
            <a:xfrm>
              <a:off x="3035" y="3206"/>
              <a:ext cx="173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  </a:t>
              </a:r>
            </a:p>
          </p:txBody>
        </p:sp>
        <p:sp>
          <p:nvSpPr>
            <p:cNvPr id="21521" name="Rectangle 55"/>
            <p:cNvSpPr>
              <a:spLocks noChangeArrowheads="1"/>
            </p:cNvSpPr>
            <p:nvPr/>
          </p:nvSpPr>
          <p:spPr bwMode="auto">
            <a:xfrm>
              <a:off x="3002" y="3206"/>
              <a:ext cx="130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:</a:t>
              </a:r>
            </a:p>
          </p:txBody>
        </p:sp>
        <p:sp>
          <p:nvSpPr>
            <p:cNvPr id="21522" name="Rectangle 56"/>
            <p:cNvSpPr>
              <a:spLocks noChangeArrowheads="1"/>
            </p:cNvSpPr>
            <p:nvPr/>
          </p:nvSpPr>
          <p:spPr bwMode="auto">
            <a:xfrm>
              <a:off x="2426" y="3206"/>
              <a:ext cx="620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answer</a:t>
              </a:r>
            </a:p>
          </p:txBody>
        </p:sp>
        <p:sp>
          <p:nvSpPr>
            <p:cNvPr id="21523" name="Rectangle 57"/>
            <p:cNvSpPr>
              <a:spLocks noChangeArrowheads="1"/>
            </p:cNvSpPr>
            <p:nvPr/>
          </p:nvSpPr>
          <p:spPr bwMode="auto">
            <a:xfrm>
              <a:off x="3374" y="3184"/>
              <a:ext cx="220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 sz="24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117556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build="p" autoUpdateAnimBg="0"/>
      <p:bldP spid="10249" grpId="0" autoUpdateAnimBg="0"/>
      <p:bldP spid="1025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1512888" y="1627188"/>
          <a:ext cx="7112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3" imgW="355292" imgH="393359" progId="Equation.3">
                  <p:embed/>
                </p:oleObj>
              </mc:Choice>
              <mc:Fallback>
                <p:oleObj name="Equation" r:id="rId3" imgW="355292" imgH="39335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2888" y="1627188"/>
                        <a:ext cx="7112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2517775" y="2887663"/>
            <a:ext cx="1482725" cy="976312"/>
            <a:chOff x="2518410" y="2887980"/>
            <a:chExt cx="1482090" cy="975360"/>
          </a:xfrm>
        </p:grpSpPr>
        <p:sp>
          <p:nvSpPr>
            <p:cNvPr id="28" name="Freeform 27"/>
            <p:cNvSpPr/>
            <p:nvPr/>
          </p:nvSpPr>
          <p:spPr>
            <a:xfrm>
              <a:off x="2518410" y="2903840"/>
              <a:ext cx="644249" cy="959500"/>
            </a:xfrm>
            <a:custGeom>
              <a:avLst/>
              <a:gdLst>
                <a:gd name="connsiteX0" fmla="*/ 0 w 499110"/>
                <a:gd name="connsiteY0" fmla="*/ 426720 h 1017270"/>
                <a:gd name="connsiteX1" fmla="*/ 0 w 499110"/>
                <a:gd name="connsiteY1" fmla="*/ 1017270 h 1017270"/>
                <a:gd name="connsiteX2" fmla="*/ 499110 w 499110"/>
                <a:gd name="connsiteY2" fmla="*/ 701040 h 1017270"/>
                <a:gd name="connsiteX3" fmla="*/ 464820 w 499110"/>
                <a:gd name="connsiteY3" fmla="*/ 0 h 1017270"/>
                <a:gd name="connsiteX4" fmla="*/ 0 w 499110"/>
                <a:gd name="connsiteY4" fmla="*/ 426720 h 1017270"/>
                <a:gd name="connsiteX0" fmla="*/ 0 w 521970"/>
                <a:gd name="connsiteY0" fmla="*/ 426720 h 1017270"/>
                <a:gd name="connsiteX1" fmla="*/ 0 w 521970"/>
                <a:gd name="connsiteY1" fmla="*/ 1017270 h 1017270"/>
                <a:gd name="connsiteX2" fmla="*/ 521970 w 521970"/>
                <a:gd name="connsiteY2" fmla="*/ 579120 h 1017270"/>
                <a:gd name="connsiteX3" fmla="*/ 464820 w 521970"/>
                <a:gd name="connsiteY3" fmla="*/ 0 h 1017270"/>
                <a:gd name="connsiteX4" fmla="*/ 0 w 521970"/>
                <a:gd name="connsiteY4" fmla="*/ 426720 h 1017270"/>
                <a:gd name="connsiteX0" fmla="*/ 0 w 521970"/>
                <a:gd name="connsiteY0" fmla="*/ 426720 h 1017270"/>
                <a:gd name="connsiteX1" fmla="*/ 0 w 521970"/>
                <a:gd name="connsiteY1" fmla="*/ 1017270 h 1017270"/>
                <a:gd name="connsiteX2" fmla="*/ 521970 w 521970"/>
                <a:gd name="connsiteY2" fmla="*/ 579120 h 1017270"/>
                <a:gd name="connsiteX3" fmla="*/ 464820 w 521970"/>
                <a:gd name="connsiteY3" fmla="*/ 0 h 1017270"/>
                <a:gd name="connsiteX4" fmla="*/ 0 w 521970"/>
                <a:gd name="connsiteY4" fmla="*/ 426720 h 1017270"/>
                <a:gd name="connsiteX0" fmla="*/ 0 w 590550"/>
                <a:gd name="connsiteY0" fmla="*/ 426720 h 1017270"/>
                <a:gd name="connsiteX1" fmla="*/ 0 w 590550"/>
                <a:gd name="connsiteY1" fmla="*/ 1017270 h 1017270"/>
                <a:gd name="connsiteX2" fmla="*/ 521970 w 590550"/>
                <a:gd name="connsiteY2" fmla="*/ 579120 h 1017270"/>
                <a:gd name="connsiteX3" fmla="*/ 464820 w 590550"/>
                <a:gd name="connsiteY3" fmla="*/ 0 h 1017270"/>
                <a:gd name="connsiteX4" fmla="*/ 0 w 590550"/>
                <a:gd name="connsiteY4" fmla="*/ 426720 h 1017270"/>
                <a:gd name="connsiteX0" fmla="*/ 0 w 590550"/>
                <a:gd name="connsiteY0" fmla="*/ 415290 h 1005840"/>
                <a:gd name="connsiteX1" fmla="*/ 0 w 590550"/>
                <a:gd name="connsiteY1" fmla="*/ 1005840 h 1005840"/>
                <a:gd name="connsiteX2" fmla="*/ 521970 w 590550"/>
                <a:gd name="connsiteY2" fmla="*/ 567690 h 1005840"/>
                <a:gd name="connsiteX3" fmla="*/ 430530 w 590550"/>
                <a:gd name="connsiteY3" fmla="*/ 0 h 1005840"/>
                <a:gd name="connsiteX4" fmla="*/ 0 w 590550"/>
                <a:gd name="connsiteY4" fmla="*/ 415290 h 1005840"/>
                <a:gd name="connsiteX0" fmla="*/ 0 w 590550"/>
                <a:gd name="connsiteY0" fmla="*/ 415290 h 1005840"/>
                <a:gd name="connsiteX1" fmla="*/ 0 w 590550"/>
                <a:gd name="connsiteY1" fmla="*/ 1005840 h 1005840"/>
                <a:gd name="connsiteX2" fmla="*/ 521970 w 590550"/>
                <a:gd name="connsiteY2" fmla="*/ 567690 h 1005840"/>
                <a:gd name="connsiteX3" fmla="*/ 430530 w 590550"/>
                <a:gd name="connsiteY3" fmla="*/ 0 h 1005840"/>
                <a:gd name="connsiteX4" fmla="*/ 0 w 590550"/>
                <a:gd name="connsiteY4" fmla="*/ 415290 h 1005840"/>
                <a:gd name="connsiteX0" fmla="*/ 0 w 643890"/>
                <a:gd name="connsiteY0" fmla="*/ 400050 h 1005840"/>
                <a:gd name="connsiteX1" fmla="*/ 53340 w 643890"/>
                <a:gd name="connsiteY1" fmla="*/ 1005840 h 1005840"/>
                <a:gd name="connsiteX2" fmla="*/ 575310 w 643890"/>
                <a:gd name="connsiteY2" fmla="*/ 567690 h 1005840"/>
                <a:gd name="connsiteX3" fmla="*/ 483870 w 643890"/>
                <a:gd name="connsiteY3" fmla="*/ 0 h 1005840"/>
                <a:gd name="connsiteX4" fmla="*/ 0 w 643890"/>
                <a:gd name="connsiteY4" fmla="*/ 400050 h 1005840"/>
                <a:gd name="connsiteX0" fmla="*/ 0 w 643890"/>
                <a:gd name="connsiteY0" fmla="*/ 400050 h 960120"/>
                <a:gd name="connsiteX1" fmla="*/ 0 w 643890"/>
                <a:gd name="connsiteY1" fmla="*/ 960120 h 960120"/>
                <a:gd name="connsiteX2" fmla="*/ 575310 w 643890"/>
                <a:gd name="connsiteY2" fmla="*/ 567690 h 960120"/>
                <a:gd name="connsiteX3" fmla="*/ 483870 w 643890"/>
                <a:gd name="connsiteY3" fmla="*/ 0 h 960120"/>
                <a:gd name="connsiteX4" fmla="*/ 0 w 643890"/>
                <a:gd name="connsiteY4" fmla="*/ 400050 h 960120"/>
                <a:gd name="connsiteX0" fmla="*/ 0 w 643890"/>
                <a:gd name="connsiteY0" fmla="*/ 400050 h 960120"/>
                <a:gd name="connsiteX1" fmla="*/ 0 w 643890"/>
                <a:gd name="connsiteY1" fmla="*/ 960120 h 960120"/>
                <a:gd name="connsiteX2" fmla="*/ 575310 w 643890"/>
                <a:gd name="connsiteY2" fmla="*/ 567690 h 960120"/>
                <a:gd name="connsiteX3" fmla="*/ 483870 w 643890"/>
                <a:gd name="connsiteY3" fmla="*/ 0 h 960120"/>
                <a:gd name="connsiteX4" fmla="*/ 0 w 643890"/>
                <a:gd name="connsiteY4" fmla="*/ 400050 h 960120"/>
                <a:gd name="connsiteX0" fmla="*/ 0 w 643890"/>
                <a:gd name="connsiteY0" fmla="*/ 400050 h 960120"/>
                <a:gd name="connsiteX1" fmla="*/ 0 w 643890"/>
                <a:gd name="connsiteY1" fmla="*/ 960120 h 960120"/>
                <a:gd name="connsiteX2" fmla="*/ 575310 w 643890"/>
                <a:gd name="connsiteY2" fmla="*/ 567690 h 960120"/>
                <a:gd name="connsiteX3" fmla="*/ 483870 w 643890"/>
                <a:gd name="connsiteY3" fmla="*/ 0 h 960120"/>
                <a:gd name="connsiteX4" fmla="*/ 0 w 643890"/>
                <a:gd name="connsiteY4" fmla="*/ 400050 h 960120"/>
                <a:gd name="connsiteX0" fmla="*/ 0 w 643890"/>
                <a:gd name="connsiteY0" fmla="*/ 400050 h 960120"/>
                <a:gd name="connsiteX1" fmla="*/ 0 w 643890"/>
                <a:gd name="connsiteY1" fmla="*/ 960120 h 960120"/>
                <a:gd name="connsiteX2" fmla="*/ 575310 w 643890"/>
                <a:gd name="connsiteY2" fmla="*/ 567690 h 960120"/>
                <a:gd name="connsiteX3" fmla="*/ 483870 w 643890"/>
                <a:gd name="connsiteY3" fmla="*/ 0 h 960120"/>
                <a:gd name="connsiteX4" fmla="*/ 0 w 643890"/>
                <a:gd name="connsiteY4" fmla="*/ 400050 h 960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3890" h="960120">
                  <a:moveTo>
                    <a:pt x="0" y="400050"/>
                  </a:moveTo>
                  <a:lnTo>
                    <a:pt x="0" y="960120"/>
                  </a:lnTo>
                  <a:cubicBezTo>
                    <a:pt x="322580" y="932180"/>
                    <a:pt x="488950" y="782320"/>
                    <a:pt x="575310" y="567690"/>
                  </a:cubicBezTo>
                  <a:cubicBezTo>
                    <a:pt x="643890" y="332740"/>
                    <a:pt x="601980" y="177800"/>
                    <a:pt x="483870" y="0"/>
                  </a:cubicBezTo>
                  <a:lnTo>
                    <a:pt x="0" y="400050"/>
                  </a:lnTo>
                  <a:close/>
                </a:path>
              </a:pathLst>
            </a:custGeom>
            <a:solidFill>
              <a:srgbClr val="FF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29" name="Freeform 28"/>
            <p:cNvSpPr/>
            <p:nvPr/>
          </p:nvSpPr>
          <p:spPr>
            <a:xfrm flipH="1">
              <a:off x="3375293" y="2887980"/>
              <a:ext cx="625207" cy="967431"/>
            </a:xfrm>
            <a:custGeom>
              <a:avLst/>
              <a:gdLst>
                <a:gd name="connsiteX0" fmla="*/ 0 w 499110"/>
                <a:gd name="connsiteY0" fmla="*/ 426720 h 1017270"/>
                <a:gd name="connsiteX1" fmla="*/ 0 w 499110"/>
                <a:gd name="connsiteY1" fmla="*/ 1017270 h 1017270"/>
                <a:gd name="connsiteX2" fmla="*/ 499110 w 499110"/>
                <a:gd name="connsiteY2" fmla="*/ 701040 h 1017270"/>
                <a:gd name="connsiteX3" fmla="*/ 464820 w 499110"/>
                <a:gd name="connsiteY3" fmla="*/ 0 h 1017270"/>
                <a:gd name="connsiteX4" fmla="*/ 0 w 499110"/>
                <a:gd name="connsiteY4" fmla="*/ 426720 h 1017270"/>
                <a:gd name="connsiteX0" fmla="*/ 0 w 521970"/>
                <a:gd name="connsiteY0" fmla="*/ 426720 h 1017270"/>
                <a:gd name="connsiteX1" fmla="*/ 0 w 521970"/>
                <a:gd name="connsiteY1" fmla="*/ 1017270 h 1017270"/>
                <a:gd name="connsiteX2" fmla="*/ 521970 w 521970"/>
                <a:gd name="connsiteY2" fmla="*/ 579120 h 1017270"/>
                <a:gd name="connsiteX3" fmla="*/ 464820 w 521970"/>
                <a:gd name="connsiteY3" fmla="*/ 0 h 1017270"/>
                <a:gd name="connsiteX4" fmla="*/ 0 w 521970"/>
                <a:gd name="connsiteY4" fmla="*/ 426720 h 1017270"/>
                <a:gd name="connsiteX0" fmla="*/ 0 w 521970"/>
                <a:gd name="connsiteY0" fmla="*/ 426720 h 1017270"/>
                <a:gd name="connsiteX1" fmla="*/ 0 w 521970"/>
                <a:gd name="connsiteY1" fmla="*/ 1017270 h 1017270"/>
                <a:gd name="connsiteX2" fmla="*/ 521970 w 521970"/>
                <a:gd name="connsiteY2" fmla="*/ 579120 h 1017270"/>
                <a:gd name="connsiteX3" fmla="*/ 464820 w 521970"/>
                <a:gd name="connsiteY3" fmla="*/ 0 h 1017270"/>
                <a:gd name="connsiteX4" fmla="*/ 0 w 521970"/>
                <a:gd name="connsiteY4" fmla="*/ 426720 h 1017270"/>
                <a:gd name="connsiteX0" fmla="*/ 0 w 590550"/>
                <a:gd name="connsiteY0" fmla="*/ 426720 h 1017270"/>
                <a:gd name="connsiteX1" fmla="*/ 0 w 590550"/>
                <a:gd name="connsiteY1" fmla="*/ 1017270 h 1017270"/>
                <a:gd name="connsiteX2" fmla="*/ 521970 w 590550"/>
                <a:gd name="connsiteY2" fmla="*/ 579120 h 1017270"/>
                <a:gd name="connsiteX3" fmla="*/ 464820 w 590550"/>
                <a:gd name="connsiteY3" fmla="*/ 0 h 1017270"/>
                <a:gd name="connsiteX4" fmla="*/ 0 w 590550"/>
                <a:gd name="connsiteY4" fmla="*/ 426720 h 1017270"/>
                <a:gd name="connsiteX0" fmla="*/ 0 w 590550"/>
                <a:gd name="connsiteY0" fmla="*/ 415290 h 1005840"/>
                <a:gd name="connsiteX1" fmla="*/ 0 w 590550"/>
                <a:gd name="connsiteY1" fmla="*/ 1005840 h 1005840"/>
                <a:gd name="connsiteX2" fmla="*/ 521970 w 590550"/>
                <a:gd name="connsiteY2" fmla="*/ 567690 h 1005840"/>
                <a:gd name="connsiteX3" fmla="*/ 430530 w 590550"/>
                <a:gd name="connsiteY3" fmla="*/ 0 h 1005840"/>
                <a:gd name="connsiteX4" fmla="*/ 0 w 590550"/>
                <a:gd name="connsiteY4" fmla="*/ 415290 h 1005840"/>
                <a:gd name="connsiteX0" fmla="*/ 0 w 590550"/>
                <a:gd name="connsiteY0" fmla="*/ 415290 h 1005840"/>
                <a:gd name="connsiteX1" fmla="*/ 0 w 590550"/>
                <a:gd name="connsiteY1" fmla="*/ 1005840 h 1005840"/>
                <a:gd name="connsiteX2" fmla="*/ 521970 w 590550"/>
                <a:gd name="connsiteY2" fmla="*/ 567690 h 1005840"/>
                <a:gd name="connsiteX3" fmla="*/ 430530 w 590550"/>
                <a:gd name="connsiteY3" fmla="*/ 0 h 1005840"/>
                <a:gd name="connsiteX4" fmla="*/ 0 w 590550"/>
                <a:gd name="connsiteY4" fmla="*/ 415290 h 1005840"/>
                <a:gd name="connsiteX0" fmla="*/ 0 w 643890"/>
                <a:gd name="connsiteY0" fmla="*/ 400050 h 1005840"/>
                <a:gd name="connsiteX1" fmla="*/ 53340 w 643890"/>
                <a:gd name="connsiteY1" fmla="*/ 1005840 h 1005840"/>
                <a:gd name="connsiteX2" fmla="*/ 575310 w 643890"/>
                <a:gd name="connsiteY2" fmla="*/ 567690 h 1005840"/>
                <a:gd name="connsiteX3" fmla="*/ 483870 w 643890"/>
                <a:gd name="connsiteY3" fmla="*/ 0 h 1005840"/>
                <a:gd name="connsiteX4" fmla="*/ 0 w 643890"/>
                <a:gd name="connsiteY4" fmla="*/ 400050 h 1005840"/>
                <a:gd name="connsiteX0" fmla="*/ 0 w 643890"/>
                <a:gd name="connsiteY0" fmla="*/ 400050 h 960120"/>
                <a:gd name="connsiteX1" fmla="*/ 0 w 643890"/>
                <a:gd name="connsiteY1" fmla="*/ 960120 h 960120"/>
                <a:gd name="connsiteX2" fmla="*/ 575310 w 643890"/>
                <a:gd name="connsiteY2" fmla="*/ 567690 h 960120"/>
                <a:gd name="connsiteX3" fmla="*/ 483870 w 643890"/>
                <a:gd name="connsiteY3" fmla="*/ 0 h 960120"/>
                <a:gd name="connsiteX4" fmla="*/ 0 w 643890"/>
                <a:gd name="connsiteY4" fmla="*/ 400050 h 960120"/>
                <a:gd name="connsiteX0" fmla="*/ 0 w 643890"/>
                <a:gd name="connsiteY0" fmla="*/ 400050 h 960120"/>
                <a:gd name="connsiteX1" fmla="*/ 0 w 643890"/>
                <a:gd name="connsiteY1" fmla="*/ 960120 h 960120"/>
                <a:gd name="connsiteX2" fmla="*/ 575310 w 643890"/>
                <a:gd name="connsiteY2" fmla="*/ 567690 h 960120"/>
                <a:gd name="connsiteX3" fmla="*/ 483870 w 643890"/>
                <a:gd name="connsiteY3" fmla="*/ 0 h 960120"/>
                <a:gd name="connsiteX4" fmla="*/ 0 w 643890"/>
                <a:gd name="connsiteY4" fmla="*/ 400050 h 960120"/>
                <a:gd name="connsiteX0" fmla="*/ 0 w 643890"/>
                <a:gd name="connsiteY0" fmla="*/ 400050 h 960120"/>
                <a:gd name="connsiteX1" fmla="*/ 0 w 643890"/>
                <a:gd name="connsiteY1" fmla="*/ 960120 h 960120"/>
                <a:gd name="connsiteX2" fmla="*/ 575310 w 643890"/>
                <a:gd name="connsiteY2" fmla="*/ 567690 h 960120"/>
                <a:gd name="connsiteX3" fmla="*/ 483870 w 643890"/>
                <a:gd name="connsiteY3" fmla="*/ 0 h 960120"/>
                <a:gd name="connsiteX4" fmla="*/ 0 w 643890"/>
                <a:gd name="connsiteY4" fmla="*/ 400050 h 960120"/>
                <a:gd name="connsiteX0" fmla="*/ 0 w 643890"/>
                <a:gd name="connsiteY0" fmla="*/ 400050 h 960120"/>
                <a:gd name="connsiteX1" fmla="*/ 0 w 643890"/>
                <a:gd name="connsiteY1" fmla="*/ 960120 h 960120"/>
                <a:gd name="connsiteX2" fmla="*/ 575310 w 643890"/>
                <a:gd name="connsiteY2" fmla="*/ 567690 h 960120"/>
                <a:gd name="connsiteX3" fmla="*/ 483870 w 643890"/>
                <a:gd name="connsiteY3" fmla="*/ 0 h 960120"/>
                <a:gd name="connsiteX4" fmla="*/ 0 w 643890"/>
                <a:gd name="connsiteY4" fmla="*/ 400050 h 960120"/>
                <a:gd name="connsiteX0" fmla="*/ 15240 w 643890"/>
                <a:gd name="connsiteY0" fmla="*/ 400050 h 960120"/>
                <a:gd name="connsiteX1" fmla="*/ 0 w 643890"/>
                <a:gd name="connsiteY1" fmla="*/ 960120 h 960120"/>
                <a:gd name="connsiteX2" fmla="*/ 575310 w 643890"/>
                <a:gd name="connsiteY2" fmla="*/ 567690 h 960120"/>
                <a:gd name="connsiteX3" fmla="*/ 483870 w 643890"/>
                <a:gd name="connsiteY3" fmla="*/ 0 h 960120"/>
                <a:gd name="connsiteX4" fmla="*/ 15240 w 643890"/>
                <a:gd name="connsiteY4" fmla="*/ 400050 h 960120"/>
                <a:gd name="connsiteX0" fmla="*/ 7620 w 636270"/>
                <a:gd name="connsiteY0" fmla="*/ 400050 h 971550"/>
                <a:gd name="connsiteX1" fmla="*/ 0 w 636270"/>
                <a:gd name="connsiteY1" fmla="*/ 971550 h 971550"/>
                <a:gd name="connsiteX2" fmla="*/ 567690 w 636270"/>
                <a:gd name="connsiteY2" fmla="*/ 567690 h 971550"/>
                <a:gd name="connsiteX3" fmla="*/ 476250 w 636270"/>
                <a:gd name="connsiteY3" fmla="*/ 0 h 971550"/>
                <a:gd name="connsiteX4" fmla="*/ 7620 w 636270"/>
                <a:gd name="connsiteY4" fmla="*/ 400050 h 971550"/>
                <a:gd name="connsiteX0" fmla="*/ 0 w 628650"/>
                <a:gd name="connsiteY0" fmla="*/ 400050 h 967740"/>
                <a:gd name="connsiteX1" fmla="*/ 3810 w 628650"/>
                <a:gd name="connsiteY1" fmla="*/ 967740 h 967740"/>
                <a:gd name="connsiteX2" fmla="*/ 560070 w 628650"/>
                <a:gd name="connsiteY2" fmla="*/ 567690 h 967740"/>
                <a:gd name="connsiteX3" fmla="*/ 468630 w 628650"/>
                <a:gd name="connsiteY3" fmla="*/ 0 h 967740"/>
                <a:gd name="connsiteX4" fmla="*/ 0 w 628650"/>
                <a:gd name="connsiteY4" fmla="*/ 400050 h 967740"/>
                <a:gd name="connsiteX0" fmla="*/ 7620 w 624840"/>
                <a:gd name="connsiteY0" fmla="*/ 400050 h 967740"/>
                <a:gd name="connsiteX1" fmla="*/ 0 w 624840"/>
                <a:gd name="connsiteY1" fmla="*/ 967740 h 967740"/>
                <a:gd name="connsiteX2" fmla="*/ 556260 w 624840"/>
                <a:gd name="connsiteY2" fmla="*/ 567690 h 967740"/>
                <a:gd name="connsiteX3" fmla="*/ 464820 w 624840"/>
                <a:gd name="connsiteY3" fmla="*/ 0 h 967740"/>
                <a:gd name="connsiteX4" fmla="*/ 7620 w 624840"/>
                <a:gd name="connsiteY4" fmla="*/ 400050 h 967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4840" h="967740">
                  <a:moveTo>
                    <a:pt x="7620" y="400050"/>
                  </a:moveTo>
                  <a:lnTo>
                    <a:pt x="0" y="967740"/>
                  </a:lnTo>
                  <a:cubicBezTo>
                    <a:pt x="322580" y="939800"/>
                    <a:pt x="469900" y="782320"/>
                    <a:pt x="556260" y="567690"/>
                  </a:cubicBezTo>
                  <a:cubicBezTo>
                    <a:pt x="624840" y="332740"/>
                    <a:pt x="582930" y="177800"/>
                    <a:pt x="464820" y="0"/>
                  </a:cubicBezTo>
                  <a:lnTo>
                    <a:pt x="7620" y="400050"/>
                  </a:lnTo>
                  <a:close/>
                </a:path>
              </a:pathLst>
            </a:custGeom>
            <a:solidFill>
              <a:srgbClr val="FF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</p:grpSp>
      <p:sp>
        <p:nvSpPr>
          <p:cNvPr id="27" name="Freeform 26"/>
          <p:cNvSpPr/>
          <p:nvPr/>
        </p:nvSpPr>
        <p:spPr>
          <a:xfrm>
            <a:off x="1922463" y="2667000"/>
            <a:ext cx="1071562" cy="1185863"/>
          </a:xfrm>
          <a:custGeom>
            <a:avLst/>
            <a:gdLst>
              <a:gd name="connsiteX0" fmla="*/ 650738 w 1166841"/>
              <a:gd name="connsiteY0" fmla="*/ 1380015 h 1380015"/>
              <a:gd name="connsiteX1" fmla="*/ 0 w 1166841"/>
              <a:gd name="connsiteY1" fmla="*/ 998547 h 1380015"/>
              <a:gd name="connsiteX2" fmla="*/ 106586 w 1166841"/>
              <a:gd name="connsiteY2" fmla="*/ 274881 h 1380015"/>
              <a:gd name="connsiteX3" fmla="*/ 790984 w 1166841"/>
              <a:gd name="connsiteY3" fmla="*/ 0 h 1380015"/>
              <a:gd name="connsiteX4" fmla="*/ 1166841 w 1166841"/>
              <a:gd name="connsiteY4" fmla="*/ 297321 h 1380015"/>
              <a:gd name="connsiteX5" fmla="*/ 639519 w 1166841"/>
              <a:gd name="connsiteY5" fmla="*/ 746106 h 1380015"/>
              <a:gd name="connsiteX6" fmla="*/ 650738 w 1166841"/>
              <a:gd name="connsiteY6" fmla="*/ 1380015 h 1380015"/>
              <a:gd name="connsiteX0" fmla="*/ 650738 w 1121963"/>
              <a:gd name="connsiteY0" fmla="*/ 1380015 h 1380015"/>
              <a:gd name="connsiteX1" fmla="*/ 0 w 1121963"/>
              <a:gd name="connsiteY1" fmla="*/ 998547 h 1380015"/>
              <a:gd name="connsiteX2" fmla="*/ 106586 w 1121963"/>
              <a:gd name="connsiteY2" fmla="*/ 274881 h 1380015"/>
              <a:gd name="connsiteX3" fmla="*/ 790984 w 1121963"/>
              <a:gd name="connsiteY3" fmla="*/ 0 h 1380015"/>
              <a:gd name="connsiteX4" fmla="*/ 1121963 w 1121963"/>
              <a:gd name="connsiteY4" fmla="*/ 359028 h 1380015"/>
              <a:gd name="connsiteX5" fmla="*/ 639519 w 1121963"/>
              <a:gd name="connsiteY5" fmla="*/ 746106 h 1380015"/>
              <a:gd name="connsiteX6" fmla="*/ 650738 w 1121963"/>
              <a:gd name="connsiteY6" fmla="*/ 1380015 h 1380015"/>
              <a:gd name="connsiteX0" fmla="*/ 639519 w 1121963"/>
              <a:gd name="connsiteY0" fmla="*/ 1295868 h 1295868"/>
              <a:gd name="connsiteX1" fmla="*/ 0 w 1121963"/>
              <a:gd name="connsiteY1" fmla="*/ 998547 h 1295868"/>
              <a:gd name="connsiteX2" fmla="*/ 106586 w 1121963"/>
              <a:gd name="connsiteY2" fmla="*/ 274881 h 1295868"/>
              <a:gd name="connsiteX3" fmla="*/ 790984 w 1121963"/>
              <a:gd name="connsiteY3" fmla="*/ 0 h 1295868"/>
              <a:gd name="connsiteX4" fmla="*/ 1121963 w 1121963"/>
              <a:gd name="connsiteY4" fmla="*/ 359028 h 1295868"/>
              <a:gd name="connsiteX5" fmla="*/ 639519 w 1121963"/>
              <a:gd name="connsiteY5" fmla="*/ 746106 h 1295868"/>
              <a:gd name="connsiteX6" fmla="*/ 639519 w 1121963"/>
              <a:gd name="connsiteY6" fmla="*/ 1295868 h 1295868"/>
              <a:gd name="connsiteX0" fmla="*/ 639519 w 1121963"/>
              <a:gd name="connsiteY0" fmla="*/ 1295868 h 1325787"/>
              <a:gd name="connsiteX1" fmla="*/ 0 w 1121963"/>
              <a:gd name="connsiteY1" fmla="*/ 998547 h 1325787"/>
              <a:gd name="connsiteX2" fmla="*/ 106586 w 1121963"/>
              <a:gd name="connsiteY2" fmla="*/ 274881 h 1325787"/>
              <a:gd name="connsiteX3" fmla="*/ 790984 w 1121963"/>
              <a:gd name="connsiteY3" fmla="*/ 0 h 1325787"/>
              <a:gd name="connsiteX4" fmla="*/ 1121963 w 1121963"/>
              <a:gd name="connsiteY4" fmla="*/ 359028 h 1325787"/>
              <a:gd name="connsiteX5" fmla="*/ 639519 w 1121963"/>
              <a:gd name="connsiteY5" fmla="*/ 746106 h 1325787"/>
              <a:gd name="connsiteX6" fmla="*/ 639519 w 1121963"/>
              <a:gd name="connsiteY6" fmla="*/ 1295868 h 1325787"/>
              <a:gd name="connsiteX0" fmla="*/ 532933 w 1015377"/>
              <a:gd name="connsiteY0" fmla="*/ 1295868 h 1325787"/>
              <a:gd name="connsiteX1" fmla="*/ 49624 w 1015377"/>
              <a:gd name="connsiteY1" fmla="*/ 987117 h 1325787"/>
              <a:gd name="connsiteX2" fmla="*/ 0 w 1015377"/>
              <a:gd name="connsiteY2" fmla="*/ 274881 h 1325787"/>
              <a:gd name="connsiteX3" fmla="*/ 684398 w 1015377"/>
              <a:gd name="connsiteY3" fmla="*/ 0 h 1325787"/>
              <a:gd name="connsiteX4" fmla="*/ 1015377 w 1015377"/>
              <a:gd name="connsiteY4" fmla="*/ 359028 h 1325787"/>
              <a:gd name="connsiteX5" fmla="*/ 532933 w 1015377"/>
              <a:gd name="connsiteY5" fmla="*/ 746106 h 1325787"/>
              <a:gd name="connsiteX6" fmla="*/ 532933 w 1015377"/>
              <a:gd name="connsiteY6" fmla="*/ 1295868 h 1325787"/>
              <a:gd name="connsiteX0" fmla="*/ 532933 w 1015377"/>
              <a:gd name="connsiteY0" fmla="*/ 1295868 h 1325787"/>
              <a:gd name="connsiteX1" fmla="*/ 49624 w 1015377"/>
              <a:gd name="connsiteY1" fmla="*/ 987117 h 1325787"/>
              <a:gd name="connsiteX2" fmla="*/ 0 w 1015377"/>
              <a:gd name="connsiteY2" fmla="*/ 274881 h 1325787"/>
              <a:gd name="connsiteX3" fmla="*/ 684398 w 1015377"/>
              <a:gd name="connsiteY3" fmla="*/ 0 h 1325787"/>
              <a:gd name="connsiteX4" fmla="*/ 1015377 w 1015377"/>
              <a:gd name="connsiteY4" fmla="*/ 359028 h 1325787"/>
              <a:gd name="connsiteX5" fmla="*/ 532933 w 1015377"/>
              <a:gd name="connsiteY5" fmla="*/ 746106 h 1325787"/>
              <a:gd name="connsiteX6" fmla="*/ 532933 w 1015377"/>
              <a:gd name="connsiteY6" fmla="*/ 1295868 h 1325787"/>
              <a:gd name="connsiteX0" fmla="*/ 572240 w 1054684"/>
              <a:gd name="connsiteY0" fmla="*/ 1295868 h 1325787"/>
              <a:gd name="connsiteX1" fmla="*/ 88931 w 1054684"/>
              <a:gd name="connsiteY1" fmla="*/ 987117 h 1325787"/>
              <a:gd name="connsiteX2" fmla="*/ 39307 w 1054684"/>
              <a:gd name="connsiteY2" fmla="*/ 274881 h 1325787"/>
              <a:gd name="connsiteX3" fmla="*/ 723705 w 1054684"/>
              <a:gd name="connsiteY3" fmla="*/ 0 h 1325787"/>
              <a:gd name="connsiteX4" fmla="*/ 1054684 w 1054684"/>
              <a:gd name="connsiteY4" fmla="*/ 359028 h 1325787"/>
              <a:gd name="connsiteX5" fmla="*/ 572240 w 1054684"/>
              <a:gd name="connsiteY5" fmla="*/ 746106 h 1325787"/>
              <a:gd name="connsiteX6" fmla="*/ 572240 w 1054684"/>
              <a:gd name="connsiteY6" fmla="*/ 1295868 h 1325787"/>
              <a:gd name="connsiteX0" fmla="*/ 572240 w 1054684"/>
              <a:gd name="connsiteY0" fmla="*/ 1295868 h 1325787"/>
              <a:gd name="connsiteX1" fmla="*/ 88931 w 1054684"/>
              <a:gd name="connsiteY1" fmla="*/ 987117 h 1325787"/>
              <a:gd name="connsiteX2" fmla="*/ 69787 w 1054684"/>
              <a:gd name="connsiteY2" fmla="*/ 450141 h 1325787"/>
              <a:gd name="connsiteX3" fmla="*/ 723705 w 1054684"/>
              <a:gd name="connsiteY3" fmla="*/ 0 h 1325787"/>
              <a:gd name="connsiteX4" fmla="*/ 1054684 w 1054684"/>
              <a:gd name="connsiteY4" fmla="*/ 359028 h 1325787"/>
              <a:gd name="connsiteX5" fmla="*/ 572240 w 1054684"/>
              <a:gd name="connsiteY5" fmla="*/ 746106 h 1325787"/>
              <a:gd name="connsiteX6" fmla="*/ 572240 w 1054684"/>
              <a:gd name="connsiteY6" fmla="*/ 1295868 h 1325787"/>
              <a:gd name="connsiteX0" fmla="*/ 572240 w 1054684"/>
              <a:gd name="connsiteY0" fmla="*/ 1295868 h 1325787"/>
              <a:gd name="connsiteX1" fmla="*/ 88931 w 1054684"/>
              <a:gd name="connsiteY1" fmla="*/ 987117 h 1325787"/>
              <a:gd name="connsiteX2" fmla="*/ 69787 w 1054684"/>
              <a:gd name="connsiteY2" fmla="*/ 450141 h 1325787"/>
              <a:gd name="connsiteX3" fmla="*/ 723705 w 1054684"/>
              <a:gd name="connsiteY3" fmla="*/ 0 h 1325787"/>
              <a:gd name="connsiteX4" fmla="*/ 1054684 w 1054684"/>
              <a:gd name="connsiteY4" fmla="*/ 359028 h 1325787"/>
              <a:gd name="connsiteX5" fmla="*/ 572240 w 1054684"/>
              <a:gd name="connsiteY5" fmla="*/ 746106 h 1325787"/>
              <a:gd name="connsiteX6" fmla="*/ 572240 w 1054684"/>
              <a:gd name="connsiteY6" fmla="*/ 1295868 h 1325787"/>
              <a:gd name="connsiteX0" fmla="*/ 572240 w 1054684"/>
              <a:gd name="connsiteY0" fmla="*/ 1295868 h 1325787"/>
              <a:gd name="connsiteX1" fmla="*/ 88931 w 1054684"/>
              <a:gd name="connsiteY1" fmla="*/ 987117 h 1325787"/>
              <a:gd name="connsiteX2" fmla="*/ 69787 w 1054684"/>
              <a:gd name="connsiteY2" fmla="*/ 450141 h 1325787"/>
              <a:gd name="connsiteX3" fmla="*/ 723705 w 1054684"/>
              <a:gd name="connsiteY3" fmla="*/ 0 h 1325787"/>
              <a:gd name="connsiteX4" fmla="*/ 1054684 w 1054684"/>
              <a:gd name="connsiteY4" fmla="*/ 359028 h 1325787"/>
              <a:gd name="connsiteX5" fmla="*/ 572240 w 1054684"/>
              <a:gd name="connsiteY5" fmla="*/ 746106 h 1325787"/>
              <a:gd name="connsiteX6" fmla="*/ 572240 w 1054684"/>
              <a:gd name="connsiteY6" fmla="*/ 1295868 h 1325787"/>
              <a:gd name="connsiteX0" fmla="*/ 572240 w 1054684"/>
              <a:gd name="connsiteY0" fmla="*/ 1181568 h 1211487"/>
              <a:gd name="connsiteX1" fmla="*/ 88931 w 1054684"/>
              <a:gd name="connsiteY1" fmla="*/ 872817 h 1211487"/>
              <a:gd name="connsiteX2" fmla="*/ 69787 w 1054684"/>
              <a:gd name="connsiteY2" fmla="*/ 335841 h 1211487"/>
              <a:gd name="connsiteX3" fmla="*/ 582735 w 1054684"/>
              <a:gd name="connsiteY3" fmla="*/ 0 h 1211487"/>
              <a:gd name="connsiteX4" fmla="*/ 1054684 w 1054684"/>
              <a:gd name="connsiteY4" fmla="*/ 244728 h 1211487"/>
              <a:gd name="connsiteX5" fmla="*/ 572240 w 1054684"/>
              <a:gd name="connsiteY5" fmla="*/ 631806 h 1211487"/>
              <a:gd name="connsiteX6" fmla="*/ 572240 w 1054684"/>
              <a:gd name="connsiteY6" fmla="*/ 1181568 h 1211487"/>
              <a:gd name="connsiteX0" fmla="*/ 572240 w 1054684"/>
              <a:gd name="connsiteY0" fmla="*/ 1181568 h 1211487"/>
              <a:gd name="connsiteX1" fmla="*/ 88931 w 1054684"/>
              <a:gd name="connsiteY1" fmla="*/ 872817 h 1211487"/>
              <a:gd name="connsiteX2" fmla="*/ 69787 w 1054684"/>
              <a:gd name="connsiteY2" fmla="*/ 335841 h 1211487"/>
              <a:gd name="connsiteX3" fmla="*/ 582735 w 1054684"/>
              <a:gd name="connsiteY3" fmla="*/ 0 h 1211487"/>
              <a:gd name="connsiteX4" fmla="*/ 1054684 w 1054684"/>
              <a:gd name="connsiteY4" fmla="*/ 244728 h 1211487"/>
              <a:gd name="connsiteX5" fmla="*/ 572240 w 1054684"/>
              <a:gd name="connsiteY5" fmla="*/ 631806 h 1211487"/>
              <a:gd name="connsiteX6" fmla="*/ 572240 w 1054684"/>
              <a:gd name="connsiteY6" fmla="*/ 1181568 h 1211487"/>
              <a:gd name="connsiteX0" fmla="*/ 572240 w 1054684"/>
              <a:gd name="connsiteY0" fmla="*/ 1181568 h 1211487"/>
              <a:gd name="connsiteX1" fmla="*/ 88931 w 1054684"/>
              <a:gd name="connsiteY1" fmla="*/ 872817 h 1211487"/>
              <a:gd name="connsiteX2" fmla="*/ 69787 w 1054684"/>
              <a:gd name="connsiteY2" fmla="*/ 335841 h 1211487"/>
              <a:gd name="connsiteX3" fmla="*/ 582735 w 1054684"/>
              <a:gd name="connsiteY3" fmla="*/ 0 h 1211487"/>
              <a:gd name="connsiteX4" fmla="*/ 1054684 w 1054684"/>
              <a:gd name="connsiteY4" fmla="*/ 244728 h 1211487"/>
              <a:gd name="connsiteX5" fmla="*/ 572240 w 1054684"/>
              <a:gd name="connsiteY5" fmla="*/ 631806 h 1211487"/>
              <a:gd name="connsiteX6" fmla="*/ 572240 w 1054684"/>
              <a:gd name="connsiteY6" fmla="*/ 1181568 h 1211487"/>
              <a:gd name="connsiteX0" fmla="*/ 572240 w 1054684"/>
              <a:gd name="connsiteY0" fmla="*/ 1181568 h 1211487"/>
              <a:gd name="connsiteX1" fmla="*/ 88931 w 1054684"/>
              <a:gd name="connsiteY1" fmla="*/ 872817 h 1211487"/>
              <a:gd name="connsiteX2" fmla="*/ 69787 w 1054684"/>
              <a:gd name="connsiteY2" fmla="*/ 335841 h 1211487"/>
              <a:gd name="connsiteX3" fmla="*/ 582735 w 1054684"/>
              <a:gd name="connsiteY3" fmla="*/ 0 h 1211487"/>
              <a:gd name="connsiteX4" fmla="*/ 1054684 w 1054684"/>
              <a:gd name="connsiteY4" fmla="*/ 244728 h 1211487"/>
              <a:gd name="connsiteX5" fmla="*/ 572240 w 1054684"/>
              <a:gd name="connsiteY5" fmla="*/ 631806 h 1211487"/>
              <a:gd name="connsiteX6" fmla="*/ 572240 w 1054684"/>
              <a:gd name="connsiteY6" fmla="*/ 1181568 h 1211487"/>
              <a:gd name="connsiteX0" fmla="*/ 584972 w 1067416"/>
              <a:gd name="connsiteY0" fmla="*/ 1181568 h 1211487"/>
              <a:gd name="connsiteX1" fmla="*/ 101663 w 1067416"/>
              <a:gd name="connsiteY1" fmla="*/ 872817 h 1211487"/>
              <a:gd name="connsiteX2" fmla="*/ 82519 w 1067416"/>
              <a:gd name="connsiteY2" fmla="*/ 335841 h 1211487"/>
              <a:gd name="connsiteX3" fmla="*/ 595467 w 1067416"/>
              <a:gd name="connsiteY3" fmla="*/ 0 h 1211487"/>
              <a:gd name="connsiteX4" fmla="*/ 1067416 w 1067416"/>
              <a:gd name="connsiteY4" fmla="*/ 244728 h 1211487"/>
              <a:gd name="connsiteX5" fmla="*/ 584972 w 1067416"/>
              <a:gd name="connsiteY5" fmla="*/ 631806 h 1211487"/>
              <a:gd name="connsiteX6" fmla="*/ 584972 w 1067416"/>
              <a:gd name="connsiteY6" fmla="*/ 1181568 h 1211487"/>
              <a:gd name="connsiteX0" fmla="*/ 584972 w 1067416"/>
              <a:gd name="connsiteY0" fmla="*/ 1181568 h 1211487"/>
              <a:gd name="connsiteX1" fmla="*/ 94043 w 1067416"/>
              <a:gd name="connsiteY1" fmla="*/ 888057 h 1211487"/>
              <a:gd name="connsiteX2" fmla="*/ 82519 w 1067416"/>
              <a:gd name="connsiteY2" fmla="*/ 335841 h 1211487"/>
              <a:gd name="connsiteX3" fmla="*/ 595467 w 1067416"/>
              <a:gd name="connsiteY3" fmla="*/ 0 h 1211487"/>
              <a:gd name="connsiteX4" fmla="*/ 1067416 w 1067416"/>
              <a:gd name="connsiteY4" fmla="*/ 244728 h 1211487"/>
              <a:gd name="connsiteX5" fmla="*/ 584972 w 1067416"/>
              <a:gd name="connsiteY5" fmla="*/ 631806 h 1211487"/>
              <a:gd name="connsiteX6" fmla="*/ 584972 w 1067416"/>
              <a:gd name="connsiteY6" fmla="*/ 1181568 h 1211487"/>
              <a:gd name="connsiteX0" fmla="*/ 592592 w 1067416"/>
              <a:gd name="connsiteY0" fmla="*/ 1185378 h 1215297"/>
              <a:gd name="connsiteX1" fmla="*/ 94043 w 1067416"/>
              <a:gd name="connsiteY1" fmla="*/ 888057 h 1215297"/>
              <a:gd name="connsiteX2" fmla="*/ 82519 w 1067416"/>
              <a:gd name="connsiteY2" fmla="*/ 335841 h 1215297"/>
              <a:gd name="connsiteX3" fmla="*/ 595467 w 1067416"/>
              <a:gd name="connsiteY3" fmla="*/ 0 h 1215297"/>
              <a:gd name="connsiteX4" fmla="*/ 1067416 w 1067416"/>
              <a:gd name="connsiteY4" fmla="*/ 244728 h 1215297"/>
              <a:gd name="connsiteX5" fmla="*/ 584972 w 1067416"/>
              <a:gd name="connsiteY5" fmla="*/ 631806 h 1215297"/>
              <a:gd name="connsiteX6" fmla="*/ 592592 w 1067416"/>
              <a:gd name="connsiteY6" fmla="*/ 1185378 h 1215297"/>
              <a:gd name="connsiteX0" fmla="*/ 592592 w 1067416"/>
              <a:gd name="connsiteY0" fmla="*/ 1185378 h 1185378"/>
              <a:gd name="connsiteX1" fmla="*/ 94043 w 1067416"/>
              <a:gd name="connsiteY1" fmla="*/ 888057 h 1185378"/>
              <a:gd name="connsiteX2" fmla="*/ 82519 w 1067416"/>
              <a:gd name="connsiteY2" fmla="*/ 335841 h 1185378"/>
              <a:gd name="connsiteX3" fmla="*/ 595467 w 1067416"/>
              <a:gd name="connsiteY3" fmla="*/ 0 h 1185378"/>
              <a:gd name="connsiteX4" fmla="*/ 1067416 w 1067416"/>
              <a:gd name="connsiteY4" fmla="*/ 244728 h 1185378"/>
              <a:gd name="connsiteX5" fmla="*/ 584972 w 1067416"/>
              <a:gd name="connsiteY5" fmla="*/ 631806 h 1185378"/>
              <a:gd name="connsiteX6" fmla="*/ 592592 w 1067416"/>
              <a:gd name="connsiteY6" fmla="*/ 1185378 h 1185378"/>
              <a:gd name="connsiteX0" fmla="*/ 592592 w 1067416"/>
              <a:gd name="connsiteY0" fmla="*/ 1185378 h 1185378"/>
              <a:gd name="connsiteX1" fmla="*/ 94043 w 1067416"/>
              <a:gd name="connsiteY1" fmla="*/ 888057 h 1185378"/>
              <a:gd name="connsiteX2" fmla="*/ 82519 w 1067416"/>
              <a:gd name="connsiteY2" fmla="*/ 335841 h 1185378"/>
              <a:gd name="connsiteX3" fmla="*/ 595467 w 1067416"/>
              <a:gd name="connsiteY3" fmla="*/ 0 h 1185378"/>
              <a:gd name="connsiteX4" fmla="*/ 1067416 w 1067416"/>
              <a:gd name="connsiteY4" fmla="*/ 244728 h 1185378"/>
              <a:gd name="connsiteX5" fmla="*/ 584972 w 1067416"/>
              <a:gd name="connsiteY5" fmla="*/ 631806 h 1185378"/>
              <a:gd name="connsiteX6" fmla="*/ 592592 w 1067416"/>
              <a:gd name="connsiteY6" fmla="*/ 1185378 h 1185378"/>
              <a:gd name="connsiteX0" fmla="*/ 592592 w 1071226"/>
              <a:gd name="connsiteY0" fmla="*/ 1185378 h 1185378"/>
              <a:gd name="connsiteX1" fmla="*/ 94043 w 1071226"/>
              <a:gd name="connsiteY1" fmla="*/ 888057 h 1185378"/>
              <a:gd name="connsiteX2" fmla="*/ 82519 w 1071226"/>
              <a:gd name="connsiteY2" fmla="*/ 335841 h 1185378"/>
              <a:gd name="connsiteX3" fmla="*/ 595467 w 1071226"/>
              <a:gd name="connsiteY3" fmla="*/ 0 h 1185378"/>
              <a:gd name="connsiteX4" fmla="*/ 1071226 w 1071226"/>
              <a:gd name="connsiteY4" fmla="*/ 237108 h 1185378"/>
              <a:gd name="connsiteX5" fmla="*/ 584972 w 1071226"/>
              <a:gd name="connsiteY5" fmla="*/ 631806 h 1185378"/>
              <a:gd name="connsiteX6" fmla="*/ 592592 w 1071226"/>
              <a:gd name="connsiteY6" fmla="*/ 1185378 h 1185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1226" h="1185378">
                <a:moveTo>
                  <a:pt x="592592" y="1185378"/>
                </a:moveTo>
                <a:cubicBezTo>
                  <a:pt x="334868" y="1169577"/>
                  <a:pt x="166246" y="1021454"/>
                  <a:pt x="94043" y="888057"/>
                </a:cubicBezTo>
                <a:cubicBezTo>
                  <a:pt x="5112" y="723035"/>
                  <a:pt x="0" y="523723"/>
                  <a:pt x="82519" y="335841"/>
                </a:cubicBezTo>
                <a:cubicBezTo>
                  <a:pt x="148092" y="193414"/>
                  <a:pt x="293674" y="20507"/>
                  <a:pt x="595467" y="0"/>
                </a:cubicBezTo>
                <a:cubicBezTo>
                  <a:pt x="787073" y="12996"/>
                  <a:pt x="971060" y="86952"/>
                  <a:pt x="1071226" y="237108"/>
                </a:cubicBezTo>
                <a:lnTo>
                  <a:pt x="584972" y="631806"/>
                </a:lnTo>
                <a:lnTo>
                  <a:pt x="592592" y="1185378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2533" name="TextBox 1"/>
          <p:cNvSpPr txBox="1">
            <a:spLocks noChangeArrowheads="1"/>
          </p:cNvSpPr>
          <p:nvPr/>
        </p:nvSpPr>
        <p:spPr bwMode="auto">
          <a:xfrm>
            <a:off x="2527300" y="542925"/>
            <a:ext cx="41386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Division as repeated subtraction</a:t>
            </a:r>
          </a:p>
        </p:txBody>
      </p:sp>
      <p:sp>
        <p:nvSpPr>
          <p:cNvPr id="5" name="Oval 4"/>
          <p:cNvSpPr/>
          <p:nvPr/>
        </p:nvSpPr>
        <p:spPr>
          <a:xfrm>
            <a:off x="1941513" y="2674938"/>
            <a:ext cx="1181100" cy="11811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413125" y="2674938"/>
            <a:ext cx="1181100" cy="11811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972050" y="2674938"/>
            <a:ext cx="1181100" cy="11811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478588" y="2674938"/>
            <a:ext cx="1181100" cy="11811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2538" name="TextBox 8"/>
          <p:cNvSpPr txBox="1">
            <a:spLocks noChangeArrowheads="1"/>
          </p:cNvSpPr>
          <p:nvPr/>
        </p:nvSpPr>
        <p:spPr bwMode="auto">
          <a:xfrm>
            <a:off x="1258888" y="4235450"/>
            <a:ext cx="72453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AutoNum type="arabicParenBoth"/>
            </a:pPr>
            <a:r>
              <a:rPr lang="en-US" sz="2000">
                <a:solidFill>
                  <a:srgbClr val="000000"/>
                </a:solidFill>
              </a:rPr>
              <a:t>Start with 4 wholes.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AutoNum type="arabicParenBoth"/>
            </a:pPr>
            <a:r>
              <a:rPr lang="en-US" sz="2000">
                <a:solidFill>
                  <a:srgbClr val="000000"/>
                </a:solidFill>
              </a:rPr>
              <a:t>Divide each whole into thirds (i.e. find a common denominator.)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AutoNum type="arabicParenBoth"/>
            </a:pPr>
            <a:r>
              <a:rPr lang="en-US" sz="2000">
                <a:solidFill>
                  <a:srgbClr val="000000"/>
                </a:solidFill>
              </a:rPr>
              <a:t>Color 2/3 each time with different colors.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AutoNum type="arabicParenBoth"/>
            </a:pPr>
            <a:r>
              <a:rPr lang="en-US" sz="2000">
                <a:solidFill>
                  <a:srgbClr val="000000"/>
                </a:solidFill>
              </a:rPr>
              <a:t>Count how many color used.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079625" y="2916238"/>
            <a:ext cx="904875" cy="939800"/>
            <a:chOff x="2079389" y="2915728"/>
            <a:chExt cx="905350" cy="940280"/>
          </a:xfrm>
        </p:grpSpPr>
        <p:sp>
          <p:nvSpPr>
            <p:cNvPr id="13" name="Freeform 12"/>
            <p:cNvSpPr/>
            <p:nvPr/>
          </p:nvSpPr>
          <p:spPr>
            <a:xfrm>
              <a:off x="2079389" y="2915728"/>
              <a:ext cx="905350" cy="387548"/>
            </a:xfrm>
            <a:custGeom>
              <a:avLst/>
              <a:gdLst>
                <a:gd name="connsiteX0" fmla="*/ 0 w 1000664"/>
                <a:gd name="connsiteY0" fmla="*/ 0 h 543464"/>
                <a:gd name="connsiteX1" fmla="*/ 457200 w 1000664"/>
                <a:gd name="connsiteY1" fmla="*/ 543464 h 543464"/>
                <a:gd name="connsiteX2" fmla="*/ 1000664 w 1000664"/>
                <a:gd name="connsiteY2" fmla="*/ 17253 h 543464"/>
                <a:gd name="connsiteX0" fmla="*/ 0 w 1000664"/>
                <a:gd name="connsiteY0" fmla="*/ 0 h 448573"/>
                <a:gd name="connsiteX1" fmla="*/ 474453 w 1000664"/>
                <a:gd name="connsiteY1" fmla="*/ 448573 h 448573"/>
                <a:gd name="connsiteX2" fmla="*/ 1000664 w 1000664"/>
                <a:gd name="connsiteY2" fmla="*/ 17253 h 448573"/>
                <a:gd name="connsiteX0" fmla="*/ 0 w 1000664"/>
                <a:gd name="connsiteY0" fmla="*/ 0 h 448573"/>
                <a:gd name="connsiteX1" fmla="*/ 17253 w 1000664"/>
                <a:gd name="connsiteY1" fmla="*/ 86265 h 448573"/>
                <a:gd name="connsiteX2" fmla="*/ 474453 w 1000664"/>
                <a:gd name="connsiteY2" fmla="*/ 448573 h 448573"/>
                <a:gd name="connsiteX3" fmla="*/ 1000664 w 1000664"/>
                <a:gd name="connsiteY3" fmla="*/ 17253 h 448573"/>
                <a:gd name="connsiteX0" fmla="*/ 0 w 905773"/>
                <a:gd name="connsiteY0" fmla="*/ 0 h 448573"/>
                <a:gd name="connsiteX1" fmla="*/ 17253 w 905773"/>
                <a:gd name="connsiteY1" fmla="*/ 86265 h 448573"/>
                <a:gd name="connsiteX2" fmla="*/ 474453 w 905773"/>
                <a:gd name="connsiteY2" fmla="*/ 448573 h 448573"/>
                <a:gd name="connsiteX3" fmla="*/ 905773 w 905773"/>
                <a:gd name="connsiteY3" fmla="*/ 86264 h 448573"/>
                <a:gd name="connsiteX0" fmla="*/ 0 w 888520"/>
                <a:gd name="connsiteY0" fmla="*/ 1 h 362309"/>
                <a:gd name="connsiteX1" fmla="*/ 457200 w 888520"/>
                <a:gd name="connsiteY1" fmla="*/ 362309 h 362309"/>
                <a:gd name="connsiteX2" fmla="*/ 888520 w 888520"/>
                <a:gd name="connsiteY2" fmla="*/ 0 h 362309"/>
                <a:gd name="connsiteX0" fmla="*/ 0 w 888520"/>
                <a:gd name="connsiteY0" fmla="*/ 1 h 388188"/>
                <a:gd name="connsiteX1" fmla="*/ 439948 w 888520"/>
                <a:gd name="connsiteY1" fmla="*/ 388188 h 388188"/>
                <a:gd name="connsiteX2" fmla="*/ 888520 w 888520"/>
                <a:gd name="connsiteY2" fmla="*/ 0 h 388188"/>
                <a:gd name="connsiteX0" fmla="*/ 0 w 888520"/>
                <a:gd name="connsiteY0" fmla="*/ 1 h 388188"/>
                <a:gd name="connsiteX1" fmla="*/ 417508 w 888520"/>
                <a:gd name="connsiteY1" fmla="*/ 388188 h 388188"/>
                <a:gd name="connsiteX2" fmla="*/ 888520 w 888520"/>
                <a:gd name="connsiteY2" fmla="*/ 0 h 388188"/>
                <a:gd name="connsiteX0" fmla="*/ 0 w 905350"/>
                <a:gd name="connsiteY0" fmla="*/ 1 h 388188"/>
                <a:gd name="connsiteX1" fmla="*/ 434338 w 905350"/>
                <a:gd name="connsiteY1" fmla="*/ 388188 h 388188"/>
                <a:gd name="connsiteX2" fmla="*/ 905350 w 905350"/>
                <a:gd name="connsiteY2" fmla="*/ 0 h 388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5350" h="388188">
                  <a:moveTo>
                    <a:pt x="0" y="1"/>
                  </a:moveTo>
                  <a:lnTo>
                    <a:pt x="434338" y="388188"/>
                  </a:lnTo>
                  <a:lnTo>
                    <a:pt x="905350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cxnSp>
          <p:nvCxnSpPr>
            <p:cNvPr id="15" name="Straight Connector 14"/>
            <p:cNvCxnSpPr>
              <a:stCxn id="13" idx="1"/>
            </p:cNvCxnSpPr>
            <p:nvPr/>
          </p:nvCxnSpPr>
          <p:spPr>
            <a:xfrm>
              <a:off x="2513005" y="3303276"/>
              <a:ext cx="6353" cy="5527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3556000" y="2900363"/>
            <a:ext cx="904875" cy="939800"/>
            <a:chOff x="2079389" y="2915728"/>
            <a:chExt cx="905350" cy="940280"/>
          </a:xfrm>
        </p:grpSpPr>
        <p:sp>
          <p:nvSpPr>
            <p:cNvPr id="19" name="Freeform 18"/>
            <p:cNvSpPr/>
            <p:nvPr/>
          </p:nvSpPr>
          <p:spPr>
            <a:xfrm>
              <a:off x="2079389" y="2915728"/>
              <a:ext cx="905350" cy="387548"/>
            </a:xfrm>
            <a:custGeom>
              <a:avLst/>
              <a:gdLst>
                <a:gd name="connsiteX0" fmla="*/ 0 w 1000664"/>
                <a:gd name="connsiteY0" fmla="*/ 0 h 543464"/>
                <a:gd name="connsiteX1" fmla="*/ 457200 w 1000664"/>
                <a:gd name="connsiteY1" fmla="*/ 543464 h 543464"/>
                <a:gd name="connsiteX2" fmla="*/ 1000664 w 1000664"/>
                <a:gd name="connsiteY2" fmla="*/ 17253 h 543464"/>
                <a:gd name="connsiteX0" fmla="*/ 0 w 1000664"/>
                <a:gd name="connsiteY0" fmla="*/ 0 h 448573"/>
                <a:gd name="connsiteX1" fmla="*/ 474453 w 1000664"/>
                <a:gd name="connsiteY1" fmla="*/ 448573 h 448573"/>
                <a:gd name="connsiteX2" fmla="*/ 1000664 w 1000664"/>
                <a:gd name="connsiteY2" fmla="*/ 17253 h 448573"/>
                <a:gd name="connsiteX0" fmla="*/ 0 w 1000664"/>
                <a:gd name="connsiteY0" fmla="*/ 0 h 448573"/>
                <a:gd name="connsiteX1" fmla="*/ 17253 w 1000664"/>
                <a:gd name="connsiteY1" fmla="*/ 86265 h 448573"/>
                <a:gd name="connsiteX2" fmla="*/ 474453 w 1000664"/>
                <a:gd name="connsiteY2" fmla="*/ 448573 h 448573"/>
                <a:gd name="connsiteX3" fmla="*/ 1000664 w 1000664"/>
                <a:gd name="connsiteY3" fmla="*/ 17253 h 448573"/>
                <a:gd name="connsiteX0" fmla="*/ 0 w 905773"/>
                <a:gd name="connsiteY0" fmla="*/ 0 h 448573"/>
                <a:gd name="connsiteX1" fmla="*/ 17253 w 905773"/>
                <a:gd name="connsiteY1" fmla="*/ 86265 h 448573"/>
                <a:gd name="connsiteX2" fmla="*/ 474453 w 905773"/>
                <a:gd name="connsiteY2" fmla="*/ 448573 h 448573"/>
                <a:gd name="connsiteX3" fmla="*/ 905773 w 905773"/>
                <a:gd name="connsiteY3" fmla="*/ 86264 h 448573"/>
                <a:gd name="connsiteX0" fmla="*/ 0 w 888520"/>
                <a:gd name="connsiteY0" fmla="*/ 1 h 362309"/>
                <a:gd name="connsiteX1" fmla="*/ 457200 w 888520"/>
                <a:gd name="connsiteY1" fmla="*/ 362309 h 362309"/>
                <a:gd name="connsiteX2" fmla="*/ 888520 w 888520"/>
                <a:gd name="connsiteY2" fmla="*/ 0 h 362309"/>
                <a:gd name="connsiteX0" fmla="*/ 0 w 888520"/>
                <a:gd name="connsiteY0" fmla="*/ 1 h 388188"/>
                <a:gd name="connsiteX1" fmla="*/ 439948 w 888520"/>
                <a:gd name="connsiteY1" fmla="*/ 388188 h 388188"/>
                <a:gd name="connsiteX2" fmla="*/ 888520 w 888520"/>
                <a:gd name="connsiteY2" fmla="*/ 0 h 388188"/>
                <a:gd name="connsiteX0" fmla="*/ 0 w 888520"/>
                <a:gd name="connsiteY0" fmla="*/ 1 h 388188"/>
                <a:gd name="connsiteX1" fmla="*/ 417508 w 888520"/>
                <a:gd name="connsiteY1" fmla="*/ 388188 h 388188"/>
                <a:gd name="connsiteX2" fmla="*/ 888520 w 888520"/>
                <a:gd name="connsiteY2" fmla="*/ 0 h 388188"/>
                <a:gd name="connsiteX0" fmla="*/ 0 w 905350"/>
                <a:gd name="connsiteY0" fmla="*/ 1 h 388188"/>
                <a:gd name="connsiteX1" fmla="*/ 434338 w 905350"/>
                <a:gd name="connsiteY1" fmla="*/ 388188 h 388188"/>
                <a:gd name="connsiteX2" fmla="*/ 905350 w 905350"/>
                <a:gd name="connsiteY2" fmla="*/ 0 h 388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5350" h="388188">
                  <a:moveTo>
                    <a:pt x="0" y="1"/>
                  </a:moveTo>
                  <a:lnTo>
                    <a:pt x="434338" y="388188"/>
                  </a:lnTo>
                  <a:lnTo>
                    <a:pt x="905350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cxnSp>
          <p:nvCxnSpPr>
            <p:cNvPr id="20" name="Straight Connector 19"/>
            <p:cNvCxnSpPr>
              <a:stCxn id="19" idx="1"/>
            </p:cNvCxnSpPr>
            <p:nvPr/>
          </p:nvCxnSpPr>
          <p:spPr>
            <a:xfrm>
              <a:off x="2513005" y="3303276"/>
              <a:ext cx="6353" cy="5527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20"/>
          <p:cNvGrpSpPr>
            <a:grpSpLocks/>
          </p:cNvGrpSpPr>
          <p:nvPr/>
        </p:nvGrpSpPr>
        <p:grpSpPr bwMode="auto">
          <a:xfrm>
            <a:off x="5114925" y="2911475"/>
            <a:ext cx="904875" cy="939800"/>
            <a:chOff x="2079389" y="2915728"/>
            <a:chExt cx="905350" cy="940280"/>
          </a:xfrm>
        </p:grpSpPr>
        <p:sp>
          <p:nvSpPr>
            <p:cNvPr id="22" name="Freeform 21"/>
            <p:cNvSpPr/>
            <p:nvPr/>
          </p:nvSpPr>
          <p:spPr>
            <a:xfrm>
              <a:off x="2079389" y="2915728"/>
              <a:ext cx="905350" cy="387548"/>
            </a:xfrm>
            <a:custGeom>
              <a:avLst/>
              <a:gdLst>
                <a:gd name="connsiteX0" fmla="*/ 0 w 1000664"/>
                <a:gd name="connsiteY0" fmla="*/ 0 h 543464"/>
                <a:gd name="connsiteX1" fmla="*/ 457200 w 1000664"/>
                <a:gd name="connsiteY1" fmla="*/ 543464 h 543464"/>
                <a:gd name="connsiteX2" fmla="*/ 1000664 w 1000664"/>
                <a:gd name="connsiteY2" fmla="*/ 17253 h 543464"/>
                <a:gd name="connsiteX0" fmla="*/ 0 w 1000664"/>
                <a:gd name="connsiteY0" fmla="*/ 0 h 448573"/>
                <a:gd name="connsiteX1" fmla="*/ 474453 w 1000664"/>
                <a:gd name="connsiteY1" fmla="*/ 448573 h 448573"/>
                <a:gd name="connsiteX2" fmla="*/ 1000664 w 1000664"/>
                <a:gd name="connsiteY2" fmla="*/ 17253 h 448573"/>
                <a:gd name="connsiteX0" fmla="*/ 0 w 1000664"/>
                <a:gd name="connsiteY0" fmla="*/ 0 h 448573"/>
                <a:gd name="connsiteX1" fmla="*/ 17253 w 1000664"/>
                <a:gd name="connsiteY1" fmla="*/ 86265 h 448573"/>
                <a:gd name="connsiteX2" fmla="*/ 474453 w 1000664"/>
                <a:gd name="connsiteY2" fmla="*/ 448573 h 448573"/>
                <a:gd name="connsiteX3" fmla="*/ 1000664 w 1000664"/>
                <a:gd name="connsiteY3" fmla="*/ 17253 h 448573"/>
                <a:gd name="connsiteX0" fmla="*/ 0 w 905773"/>
                <a:gd name="connsiteY0" fmla="*/ 0 h 448573"/>
                <a:gd name="connsiteX1" fmla="*/ 17253 w 905773"/>
                <a:gd name="connsiteY1" fmla="*/ 86265 h 448573"/>
                <a:gd name="connsiteX2" fmla="*/ 474453 w 905773"/>
                <a:gd name="connsiteY2" fmla="*/ 448573 h 448573"/>
                <a:gd name="connsiteX3" fmla="*/ 905773 w 905773"/>
                <a:gd name="connsiteY3" fmla="*/ 86264 h 448573"/>
                <a:gd name="connsiteX0" fmla="*/ 0 w 888520"/>
                <a:gd name="connsiteY0" fmla="*/ 1 h 362309"/>
                <a:gd name="connsiteX1" fmla="*/ 457200 w 888520"/>
                <a:gd name="connsiteY1" fmla="*/ 362309 h 362309"/>
                <a:gd name="connsiteX2" fmla="*/ 888520 w 888520"/>
                <a:gd name="connsiteY2" fmla="*/ 0 h 362309"/>
                <a:gd name="connsiteX0" fmla="*/ 0 w 888520"/>
                <a:gd name="connsiteY0" fmla="*/ 1 h 388188"/>
                <a:gd name="connsiteX1" fmla="*/ 439948 w 888520"/>
                <a:gd name="connsiteY1" fmla="*/ 388188 h 388188"/>
                <a:gd name="connsiteX2" fmla="*/ 888520 w 888520"/>
                <a:gd name="connsiteY2" fmla="*/ 0 h 388188"/>
                <a:gd name="connsiteX0" fmla="*/ 0 w 888520"/>
                <a:gd name="connsiteY0" fmla="*/ 1 h 388188"/>
                <a:gd name="connsiteX1" fmla="*/ 417508 w 888520"/>
                <a:gd name="connsiteY1" fmla="*/ 388188 h 388188"/>
                <a:gd name="connsiteX2" fmla="*/ 888520 w 888520"/>
                <a:gd name="connsiteY2" fmla="*/ 0 h 388188"/>
                <a:gd name="connsiteX0" fmla="*/ 0 w 905350"/>
                <a:gd name="connsiteY0" fmla="*/ 1 h 388188"/>
                <a:gd name="connsiteX1" fmla="*/ 434338 w 905350"/>
                <a:gd name="connsiteY1" fmla="*/ 388188 h 388188"/>
                <a:gd name="connsiteX2" fmla="*/ 905350 w 905350"/>
                <a:gd name="connsiteY2" fmla="*/ 0 h 388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5350" h="388188">
                  <a:moveTo>
                    <a:pt x="0" y="1"/>
                  </a:moveTo>
                  <a:lnTo>
                    <a:pt x="434338" y="388188"/>
                  </a:lnTo>
                  <a:lnTo>
                    <a:pt x="905350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cxnSp>
          <p:nvCxnSpPr>
            <p:cNvPr id="23" name="Straight Connector 22"/>
            <p:cNvCxnSpPr>
              <a:stCxn id="22" idx="1"/>
            </p:cNvCxnSpPr>
            <p:nvPr/>
          </p:nvCxnSpPr>
          <p:spPr>
            <a:xfrm>
              <a:off x="2513005" y="3303276"/>
              <a:ext cx="6353" cy="5527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23"/>
          <p:cNvGrpSpPr>
            <a:grpSpLocks/>
          </p:cNvGrpSpPr>
          <p:nvPr/>
        </p:nvGrpSpPr>
        <p:grpSpPr bwMode="auto">
          <a:xfrm>
            <a:off x="6629400" y="2900363"/>
            <a:ext cx="906463" cy="939800"/>
            <a:chOff x="2079389" y="2915728"/>
            <a:chExt cx="905350" cy="940280"/>
          </a:xfrm>
        </p:grpSpPr>
        <p:sp>
          <p:nvSpPr>
            <p:cNvPr id="25" name="Freeform 24"/>
            <p:cNvSpPr/>
            <p:nvPr/>
          </p:nvSpPr>
          <p:spPr>
            <a:xfrm>
              <a:off x="2079389" y="2915728"/>
              <a:ext cx="905350" cy="387548"/>
            </a:xfrm>
            <a:custGeom>
              <a:avLst/>
              <a:gdLst>
                <a:gd name="connsiteX0" fmla="*/ 0 w 1000664"/>
                <a:gd name="connsiteY0" fmla="*/ 0 h 543464"/>
                <a:gd name="connsiteX1" fmla="*/ 457200 w 1000664"/>
                <a:gd name="connsiteY1" fmla="*/ 543464 h 543464"/>
                <a:gd name="connsiteX2" fmla="*/ 1000664 w 1000664"/>
                <a:gd name="connsiteY2" fmla="*/ 17253 h 543464"/>
                <a:gd name="connsiteX0" fmla="*/ 0 w 1000664"/>
                <a:gd name="connsiteY0" fmla="*/ 0 h 448573"/>
                <a:gd name="connsiteX1" fmla="*/ 474453 w 1000664"/>
                <a:gd name="connsiteY1" fmla="*/ 448573 h 448573"/>
                <a:gd name="connsiteX2" fmla="*/ 1000664 w 1000664"/>
                <a:gd name="connsiteY2" fmla="*/ 17253 h 448573"/>
                <a:gd name="connsiteX0" fmla="*/ 0 w 1000664"/>
                <a:gd name="connsiteY0" fmla="*/ 0 h 448573"/>
                <a:gd name="connsiteX1" fmla="*/ 17253 w 1000664"/>
                <a:gd name="connsiteY1" fmla="*/ 86265 h 448573"/>
                <a:gd name="connsiteX2" fmla="*/ 474453 w 1000664"/>
                <a:gd name="connsiteY2" fmla="*/ 448573 h 448573"/>
                <a:gd name="connsiteX3" fmla="*/ 1000664 w 1000664"/>
                <a:gd name="connsiteY3" fmla="*/ 17253 h 448573"/>
                <a:gd name="connsiteX0" fmla="*/ 0 w 905773"/>
                <a:gd name="connsiteY0" fmla="*/ 0 h 448573"/>
                <a:gd name="connsiteX1" fmla="*/ 17253 w 905773"/>
                <a:gd name="connsiteY1" fmla="*/ 86265 h 448573"/>
                <a:gd name="connsiteX2" fmla="*/ 474453 w 905773"/>
                <a:gd name="connsiteY2" fmla="*/ 448573 h 448573"/>
                <a:gd name="connsiteX3" fmla="*/ 905773 w 905773"/>
                <a:gd name="connsiteY3" fmla="*/ 86264 h 448573"/>
                <a:gd name="connsiteX0" fmla="*/ 0 w 888520"/>
                <a:gd name="connsiteY0" fmla="*/ 1 h 362309"/>
                <a:gd name="connsiteX1" fmla="*/ 457200 w 888520"/>
                <a:gd name="connsiteY1" fmla="*/ 362309 h 362309"/>
                <a:gd name="connsiteX2" fmla="*/ 888520 w 888520"/>
                <a:gd name="connsiteY2" fmla="*/ 0 h 362309"/>
                <a:gd name="connsiteX0" fmla="*/ 0 w 888520"/>
                <a:gd name="connsiteY0" fmla="*/ 1 h 388188"/>
                <a:gd name="connsiteX1" fmla="*/ 439948 w 888520"/>
                <a:gd name="connsiteY1" fmla="*/ 388188 h 388188"/>
                <a:gd name="connsiteX2" fmla="*/ 888520 w 888520"/>
                <a:gd name="connsiteY2" fmla="*/ 0 h 388188"/>
                <a:gd name="connsiteX0" fmla="*/ 0 w 888520"/>
                <a:gd name="connsiteY0" fmla="*/ 1 h 388188"/>
                <a:gd name="connsiteX1" fmla="*/ 417508 w 888520"/>
                <a:gd name="connsiteY1" fmla="*/ 388188 h 388188"/>
                <a:gd name="connsiteX2" fmla="*/ 888520 w 888520"/>
                <a:gd name="connsiteY2" fmla="*/ 0 h 388188"/>
                <a:gd name="connsiteX0" fmla="*/ 0 w 905350"/>
                <a:gd name="connsiteY0" fmla="*/ 1 h 388188"/>
                <a:gd name="connsiteX1" fmla="*/ 434338 w 905350"/>
                <a:gd name="connsiteY1" fmla="*/ 388188 h 388188"/>
                <a:gd name="connsiteX2" fmla="*/ 905350 w 905350"/>
                <a:gd name="connsiteY2" fmla="*/ 0 h 388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5350" h="388188">
                  <a:moveTo>
                    <a:pt x="0" y="1"/>
                  </a:moveTo>
                  <a:lnTo>
                    <a:pt x="434338" y="388188"/>
                  </a:lnTo>
                  <a:lnTo>
                    <a:pt x="905350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cxnSp>
          <p:nvCxnSpPr>
            <p:cNvPr id="26" name="Straight Connector 25"/>
            <p:cNvCxnSpPr>
              <a:stCxn id="25" idx="1"/>
            </p:cNvCxnSpPr>
            <p:nvPr/>
          </p:nvCxnSpPr>
          <p:spPr>
            <a:xfrm>
              <a:off x="2513830" y="3303276"/>
              <a:ext cx="4757" cy="5527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865214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/>
          <p:cNvSpPr txBox="1">
            <a:spLocks noChangeArrowheads="1"/>
          </p:cNvSpPr>
          <p:nvPr/>
        </p:nvSpPr>
        <p:spPr bwMode="auto">
          <a:xfrm>
            <a:off x="1752600" y="533400"/>
            <a:ext cx="4654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More on division by whole numbers</a:t>
            </a:r>
          </a:p>
        </p:txBody>
      </p:sp>
      <p:sp>
        <p:nvSpPr>
          <p:cNvPr id="23555" name="TextBox 2"/>
          <p:cNvSpPr txBox="1">
            <a:spLocks noChangeArrowheads="1"/>
          </p:cNvSpPr>
          <p:nvPr/>
        </p:nvSpPr>
        <p:spPr bwMode="auto">
          <a:xfrm>
            <a:off x="3505200" y="1143000"/>
            <a:ext cx="1277938" cy="4619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5 ÷ 3 = ?</a:t>
            </a:r>
          </a:p>
        </p:txBody>
      </p:sp>
      <p:sp>
        <p:nvSpPr>
          <p:cNvPr id="4" name="Rectangle 3"/>
          <p:cNvSpPr/>
          <p:nvPr/>
        </p:nvSpPr>
        <p:spPr>
          <a:xfrm>
            <a:off x="1981200" y="2362200"/>
            <a:ext cx="1371600" cy="274638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14800" y="2362200"/>
            <a:ext cx="822325" cy="274638"/>
          </a:xfrm>
          <a:prstGeom prst="rect">
            <a:avLst/>
          </a:prstGeom>
          <a:solidFill>
            <a:srgbClr val="21FF36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62600" y="2362200"/>
            <a:ext cx="274638" cy="274638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23559" name="TextBox 6"/>
          <p:cNvSpPr txBox="1">
            <a:spLocks noChangeArrowheads="1"/>
          </p:cNvSpPr>
          <p:nvPr/>
        </p:nvSpPr>
        <p:spPr bwMode="auto">
          <a:xfrm>
            <a:off x="2514600" y="2667000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3560" name="TextBox 7"/>
          <p:cNvSpPr txBox="1">
            <a:spLocks noChangeArrowheads="1"/>
          </p:cNvSpPr>
          <p:nvPr/>
        </p:nvSpPr>
        <p:spPr bwMode="auto">
          <a:xfrm>
            <a:off x="4419600" y="2667000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3561" name="TextBox 8"/>
          <p:cNvSpPr txBox="1">
            <a:spLocks noChangeArrowheads="1"/>
          </p:cNvSpPr>
          <p:nvPr/>
        </p:nvSpPr>
        <p:spPr bwMode="auto">
          <a:xfrm>
            <a:off x="5410200" y="2667000"/>
            <a:ext cx="661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unit</a:t>
            </a:r>
          </a:p>
        </p:txBody>
      </p:sp>
      <p:sp>
        <p:nvSpPr>
          <p:cNvPr id="23562" name="TextBox 9"/>
          <p:cNvSpPr txBox="1">
            <a:spLocks noChangeArrowheads="1"/>
          </p:cNvSpPr>
          <p:nvPr/>
        </p:nvSpPr>
        <p:spPr bwMode="auto">
          <a:xfrm>
            <a:off x="990600" y="3352800"/>
            <a:ext cx="7648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How many copies of the lime green rod is in the yellow rod?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057400" y="4419600"/>
            <a:ext cx="1371600" cy="274638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57400" y="4724400"/>
            <a:ext cx="822325" cy="274638"/>
          </a:xfrm>
          <a:prstGeom prst="rect">
            <a:avLst/>
          </a:prstGeom>
          <a:solidFill>
            <a:srgbClr val="21FF36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95600" y="4724400"/>
            <a:ext cx="822325" cy="274638"/>
          </a:xfrm>
          <a:prstGeom prst="rect">
            <a:avLst/>
          </a:prstGeom>
          <a:solidFill>
            <a:srgbClr val="21FF36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295400" y="5562600"/>
            <a:ext cx="54752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answer is 1 + 2/3, which equals to 5/3.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173413" y="5029200"/>
            <a:ext cx="274637" cy="274638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448050" y="5029200"/>
            <a:ext cx="273050" cy="274638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895600" y="5029200"/>
            <a:ext cx="274638" cy="274638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209800" y="6096000"/>
            <a:ext cx="3563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Hence 5 ÷ 3 is equal to 5/3.</a:t>
            </a:r>
          </a:p>
        </p:txBody>
      </p:sp>
    </p:spTree>
    <p:extLst>
      <p:ext uri="{BB962C8B-B14F-4D97-AF65-F5344CB8AC3E}">
        <p14:creationId xmlns:p14="http://schemas.microsoft.com/office/powerpoint/2010/main" val="3147064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/>
      <p:bldP spid="17" grpId="0" animBg="1"/>
      <p:bldP spid="18" grpId="0" animBg="1"/>
      <p:bldP spid="19" grpId="0" animBg="1"/>
      <p:bldP spid="2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1752600" y="533400"/>
            <a:ext cx="4654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More on division by whole numbers</a:t>
            </a:r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3505200" y="1143000"/>
            <a:ext cx="1277938" cy="4619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9 ÷ 4 = ?</a:t>
            </a:r>
          </a:p>
        </p:txBody>
      </p:sp>
      <p:sp>
        <p:nvSpPr>
          <p:cNvPr id="4" name="Rectangle 3"/>
          <p:cNvSpPr/>
          <p:nvPr/>
        </p:nvSpPr>
        <p:spPr>
          <a:xfrm>
            <a:off x="1449229" y="2362200"/>
            <a:ext cx="2468880" cy="274638"/>
          </a:xfrm>
          <a:prstGeom prst="rect">
            <a:avLst/>
          </a:prstGeom>
          <a:solidFill>
            <a:srgbClr val="0066FF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14799" y="2362200"/>
            <a:ext cx="1097280" cy="274638"/>
          </a:xfrm>
          <a:prstGeom prst="rect">
            <a:avLst/>
          </a:prstGeom>
          <a:solidFill>
            <a:srgbClr val="FF3399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62600" y="2362200"/>
            <a:ext cx="274638" cy="274638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24583" name="TextBox 6"/>
          <p:cNvSpPr txBox="1">
            <a:spLocks noChangeArrowheads="1"/>
          </p:cNvSpPr>
          <p:nvPr/>
        </p:nvSpPr>
        <p:spPr bwMode="auto">
          <a:xfrm>
            <a:off x="2514600" y="2667000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9</a:t>
            </a:r>
          </a:p>
        </p:txBody>
      </p:sp>
      <p:sp>
        <p:nvSpPr>
          <p:cNvPr id="24584" name="TextBox 7"/>
          <p:cNvSpPr txBox="1">
            <a:spLocks noChangeArrowheads="1"/>
          </p:cNvSpPr>
          <p:nvPr/>
        </p:nvSpPr>
        <p:spPr bwMode="auto">
          <a:xfrm>
            <a:off x="4419600" y="2667000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24585" name="TextBox 8"/>
          <p:cNvSpPr txBox="1">
            <a:spLocks noChangeArrowheads="1"/>
          </p:cNvSpPr>
          <p:nvPr/>
        </p:nvSpPr>
        <p:spPr bwMode="auto">
          <a:xfrm>
            <a:off x="5410200" y="2667000"/>
            <a:ext cx="661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unit</a:t>
            </a:r>
          </a:p>
        </p:txBody>
      </p:sp>
      <p:sp>
        <p:nvSpPr>
          <p:cNvPr id="24586" name="TextBox 9"/>
          <p:cNvSpPr txBox="1">
            <a:spLocks noChangeArrowheads="1"/>
          </p:cNvSpPr>
          <p:nvPr/>
        </p:nvSpPr>
        <p:spPr bwMode="auto">
          <a:xfrm>
            <a:off x="990600" y="3352800"/>
            <a:ext cx="7075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How many copies of the magenta rod is in the blue rod?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057400" y="4419600"/>
            <a:ext cx="2468880" cy="274638"/>
          </a:xfrm>
          <a:prstGeom prst="rect">
            <a:avLst/>
          </a:prstGeom>
          <a:solidFill>
            <a:srgbClr val="0066FF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57399" y="4724400"/>
            <a:ext cx="1097280" cy="274638"/>
          </a:xfrm>
          <a:prstGeom prst="rect">
            <a:avLst/>
          </a:prstGeom>
          <a:solidFill>
            <a:srgbClr val="FF3399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48879" y="4724400"/>
            <a:ext cx="1097280" cy="274638"/>
          </a:xfrm>
          <a:prstGeom prst="rect">
            <a:avLst/>
          </a:prstGeom>
          <a:solidFill>
            <a:srgbClr val="FF3399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295400" y="5562600"/>
            <a:ext cx="54752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The answer is 2 + 1/4, which equals to 9/4.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511041" y="5014914"/>
            <a:ext cx="274637" cy="274638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785678" y="5014914"/>
            <a:ext cx="273050" cy="274638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246159" y="5014914"/>
            <a:ext cx="274638" cy="274638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209800" y="6096000"/>
            <a:ext cx="3563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Hence 9 ÷ 4 is equal to 9/4.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234498" y="4724400"/>
            <a:ext cx="1097280" cy="274638"/>
          </a:xfrm>
          <a:prstGeom prst="rect">
            <a:avLst/>
          </a:prstGeom>
          <a:solidFill>
            <a:srgbClr val="FF3399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058728" y="5014914"/>
            <a:ext cx="273050" cy="274638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FFFF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8717610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/>
      <p:bldP spid="17" grpId="0" animBg="1"/>
      <p:bldP spid="18" grpId="0" animBg="1"/>
      <p:bldP spid="19" grpId="0" animBg="1"/>
      <p:bldP spid="20" grpId="0"/>
      <p:bldP spid="21" grpId="0" animBg="1"/>
      <p:bldP spid="2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1671171" y="308429"/>
            <a:ext cx="58304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 smtClean="0"/>
              <a:t>Division of Fractions with same Denominator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579" name="TextBox 2"/>
              <p:cNvSpPr txBox="1">
                <a:spLocks noChangeArrowheads="1"/>
              </p:cNvSpPr>
              <p:nvPr/>
            </p:nvSpPr>
            <p:spPr bwMode="auto">
              <a:xfrm>
                <a:off x="3505200" y="1143000"/>
                <a:ext cx="967508" cy="793679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en-US" i="1" smtClean="0">
                          <a:latin typeface="Cambria Math"/>
                          <a:ea typeface="Cambria Math"/>
                        </a:rPr>
                        <m:t>÷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579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05200" y="1143000"/>
                <a:ext cx="967508" cy="79367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4099878" y="2362200"/>
            <a:ext cx="1371600" cy="274638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17320" y="2362200"/>
            <a:ext cx="2194560" cy="274638"/>
          </a:xfrm>
          <a:prstGeom prst="rect">
            <a:avLst/>
          </a:prstGeom>
          <a:solidFill>
            <a:srgbClr val="9933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4583" name="TextBox 6"/>
          <p:cNvSpPr txBox="1">
            <a:spLocks noChangeArrowheads="1"/>
          </p:cNvSpPr>
          <p:nvPr/>
        </p:nvSpPr>
        <p:spPr bwMode="auto">
          <a:xfrm>
            <a:off x="4526280" y="2667298"/>
            <a:ext cx="5774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 smtClean="0"/>
              <a:t>5/8</a:t>
            </a:r>
            <a:endParaRPr lang="en-US" dirty="0"/>
          </a:p>
        </p:txBody>
      </p:sp>
      <p:sp>
        <p:nvSpPr>
          <p:cNvPr id="24584" name="TextBox 7"/>
          <p:cNvSpPr txBox="1">
            <a:spLocks noChangeArrowheads="1"/>
          </p:cNvSpPr>
          <p:nvPr/>
        </p:nvSpPr>
        <p:spPr bwMode="auto">
          <a:xfrm>
            <a:off x="6199248" y="2667000"/>
            <a:ext cx="5774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 smtClean="0"/>
              <a:t>3/8</a:t>
            </a:r>
            <a:endParaRPr lang="en-US" dirty="0"/>
          </a:p>
        </p:txBody>
      </p:sp>
      <p:sp>
        <p:nvSpPr>
          <p:cNvPr id="24585" name="TextBox 8"/>
          <p:cNvSpPr txBox="1">
            <a:spLocks noChangeArrowheads="1"/>
          </p:cNvSpPr>
          <p:nvPr/>
        </p:nvSpPr>
        <p:spPr bwMode="auto">
          <a:xfrm>
            <a:off x="2209800" y="2667298"/>
            <a:ext cx="661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/>
              <a:t>unit</a:t>
            </a:r>
          </a:p>
        </p:txBody>
      </p:sp>
      <p:sp>
        <p:nvSpPr>
          <p:cNvPr id="24586" name="TextBox 9"/>
          <p:cNvSpPr txBox="1">
            <a:spLocks noChangeArrowheads="1"/>
          </p:cNvSpPr>
          <p:nvPr/>
        </p:nvSpPr>
        <p:spPr bwMode="auto">
          <a:xfrm>
            <a:off x="961554" y="3616597"/>
            <a:ext cx="76482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/>
              <a:t>How many copies of the </a:t>
            </a:r>
            <a:r>
              <a:rPr lang="en-US" dirty="0" smtClean="0"/>
              <a:t>lime green rod is </a:t>
            </a:r>
            <a:r>
              <a:rPr lang="en-US" dirty="0"/>
              <a:t>in the </a:t>
            </a:r>
            <a:r>
              <a:rPr lang="en-US" dirty="0" smtClean="0"/>
              <a:t>yellow </a:t>
            </a:r>
            <a:r>
              <a:rPr lang="en-US" dirty="0"/>
              <a:t>rod?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957155" y="2362200"/>
            <a:ext cx="822325" cy="274638"/>
          </a:xfrm>
          <a:prstGeom prst="rect">
            <a:avLst/>
          </a:prstGeom>
          <a:solidFill>
            <a:srgbClr val="21FF36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179320" y="4267200"/>
            <a:ext cx="1371600" cy="274638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179320" y="4572000"/>
            <a:ext cx="822325" cy="274638"/>
          </a:xfrm>
          <a:prstGeom prst="rect">
            <a:avLst/>
          </a:prstGeom>
          <a:solidFill>
            <a:srgbClr val="21FF36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017520" y="4572000"/>
            <a:ext cx="822325" cy="274638"/>
          </a:xfrm>
          <a:prstGeom prst="rect">
            <a:avLst/>
          </a:prstGeom>
          <a:solidFill>
            <a:srgbClr val="21FF36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417320" y="5410200"/>
            <a:ext cx="54752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answer is 1 + 2/3, which equals to 5/3.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295333" y="4876800"/>
            <a:ext cx="274637" cy="274638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569970" y="4876800"/>
            <a:ext cx="273050" cy="274638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017520" y="4876800"/>
            <a:ext cx="274638" cy="274638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>
                <a:solidFill>
                  <a:srgbClr val="FFFFFF"/>
                </a:solidFill>
              </a:rPr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>
                <a:spLocks noChangeArrowheads="1"/>
              </p:cNvSpPr>
              <p:nvPr/>
            </p:nvSpPr>
            <p:spPr bwMode="auto">
              <a:xfrm>
                <a:off x="2331720" y="5943600"/>
                <a:ext cx="3115981" cy="6224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</a:rPr>
                  <a:t>Hence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n-US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÷</m:t>
                    </m:r>
                    <m:f>
                      <m:fPr>
                        <m:ctrlPr>
                          <a:rPr lang="en-US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8</m:t>
                        </m:r>
                      </m:den>
                    </m:f>
                    <m:r>
                      <a:rPr lang="en-US" dirty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5</m:t>
                        </m:r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÷3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8</m:t>
                        </m:r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÷8</m:t>
                        </m:r>
                      </m:den>
                    </m:f>
                    <m:r>
                      <a:rPr lang="en-US" i="1" dirty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i="1" dirty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31720" y="5943600"/>
                <a:ext cx="3115981" cy="622414"/>
              </a:xfrm>
              <a:prstGeom prst="rect">
                <a:avLst/>
              </a:prstGeom>
              <a:blipFill rotWithShape="1">
                <a:blip r:embed="rId3"/>
                <a:stretch>
                  <a:fillRect l="-3131" b="-882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1898542" y="3235542"/>
            <a:ext cx="5225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picked brown as the unit because it is represents 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8185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/>
      <p:bldP spid="28" grpId="0" animBg="1"/>
      <p:bldP spid="29" grpId="0" animBg="1"/>
      <p:bldP spid="30" grpId="0" animBg="1"/>
      <p:bldP spid="3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1599934" y="308428"/>
            <a:ext cx="63714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 smtClean="0"/>
              <a:t>Division of Fractions with different Denominators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579" name="TextBox 2"/>
              <p:cNvSpPr txBox="1">
                <a:spLocks noChangeArrowheads="1"/>
              </p:cNvSpPr>
              <p:nvPr/>
            </p:nvSpPr>
            <p:spPr bwMode="auto">
              <a:xfrm>
                <a:off x="3850136" y="914400"/>
                <a:ext cx="967508" cy="793679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i="1" smtClean="0">
                          <a:latin typeface="Cambria Math"/>
                          <a:ea typeface="Cambria Math"/>
                        </a:rPr>
                        <m:t>÷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579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50136" y="914400"/>
                <a:ext cx="967508" cy="79367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1502121" y="2564799"/>
            <a:ext cx="2743200" cy="274638"/>
          </a:xfrm>
          <a:prstGeom prst="rect">
            <a:avLst/>
          </a:prstGeom>
          <a:solidFill>
            <a:srgbClr val="FF4A0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59132" y="2290161"/>
            <a:ext cx="1645920" cy="274638"/>
          </a:xfrm>
          <a:prstGeom prst="rect">
            <a:avLst/>
          </a:prstGeom>
          <a:solidFill>
            <a:srgbClr val="0066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583" name="TextBox 6"/>
              <p:cNvSpPr txBox="1">
                <a:spLocks noChangeAspect="1" noChangeArrowheads="1"/>
              </p:cNvSpPr>
              <p:nvPr/>
            </p:nvSpPr>
            <p:spPr bwMode="auto">
              <a:xfrm>
                <a:off x="2232662" y="2839442"/>
                <a:ext cx="2101228" cy="6768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583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32662" y="2839442"/>
                <a:ext cx="2101228" cy="67685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584" name="TextBox 7"/>
              <p:cNvSpPr txBox="1">
                <a:spLocks noChangeArrowheads="1"/>
              </p:cNvSpPr>
              <p:nvPr/>
            </p:nvSpPr>
            <p:spPr bwMode="auto">
              <a:xfrm>
                <a:off x="6391797" y="2829208"/>
                <a:ext cx="868956" cy="6705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584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91797" y="2829208"/>
                <a:ext cx="868956" cy="67056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586" name="TextBox 9"/>
          <p:cNvSpPr txBox="1">
            <a:spLocks noChangeArrowheads="1"/>
          </p:cNvSpPr>
          <p:nvPr/>
        </p:nvSpPr>
        <p:spPr bwMode="auto">
          <a:xfrm>
            <a:off x="961554" y="3616597"/>
            <a:ext cx="76482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/>
              <a:t>How many copies of the </a:t>
            </a:r>
            <a:r>
              <a:rPr lang="en-US" dirty="0" smtClean="0"/>
              <a:t>lime green rod is </a:t>
            </a:r>
            <a:r>
              <a:rPr lang="en-US" dirty="0"/>
              <a:t>in the </a:t>
            </a:r>
            <a:r>
              <a:rPr lang="en-US" dirty="0" smtClean="0"/>
              <a:t>orange </a:t>
            </a:r>
            <a:r>
              <a:rPr lang="en-US" dirty="0"/>
              <a:t>rod?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459767" y="3098957"/>
            <a:ext cx="822325" cy="274638"/>
          </a:xfrm>
          <a:prstGeom prst="rect">
            <a:avLst/>
          </a:prstGeom>
          <a:solidFill>
            <a:srgbClr val="21FF36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179320" y="4572000"/>
            <a:ext cx="822325" cy="274638"/>
          </a:xfrm>
          <a:prstGeom prst="rect">
            <a:avLst/>
          </a:prstGeom>
          <a:solidFill>
            <a:srgbClr val="21FF36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69577" y="4572000"/>
            <a:ext cx="822325" cy="274638"/>
          </a:xfrm>
          <a:prstGeom prst="rect">
            <a:avLst/>
          </a:prstGeom>
          <a:solidFill>
            <a:srgbClr val="21FF36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417320" y="5410200"/>
            <a:ext cx="56284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The answer is </a:t>
            </a:r>
            <a:r>
              <a:rPr lang="en-US" dirty="0" smtClean="0">
                <a:solidFill>
                  <a:srgbClr val="000000"/>
                </a:solidFill>
              </a:rPr>
              <a:t>3 </a:t>
            </a:r>
            <a:r>
              <a:rPr lang="en-US" dirty="0">
                <a:solidFill>
                  <a:srgbClr val="000000"/>
                </a:solidFill>
              </a:rPr>
              <a:t>+ </a:t>
            </a:r>
            <a:r>
              <a:rPr lang="en-US" dirty="0" smtClean="0">
                <a:solidFill>
                  <a:srgbClr val="000000"/>
                </a:solidFill>
              </a:rPr>
              <a:t>1/3</a:t>
            </a:r>
            <a:r>
              <a:rPr lang="en-US" dirty="0">
                <a:solidFill>
                  <a:srgbClr val="000000"/>
                </a:solidFill>
              </a:rPr>
              <a:t>, which equals to </a:t>
            </a:r>
            <a:r>
              <a:rPr lang="en-US" dirty="0" smtClean="0">
                <a:solidFill>
                  <a:srgbClr val="000000"/>
                </a:solidFill>
              </a:rPr>
              <a:t>10/3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610489" y="4876800"/>
            <a:ext cx="825500" cy="274638"/>
            <a:chOff x="3017520" y="4876800"/>
            <a:chExt cx="825500" cy="274638"/>
          </a:xfrm>
        </p:grpSpPr>
        <p:sp>
          <p:nvSpPr>
            <p:cNvPr id="28" name="Rectangle 27"/>
            <p:cNvSpPr/>
            <p:nvPr/>
          </p:nvSpPr>
          <p:spPr>
            <a:xfrm>
              <a:off x="3295333" y="4876800"/>
              <a:ext cx="274637" cy="2746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dirty="0">
                  <a:solidFill>
                    <a:srgbClr val="FFFFFF"/>
                  </a:solidFill>
                </a:rPr>
                <a:t>c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569970" y="4876800"/>
              <a:ext cx="273050" cy="2746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dirty="0">
                  <a:solidFill>
                    <a:srgbClr val="FFFFFF"/>
                  </a:solidFill>
                </a:rPr>
                <a:t>c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017520" y="4876800"/>
              <a:ext cx="274638" cy="2746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dirty="0">
                  <a:solidFill>
                    <a:srgbClr val="FFFFFF"/>
                  </a:solidFill>
                </a:rPr>
                <a:t>c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>
                <a:spLocks noChangeArrowheads="1"/>
              </p:cNvSpPr>
              <p:nvPr/>
            </p:nvSpPr>
            <p:spPr bwMode="auto">
              <a:xfrm>
                <a:off x="2331720" y="5943600"/>
                <a:ext cx="3420552" cy="6169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</a:rPr>
                  <a:t>Hence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÷</m:t>
                    </m:r>
                    <m:f>
                      <m:fPr>
                        <m:ctrlPr>
                          <a:rPr lang="en-US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6</m:t>
                        </m:r>
                      </m:den>
                    </m:f>
                    <m:r>
                      <a:rPr lang="en-US" dirty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10</m:t>
                        </m:r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÷3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6</m:t>
                        </m:r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÷6</m:t>
                        </m:r>
                      </m:den>
                    </m:f>
                    <m:r>
                      <a:rPr lang="en-US" i="1" dirty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i="1" dirty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10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31720" y="5943600"/>
                <a:ext cx="3420552" cy="616964"/>
              </a:xfrm>
              <a:prstGeom prst="rect">
                <a:avLst/>
              </a:prstGeom>
              <a:blipFill rotWithShape="1">
                <a:blip r:embed="rId5"/>
                <a:stretch>
                  <a:fillRect l="-2852" b="-891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464555" y="1803996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first find the lowest common denominator, which is 6. So we use the dark green rod as our unit.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179320" y="4297362"/>
            <a:ext cx="2743200" cy="274638"/>
          </a:xfrm>
          <a:prstGeom prst="rect">
            <a:avLst/>
          </a:prstGeom>
          <a:solidFill>
            <a:srgbClr val="FF4A0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791902" y="4572000"/>
            <a:ext cx="822325" cy="274638"/>
          </a:xfrm>
          <a:prstGeom prst="rect">
            <a:avLst/>
          </a:prstGeom>
          <a:solidFill>
            <a:srgbClr val="21FF36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614227" y="4572000"/>
            <a:ext cx="822325" cy="274638"/>
          </a:xfrm>
          <a:prstGeom prst="rect">
            <a:avLst/>
          </a:prstGeom>
          <a:solidFill>
            <a:srgbClr val="21FF36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0662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/>
      <p:bldP spid="31" grpId="0"/>
      <p:bldP spid="20" grpId="0" animBg="1"/>
      <p:bldP spid="2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64555" y="1803996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first find the lowest common denominator, which is 10. So we use the orange rod as our unit.</a:t>
            </a:r>
            <a:endParaRPr lang="en-US" dirty="0"/>
          </a:p>
        </p:txBody>
      </p:sp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1599934" y="308428"/>
            <a:ext cx="63714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 smtClean="0"/>
              <a:t>Division of Fractions with different Denominators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579" name="TextBox 2"/>
              <p:cNvSpPr txBox="1">
                <a:spLocks noChangeArrowheads="1"/>
              </p:cNvSpPr>
              <p:nvPr/>
            </p:nvSpPr>
            <p:spPr bwMode="auto">
              <a:xfrm>
                <a:off x="3850136" y="914400"/>
                <a:ext cx="967508" cy="793679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i="1" smtClean="0">
                          <a:latin typeface="Cambria Math"/>
                          <a:ea typeface="Cambria Math"/>
                        </a:rPr>
                        <m:t>÷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579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50136" y="914400"/>
                <a:ext cx="967508" cy="79367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4231552" y="2175689"/>
            <a:ext cx="2743200" cy="274638"/>
          </a:xfrm>
          <a:prstGeom prst="rect">
            <a:avLst/>
          </a:prstGeom>
          <a:solidFill>
            <a:srgbClr val="FF4A0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583" name="TextBox 6"/>
              <p:cNvSpPr txBox="1">
                <a:spLocks noChangeAspect="1" noChangeArrowheads="1"/>
              </p:cNvSpPr>
              <p:nvPr/>
            </p:nvSpPr>
            <p:spPr bwMode="auto">
              <a:xfrm>
                <a:off x="2130324" y="3035169"/>
                <a:ext cx="2101228" cy="6768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15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583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30324" y="3035169"/>
                <a:ext cx="2101228" cy="67685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584" name="TextBox 7"/>
              <p:cNvSpPr txBox="1">
                <a:spLocks noChangeArrowheads="1"/>
              </p:cNvSpPr>
              <p:nvPr/>
            </p:nvSpPr>
            <p:spPr bwMode="auto">
              <a:xfrm>
                <a:off x="6391797" y="3038311"/>
                <a:ext cx="1011624" cy="6705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584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91797" y="3038311"/>
                <a:ext cx="1011624" cy="67056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586" name="TextBox 9"/>
          <p:cNvSpPr txBox="1">
            <a:spLocks noChangeArrowheads="1"/>
          </p:cNvSpPr>
          <p:nvPr/>
        </p:nvSpPr>
        <p:spPr bwMode="auto">
          <a:xfrm>
            <a:off x="431926" y="3712582"/>
            <a:ext cx="87120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/>
              <a:t>How many copies of the </a:t>
            </a:r>
            <a:r>
              <a:rPr lang="en-US" dirty="0" smtClean="0"/>
              <a:t>brown rod is </a:t>
            </a:r>
            <a:r>
              <a:rPr lang="en-US" dirty="0"/>
              <a:t>in the </a:t>
            </a:r>
            <a:r>
              <a:rPr lang="en-US" dirty="0" smtClean="0"/>
              <a:t>orange + yellow rods?</a:t>
            </a:r>
            <a:endParaRPr lang="en-US" dirty="0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417320" y="5410200"/>
            <a:ext cx="56284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The answer is </a:t>
            </a:r>
            <a:r>
              <a:rPr lang="en-US" dirty="0" smtClean="0">
                <a:solidFill>
                  <a:srgbClr val="000000"/>
                </a:solidFill>
              </a:rPr>
              <a:t>1 </a:t>
            </a:r>
            <a:r>
              <a:rPr lang="en-US" dirty="0">
                <a:solidFill>
                  <a:srgbClr val="000000"/>
                </a:solidFill>
              </a:rPr>
              <a:t>+ </a:t>
            </a:r>
            <a:r>
              <a:rPr lang="en-US" dirty="0" smtClean="0">
                <a:solidFill>
                  <a:srgbClr val="000000"/>
                </a:solidFill>
              </a:rPr>
              <a:t>7/8, </a:t>
            </a:r>
            <a:r>
              <a:rPr lang="en-US" dirty="0">
                <a:solidFill>
                  <a:srgbClr val="000000"/>
                </a:solidFill>
              </a:rPr>
              <a:t>which equals to </a:t>
            </a:r>
            <a:r>
              <a:rPr lang="en-US" dirty="0" smtClean="0">
                <a:solidFill>
                  <a:srgbClr val="000000"/>
                </a:solidFill>
              </a:rPr>
              <a:t>15/8.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472671" y="4902056"/>
            <a:ext cx="825500" cy="274638"/>
            <a:chOff x="3017520" y="4876800"/>
            <a:chExt cx="825500" cy="274638"/>
          </a:xfrm>
        </p:grpSpPr>
        <p:sp>
          <p:nvSpPr>
            <p:cNvPr id="28" name="Rectangle 27"/>
            <p:cNvSpPr/>
            <p:nvPr/>
          </p:nvSpPr>
          <p:spPr>
            <a:xfrm>
              <a:off x="3295333" y="4876800"/>
              <a:ext cx="274637" cy="2746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dirty="0">
                  <a:solidFill>
                    <a:srgbClr val="FFFFFF"/>
                  </a:solidFill>
                </a:rPr>
                <a:t>c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569970" y="4876800"/>
              <a:ext cx="273050" cy="2746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dirty="0">
                  <a:solidFill>
                    <a:srgbClr val="FFFFFF"/>
                  </a:solidFill>
                </a:rPr>
                <a:t>c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017520" y="4876800"/>
              <a:ext cx="274638" cy="2746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dirty="0">
                  <a:solidFill>
                    <a:srgbClr val="FFFFFF"/>
                  </a:solidFill>
                </a:rPr>
                <a:t>c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>
                <a:spLocks noChangeArrowheads="1"/>
              </p:cNvSpPr>
              <p:nvPr/>
            </p:nvSpPr>
            <p:spPr bwMode="auto">
              <a:xfrm>
                <a:off x="2331720" y="5943600"/>
                <a:ext cx="3680238" cy="622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</a:rPr>
                  <a:t>Hence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10</m:t>
                        </m:r>
                      </m:den>
                    </m:f>
                    <m:r>
                      <a:rPr lang="en-US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÷</m:t>
                    </m:r>
                    <m:f>
                      <m:fPr>
                        <m:ctrlPr>
                          <a:rPr lang="en-US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8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10</m:t>
                        </m:r>
                      </m:den>
                    </m:f>
                    <m:r>
                      <a:rPr lang="en-US" dirty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15</m:t>
                        </m:r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÷8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10</m:t>
                        </m:r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÷10</m:t>
                        </m:r>
                      </m:den>
                    </m:f>
                    <m:r>
                      <a:rPr lang="en-US" i="1" dirty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i="1" dirty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15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en-US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31720" y="5943600"/>
                <a:ext cx="3680238" cy="622222"/>
              </a:xfrm>
              <a:prstGeom prst="rect">
                <a:avLst/>
              </a:prstGeom>
              <a:blipFill rotWithShape="1">
                <a:blip r:embed="rId5"/>
                <a:stretch>
                  <a:fillRect l="-2653" b="-882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1298796" y="4297362"/>
            <a:ext cx="2743200" cy="274638"/>
          </a:xfrm>
          <a:prstGeom prst="rect">
            <a:avLst/>
          </a:prstGeom>
          <a:solidFill>
            <a:srgbClr val="FF4A0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26582" y="2760531"/>
            <a:ext cx="2743200" cy="274638"/>
          </a:xfrm>
          <a:prstGeom prst="rect">
            <a:avLst/>
          </a:prstGeom>
          <a:solidFill>
            <a:srgbClr val="FF4A0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569782" y="2760531"/>
            <a:ext cx="1371600" cy="274638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752272" y="2763673"/>
            <a:ext cx="2194560" cy="274638"/>
          </a:xfrm>
          <a:prstGeom prst="rect">
            <a:avLst/>
          </a:prstGeom>
          <a:solidFill>
            <a:srgbClr val="9933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041996" y="4297362"/>
            <a:ext cx="1371600" cy="274638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298796" y="4602162"/>
            <a:ext cx="2194560" cy="274638"/>
          </a:xfrm>
          <a:prstGeom prst="rect">
            <a:avLst/>
          </a:prstGeom>
          <a:solidFill>
            <a:srgbClr val="9933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93356" y="4602162"/>
            <a:ext cx="2194560" cy="274638"/>
          </a:xfrm>
          <a:prstGeom prst="rect">
            <a:avLst/>
          </a:prstGeom>
          <a:solidFill>
            <a:srgbClr val="9933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4298171" y="4902056"/>
            <a:ext cx="825500" cy="274638"/>
            <a:chOff x="3017520" y="4876800"/>
            <a:chExt cx="825500" cy="274638"/>
          </a:xfrm>
        </p:grpSpPr>
        <p:sp>
          <p:nvSpPr>
            <p:cNvPr id="38" name="Rectangle 37"/>
            <p:cNvSpPr/>
            <p:nvPr/>
          </p:nvSpPr>
          <p:spPr>
            <a:xfrm>
              <a:off x="3295333" y="4876800"/>
              <a:ext cx="274637" cy="2746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dirty="0">
                  <a:solidFill>
                    <a:srgbClr val="FFFFFF"/>
                  </a:solidFill>
                </a:rPr>
                <a:t>c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569970" y="4876800"/>
              <a:ext cx="273050" cy="2746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dirty="0">
                  <a:solidFill>
                    <a:srgbClr val="FFFFFF"/>
                  </a:solidFill>
                </a:rPr>
                <a:t>c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017520" y="4876800"/>
              <a:ext cx="274638" cy="2746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dirty="0">
                  <a:solidFill>
                    <a:srgbClr val="FFFFFF"/>
                  </a:solidFill>
                </a:rPr>
                <a:t>c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123671" y="4902056"/>
            <a:ext cx="552450" cy="274638"/>
            <a:chOff x="3017520" y="4876800"/>
            <a:chExt cx="552450" cy="274638"/>
          </a:xfrm>
        </p:grpSpPr>
        <p:sp>
          <p:nvSpPr>
            <p:cNvPr id="42" name="Rectangle 41"/>
            <p:cNvSpPr/>
            <p:nvPr/>
          </p:nvSpPr>
          <p:spPr>
            <a:xfrm>
              <a:off x="3295333" y="4876800"/>
              <a:ext cx="274637" cy="2746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dirty="0">
                  <a:solidFill>
                    <a:srgbClr val="FFFFFF"/>
                  </a:solidFill>
                </a:rPr>
                <a:t>c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017520" y="4876800"/>
              <a:ext cx="274638" cy="2746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dirty="0">
                  <a:solidFill>
                    <a:srgbClr val="FFFFFF"/>
                  </a:solidFill>
                </a:rPr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303774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Text Box 2"/>
          <p:cNvSpPr txBox="1">
            <a:spLocks noChangeArrowheads="1"/>
          </p:cNvSpPr>
          <p:nvPr/>
        </p:nvSpPr>
        <p:spPr bwMode="auto">
          <a:xfrm>
            <a:off x="762000" y="685800"/>
            <a:ext cx="78136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 smtClean="0">
                <a:solidFill>
                  <a:srgbClr val="FFFF66"/>
                </a:solidFill>
              </a:rPr>
              <a:t>Division of Fractions with a common denominator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990600" y="1371600"/>
            <a:ext cx="7407275" cy="898525"/>
            <a:chOff x="624" y="864"/>
            <a:chExt cx="4666" cy="566"/>
          </a:xfrm>
        </p:grpSpPr>
        <p:sp>
          <p:nvSpPr>
            <p:cNvPr id="6180" name="Text Box 3"/>
            <p:cNvSpPr txBox="1">
              <a:spLocks noChangeArrowheads="1"/>
            </p:cNvSpPr>
            <p:nvPr/>
          </p:nvSpPr>
          <p:spPr bwMode="auto">
            <a:xfrm>
              <a:off x="624" y="912"/>
              <a:ext cx="4666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66FF66"/>
                  </a:solidFill>
                </a:rPr>
                <a:t>What is               equal to?</a:t>
              </a:r>
              <a:endParaRPr lang="en-US" smtClean="0">
                <a:solidFill>
                  <a:srgbClr val="000000"/>
                </a:solidFill>
              </a:endParaRP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6147" name="Object 0"/>
            <p:cNvGraphicFramePr>
              <a:graphicFrameLocks noChangeAspect="1"/>
            </p:cNvGraphicFramePr>
            <p:nvPr/>
          </p:nvGraphicFramePr>
          <p:xfrm>
            <a:off x="1344" y="864"/>
            <a:ext cx="553" cy="4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4" name="Equation" r:id="rId3" imgW="444240" imgH="393480" progId="Equation.3">
                    <p:embed/>
                  </p:oleObj>
                </mc:Choice>
                <mc:Fallback>
                  <p:oleObj name="Equation" r:id="rId3" imgW="44424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4" y="864"/>
                          <a:ext cx="553" cy="4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974725" y="2403475"/>
            <a:ext cx="6950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Solution: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371600" y="3124200"/>
            <a:ext cx="287338" cy="4318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</a:rPr>
              <a:t>¼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676400" y="3124200"/>
            <a:ext cx="287338" cy="4318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</a:rPr>
              <a:t>¼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981200" y="3124200"/>
            <a:ext cx="287338" cy="4318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</a:rPr>
              <a:t>¼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286000" y="3124200"/>
            <a:ext cx="287338" cy="4318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</a:rPr>
              <a:t>¼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590800" y="3124200"/>
            <a:ext cx="287338" cy="4318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</a:rPr>
              <a:t>¼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895600" y="3124200"/>
            <a:ext cx="287338" cy="4318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</a:rPr>
              <a:t>¼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200400" y="3124200"/>
            <a:ext cx="287338" cy="4318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</a:rPr>
              <a:t>¼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505200" y="3124200"/>
            <a:ext cx="287338" cy="4318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</a:rPr>
              <a:t>¼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810000" y="3124200"/>
            <a:ext cx="287338" cy="4318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</a:rPr>
              <a:t>¼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114800" y="3124200"/>
            <a:ext cx="287338" cy="4318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</a:rPr>
              <a:t>¼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419600" y="3124200"/>
            <a:ext cx="287338" cy="4318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</a:rPr>
              <a:t>¼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724400" y="3124200"/>
            <a:ext cx="287338" cy="4318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</a:rPr>
              <a:t>¼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029200" y="3124200"/>
            <a:ext cx="287338" cy="4318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</a:rPr>
              <a:t>¼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334000" y="3124200"/>
            <a:ext cx="287338" cy="4318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</a:rPr>
              <a:t>¼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638800" y="3124200"/>
            <a:ext cx="287338" cy="4318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</a:rPr>
              <a:t>¼</a:t>
            </a:r>
          </a:p>
        </p:txBody>
      </p:sp>
      <p:sp>
        <p:nvSpPr>
          <p:cNvPr id="6168" name="TextBox 38"/>
          <p:cNvSpPr txBox="1">
            <a:spLocks noChangeArrowheads="1"/>
          </p:cNvSpPr>
          <p:nvPr/>
        </p:nvSpPr>
        <p:spPr bwMode="auto">
          <a:xfrm>
            <a:off x="6019800" y="3124200"/>
            <a:ext cx="352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÷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400800" y="3124200"/>
            <a:ext cx="287338" cy="4318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</a:rPr>
              <a:t>¼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705600" y="3124200"/>
            <a:ext cx="287338" cy="4318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</a:rPr>
              <a:t>¼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010400" y="3124200"/>
            <a:ext cx="287338" cy="4318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</a:rPr>
              <a:t>¼</a:t>
            </a:r>
          </a:p>
        </p:txBody>
      </p:sp>
      <p:sp>
        <p:nvSpPr>
          <p:cNvPr id="43" name="Left Brace 42"/>
          <p:cNvSpPr/>
          <p:nvPr/>
        </p:nvSpPr>
        <p:spPr>
          <a:xfrm rot="16200000">
            <a:off x="1749426" y="3287712"/>
            <a:ext cx="144462" cy="900113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6173" name="TextBox 43"/>
          <p:cNvSpPr txBox="1">
            <a:spLocks noChangeArrowheads="1"/>
          </p:cNvSpPr>
          <p:nvPr/>
        </p:nvSpPr>
        <p:spPr bwMode="auto">
          <a:xfrm>
            <a:off x="1371600" y="3810000"/>
            <a:ext cx="10112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</a:rPr>
              <a:t>one group</a:t>
            </a:r>
          </a:p>
        </p:txBody>
      </p:sp>
      <p:sp>
        <p:nvSpPr>
          <p:cNvPr id="45" name="Left Brace 44"/>
          <p:cNvSpPr/>
          <p:nvPr/>
        </p:nvSpPr>
        <p:spPr>
          <a:xfrm rot="16200000">
            <a:off x="3578225" y="3279775"/>
            <a:ext cx="144463" cy="900113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46" name="Left Brace 45"/>
          <p:cNvSpPr/>
          <p:nvPr/>
        </p:nvSpPr>
        <p:spPr>
          <a:xfrm rot="16200000">
            <a:off x="5407025" y="3279775"/>
            <a:ext cx="144463" cy="900113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47" name="Left Brace 46"/>
          <p:cNvSpPr/>
          <p:nvPr/>
        </p:nvSpPr>
        <p:spPr>
          <a:xfrm rot="5400000">
            <a:off x="2663825" y="2517775"/>
            <a:ext cx="144463" cy="900113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48" name="Left Brace 47"/>
          <p:cNvSpPr/>
          <p:nvPr/>
        </p:nvSpPr>
        <p:spPr>
          <a:xfrm rot="5400000">
            <a:off x="4492625" y="2517775"/>
            <a:ext cx="144463" cy="900113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6178" name="TextBox 48"/>
          <p:cNvSpPr txBox="1">
            <a:spLocks noChangeArrowheads="1"/>
          </p:cNvSpPr>
          <p:nvPr/>
        </p:nvSpPr>
        <p:spPr bwMode="auto">
          <a:xfrm>
            <a:off x="954088" y="4178300"/>
            <a:ext cx="78486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</a:rPr>
              <a:t>We can see that there are 5 groups of  ¾ in          because </a:t>
            </a:r>
            <a:br>
              <a:rPr lang="en-US" sz="2000" smtClean="0">
                <a:solidFill>
                  <a:srgbClr val="000000"/>
                </a:solidFill>
              </a:rPr>
            </a:br>
            <a:r>
              <a:rPr lang="en-US" sz="2000" smtClean="0">
                <a:solidFill>
                  <a:srgbClr val="000000"/>
                </a:solidFill>
              </a:rPr>
              <a:t>                    15 ÷ 3 = 5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</a:rPr>
              <a:t>This shows that when we divide fractions with the same denominator, we simply divide the numerators.</a:t>
            </a:r>
          </a:p>
        </p:txBody>
      </p:sp>
      <p:graphicFrame>
        <p:nvGraphicFramePr>
          <p:cNvPr id="6146" name="Object 34"/>
          <p:cNvGraphicFramePr>
            <a:graphicFrameLocks noChangeAspect="1"/>
          </p:cNvGraphicFramePr>
          <p:nvPr/>
        </p:nvGraphicFramePr>
        <p:xfrm>
          <a:off x="5513388" y="4186238"/>
          <a:ext cx="365125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5" name="Equation" r:id="rId5" imgW="279360" imgH="304560" progId="Equation.3">
                  <p:embed/>
                </p:oleObj>
              </mc:Choice>
              <mc:Fallback>
                <p:oleObj name="Equation" r:id="rId5" imgW="27936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3388" y="4186238"/>
                        <a:ext cx="365125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35"/>
          <p:cNvGraphicFramePr>
            <a:graphicFrameLocks noChangeAspect="1"/>
          </p:cNvGraphicFramePr>
          <p:nvPr/>
        </p:nvGraphicFramePr>
        <p:xfrm>
          <a:off x="4360863" y="5661025"/>
          <a:ext cx="28194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6" name="Equation" r:id="rId7" imgW="1409400" imgH="393480" progId="Equation.3">
                  <p:embed/>
                </p:oleObj>
              </mc:Choice>
              <mc:Fallback>
                <p:oleObj name="Equation" r:id="rId7" imgW="1409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0863" y="5661025"/>
                        <a:ext cx="28194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9" name="TextBox 43"/>
          <p:cNvSpPr txBox="1">
            <a:spLocks noChangeArrowheads="1"/>
          </p:cNvSpPr>
          <p:nvPr/>
        </p:nvSpPr>
        <p:spPr bwMode="auto">
          <a:xfrm>
            <a:off x="1084263" y="5845175"/>
            <a:ext cx="3219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</a:rPr>
              <a:t>Alternatively, we can say that</a:t>
            </a:r>
          </a:p>
        </p:txBody>
      </p:sp>
    </p:spTree>
    <p:extLst>
      <p:ext uri="{BB962C8B-B14F-4D97-AF65-F5344CB8AC3E}">
        <p14:creationId xmlns:p14="http://schemas.microsoft.com/office/powerpoint/2010/main" val="710735919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9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6" name="Text Box 2"/>
          <p:cNvSpPr txBox="1">
            <a:spLocks noChangeArrowheads="1"/>
          </p:cNvSpPr>
          <p:nvPr/>
        </p:nvSpPr>
        <p:spPr bwMode="auto">
          <a:xfrm>
            <a:off x="1028700" y="406400"/>
            <a:ext cx="25765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66FF66"/>
                </a:solidFill>
              </a:rPr>
              <a:t>Another Example</a:t>
            </a:r>
            <a:endParaRPr lang="en-US" smtClean="0">
              <a:solidFill>
                <a:srgbClr val="66FF66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66FF66"/>
                </a:solidFill>
              </a:rPr>
              <a:t>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66FF66"/>
                </a:solidFill>
              </a:rPr>
              <a:t>What is             ?</a:t>
            </a:r>
            <a:endParaRPr lang="en-US" sz="2800" smtClean="0">
              <a:solidFill>
                <a:srgbClr val="8A008A"/>
              </a:solidFill>
            </a:endParaRPr>
          </a:p>
        </p:txBody>
      </p:sp>
      <p:sp>
        <p:nvSpPr>
          <p:cNvPr id="7207" name="Text Box 3"/>
          <p:cNvSpPr txBox="1">
            <a:spLocks noChangeArrowheads="1"/>
          </p:cNvSpPr>
          <p:nvPr/>
        </p:nvSpPr>
        <p:spPr bwMode="auto">
          <a:xfrm>
            <a:off x="974725" y="1676400"/>
            <a:ext cx="69500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8A008A"/>
                </a:solidFill>
              </a:rPr>
              <a:t>Solution: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8A008A"/>
                </a:solidFill>
              </a:rPr>
              <a:t>We use the fraction tiles again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1219200" y="5943600"/>
            <a:ext cx="317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8A008A"/>
                </a:solidFill>
              </a:rPr>
              <a:t>The answer is 3 because</a:t>
            </a:r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2232025" y="911225"/>
          <a:ext cx="61595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2" name="Equation" r:id="rId3" imgW="368280" imgH="393480" progId="Equation.3">
                  <p:embed/>
                </p:oleObj>
              </mc:Choice>
              <mc:Fallback>
                <p:oleObj name="Equation" r:id="rId3" imgW="368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2025" y="911225"/>
                        <a:ext cx="61595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209" name="Group 45"/>
          <p:cNvGrpSpPr>
            <a:grpSpLocks/>
          </p:cNvGrpSpPr>
          <p:nvPr/>
        </p:nvGrpSpPr>
        <p:grpSpPr bwMode="auto">
          <a:xfrm>
            <a:off x="1295400" y="2819400"/>
            <a:ext cx="1371600" cy="393700"/>
            <a:chOff x="816" y="1776"/>
            <a:chExt cx="864" cy="248"/>
          </a:xfrm>
        </p:grpSpPr>
        <p:grpSp>
          <p:nvGrpSpPr>
            <p:cNvPr id="7268" name="Group 8"/>
            <p:cNvGrpSpPr>
              <a:grpSpLocks/>
            </p:cNvGrpSpPr>
            <p:nvPr/>
          </p:nvGrpSpPr>
          <p:grpSpPr bwMode="auto">
            <a:xfrm>
              <a:off x="816" y="1776"/>
              <a:ext cx="96" cy="248"/>
              <a:chOff x="1104" y="2160"/>
              <a:chExt cx="96" cy="248"/>
            </a:xfrm>
          </p:grpSpPr>
          <p:sp>
            <p:nvSpPr>
              <p:cNvPr id="7285" name="Rectangle 6"/>
              <p:cNvSpPr>
                <a:spLocks noChangeArrowheads="1"/>
              </p:cNvSpPr>
              <p:nvPr/>
            </p:nvSpPr>
            <p:spPr bwMode="auto">
              <a:xfrm>
                <a:off x="1104" y="2164"/>
                <a:ext cx="96" cy="240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7203" name="Object 7"/>
              <p:cNvGraphicFramePr>
                <a:graphicFrameLocks noChangeAspect="1"/>
              </p:cNvGraphicFramePr>
              <p:nvPr/>
            </p:nvGraphicFramePr>
            <p:xfrm>
              <a:off x="1108" y="2160"/>
              <a:ext cx="88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63" name="Equation" r:id="rId5" imgW="139680" imgH="393480" progId="Equation.3">
                      <p:embed/>
                    </p:oleObj>
                  </mc:Choice>
                  <mc:Fallback>
                    <p:oleObj name="Equation" r:id="rId5" imgW="13968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08" y="2160"/>
                            <a:ext cx="88" cy="2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269" name="Group 9"/>
            <p:cNvGrpSpPr>
              <a:grpSpLocks/>
            </p:cNvGrpSpPr>
            <p:nvPr/>
          </p:nvGrpSpPr>
          <p:grpSpPr bwMode="auto">
            <a:xfrm>
              <a:off x="912" y="1776"/>
              <a:ext cx="96" cy="248"/>
              <a:chOff x="1104" y="2160"/>
              <a:chExt cx="96" cy="248"/>
            </a:xfrm>
          </p:grpSpPr>
          <p:sp>
            <p:nvSpPr>
              <p:cNvPr id="7284" name="Rectangle 10"/>
              <p:cNvSpPr>
                <a:spLocks noChangeArrowheads="1"/>
              </p:cNvSpPr>
              <p:nvPr/>
            </p:nvSpPr>
            <p:spPr bwMode="auto">
              <a:xfrm>
                <a:off x="1104" y="2164"/>
                <a:ext cx="96" cy="240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7202" name="Object 11"/>
              <p:cNvGraphicFramePr>
                <a:graphicFrameLocks noChangeAspect="1"/>
              </p:cNvGraphicFramePr>
              <p:nvPr/>
            </p:nvGraphicFramePr>
            <p:xfrm>
              <a:off x="1108" y="2160"/>
              <a:ext cx="88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64" name="Equation" r:id="rId7" imgW="139680" imgH="393480" progId="Equation.3">
                      <p:embed/>
                    </p:oleObj>
                  </mc:Choice>
                  <mc:Fallback>
                    <p:oleObj name="Equation" r:id="rId7" imgW="13968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08" y="2160"/>
                            <a:ext cx="88" cy="2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270" name="Group 12"/>
            <p:cNvGrpSpPr>
              <a:grpSpLocks/>
            </p:cNvGrpSpPr>
            <p:nvPr/>
          </p:nvGrpSpPr>
          <p:grpSpPr bwMode="auto">
            <a:xfrm>
              <a:off x="1008" y="1776"/>
              <a:ext cx="96" cy="248"/>
              <a:chOff x="1104" y="2160"/>
              <a:chExt cx="96" cy="248"/>
            </a:xfrm>
          </p:grpSpPr>
          <p:sp>
            <p:nvSpPr>
              <p:cNvPr id="7283" name="Rectangle 13"/>
              <p:cNvSpPr>
                <a:spLocks noChangeArrowheads="1"/>
              </p:cNvSpPr>
              <p:nvPr/>
            </p:nvSpPr>
            <p:spPr bwMode="auto">
              <a:xfrm>
                <a:off x="1104" y="2164"/>
                <a:ext cx="96" cy="240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7201" name="Object 14"/>
              <p:cNvGraphicFramePr>
                <a:graphicFrameLocks noChangeAspect="1"/>
              </p:cNvGraphicFramePr>
              <p:nvPr/>
            </p:nvGraphicFramePr>
            <p:xfrm>
              <a:off x="1108" y="2160"/>
              <a:ext cx="88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65" name="Equation" r:id="rId8" imgW="139680" imgH="393480" progId="Equation.3">
                      <p:embed/>
                    </p:oleObj>
                  </mc:Choice>
                  <mc:Fallback>
                    <p:oleObj name="Equation" r:id="rId8" imgW="13968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08" y="2160"/>
                            <a:ext cx="88" cy="2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271" name="Group 15"/>
            <p:cNvGrpSpPr>
              <a:grpSpLocks/>
            </p:cNvGrpSpPr>
            <p:nvPr/>
          </p:nvGrpSpPr>
          <p:grpSpPr bwMode="auto">
            <a:xfrm>
              <a:off x="1104" y="1776"/>
              <a:ext cx="96" cy="248"/>
              <a:chOff x="1104" y="2160"/>
              <a:chExt cx="96" cy="248"/>
            </a:xfrm>
          </p:grpSpPr>
          <p:sp>
            <p:nvSpPr>
              <p:cNvPr id="7282" name="Rectangle 16"/>
              <p:cNvSpPr>
                <a:spLocks noChangeArrowheads="1"/>
              </p:cNvSpPr>
              <p:nvPr/>
            </p:nvSpPr>
            <p:spPr bwMode="auto">
              <a:xfrm>
                <a:off x="1104" y="2164"/>
                <a:ext cx="96" cy="240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7200" name="Object 17"/>
              <p:cNvGraphicFramePr>
                <a:graphicFrameLocks noChangeAspect="1"/>
              </p:cNvGraphicFramePr>
              <p:nvPr/>
            </p:nvGraphicFramePr>
            <p:xfrm>
              <a:off x="1108" y="2160"/>
              <a:ext cx="88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66" name="Equation" r:id="rId9" imgW="139680" imgH="393480" progId="Equation.3">
                      <p:embed/>
                    </p:oleObj>
                  </mc:Choice>
                  <mc:Fallback>
                    <p:oleObj name="Equation" r:id="rId9" imgW="13968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08" y="2160"/>
                            <a:ext cx="88" cy="2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272" name="Group 18"/>
            <p:cNvGrpSpPr>
              <a:grpSpLocks/>
            </p:cNvGrpSpPr>
            <p:nvPr/>
          </p:nvGrpSpPr>
          <p:grpSpPr bwMode="auto">
            <a:xfrm>
              <a:off x="1200" y="1776"/>
              <a:ext cx="96" cy="248"/>
              <a:chOff x="1104" y="2160"/>
              <a:chExt cx="96" cy="248"/>
            </a:xfrm>
          </p:grpSpPr>
          <p:sp>
            <p:nvSpPr>
              <p:cNvPr id="7281" name="Rectangle 19"/>
              <p:cNvSpPr>
                <a:spLocks noChangeArrowheads="1"/>
              </p:cNvSpPr>
              <p:nvPr/>
            </p:nvSpPr>
            <p:spPr bwMode="auto">
              <a:xfrm>
                <a:off x="1104" y="2164"/>
                <a:ext cx="96" cy="240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7199" name="Object 20"/>
              <p:cNvGraphicFramePr>
                <a:graphicFrameLocks noChangeAspect="1"/>
              </p:cNvGraphicFramePr>
              <p:nvPr/>
            </p:nvGraphicFramePr>
            <p:xfrm>
              <a:off x="1108" y="2160"/>
              <a:ext cx="88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67" name="Equation" r:id="rId10" imgW="139680" imgH="393480" progId="Equation.3">
                      <p:embed/>
                    </p:oleObj>
                  </mc:Choice>
                  <mc:Fallback>
                    <p:oleObj name="Equation" r:id="rId10" imgW="13968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08" y="2160"/>
                            <a:ext cx="88" cy="2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273" name="Group 21"/>
            <p:cNvGrpSpPr>
              <a:grpSpLocks/>
            </p:cNvGrpSpPr>
            <p:nvPr/>
          </p:nvGrpSpPr>
          <p:grpSpPr bwMode="auto">
            <a:xfrm>
              <a:off x="1296" y="1776"/>
              <a:ext cx="96" cy="248"/>
              <a:chOff x="1104" y="2160"/>
              <a:chExt cx="96" cy="248"/>
            </a:xfrm>
          </p:grpSpPr>
          <p:sp>
            <p:nvSpPr>
              <p:cNvPr id="7280" name="Rectangle 22"/>
              <p:cNvSpPr>
                <a:spLocks noChangeArrowheads="1"/>
              </p:cNvSpPr>
              <p:nvPr/>
            </p:nvSpPr>
            <p:spPr bwMode="auto">
              <a:xfrm>
                <a:off x="1104" y="2164"/>
                <a:ext cx="96" cy="240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7198" name="Object 23"/>
              <p:cNvGraphicFramePr>
                <a:graphicFrameLocks noChangeAspect="1"/>
              </p:cNvGraphicFramePr>
              <p:nvPr/>
            </p:nvGraphicFramePr>
            <p:xfrm>
              <a:off x="1108" y="2160"/>
              <a:ext cx="88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68" name="Equation" r:id="rId11" imgW="139680" imgH="393480" progId="Equation.3">
                      <p:embed/>
                    </p:oleObj>
                  </mc:Choice>
                  <mc:Fallback>
                    <p:oleObj name="Equation" r:id="rId11" imgW="13968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08" y="2160"/>
                            <a:ext cx="88" cy="2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274" name="Group 24"/>
            <p:cNvGrpSpPr>
              <a:grpSpLocks/>
            </p:cNvGrpSpPr>
            <p:nvPr/>
          </p:nvGrpSpPr>
          <p:grpSpPr bwMode="auto">
            <a:xfrm>
              <a:off x="1392" y="1776"/>
              <a:ext cx="96" cy="248"/>
              <a:chOff x="1104" y="2160"/>
              <a:chExt cx="96" cy="248"/>
            </a:xfrm>
          </p:grpSpPr>
          <p:sp>
            <p:nvSpPr>
              <p:cNvPr id="7279" name="Rectangle 25"/>
              <p:cNvSpPr>
                <a:spLocks noChangeArrowheads="1"/>
              </p:cNvSpPr>
              <p:nvPr/>
            </p:nvSpPr>
            <p:spPr bwMode="auto">
              <a:xfrm>
                <a:off x="1104" y="2164"/>
                <a:ext cx="96" cy="240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7197" name="Object 26"/>
              <p:cNvGraphicFramePr>
                <a:graphicFrameLocks noChangeAspect="1"/>
              </p:cNvGraphicFramePr>
              <p:nvPr/>
            </p:nvGraphicFramePr>
            <p:xfrm>
              <a:off x="1108" y="2160"/>
              <a:ext cx="88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69" name="Equation" r:id="rId12" imgW="139680" imgH="393480" progId="Equation.3">
                      <p:embed/>
                    </p:oleObj>
                  </mc:Choice>
                  <mc:Fallback>
                    <p:oleObj name="Equation" r:id="rId12" imgW="13968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08" y="2160"/>
                            <a:ext cx="88" cy="2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275" name="Group 27"/>
            <p:cNvGrpSpPr>
              <a:grpSpLocks/>
            </p:cNvGrpSpPr>
            <p:nvPr/>
          </p:nvGrpSpPr>
          <p:grpSpPr bwMode="auto">
            <a:xfrm>
              <a:off x="1488" y="1776"/>
              <a:ext cx="96" cy="248"/>
              <a:chOff x="1104" y="2160"/>
              <a:chExt cx="96" cy="248"/>
            </a:xfrm>
          </p:grpSpPr>
          <p:sp>
            <p:nvSpPr>
              <p:cNvPr id="7278" name="Rectangle 28"/>
              <p:cNvSpPr>
                <a:spLocks noChangeArrowheads="1"/>
              </p:cNvSpPr>
              <p:nvPr/>
            </p:nvSpPr>
            <p:spPr bwMode="auto">
              <a:xfrm>
                <a:off x="1104" y="2164"/>
                <a:ext cx="96" cy="240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7196" name="Object 29"/>
              <p:cNvGraphicFramePr>
                <a:graphicFrameLocks noChangeAspect="1"/>
              </p:cNvGraphicFramePr>
              <p:nvPr/>
            </p:nvGraphicFramePr>
            <p:xfrm>
              <a:off x="1108" y="2160"/>
              <a:ext cx="88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70" name="Equation" r:id="rId13" imgW="139680" imgH="393480" progId="Equation.3">
                      <p:embed/>
                    </p:oleObj>
                  </mc:Choice>
                  <mc:Fallback>
                    <p:oleObj name="Equation" r:id="rId13" imgW="13968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08" y="2160"/>
                            <a:ext cx="88" cy="2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276" name="Group 30"/>
            <p:cNvGrpSpPr>
              <a:grpSpLocks/>
            </p:cNvGrpSpPr>
            <p:nvPr/>
          </p:nvGrpSpPr>
          <p:grpSpPr bwMode="auto">
            <a:xfrm>
              <a:off x="1584" y="1776"/>
              <a:ext cx="96" cy="248"/>
              <a:chOff x="1104" y="2160"/>
              <a:chExt cx="96" cy="248"/>
            </a:xfrm>
          </p:grpSpPr>
          <p:sp>
            <p:nvSpPr>
              <p:cNvPr id="7277" name="Rectangle 31"/>
              <p:cNvSpPr>
                <a:spLocks noChangeArrowheads="1"/>
              </p:cNvSpPr>
              <p:nvPr/>
            </p:nvSpPr>
            <p:spPr bwMode="auto">
              <a:xfrm>
                <a:off x="1104" y="2164"/>
                <a:ext cx="96" cy="240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7195" name="Object 32"/>
              <p:cNvGraphicFramePr>
                <a:graphicFrameLocks noChangeAspect="1"/>
              </p:cNvGraphicFramePr>
              <p:nvPr/>
            </p:nvGraphicFramePr>
            <p:xfrm>
              <a:off x="1108" y="2160"/>
              <a:ext cx="88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71" name="Equation" r:id="rId14" imgW="139680" imgH="393480" progId="Equation.3">
                      <p:embed/>
                    </p:oleObj>
                  </mc:Choice>
                  <mc:Fallback>
                    <p:oleObj name="Equation" r:id="rId14" imgW="13968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08" y="2160"/>
                            <a:ext cx="88" cy="2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7210" name="Text Box 33"/>
          <p:cNvSpPr txBox="1">
            <a:spLocks noChangeArrowheads="1"/>
          </p:cNvSpPr>
          <p:nvPr/>
        </p:nvSpPr>
        <p:spPr bwMode="auto">
          <a:xfrm>
            <a:off x="990600" y="3352800"/>
            <a:ext cx="28194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800" smtClean="0">
                <a:solidFill>
                  <a:srgbClr val="000000"/>
                </a:solidFill>
              </a:rPr>
              <a:t>This represents 9/8 because it has 9 copies of 1/8</a:t>
            </a:r>
            <a:r>
              <a:rPr lang="en-US" smtClean="0">
                <a:solidFill>
                  <a:srgbClr val="000000"/>
                </a:solidFill>
              </a:rPr>
              <a:t> </a:t>
            </a:r>
          </a:p>
        </p:txBody>
      </p:sp>
      <p:grpSp>
        <p:nvGrpSpPr>
          <p:cNvPr id="7211" name="Group 43"/>
          <p:cNvGrpSpPr>
            <a:grpSpLocks/>
          </p:cNvGrpSpPr>
          <p:nvPr/>
        </p:nvGrpSpPr>
        <p:grpSpPr bwMode="auto">
          <a:xfrm>
            <a:off x="5638800" y="2819400"/>
            <a:ext cx="457200" cy="393700"/>
            <a:chOff x="1104" y="2160"/>
            <a:chExt cx="288" cy="248"/>
          </a:xfrm>
        </p:grpSpPr>
        <p:grpSp>
          <p:nvGrpSpPr>
            <p:cNvPr id="7262" name="Group 34"/>
            <p:cNvGrpSpPr>
              <a:grpSpLocks/>
            </p:cNvGrpSpPr>
            <p:nvPr/>
          </p:nvGrpSpPr>
          <p:grpSpPr bwMode="auto">
            <a:xfrm>
              <a:off x="1104" y="2160"/>
              <a:ext cx="96" cy="248"/>
              <a:chOff x="1104" y="2160"/>
              <a:chExt cx="96" cy="248"/>
            </a:xfrm>
          </p:grpSpPr>
          <p:sp>
            <p:nvSpPr>
              <p:cNvPr id="7267" name="Rectangle 35"/>
              <p:cNvSpPr>
                <a:spLocks noChangeArrowheads="1"/>
              </p:cNvSpPr>
              <p:nvPr/>
            </p:nvSpPr>
            <p:spPr bwMode="auto">
              <a:xfrm>
                <a:off x="1104" y="2164"/>
                <a:ext cx="96" cy="2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7194" name="Object 36"/>
              <p:cNvGraphicFramePr>
                <a:graphicFrameLocks noChangeAspect="1"/>
              </p:cNvGraphicFramePr>
              <p:nvPr/>
            </p:nvGraphicFramePr>
            <p:xfrm>
              <a:off x="1108" y="2160"/>
              <a:ext cx="88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72" name="Equation" r:id="rId15" imgW="139680" imgH="393480" progId="Equation.3">
                      <p:embed/>
                    </p:oleObj>
                  </mc:Choice>
                  <mc:Fallback>
                    <p:oleObj name="Equation" r:id="rId15" imgW="13968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08" y="2160"/>
                            <a:ext cx="88" cy="248"/>
                          </a:xfrm>
                          <a:prstGeom prst="rect">
                            <a:avLst/>
                          </a:prstGeom>
                          <a:solidFill>
                            <a:srgbClr val="FFFF00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263" name="Group 37"/>
            <p:cNvGrpSpPr>
              <a:grpSpLocks/>
            </p:cNvGrpSpPr>
            <p:nvPr/>
          </p:nvGrpSpPr>
          <p:grpSpPr bwMode="auto">
            <a:xfrm>
              <a:off x="1200" y="2160"/>
              <a:ext cx="96" cy="248"/>
              <a:chOff x="1104" y="2160"/>
              <a:chExt cx="96" cy="248"/>
            </a:xfrm>
          </p:grpSpPr>
          <p:sp>
            <p:nvSpPr>
              <p:cNvPr id="7266" name="Rectangle 38"/>
              <p:cNvSpPr>
                <a:spLocks noChangeArrowheads="1"/>
              </p:cNvSpPr>
              <p:nvPr/>
            </p:nvSpPr>
            <p:spPr bwMode="auto">
              <a:xfrm>
                <a:off x="1104" y="2164"/>
                <a:ext cx="96" cy="2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7193" name="Object 39"/>
              <p:cNvGraphicFramePr>
                <a:graphicFrameLocks noChangeAspect="1"/>
              </p:cNvGraphicFramePr>
              <p:nvPr/>
            </p:nvGraphicFramePr>
            <p:xfrm>
              <a:off x="1108" y="2160"/>
              <a:ext cx="88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73" name="Equation" r:id="rId16" imgW="139680" imgH="393480" progId="Equation.3">
                      <p:embed/>
                    </p:oleObj>
                  </mc:Choice>
                  <mc:Fallback>
                    <p:oleObj name="Equation" r:id="rId16" imgW="13968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08" y="2160"/>
                            <a:ext cx="88" cy="248"/>
                          </a:xfrm>
                          <a:prstGeom prst="rect">
                            <a:avLst/>
                          </a:prstGeom>
                          <a:solidFill>
                            <a:srgbClr val="FFFF00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264" name="Group 40"/>
            <p:cNvGrpSpPr>
              <a:grpSpLocks/>
            </p:cNvGrpSpPr>
            <p:nvPr/>
          </p:nvGrpSpPr>
          <p:grpSpPr bwMode="auto">
            <a:xfrm>
              <a:off x="1296" y="2160"/>
              <a:ext cx="96" cy="248"/>
              <a:chOff x="1104" y="2160"/>
              <a:chExt cx="96" cy="248"/>
            </a:xfrm>
          </p:grpSpPr>
          <p:sp>
            <p:nvSpPr>
              <p:cNvPr id="7265" name="Rectangle 41"/>
              <p:cNvSpPr>
                <a:spLocks noChangeArrowheads="1"/>
              </p:cNvSpPr>
              <p:nvPr/>
            </p:nvSpPr>
            <p:spPr bwMode="auto">
              <a:xfrm>
                <a:off x="1104" y="2164"/>
                <a:ext cx="96" cy="2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7192" name="Object 42"/>
              <p:cNvGraphicFramePr>
                <a:graphicFrameLocks noChangeAspect="1"/>
              </p:cNvGraphicFramePr>
              <p:nvPr/>
            </p:nvGraphicFramePr>
            <p:xfrm>
              <a:off x="1108" y="2160"/>
              <a:ext cx="88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74" name="Equation" r:id="rId18" imgW="139680" imgH="393480" progId="Equation.3">
                      <p:embed/>
                    </p:oleObj>
                  </mc:Choice>
                  <mc:Fallback>
                    <p:oleObj name="Equation" r:id="rId18" imgW="13968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08" y="2160"/>
                            <a:ext cx="88" cy="248"/>
                          </a:xfrm>
                          <a:prstGeom prst="rect">
                            <a:avLst/>
                          </a:prstGeom>
                          <a:solidFill>
                            <a:srgbClr val="FFFF00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4876800" y="3276600"/>
            <a:ext cx="28194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800" smtClean="0">
                <a:solidFill>
                  <a:srgbClr val="000000"/>
                </a:solidFill>
              </a:rPr>
              <a:t>This represents 3/8 because it has 3 copies of 1/8</a:t>
            </a:r>
            <a:r>
              <a:rPr lang="en-US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7213" name="Text Box 46"/>
          <p:cNvSpPr txBox="1">
            <a:spLocks noChangeArrowheads="1"/>
          </p:cNvSpPr>
          <p:nvPr/>
        </p:nvSpPr>
        <p:spPr bwMode="auto">
          <a:xfrm>
            <a:off x="914400" y="4343400"/>
            <a:ext cx="645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800" smtClean="0">
                <a:solidFill>
                  <a:srgbClr val="000000"/>
                </a:solidFill>
              </a:rPr>
              <a:t>Now our question becomes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800" smtClean="0">
                <a:solidFill>
                  <a:srgbClr val="000000"/>
                </a:solidFill>
              </a:rPr>
              <a:t>              “how many copies of                are in                                 ?”</a:t>
            </a:r>
          </a:p>
        </p:txBody>
      </p:sp>
      <p:grpSp>
        <p:nvGrpSpPr>
          <p:cNvPr id="7214" name="Group 96"/>
          <p:cNvGrpSpPr>
            <a:grpSpLocks/>
          </p:cNvGrpSpPr>
          <p:nvPr/>
        </p:nvGrpSpPr>
        <p:grpSpPr bwMode="auto">
          <a:xfrm>
            <a:off x="3962400" y="4648200"/>
            <a:ext cx="457200" cy="393700"/>
            <a:chOff x="2496" y="2928"/>
            <a:chExt cx="288" cy="248"/>
          </a:xfrm>
        </p:grpSpPr>
        <p:grpSp>
          <p:nvGrpSpPr>
            <p:cNvPr id="7256" name="Group 48"/>
            <p:cNvGrpSpPr>
              <a:grpSpLocks/>
            </p:cNvGrpSpPr>
            <p:nvPr/>
          </p:nvGrpSpPr>
          <p:grpSpPr bwMode="auto">
            <a:xfrm>
              <a:off x="2496" y="2928"/>
              <a:ext cx="96" cy="248"/>
              <a:chOff x="1104" y="2160"/>
              <a:chExt cx="96" cy="248"/>
            </a:xfrm>
          </p:grpSpPr>
          <p:sp>
            <p:nvSpPr>
              <p:cNvPr id="7261" name="Rectangle 49"/>
              <p:cNvSpPr>
                <a:spLocks noChangeArrowheads="1"/>
              </p:cNvSpPr>
              <p:nvPr/>
            </p:nvSpPr>
            <p:spPr bwMode="auto">
              <a:xfrm>
                <a:off x="1104" y="2164"/>
                <a:ext cx="96" cy="2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7191" name="Object 50"/>
              <p:cNvGraphicFramePr>
                <a:graphicFrameLocks noChangeAspect="1"/>
              </p:cNvGraphicFramePr>
              <p:nvPr/>
            </p:nvGraphicFramePr>
            <p:xfrm>
              <a:off x="1108" y="2160"/>
              <a:ext cx="88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75" name="Equation" r:id="rId19" imgW="139680" imgH="393480" progId="Equation.3">
                      <p:embed/>
                    </p:oleObj>
                  </mc:Choice>
                  <mc:Fallback>
                    <p:oleObj name="Equation" r:id="rId19" imgW="13968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08" y="2160"/>
                            <a:ext cx="88" cy="248"/>
                          </a:xfrm>
                          <a:prstGeom prst="rect">
                            <a:avLst/>
                          </a:prstGeom>
                          <a:solidFill>
                            <a:srgbClr val="FFFF00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257" name="Group 51"/>
            <p:cNvGrpSpPr>
              <a:grpSpLocks/>
            </p:cNvGrpSpPr>
            <p:nvPr/>
          </p:nvGrpSpPr>
          <p:grpSpPr bwMode="auto">
            <a:xfrm>
              <a:off x="2592" y="2928"/>
              <a:ext cx="96" cy="248"/>
              <a:chOff x="1104" y="2160"/>
              <a:chExt cx="96" cy="248"/>
            </a:xfrm>
          </p:grpSpPr>
          <p:sp>
            <p:nvSpPr>
              <p:cNvPr id="7260" name="Rectangle 52"/>
              <p:cNvSpPr>
                <a:spLocks noChangeArrowheads="1"/>
              </p:cNvSpPr>
              <p:nvPr/>
            </p:nvSpPr>
            <p:spPr bwMode="auto">
              <a:xfrm>
                <a:off x="1104" y="2164"/>
                <a:ext cx="96" cy="2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7190" name="Object 53"/>
              <p:cNvGraphicFramePr>
                <a:graphicFrameLocks noChangeAspect="1"/>
              </p:cNvGraphicFramePr>
              <p:nvPr/>
            </p:nvGraphicFramePr>
            <p:xfrm>
              <a:off x="1108" y="2160"/>
              <a:ext cx="88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76" name="Equation" r:id="rId20" imgW="139680" imgH="393480" progId="Equation.3">
                      <p:embed/>
                    </p:oleObj>
                  </mc:Choice>
                  <mc:Fallback>
                    <p:oleObj name="Equation" r:id="rId20" imgW="13968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08" y="2160"/>
                            <a:ext cx="88" cy="248"/>
                          </a:xfrm>
                          <a:prstGeom prst="rect">
                            <a:avLst/>
                          </a:prstGeom>
                          <a:solidFill>
                            <a:srgbClr val="FFFF00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258" name="Group 54"/>
            <p:cNvGrpSpPr>
              <a:grpSpLocks/>
            </p:cNvGrpSpPr>
            <p:nvPr/>
          </p:nvGrpSpPr>
          <p:grpSpPr bwMode="auto">
            <a:xfrm>
              <a:off x="2688" y="2928"/>
              <a:ext cx="96" cy="248"/>
              <a:chOff x="1104" y="2160"/>
              <a:chExt cx="96" cy="248"/>
            </a:xfrm>
          </p:grpSpPr>
          <p:sp>
            <p:nvSpPr>
              <p:cNvPr id="7259" name="Rectangle 55"/>
              <p:cNvSpPr>
                <a:spLocks noChangeArrowheads="1"/>
              </p:cNvSpPr>
              <p:nvPr/>
            </p:nvSpPr>
            <p:spPr bwMode="auto">
              <a:xfrm>
                <a:off x="1104" y="2164"/>
                <a:ext cx="96" cy="2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7189" name="Object 56"/>
              <p:cNvGraphicFramePr>
                <a:graphicFrameLocks noChangeAspect="1"/>
              </p:cNvGraphicFramePr>
              <p:nvPr/>
            </p:nvGraphicFramePr>
            <p:xfrm>
              <a:off x="1108" y="2160"/>
              <a:ext cx="88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77" name="Equation" r:id="rId21" imgW="139680" imgH="393480" progId="Equation.3">
                      <p:embed/>
                    </p:oleObj>
                  </mc:Choice>
                  <mc:Fallback>
                    <p:oleObj name="Equation" r:id="rId21" imgW="13968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08" y="2160"/>
                            <a:ext cx="88" cy="248"/>
                          </a:xfrm>
                          <a:prstGeom prst="rect">
                            <a:avLst/>
                          </a:prstGeom>
                          <a:solidFill>
                            <a:srgbClr val="FFFF00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7215" name="Group 57"/>
          <p:cNvGrpSpPr>
            <a:grpSpLocks/>
          </p:cNvGrpSpPr>
          <p:nvPr/>
        </p:nvGrpSpPr>
        <p:grpSpPr bwMode="auto">
          <a:xfrm>
            <a:off x="5410200" y="4648200"/>
            <a:ext cx="1371600" cy="393700"/>
            <a:chOff x="816" y="1776"/>
            <a:chExt cx="864" cy="248"/>
          </a:xfrm>
        </p:grpSpPr>
        <p:grpSp>
          <p:nvGrpSpPr>
            <p:cNvPr id="7238" name="Group 58"/>
            <p:cNvGrpSpPr>
              <a:grpSpLocks/>
            </p:cNvGrpSpPr>
            <p:nvPr/>
          </p:nvGrpSpPr>
          <p:grpSpPr bwMode="auto">
            <a:xfrm>
              <a:off x="816" y="1776"/>
              <a:ext cx="96" cy="248"/>
              <a:chOff x="1104" y="2160"/>
              <a:chExt cx="96" cy="248"/>
            </a:xfrm>
          </p:grpSpPr>
          <p:sp>
            <p:nvSpPr>
              <p:cNvPr id="7255" name="Rectangle 59"/>
              <p:cNvSpPr>
                <a:spLocks noChangeArrowheads="1"/>
              </p:cNvSpPr>
              <p:nvPr/>
            </p:nvSpPr>
            <p:spPr bwMode="auto">
              <a:xfrm>
                <a:off x="1104" y="2164"/>
                <a:ext cx="96" cy="240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7188" name="Object 60"/>
              <p:cNvGraphicFramePr>
                <a:graphicFrameLocks noChangeAspect="1"/>
              </p:cNvGraphicFramePr>
              <p:nvPr/>
            </p:nvGraphicFramePr>
            <p:xfrm>
              <a:off x="1108" y="2160"/>
              <a:ext cx="88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78" name="Equation" r:id="rId22" imgW="139680" imgH="393480" progId="Equation.3">
                      <p:embed/>
                    </p:oleObj>
                  </mc:Choice>
                  <mc:Fallback>
                    <p:oleObj name="Equation" r:id="rId22" imgW="13968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08" y="2160"/>
                            <a:ext cx="88" cy="2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239" name="Group 61"/>
            <p:cNvGrpSpPr>
              <a:grpSpLocks/>
            </p:cNvGrpSpPr>
            <p:nvPr/>
          </p:nvGrpSpPr>
          <p:grpSpPr bwMode="auto">
            <a:xfrm>
              <a:off x="912" y="1776"/>
              <a:ext cx="96" cy="248"/>
              <a:chOff x="1104" y="2160"/>
              <a:chExt cx="96" cy="248"/>
            </a:xfrm>
          </p:grpSpPr>
          <p:sp>
            <p:nvSpPr>
              <p:cNvPr id="7254" name="Rectangle 62"/>
              <p:cNvSpPr>
                <a:spLocks noChangeArrowheads="1"/>
              </p:cNvSpPr>
              <p:nvPr/>
            </p:nvSpPr>
            <p:spPr bwMode="auto">
              <a:xfrm>
                <a:off x="1104" y="2164"/>
                <a:ext cx="96" cy="240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7187" name="Object 63"/>
              <p:cNvGraphicFramePr>
                <a:graphicFrameLocks noChangeAspect="1"/>
              </p:cNvGraphicFramePr>
              <p:nvPr/>
            </p:nvGraphicFramePr>
            <p:xfrm>
              <a:off x="1108" y="2160"/>
              <a:ext cx="88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79" name="Equation" r:id="rId23" imgW="139680" imgH="393480" progId="Equation.3">
                      <p:embed/>
                    </p:oleObj>
                  </mc:Choice>
                  <mc:Fallback>
                    <p:oleObj name="Equation" r:id="rId23" imgW="13968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08" y="2160"/>
                            <a:ext cx="88" cy="2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240" name="Group 64"/>
            <p:cNvGrpSpPr>
              <a:grpSpLocks/>
            </p:cNvGrpSpPr>
            <p:nvPr/>
          </p:nvGrpSpPr>
          <p:grpSpPr bwMode="auto">
            <a:xfrm>
              <a:off x="1008" y="1776"/>
              <a:ext cx="96" cy="248"/>
              <a:chOff x="1104" y="2160"/>
              <a:chExt cx="96" cy="248"/>
            </a:xfrm>
          </p:grpSpPr>
          <p:sp>
            <p:nvSpPr>
              <p:cNvPr id="7253" name="Rectangle 65"/>
              <p:cNvSpPr>
                <a:spLocks noChangeArrowheads="1"/>
              </p:cNvSpPr>
              <p:nvPr/>
            </p:nvSpPr>
            <p:spPr bwMode="auto">
              <a:xfrm>
                <a:off x="1104" y="2164"/>
                <a:ext cx="96" cy="240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7186" name="Object 66"/>
              <p:cNvGraphicFramePr>
                <a:graphicFrameLocks noChangeAspect="1"/>
              </p:cNvGraphicFramePr>
              <p:nvPr/>
            </p:nvGraphicFramePr>
            <p:xfrm>
              <a:off x="1108" y="2160"/>
              <a:ext cx="88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80" name="Equation" r:id="rId24" imgW="139680" imgH="393480" progId="Equation.3">
                      <p:embed/>
                    </p:oleObj>
                  </mc:Choice>
                  <mc:Fallback>
                    <p:oleObj name="Equation" r:id="rId24" imgW="13968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08" y="2160"/>
                            <a:ext cx="88" cy="2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241" name="Group 67"/>
            <p:cNvGrpSpPr>
              <a:grpSpLocks/>
            </p:cNvGrpSpPr>
            <p:nvPr/>
          </p:nvGrpSpPr>
          <p:grpSpPr bwMode="auto">
            <a:xfrm>
              <a:off x="1104" y="1776"/>
              <a:ext cx="96" cy="248"/>
              <a:chOff x="1104" y="2160"/>
              <a:chExt cx="96" cy="248"/>
            </a:xfrm>
          </p:grpSpPr>
          <p:sp>
            <p:nvSpPr>
              <p:cNvPr id="7252" name="Rectangle 68"/>
              <p:cNvSpPr>
                <a:spLocks noChangeArrowheads="1"/>
              </p:cNvSpPr>
              <p:nvPr/>
            </p:nvSpPr>
            <p:spPr bwMode="auto">
              <a:xfrm>
                <a:off x="1104" y="2164"/>
                <a:ext cx="96" cy="240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7185" name="Object 69"/>
              <p:cNvGraphicFramePr>
                <a:graphicFrameLocks noChangeAspect="1"/>
              </p:cNvGraphicFramePr>
              <p:nvPr/>
            </p:nvGraphicFramePr>
            <p:xfrm>
              <a:off x="1108" y="2160"/>
              <a:ext cx="88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81" name="Equation" r:id="rId25" imgW="139680" imgH="393480" progId="Equation.3">
                      <p:embed/>
                    </p:oleObj>
                  </mc:Choice>
                  <mc:Fallback>
                    <p:oleObj name="Equation" r:id="rId25" imgW="13968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08" y="2160"/>
                            <a:ext cx="88" cy="2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242" name="Group 70"/>
            <p:cNvGrpSpPr>
              <a:grpSpLocks/>
            </p:cNvGrpSpPr>
            <p:nvPr/>
          </p:nvGrpSpPr>
          <p:grpSpPr bwMode="auto">
            <a:xfrm>
              <a:off x="1200" y="1776"/>
              <a:ext cx="96" cy="248"/>
              <a:chOff x="1104" y="2160"/>
              <a:chExt cx="96" cy="248"/>
            </a:xfrm>
          </p:grpSpPr>
          <p:sp>
            <p:nvSpPr>
              <p:cNvPr id="7251" name="Rectangle 71"/>
              <p:cNvSpPr>
                <a:spLocks noChangeArrowheads="1"/>
              </p:cNvSpPr>
              <p:nvPr/>
            </p:nvSpPr>
            <p:spPr bwMode="auto">
              <a:xfrm>
                <a:off x="1104" y="2164"/>
                <a:ext cx="96" cy="240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7184" name="Object 72"/>
              <p:cNvGraphicFramePr>
                <a:graphicFrameLocks noChangeAspect="1"/>
              </p:cNvGraphicFramePr>
              <p:nvPr/>
            </p:nvGraphicFramePr>
            <p:xfrm>
              <a:off x="1108" y="2160"/>
              <a:ext cx="88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82" name="Equation" r:id="rId26" imgW="139680" imgH="393480" progId="Equation.3">
                      <p:embed/>
                    </p:oleObj>
                  </mc:Choice>
                  <mc:Fallback>
                    <p:oleObj name="Equation" r:id="rId26" imgW="13968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08" y="2160"/>
                            <a:ext cx="88" cy="2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243" name="Group 73"/>
            <p:cNvGrpSpPr>
              <a:grpSpLocks/>
            </p:cNvGrpSpPr>
            <p:nvPr/>
          </p:nvGrpSpPr>
          <p:grpSpPr bwMode="auto">
            <a:xfrm>
              <a:off x="1296" y="1776"/>
              <a:ext cx="96" cy="248"/>
              <a:chOff x="1104" y="2160"/>
              <a:chExt cx="96" cy="248"/>
            </a:xfrm>
          </p:grpSpPr>
          <p:sp>
            <p:nvSpPr>
              <p:cNvPr id="7250" name="Rectangle 74"/>
              <p:cNvSpPr>
                <a:spLocks noChangeArrowheads="1"/>
              </p:cNvSpPr>
              <p:nvPr/>
            </p:nvSpPr>
            <p:spPr bwMode="auto">
              <a:xfrm>
                <a:off x="1104" y="2164"/>
                <a:ext cx="96" cy="240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7183" name="Object 75"/>
              <p:cNvGraphicFramePr>
                <a:graphicFrameLocks noChangeAspect="1"/>
              </p:cNvGraphicFramePr>
              <p:nvPr/>
            </p:nvGraphicFramePr>
            <p:xfrm>
              <a:off x="1108" y="2160"/>
              <a:ext cx="88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83" name="Equation" r:id="rId27" imgW="139680" imgH="393480" progId="Equation.3">
                      <p:embed/>
                    </p:oleObj>
                  </mc:Choice>
                  <mc:Fallback>
                    <p:oleObj name="Equation" r:id="rId27" imgW="13968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08" y="2160"/>
                            <a:ext cx="88" cy="2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244" name="Group 76"/>
            <p:cNvGrpSpPr>
              <a:grpSpLocks/>
            </p:cNvGrpSpPr>
            <p:nvPr/>
          </p:nvGrpSpPr>
          <p:grpSpPr bwMode="auto">
            <a:xfrm>
              <a:off x="1392" y="1776"/>
              <a:ext cx="96" cy="248"/>
              <a:chOff x="1104" y="2160"/>
              <a:chExt cx="96" cy="248"/>
            </a:xfrm>
          </p:grpSpPr>
          <p:sp>
            <p:nvSpPr>
              <p:cNvPr id="7249" name="Rectangle 77"/>
              <p:cNvSpPr>
                <a:spLocks noChangeArrowheads="1"/>
              </p:cNvSpPr>
              <p:nvPr/>
            </p:nvSpPr>
            <p:spPr bwMode="auto">
              <a:xfrm>
                <a:off x="1104" y="2164"/>
                <a:ext cx="96" cy="240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7182" name="Object 78"/>
              <p:cNvGraphicFramePr>
                <a:graphicFrameLocks noChangeAspect="1"/>
              </p:cNvGraphicFramePr>
              <p:nvPr/>
            </p:nvGraphicFramePr>
            <p:xfrm>
              <a:off x="1108" y="2160"/>
              <a:ext cx="88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84" name="Equation" r:id="rId28" imgW="139680" imgH="393480" progId="Equation.3">
                      <p:embed/>
                    </p:oleObj>
                  </mc:Choice>
                  <mc:Fallback>
                    <p:oleObj name="Equation" r:id="rId28" imgW="13968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08" y="2160"/>
                            <a:ext cx="88" cy="2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245" name="Group 79"/>
            <p:cNvGrpSpPr>
              <a:grpSpLocks/>
            </p:cNvGrpSpPr>
            <p:nvPr/>
          </p:nvGrpSpPr>
          <p:grpSpPr bwMode="auto">
            <a:xfrm>
              <a:off x="1488" y="1776"/>
              <a:ext cx="96" cy="248"/>
              <a:chOff x="1104" y="2160"/>
              <a:chExt cx="96" cy="248"/>
            </a:xfrm>
          </p:grpSpPr>
          <p:sp>
            <p:nvSpPr>
              <p:cNvPr id="7248" name="Rectangle 80"/>
              <p:cNvSpPr>
                <a:spLocks noChangeArrowheads="1"/>
              </p:cNvSpPr>
              <p:nvPr/>
            </p:nvSpPr>
            <p:spPr bwMode="auto">
              <a:xfrm>
                <a:off x="1104" y="2164"/>
                <a:ext cx="96" cy="240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7181" name="Object 81"/>
              <p:cNvGraphicFramePr>
                <a:graphicFrameLocks noChangeAspect="1"/>
              </p:cNvGraphicFramePr>
              <p:nvPr/>
            </p:nvGraphicFramePr>
            <p:xfrm>
              <a:off x="1108" y="2160"/>
              <a:ext cx="88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85" name="Equation" r:id="rId29" imgW="139680" imgH="393480" progId="Equation.3">
                      <p:embed/>
                    </p:oleObj>
                  </mc:Choice>
                  <mc:Fallback>
                    <p:oleObj name="Equation" r:id="rId29" imgW="13968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08" y="2160"/>
                            <a:ext cx="88" cy="2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246" name="Group 82"/>
            <p:cNvGrpSpPr>
              <a:grpSpLocks/>
            </p:cNvGrpSpPr>
            <p:nvPr/>
          </p:nvGrpSpPr>
          <p:grpSpPr bwMode="auto">
            <a:xfrm>
              <a:off x="1584" y="1776"/>
              <a:ext cx="96" cy="248"/>
              <a:chOff x="1104" y="2160"/>
              <a:chExt cx="96" cy="248"/>
            </a:xfrm>
          </p:grpSpPr>
          <p:sp>
            <p:nvSpPr>
              <p:cNvPr id="7247" name="Rectangle 83"/>
              <p:cNvSpPr>
                <a:spLocks noChangeArrowheads="1"/>
              </p:cNvSpPr>
              <p:nvPr/>
            </p:nvSpPr>
            <p:spPr bwMode="auto">
              <a:xfrm>
                <a:off x="1104" y="2164"/>
                <a:ext cx="96" cy="240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7180" name="Object 84"/>
              <p:cNvGraphicFramePr>
                <a:graphicFrameLocks noChangeAspect="1"/>
              </p:cNvGraphicFramePr>
              <p:nvPr/>
            </p:nvGraphicFramePr>
            <p:xfrm>
              <a:off x="1108" y="2160"/>
              <a:ext cx="88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86" name="Equation" r:id="rId30" imgW="139680" imgH="393480" progId="Equation.3">
                      <p:embed/>
                    </p:oleObj>
                  </mc:Choice>
                  <mc:Fallback>
                    <p:oleObj name="Equation" r:id="rId30" imgW="13968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08" y="2160"/>
                            <a:ext cx="88" cy="2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7216" name="Text Box 85"/>
          <p:cNvSpPr txBox="1">
            <a:spLocks noChangeArrowheads="1"/>
          </p:cNvSpPr>
          <p:nvPr/>
        </p:nvSpPr>
        <p:spPr bwMode="auto">
          <a:xfrm>
            <a:off x="1050925" y="5294313"/>
            <a:ext cx="1625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</a:rPr>
              <a:t>(click to see animation)</a:t>
            </a:r>
          </a:p>
        </p:txBody>
      </p:sp>
      <p:grpSp>
        <p:nvGrpSpPr>
          <p:cNvPr id="30" name="Group 86"/>
          <p:cNvGrpSpPr>
            <a:grpSpLocks/>
          </p:cNvGrpSpPr>
          <p:nvPr/>
        </p:nvGrpSpPr>
        <p:grpSpPr bwMode="auto">
          <a:xfrm>
            <a:off x="5410200" y="5105400"/>
            <a:ext cx="457200" cy="393700"/>
            <a:chOff x="1104" y="2160"/>
            <a:chExt cx="288" cy="248"/>
          </a:xfrm>
        </p:grpSpPr>
        <p:grpSp>
          <p:nvGrpSpPr>
            <p:cNvPr id="7232" name="Group 87"/>
            <p:cNvGrpSpPr>
              <a:grpSpLocks/>
            </p:cNvGrpSpPr>
            <p:nvPr/>
          </p:nvGrpSpPr>
          <p:grpSpPr bwMode="auto">
            <a:xfrm>
              <a:off x="1104" y="2160"/>
              <a:ext cx="96" cy="248"/>
              <a:chOff x="1104" y="2160"/>
              <a:chExt cx="96" cy="248"/>
            </a:xfrm>
          </p:grpSpPr>
          <p:sp>
            <p:nvSpPr>
              <p:cNvPr id="7237" name="Rectangle 88"/>
              <p:cNvSpPr>
                <a:spLocks noChangeArrowheads="1"/>
              </p:cNvSpPr>
              <p:nvPr/>
            </p:nvSpPr>
            <p:spPr bwMode="auto">
              <a:xfrm>
                <a:off x="1104" y="2164"/>
                <a:ext cx="96" cy="2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7179" name="Object 89"/>
              <p:cNvGraphicFramePr>
                <a:graphicFrameLocks noChangeAspect="1"/>
              </p:cNvGraphicFramePr>
              <p:nvPr/>
            </p:nvGraphicFramePr>
            <p:xfrm>
              <a:off x="1108" y="2160"/>
              <a:ext cx="88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87" name="Equation" r:id="rId31" imgW="139680" imgH="393480" progId="Equation.3">
                      <p:embed/>
                    </p:oleObj>
                  </mc:Choice>
                  <mc:Fallback>
                    <p:oleObj name="Equation" r:id="rId31" imgW="13968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08" y="2160"/>
                            <a:ext cx="88" cy="248"/>
                          </a:xfrm>
                          <a:prstGeom prst="rect">
                            <a:avLst/>
                          </a:prstGeom>
                          <a:solidFill>
                            <a:srgbClr val="FFFF00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233" name="Group 90"/>
            <p:cNvGrpSpPr>
              <a:grpSpLocks/>
            </p:cNvGrpSpPr>
            <p:nvPr/>
          </p:nvGrpSpPr>
          <p:grpSpPr bwMode="auto">
            <a:xfrm>
              <a:off x="1200" y="2160"/>
              <a:ext cx="96" cy="248"/>
              <a:chOff x="1104" y="2160"/>
              <a:chExt cx="96" cy="248"/>
            </a:xfrm>
          </p:grpSpPr>
          <p:sp>
            <p:nvSpPr>
              <p:cNvPr id="7236" name="Rectangle 91"/>
              <p:cNvSpPr>
                <a:spLocks noChangeArrowheads="1"/>
              </p:cNvSpPr>
              <p:nvPr/>
            </p:nvSpPr>
            <p:spPr bwMode="auto">
              <a:xfrm>
                <a:off x="1104" y="2164"/>
                <a:ext cx="96" cy="2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7178" name="Object 92"/>
              <p:cNvGraphicFramePr>
                <a:graphicFrameLocks noChangeAspect="1"/>
              </p:cNvGraphicFramePr>
              <p:nvPr/>
            </p:nvGraphicFramePr>
            <p:xfrm>
              <a:off x="1108" y="2160"/>
              <a:ext cx="88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88" name="Equation" r:id="rId32" imgW="139680" imgH="393480" progId="Equation.3">
                      <p:embed/>
                    </p:oleObj>
                  </mc:Choice>
                  <mc:Fallback>
                    <p:oleObj name="Equation" r:id="rId32" imgW="13968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08" y="2160"/>
                            <a:ext cx="88" cy="248"/>
                          </a:xfrm>
                          <a:prstGeom prst="rect">
                            <a:avLst/>
                          </a:prstGeom>
                          <a:solidFill>
                            <a:srgbClr val="FFFF00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234" name="Group 93"/>
            <p:cNvGrpSpPr>
              <a:grpSpLocks/>
            </p:cNvGrpSpPr>
            <p:nvPr/>
          </p:nvGrpSpPr>
          <p:grpSpPr bwMode="auto">
            <a:xfrm>
              <a:off x="1296" y="2160"/>
              <a:ext cx="96" cy="248"/>
              <a:chOff x="1104" y="2160"/>
              <a:chExt cx="96" cy="248"/>
            </a:xfrm>
          </p:grpSpPr>
          <p:sp>
            <p:nvSpPr>
              <p:cNvPr id="7235" name="Rectangle 94"/>
              <p:cNvSpPr>
                <a:spLocks noChangeArrowheads="1"/>
              </p:cNvSpPr>
              <p:nvPr/>
            </p:nvSpPr>
            <p:spPr bwMode="auto">
              <a:xfrm>
                <a:off x="1104" y="2164"/>
                <a:ext cx="96" cy="2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7177" name="Object 95"/>
              <p:cNvGraphicFramePr>
                <a:graphicFrameLocks noChangeAspect="1"/>
              </p:cNvGraphicFramePr>
              <p:nvPr/>
            </p:nvGraphicFramePr>
            <p:xfrm>
              <a:off x="1108" y="2160"/>
              <a:ext cx="88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89" name="Equation" r:id="rId33" imgW="139680" imgH="393480" progId="Equation.3">
                      <p:embed/>
                    </p:oleObj>
                  </mc:Choice>
                  <mc:Fallback>
                    <p:oleObj name="Equation" r:id="rId33" imgW="13968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08" y="2160"/>
                            <a:ext cx="88" cy="248"/>
                          </a:xfrm>
                          <a:prstGeom prst="rect">
                            <a:avLst/>
                          </a:prstGeom>
                          <a:solidFill>
                            <a:srgbClr val="FFFF00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8293" name="Group 97"/>
          <p:cNvGrpSpPr>
            <a:grpSpLocks/>
          </p:cNvGrpSpPr>
          <p:nvPr/>
        </p:nvGrpSpPr>
        <p:grpSpPr bwMode="auto">
          <a:xfrm>
            <a:off x="5867400" y="5257800"/>
            <a:ext cx="457200" cy="393700"/>
            <a:chOff x="1104" y="2160"/>
            <a:chExt cx="288" cy="248"/>
          </a:xfrm>
        </p:grpSpPr>
        <p:grpSp>
          <p:nvGrpSpPr>
            <p:cNvPr id="7226" name="Group 98"/>
            <p:cNvGrpSpPr>
              <a:grpSpLocks/>
            </p:cNvGrpSpPr>
            <p:nvPr/>
          </p:nvGrpSpPr>
          <p:grpSpPr bwMode="auto">
            <a:xfrm>
              <a:off x="1104" y="2160"/>
              <a:ext cx="96" cy="248"/>
              <a:chOff x="1104" y="2160"/>
              <a:chExt cx="96" cy="248"/>
            </a:xfrm>
          </p:grpSpPr>
          <p:sp>
            <p:nvSpPr>
              <p:cNvPr id="7231" name="Rectangle 99"/>
              <p:cNvSpPr>
                <a:spLocks noChangeArrowheads="1"/>
              </p:cNvSpPr>
              <p:nvPr/>
            </p:nvSpPr>
            <p:spPr bwMode="auto">
              <a:xfrm>
                <a:off x="1104" y="2164"/>
                <a:ext cx="96" cy="2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7176" name="Object 100"/>
              <p:cNvGraphicFramePr>
                <a:graphicFrameLocks noChangeAspect="1"/>
              </p:cNvGraphicFramePr>
              <p:nvPr/>
            </p:nvGraphicFramePr>
            <p:xfrm>
              <a:off x="1108" y="2160"/>
              <a:ext cx="88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90" name="Equation" r:id="rId34" imgW="139680" imgH="393480" progId="Equation.3">
                      <p:embed/>
                    </p:oleObj>
                  </mc:Choice>
                  <mc:Fallback>
                    <p:oleObj name="Equation" r:id="rId34" imgW="13968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08" y="2160"/>
                            <a:ext cx="88" cy="248"/>
                          </a:xfrm>
                          <a:prstGeom prst="rect">
                            <a:avLst/>
                          </a:prstGeom>
                          <a:solidFill>
                            <a:srgbClr val="FFFF00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227" name="Group 101"/>
            <p:cNvGrpSpPr>
              <a:grpSpLocks/>
            </p:cNvGrpSpPr>
            <p:nvPr/>
          </p:nvGrpSpPr>
          <p:grpSpPr bwMode="auto">
            <a:xfrm>
              <a:off x="1200" y="2160"/>
              <a:ext cx="96" cy="248"/>
              <a:chOff x="1104" y="2160"/>
              <a:chExt cx="96" cy="248"/>
            </a:xfrm>
          </p:grpSpPr>
          <p:sp>
            <p:nvSpPr>
              <p:cNvPr id="7230" name="Rectangle 102"/>
              <p:cNvSpPr>
                <a:spLocks noChangeArrowheads="1"/>
              </p:cNvSpPr>
              <p:nvPr/>
            </p:nvSpPr>
            <p:spPr bwMode="auto">
              <a:xfrm>
                <a:off x="1104" y="2164"/>
                <a:ext cx="96" cy="2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7175" name="Object 103"/>
              <p:cNvGraphicFramePr>
                <a:graphicFrameLocks noChangeAspect="1"/>
              </p:cNvGraphicFramePr>
              <p:nvPr/>
            </p:nvGraphicFramePr>
            <p:xfrm>
              <a:off x="1108" y="2160"/>
              <a:ext cx="88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91" name="Equation" r:id="rId35" imgW="139680" imgH="393480" progId="Equation.3">
                      <p:embed/>
                    </p:oleObj>
                  </mc:Choice>
                  <mc:Fallback>
                    <p:oleObj name="Equation" r:id="rId35" imgW="13968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08" y="2160"/>
                            <a:ext cx="88" cy="248"/>
                          </a:xfrm>
                          <a:prstGeom prst="rect">
                            <a:avLst/>
                          </a:prstGeom>
                          <a:solidFill>
                            <a:srgbClr val="FFFF00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228" name="Group 104"/>
            <p:cNvGrpSpPr>
              <a:grpSpLocks/>
            </p:cNvGrpSpPr>
            <p:nvPr/>
          </p:nvGrpSpPr>
          <p:grpSpPr bwMode="auto">
            <a:xfrm>
              <a:off x="1296" y="2160"/>
              <a:ext cx="96" cy="248"/>
              <a:chOff x="1104" y="2160"/>
              <a:chExt cx="96" cy="248"/>
            </a:xfrm>
          </p:grpSpPr>
          <p:sp>
            <p:nvSpPr>
              <p:cNvPr id="7229" name="Rectangle 105"/>
              <p:cNvSpPr>
                <a:spLocks noChangeArrowheads="1"/>
              </p:cNvSpPr>
              <p:nvPr/>
            </p:nvSpPr>
            <p:spPr bwMode="auto">
              <a:xfrm>
                <a:off x="1104" y="2164"/>
                <a:ext cx="96" cy="2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7174" name="Object 106"/>
              <p:cNvGraphicFramePr>
                <a:graphicFrameLocks noChangeAspect="1"/>
              </p:cNvGraphicFramePr>
              <p:nvPr/>
            </p:nvGraphicFramePr>
            <p:xfrm>
              <a:off x="1108" y="2160"/>
              <a:ext cx="88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92" name="Equation" r:id="rId36" imgW="139680" imgH="393480" progId="Equation.3">
                      <p:embed/>
                    </p:oleObj>
                  </mc:Choice>
                  <mc:Fallback>
                    <p:oleObj name="Equation" r:id="rId36" imgW="13968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08" y="2160"/>
                            <a:ext cx="88" cy="248"/>
                          </a:xfrm>
                          <a:prstGeom prst="rect">
                            <a:avLst/>
                          </a:prstGeom>
                          <a:solidFill>
                            <a:srgbClr val="FFFF00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8297" name="Group 107"/>
          <p:cNvGrpSpPr>
            <a:grpSpLocks/>
          </p:cNvGrpSpPr>
          <p:nvPr/>
        </p:nvGrpSpPr>
        <p:grpSpPr bwMode="auto">
          <a:xfrm>
            <a:off x="6324600" y="5105400"/>
            <a:ext cx="457200" cy="393700"/>
            <a:chOff x="1104" y="2160"/>
            <a:chExt cx="288" cy="248"/>
          </a:xfrm>
        </p:grpSpPr>
        <p:grpSp>
          <p:nvGrpSpPr>
            <p:cNvPr id="7220" name="Group 108"/>
            <p:cNvGrpSpPr>
              <a:grpSpLocks/>
            </p:cNvGrpSpPr>
            <p:nvPr/>
          </p:nvGrpSpPr>
          <p:grpSpPr bwMode="auto">
            <a:xfrm>
              <a:off x="1104" y="2160"/>
              <a:ext cx="96" cy="248"/>
              <a:chOff x="1104" y="2160"/>
              <a:chExt cx="96" cy="248"/>
            </a:xfrm>
          </p:grpSpPr>
          <p:sp>
            <p:nvSpPr>
              <p:cNvPr id="7225" name="Rectangle 109"/>
              <p:cNvSpPr>
                <a:spLocks noChangeArrowheads="1"/>
              </p:cNvSpPr>
              <p:nvPr/>
            </p:nvSpPr>
            <p:spPr bwMode="auto">
              <a:xfrm>
                <a:off x="1104" y="2164"/>
                <a:ext cx="96" cy="2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7173" name="Object 110"/>
              <p:cNvGraphicFramePr>
                <a:graphicFrameLocks noChangeAspect="1"/>
              </p:cNvGraphicFramePr>
              <p:nvPr/>
            </p:nvGraphicFramePr>
            <p:xfrm>
              <a:off x="1108" y="2160"/>
              <a:ext cx="88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93" name="Equation" r:id="rId37" imgW="139680" imgH="393480" progId="Equation.3">
                      <p:embed/>
                    </p:oleObj>
                  </mc:Choice>
                  <mc:Fallback>
                    <p:oleObj name="Equation" r:id="rId37" imgW="13968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08" y="2160"/>
                            <a:ext cx="88" cy="248"/>
                          </a:xfrm>
                          <a:prstGeom prst="rect">
                            <a:avLst/>
                          </a:prstGeom>
                          <a:solidFill>
                            <a:srgbClr val="FFFF00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221" name="Group 111"/>
            <p:cNvGrpSpPr>
              <a:grpSpLocks/>
            </p:cNvGrpSpPr>
            <p:nvPr/>
          </p:nvGrpSpPr>
          <p:grpSpPr bwMode="auto">
            <a:xfrm>
              <a:off x="1200" y="2160"/>
              <a:ext cx="96" cy="248"/>
              <a:chOff x="1104" y="2160"/>
              <a:chExt cx="96" cy="248"/>
            </a:xfrm>
          </p:grpSpPr>
          <p:sp>
            <p:nvSpPr>
              <p:cNvPr id="7224" name="Rectangle 112"/>
              <p:cNvSpPr>
                <a:spLocks noChangeArrowheads="1"/>
              </p:cNvSpPr>
              <p:nvPr/>
            </p:nvSpPr>
            <p:spPr bwMode="auto">
              <a:xfrm>
                <a:off x="1104" y="2164"/>
                <a:ext cx="96" cy="2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7172" name="Object 113"/>
              <p:cNvGraphicFramePr>
                <a:graphicFrameLocks noChangeAspect="1"/>
              </p:cNvGraphicFramePr>
              <p:nvPr/>
            </p:nvGraphicFramePr>
            <p:xfrm>
              <a:off x="1108" y="2160"/>
              <a:ext cx="88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94" name="Equation" r:id="rId38" imgW="139680" imgH="393480" progId="Equation.3">
                      <p:embed/>
                    </p:oleObj>
                  </mc:Choice>
                  <mc:Fallback>
                    <p:oleObj name="Equation" r:id="rId38" imgW="13968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08" y="2160"/>
                            <a:ext cx="88" cy="248"/>
                          </a:xfrm>
                          <a:prstGeom prst="rect">
                            <a:avLst/>
                          </a:prstGeom>
                          <a:solidFill>
                            <a:srgbClr val="FFFF00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222" name="Group 114"/>
            <p:cNvGrpSpPr>
              <a:grpSpLocks/>
            </p:cNvGrpSpPr>
            <p:nvPr/>
          </p:nvGrpSpPr>
          <p:grpSpPr bwMode="auto">
            <a:xfrm>
              <a:off x="1296" y="2160"/>
              <a:ext cx="96" cy="248"/>
              <a:chOff x="1104" y="2160"/>
              <a:chExt cx="96" cy="248"/>
            </a:xfrm>
          </p:grpSpPr>
          <p:sp>
            <p:nvSpPr>
              <p:cNvPr id="7223" name="Rectangle 115"/>
              <p:cNvSpPr>
                <a:spLocks noChangeArrowheads="1"/>
              </p:cNvSpPr>
              <p:nvPr/>
            </p:nvSpPr>
            <p:spPr bwMode="auto">
              <a:xfrm>
                <a:off x="1104" y="2164"/>
                <a:ext cx="96" cy="2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7171" name="Object 116"/>
              <p:cNvGraphicFramePr>
                <a:graphicFrameLocks noChangeAspect="1"/>
              </p:cNvGraphicFramePr>
              <p:nvPr/>
            </p:nvGraphicFramePr>
            <p:xfrm>
              <a:off x="1108" y="2160"/>
              <a:ext cx="88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95" name="Equation" r:id="rId39" imgW="139680" imgH="393480" progId="Equation.3">
                      <p:embed/>
                    </p:oleObj>
                  </mc:Choice>
                  <mc:Fallback>
                    <p:oleObj name="Equation" r:id="rId39" imgW="13968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08" y="2160"/>
                            <a:ext cx="88" cy="248"/>
                          </a:xfrm>
                          <a:prstGeom prst="rect">
                            <a:avLst/>
                          </a:prstGeom>
                          <a:solidFill>
                            <a:srgbClr val="FFFF00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aphicFrame>
        <p:nvGraphicFramePr>
          <p:cNvPr id="7204" name="Object 117"/>
          <p:cNvGraphicFramePr>
            <a:graphicFrameLocks noChangeAspect="1"/>
          </p:cNvGraphicFramePr>
          <p:nvPr/>
        </p:nvGraphicFramePr>
        <p:xfrm>
          <a:off x="4324350" y="5822950"/>
          <a:ext cx="21082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6" name="Equation" r:id="rId40" imgW="1054080" imgH="393480" progId="Equation.3">
                  <p:embed/>
                </p:oleObj>
              </mc:Choice>
              <mc:Fallback>
                <p:oleObj name="Equation" r:id="rId40" imgW="1054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4350" y="5822950"/>
                        <a:ext cx="21082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5625712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F5F5F"/>
            </a:gs>
            <a:gs pos="100000">
              <a:srgbClr val="CC00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026"/>
          <p:cNvSpPr txBox="1">
            <a:spLocks noChangeArrowheads="1"/>
          </p:cNvSpPr>
          <p:nvPr/>
        </p:nvSpPr>
        <p:spPr bwMode="auto">
          <a:xfrm>
            <a:off x="2362200" y="457200"/>
            <a:ext cx="4273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66FF66"/>
                </a:solidFill>
              </a:rPr>
              <a:t>Multiplication of Fractions</a:t>
            </a:r>
          </a:p>
        </p:txBody>
      </p:sp>
      <p:sp>
        <p:nvSpPr>
          <p:cNvPr id="18435" name="Text Box 1027"/>
          <p:cNvSpPr txBox="1">
            <a:spLocks noChangeArrowheads="1"/>
          </p:cNvSpPr>
          <p:nvPr/>
        </p:nvSpPr>
        <p:spPr bwMode="auto">
          <a:xfrm>
            <a:off x="974725" y="1336675"/>
            <a:ext cx="75596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      </a:t>
            </a:r>
            <a:r>
              <a:rPr lang="en-US">
                <a:solidFill>
                  <a:srgbClr val="FFFFFF"/>
                </a:solidFill>
              </a:rPr>
              <a:t>When we multiply a fraction to a fraction, the meaning is rather different because we cannot repeat a process a fraction of times.</a:t>
            </a:r>
          </a:p>
        </p:txBody>
      </p:sp>
      <p:sp>
        <p:nvSpPr>
          <p:cNvPr id="18438" name="Text Box 1030"/>
          <p:cNvSpPr txBox="1">
            <a:spLocks noChangeArrowheads="1"/>
          </p:cNvSpPr>
          <p:nvPr/>
        </p:nvSpPr>
        <p:spPr bwMode="auto">
          <a:xfrm>
            <a:off x="1143000" y="4800600"/>
            <a:ext cx="71024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</a:rPr>
              <a:t>We are going to see several examples that can help you understand further.</a:t>
            </a:r>
          </a:p>
        </p:txBody>
      </p:sp>
      <p:grpSp>
        <p:nvGrpSpPr>
          <p:cNvPr id="2" name="Group 1034"/>
          <p:cNvGrpSpPr>
            <a:grpSpLocks/>
          </p:cNvGrpSpPr>
          <p:nvPr/>
        </p:nvGrpSpPr>
        <p:grpSpPr bwMode="auto">
          <a:xfrm>
            <a:off x="3048000" y="2971800"/>
            <a:ext cx="3187700" cy="1562100"/>
            <a:chOff x="1920" y="1872"/>
            <a:chExt cx="2008" cy="984"/>
          </a:xfrm>
        </p:grpSpPr>
        <p:sp>
          <p:nvSpPr>
            <p:cNvPr id="3078" name="Text Box 1028"/>
            <p:cNvSpPr txBox="1">
              <a:spLocks noChangeArrowheads="1"/>
            </p:cNvSpPr>
            <p:nvPr/>
          </p:nvSpPr>
          <p:spPr bwMode="auto">
            <a:xfrm>
              <a:off x="1920" y="1872"/>
              <a:ext cx="2008" cy="984"/>
            </a:xfrm>
            <a:prstGeom prst="rect">
              <a:avLst/>
            </a:prstGeom>
            <a:noFill/>
            <a:ln w="9525">
              <a:solidFill>
                <a:srgbClr val="FFFF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66FFFF"/>
                  </a:solidFill>
                </a:rPr>
                <a:t>Definition: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66FFFF"/>
                  </a:solidFill>
                </a:rPr>
                <a:t>              </a:t>
              </a:r>
              <a:br>
                <a:rPr lang="en-US">
                  <a:solidFill>
                    <a:srgbClr val="66FFFF"/>
                  </a:solidFill>
                </a:rPr>
              </a:br>
              <a:r>
                <a:rPr lang="en-US">
                  <a:solidFill>
                    <a:srgbClr val="66FFFF"/>
                  </a:solidFill>
                </a:rPr>
                <a:t>             means    </a:t>
              </a:r>
              <a:r>
                <a:rPr lang="en-US" sz="3200" baseline="-10000">
                  <a:solidFill>
                    <a:srgbClr val="66FFFF"/>
                  </a:solidFill>
                </a:rPr>
                <a:t>  </a:t>
              </a:r>
              <a:r>
                <a:rPr lang="en-US">
                  <a:solidFill>
                    <a:srgbClr val="66FFFF"/>
                  </a:solidFill>
                </a:rPr>
                <a:t>of       </a:t>
              </a:r>
              <a:endParaRPr lang="en-US">
                <a:solidFill>
                  <a:srgbClr val="000000"/>
                </a:solidFill>
              </a:endParaRP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graphicFrame>
          <p:nvGraphicFramePr>
            <p:cNvPr id="3079" name="Object 1031"/>
            <p:cNvGraphicFramePr>
              <a:graphicFrameLocks noChangeAspect="1"/>
            </p:cNvGraphicFramePr>
            <p:nvPr/>
          </p:nvGraphicFramePr>
          <p:xfrm>
            <a:off x="2064" y="2256"/>
            <a:ext cx="495" cy="4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9" name="Equation" r:id="rId3" imgW="380984" imgH="380935" progId="Equation.3">
                    <p:embed/>
                  </p:oleObj>
                </mc:Choice>
                <mc:Fallback>
                  <p:oleObj name="Equation" r:id="rId3" imgW="380984" imgH="38093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" y="2256"/>
                          <a:ext cx="495" cy="4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0" name="Object 1032"/>
            <p:cNvGraphicFramePr>
              <a:graphicFrameLocks noChangeAspect="1"/>
            </p:cNvGraphicFramePr>
            <p:nvPr/>
          </p:nvGraphicFramePr>
          <p:xfrm>
            <a:off x="3132" y="2256"/>
            <a:ext cx="190" cy="4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0" name="Equation" r:id="rId5" imgW="142997" imgH="380935" progId="Equation.3">
                    <p:embed/>
                  </p:oleObj>
                </mc:Choice>
                <mc:Fallback>
                  <p:oleObj name="Equation" r:id="rId5" imgW="142997" imgH="38093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32" y="2256"/>
                          <a:ext cx="190" cy="4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1" name="Object 1033"/>
            <p:cNvGraphicFramePr>
              <a:graphicFrameLocks noChangeAspect="1"/>
            </p:cNvGraphicFramePr>
            <p:nvPr/>
          </p:nvGraphicFramePr>
          <p:xfrm>
            <a:off x="3600" y="2256"/>
            <a:ext cx="207" cy="4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1" name="Equation" r:id="rId7" imgW="152530" imgH="380935" progId="Equation.3">
                    <p:embed/>
                  </p:oleObj>
                </mc:Choice>
                <mc:Fallback>
                  <p:oleObj name="Equation" r:id="rId7" imgW="152530" imgH="38093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0" y="2256"/>
                          <a:ext cx="207" cy="4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842082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utoUpdateAnimBg="0"/>
      <p:bldP spid="18438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4" name="Text Box 7"/>
          <p:cNvSpPr txBox="1">
            <a:spLocks noChangeArrowheads="1"/>
          </p:cNvSpPr>
          <p:nvPr/>
        </p:nvSpPr>
        <p:spPr bwMode="auto">
          <a:xfrm>
            <a:off x="990600" y="457200"/>
            <a:ext cx="26527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66FF66"/>
                </a:solidFill>
              </a:rPr>
              <a:t>Another Example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66FF66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66FF66"/>
                </a:solidFill>
              </a:rPr>
              <a:t>What is                  ?</a:t>
            </a:r>
            <a:endParaRPr lang="en-US" sz="2800" smtClean="0">
              <a:solidFill>
                <a:srgbClr val="8A008A"/>
              </a:solidFill>
            </a:endParaRPr>
          </a:p>
        </p:txBody>
      </p:sp>
      <p:sp>
        <p:nvSpPr>
          <p:cNvPr id="8215" name="Text Box 8"/>
          <p:cNvSpPr txBox="1">
            <a:spLocks noChangeArrowheads="1"/>
          </p:cNvSpPr>
          <p:nvPr/>
        </p:nvSpPr>
        <p:spPr bwMode="auto">
          <a:xfrm>
            <a:off x="974725" y="2128838"/>
            <a:ext cx="6950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8A008A"/>
                </a:solidFill>
              </a:rPr>
              <a:t>Solution:</a:t>
            </a:r>
          </a:p>
        </p:txBody>
      </p:sp>
      <p:graphicFrame>
        <p:nvGraphicFramePr>
          <p:cNvPr id="8194" name="Object 10"/>
          <p:cNvGraphicFramePr>
            <a:graphicFrameLocks noChangeAspect="1"/>
          </p:cNvGraphicFramePr>
          <p:nvPr/>
        </p:nvGraphicFramePr>
        <p:xfrm>
          <a:off x="2316163" y="1157288"/>
          <a:ext cx="61912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4" name="Equation" r:id="rId3" imgW="444240" imgH="393480" progId="Equation.3">
                  <p:embed/>
                </p:oleObj>
              </mc:Choice>
              <mc:Fallback>
                <p:oleObj name="Equation" r:id="rId3" imgW="444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6163" y="1157288"/>
                        <a:ext cx="619125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2" name="Group 14"/>
          <p:cNvGrpSpPr>
            <a:grpSpLocks/>
          </p:cNvGrpSpPr>
          <p:nvPr/>
        </p:nvGrpSpPr>
        <p:grpSpPr bwMode="auto">
          <a:xfrm>
            <a:off x="1066800" y="3200400"/>
            <a:ext cx="1122363" cy="576263"/>
            <a:chOff x="1066800" y="3200400"/>
            <a:chExt cx="1122000" cy="576000"/>
          </a:xfrm>
          <a:solidFill>
            <a:srgbClr val="21FF36"/>
          </a:solidFill>
        </p:grpSpPr>
        <p:grpSp>
          <p:nvGrpSpPr>
            <p:cNvPr id="81" name="Group 7"/>
            <p:cNvGrpSpPr>
              <a:grpSpLocks/>
            </p:cNvGrpSpPr>
            <p:nvPr/>
          </p:nvGrpSpPr>
          <p:grpSpPr bwMode="auto">
            <a:xfrm>
              <a:off x="1066800" y="3200400"/>
              <a:ext cx="360246" cy="576000"/>
              <a:chOff x="1066800" y="3200400"/>
              <a:chExt cx="360000" cy="576000"/>
            </a:xfrm>
            <a:grpFill/>
          </p:grpSpPr>
          <p:sp>
            <p:nvSpPr>
              <p:cNvPr id="6" name="Rectangle 5"/>
              <p:cNvSpPr/>
              <p:nvPr/>
            </p:nvSpPr>
            <p:spPr>
              <a:xfrm>
                <a:off x="1066800" y="3200400"/>
                <a:ext cx="360247" cy="57600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graphicFrame>
            <p:nvGraphicFramePr>
              <p:cNvPr id="8211" name="Object 7"/>
              <p:cNvGraphicFramePr>
                <a:graphicFrameLocks noChangeAspect="1"/>
              </p:cNvGraphicFramePr>
              <p:nvPr/>
            </p:nvGraphicFramePr>
            <p:xfrm>
              <a:off x="1143000" y="3200400"/>
              <a:ext cx="222968" cy="576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495" name="Equation" r:id="rId5" imgW="152280" imgH="393480" progId="Equation.3">
                      <p:embed/>
                    </p:oleObj>
                  </mc:Choice>
                  <mc:Fallback>
                    <p:oleObj name="Equation" r:id="rId5" imgW="15228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43000" y="3200400"/>
                            <a:ext cx="222968" cy="5760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80" name="Group 8"/>
            <p:cNvGrpSpPr>
              <a:grpSpLocks/>
            </p:cNvGrpSpPr>
            <p:nvPr/>
          </p:nvGrpSpPr>
          <p:grpSpPr bwMode="auto">
            <a:xfrm>
              <a:off x="1447677" y="3200400"/>
              <a:ext cx="360246" cy="576000"/>
              <a:chOff x="1066800" y="3200400"/>
              <a:chExt cx="360000" cy="576000"/>
            </a:xfrm>
            <a:grpFill/>
          </p:grpSpPr>
          <p:sp>
            <p:nvSpPr>
              <p:cNvPr id="10" name="Rectangle 9"/>
              <p:cNvSpPr/>
              <p:nvPr/>
            </p:nvSpPr>
            <p:spPr>
              <a:xfrm>
                <a:off x="1066677" y="3200400"/>
                <a:ext cx="360247" cy="57600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graphicFrame>
            <p:nvGraphicFramePr>
              <p:cNvPr id="8210" name="Object 8"/>
              <p:cNvGraphicFramePr>
                <a:graphicFrameLocks noChangeAspect="1"/>
              </p:cNvGraphicFramePr>
              <p:nvPr/>
            </p:nvGraphicFramePr>
            <p:xfrm>
              <a:off x="1143000" y="3200400"/>
              <a:ext cx="222968" cy="576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496" name="Equation" r:id="rId7" imgW="152280" imgH="393480" progId="Equation.3">
                      <p:embed/>
                    </p:oleObj>
                  </mc:Choice>
                  <mc:Fallback>
                    <p:oleObj name="Equation" r:id="rId7" imgW="15228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43000" y="3200400"/>
                            <a:ext cx="222968" cy="5760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9" name="Group 11"/>
            <p:cNvGrpSpPr>
              <a:grpSpLocks/>
            </p:cNvGrpSpPr>
            <p:nvPr/>
          </p:nvGrpSpPr>
          <p:grpSpPr bwMode="auto">
            <a:xfrm>
              <a:off x="1828554" y="3200400"/>
              <a:ext cx="360246" cy="576000"/>
              <a:chOff x="1066800" y="3200400"/>
              <a:chExt cx="360000" cy="576000"/>
            </a:xfrm>
            <a:grpFill/>
          </p:grpSpPr>
          <p:sp>
            <p:nvSpPr>
              <p:cNvPr id="13" name="Rectangle 12"/>
              <p:cNvSpPr/>
              <p:nvPr/>
            </p:nvSpPr>
            <p:spPr>
              <a:xfrm>
                <a:off x="1066553" y="3200400"/>
                <a:ext cx="360247" cy="57600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graphicFrame>
            <p:nvGraphicFramePr>
              <p:cNvPr id="8209" name="Object 9"/>
              <p:cNvGraphicFramePr>
                <a:graphicFrameLocks noChangeAspect="1"/>
              </p:cNvGraphicFramePr>
              <p:nvPr/>
            </p:nvGraphicFramePr>
            <p:xfrm>
              <a:off x="1143000" y="3200400"/>
              <a:ext cx="222968" cy="576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497" name="Equation" r:id="rId9" imgW="152280" imgH="393480" progId="Equation.3">
                      <p:embed/>
                    </p:oleObj>
                  </mc:Choice>
                  <mc:Fallback>
                    <p:oleObj name="Equation" r:id="rId9" imgW="15228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43000" y="3200400"/>
                            <a:ext cx="222968" cy="5760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78" name="Group 15"/>
          <p:cNvGrpSpPr>
            <a:grpSpLocks/>
          </p:cNvGrpSpPr>
          <p:nvPr/>
        </p:nvGrpSpPr>
        <p:grpSpPr bwMode="auto">
          <a:xfrm>
            <a:off x="2209800" y="3200400"/>
            <a:ext cx="1122363" cy="576263"/>
            <a:chOff x="1066800" y="3200400"/>
            <a:chExt cx="1122000" cy="576000"/>
          </a:xfrm>
          <a:solidFill>
            <a:srgbClr val="21FF36"/>
          </a:solidFill>
        </p:grpSpPr>
        <p:grpSp>
          <p:nvGrpSpPr>
            <p:cNvPr id="77" name="Group 7"/>
            <p:cNvGrpSpPr>
              <a:grpSpLocks/>
            </p:cNvGrpSpPr>
            <p:nvPr/>
          </p:nvGrpSpPr>
          <p:grpSpPr bwMode="auto">
            <a:xfrm>
              <a:off x="1066800" y="3200400"/>
              <a:ext cx="360246" cy="576000"/>
              <a:chOff x="1066800" y="3200400"/>
              <a:chExt cx="360000" cy="576000"/>
            </a:xfrm>
            <a:grpFill/>
          </p:grpSpPr>
          <p:sp>
            <p:nvSpPr>
              <p:cNvPr id="24" name="Rectangle 23"/>
              <p:cNvSpPr/>
              <p:nvPr/>
            </p:nvSpPr>
            <p:spPr>
              <a:xfrm>
                <a:off x="1066800" y="3200400"/>
                <a:ext cx="360247" cy="57600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graphicFrame>
            <p:nvGraphicFramePr>
              <p:cNvPr id="8208" name="Object 6"/>
              <p:cNvGraphicFramePr>
                <a:graphicFrameLocks noChangeAspect="1"/>
              </p:cNvGraphicFramePr>
              <p:nvPr/>
            </p:nvGraphicFramePr>
            <p:xfrm>
              <a:off x="1143000" y="3200400"/>
              <a:ext cx="222968" cy="576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498" name="Equation" r:id="rId10" imgW="152280" imgH="393480" progId="Equation.3">
                      <p:embed/>
                    </p:oleObj>
                  </mc:Choice>
                  <mc:Fallback>
                    <p:oleObj name="Equation" r:id="rId10" imgW="15228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43000" y="3200400"/>
                            <a:ext cx="222968" cy="5760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6" name="Group 8"/>
            <p:cNvGrpSpPr>
              <a:grpSpLocks/>
            </p:cNvGrpSpPr>
            <p:nvPr/>
          </p:nvGrpSpPr>
          <p:grpSpPr bwMode="auto">
            <a:xfrm>
              <a:off x="1447677" y="3200400"/>
              <a:ext cx="360246" cy="576000"/>
              <a:chOff x="1066800" y="3200400"/>
              <a:chExt cx="360000" cy="576000"/>
            </a:xfrm>
            <a:grpFill/>
          </p:grpSpPr>
          <p:sp>
            <p:nvSpPr>
              <p:cNvPr id="22" name="Rectangle 21"/>
              <p:cNvSpPr/>
              <p:nvPr/>
            </p:nvSpPr>
            <p:spPr>
              <a:xfrm>
                <a:off x="1066677" y="3200400"/>
                <a:ext cx="360247" cy="57600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graphicFrame>
            <p:nvGraphicFramePr>
              <p:cNvPr id="8207" name="Object 11"/>
              <p:cNvGraphicFramePr>
                <a:graphicFrameLocks noChangeAspect="1"/>
              </p:cNvGraphicFramePr>
              <p:nvPr/>
            </p:nvGraphicFramePr>
            <p:xfrm>
              <a:off x="1143000" y="3200400"/>
              <a:ext cx="222968" cy="576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499" name="Equation" r:id="rId11" imgW="152280" imgH="393480" progId="Equation.3">
                      <p:embed/>
                    </p:oleObj>
                  </mc:Choice>
                  <mc:Fallback>
                    <p:oleObj name="Equation" r:id="rId11" imgW="15228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43000" y="3200400"/>
                            <a:ext cx="222968" cy="5760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5" name="Group 11"/>
            <p:cNvGrpSpPr>
              <a:grpSpLocks/>
            </p:cNvGrpSpPr>
            <p:nvPr/>
          </p:nvGrpSpPr>
          <p:grpSpPr bwMode="auto">
            <a:xfrm>
              <a:off x="1828554" y="3200400"/>
              <a:ext cx="360246" cy="576000"/>
              <a:chOff x="1066800" y="3200400"/>
              <a:chExt cx="360000" cy="576000"/>
            </a:xfrm>
            <a:grpFill/>
          </p:grpSpPr>
          <p:sp>
            <p:nvSpPr>
              <p:cNvPr id="20" name="Rectangle 19"/>
              <p:cNvSpPr/>
              <p:nvPr/>
            </p:nvSpPr>
            <p:spPr>
              <a:xfrm>
                <a:off x="1066553" y="3200400"/>
                <a:ext cx="360247" cy="57600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graphicFrame>
            <p:nvGraphicFramePr>
              <p:cNvPr id="8206" name="Object 12"/>
              <p:cNvGraphicFramePr>
                <a:graphicFrameLocks noChangeAspect="1"/>
              </p:cNvGraphicFramePr>
              <p:nvPr/>
            </p:nvGraphicFramePr>
            <p:xfrm>
              <a:off x="1143000" y="3200400"/>
              <a:ext cx="222968" cy="576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500" name="Equation" r:id="rId12" imgW="152280" imgH="393480" progId="Equation.3">
                      <p:embed/>
                    </p:oleObj>
                  </mc:Choice>
                  <mc:Fallback>
                    <p:oleObj name="Equation" r:id="rId12" imgW="15228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43000" y="3200400"/>
                            <a:ext cx="222968" cy="5760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74" name="Group 25"/>
          <p:cNvGrpSpPr>
            <a:grpSpLocks/>
          </p:cNvGrpSpPr>
          <p:nvPr/>
        </p:nvGrpSpPr>
        <p:grpSpPr bwMode="auto">
          <a:xfrm>
            <a:off x="3352800" y="3200400"/>
            <a:ext cx="1122363" cy="576263"/>
            <a:chOff x="1066800" y="3200400"/>
            <a:chExt cx="1122000" cy="576000"/>
          </a:xfrm>
          <a:solidFill>
            <a:srgbClr val="21FF36"/>
          </a:solidFill>
        </p:grpSpPr>
        <p:grpSp>
          <p:nvGrpSpPr>
            <p:cNvPr id="73" name="Group 7"/>
            <p:cNvGrpSpPr>
              <a:grpSpLocks/>
            </p:cNvGrpSpPr>
            <p:nvPr/>
          </p:nvGrpSpPr>
          <p:grpSpPr bwMode="auto">
            <a:xfrm>
              <a:off x="1066800" y="3200400"/>
              <a:ext cx="360246" cy="576000"/>
              <a:chOff x="1066800" y="3200400"/>
              <a:chExt cx="360000" cy="576000"/>
            </a:xfrm>
            <a:grpFill/>
          </p:grpSpPr>
          <p:sp>
            <p:nvSpPr>
              <p:cNvPr id="34" name="Rectangle 33"/>
              <p:cNvSpPr/>
              <p:nvPr/>
            </p:nvSpPr>
            <p:spPr>
              <a:xfrm>
                <a:off x="1066800" y="3200400"/>
                <a:ext cx="360247" cy="57600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graphicFrame>
            <p:nvGraphicFramePr>
              <p:cNvPr id="8205" name="Object 13"/>
              <p:cNvGraphicFramePr>
                <a:graphicFrameLocks noChangeAspect="1"/>
              </p:cNvGraphicFramePr>
              <p:nvPr/>
            </p:nvGraphicFramePr>
            <p:xfrm>
              <a:off x="1143000" y="3200400"/>
              <a:ext cx="222968" cy="576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501" name="Equation" r:id="rId13" imgW="152280" imgH="393480" progId="Equation.3">
                      <p:embed/>
                    </p:oleObj>
                  </mc:Choice>
                  <mc:Fallback>
                    <p:oleObj name="Equation" r:id="rId13" imgW="15228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43000" y="3200400"/>
                            <a:ext cx="222968" cy="5760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2" name="Group 8"/>
            <p:cNvGrpSpPr>
              <a:grpSpLocks/>
            </p:cNvGrpSpPr>
            <p:nvPr/>
          </p:nvGrpSpPr>
          <p:grpSpPr bwMode="auto">
            <a:xfrm>
              <a:off x="1447677" y="3200400"/>
              <a:ext cx="360246" cy="576000"/>
              <a:chOff x="1066800" y="3200400"/>
              <a:chExt cx="360000" cy="576000"/>
            </a:xfrm>
            <a:grpFill/>
          </p:grpSpPr>
          <p:sp>
            <p:nvSpPr>
              <p:cNvPr id="32" name="Rectangle 31"/>
              <p:cNvSpPr/>
              <p:nvPr/>
            </p:nvSpPr>
            <p:spPr>
              <a:xfrm>
                <a:off x="1066677" y="3200400"/>
                <a:ext cx="360247" cy="57600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graphicFrame>
            <p:nvGraphicFramePr>
              <p:cNvPr id="8204" name="Object 14"/>
              <p:cNvGraphicFramePr>
                <a:graphicFrameLocks noChangeAspect="1"/>
              </p:cNvGraphicFramePr>
              <p:nvPr/>
            </p:nvGraphicFramePr>
            <p:xfrm>
              <a:off x="1143000" y="3200400"/>
              <a:ext cx="222968" cy="576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502" name="Equation" r:id="rId14" imgW="152280" imgH="393480" progId="Equation.3">
                      <p:embed/>
                    </p:oleObj>
                  </mc:Choice>
                  <mc:Fallback>
                    <p:oleObj name="Equation" r:id="rId14" imgW="15228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43000" y="3200400"/>
                            <a:ext cx="222968" cy="5760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1" name="Group 11"/>
            <p:cNvGrpSpPr>
              <a:grpSpLocks/>
            </p:cNvGrpSpPr>
            <p:nvPr/>
          </p:nvGrpSpPr>
          <p:grpSpPr bwMode="auto">
            <a:xfrm>
              <a:off x="1828554" y="3200400"/>
              <a:ext cx="360246" cy="576000"/>
              <a:chOff x="1066800" y="3200400"/>
              <a:chExt cx="360000" cy="576000"/>
            </a:xfrm>
            <a:grpFill/>
          </p:grpSpPr>
          <p:sp>
            <p:nvSpPr>
              <p:cNvPr id="30" name="Rectangle 29"/>
              <p:cNvSpPr/>
              <p:nvPr/>
            </p:nvSpPr>
            <p:spPr>
              <a:xfrm>
                <a:off x="1066553" y="3200400"/>
                <a:ext cx="360247" cy="57600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graphicFrame>
            <p:nvGraphicFramePr>
              <p:cNvPr id="8203" name="Object 15"/>
              <p:cNvGraphicFramePr>
                <a:graphicFrameLocks noChangeAspect="1"/>
              </p:cNvGraphicFramePr>
              <p:nvPr/>
            </p:nvGraphicFramePr>
            <p:xfrm>
              <a:off x="1143000" y="3200400"/>
              <a:ext cx="222968" cy="576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503" name="Equation" r:id="rId15" imgW="152280" imgH="393480" progId="Equation.3">
                      <p:embed/>
                    </p:oleObj>
                  </mc:Choice>
                  <mc:Fallback>
                    <p:oleObj name="Equation" r:id="rId15" imgW="15228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43000" y="3200400"/>
                            <a:ext cx="222968" cy="5760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70" name="Group 35"/>
          <p:cNvGrpSpPr>
            <a:grpSpLocks/>
          </p:cNvGrpSpPr>
          <p:nvPr/>
        </p:nvGrpSpPr>
        <p:grpSpPr bwMode="auto">
          <a:xfrm>
            <a:off x="4495800" y="3200400"/>
            <a:ext cx="1122363" cy="576263"/>
            <a:chOff x="1066800" y="3200400"/>
            <a:chExt cx="1122000" cy="576000"/>
          </a:xfrm>
          <a:solidFill>
            <a:srgbClr val="21FF36"/>
          </a:solidFill>
        </p:grpSpPr>
        <p:grpSp>
          <p:nvGrpSpPr>
            <p:cNvPr id="69" name="Group 7"/>
            <p:cNvGrpSpPr>
              <a:grpSpLocks/>
            </p:cNvGrpSpPr>
            <p:nvPr/>
          </p:nvGrpSpPr>
          <p:grpSpPr bwMode="auto">
            <a:xfrm>
              <a:off x="1066800" y="3200400"/>
              <a:ext cx="360246" cy="576000"/>
              <a:chOff x="1066800" y="3200400"/>
              <a:chExt cx="360000" cy="576000"/>
            </a:xfrm>
            <a:grpFill/>
          </p:grpSpPr>
          <p:sp>
            <p:nvSpPr>
              <p:cNvPr id="44" name="Rectangle 43"/>
              <p:cNvSpPr/>
              <p:nvPr/>
            </p:nvSpPr>
            <p:spPr>
              <a:xfrm>
                <a:off x="1066800" y="3200400"/>
                <a:ext cx="360247" cy="57600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graphicFrame>
            <p:nvGraphicFramePr>
              <p:cNvPr id="8202" name="Object 16"/>
              <p:cNvGraphicFramePr>
                <a:graphicFrameLocks noChangeAspect="1"/>
              </p:cNvGraphicFramePr>
              <p:nvPr/>
            </p:nvGraphicFramePr>
            <p:xfrm>
              <a:off x="1143000" y="3200400"/>
              <a:ext cx="222968" cy="576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504" name="Equation" r:id="rId16" imgW="152280" imgH="393480" progId="Equation.3">
                      <p:embed/>
                    </p:oleObj>
                  </mc:Choice>
                  <mc:Fallback>
                    <p:oleObj name="Equation" r:id="rId16" imgW="15228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43000" y="3200400"/>
                            <a:ext cx="222968" cy="5760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68" name="Group 8"/>
            <p:cNvGrpSpPr>
              <a:grpSpLocks/>
            </p:cNvGrpSpPr>
            <p:nvPr/>
          </p:nvGrpSpPr>
          <p:grpSpPr bwMode="auto">
            <a:xfrm>
              <a:off x="1447677" y="3200400"/>
              <a:ext cx="360246" cy="576000"/>
              <a:chOff x="1066800" y="3200400"/>
              <a:chExt cx="360000" cy="576000"/>
            </a:xfrm>
            <a:grpFill/>
          </p:grpSpPr>
          <p:sp>
            <p:nvSpPr>
              <p:cNvPr id="42" name="Rectangle 41"/>
              <p:cNvSpPr/>
              <p:nvPr/>
            </p:nvSpPr>
            <p:spPr>
              <a:xfrm>
                <a:off x="1066677" y="3200400"/>
                <a:ext cx="360247" cy="57600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graphicFrame>
            <p:nvGraphicFramePr>
              <p:cNvPr id="8201" name="Object 17"/>
              <p:cNvGraphicFramePr>
                <a:graphicFrameLocks noChangeAspect="1"/>
              </p:cNvGraphicFramePr>
              <p:nvPr/>
            </p:nvGraphicFramePr>
            <p:xfrm>
              <a:off x="1143000" y="3200400"/>
              <a:ext cx="222968" cy="576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505" name="Equation" r:id="rId17" imgW="152280" imgH="393480" progId="Equation.3">
                      <p:embed/>
                    </p:oleObj>
                  </mc:Choice>
                  <mc:Fallback>
                    <p:oleObj name="Equation" r:id="rId17" imgW="15228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43000" y="3200400"/>
                            <a:ext cx="222968" cy="5760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67" name="Group 11"/>
            <p:cNvGrpSpPr>
              <a:grpSpLocks/>
            </p:cNvGrpSpPr>
            <p:nvPr/>
          </p:nvGrpSpPr>
          <p:grpSpPr bwMode="auto">
            <a:xfrm>
              <a:off x="1828554" y="3200400"/>
              <a:ext cx="360246" cy="576000"/>
              <a:chOff x="1066800" y="3200400"/>
              <a:chExt cx="360000" cy="576000"/>
            </a:xfrm>
            <a:grpFill/>
          </p:grpSpPr>
          <p:sp>
            <p:nvSpPr>
              <p:cNvPr id="40" name="Rectangle 39"/>
              <p:cNvSpPr/>
              <p:nvPr/>
            </p:nvSpPr>
            <p:spPr>
              <a:xfrm>
                <a:off x="1066553" y="3200400"/>
                <a:ext cx="360247" cy="57600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graphicFrame>
            <p:nvGraphicFramePr>
              <p:cNvPr id="8200" name="Object 18"/>
              <p:cNvGraphicFramePr>
                <a:graphicFrameLocks noChangeAspect="1"/>
              </p:cNvGraphicFramePr>
              <p:nvPr/>
            </p:nvGraphicFramePr>
            <p:xfrm>
              <a:off x="1143000" y="3200400"/>
              <a:ext cx="222968" cy="576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506" name="Equation" r:id="rId18" imgW="152280" imgH="393480" progId="Equation.3">
                      <p:embed/>
                    </p:oleObj>
                  </mc:Choice>
                  <mc:Fallback>
                    <p:oleObj name="Equation" r:id="rId18" imgW="15228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43000" y="3200400"/>
                            <a:ext cx="222968" cy="5760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8220" name="TextBox 45"/>
          <p:cNvSpPr txBox="1">
            <a:spLocks noChangeArrowheads="1"/>
          </p:cNvSpPr>
          <p:nvPr/>
        </p:nvSpPr>
        <p:spPr bwMode="auto">
          <a:xfrm>
            <a:off x="5715000" y="3276600"/>
            <a:ext cx="352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÷</a:t>
            </a:r>
          </a:p>
        </p:txBody>
      </p:sp>
      <p:grpSp>
        <p:nvGrpSpPr>
          <p:cNvPr id="66" name="Group 46"/>
          <p:cNvGrpSpPr>
            <a:grpSpLocks/>
          </p:cNvGrpSpPr>
          <p:nvPr/>
        </p:nvGrpSpPr>
        <p:grpSpPr bwMode="auto">
          <a:xfrm>
            <a:off x="6096000" y="3200400"/>
            <a:ext cx="1122363" cy="576263"/>
            <a:chOff x="1066800" y="3200400"/>
            <a:chExt cx="1122000" cy="576000"/>
          </a:xfrm>
          <a:solidFill>
            <a:srgbClr val="21FF36"/>
          </a:solidFill>
        </p:grpSpPr>
        <p:grpSp>
          <p:nvGrpSpPr>
            <p:cNvPr id="65" name="Group 7"/>
            <p:cNvGrpSpPr>
              <a:grpSpLocks/>
            </p:cNvGrpSpPr>
            <p:nvPr/>
          </p:nvGrpSpPr>
          <p:grpSpPr bwMode="auto">
            <a:xfrm>
              <a:off x="1066800" y="3200400"/>
              <a:ext cx="360246" cy="576000"/>
              <a:chOff x="1066800" y="3200400"/>
              <a:chExt cx="360000" cy="576000"/>
            </a:xfrm>
            <a:grpFill/>
          </p:grpSpPr>
          <p:sp>
            <p:nvSpPr>
              <p:cNvPr id="55" name="Rectangle 54"/>
              <p:cNvSpPr/>
              <p:nvPr/>
            </p:nvSpPr>
            <p:spPr>
              <a:xfrm>
                <a:off x="1066800" y="3200400"/>
                <a:ext cx="360247" cy="57600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graphicFrame>
            <p:nvGraphicFramePr>
              <p:cNvPr id="8199" name="Object 19"/>
              <p:cNvGraphicFramePr>
                <a:graphicFrameLocks noChangeAspect="1"/>
              </p:cNvGraphicFramePr>
              <p:nvPr/>
            </p:nvGraphicFramePr>
            <p:xfrm>
              <a:off x="1143000" y="3200400"/>
              <a:ext cx="222968" cy="576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507" name="Equation" r:id="rId19" imgW="152280" imgH="393480" progId="Equation.3">
                      <p:embed/>
                    </p:oleObj>
                  </mc:Choice>
                  <mc:Fallback>
                    <p:oleObj name="Equation" r:id="rId19" imgW="15228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43000" y="3200400"/>
                            <a:ext cx="222968" cy="5760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64" name="Group 8"/>
            <p:cNvGrpSpPr>
              <a:grpSpLocks/>
            </p:cNvGrpSpPr>
            <p:nvPr/>
          </p:nvGrpSpPr>
          <p:grpSpPr bwMode="auto">
            <a:xfrm>
              <a:off x="1447677" y="3200400"/>
              <a:ext cx="360246" cy="576000"/>
              <a:chOff x="1066800" y="3200400"/>
              <a:chExt cx="360000" cy="576000"/>
            </a:xfrm>
            <a:grpFill/>
          </p:grpSpPr>
          <p:sp>
            <p:nvSpPr>
              <p:cNvPr id="53" name="Rectangle 52"/>
              <p:cNvSpPr/>
              <p:nvPr/>
            </p:nvSpPr>
            <p:spPr>
              <a:xfrm>
                <a:off x="1066677" y="3200400"/>
                <a:ext cx="360247" cy="57600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graphicFrame>
            <p:nvGraphicFramePr>
              <p:cNvPr id="8198" name="Object 20"/>
              <p:cNvGraphicFramePr>
                <a:graphicFrameLocks noChangeAspect="1"/>
              </p:cNvGraphicFramePr>
              <p:nvPr/>
            </p:nvGraphicFramePr>
            <p:xfrm>
              <a:off x="1143000" y="3200400"/>
              <a:ext cx="222968" cy="576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508" name="Equation" r:id="rId20" imgW="152280" imgH="393480" progId="Equation.3">
                      <p:embed/>
                    </p:oleObj>
                  </mc:Choice>
                  <mc:Fallback>
                    <p:oleObj name="Equation" r:id="rId20" imgW="15228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43000" y="3200400"/>
                            <a:ext cx="222968" cy="5760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61" name="Group 11"/>
            <p:cNvGrpSpPr>
              <a:grpSpLocks/>
            </p:cNvGrpSpPr>
            <p:nvPr/>
          </p:nvGrpSpPr>
          <p:grpSpPr bwMode="auto">
            <a:xfrm>
              <a:off x="1828554" y="3200400"/>
              <a:ext cx="360246" cy="576000"/>
              <a:chOff x="1066800" y="3200400"/>
              <a:chExt cx="360000" cy="576000"/>
            </a:xfrm>
            <a:grpFill/>
          </p:grpSpPr>
          <p:sp>
            <p:nvSpPr>
              <p:cNvPr id="51" name="Rectangle 50"/>
              <p:cNvSpPr/>
              <p:nvPr/>
            </p:nvSpPr>
            <p:spPr>
              <a:xfrm>
                <a:off x="1066553" y="3200400"/>
                <a:ext cx="360247" cy="57600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graphicFrame>
            <p:nvGraphicFramePr>
              <p:cNvPr id="8197" name="Object 21"/>
              <p:cNvGraphicFramePr>
                <a:graphicFrameLocks noChangeAspect="1"/>
              </p:cNvGraphicFramePr>
              <p:nvPr/>
            </p:nvGraphicFramePr>
            <p:xfrm>
              <a:off x="1143000" y="3200400"/>
              <a:ext cx="222968" cy="576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509" name="Equation" r:id="rId21" imgW="152280" imgH="393480" progId="Equation.3">
                      <p:embed/>
                    </p:oleObj>
                  </mc:Choice>
                  <mc:Fallback>
                    <p:oleObj name="Equation" r:id="rId21" imgW="15228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43000" y="3200400"/>
                            <a:ext cx="222968" cy="5760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57" name="Left Brace 56"/>
          <p:cNvSpPr/>
          <p:nvPr/>
        </p:nvSpPr>
        <p:spPr>
          <a:xfrm rot="16200000">
            <a:off x="3200400" y="1752600"/>
            <a:ext cx="304800" cy="4572000"/>
          </a:xfrm>
          <a:prstGeom prst="leftBrace">
            <a:avLst>
              <a:gd name="adj1" fmla="val 8333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graphicFrame>
        <p:nvGraphicFramePr>
          <p:cNvPr id="8195" name="Object 22"/>
          <p:cNvGraphicFramePr>
            <a:graphicFrameLocks noChangeAspect="1"/>
          </p:cNvGraphicFramePr>
          <p:nvPr/>
        </p:nvGraphicFramePr>
        <p:xfrm>
          <a:off x="3186113" y="4270375"/>
          <a:ext cx="33337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0" name="Equation" r:id="rId22" imgW="203040" imgH="393480" progId="Equation.3">
                  <p:embed/>
                </p:oleObj>
              </mc:Choice>
              <mc:Fallback>
                <p:oleObj name="Equation" r:id="rId22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6113" y="4270375"/>
                        <a:ext cx="333375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23"/>
          <p:cNvGraphicFramePr>
            <a:graphicFrameLocks noChangeAspect="1"/>
          </p:cNvGraphicFramePr>
          <p:nvPr/>
        </p:nvGraphicFramePr>
        <p:xfrm>
          <a:off x="6656388" y="3889375"/>
          <a:ext cx="25082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1" name="Equation" r:id="rId24" imgW="152280" imgH="393480" progId="Equation.3">
                  <p:embed/>
                </p:oleObj>
              </mc:Choice>
              <mc:Fallback>
                <p:oleObj name="Equation" r:id="rId24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6388" y="3889375"/>
                        <a:ext cx="250825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2" name="Object 63"/>
          <p:cNvGraphicFramePr>
            <a:graphicFrameLocks noChangeAspect="1"/>
          </p:cNvGraphicFramePr>
          <p:nvPr/>
        </p:nvGraphicFramePr>
        <p:xfrm>
          <a:off x="2859088" y="5365750"/>
          <a:ext cx="28702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2" name="Equation" r:id="rId26" imgW="1434960" imgH="393480" progId="Equation.3">
                  <p:embed/>
                </p:oleObj>
              </mc:Choice>
              <mc:Fallback>
                <p:oleObj name="Equation" r:id="rId26" imgW="14349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9088" y="5365750"/>
                        <a:ext cx="28702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23" name="TextBox 62"/>
          <p:cNvSpPr txBox="1">
            <a:spLocks noChangeArrowheads="1"/>
          </p:cNvSpPr>
          <p:nvPr/>
        </p:nvSpPr>
        <p:spPr bwMode="auto">
          <a:xfrm>
            <a:off x="1354138" y="5513388"/>
            <a:ext cx="12271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Answer:</a:t>
            </a:r>
          </a:p>
        </p:txBody>
      </p:sp>
    </p:spTree>
    <p:extLst>
      <p:ext uri="{BB962C8B-B14F-4D97-AF65-F5344CB8AC3E}">
        <p14:creationId xmlns:p14="http://schemas.microsoft.com/office/powerpoint/2010/main" val="3430317147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667000" y="762000"/>
            <a:ext cx="3344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 smtClean="0">
                <a:solidFill>
                  <a:srgbClr val="FFFF66"/>
                </a:solidFill>
              </a:rPr>
              <a:t>Division of Fractions</a:t>
            </a:r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1785938" y="1795463"/>
            <a:ext cx="6054725" cy="273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Conclusion:</a:t>
            </a:r>
            <a:endParaRPr lang="en-US" sz="2400" smtClean="0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</a:rPr>
              <a:t>When we divide fractions with equal denominators, the denominators will be cancelled out and thus we can ignore the denominator and divide just the numerators,</a:t>
            </a:r>
            <a:r>
              <a:rPr lang="en-US" sz="2800" smtClean="0">
                <a:solidFill>
                  <a:srgbClr val="000000"/>
                </a:solidFill>
              </a:rPr>
              <a:t>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</a:rPr>
              <a:t>i.e.</a:t>
            </a:r>
          </a:p>
        </p:txBody>
      </p:sp>
      <p:grpSp>
        <p:nvGrpSpPr>
          <p:cNvPr id="30724" name="Group 8"/>
          <p:cNvGrpSpPr>
            <a:grpSpLocks noChangeAspect="1"/>
          </p:cNvGrpSpPr>
          <p:nvPr/>
        </p:nvGrpSpPr>
        <p:grpSpPr bwMode="auto">
          <a:xfrm>
            <a:off x="3200400" y="4191000"/>
            <a:ext cx="2635250" cy="1027113"/>
            <a:chOff x="2016" y="2640"/>
            <a:chExt cx="1660" cy="647"/>
          </a:xfrm>
        </p:grpSpPr>
        <p:sp>
          <p:nvSpPr>
            <p:cNvPr id="30725" name="Rectangle 19"/>
            <p:cNvSpPr>
              <a:spLocks noChangeArrowheads="1"/>
            </p:cNvSpPr>
            <p:nvPr/>
          </p:nvSpPr>
          <p:spPr bwMode="auto">
            <a:xfrm>
              <a:off x="2070" y="2655"/>
              <a:ext cx="209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a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0726" name="AutoShape 7"/>
            <p:cNvSpPr>
              <a:spLocks noChangeAspect="1" noChangeArrowheads="1" noTextEdit="1"/>
            </p:cNvSpPr>
            <p:nvPr/>
          </p:nvSpPr>
          <p:spPr bwMode="auto">
            <a:xfrm>
              <a:off x="2016" y="2640"/>
              <a:ext cx="1635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0727" name="Line 9"/>
            <p:cNvSpPr>
              <a:spLocks noChangeShapeType="1"/>
            </p:cNvSpPr>
            <p:nvPr/>
          </p:nvSpPr>
          <p:spPr bwMode="auto">
            <a:xfrm>
              <a:off x="2054" y="2948"/>
              <a:ext cx="154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0728" name="Line 10"/>
            <p:cNvSpPr>
              <a:spLocks noChangeShapeType="1"/>
            </p:cNvSpPr>
            <p:nvPr/>
          </p:nvSpPr>
          <p:spPr bwMode="auto">
            <a:xfrm>
              <a:off x="2414" y="2948"/>
              <a:ext cx="130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0729" name="Line 11"/>
            <p:cNvSpPr>
              <a:spLocks noChangeShapeType="1"/>
            </p:cNvSpPr>
            <p:nvPr/>
          </p:nvSpPr>
          <p:spPr bwMode="auto">
            <a:xfrm>
              <a:off x="3451" y="2948"/>
              <a:ext cx="149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0730" name="Rectangle 12"/>
            <p:cNvSpPr>
              <a:spLocks noChangeArrowheads="1"/>
            </p:cNvSpPr>
            <p:nvPr/>
          </p:nvSpPr>
          <p:spPr bwMode="auto">
            <a:xfrm>
              <a:off x="3472" y="2981"/>
              <a:ext cx="196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c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0731" name="Rectangle 13"/>
            <p:cNvSpPr>
              <a:spLocks noChangeArrowheads="1"/>
            </p:cNvSpPr>
            <p:nvPr/>
          </p:nvSpPr>
          <p:spPr bwMode="auto">
            <a:xfrm>
              <a:off x="3467" y="2655"/>
              <a:ext cx="209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a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0732" name="Rectangle 14"/>
            <p:cNvSpPr>
              <a:spLocks noChangeArrowheads="1"/>
            </p:cNvSpPr>
            <p:nvPr/>
          </p:nvSpPr>
          <p:spPr bwMode="auto">
            <a:xfrm>
              <a:off x="3109" y="2800"/>
              <a:ext cx="196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c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0733" name="Rectangle 15"/>
            <p:cNvSpPr>
              <a:spLocks noChangeArrowheads="1"/>
            </p:cNvSpPr>
            <p:nvPr/>
          </p:nvSpPr>
          <p:spPr bwMode="auto">
            <a:xfrm>
              <a:off x="2791" y="2800"/>
              <a:ext cx="209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a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0734" name="Rectangle 16"/>
            <p:cNvSpPr>
              <a:spLocks noChangeArrowheads="1"/>
            </p:cNvSpPr>
            <p:nvPr/>
          </p:nvSpPr>
          <p:spPr bwMode="auto">
            <a:xfrm>
              <a:off x="2422" y="2981"/>
              <a:ext cx="209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b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0735" name="Rectangle 17"/>
            <p:cNvSpPr>
              <a:spLocks noChangeArrowheads="1"/>
            </p:cNvSpPr>
            <p:nvPr/>
          </p:nvSpPr>
          <p:spPr bwMode="auto">
            <a:xfrm>
              <a:off x="2430" y="2655"/>
              <a:ext cx="196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c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0736" name="Rectangle 18"/>
            <p:cNvSpPr>
              <a:spLocks noChangeArrowheads="1"/>
            </p:cNvSpPr>
            <p:nvPr/>
          </p:nvSpPr>
          <p:spPr bwMode="auto">
            <a:xfrm>
              <a:off x="2068" y="2981"/>
              <a:ext cx="209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b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0737" name="Rectangle 20"/>
            <p:cNvSpPr>
              <a:spLocks noChangeArrowheads="1"/>
            </p:cNvSpPr>
            <p:nvPr/>
          </p:nvSpPr>
          <p:spPr bwMode="auto">
            <a:xfrm>
              <a:off x="3267" y="2773"/>
              <a:ext cx="267" cy="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0738" name="Rectangle 21"/>
            <p:cNvSpPr>
              <a:spLocks noChangeArrowheads="1"/>
            </p:cNvSpPr>
            <p:nvPr/>
          </p:nvSpPr>
          <p:spPr bwMode="auto">
            <a:xfrm>
              <a:off x="2950" y="2773"/>
              <a:ext cx="267" cy="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¸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0739" name="Rectangle 22"/>
            <p:cNvSpPr>
              <a:spLocks noChangeArrowheads="1"/>
            </p:cNvSpPr>
            <p:nvPr/>
          </p:nvSpPr>
          <p:spPr bwMode="auto">
            <a:xfrm>
              <a:off x="2611" y="2773"/>
              <a:ext cx="267" cy="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0740" name="Rectangle 23"/>
            <p:cNvSpPr>
              <a:spLocks noChangeArrowheads="1"/>
            </p:cNvSpPr>
            <p:nvPr/>
          </p:nvSpPr>
          <p:spPr bwMode="auto">
            <a:xfrm>
              <a:off x="2248" y="2773"/>
              <a:ext cx="267" cy="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¸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09756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667000" y="762000"/>
            <a:ext cx="3344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 smtClean="0">
                <a:solidFill>
                  <a:srgbClr val="FFFF66"/>
                </a:solidFill>
              </a:rPr>
              <a:t>Division of Fractions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838200" y="1828800"/>
            <a:ext cx="4572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66FF66"/>
                </a:solidFill>
              </a:rPr>
              <a:t>Exercises:</a:t>
            </a:r>
            <a:endParaRPr lang="en-US" sz="2400" b="1" smtClean="0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1.  What is  </a:t>
            </a: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838200" y="3698875"/>
            <a:ext cx="1573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2. What is</a:t>
            </a:r>
            <a:r>
              <a:rPr lang="en-US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838200" y="5222875"/>
            <a:ext cx="1573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3. What is</a:t>
            </a:r>
            <a:r>
              <a:rPr lang="en-US" smtClean="0">
                <a:solidFill>
                  <a:srgbClr val="000000"/>
                </a:solidFill>
              </a:rPr>
              <a:t> </a:t>
            </a:r>
          </a:p>
        </p:txBody>
      </p:sp>
      <p:grpSp>
        <p:nvGrpSpPr>
          <p:cNvPr id="2" name="Group 13"/>
          <p:cNvGrpSpPr>
            <a:grpSpLocks noChangeAspect="1"/>
          </p:cNvGrpSpPr>
          <p:nvPr/>
        </p:nvGrpSpPr>
        <p:grpSpPr bwMode="auto">
          <a:xfrm>
            <a:off x="2667000" y="2209800"/>
            <a:ext cx="1522413" cy="949325"/>
            <a:chOff x="1680" y="1392"/>
            <a:chExt cx="959" cy="598"/>
          </a:xfrm>
        </p:grpSpPr>
        <p:sp>
          <p:nvSpPr>
            <p:cNvPr id="31809" name="AutoShape 12"/>
            <p:cNvSpPr>
              <a:spLocks noChangeAspect="1" noChangeArrowheads="1" noTextEdit="1"/>
            </p:cNvSpPr>
            <p:nvPr/>
          </p:nvSpPr>
          <p:spPr bwMode="auto">
            <a:xfrm>
              <a:off x="1680" y="1392"/>
              <a:ext cx="959" cy="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810" name="Line 14"/>
            <p:cNvSpPr>
              <a:spLocks noChangeShapeType="1"/>
            </p:cNvSpPr>
            <p:nvPr/>
          </p:nvSpPr>
          <p:spPr bwMode="auto">
            <a:xfrm>
              <a:off x="1718" y="1701"/>
              <a:ext cx="229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811" name="Line 15"/>
            <p:cNvSpPr>
              <a:spLocks noChangeShapeType="1"/>
            </p:cNvSpPr>
            <p:nvPr/>
          </p:nvSpPr>
          <p:spPr bwMode="auto">
            <a:xfrm>
              <a:off x="2160" y="1701"/>
              <a:ext cx="228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812" name="Rectangle 16"/>
            <p:cNvSpPr>
              <a:spLocks noChangeArrowheads="1"/>
            </p:cNvSpPr>
            <p:nvPr/>
          </p:nvSpPr>
          <p:spPr bwMode="auto">
            <a:xfrm>
              <a:off x="2493" y="1553"/>
              <a:ext cx="195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?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813" name="Rectangle 17"/>
            <p:cNvSpPr>
              <a:spLocks noChangeArrowheads="1"/>
            </p:cNvSpPr>
            <p:nvPr/>
          </p:nvSpPr>
          <p:spPr bwMode="auto">
            <a:xfrm>
              <a:off x="2388" y="1553"/>
              <a:ext cx="207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  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814" name="Rectangle 18"/>
            <p:cNvSpPr>
              <a:spLocks noChangeArrowheads="1"/>
            </p:cNvSpPr>
            <p:nvPr/>
          </p:nvSpPr>
          <p:spPr bwMode="auto">
            <a:xfrm>
              <a:off x="2150" y="1733"/>
              <a:ext cx="324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12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815" name="Rectangle 19"/>
            <p:cNvSpPr>
              <a:spLocks noChangeArrowheads="1"/>
            </p:cNvSpPr>
            <p:nvPr/>
          </p:nvSpPr>
          <p:spPr bwMode="auto">
            <a:xfrm>
              <a:off x="2218" y="1407"/>
              <a:ext cx="20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5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816" name="Rectangle 20"/>
            <p:cNvSpPr>
              <a:spLocks noChangeArrowheads="1"/>
            </p:cNvSpPr>
            <p:nvPr/>
          </p:nvSpPr>
          <p:spPr bwMode="auto">
            <a:xfrm>
              <a:off x="1709" y="1733"/>
              <a:ext cx="324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12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817" name="Rectangle 21"/>
            <p:cNvSpPr>
              <a:spLocks noChangeArrowheads="1"/>
            </p:cNvSpPr>
            <p:nvPr/>
          </p:nvSpPr>
          <p:spPr bwMode="auto">
            <a:xfrm>
              <a:off x="1709" y="1407"/>
              <a:ext cx="324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10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818" name="Rectangle 22"/>
            <p:cNvSpPr>
              <a:spLocks noChangeArrowheads="1"/>
            </p:cNvSpPr>
            <p:nvPr/>
          </p:nvSpPr>
          <p:spPr bwMode="auto">
            <a:xfrm>
              <a:off x="1994" y="1526"/>
              <a:ext cx="265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¸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34"/>
          <p:cNvGrpSpPr>
            <a:grpSpLocks noChangeAspect="1"/>
          </p:cNvGrpSpPr>
          <p:nvPr/>
        </p:nvGrpSpPr>
        <p:grpSpPr bwMode="auto">
          <a:xfrm>
            <a:off x="4572000" y="2133600"/>
            <a:ext cx="1935163" cy="1033463"/>
            <a:chOff x="2880" y="1344"/>
            <a:chExt cx="1219" cy="651"/>
          </a:xfrm>
        </p:grpSpPr>
        <p:sp>
          <p:nvSpPr>
            <p:cNvPr id="31800" name="AutoShape 33"/>
            <p:cNvSpPr>
              <a:spLocks noChangeAspect="1" noChangeArrowheads="1" noTextEdit="1"/>
            </p:cNvSpPr>
            <p:nvPr/>
          </p:nvSpPr>
          <p:spPr bwMode="auto">
            <a:xfrm>
              <a:off x="2880" y="1344"/>
              <a:ext cx="1156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801" name="Line 35"/>
            <p:cNvSpPr>
              <a:spLocks noChangeShapeType="1"/>
            </p:cNvSpPr>
            <p:nvPr/>
          </p:nvSpPr>
          <p:spPr bwMode="auto">
            <a:xfrm>
              <a:off x="3417" y="1651"/>
              <a:ext cx="243" cy="1"/>
            </a:xfrm>
            <a:prstGeom prst="line">
              <a:avLst/>
            </a:prstGeom>
            <a:noFill/>
            <a:ln w="301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802" name="Rectangle 36"/>
            <p:cNvSpPr>
              <a:spLocks noChangeArrowheads="1"/>
            </p:cNvSpPr>
            <p:nvPr/>
          </p:nvSpPr>
          <p:spPr bwMode="auto">
            <a:xfrm>
              <a:off x="3889" y="1504"/>
              <a:ext cx="210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2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803" name="Rectangle 37"/>
            <p:cNvSpPr>
              <a:spLocks noChangeArrowheads="1"/>
            </p:cNvSpPr>
            <p:nvPr/>
          </p:nvSpPr>
          <p:spPr bwMode="auto">
            <a:xfrm>
              <a:off x="3476" y="1687"/>
              <a:ext cx="210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5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804" name="Rectangle 38"/>
            <p:cNvSpPr>
              <a:spLocks noChangeArrowheads="1"/>
            </p:cNvSpPr>
            <p:nvPr/>
          </p:nvSpPr>
          <p:spPr bwMode="auto">
            <a:xfrm>
              <a:off x="3407" y="1355"/>
              <a:ext cx="327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10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805" name="Rectangle 39"/>
            <p:cNvSpPr>
              <a:spLocks noChangeArrowheads="1"/>
            </p:cNvSpPr>
            <p:nvPr/>
          </p:nvSpPr>
          <p:spPr bwMode="auto">
            <a:xfrm>
              <a:off x="3359" y="1504"/>
              <a:ext cx="152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 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806" name="Rectangle 40"/>
            <p:cNvSpPr>
              <a:spLocks noChangeArrowheads="1"/>
            </p:cNvSpPr>
            <p:nvPr/>
          </p:nvSpPr>
          <p:spPr bwMode="auto">
            <a:xfrm>
              <a:off x="3320" y="1504"/>
              <a:ext cx="158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: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807" name="Rectangle 41"/>
            <p:cNvSpPr>
              <a:spLocks noChangeArrowheads="1"/>
            </p:cNvSpPr>
            <p:nvPr/>
          </p:nvSpPr>
          <p:spPr bwMode="auto">
            <a:xfrm>
              <a:off x="2915" y="1504"/>
              <a:ext cx="469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Ans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808" name="Rectangle 42"/>
            <p:cNvSpPr>
              <a:spLocks noChangeArrowheads="1"/>
            </p:cNvSpPr>
            <p:nvPr/>
          </p:nvSpPr>
          <p:spPr bwMode="auto">
            <a:xfrm>
              <a:off x="3708" y="1477"/>
              <a:ext cx="267" cy="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44"/>
          <p:cNvGrpSpPr>
            <a:grpSpLocks noChangeAspect="1"/>
          </p:cNvGrpSpPr>
          <p:nvPr/>
        </p:nvGrpSpPr>
        <p:grpSpPr bwMode="auto">
          <a:xfrm>
            <a:off x="2667000" y="3657600"/>
            <a:ext cx="1582738" cy="949325"/>
            <a:chOff x="1680" y="2304"/>
            <a:chExt cx="997" cy="598"/>
          </a:xfrm>
        </p:grpSpPr>
        <p:sp>
          <p:nvSpPr>
            <p:cNvPr id="31790" name="AutoShape 43"/>
            <p:cNvSpPr>
              <a:spLocks noChangeAspect="1" noChangeArrowheads="1" noTextEdit="1"/>
            </p:cNvSpPr>
            <p:nvPr/>
          </p:nvSpPr>
          <p:spPr bwMode="auto">
            <a:xfrm>
              <a:off x="1680" y="2304"/>
              <a:ext cx="997" cy="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791" name="Line 45"/>
            <p:cNvSpPr>
              <a:spLocks noChangeShapeType="1"/>
            </p:cNvSpPr>
            <p:nvPr/>
          </p:nvSpPr>
          <p:spPr bwMode="auto">
            <a:xfrm>
              <a:off x="1718" y="2613"/>
              <a:ext cx="254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792" name="Line 46"/>
            <p:cNvSpPr>
              <a:spLocks noChangeShapeType="1"/>
            </p:cNvSpPr>
            <p:nvPr/>
          </p:nvSpPr>
          <p:spPr bwMode="auto">
            <a:xfrm>
              <a:off x="2184" y="2613"/>
              <a:ext cx="255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793" name="Rectangle 47"/>
            <p:cNvSpPr>
              <a:spLocks noChangeArrowheads="1"/>
            </p:cNvSpPr>
            <p:nvPr/>
          </p:nvSpPr>
          <p:spPr bwMode="auto">
            <a:xfrm>
              <a:off x="2543" y="2465"/>
              <a:ext cx="195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?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794" name="Rectangle 48"/>
            <p:cNvSpPr>
              <a:spLocks noChangeArrowheads="1"/>
            </p:cNvSpPr>
            <p:nvPr/>
          </p:nvSpPr>
          <p:spPr bwMode="auto">
            <a:xfrm>
              <a:off x="2200" y="2645"/>
              <a:ext cx="324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24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795" name="Rectangle 49"/>
            <p:cNvSpPr>
              <a:spLocks noChangeArrowheads="1"/>
            </p:cNvSpPr>
            <p:nvPr/>
          </p:nvSpPr>
          <p:spPr bwMode="auto">
            <a:xfrm>
              <a:off x="2254" y="2319"/>
              <a:ext cx="20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7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796" name="Rectangle 50"/>
            <p:cNvSpPr>
              <a:spLocks noChangeArrowheads="1"/>
            </p:cNvSpPr>
            <p:nvPr/>
          </p:nvSpPr>
          <p:spPr bwMode="auto">
            <a:xfrm>
              <a:off x="1734" y="2645"/>
              <a:ext cx="324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24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797" name="Rectangle 51"/>
            <p:cNvSpPr>
              <a:spLocks noChangeArrowheads="1"/>
            </p:cNvSpPr>
            <p:nvPr/>
          </p:nvSpPr>
          <p:spPr bwMode="auto">
            <a:xfrm>
              <a:off x="1721" y="2319"/>
              <a:ext cx="324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16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798" name="Rectangle 52"/>
            <p:cNvSpPr>
              <a:spLocks noChangeArrowheads="1"/>
            </p:cNvSpPr>
            <p:nvPr/>
          </p:nvSpPr>
          <p:spPr bwMode="auto">
            <a:xfrm>
              <a:off x="2439" y="2465"/>
              <a:ext cx="20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  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799" name="Rectangle 53"/>
            <p:cNvSpPr>
              <a:spLocks noChangeArrowheads="1"/>
            </p:cNvSpPr>
            <p:nvPr/>
          </p:nvSpPr>
          <p:spPr bwMode="auto">
            <a:xfrm>
              <a:off x="2019" y="2438"/>
              <a:ext cx="265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¸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Group 55"/>
          <p:cNvGrpSpPr>
            <a:grpSpLocks noChangeAspect="1"/>
          </p:cNvGrpSpPr>
          <p:nvPr/>
        </p:nvGrpSpPr>
        <p:grpSpPr bwMode="auto">
          <a:xfrm>
            <a:off x="4572000" y="3657600"/>
            <a:ext cx="2141538" cy="942975"/>
            <a:chOff x="2880" y="2304"/>
            <a:chExt cx="1349" cy="594"/>
          </a:xfrm>
        </p:grpSpPr>
        <p:sp>
          <p:nvSpPr>
            <p:cNvPr id="31778" name="AutoShape 54"/>
            <p:cNvSpPr>
              <a:spLocks noChangeAspect="1" noChangeArrowheads="1" noTextEdit="1"/>
            </p:cNvSpPr>
            <p:nvPr/>
          </p:nvSpPr>
          <p:spPr bwMode="auto">
            <a:xfrm>
              <a:off x="2880" y="2304"/>
              <a:ext cx="1349" cy="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779" name="Line 56"/>
            <p:cNvSpPr>
              <a:spLocks noChangeShapeType="1"/>
            </p:cNvSpPr>
            <p:nvPr/>
          </p:nvSpPr>
          <p:spPr bwMode="auto">
            <a:xfrm>
              <a:off x="3417" y="2611"/>
              <a:ext cx="230" cy="1"/>
            </a:xfrm>
            <a:prstGeom prst="line">
              <a:avLst/>
            </a:prstGeom>
            <a:noFill/>
            <a:ln w="301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780" name="Line 57"/>
            <p:cNvSpPr>
              <a:spLocks noChangeShapeType="1"/>
            </p:cNvSpPr>
            <p:nvPr/>
          </p:nvSpPr>
          <p:spPr bwMode="auto">
            <a:xfrm>
              <a:off x="4037" y="2611"/>
              <a:ext cx="140" cy="1"/>
            </a:xfrm>
            <a:prstGeom prst="line">
              <a:avLst/>
            </a:prstGeom>
            <a:noFill/>
            <a:ln w="301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781" name="Rectangle 58"/>
            <p:cNvSpPr>
              <a:spLocks noChangeArrowheads="1"/>
            </p:cNvSpPr>
            <p:nvPr/>
          </p:nvSpPr>
          <p:spPr bwMode="auto">
            <a:xfrm>
              <a:off x="4050" y="2646"/>
              <a:ext cx="210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7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782" name="Rectangle 59"/>
            <p:cNvSpPr>
              <a:spLocks noChangeArrowheads="1"/>
            </p:cNvSpPr>
            <p:nvPr/>
          </p:nvSpPr>
          <p:spPr bwMode="auto">
            <a:xfrm>
              <a:off x="4053" y="2315"/>
              <a:ext cx="210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2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783" name="Rectangle 60"/>
            <p:cNvSpPr>
              <a:spLocks noChangeArrowheads="1"/>
            </p:cNvSpPr>
            <p:nvPr/>
          </p:nvSpPr>
          <p:spPr bwMode="auto">
            <a:xfrm>
              <a:off x="3889" y="2463"/>
              <a:ext cx="210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2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784" name="Rectangle 61"/>
            <p:cNvSpPr>
              <a:spLocks noChangeArrowheads="1"/>
            </p:cNvSpPr>
            <p:nvPr/>
          </p:nvSpPr>
          <p:spPr bwMode="auto">
            <a:xfrm>
              <a:off x="3474" y="2646"/>
              <a:ext cx="210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7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785" name="Rectangle 62"/>
            <p:cNvSpPr>
              <a:spLocks noChangeArrowheads="1"/>
            </p:cNvSpPr>
            <p:nvPr/>
          </p:nvSpPr>
          <p:spPr bwMode="auto">
            <a:xfrm>
              <a:off x="3408" y="2315"/>
              <a:ext cx="327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16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786" name="Rectangle 63"/>
            <p:cNvSpPr>
              <a:spLocks noChangeArrowheads="1"/>
            </p:cNvSpPr>
            <p:nvPr/>
          </p:nvSpPr>
          <p:spPr bwMode="auto">
            <a:xfrm>
              <a:off x="3359" y="2463"/>
              <a:ext cx="152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 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787" name="Rectangle 64"/>
            <p:cNvSpPr>
              <a:spLocks noChangeArrowheads="1"/>
            </p:cNvSpPr>
            <p:nvPr/>
          </p:nvSpPr>
          <p:spPr bwMode="auto">
            <a:xfrm>
              <a:off x="3320" y="2463"/>
              <a:ext cx="15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: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788" name="Rectangle 65"/>
            <p:cNvSpPr>
              <a:spLocks noChangeArrowheads="1"/>
            </p:cNvSpPr>
            <p:nvPr/>
          </p:nvSpPr>
          <p:spPr bwMode="auto">
            <a:xfrm>
              <a:off x="2915" y="2463"/>
              <a:ext cx="469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Ans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789" name="Rectangle 66"/>
            <p:cNvSpPr>
              <a:spLocks noChangeArrowheads="1"/>
            </p:cNvSpPr>
            <p:nvPr/>
          </p:nvSpPr>
          <p:spPr bwMode="auto">
            <a:xfrm>
              <a:off x="3709" y="2437"/>
              <a:ext cx="267" cy="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68"/>
          <p:cNvGrpSpPr>
            <a:grpSpLocks noChangeAspect="1"/>
          </p:cNvGrpSpPr>
          <p:nvPr/>
        </p:nvGrpSpPr>
        <p:grpSpPr bwMode="auto">
          <a:xfrm>
            <a:off x="2743200" y="5105400"/>
            <a:ext cx="1492250" cy="949325"/>
            <a:chOff x="1776" y="3216"/>
            <a:chExt cx="940" cy="598"/>
          </a:xfrm>
        </p:grpSpPr>
        <p:sp>
          <p:nvSpPr>
            <p:cNvPr id="31768" name="AutoShape 67"/>
            <p:cNvSpPr>
              <a:spLocks noChangeAspect="1" noChangeArrowheads="1" noTextEdit="1"/>
            </p:cNvSpPr>
            <p:nvPr/>
          </p:nvSpPr>
          <p:spPr bwMode="auto">
            <a:xfrm>
              <a:off x="1776" y="3216"/>
              <a:ext cx="940" cy="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769" name="Line 69"/>
            <p:cNvSpPr>
              <a:spLocks noChangeShapeType="1"/>
            </p:cNvSpPr>
            <p:nvPr/>
          </p:nvSpPr>
          <p:spPr bwMode="auto">
            <a:xfrm>
              <a:off x="1814" y="3525"/>
              <a:ext cx="226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770" name="Line 70"/>
            <p:cNvSpPr>
              <a:spLocks noChangeShapeType="1"/>
            </p:cNvSpPr>
            <p:nvPr/>
          </p:nvSpPr>
          <p:spPr bwMode="auto">
            <a:xfrm>
              <a:off x="2252" y="3525"/>
              <a:ext cx="225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771" name="Rectangle 71"/>
            <p:cNvSpPr>
              <a:spLocks noChangeArrowheads="1"/>
            </p:cNvSpPr>
            <p:nvPr/>
          </p:nvSpPr>
          <p:spPr bwMode="auto">
            <a:xfrm>
              <a:off x="2582" y="3377"/>
              <a:ext cx="195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?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772" name="Rectangle 72"/>
            <p:cNvSpPr>
              <a:spLocks noChangeArrowheads="1"/>
            </p:cNvSpPr>
            <p:nvPr/>
          </p:nvSpPr>
          <p:spPr bwMode="auto">
            <a:xfrm>
              <a:off x="2242" y="3557"/>
              <a:ext cx="324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15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773" name="Rectangle 73"/>
            <p:cNvSpPr>
              <a:spLocks noChangeArrowheads="1"/>
            </p:cNvSpPr>
            <p:nvPr/>
          </p:nvSpPr>
          <p:spPr bwMode="auto">
            <a:xfrm>
              <a:off x="2311" y="3231"/>
              <a:ext cx="20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4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774" name="Rectangle 74"/>
            <p:cNvSpPr>
              <a:spLocks noChangeArrowheads="1"/>
            </p:cNvSpPr>
            <p:nvPr/>
          </p:nvSpPr>
          <p:spPr bwMode="auto">
            <a:xfrm>
              <a:off x="1805" y="3557"/>
              <a:ext cx="324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15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775" name="Rectangle 75"/>
            <p:cNvSpPr>
              <a:spLocks noChangeArrowheads="1"/>
            </p:cNvSpPr>
            <p:nvPr/>
          </p:nvSpPr>
          <p:spPr bwMode="auto">
            <a:xfrm>
              <a:off x="1807" y="3231"/>
              <a:ext cx="324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13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776" name="Rectangle 76"/>
            <p:cNvSpPr>
              <a:spLocks noChangeArrowheads="1"/>
            </p:cNvSpPr>
            <p:nvPr/>
          </p:nvSpPr>
          <p:spPr bwMode="auto">
            <a:xfrm>
              <a:off x="2477" y="3377"/>
              <a:ext cx="20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  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777" name="Rectangle 77"/>
            <p:cNvSpPr>
              <a:spLocks noChangeArrowheads="1"/>
            </p:cNvSpPr>
            <p:nvPr/>
          </p:nvSpPr>
          <p:spPr bwMode="auto">
            <a:xfrm>
              <a:off x="2087" y="3350"/>
              <a:ext cx="265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¸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7" name="Group 79"/>
          <p:cNvGrpSpPr>
            <a:grpSpLocks noChangeAspect="1"/>
          </p:cNvGrpSpPr>
          <p:nvPr/>
        </p:nvGrpSpPr>
        <p:grpSpPr bwMode="auto">
          <a:xfrm>
            <a:off x="4572000" y="5148263"/>
            <a:ext cx="2159000" cy="1030287"/>
            <a:chOff x="2880" y="3243"/>
            <a:chExt cx="1360" cy="649"/>
          </a:xfrm>
        </p:grpSpPr>
        <p:sp>
          <p:nvSpPr>
            <p:cNvPr id="31756" name="AutoShape 78"/>
            <p:cNvSpPr>
              <a:spLocks noChangeAspect="1" noChangeArrowheads="1" noTextEdit="1"/>
            </p:cNvSpPr>
            <p:nvPr/>
          </p:nvSpPr>
          <p:spPr bwMode="auto">
            <a:xfrm>
              <a:off x="2880" y="3243"/>
              <a:ext cx="1328" cy="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757" name="Line 80"/>
            <p:cNvSpPr>
              <a:spLocks noChangeShapeType="1"/>
            </p:cNvSpPr>
            <p:nvPr/>
          </p:nvSpPr>
          <p:spPr bwMode="auto">
            <a:xfrm>
              <a:off x="3416" y="3550"/>
              <a:ext cx="232" cy="0"/>
            </a:xfrm>
            <a:prstGeom prst="line">
              <a:avLst/>
            </a:prstGeom>
            <a:noFill/>
            <a:ln w="301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758" name="Line 81"/>
            <p:cNvSpPr>
              <a:spLocks noChangeShapeType="1"/>
            </p:cNvSpPr>
            <p:nvPr/>
          </p:nvSpPr>
          <p:spPr bwMode="auto">
            <a:xfrm>
              <a:off x="4014" y="3550"/>
              <a:ext cx="162" cy="0"/>
            </a:xfrm>
            <a:prstGeom prst="line">
              <a:avLst/>
            </a:prstGeom>
            <a:noFill/>
            <a:ln w="301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759" name="Rectangle 82"/>
            <p:cNvSpPr>
              <a:spLocks noChangeArrowheads="1"/>
            </p:cNvSpPr>
            <p:nvPr/>
          </p:nvSpPr>
          <p:spPr bwMode="auto">
            <a:xfrm>
              <a:off x="4030" y="3585"/>
              <a:ext cx="210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4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760" name="Rectangle 83"/>
            <p:cNvSpPr>
              <a:spLocks noChangeArrowheads="1"/>
            </p:cNvSpPr>
            <p:nvPr/>
          </p:nvSpPr>
          <p:spPr bwMode="auto">
            <a:xfrm>
              <a:off x="4026" y="3254"/>
              <a:ext cx="210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1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761" name="Rectangle 84"/>
            <p:cNvSpPr>
              <a:spLocks noChangeArrowheads="1"/>
            </p:cNvSpPr>
            <p:nvPr/>
          </p:nvSpPr>
          <p:spPr bwMode="auto">
            <a:xfrm>
              <a:off x="3874" y="3402"/>
              <a:ext cx="210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3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762" name="Rectangle 85"/>
            <p:cNvSpPr>
              <a:spLocks noChangeArrowheads="1"/>
            </p:cNvSpPr>
            <p:nvPr/>
          </p:nvSpPr>
          <p:spPr bwMode="auto">
            <a:xfrm>
              <a:off x="3474" y="3585"/>
              <a:ext cx="210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4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763" name="Rectangle 86"/>
            <p:cNvSpPr>
              <a:spLocks noChangeArrowheads="1"/>
            </p:cNvSpPr>
            <p:nvPr/>
          </p:nvSpPr>
          <p:spPr bwMode="auto">
            <a:xfrm>
              <a:off x="3407" y="3254"/>
              <a:ext cx="327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13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764" name="Rectangle 87"/>
            <p:cNvSpPr>
              <a:spLocks noChangeArrowheads="1"/>
            </p:cNvSpPr>
            <p:nvPr/>
          </p:nvSpPr>
          <p:spPr bwMode="auto">
            <a:xfrm>
              <a:off x="3359" y="3402"/>
              <a:ext cx="152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 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765" name="Rectangle 88"/>
            <p:cNvSpPr>
              <a:spLocks noChangeArrowheads="1"/>
            </p:cNvSpPr>
            <p:nvPr/>
          </p:nvSpPr>
          <p:spPr bwMode="auto">
            <a:xfrm>
              <a:off x="3319" y="3402"/>
              <a:ext cx="15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: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766" name="Rectangle 89"/>
            <p:cNvSpPr>
              <a:spLocks noChangeArrowheads="1"/>
            </p:cNvSpPr>
            <p:nvPr/>
          </p:nvSpPr>
          <p:spPr bwMode="auto">
            <a:xfrm>
              <a:off x="2915" y="3402"/>
              <a:ext cx="469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Ans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1767" name="Rectangle 90"/>
            <p:cNvSpPr>
              <a:spLocks noChangeArrowheads="1"/>
            </p:cNvSpPr>
            <p:nvPr/>
          </p:nvSpPr>
          <p:spPr bwMode="auto">
            <a:xfrm>
              <a:off x="3700" y="3376"/>
              <a:ext cx="267" cy="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63846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utoUpdateAnimBg="0"/>
      <p:bldP spid="21509" grpId="0" autoUpdateAnimBg="0"/>
      <p:bldP spid="21511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2"/>
          <p:cNvSpPr txBox="1">
            <a:spLocks noChangeArrowheads="1"/>
          </p:cNvSpPr>
          <p:nvPr/>
        </p:nvSpPr>
        <p:spPr bwMode="auto">
          <a:xfrm>
            <a:off x="838200" y="609600"/>
            <a:ext cx="77041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 smtClean="0">
                <a:solidFill>
                  <a:srgbClr val="FFFF66"/>
                </a:solidFill>
              </a:rPr>
              <a:t>Division of Fractions with different denominators</a:t>
            </a: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990600" y="1600200"/>
            <a:ext cx="42703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FFFF"/>
                </a:solidFill>
              </a:rPr>
              <a:t>Example:</a:t>
            </a:r>
            <a:endParaRPr lang="en-US" smtClean="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How can we perform the division</a:t>
            </a:r>
            <a:endParaRPr lang="en-US" smtClean="0">
              <a:solidFill>
                <a:srgbClr val="000000"/>
              </a:solidFill>
            </a:endParaRPr>
          </a:p>
        </p:txBody>
      </p:sp>
      <p:graphicFrame>
        <p:nvGraphicFramePr>
          <p:cNvPr id="55296" name="Object 0"/>
          <p:cNvGraphicFramePr>
            <a:graphicFrameLocks noChangeAspect="1"/>
          </p:cNvGraphicFramePr>
          <p:nvPr/>
        </p:nvGraphicFramePr>
        <p:xfrm>
          <a:off x="5410200" y="1752600"/>
          <a:ext cx="1220788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Equation" r:id="rId3" imgW="507960" imgH="393480" progId="Equation.3">
                  <p:embed/>
                </p:oleObj>
              </mc:Choice>
              <mc:Fallback>
                <p:oleObj name="Equation" r:id="rId3" imgW="5079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752600"/>
                        <a:ext cx="1220788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TextBox 12"/>
          <p:cNvSpPr txBox="1">
            <a:spLocks noChangeArrowheads="1"/>
          </p:cNvSpPr>
          <p:nvPr/>
        </p:nvSpPr>
        <p:spPr bwMode="auto">
          <a:xfrm>
            <a:off x="1643063" y="3827463"/>
            <a:ext cx="55403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Answer: </a:t>
            </a:r>
            <a:r>
              <a:rPr lang="en-US" smtClean="0">
                <a:solidFill>
                  <a:srgbClr val="FF0000"/>
                </a:solidFill>
              </a:rPr>
              <a:t>Find a common denominator first!</a:t>
            </a:r>
          </a:p>
        </p:txBody>
      </p:sp>
    </p:spTree>
    <p:extLst>
      <p:ext uri="{BB962C8B-B14F-4D97-AF65-F5344CB8AC3E}">
        <p14:creationId xmlns:p14="http://schemas.microsoft.com/office/powerpoint/2010/main" val="30755806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990600" y="990600"/>
            <a:ext cx="42703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FFFF"/>
                </a:solidFill>
              </a:rPr>
              <a:t>Example:</a:t>
            </a:r>
            <a:endParaRPr lang="en-US" smtClean="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How can we perform the division</a:t>
            </a: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974725" y="2327275"/>
            <a:ext cx="7434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The common denominator in this case is clearly 4 × 5 = 20.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890588" y="5095875"/>
            <a:ext cx="1384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Therefore</a:t>
            </a:r>
          </a:p>
        </p:txBody>
      </p:sp>
      <p:grpSp>
        <p:nvGrpSpPr>
          <p:cNvPr id="2" name="Group 24"/>
          <p:cNvGrpSpPr>
            <a:grpSpLocks noChangeAspect="1"/>
          </p:cNvGrpSpPr>
          <p:nvPr/>
        </p:nvGrpSpPr>
        <p:grpSpPr bwMode="auto">
          <a:xfrm>
            <a:off x="2628900" y="4978400"/>
            <a:ext cx="2497138" cy="1028700"/>
            <a:chOff x="1709" y="2688"/>
            <a:chExt cx="1573" cy="648"/>
          </a:xfrm>
        </p:grpSpPr>
        <p:sp>
          <p:nvSpPr>
            <p:cNvPr id="32838" name="AutoShape 23"/>
            <p:cNvSpPr>
              <a:spLocks noChangeAspect="1" noChangeArrowheads="1" noTextEdit="1"/>
            </p:cNvSpPr>
            <p:nvPr/>
          </p:nvSpPr>
          <p:spPr bwMode="auto">
            <a:xfrm>
              <a:off x="1709" y="2688"/>
              <a:ext cx="1539" cy="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2839" name="Line 25"/>
            <p:cNvSpPr>
              <a:spLocks noChangeShapeType="1"/>
            </p:cNvSpPr>
            <p:nvPr/>
          </p:nvSpPr>
          <p:spPr bwMode="auto">
            <a:xfrm>
              <a:off x="1747" y="2997"/>
              <a:ext cx="125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2840" name="Line 26"/>
            <p:cNvSpPr>
              <a:spLocks noChangeShapeType="1"/>
            </p:cNvSpPr>
            <p:nvPr/>
          </p:nvSpPr>
          <p:spPr bwMode="auto">
            <a:xfrm>
              <a:off x="2100" y="2997"/>
              <a:ext cx="10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2841" name="Line 27"/>
            <p:cNvSpPr>
              <a:spLocks noChangeShapeType="1"/>
            </p:cNvSpPr>
            <p:nvPr/>
          </p:nvSpPr>
          <p:spPr bwMode="auto">
            <a:xfrm>
              <a:off x="2474" y="2997"/>
              <a:ext cx="26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2842" name="Line 28"/>
            <p:cNvSpPr>
              <a:spLocks noChangeShapeType="1"/>
            </p:cNvSpPr>
            <p:nvPr/>
          </p:nvSpPr>
          <p:spPr bwMode="auto">
            <a:xfrm>
              <a:off x="2941" y="2997"/>
              <a:ext cx="275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2843" name="Rectangle 29"/>
            <p:cNvSpPr>
              <a:spLocks noChangeArrowheads="1"/>
            </p:cNvSpPr>
            <p:nvPr/>
          </p:nvSpPr>
          <p:spPr bwMode="auto">
            <a:xfrm>
              <a:off x="2957" y="3029"/>
              <a:ext cx="325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20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2844" name="Rectangle 30"/>
            <p:cNvSpPr>
              <a:spLocks noChangeArrowheads="1"/>
            </p:cNvSpPr>
            <p:nvPr/>
          </p:nvSpPr>
          <p:spPr bwMode="auto">
            <a:xfrm>
              <a:off x="3015" y="2703"/>
              <a:ext cx="209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4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2845" name="Rectangle 31"/>
            <p:cNvSpPr>
              <a:spLocks noChangeArrowheads="1"/>
            </p:cNvSpPr>
            <p:nvPr/>
          </p:nvSpPr>
          <p:spPr bwMode="auto">
            <a:xfrm>
              <a:off x="2489" y="3029"/>
              <a:ext cx="325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20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2846" name="Rectangle 32"/>
            <p:cNvSpPr>
              <a:spLocks noChangeArrowheads="1"/>
            </p:cNvSpPr>
            <p:nvPr/>
          </p:nvSpPr>
          <p:spPr bwMode="auto">
            <a:xfrm>
              <a:off x="2479" y="2703"/>
              <a:ext cx="325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15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2847" name="Rectangle 33"/>
            <p:cNvSpPr>
              <a:spLocks noChangeArrowheads="1"/>
            </p:cNvSpPr>
            <p:nvPr/>
          </p:nvSpPr>
          <p:spPr bwMode="auto">
            <a:xfrm>
              <a:off x="2108" y="3029"/>
              <a:ext cx="209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5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2848" name="Rectangle 34"/>
            <p:cNvSpPr>
              <a:spLocks noChangeArrowheads="1"/>
            </p:cNvSpPr>
            <p:nvPr/>
          </p:nvSpPr>
          <p:spPr bwMode="auto">
            <a:xfrm>
              <a:off x="2106" y="2703"/>
              <a:ext cx="209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1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2849" name="Rectangle 35"/>
            <p:cNvSpPr>
              <a:spLocks noChangeArrowheads="1"/>
            </p:cNvSpPr>
            <p:nvPr/>
          </p:nvSpPr>
          <p:spPr bwMode="auto">
            <a:xfrm>
              <a:off x="1763" y="3029"/>
              <a:ext cx="209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4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2850" name="Rectangle 36"/>
            <p:cNvSpPr>
              <a:spLocks noChangeArrowheads="1"/>
            </p:cNvSpPr>
            <p:nvPr/>
          </p:nvSpPr>
          <p:spPr bwMode="auto">
            <a:xfrm>
              <a:off x="1763" y="2703"/>
              <a:ext cx="209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3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2851" name="Rectangle 37"/>
            <p:cNvSpPr>
              <a:spLocks noChangeArrowheads="1"/>
            </p:cNvSpPr>
            <p:nvPr/>
          </p:nvSpPr>
          <p:spPr bwMode="auto">
            <a:xfrm>
              <a:off x="2775" y="2822"/>
              <a:ext cx="2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¸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2852" name="Rectangle 38"/>
            <p:cNvSpPr>
              <a:spLocks noChangeArrowheads="1"/>
            </p:cNvSpPr>
            <p:nvPr/>
          </p:nvSpPr>
          <p:spPr bwMode="auto">
            <a:xfrm>
              <a:off x="2290" y="2822"/>
              <a:ext cx="2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2853" name="Rectangle 39"/>
            <p:cNvSpPr>
              <a:spLocks noChangeArrowheads="1"/>
            </p:cNvSpPr>
            <p:nvPr/>
          </p:nvSpPr>
          <p:spPr bwMode="auto">
            <a:xfrm>
              <a:off x="1934" y="2822"/>
              <a:ext cx="2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¸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41"/>
          <p:cNvGrpSpPr>
            <a:grpSpLocks noChangeAspect="1"/>
          </p:cNvGrpSpPr>
          <p:nvPr/>
        </p:nvGrpSpPr>
        <p:grpSpPr bwMode="auto">
          <a:xfrm>
            <a:off x="5062538" y="4970463"/>
            <a:ext cx="2844800" cy="1028700"/>
            <a:chOff x="2208" y="3360"/>
            <a:chExt cx="1792" cy="648"/>
          </a:xfrm>
        </p:grpSpPr>
        <p:sp>
          <p:nvSpPr>
            <p:cNvPr id="32824" name="AutoShape 40"/>
            <p:cNvSpPr>
              <a:spLocks noChangeAspect="1" noChangeArrowheads="1" noTextEdit="1"/>
            </p:cNvSpPr>
            <p:nvPr/>
          </p:nvSpPr>
          <p:spPr bwMode="auto">
            <a:xfrm>
              <a:off x="2208" y="3360"/>
              <a:ext cx="1751" cy="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2825" name="Line 42"/>
            <p:cNvSpPr>
              <a:spLocks noChangeShapeType="1"/>
            </p:cNvSpPr>
            <p:nvPr/>
          </p:nvSpPr>
          <p:spPr bwMode="auto">
            <a:xfrm>
              <a:off x="3174" y="3669"/>
              <a:ext cx="226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2826" name="Line 43"/>
            <p:cNvSpPr>
              <a:spLocks noChangeShapeType="1"/>
            </p:cNvSpPr>
            <p:nvPr/>
          </p:nvSpPr>
          <p:spPr bwMode="auto">
            <a:xfrm>
              <a:off x="3775" y="3669"/>
              <a:ext cx="140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2827" name="Rectangle 44"/>
            <p:cNvSpPr>
              <a:spLocks noChangeArrowheads="1"/>
            </p:cNvSpPr>
            <p:nvPr/>
          </p:nvSpPr>
          <p:spPr bwMode="auto">
            <a:xfrm>
              <a:off x="3791" y="3701"/>
              <a:ext cx="209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4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2828" name="Rectangle 45"/>
            <p:cNvSpPr>
              <a:spLocks noChangeArrowheads="1"/>
            </p:cNvSpPr>
            <p:nvPr/>
          </p:nvSpPr>
          <p:spPr bwMode="auto">
            <a:xfrm>
              <a:off x="3791" y="3375"/>
              <a:ext cx="209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3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2829" name="Rectangle 46"/>
            <p:cNvSpPr>
              <a:spLocks noChangeArrowheads="1"/>
            </p:cNvSpPr>
            <p:nvPr/>
          </p:nvSpPr>
          <p:spPr bwMode="auto">
            <a:xfrm>
              <a:off x="3634" y="3521"/>
              <a:ext cx="209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3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2830" name="Rectangle 47"/>
            <p:cNvSpPr>
              <a:spLocks noChangeArrowheads="1"/>
            </p:cNvSpPr>
            <p:nvPr/>
          </p:nvSpPr>
          <p:spPr bwMode="auto">
            <a:xfrm>
              <a:off x="3233" y="3701"/>
              <a:ext cx="209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4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2831" name="Rectangle 48"/>
            <p:cNvSpPr>
              <a:spLocks noChangeArrowheads="1"/>
            </p:cNvSpPr>
            <p:nvPr/>
          </p:nvSpPr>
          <p:spPr bwMode="auto">
            <a:xfrm>
              <a:off x="3164" y="3375"/>
              <a:ext cx="325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15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2832" name="Rectangle 49"/>
            <p:cNvSpPr>
              <a:spLocks noChangeArrowheads="1"/>
            </p:cNvSpPr>
            <p:nvPr/>
          </p:nvSpPr>
          <p:spPr bwMode="auto">
            <a:xfrm>
              <a:off x="2824" y="3521"/>
              <a:ext cx="209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4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2833" name="Rectangle 50"/>
            <p:cNvSpPr>
              <a:spLocks noChangeArrowheads="1"/>
            </p:cNvSpPr>
            <p:nvPr/>
          </p:nvSpPr>
          <p:spPr bwMode="auto">
            <a:xfrm>
              <a:off x="2398" y="3521"/>
              <a:ext cx="325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15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2834" name="Rectangle 51"/>
            <p:cNvSpPr>
              <a:spLocks noChangeArrowheads="1"/>
            </p:cNvSpPr>
            <p:nvPr/>
          </p:nvSpPr>
          <p:spPr bwMode="auto">
            <a:xfrm>
              <a:off x="3461" y="3494"/>
              <a:ext cx="2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2835" name="Rectangle 52"/>
            <p:cNvSpPr>
              <a:spLocks noChangeArrowheads="1"/>
            </p:cNvSpPr>
            <p:nvPr/>
          </p:nvSpPr>
          <p:spPr bwMode="auto">
            <a:xfrm>
              <a:off x="2990" y="3494"/>
              <a:ext cx="2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2836" name="Rectangle 53"/>
            <p:cNvSpPr>
              <a:spLocks noChangeArrowheads="1"/>
            </p:cNvSpPr>
            <p:nvPr/>
          </p:nvSpPr>
          <p:spPr bwMode="auto">
            <a:xfrm>
              <a:off x="2661" y="3494"/>
              <a:ext cx="2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¸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2837" name="Rectangle 54"/>
            <p:cNvSpPr>
              <a:spLocks noChangeArrowheads="1"/>
            </p:cNvSpPr>
            <p:nvPr/>
          </p:nvSpPr>
          <p:spPr bwMode="auto">
            <a:xfrm>
              <a:off x="2243" y="3494"/>
              <a:ext cx="2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89"/>
          <p:cNvGrpSpPr>
            <a:grpSpLocks/>
          </p:cNvGrpSpPr>
          <p:nvPr/>
        </p:nvGrpSpPr>
        <p:grpSpPr bwMode="auto">
          <a:xfrm>
            <a:off x="898525" y="2971800"/>
            <a:ext cx="3006725" cy="949325"/>
            <a:chOff x="566" y="1872"/>
            <a:chExt cx="1894" cy="598"/>
          </a:xfrm>
        </p:grpSpPr>
        <p:sp>
          <p:nvSpPr>
            <p:cNvPr id="32806" name="Text Box 12"/>
            <p:cNvSpPr txBox="1">
              <a:spLocks noChangeArrowheads="1"/>
            </p:cNvSpPr>
            <p:nvPr/>
          </p:nvSpPr>
          <p:spPr bwMode="auto">
            <a:xfrm>
              <a:off x="566" y="1946"/>
              <a:ext cx="39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000000"/>
                  </a:solidFill>
                </a:rPr>
                <a:t>i.e. </a:t>
              </a:r>
            </a:p>
          </p:txBody>
        </p:sp>
        <p:grpSp>
          <p:nvGrpSpPr>
            <p:cNvPr id="32807" name="Group 56"/>
            <p:cNvGrpSpPr>
              <a:grpSpLocks noChangeAspect="1"/>
            </p:cNvGrpSpPr>
            <p:nvPr/>
          </p:nvGrpSpPr>
          <p:grpSpPr bwMode="auto">
            <a:xfrm>
              <a:off x="1056" y="1872"/>
              <a:ext cx="1404" cy="598"/>
              <a:chOff x="1056" y="1872"/>
              <a:chExt cx="1404" cy="598"/>
            </a:xfrm>
          </p:grpSpPr>
          <p:sp>
            <p:nvSpPr>
              <p:cNvPr id="32808" name="AutoShape 55"/>
              <p:cNvSpPr>
                <a:spLocks noChangeAspect="1" noChangeArrowheads="1" noTextEdit="1"/>
              </p:cNvSpPr>
              <p:nvPr/>
            </p:nvSpPr>
            <p:spPr bwMode="auto">
              <a:xfrm>
                <a:off x="1056" y="1872"/>
                <a:ext cx="1404" cy="5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2809" name="Line 57"/>
              <p:cNvSpPr>
                <a:spLocks noChangeShapeType="1"/>
              </p:cNvSpPr>
              <p:nvPr/>
            </p:nvSpPr>
            <p:spPr bwMode="auto">
              <a:xfrm>
                <a:off x="1094" y="2181"/>
                <a:ext cx="140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2810" name="Line 58"/>
              <p:cNvSpPr>
                <a:spLocks noChangeShapeType="1"/>
              </p:cNvSpPr>
              <p:nvPr/>
            </p:nvSpPr>
            <p:spPr bwMode="auto">
              <a:xfrm>
                <a:off x="1479" y="2181"/>
                <a:ext cx="424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2811" name="Line 59"/>
              <p:cNvSpPr>
                <a:spLocks noChangeShapeType="1"/>
              </p:cNvSpPr>
              <p:nvPr/>
            </p:nvSpPr>
            <p:spPr bwMode="auto">
              <a:xfrm>
                <a:off x="2149" y="2181"/>
                <a:ext cx="255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2812" name="Rectangle 60"/>
              <p:cNvSpPr>
                <a:spLocks noChangeArrowheads="1"/>
              </p:cNvSpPr>
              <p:nvPr/>
            </p:nvSpPr>
            <p:spPr bwMode="auto">
              <a:xfrm>
                <a:off x="2164" y="2213"/>
                <a:ext cx="325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</a:rPr>
                  <a:t>20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2813" name="Rectangle 61"/>
              <p:cNvSpPr>
                <a:spLocks noChangeArrowheads="1"/>
              </p:cNvSpPr>
              <p:nvPr/>
            </p:nvSpPr>
            <p:spPr bwMode="auto">
              <a:xfrm>
                <a:off x="2153" y="1887"/>
                <a:ext cx="325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</a:rPr>
                  <a:t>15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2814" name="Rectangle 62"/>
              <p:cNvSpPr>
                <a:spLocks noChangeArrowheads="1"/>
              </p:cNvSpPr>
              <p:nvPr/>
            </p:nvSpPr>
            <p:spPr bwMode="auto">
              <a:xfrm>
                <a:off x="1783" y="2213"/>
                <a:ext cx="209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</a:rPr>
                  <a:t>5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2815" name="Rectangle 63"/>
              <p:cNvSpPr>
                <a:spLocks noChangeArrowheads="1"/>
              </p:cNvSpPr>
              <p:nvPr/>
            </p:nvSpPr>
            <p:spPr bwMode="auto">
              <a:xfrm>
                <a:off x="1495" y="2213"/>
                <a:ext cx="209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</a:rPr>
                  <a:t>4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2816" name="Rectangle 64"/>
              <p:cNvSpPr>
                <a:spLocks noChangeArrowheads="1"/>
              </p:cNvSpPr>
              <p:nvPr/>
            </p:nvSpPr>
            <p:spPr bwMode="auto">
              <a:xfrm>
                <a:off x="1776" y="1887"/>
                <a:ext cx="209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</a:rPr>
                  <a:t>5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2817" name="Rectangle 65"/>
              <p:cNvSpPr>
                <a:spLocks noChangeArrowheads="1"/>
              </p:cNvSpPr>
              <p:nvPr/>
            </p:nvSpPr>
            <p:spPr bwMode="auto">
              <a:xfrm>
                <a:off x="1495" y="1887"/>
                <a:ext cx="209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</a:rPr>
                  <a:t>3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2818" name="Rectangle 66"/>
              <p:cNvSpPr>
                <a:spLocks noChangeArrowheads="1"/>
              </p:cNvSpPr>
              <p:nvPr/>
            </p:nvSpPr>
            <p:spPr bwMode="auto">
              <a:xfrm>
                <a:off x="1110" y="2213"/>
                <a:ext cx="209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</a:rPr>
                  <a:t>4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2819" name="Rectangle 67"/>
              <p:cNvSpPr>
                <a:spLocks noChangeArrowheads="1"/>
              </p:cNvSpPr>
              <p:nvPr/>
            </p:nvSpPr>
            <p:spPr bwMode="auto">
              <a:xfrm>
                <a:off x="1110" y="1887"/>
                <a:ext cx="209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</a:rPr>
                  <a:t>3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2820" name="Rectangle 68"/>
              <p:cNvSpPr>
                <a:spLocks noChangeArrowheads="1"/>
              </p:cNvSpPr>
              <p:nvPr/>
            </p:nvSpPr>
            <p:spPr bwMode="auto">
              <a:xfrm>
                <a:off x="1965" y="2006"/>
                <a:ext cx="266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  <a:latin typeface="Symbol" pitchFamily="18" charset="2"/>
                  </a:rPr>
                  <a:t>=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2821" name="Rectangle 69"/>
              <p:cNvSpPr>
                <a:spLocks noChangeArrowheads="1"/>
              </p:cNvSpPr>
              <p:nvPr/>
            </p:nvSpPr>
            <p:spPr bwMode="auto">
              <a:xfrm>
                <a:off x="1632" y="2186"/>
                <a:ext cx="266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  <a:latin typeface="Symbol" pitchFamily="18" charset="2"/>
                  </a:rPr>
                  <a:t>´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2822" name="Rectangle 70"/>
              <p:cNvSpPr>
                <a:spLocks noChangeArrowheads="1"/>
              </p:cNvSpPr>
              <p:nvPr/>
            </p:nvSpPr>
            <p:spPr bwMode="auto">
              <a:xfrm>
                <a:off x="1625" y="1860"/>
                <a:ext cx="266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  <a:latin typeface="Symbol" pitchFamily="18" charset="2"/>
                  </a:rPr>
                  <a:t>´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2823" name="Rectangle 71"/>
              <p:cNvSpPr>
                <a:spLocks noChangeArrowheads="1"/>
              </p:cNvSpPr>
              <p:nvPr/>
            </p:nvSpPr>
            <p:spPr bwMode="auto">
              <a:xfrm>
                <a:off x="1295" y="2006"/>
                <a:ext cx="266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  <a:latin typeface="Symbol" pitchFamily="18" charset="2"/>
                  </a:rPr>
                  <a:t>=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6" name="Group 90"/>
          <p:cNvGrpSpPr>
            <a:grpSpLocks/>
          </p:cNvGrpSpPr>
          <p:nvPr/>
        </p:nvGrpSpPr>
        <p:grpSpPr bwMode="auto">
          <a:xfrm>
            <a:off x="4098925" y="2876550"/>
            <a:ext cx="3262313" cy="1050925"/>
            <a:chOff x="2582" y="1812"/>
            <a:chExt cx="2055" cy="662"/>
          </a:xfrm>
        </p:grpSpPr>
        <p:sp>
          <p:nvSpPr>
            <p:cNvPr id="32788" name="Text Box 15"/>
            <p:cNvSpPr txBox="1">
              <a:spLocks noChangeArrowheads="1"/>
            </p:cNvSpPr>
            <p:nvPr/>
          </p:nvSpPr>
          <p:spPr bwMode="auto">
            <a:xfrm>
              <a:off x="2582" y="1946"/>
              <a:ext cx="39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000000"/>
                  </a:solidFill>
                </a:rPr>
                <a:t>and</a:t>
              </a:r>
            </a:p>
          </p:txBody>
        </p:sp>
        <p:grpSp>
          <p:nvGrpSpPr>
            <p:cNvPr id="32789" name="Group 73"/>
            <p:cNvGrpSpPr>
              <a:grpSpLocks noChangeAspect="1"/>
            </p:cNvGrpSpPr>
            <p:nvPr/>
          </p:nvGrpSpPr>
          <p:grpSpPr bwMode="auto">
            <a:xfrm>
              <a:off x="3216" y="1812"/>
              <a:ext cx="1421" cy="662"/>
              <a:chOff x="3216" y="1812"/>
              <a:chExt cx="1421" cy="662"/>
            </a:xfrm>
          </p:grpSpPr>
          <p:sp>
            <p:nvSpPr>
              <p:cNvPr id="32790" name="AutoShape 72"/>
              <p:cNvSpPr>
                <a:spLocks noChangeAspect="1" noChangeArrowheads="1" noTextEdit="1"/>
              </p:cNvSpPr>
              <p:nvPr/>
            </p:nvSpPr>
            <p:spPr bwMode="auto">
              <a:xfrm>
                <a:off x="3216" y="1824"/>
                <a:ext cx="1384" cy="5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2791" name="Line 74"/>
              <p:cNvSpPr>
                <a:spLocks noChangeShapeType="1"/>
              </p:cNvSpPr>
              <p:nvPr/>
            </p:nvSpPr>
            <p:spPr bwMode="auto">
              <a:xfrm>
                <a:off x="3254" y="2133"/>
                <a:ext cx="154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2792" name="Line 75"/>
              <p:cNvSpPr>
                <a:spLocks noChangeShapeType="1"/>
              </p:cNvSpPr>
              <p:nvPr/>
            </p:nvSpPr>
            <p:spPr bwMode="auto">
              <a:xfrm>
                <a:off x="3628" y="2133"/>
                <a:ext cx="404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2793" name="Line 76"/>
              <p:cNvSpPr>
                <a:spLocks noChangeShapeType="1"/>
              </p:cNvSpPr>
              <p:nvPr/>
            </p:nvSpPr>
            <p:spPr bwMode="auto">
              <a:xfrm>
                <a:off x="4297" y="2133"/>
                <a:ext cx="263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2794" name="Rectangle 77"/>
              <p:cNvSpPr>
                <a:spLocks noChangeArrowheads="1"/>
              </p:cNvSpPr>
              <p:nvPr/>
            </p:nvSpPr>
            <p:spPr bwMode="auto">
              <a:xfrm>
                <a:off x="4313" y="2165"/>
                <a:ext cx="324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</a:rPr>
                  <a:t>20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2795" name="Rectangle 78"/>
              <p:cNvSpPr>
                <a:spLocks noChangeArrowheads="1"/>
              </p:cNvSpPr>
              <p:nvPr/>
            </p:nvSpPr>
            <p:spPr bwMode="auto">
              <a:xfrm>
                <a:off x="4371" y="1839"/>
                <a:ext cx="208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</a:rPr>
                  <a:t>4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2796" name="Rectangle 79"/>
              <p:cNvSpPr>
                <a:spLocks noChangeArrowheads="1"/>
              </p:cNvSpPr>
              <p:nvPr/>
            </p:nvSpPr>
            <p:spPr bwMode="auto">
              <a:xfrm>
                <a:off x="3928" y="2165"/>
                <a:ext cx="208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</a:rPr>
                  <a:t>4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2797" name="Rectangle 80"/>
              <p:cNvSpPr>
                <a:spLocks noChangeArrowheads="1"/>
              </p:cNvSpPr>
              <p:nvPr/>
            </p:nvSpPr>
            <p:spPr bwMode="auto">
              <a:xfrm>
                <a:off x="3636" y="2165"/>
                <a:ext cx="208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</a:rPr>
                  <a:t>5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2798" name="Rectangle 81"/>
              <p:cNvSpPr>
                <a:spLocks noChangeArrowheads="1"/>
              </p:cNvSpPr>
              <p:nvPr/>
            </p:nvSpPr>
            <p:spPr bwMode="auto">
              <a:xfrm>
                <a:off x="3912" y="1839"/>
                <a:ext cx="208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</a:rPr>
                  <a:t>4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2799" name="Rectangle 82"/>
              <p:cNvSpPr>
                <a:spLocks noChangeArrowheads="1"/>
              </p:cNvSpPr>
              <p:nvPr/>
            </p:nvSpPr>
            <p:spPr bwMode="auto">
              <a:xfrm>
                <a:off x="3635" y="1839"/>
                <a:ext cx="208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</a:rPr>
                  <a:t>1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2800" name="Rectangle 83"/>
              <p:cNvSpPr>
                <a:spLocks noChangeArrowheads="1"/>
              </p:cNvSpPr>
              <p:nvPr/>
            </p:nvSpPr>
            <p:spPr bwMode="auto">
              <a:xfrm>
                <a:off x="3263" y="2165"/>
                <a:ext cx="208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</a:rPr>
                  <a:t>5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2801" name="Rectangle 84"/>
              <p:cNvSpPr>
                <a:spLocks noChangeArrowheads="1"/>
              </p:cNvSpPr>
              <p:nvPr/>
            </p:nvSpPr>
            <p:spPr bwMode="auto">
              <a:xfrm>
                <a:off x="3261" y="1839"/>
                <a:ext cx="208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</a:rPr>
                  <a:t>1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2802" name="Rectangle 85"/>
              <p:cNvSpPr>
                <a:spLocks noChangeArrowheads="1"/>
              </p:cNvSpPr>
              <p:nvPr/>
            </p:nvSpPr>
            <p:spPr bwMode="auto">
              <a:xfrm>
                <a:off x="4113" y="1958"/>
                <a:ext cx="266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  <a:latin typeface="Symbol" pitchFamily="18" charset="2"/>
                  </a:rPr>
                  <a:t>=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2803" name="Rectangle 86"/>
              <p:cNvSpPr>
                <a:spLocks noChangeArrowheads="1"/>
              </p:cNvSpPr>
              <p:nvPr/>
            </p:nvSpPr>
            <p:spPr bwMode="auto">
              <a:xfrm>
                <a:off x="3770" y="2138"/>
                <a:ext cx="266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  <a:latin typeface="Symbol" pitchFamily="18" charset="2"/>
                  </a:rPr>
                  <a:t>´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2804" name="Rectangle 87"/>
              <p:cNvSpPr>
                <a:spLocks noChangeArrowheads="1"/>
              </p:cNvSpPr>
              <p:nvPr/>
            </p:nvSpPr>
            <p:spPr bwMode="auto">
              <a:xfrm>
                <a:off x="3754" y="1812"/>
                <a:ext cx="266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  <a:latin typeface="Symbol" pitchFamily="18" charset="2"/>
                  </a:rPr>
                  <a:t>´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2805" name="Rectangle 88"/>
              <p:cNvSpPr>
                <a:spLocks noChangeArrowheads="1"/>
              </p:cNvSpPr>
              <p:nvPr/>
            </p:nvSpPr>
            <p:spPr bwMode="auto">
              <a:xfrm>
                <a:off x="3444" y="1958"/>
                <a:ext cx="266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  <a:latin typeface="Symbol" pitchFamily="18" charset="2"/>
                  </a:rPr>
                  <a:t>=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32777" name="Group 92"/>
          <p:cNvGrpSpPr>
            <a:grpSpLocks noChangeAspect="1"/>
          </p:cNvGrpSpPr>
          <p:nvPr/>
        </p:nvGrpSpPr>
        <p:grpSpPr bwMode="auto">
          <a:xfrm>
            <a:off x="5410200" y="1066800"/>
            <a:ext cx="1395413" cy="1128713"/>
            <a:chOff x="3408" y="672"/>
            <a:chExt cx="879" cy="711"/>
          </a:xfrm>
        </p:grpSpPr>
        <p:sp>
          <p:nvSpPr>
            <p:cNvPr id="32778" name="AutoShape 91"/>
            <p:cNvSpPr>
              <a:spLocks noChangeAspect="1" noChangeArrowheads="1" noTextEdit="1"/>
            </p:cNvSpPr>
            <p:nvPr/>
          </p:nvSpPr>
          <p:spPr bwMode="auto">
            <a:xfrm>
              <a:off x="3408" y="672"/>
              <a:ext cx="879" cy="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2779" name="Line 93"/>
            <p:cNvSpPr>
              <a:spLocks noChangeShapeType="1"/>
            </p:cNvSpPr>
            <p:nvPr/>
          </p:nvSpPr>
          <p:spPr bwMode="auto">
            <a:xfrm>
              <a:off x="3452" y="1029"/>
              <a:ext cx="159" cy="0"/>
            </a:xfrm>
            <a:prstGeom prst="line">
              <a:avLst/>
            </a:prstGeom>
            <a:noFill/>
            <a:ln w="17463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2780" name="Line 94"/>
            <p:cNvSpPr>
              <a:spLocks noChangeShapeType="1"/>
            </p:cNvSpPr>
            <p:nvPr/>
          </p:nvSpPr>
          <p:spPr bwMode="auto">
            <a:xfrm>
              <a:off x="3854" y="1029"/>
              <a:ext cx="147" cy="0"/>
            </a:xfrm>
            <a:prstGeom prst="line">
              <a:avLst/>
            </a:prstGeom>
            <a:noFill/>
            <a:ln w="17463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2781" name="Rectangle 95"/>
            <p:cNvSpPr>
              <a:spLocks noChangeArrowheads="1"/>
            </p:cNvSpPr>
            <p:nvPr/>
          </p:nvSpPr>
          <p:spPr bwMode="auto">
            <a:xfrm>
              <a:off x="4121" y="858"/>
              <a:ext cx="1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300" smtClean="0">
                  <a:solidFill>
                    <a:srgbClr val="FFFFFF"/>
                  </a:solidFill>
                </a:rPr>
                <a:t>?</a:t>
              </a:r>
              <a:endParaRPr lang="en-US" sz="2400" smtClean="0">
                <a:solidFill>
                  <a:srgbClr val="FFFFFF"/>
                </a:solidFill>
              </a:endParaRPr>
            </a:p>
          </p:txBody>
        </p:sp>
        <p:sp>
          <p:nvSpPr>
            <p:cNvPr id="32782" name="Rectangle 96"/>
            <p:cNvSpPr>
              <a:spLocks noChangeArrowheads="1"/>
            </p:cNvSpPr>
            <p:nvPr/>
          </p:nvSpPr>
          <p:spPr bwMode="auto">
            <a:xfrm>
              <a:off x="4001" y="858"/>
              <a:ext cx="242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300" smtClean="0">
                  <a:solidFill>
                    <a:srgbClr val="000000"/>
                  </a:solidFill>
                </a:rPr>
                <a:t>  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2783" name="Rectangle 97"/>
            <p:cNvSpPr>
              <a:spLocks noChangeArrowheads="1"/>
            </p:cNvSpPr>
            <p:nvPr/>
          </p:nvSpPr>
          <p:spPr bwMode="auto">
            <a:xfrm>
              <a:off x="3864" y="1066"/>
              <a:ext cx="13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300" smtClean="0">
                  <a:solidFill>
                    <a:srgbClr val="FFFFFF"/>
                  </a:solidFill>
                </a:rPr>
                <a:t>5</a:t>
              </a:r>
              <a:endParaRPr lang="en-US" sz="2400" smtClean="0">
                <a:solidFill>
                  <a:srgbClr val="FFFFFF"/>
                </a:solidFill>
              </a:endParaRPr>
            </a:p>
          </p:txBody>
        </p:sp>
        <p:sp>
          <p:nvSpPr>
            <p:cNvPr id="32784" name="Rectangle 98"/>
            <p:cNvSpPr>
              <a:spLocks noChangeArrowheads="1"/>
            </p:cNvSpPr>
            <p:nvPr/>
          </p:nvSpPr>
          <p:spPr bwMode="auto">
            <a:xfrm>
              <a:off x="3862" y="689"/>
              <a:ext cx="13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300" smtClean="0">
                  <a:solidFill>
                    <a:srgbClr val="FFFFFF"/>
                  </a:solidFill>
                </a:rPr>
                <a:t>1</a:t>
              </a:r>
              <a:endParaRPr lang="en-US" sz="2400" smtClean="0">
                <a:solidFill>
                  <a:srgbClr val="FFFFFF"/>
                </a:solidFill>
              </a:endParaRPr>
            </a:p>
          </p:txBody>
        </p:sp>
        <p:sp>
          <p:nvSpPr>
            <p:cNvPr id="32785" name="Rectangle 99"/>
            <p:cNvSpPr>
              <a:spLocks noChangeArrowheads="1"/>
            </p:cNvSpPr>
            <p:nvPr/>
          </p:nvSpPr>
          <p:spPr bwMode="auto">
            <a:xfrm>
              <a:off x="3470" y="1066"/>
              <a:ext cx="13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300" smtClean="0">
                  <a:solidFill>
                    <a:srgbClr val="FFFFFF"/>
                  </a:solidFill>
                </a:rPr>
                <a:t>4</a:t>
              </a:r>
              <a:endParaRPr lang="en-US" sz="2400" smtClean="0">
                <a:solidFill>
                  <a:srgbClr val="FFFFFF"/>
                </a:solidFill>
              </a:endParaRPr>
            </a:p>
          </p:txBody>
        </p:sp>
        <p:sp>
          <p:nvSpPr>
            <p:cNvPr id="32786" name="Rectangle 100"/>
            <p:cNvSpPr>
              <a:spLocks noChangeArrowheads="1"/>
            </p:cNvSpPr>
            <p:nvPr/>
          </p:nvSpPr>
          <p:spPr bwMode="auto">
            <a:xfrm>
              <a:off x="3470" y="689"/>
              <a:ext cx="13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300" smtClean="0">
                  <a:solidFill>
                    <a:srgbClr val="FFFFFF"/>
                  </a:solidFill>
                </a:rPr>
                <a:t>3</a:t>
              </a:r>
              <a:endParaRPr lang="en-US" sz="2400" smtClean="0">
                <a:solidFill>
                  <a:srgbClr val="FFFFFF"/>
                </a:solidFill>
              </a:endParaRPr>
            </a:p>
          </p:txBody>
        </p:sp>
        <p:sp>
          <p:nvSpPr>
            <p:cNvPr id="32787" name="Rectangle 101"/>
            <p:cNvSpPr>
              <a:spLocks noChangeArrowheads="1"/>
            </p:cNvSpPr>
            <p:nvPr/>
          </p:nvSpPr>
          <p:spPr bwMode="auto">
            <a:xfrm>
              <a:off x="3665" y="827"/>
              <a:ext cx="145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300" smtClean="0">
                  <a:solidFill>
                    <a:srgbClr val="FFFFFF"/>
                  </a:solidFill>
                  <a:latin typeface="Symbol" pitchFamily="18" charset="2"/>
                </a:rPr>
                <a:t>¸</a:t>
              </a:r>
              <a:endParaRPr lang="en-US" sz="2400" smtClean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31722159"/>
      </p:ext>
    </p:extLst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3" grpId="0"/>
      <p:bldP spid="23568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990600" y="990600"/>
            <a:ext cx="42703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FFFF"/>
                </a:solidFill>
              </a:rPr>
              <a:t>Another example:</a:t>
            </a:r>
            <a:endParaRPr lang="en-US" smtClean="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How can we perform the division</a:t>
            </a: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974725" y="2327275"/>
            <a:ext cx="7586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The common denominator in this case is clearly 10 × 9 = 90.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974725" y="4384675"/>
            <a:ext cx="1384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Therefore</a:t>
            </a:r>
          </a:p>
        </p:txBody>
      </p:sp>
      <p:grpSp>
        <p:nvGrpSpPr>
          <p:cNvPr id="2" name="Group 82"/>
          <p:cNvGrpSpPr>
            <a:grpSpLocks/>
          </p:cNvGrpSpPr>
          <p:nvPr/>
        </p:nvGrpSpPr>
        <p:grpSpPr bwMode="auto">
          <a:xfrm>
            <a:off x="898525" y="2971800"/>
            <a:ext cx="3144838" cy="949325"/>
            <a:chOff x="566" y="1872"/>
            <a:chExt cx="1981" cy="598"/>
          </a:xfrm>
        </p:grpSpPr>
        <p:sp>
          <p:nvSpPr>
            <p:cNvPr id="33860" name="Text Box 5"/>
            <p:cNvSpPr txBox="1">
              <a:spLocks noChangeArrowheads="1"/>
            </p:cNvSpPr>
            <p:nvPr/>
          </p:nvSpPr>
          <p:spPr bwMode="auto">
            <a:xfrm>
              <a:off x="566" y="1946"/>
              <a:ext cx="39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000000"/>
                  </a:solidFill>
                </a:rPr>
                <a:t>i.e. </a:t>
              </a:r>
            </a:p>
          </p:txBody>
        </p:sp>
        <p:grpSp>
          <p:nvGrpSpPr>
            <p:cNvPr id="33861" name="Group 17"/>
            <p:cNvGrpSpPr>
              <a:grpSpLocks noChangeAspect="1"/>
            </p:cNvGrpSpPr>
            <p:nvPr/>
          </p:nvGrpSpPr>
          <p:grpSpPr bwMode="auto">
            <a:xfrm>
              <a:off x="970" y="1872"/>
              <a:ext cx="1577" cy="598"/>
              <a:chOff x="970" y="1872"/>
              <a:chExt cx="1577" cy="598"/>
            </a:xfrm>
          </p:grpSpPr>
          <p:sp>
            <p:nvSpPr>
              <p:cNvPr id="33862" name="AutoShape 16"/>
              <p:cNvSpPr>
                <a:spLocks noChangeAspect="1" noChangeArrowheads="1" noTextEdit="1"/>
              </p:cNvSpPr>
              <p:nvPr/>
            </p:nvSpPr>
            <p:spPr bwMode="auto">
              <a:xfrm>
                <a:off x="970" y="1872"/>
                <a:ext cx="1577" cy="5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863" name="Line 18"/>
              <p:cNvSpPr>
                <a:spLocks noChangeShapeType="1"/>
              </p:cNvSpPr>
              <p:nvPr/>
            </p:nvSpPr>
            <p:spPr bwMode="auto">
              <a:xfrm>
                <a:off x="1008" y="2181"/>
                <a:ext cx="230" cy="1"/>
              </a:xfrm>
              <a:prstGeom prst="line">
                <a:avLst/>
              </a:prstGeom>
              <a:noFill/>
              <a:ln w="301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864" name="Line 19"/>
              <p:cNvSpPr>
                <a:spLocks noChangeShapeType="1"/>
              </p:cNvSpPr>
              <p:nvPr/>
            </p:nvSpPr>
            <p:spPr bwMode="auto">
              <a:xfrm>
                <a:off x="1483" y="2181"/>
                <a:ext cx="518" cy="1"/>
              </a:xfrm>
              <a:prstGeom prst="line">
                <a:avLst/>
              </a:prstGeom>
              <a:noFill/>
              <a:ln w="301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865" name="Line 20"/>
              <p:cNvSpPr>
                <a:spLocks noChangeShapeType="1"/>
              </p:cNvSpPr>
              <p:nvPr/>
            </p:nvSpPr>
            <p:spPr bwMode="auto">
              <a:xfrm>
                <a:off x="2247" y="2181"/>
                <a:ext cx="247" cy="1"/>
              </a:xfrm>
              <a:prstGeom prst="line">
                <a:avLst/>
              </a:prstGeom>
              <a:noFill/>
              <a:ln w="301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866" name="Rectangle 21"/>
              <p:cNvSpPr>
                <a:spLocks noChangeArrowheads="1"/>
              </p:cNvSpPr>
              <p:nvPr/>
            </p:nvSpPr>
            <p:spPr bwMode="auto">
              <a:xfrm>
                <a:off x="2255" y="2217"/>
                <a:ext cx="325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</a:rPr>
                  <a:t>90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867" name="Rectangle 22"/>
              <p:cNvSpPr>
                <a:spLocks noChangeArrowheads="1"/>
              </p:cNvSpPr>
              <p:nvPr/>
            </p:nvSpPr>
            <p:spPr bwMode="auto">
              <a:xfrm>
                <a:off x="2260" y="1883"/>
                <a:ext cx="325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</a:rPr>
                  <a:t>63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868" name="Rectangle 23"/>
              <p:cNvSpPr>
                <a:spLocks noChangeArrowheads="1"/>
              </p:cNvSpPr>
              <p:nvPr/>
            </p:nvSpPr>
            <p:spPr bwMode="auto">
              <a:xfrm>
                <a:off x="1877" y="2217"/>
                <a:ext cx="209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</a:rPr>
                  <a:t>9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869" name="Rectangle 24"/>
              <p:cNvSpPr>
                <a:spLocks noChangeArrowheads="1"/>
              </p:cNvSpPr>
              <p:nvPr/>
            </p:nvSpPr>
            <p:spPr bwMode="auto">
              <a:xfrm>
                <a:off x="1474" y="2217"/>
                <a:ext cx="325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</a:rPr>
                  <a:t>10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870" name="Rectangle 25"/>
              <p:cNvSpPr>
                <a:spLocks noChangeArrowheads="1"/>
              </p:cNvSpPr>
              <p:nvPr/>
            </p:nvSpPr>
            <p:spPr bwMode="auto">
              <a:xfrm>
                <a:off x="1832" y="1883"/>
                <a:ext cx="209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</a:rPr>
                  <a:t>9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871" name="Rectangle 26"/>
              <p:cNvSpPr>
                <a:spLocks noChangeArrowheads="1"/>
              </p:cNvSpPr>
              <p:nvPr/>
            </p:nvSpPr>
            <p:spPr bwMode="auto">
              <a:xfrm>
                <a:off x="1540" y="1883"/>
                <a:ext cx="209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</a:rPr>
                  <a:t>7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872" name="Rectangle 27"/>
              <p:cNvSpPr>
                <a:spLocks noChangeArrowheads="1"/>
              </p:cNvSpPr>
              <p:nvPr/>
            </p:nvSpPr>
            <p:spPr bwMode="auto">
              <a:xfrm>
                <a:off x="999" y="2217"/>
                <a:ext cx="325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</a:rPr>
                  <a:t>10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873" name="Rectangle 28"/>
              <p:cNvSpPr>
                <a:spLocks noChangeArrowheads="1"/>
              </p:cNvSpPr>
              <p:nvPr/>
            </p:nvSpPr>
            <p:spPr bwMode="auto">
              <a:xfrm>
                <a:off x="1066" y="1883"/>
                <a:ext cx="209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</a:rPr>
                  <a:t>7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874" name="Rectangle 29"/>
              <p:cNvSpPr>
                <a:spLocks noChangeArrowheads="1"/>
              </p:cNvSpPr>
              <p:nvPr/>
            </p:nvSpPr>
            <p:spPr bwMode="auto">
              <a:xfrm>
                <a:off x="2063" y="2006"/>
                <a:ext cx="266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  <a:latin typeface="Symbol" pitchFamily="18" charset="2"/>
                  </a:rPr>
                  <a:t>=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875" name="Rectangle 30"/>
              <p:cNvSpPr>
                <a:spLocks noChangeArrowheads="1"/>
              </p:cNvSpPr>
              <p:nvPr/>
            </p:nvSpPr>
            <p:spPr bwMode="auto">
              <a:xfrm>
                <a:off x="1726" y="2190"/>
                <a:ext cx="266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  <a:latin typeface="Symbol" pitchFamily="18" charset="2"/>
                  </a:rPr>
                  <a:t>´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876" name="Rectangle 31"/>
              <p:cNvSpPr>
                <a:spLocks noChangeArrowheads="1"/>
              </p:cNvSpPr>
              <p:nvPr/>
            </p:nvSpPr>
            <p:spPr bwMode="auto">
              <a:xfrm>
                <a:off x="1681" y="1856"/>
                <a:ext cx="266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  <a:latin typeface="Symbol" pitchFamily="18" charset="2"/>
                  </a:rPr>
                  <a:t>´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877" name="Rectangle 32"/>
              <p:cNvSpPr>
                <a:spLocks noChangeArrowheads="1"/>
              </p:cNvSpPr>
              <p:nvPr/>
            </p:nvSpPr>
            <p:spPr bwMode="auto">
              <a:xfrm>
                <a:off x="1299" y="2006"/>
                <a:ext cx="266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  <a:latin typeface="Symbol" pitchFamily="18" charset="2"/>
                  </a:rPr>
                  <a:t>=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4" name="Group 83"/>
          <p:cNvGrpSpPr>
            <a:grpSpLocks/>
          </p:cNvGrpSpPr>
          <p:nvPr/>
        </p:nvGrpSpPr>
        <p:grpSpPr bwMode="auto">
          <a:xfrm>
            <a:off x="4267200" y="2971800"/>
            <a:ext cx="3141663" cy="949325"/>
            <a:chOff x="2688" y="1872"/>
            <a:chExt cx="1979" cy="598"/>
          </a:xfrm>
        </p:grpSpPr>
        <p:sp>
          <p:nvSpPr>
            <p:cNvPr id="33842" name="Text Box 9"/>
            <p:cNvSpPr txBox="1">
              <a:spLocks noChangeArrowheads="1"/>
            </p:cNvSpPr>
            <p:nvPr/>
          </p:nvSpPr>
          <p:spPr bwMode="auto">
            <a:xfrm>
              <a:off x="2688" y="2016"/>
              <a:ext cx="39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000000"/>
                  </a:solidFill>
                </a:rPr>
                <a:t>and</a:t>
              </a:r>
            </a:p>
          </p:txBody>
        </p:sp>
        <p:grpSp>
          <p:nvGrpSpPr>
            <p:cNvPr id="33843" name="Group 34"/>
            <p:cNvGrpSpPr>
              <a:grpSpLocks noChangeAspect="1"/>
            </p:cNvGrpSpPr>
            <p:nvPr/>
          </p:nvGrpSpPr>
          <p:grpSpPr bwMode="auto">
            <a:xfrm>
              <a:off x="3168" y="1872"/>
              <a:ext cx="1499" cy="598"/>
              <a:chOff x="3168" y="1872"/>
              <a:chExt cx="1499" cy="598"/>
            </a:xfrm>
          </p:grpSpPr>
          <p:sp>
            <p:nvSpPr>
              <p:cNvPr id="33844" name="AutoShape 33"/>
              <p:cNvSpPr>
                <a:spLocks noChangeAspect="1" noChangeArrowheads="1" noTextEdit="1"/>
              </p:cNvSpPr>
              <p:nvPr/>
            </p:nvSpPr>
            <p:spPr bwMode="auto">
              <a:xfrm>
                <a:off x="3168" y="1872"/>
                <a:ext cx="1499" cy="5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845" name="Line 35"/>
              <p:cNvSpPr>
                <a:spLocks noChangeShapeType="1"/>
              </p:cNvSpPr>
              <p:nvPr/>
            </p:nvSpPr>
            <p:spPr bwMode="auto">
              <a:xfrm>
                <a:off x="3206" y="2181"/>
                <a:ext cx="140" cy="1"/>
              </a:xfrm>
              <a:prstGeom prst="line">
                <a:avLst/>
              </a:prstGeom>
              <a:noFill/>
              <a:ln w="301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846" name="Line 36"/>
              <p:cNvSpPr>
                <a:spLocks noChangeShapeType="1"/>
              </p:cNvSpPr>
              <p:nvPr/>
            </p:nvSpPr>
            <p:spPr bwMode="auto">
              <a:xfrm>
                <a:off x="3591" y="2181"/>
                <a:ext cx="525" cy="1"/>
              </a:xfrm>
              <a:prstGeom prst="line">
                <a:avLst/>
              </a:prstGeom>
              <a:noFill/>
              <a:ln w="301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847" name="Line 37"/>
              <p:cNvSpPr>
                <a:spLocks noChangeShapeType="1"/>
              </p:cNvSpPr>
              <p:nvPr/>
            </p:nvSpPr>
            <p:spPr bwMode="auto">
              <a:xfrm>
                <a:off x="4361" y="2181"/>
                <a:ext cx="254" cy="1"/>
              </a:xfrm>
              <a:prstGeom prst="line">
                <a:avLst/>
              </a:prstGeom>
              <a:noFill/>
              <a:ln w="301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848" name="Rectangle 38"/>
              <p:cNvSpPr>
                <a:spLocks noChangeArrowheads="1"/>
              </p:cNvSpPr>
              <p:nvPr/>
            </p:nvSpPr>
            <p:spPr bwMode="auto">
              <a:xfrm>
                <a:off x="4373" y="2217"/>
                <a:ext cx="324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</a:rPr>
                  <a:t>90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849" name="Rectangle 39"/>
              <p:cNvSpPr>
                <a:spLocks noChangeArrowheads="1"/>
              </p:cNvSpPr>
              <p:nvPr/>
            </p:nvSpPr>
            <p:spPr bwMode="auto">
              <a:xfrm>
                <a:off x="4376" y="1883"/>
                <a:ext cx="324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</a:rPr>
                  <a:t>20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850" name="Rectangle 40"/>
              <p:cNvSpPr>
                <a:spLocks noChangeArrowheads="1"/>
              </p:cNvSpPr>
              <p:nvPr/>
            </p:nvSpPr>
            <p:spPr bwMode="auto">
              <a:xfrm>
                <a:off x="3873" y="2217"/>
                <a:ext cx="324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</a:rPr>
                  <a:t>10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851" name="Rectangle 41"/>
              <p:cNvSpPr>
                <a:spLocks noChangeArrowheads="1"/>
              </p:cNvSpPr>
              <p:nvPr/>
            </p:nvSpPr>
            <p:spPr bwMode="auto">
              <a:xfrm>
                <a:off x="3603" y="2217"/>
                <a:ext cx="208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</a:rPr>
                  <a:t>9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852" name="Rectangle 42"/>
              <p:cNvSpPr>
                <a:spLocks noChangeArrowheads="1"/>
              </p:cNvSpPr>
              <p:nvPr/>
            </p:nvSpPr>
            <p:spPr bwMode="auto">
              <a:xfrm>
                <a:off x="3877" y="1883"/>
                <a:ext cx="324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</a:rPr>
                  <a:t>10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853" name="Rectangle 43"/>
              <p:cNvSpPr>
                <a:spLocks noChangeArrowheads="1"/>
              </p:cNvSpPr>
              <p:nvPr/>
            </p:nvSpPr>
            <p:spPr bwMode="auto">
              <a:xfrm>
                <a:off x="3606" y="1883"/>
                <a:ext cx="208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</a:rPr>
                  <a:t>2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854" name="Rectangle 44"/>
              <p:cNvSpPr>
                <a:spLocks noChangeArrowheads="1"/>
              </p:cNvSpPr>
              <p:nvPr/>
            </p:nvSpPr>
            <p:spPr bwMode="auto">
              <a:xfrm>
                <a:off x="3218" y="2217"/>
                <a:ext cx="208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</a:rPr>
                  <a:t>9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855" name="Rectangle 45"/>
              <p:cNvSpPr>
                <a:spLocks noChangeArrowheads="1"/>
              </p:cNvSpPr>
              <p:nvPr/>
            </p:nvSpPr>
            <p:spPr bwMode="auto">
              <a:xfrm>
                <a:off x="3222" y="1883"/>
                <a:ext cx="208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</a:rPr>
                  <a:t>2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856" name="Rectangle 46"/>
              <p:cNvSpPr>
                <a:spLocks noChangeArrowheads="1"/>
              </p:cNvSpPr>
              <p:nvPr/>
            </p:nvSpPr>
            <p:spPr bwMode="auto">
              <a:xfrm>
                <a:off x="4177" y="2006"/>
                <a:ext cx="265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  <a:latin typeface="Symbol" pitchFamily="18" charset="2"/>
                  </a:rPr>
                  <a:t>=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857" name="Rectangle 47"/>
              <p:cNvSpPr>
                <a:spLocks noChangeArrowheads="1"/>
              </p:cNvSpPr>
              <p:nvPr/>
            </p:nvSpPr>
            <p:spPr bwMode="auto">
              <a:xfrm>
                <a:off x="3740" y="2190"/>
                <a:ext cx="265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  <a:latin typeface="Symbol" pitchFamily="18" charset="2"/>
                  </a:rPr>
                  <a:t>´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858" name="Rectangle 48"/>
              <p:cNvSpPr>
                <a:spLocks noChangeArrowheads="1"/>
              </p:cNvSpPr>
              <p:nvPr/>
            </p:nvSpPr>
            <p:spPr bwMode="auto">
              <a:xfrm>
                <a:off x="3743" y="1856"/>
                <a:ext cx="265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  <a:latin typeface="Symbol" pitchFamily="18" charset="2"/>
                  </a:rPr>
                  <a:t>´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859" name="Rectangle 49"/>
              <p:cNvSpPr>
                <a:spLocks noChangeArrowheads="1"/>
              </p:cNvSpPr>
              <p:nvPr/>
            </p:nvSpPr>
            <p:spPr bwMode="auto">
              <a:xfrm>
                <a:off x="3407" y="2006"/>
                <a:ext cx="265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  <a:latin typeface="Symbol" pitchFamily="18" charset="2"/>
                  </a:rPr>
                  <a:t>=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6" name="Group 51"/>
          <p:cNvGrpSpPr>
            <a:grpSpLocks noChangeAspect="1"/>
          </p:cNvGrpSpPr>
          <p:nvPr/>
        </p:nvGrpSpPr>
        <p:grpSpPr bwMode="auto">
          <a:xfrm>
            <a:off x="2636838" y="4267200"/>
            <a:ext cx="2646362" cy="1035050"/>
            <a:chOff x="1661" y="2688"/>
            <a:chExt cx="1667" cy="652"/>
          </a:xfrm>
        </p:grpSpPr>
        <p:sp>
          <p:nvSpPr>
            <p:cNvPr id="33826" name="AutoShape 50"/>
            <p:cNvSpPr>
              <a:spLocks noChangeAspect="1" noChangeArrowheads="1" noTextEdit="1"/>
            </p:cNvSpPr>
            <p:nvPr/>
          </p:nvSpPr>
          <p:spPr bwMode="auto">
            <a:xfrm>
              <a:off x="1661" y="2688"/>
              <a:ext cx="1635" cy="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3827" name="Line 52"/>
            <p:cNvSpPr>
              <a:spLocks noChangeShapeType="1"/>
            </p:cNvSpPr>
            <p:nvPr/>
          </p:nvSpPr>
          <p:spPr bwMode="auto">
            <a:xfrm>
              <a:off x="1699" y="2997"/>
              <a:ext cx="221" cy="0"/>
            </a:xfrm>
            <a:prstGeom prst="line">
              <a:avLst/>
            </a:prstGeom>
            <a:noFill/>
            <a:ln w="301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3828" name="Line 53"/>
            <p:cNvSpPr>
              <a:spLocks noChangeShapeType="1"/>
            </p:cNvSpPr>
            <p:nvPr/>
          </p:nvSpPr>
          <p:spPr bwMode="auto">
            <a:xfrm>
              <a:off x="2142" y="2997"/>
              <a:ext cx="162" cy="0"/>
            </a:xfrm>
            <a:prstGeom prst="line">
              <a:avLst/>
            </a:prstGeom>
            <a:noFill/>
            <a:ln w="301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3829" name="Line 54"/>
            <p:cNvSpPr>
              <a:spLocks noChangeShapeType="1"/>
            </p:cNvSpPr>
            <p:nvPr/>
          </p:nvSpPr>
          <p:spPr bwMode="auto">
            <a:xfrm>
              <a:off x="2527" y="2997"/>
              <a:ext cx="257" cy="0"/>
            </a:xfrm>
            <a:prstGeom prst="line">
              <a:avLst/>
            </a:prstGeom>
            <a:noFill/>
            <a:ln w="301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3830" name="Line 55"/>
            <p:cNvSpPr>
              <a:spLocks noChangeShapeType="1"/>
            </p:cNvSpPr>
            <p:nvPr/>
          </p:nvSpPr>
          <p:spPr bwMode="auto">
            <a:xfrm>
              <a:off x="2987" y="2997"/>
              <a:ext cx="277" cy="0"/>
            </a:xfrm>
            <a:prstGeom prst="line">
              <a:avLst/>
            </a:prstGeom>
            <a:noFill/>
            <a:ln w="301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3831" name="Rectangle 56"/>
            <p:cNvSpPr>
              <a:spLocks noChangeArrowheads="1"/>
            </p:cNvSpPr>
            <p:nvPr/>
          </p:nvSpPr>
          <p:spPr bwMode="auto">
            <a:xfrm>
              <a:off x="2999" y="3033"/>
              <a:ext cx="325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90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3832" name="Rectangle 57"/>
            <p:cNvSpPr>
              <a:spLocks noChangeArrowheads="1"/>
            </p:cNvSpPr>
            <p:nvPr/>
          </p:nvSpPr>
          <p:spPr bwMode="auto">
            <a:xfrm>
              <a:off x="3003" y="2699"/>
              <a:ext cx="325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20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3833" name="Rectangle 58"/>
            <p:cNvSpPr>
              <a:spLocks noChangeArrowheads="1"/>
            </p:cNvSpPr>
            <p:nvPr/>
          </p:nvSpPr>
          <p:spPr bwMode="auto">
            <a:xfrm>
              <a:off x="2535" y="3033"/>
              <a:ext cx="325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90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3834" name="Rectangle 59"/>
            <p:cNvSpPr>
              <a:spLocks noChangeArrowheads="1"/>
            </p:cNvSpPr>
            <p:nvPr/>
          </p:nvSpPr>
          <p:spPr bwMode="auto">
            <a:xfrm>
              <a:off x="2540" y="2699"/>
              <a:ext cx="325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63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3835" name="Rectangle 60"/>
            <p:cNvSpPr>
              <a:spLocks noChangeArrowheads="1"/>
            </p:cNvSpPr>
            <p:nvPr/>
          </p:nvSpPr>
          <p:spPr bwMode="auto">
            <a:xfrm>
              <a:off x="2154" y="3033"/>
              <a:ext cx="209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9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3836" name="Rectangle 61"/>
            <p:cNvSpPr>
              <a:spLocks noChangeArrowheads="1"/>
            </p:cNvSpPr>
            <p:nvPr/>
          </p:nvSpPr>
          <p:spPr bwMode="auto">
            <a:xfrm>
              <a:off x="2158" y="2699"/>
              <a:ext cx="209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2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3837" name="Rectangle 62"/>
            <p:cNvSpPr>
              <a:spLocks noChangeArrowheads="1"/>
            </p:cNvSpPr>
            <p:nvPr/>
          </p:nvSpPr>
          <p:spPr bwMode="auto">
            <a:xfrm>
              <a:off x="1690" y="3033"/>
              <a:ext cx="325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10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3838" name="Rectangle 63"/>
            <p:cNvSpPr>
              <a:spLocks noChangeArrowheads="1"/>
            </p:cNvSpPr>
            <p:nvPr/>
          </p:nvSpPr>
          <p:spPr bwMode="auto">
            <a:xfrm>
              <a:off x="1757" y="2699"/>
              <a:ext cx="209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7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3839" name="Rectangle 64"/>
            <p:cNvSpPr>
              <a:spLocks noChangeArrowheads="1"/>
            </p:cNvSpPr>
            <p:nvPr/>
          </p:nvSpPr>
          <p:spPr bwMode="auto">
            <a:xfrm>
              <a:off x="2821" y="2822"/>
              <a:ext cx="2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¸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3840" name="Rectangle 65"/>
            <p:cNvSpPr>
              <a:spLocks noChangeArrowheads="1"/>
            </p:cNvSpPr>
            <p:nvPr/>
          </p:nvSpPr>
          <p:spPr bwMode="auto">
            <a:xfrm>
              <a:off x="2343" y="2822"/>
              <a:ext cx="2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3841" name="Rectangle 66"/>
            <p:cNvSpPr>
              <a:spLocks noChangeArrowheads="1"/>
            </p:cNvSpPr>
            <p:nvPr/>
          </p:nvSpPr>
          <p:spPr bwMode="auto">
            <a:xfrm>
              <a:off x="1976" y="2822"/>
              <a:ext cx="2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¸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7" name="Group 68"/>
          <p:cNvGrpSpPr>
            <a:grpSpLocks noChangeAspect="1"/>
          </p:cNvGrpSpPr>
          <p:nvPr/>
        </p:nvGrpSpPr>
        <p:grpSpPr bwMode="auto">
          <a:xfrm>
            <a:off x="3276600" y="5334000"/>
            <a:ext cx="3238500" cy="949325"/>
            <a:chOff x="2064" y="3360"/>
            <a:chExt cx="2040" cy="598"/>
          </a:xfrm>
        </p:grpSpPr>
        <p:sp>
          <p:nvSpPr>
            <p:cNvPr id="33812" name="AutoShape 67"/>
            <p:cNvSpPr>
              <a:spLocks noChangeAspect="1" noChangeArrowheads="1" noTextEdit="1"/>
            </p:cNvSpPr>
            <p:nvPr/>
          </p:nvSpPr>
          <p:spPr bwMode="auto">
            <a:xfrm>
              <a:off x="2064" y="3360"/>
              <a:ext cx="2040" cy="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3813" name="Line 69"/>
            <p:cNvSpPr>
              <a:spLocks noChangeShapeType="1"/>
            </p:cNvSpPr>
            <p:nvPr/>
          </p:nvSpPr>
          <p:spPr bwMode="auto">
            <a:xfrm>
              <a:off x="3163" y="3669"/>
              <a:ext cx="255" cy="1"/>
            </a:xfrm>
            <a:prstGeom prst="line">
              <a:avLst/>
            </a:prstGeom>
            <a:noFill/>
            <a:ln w="301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3814" name="Line 70"/>
            <p:cNvSpPr>
              <a:spLocks noChangeShapeType="1"/>
            </p:cNvSpPr>
            <p:nvPr/>
          </p:nvSpPr>
          <p:spPr bwMode="auto">
            <a:xfrm>
              <a:off x="3794" y="3669"/>
              <a:ext cx="255" cy="1"/>
            </a:xfrm>
            <a:prstGeom prst="line">
              <a:avLst/>
            </a:prstGeom>
            <a:noFill/>
            <a:ln w="301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3815" name="Rectangle 71"/>
            <p:cNvSpPr>
              <a:spLocks noChangeArrowheads="1"/>
            </p:cNvSpPr>
            <p:nvPr/>
          </p:nvSpPr>
          <p:spPr bwMode="auto">
            <a:xfrm>
              <a:off x="3809" y="3705"/>
              <a:ext cx="325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20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3816" name="Rectangle 72"/>
            <p:cNvSpPr>
              <a:spLocks noChangeArrowheads="1"/>
            </p:cNvSpPr>
            <p:nvPr/>
          </p:nvSpPr>
          <p:spPr bwMode="auto">
            <a:xfrm>
              <a:off x="3867" y="3371"/>
              <a:ext cx="209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3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3817" name="Rectangle 73"/>
            <p:cNvSpPr>
              <a:spLocks noChangeArrowheads="1"/>
            </p:cNvSpPr>
            <p:nvPr/>
          </p:nvSpPr>
          <p:spPr bwMode="auto">
            <a:xfrm>
              <a:off x="3653" y="3521"/>
              <a:ext cx="209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3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3818" name="Rectangle 74"/>
            <p:cNvSpPr>
              <a:spLocks noChangeArrowheads="1"/>
            </p:cNvSpPr>
            <p:nvPr/>
          </p:nvSpPr>
          <p:spPr bwMode="auto">
            <a:xfrm>
              <a:off x="3179" y="3705"/>
              <a:ext cx="325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20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3819" name="Rectangle 75"/>
            <p:cNvSpPr>
              <a:spLocks noChangeArrowheads="1"/>
            </p:cNvSpPr>
            <p:nvPr/>
          </p:nvSpPr>
          <p:spPr bwMode="auto">
            <a:xfrm>
              <a:off x="3181" y="3371"/>
              <a:ext cx="325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63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3820" name="Rectangle 76"/>
            <p:cNvSpPr>
              <a:spLocks noChangeArrowheads="1"/>
            </p:cNvSpPr>
            <p:nvPr/>
          </p:nvSpPr>
          <p:spPr bwMode="auto">
            <a:xfrm>
              <a:off x="2698" y="3521"/>
              <a:ext cx="325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20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3821" name="Rectangle 77"/>
            <p:cNvSpPr>
              <a:spLocks noChangeArrowheads="1"/>
            </p:cNvSpPr>
            <p:nvPr/>
          </p:nvSpPr>
          <p:spPr bwMode="auto">
            <a:xfrm>
              <a:off x="2276" y="3521"/>
              <a:ext cx="325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63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3822" name="Rectangle 78"/>
            <p:cNvSpPr>
              <a:spLocks noChangeArrowheads="1"/>
            </p:cNvSpPr>
            <p:nvPr/>
          </p:nvSpPr>
          <p:spPr bwMode="auto">
            <a:xfrm>
              <a:off x="3480" y="3494"/>
              <a:ext cx="2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3823" name="Rectangle 79"/>
            <p:cNvSpPr>
              <a:spLocks noChangeArrowheads="1"/>
            </p:cNvSpPr>
            <p:nvPr/>
          </p:nvSpPr>
          <p:spPr bwMode="auto">
            <a:xfrm>
              <a:off x="2979" y="3494"/>
              <a:ext cx="2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3824" name="Rectangle 80"/>
            <p:cNvSpPr>
              <a:spLocks noChangeArrowheads="1"/>
            </p:cNvSpPr>
            <p:nvPr/>
          </p:nvSpPr>
          <p:spPr bwMode="auto">
            <a:xfrm>
              <a:off x="2536" y="3494"/>
              <a:ext cx="2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¸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3825" name="Rectangle 81"/>
            <p:cNvSpPr>
              <a:spLocks noChangeArrowheads="1"/>
            </p:cNvSpPr>
            <p:nvPr/>
          </p:nvSpPr>
          <p:spPr bwMode="auto">
            <a:xfrm>
              <a:off x="2099" y="3494"/>
              <a:ext cx="2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8" name="Group 85"/>
          <p:cNvGrpSpPr>
            <a:grpSpLocks noChangeAspect="1"/>
          </p:cNvGrpSpPr>
          <p:nvPr/>
        </p:nvGrpSpPr>
        <p:grpSpPr bwMode="auto">
          <a:xfrm>
            <a:off x="5322888" y="1066800"/>
            <a:ext cx="1570037" cy="1136650"/>
            <a:chOff x="3353" y="672"/>
            <a:chExt cx="989" cy="716"/>
          </a:xfrm>
        </p:grpSpPr>
        <p:sp>
          <p:nvSpPr>
            <p:cNvPr id="33802" name="AutoShape 84"/>
            <p:cNvSpPr>
              <a:spLocks noChangeAspect="1" noChangeArrowheads="1" noTextEdit="1"/>
            </p:cNvSpPr>
            <p:nvPr/>
          </p:nvSpPr>
          <p:spPr bwMode="auto">
            <a:xfrm>
              <a:off x="3353" y="672"/>
              <a:ext cx="989" cy="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3803" name="Line 86"/>
            <p:cNvSpPr>
              <a:spLocks noChangeShapeType="1"/>
            </p:cNvSpPr>
            <p:nvPr/>
          </p:nvSpPr>
          <p:spPr bwMode="auto">
            <a:xfrm>
              <a:off x="3397" y="1029"/>
              <a:ext cx="262" cy="0"/>
            </a:xfrm>
            <a:prstGeom prst="line">
              <a:avLst/>
            </a:prstGeom>
            <a:noFill/>
            <a:ln w="349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3804" name="Line 87"/>
            <p:cNvSpPr>
              <a:spLocks noChangeShapeType="1"/>
            </p:cNvSpPr>
            <p:nvPr/>
          </p:nvSpPr>
          <p:spPr bwMode="auto">
            <a:xfrm>
              <a:off x="3902" y="1029"/>
              <a:ext cx="160" cy="0"/>
            </a:xfrm>
            <a:prstGeom prst="line">
              <a:avLst/>
            </a:prstGeom>
            <a:noFill/>
            <a:ln w="349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3805" name="Rectangle 88"/>
            <p:cNvSpPr>
              <a:spLocks noChangeArrowheads="1"/>
            </p:cNvSpPr>
            <p:nvPr/>
          </p:nvSpPr>
          <p:spPr bwMode="auto">
            <a:xfrm>
              <a:off x="4181" y="858"/>
              <a:ext cx="1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300" smtClean="0">
                  <a:solidFill>
                    <a:srgbClr val="FFFFFF"/>
                  </a:solidFill>
                </a:rPr>
                <a:t>?</a:t>
              </a:r>
              <a:endParaRPr lang="en-US" sz="2400" smtClean="0">
                <a:solidFill>
                  <a:srgbClr val="FFFFFF"/>
                </a:solidFill>
              </a:endParaRPr>
            </a:p>
          </p:txBody>
        </p:sp>
        <p:sp>
          <p:nvSpPr>
            <p:cNvPr id="33806" name="Rectangle 89"/>
            <p:cNvSpPr>
              <a:spLocks noChangeArrowheads="1"/>
            </p:cNvSpPr>
            <p:nvPr/>
          </p:nvSpPr>
          <p:spPr bwMode="auto">
            <a:xfrm>
              <a:off x="4062" y="858"/>
              <a:ext cx="242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300" smtClean="0">
                  <a:solidFill>
                    <a:srgbClr val="000000"/>
                  </a:solidFill>
                </a:rPr>
                <a:t>  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3807" name="Rectangle 90"/>
            <p:cNvSpPr>
              <a:spLocks noChangeArrowheads="1"/>
            </p:cNvSpPr>
            <p:nvPr/>
          </p:nvSpPr>
          <p:spPr bwMode="auto">
            <a:xfrm>
              <a:off x="3916" y="1071"/>
              <a:ext cx="13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300" smtClean="0">
                  <a:solidFill>
                    <a:srgbClr val="FFFFFF"/>
                  </a:solidFill>
                </a:rPr>
                <a:t>9</a:t>
              </a:r>
              <a:endParaRPr lang="en-US" sz="2400" smtClean="0">
                <a:solidFill>
                  <a:srgbClr val="FFFFFF"/>
                </a:solidFill>
              </a:endParaRPr>
            </a:p>
          </p:txBody>
        </p:sp>
        <p:sp>
          <p:nvSpPr>
            <p:cNvPr id="33808" name="Rectangle 91"/>
            <p:cNvSpPr>
              <a:spLocks noChangeArrowheads="1"/>
            </p:cNvSpPr>
            <p:nvPr/>
          </p:nvSpPr>
          <p:spPr bwMode="auto">
            <a:xfrm>
              <a:off x="3920" y="685"/>
              <a:ext cx="13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300" smtClean="0">
                  <a:solidFill>
                    <a:srgbClr val="FFFFFF"/>
                  </a:solidFill>
                </a:rPr>
                <a:t>2</a:t>
              </a:r>
              <a:endParaRPr lang="en-US" sz="2400" smtClean="0">
                <a:solidFill>
                  <a:srgbClr val="FFFFFF"/>
                </a:solidFill>
              </a:endParaRPr>
            </a:p>
          </p:txBody>
        </p:sp>
        <p:sp>
          <p:nvSpPr>
            <p:cNvPr id="33809" name="Rectangle 92"/>
            <p:cNvSpPr>
              <a:spLocks noChangeArrowheads="1"/>
            </p:cNvSpPr>
            <p:nvPr/>
          </p:nvSpPr>
          <p:spPr bwMode="auto">
            <a:xfrm>
              <a:off x="3386" y="1071"/>
              <a:ext cx="264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300" smtClean="0">
                  <a:solidFill>
                    <a:srgbClr val="FFFFFF"/>
                  </a:solidFill>
                </a:rPr>
                <a:t>10</a:t>
              </a:r>
              <a:endParaRPr lang="en-US" sz="2400" smtClean="0">
                <a:solidFill>
                  <a:srgbClr val="FFFFFF"/>
                </a:solidFill>
              </a:endParaRPr>
            </a:p>
          </p:txBody>
        </p:sp>
        <p:sp>
          <p:nvSpPr>
            <p:cNvPr id="33810" name="Rectangle 93"/>
            <p:cNvSpPr>
              <a:spLocks noChangeArrowheads="1"/>
            </p:cNvSpPr>
            <p:nvPr/>
          </p:nvSpPr>
          <p:spPr bwMode="auto">
            <a:xfrm>
              <a:off x="3462" y="685"/>
              <a:ext cx="13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300" smtClean="0">
                  <a:solidFill>
                    <a:srgbClr val="FFFFFF"/>
                  </a:solidFill>
                </a:rPr>
                <a:t>7</a:t>
              </a:r>
              <a:endParaRPr lang="en-US" sz="2400" smtClean="0">
                <a:solidFill>
                  <a:srgbClr val="FFFFFF"/>
                </a:solidFill>
              </a:endParaRPr>
            </a:p>
          </p:txBody>
        </p:sp>
        <p:sp>
          <p:nvSpPr>
            <p:cNvPr id="33811" name="Rectangle 94"/>
            <p:cNvSpPr>
              <a:spLocks noChangeArrowheads="1"/>
            </p:cNvSpPr>
            <p:nvPr/>
          </p:nvSpPr>
          <p:spPr bwMode="auto">
            <a:xfrm>
              <a:off x="3713" y="827"/>
              <a:ext cx="145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300" smtClean="0">
                  <a:solidFill>
                    <a:srgbClr val="FFFFFF"/>
                  </a:solidFill>
                  <a:latin typeface="Symbol" pitchFamily="18" charset="2"/>
                </a:rPr>
                <a:t>¸</a:t>
              </a:r>
              <a:endParaRPr lang="en-US" sz="2400" smtClean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6216851"/>
      </p:ext>
    </p:extLst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79" grpId="0" autoUpdateAnimBg="0"/>
      <p:bldP spid="24586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008063" y="703263"/>
            <a:ext cx="68135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66FF66"/>
                </a:solidFill>
              </a:rPr>
              <a:t>Why do we multiply the reciprocal when dividing?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66FF66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66FF66"/>
                </a:solidFill>
              </a:rPr>
              <a:t>    </a:t>
            </a:r>
            <a:endParaRPr lang="en-US" sz="1200" smtClean="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66"/>
                </a:solidFill>
              </a:rPr>
              <a:t>Let us look at this example</a:t>
            </a: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974725" y="2276475"/>
            <a:ext cx="71024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The common denominator in this case is clearly  </a:t>
            </a:r>
            <a:r>
              <a:rPr lang="en-US" sz="2800" i="1" smtClean="0">
                <a:solidFill>
                  <a:srgbClr val="000000"/>
                </a:solidFill>
              </a:rPr>
              <a:t>9 × 7</a:t>
            </a:r>
            <a:r>
              <a:rPr lang="en-US" smtClean="0">
                <a:solidFill>
                  <a:srgbClr val="000000"/>
                </a:solidFill>
              </a:rPr>
              <a:t> .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838200" y="4419600"/>
            <a:ext cx="1384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Therefore</a:t>
            </a:r>
          </a:p>
        </p:txBody>
      </p:sp>
      <p:grpSp>
        <p:nvGrpSpPr>
          <p:cNvPr id="2" name="Group 18"/>
          <p:cNvGrpSpPr>
            <a:grpSpLocks noChangeAspect="1"/>
          </p:cNvGrpSpPr>
          <p:nvPr/>
        </p:nvGrpSpPr>
        <p:grpSpPr bwMode="auto">
          <a:xfrm>
            <a:off x="5105400" y="5384800"/>
            <a:ext cx="2352675" cy="1063625"/>
            <a:chOff x="3216" y="3392"/>
            <a:chExt cx="1482" cy="670"/>
          </a:xfrm>
        </p:grpSpPr>
        <p:sp>
          <p:nvSpPr>
            <p:cNvPr id="34910" name="AutoShape 17"/>
            <p:cNvSpPr>
              <a:spLocks noChangeAspect="1" noChangeArrowheads="1" noTextEdit="1"/>
            </p:cNvSpPr>
            <p:nvPr/>
          </p:nvSpPr>
          <p:spPr bwMode="auto">
            <a:xfrm>
              <a:off x="3216" y="3408"/>
              <a:ext cx="1482" cy="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911" name="Line 19"/>
            <p:cNvSpPr>
              <a:spLocks noChangeShapeType="1"/>
            </p:cNvSpPr>
            <p:nvPr/>
          </p:nvSpPr>
          <p:spPr bwMode="auto">
            <a:xfrm>
              <a:off x="3435" y="3717"/>
              <a:ext cx="468" cy="0"/>
            </a:xfrm>
            <a:prstGeom prst="line">
              <a:avLst/>
            </a:prstGeom>
            <a:noFill/>
            <a:ln w="301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912" name="Line 20"/>
            <p:cNvSpPr>
              <a:spLocks noChangeShapeType="1"/>
            </p:cNvSpPr>
            <p:nvPr/>
          </p:nvSpPr>
          <p:spPr bwMode="auto">
            <a:xfrm>
              <a:off x="4148" y="3717"/>
              <a:ext cx="147" cy="0"/>
            </a:xfrm>
            <a:prstGeom prst="line">
              <a:avLst/>
            </a:prstGeom>
            <a:noFill/>
            <a:ln w="301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913" name="Line 21"/>
            <p:cNvSpPr>
              <a:spLocks noChangeShapeType="1"/>
            </p:cNvSpPr>
            <p:nvPr/>
          </p:nvSpPr>
          <p:spPr bwMode="auto">
            <a:xfrm>
              <a:off x="4490" y="3717"/>
              <a:ext cx="165" cy="0"/>
            </a:xfrm>
            <a:prstGeom prst="line">
              <a:avLst/>
            </a:prstGeom>
            <a:noFill/>
            <a:ln w="301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914" name="Rectangle 22"/>
            <p:cNvSpPr>
              <a:spLocks noChangeArrowheads="1"/>
            </p:cNvSpPr>
            <p:nvPr/>
          </p:nvSpPr>
          <p:spPr bwMode="auto">
            <a:xfrm>
              <a:off x="4520" y="3753"/>
              <a:ext cx="117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2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915" name="Rectangle 23"/>
            <p:cNvSpPr>
              <a:spLocks noChangeArrowheads="1"/>
            </p:cNvSpPr>
            <p:nvPr/>
          </p:nvSpPr>
          <p:spPr bwMode="auto">
            <a:xfrm>
              <a:off x="4506" y="3419"/>
              <a:ext cx="117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7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916" name="Rectangle 24"/>
            <p:cNvSpPr>
              <a:spLocks noChangeArrowheads="1"/>
            </p:cNvSpPr>
            <p:nvPr/>
          </p:nvSpPr>
          <p:spPr bwMode="auto">
            <a:xfrm>
              <a:off x="4162" y="3753"/>
              <a:ext cx="117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9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917" name="Rectangle 25"/>
            <p:cNvSpPr>
              <a:spLocks noChangeArrowheads="1"/>
            </p:cNvSpPr>
            <p:nvPr/>
          </p:nvSpPr>
          <p:spPr bwMode="auto">
            <a:xfrm>
              <a:off x="4164" y="3419"/>
              <a:ext cx="117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5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918" name="Rectangle 26"/>
            <p:cNvSpPr>
              <a:spLocks noChangeArrowheads="1"/>
            </p:cNvSpPr>
            <p:nvPr/>
          </p:nvSpPr>
          <p:spPr bwMode="auto">
            <a:xfrm>
              <a:off x="3763" y="3753"/>
              <a:ext cx="117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2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919" name="Rectangle 27"/>
            <p:cNvSpPr>
              <a:spLocks noChangeArrowheads="1"/>
            </p:cNvSpPr>
            <p:nvPr/>
          </p:nvSpPr>
          <p:spPr bwMode="auto">
            <a:xfrm>
              <a:off x="3467" y="3753"/>
              <a:ext cx="117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9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920" name="Rectangle 28"/>
            <p:cNvSpPr>
              <a:spLocks noChangeArrowheads="1"/>
            </p:cNvSpPr>
            <p:nvPr/>
          </p:nvSpPr>
          <p:spPr bwMode="auto">
            <a:xfrm>
              <a:off x="3754" y="3419"/>
              <a:ext cx="117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7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921" name="Rectangle 29"/>
            <p:cNvSpPr>
              <a:spLocks noChangeArrowheads="1"/>
            </p:cNvSpPr>
            <p:nvPr/>
          </p:nvSpPr>
          <p:spPr bwMode="auto">
            <a:xfrm>
              <a:off x="3451" y="3419"/>
              <a:ext cx="117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5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922" name="Rectangle 30"/>
            <p:cNvSpPr>
              <a:spLocks noChangeArrowheads="1"/>
            </p:cNvSpPr>
            <p:nvPr/>
          </p:nvSpPr>
          <p:spPr bwMode="auto">
            <a:xfrm>
              <a:off x="4328" y="3542"/>
              <a:ext cx="2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´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923" name="Rectangle 31"/>
            <p:cNvSpPr>
              <a:spLocks noChangeArrowheads="1"/>
            </p:cNvSpPr>
            <p:nvPr/>
          </p:nvSpPr>
          <p:spPr bwMode="auto">
            <a:xfrm>
              <a:off x="3964" y="3542"/>
              <a:ext cx="2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924" name="Rectangle 32"/>
            <p:cNvSpPr>
              <a:spLocks noChangeArrowheads="1"/>
            </p:cNvSpPr>
            <p:nvPr/>
          </p:nvSpPr>
          <p:spPr bwMode="auto">
            <a:xfrm>
              <a:off x="3608" y="3726"/>
              <a:ext cx="2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´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925" name="Rectangle 33"/>
            <p:cNvSpPr>
              <a:spLocks noChangeArrowheads="1"/>
            </p:cNvSpPr>
            <p:nvPr/>
          </p:nvSpPr>
          <p:spPr bwMode="auto">
            <a:xfrm>
              <a:off x="3595" y="3392"/>
              <a:ext cx="2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´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926" name="Rectangle 34"/>
            <p:cNvSpPr>
              <a:spLocks noChangeArrowheads="1"/>
            </p:cNvSpPr>
            <p:nvPr/>
          </p:nvSpPr>
          <p:spPr bwMode="auto">
            <a:xfrm>
              <a:off x="3251" y="3542"/>
              <a:ext cx="2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36"/>
          <p:cNvGrpSpPr>
            <a:grpSpLocks noChangeAspect="1"/>
          </p:cNvGrpSpPr>
          <p:nvPr/>
        </p:nvGrpSpPr>
        <p:grpSpPr bwMode="auto">
          <a:xfrm>
            <a:off x="1219200" y="5384800"/>
            <a:ext cx="3697288" cy="1063625"/>
            <a:chOff x="768" y="3392"/>
            <a:chExt cx="2329" cy="670"/>
          </a:xfrm>
        </p:grpSpPr>
        <p:sp>
          <p:nvSpPr>
            <p:cNvPr id="34889" name="AutoShape 35"/>
            <p:cNvSpPr>
              <a:spLocks noChangeAspect="1" noChangeArrowheads="1" noTextEdit="1"/>
            </p:cNvSpPr>
            <p:nvPr/>
          </p:nvSpPr>
          <p:spPr bwMode="auto">
            <a:xfrm>
              <a:off x="768" y="3408"/>
              <a:ext cx="2329" cy="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890" name="Line 37"/>
            <p:cNvSpPr>
              <a:spLocks noChangeShapeType="1"/>
            </p:cNvSpPr>
            <p:nvPr/>
          </p:nvSpPr>
          <p:spPr bwMode="auto">
            <a:xfrm>
              <a:off x="2575" y="3717"/>
              <a:ext cx="468" cy="0"/>
            </a:xfrm>
            <a:prstGeom prst="line">
              <a:avLst/>
            </a:prstGeom>
            <a:noFill/>
            <a:ln w="301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891" name="Rectangle 38"/>
            <p:cNvSpPr>
              <a:spLocks noChangeArrowheads="1"/>
            </p:cNvSpPr>
            <p:nvPr/>
          </p:nvSpPr>
          <p:spPr bwMode="auto">
            <a:xfrm>
              <a:off x="2892" y="3753"/>
              <a:ext cx="117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9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892" name="Rectangle 39"/>
            <p:cNvSpPr>
              <a:spLocks noChangeArrowheads="1"/>
            </p:cNvSpPr>
            <p:nvPr/>
          </p:nvSpPr>
          <p:spPr bwMode="auto">
            <a:xfrm>
              <a:off x="2610" y="3753"/>
              <a:ext cx="117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2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893" name="Rectangle 40"/>
            <p:cNvSpPr>
              <a:spLocks noChangeArrowheads="1"/>
            </p:cNvSpPr>
            <p:nvPr/>
          </p:nvSpPr>
          <p:spPr bwMode="auto">
            <a:xfrm>
              <a:off x="2894" y="3419"/>
              <a:ext cx="117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7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894" name="Rectangle 41"/>
            <p:cNvSpPr>
              <a:spLocks noChangeArrowheads="1"/>
            </p:cNvSpPr>
            <p:nvPr/>
          </p:nvSpPr>
          <p:spPr bwMode="auto">
            <a:xfrm>
              <a:off x="2591" y="3419"/>
              <a:ext cx="117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5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895" name="Rectangle 42"/>
            <p:cNvSpPr>
              <a:spLocks noChangeArrowheads="1"/>
            </p:cNvSpPr>
            <p:nvPr/>
          </p:nvSpPr>
          <p:spPr bwMode="auto">
            <a:xfrm>
              <a:off x="2142" y="3569"/>
              <a:ext cx="117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9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896" name="Rectangle 43"/>
            <p:cNvSpPr>
              <a:spLocks noChangeArrowheads="1"/>
            </p:cNvSpPr>
            <p:nvPr/>
          </p:nvSpPr>
          <p:spPr bwMode="auto">
            <a:xfrm>
              <a:off x="1860" y="3569"/>
              <a:ext cx="117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2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897" name="Rectangle 44"/>
            <p:cNvSpPr>
              <a:spLocks noChangeArrowheads="1"/>
            </p:cNvSpPr>
            <p:nvPr/>
          </p:nvSpPr>
          <p:spPr bwMode="auto">
            <a:xfrm>
              <a:off x="1366" y="3569"/>
              <a:ext cx="117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7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898" name="Rectangle 45"/>
            <p:cNvSpPr>
              <a:spLocks noChangeArrowheads="1"/>
            </p:cNvSpPr>
            <p:nvPr/>
          </p:nvSpPr>
          <p:spPr bwMode="auto">
            <a:xfrm>
              <a:off x="1063" y="3569"/>
              <a:ext cx="117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5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899" name="Rectangle 46"/>
            <p:cNvSpPr>
              <a:spLocks noChangeArrowheads="1"/>
            </p:cNvSpPr>
            <p:nvPr/>
          </p:nvSpPr>
          <p:spPr bwMode="auto">
            <a:xfrm>
              <a:off x="2740" y="3726"/>
              <a:ext cx="2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´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900" name="Rectangle 47"/>
            <p:cNvSpPr>
              <a:spLocks noChangeArrowheads="1"/>
            </p:cNvSpPr>
            <p:nvPr/>
          </p:nvSpPr>
          <p:spPr bwMode="auto">
            <a:xfrm>
              <a:off x="2735" y="3392"/>
              <a:ext cx="2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´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901" name="Rectangle 48"/>
            <p:cNvSpPr>
              <a:spLocks noChangeArrowheads="1"/>
            </p:cNvSpPr>
            <p:nvPr/>
          </p:nvSpPr>
          <p:spPr bwMode="auto">
            <a:xfrm>
              <a:off x="2391" y="3542"/>
              <a:ext cx="2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902" name="Rectangle 49"/>
            <p:cNvSpPr>
              <a:spLocks noChangeArrowheads="1"/>
            </p:cNvSpPr>
            <p:nvPr/>
          </p:nvSpPr>
          <p:spPr bwMode="auto">
            <a:xfrm>
              <a:off x="1990" y="3542"/>
              <a:ext cx="2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´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903" name="Rectangle 50"/>
            <p:cNvSpPr>
              <a:spLocks noChangeArrowheads="1"/>
            </p:cNvSpPr>
            <p:nvPr/>
          </p:nvSpPr>
          <p:spPr bwMode="auto">
            <a:xfrm>
              <a:off x="1622" y="3542"/>
              <a:ext cx="2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¸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904" name="Rectangle 51"/>
            <p:cNvSpPr>
              <a:spLocks noChangeArrowheads="1"/>
            </p:cNvSpPr>
            <p:nvPr/>
          </p:nvSpPr>
          <p:spPr bwMode="auto">
            <a:xfrm>
              <a:off x="1207" y="3542"/>
              <a:ext cx="2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´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905" name="Rectangle 52"/>
            <p:cNvSpPr>
              <a:spLocks noChangeArrowheads="1"/>
            </p:cNvSpPr>
            <p:nvPr/>
          </p:nvSpPr>
          <p:spPr bwMode="auto">
            <a:xfrm>
              <a:off x="803" y="3542"/>
              <a:ext cx="2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906" name="Rectangle 53"/>
            <p:cNvSpPr>
              <a:spLocks noChangeArrowheads="1"/>
            </p:cNvSpPr>
            <p:nvPr/>
          </p:nvSpPr>
          <p:spPr bwMode="auto">
            <a:xfrm>
              <a:off x="2261" y="3569"/>
              <a:ext cx="170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)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907" name="Rectangle 54"/>
            <p:cNvSpPr>
              <a:spLocks noChangeArrowheads="1"/>
            </p:cNvSpPr>
            <p:nvPr/>
          </p:nvSpPr>
          <p:spPr bwMode="auto">
            <a:xfrm>
              <a:off x="1781" y="3569"/>
              <a:ext cx="170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(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908" name="Rectangle 55"/>
            <p:cNvSpPr>
              <a:spLocks noChangeArrowheads="1"/>
            </p:cNvSpPr>
            <p:nvPr/>
          </p:nvSpPr>
          <p:spPr bwMode="auto">
            <a:xfrm>
              <a:off x="1507" y="3569"/>
              <a:ext cx="170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)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909" name="Rectangle 56"/>
            <p:cNvSpPr>
              <a:spLocks noChangeArrowheads="1"/>
            </p:cNvSpPr>
            <p:nvPr/>
          </p:nvSpPr>
          <p:spPr bwMode="auto">
            <a:xfrm>
              <a:off x="980" y="3569"/>
              <a:ext cx="170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(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58"/>
          <p:cNvGrpSpPr>
            <a:grpSpLocks noChangeAspect="1"/>
          </p:cNvGrpSpPr>
          <p:nvPr/>
        </p:nvGrpSpPr>
        <p:grpSpPr bwMode="auto">
          <a:xfrm>
            <a:off x="2346325" y="4241800"/>
            <a:ext cx="3176588" cy="1063625"/>
            <a:chOff x="1478" y="2672"/>
            <a:chExt cx="2001" cy="670"/>
          </a:xfrm>
        </p:grpSpPr>
        <p:sp>
          <p:nvSpPr>
            <p:cNvPr id="34865" name="AutoShape 57"/>
            <p:cNvSpPr>
              <a:spLocks noChangeAspect="1" noChangeArrowheads="1" noTextEdit="1"/>
            </p:cNvSpPr>
            <p:nvPr/>
          </p:nvSpPr>
          <p:spPr bwMode="auto">
            <a:xfrm>
              <a:off x="1478" y="2688"/>
              <a:ext cx="2001" cy="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866" name="Line 59"/>
            <p:cNvSpPr>
              <a:spLocks noChangeShapeType="1"/>
            </p:cNvSpPr>
            <p:nvPr/>
          </p:nvSpPr>
          <p:spPr bwMode="auto">
            <a:xfrm>
              <a:off x="1516" y="2997"/>
              <a:ext cx="147" cy="0"/>
            </a:xfrm>
            <a:prstGeom prst="line">
              <a:avLst/>
            </a:prstGeom>
            <a:noFill/>
            <a:ln w="301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867" name="Line 60"/>
            <p:cNvSpPr>
              <a:spLocks noChangeShapeType="1"/>
            </p:cNvSpPr>
            <p:nvPr/>
          </p:nvSpPr>
          <p:spPr bwMode="auto">
            <a:xfrm>
              <a:off x="1876" y="2997"/>
              <a:ext cx="165" cy="0"/>
            </a:xfrm>
            <a:prstGeom prst="line">
              <a:avLst/>
            </a:prstGeom>
            <a:noFill/>
            <a:ln w="301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868" name="Line 61"/>
            <p:cNvSpPr>
              <a:spLocks noChangeShapeType="1"/>
            </p:cNvSpPr>
            <p:nvPr/>
          </p:nvSpPr>
          <p:spPr bwMode="auto">
            <a:xfrm>
              <a:off x="2286" y="2997"/>
              <a:ext cx="468" cy="0"/>
            </a:xfrm>
            <a:prstGeom prst="line">
              <a:avLst/>
            </a:prstGeom>
            <a:noFill/>
            <a:ln w="301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869" name="Line 62"/>
            <p:cNvSpPr>
              <a:spLocks noChangeShapeType="1"/>
            </p:cNvSpPr>
            <p:nvPr/>
          </p:nvSpPr>
          <p:spPr bwMode="auto">
            <a:xfrm>
              <a:off x="2967" y="2997"/>
              <a:ext cx="457" cy="0"/>
            </a:xfrm>
            <a:prstGeom prst="line">
              <a:avLst/>
            </a:prstGeom>
            <a:noFill/>
            <a:ln w="301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870" name="Rectangle 63"/>
            <p:cNvSpPr>
              <a:spLocks noChangeArrowheads="1"/>
            </p:cNvSpPr>
            <p:nvPr/>
          </p:nvSpPr>
          <p:spPr bwMode="auto">
            <a:xfrm>
              <a:off x="3296" y="3033"/>
              <a:ext cx="117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9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871" name="Rectangle 64"/>
            <p:cNvSpPr>
              <a:spLocks noChangeArrowheads="1"/>
            </p:cNvSpPr>
            <p:nvPr/>
          </p:nvSpPr>
          <p:spPr bwMode="auto">
            <a:xfrm>
              <a:off x="2976" y="3033"/>
              <a:ext cx="215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7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872" name="Rectangle 65"/>
            <p:cNvSpPr>
              <a:spLocks noChangeArrowheads="1"/>
            </p:cNvSpPr>
            <p:nvPr/>
          </p:nvSpPr>
          <p:spPr bwMode="auto">
            <a:xfrm>
              <a:off x="3278" y="2699"/>
              <a:ext cx="117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9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873" name="Rectangle 66"/>
            <p:cNvSpPr>
              <a:spLocks noChangeArrowheads="1"/>
            </p:cNvSpPr>
            <p:nvPr/>
          </p:nvSpPr>
          <p:spPr bwMode="auto">
            <a:xfrm>
              <a:off x="2997" y="2699"/>
              <a:ext cx="117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2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874" name="Rectangle 67"/>
            <p:cNvSpPr>
              <a:spLocks noChangeArrowheads="1"/>
            </p:cNvSpPr>
            <p:nvPr/>
          </p:nvSpPr>
          <p:spPr bwMode="auto">
            <a:xfrm>
              <a:off x="2599" y="3033"/>
              <a:ext cx="117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7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875" name="Rectangle 68"/>
            <p:cNvSpPr>
              <a:spLocks noChangeArrowheads="1"/>
            </p:cNvSpPr>
            <p:nvPr/>
          </p:nvSpPr>
          <p:spPr bwMode="auto">
            <a:xfrm>
              <a:off x="2300" y="3033"/>
              <a:ext cx="117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9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876" name="Rectangle 69"/>
            <p:cNvSpPr>
              <a:spLocks noChangeArrowheads="1"/>
            </p:cNvSpPr>
            <p:nvPr/>
          </p:nvSpPr>
          <p:spPr bwMode="auto">
            <a:xfrm>
              <a:off x="2605" y="2699"/>
              <a:ext cx="117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7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877" name="Rectangle 70"/>
            <p:cNvSpPr>
              <a:spLocks noChangeArrowheads="1"/>
            </p:cNvSpPr>
            <p:nvPr/>
          </p:nvSpPr>
          <p:spPr bwMode="auto">
            <a:xfrm>
              <a:off x="2302" y="2699"/>
              <a:ext cx="117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5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878" name="Rectangle 71"/>
            <p:cNvSpPr>
              <a:spLocks noChangeArrowheads="1"/>
            </p:cNvSpPr>
            <p:nvPr/>
          </p:nvSpPr>
          <p:spPr bwMode="auto">
            <a:xfrm>
              <a:off x="1892" y="3033"/>
              <a:ext cx="117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7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879" name="Rectangle 72"/>
            <p:cNvSpPr>
              <a:spLocks noChangeArrowheads="1"/>
            </p:cNvSpPr>
            <p:nvPr/>
          </p:nvSpPr>
          <p:spPr bwMode="auto">
            <a:xfrm>
              <a:off x="1906" y="2699"/>
              <a:ext cx="117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2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880" name="Rectangle 73"/>
            <p:cNvSpPr>
              <a:spLocks noChangeArrowheads="1"/>
            </p:cNvSpPr>
            <p:nvPr/>
          </p:nvSpPr>
          <p:spPr bwMode="auto">
            <a:xfrm>
              <a:off x="1530" y="3033"/>
              <a:ext cx="117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9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881" name="Rectangle 74"/>
            <p:cNvSpPr>
              <a:spLocks noChangeArrowheads="1"/>
            </p:cNvSpPr>
            <p:nvPr/>
          </p:nvSpPr>
          <p:spPr bwMode="auto">
            <a:xfrm>
              <a:off x="1532" y="2699"/>
              <a:ext cx="117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5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882" name="Rectangle 75"/>
            <p:cNvSpPr>
              <a:spLocks noChangeArrowheads="1"/>
            </p:cNvSpPr>
            <p:nvPr/>
          </p:nvSpPr>
          <p:spPr bwMode="auto">
            <a:xfrm>
              <a:off x="3145" y="3006"/>
              <a:ext cx="2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´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883" name="Rectangle 76"/>
            <p:cNvSpPr>
              <a:spLocks noChangeArrowheads="1"/>
            </p:cNvSpPr>
            <p:nvPr/>
          </p:nvSpPr>
          <p:spPr bwMode="auto">
            <a:xfrm>
              <a:off x="3127" y="2672"/>
              <a:ext cx="2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´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884" name="Rectangle 77"/>
            <p:cNvSpPr>
              <a:spLocks noChangeArrowheads="1"/>
            </p:cNvSpPr>
            <p:nvPr/>
          </p:nvSpPr>
          <p:spPr bwMode="auto">
            <a:xfrm>
              <a:off x="2801" y="2822"/>
              <a:ext cx="2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¸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885" name="Rectangle 78"/>
            <p:cNvSpPr>
              <a:spLocks noChangeArrowheads="1"/>
            </p:cNvSpPr>
            <p:nvPr/>
          </p:nvSpPr>
          <p:spPr bwMode="auto">
            <a:xfrm>
              <a:off x="2441" y="3006"/>
              <a:ext cx="2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´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886" name="Rectangle 79"/>
            <p:cNvSpPr>
              <a:spLocks noChangeArrowheads="1"/>
            </p:cNvSpPr>
            <p:nvPr/>
          </p:nvSpPr>
          <p:spPr bwMode="auto">
            <a:xfrm>
              <a:off x="2446" y="2672"/>
              <a:ext cx="2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´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887" name="Rectangle 80"/>
            <p:cNvSpPr>
              <a:spLocks noChangeArrowheads="1"/>
            </p:cNvSpPr>
            <p:nvPr/>
          </p:nvSpPr>
          <p:spPr bwMode="auto">
            <a:xfrm>
              <a:off x="2102" y="2822"/>
              <a:ext cx="2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888" name="Rectangle 81"/>
            <p:cNvSpPr>
              <a:spLocks noChangeArrowheads="1"/>
            </p:cNvSpPr>
            <p:nvPr/>
          </p:nvSpPr>
          <p:spPr bwMode="auto">
            <a:xfrm>
              <a:off x="1710" y="2822"/>
              <a:ext cx="2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¸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Group 108"/>
          <p:cNvGrpSpPr>
            <a:grpSpLocks/>
          </p:cNvGrpSpPr>
          <p:nvPr/>
        </p:nvGrpSpPr>
        <p:grpSpPr bwMode="auto">
          <a:xfrm>
            <a:off x="898525" y="2946400"/>
            <a:ext cx="2638425" cy="1063625"/>
            <a:chOff x="566" y="1856"/>
            <a:chExt cx="1662" cy="670"/>
          </a:xfrm>
        </p:grpSpPr>
        <p:sp>
          <p:nvSpPr>
            <p:cNvPr id="34851" name="Text Box 5"/>
            <p:cNvSpPr txBox="1">
              <a:spLocks noChangeArrowheads="1"/>
            </p:cNvSpPr>
            <p:nvPr/>
          </p:nvSpPr>
          <p:spPr bwMode="auto">
            <a:xfrm>
              <a:off x="566" y="1946"/>
              <a:ext cx="39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000000"/>
                  </a:solidFill>
                </a:rPr>
                <a:t>i.e. </a:t>
              </a:r>
            </a:p>
          </p:txBody>
        </p:sp>
        <p:grpSp>
          <p:nvGrpSpPr>
            <p:cNvPr id="34852" name="Group 83"/>
            <p:cNvGrpSpPr>
              <a:grpSpLocks noChangeAspect="1"/>
            </p:cNvGrpSpPr>
            <p:nvPr/>
          </p:nvGrpSpPr>
          <p:grpSpPr bwMode="auto">
            <a:xfrm>
              <a:off x="1288" y="1856"/>
              <a:ext cx="940" cy="670"/>
              <a:chOff x="1288" y="1856"/>
              <a:chExt cx="940" cy="670"/>
            </a:xfrm>
          </p:grpSpPr>
          <p:sp>
            <p:nvSpPr>
              <p:cNvPr id="34853" name="AutoShape 82"/>
              <p:cNvSpPr>
                <a:spLocks noChangeAspect="1" noChangeArrowheads="1" noTextEdit="1"/>
              </p:cNvSpPr>
              <p:nvPr/>
            </p:nvSpPr>
            <p:spPr bwMode="auto">
              <a:xfrm>
                <a:off x="1288" y="1872"/>
                <a:ext cx="940" cy="5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4854" name="Line 84"/>
              <p:cNvSpPr>
                <a:spLocks noChangeShapeType="1"/>
              </p:cNvSpPr>
              <p:nvPr/>
            </p:nvSpPr>
            <p:spPr bwMode="auto">
              <a:xfrm>
                <a:off x="1326" y="2181"/>
                <a:ext cx="147" cy="0"/>
              </a:xfrm>
              <a:prstGeom prst="line">
                <a:avLst/>
              </a:prstGeom>
              <a:noFill/>
              <a:ln w="301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4855" name="Line 85"/>
              <p:cNvSpPr>
                <a:spLocks noChangeShapeType="1"/>
              </p:cNvSpPr>
              <p:nvPr/>
            </p:nvSpPr>
            <p:spPr bwMode="auto">
              <a:xfrm>
                <a:off x="1717" y="2181"/>
                <a:ext cx="467" cy="0"/>
              </a:xfrm>
              <a:prstGeom prst="line">
                <a:avLst/>
              </a:prstGeom>
              <a:noFill/>
              <a:ln w="301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4856" name="Rectangle 86"/>
              <p:cNvSpPr>
                <a:spLocks noChangeArrowheads="1"/>
              </p:cNvSpPr>
              <p:nvPr/>
            </p:nvSpPr>
            <p:spPr bwMode="auto">
              <a:xfrm>
                <a:off x="2030" y="2217"/>
                <a:ext cx="117" cy="2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i="1" smtClean="0">
                    <a:solidFill>
                      <a:srgbClr val="000000"/>
                    </a:solidFill>
                  </a:rPr>
                  <a:t>7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4857" name="Rectangle 87"/>
              <p:cNvSpPr>
                <a:spLocks noChangeArrowheads="1"/>
              </p:cNvSpPr>
              <p:nvPr/>
            </p:nvSpPr>
            <p:spPr bwMode="auto">
              <a:xfrm>
                <a:off x="1731" y="2217"/>
                <a:ext cx="117" cy="2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i="1" smtClean="0">
                    <a:solidFill>
                      <a:srgbClr val="000000"/>
                    </a:solidFill>
                  </a:rPr>
                  <a:t>9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4858" name="Rectangle 88"/>
              <p:cNvSpPr>
                <a:spLocks noChangeArrowheads="1"/>
              </p:cNvSpPr>
              <p:nvPr/>
            </p:nvSpPr>
            <p:spPr bwMode="auto">
              <a:xfrm>
                <a:off x="2035" y="1883"/>
                <a:ext cx="117" cy="2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i="1" smtClean="0">
                    <a:solidFill>
                      <a:srgbClr val="000000"/>
                    </a:solidFill>
                  </a:rPr>
                  <a:t>7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4859" name="Rectangle 89"/>
              <p:cNvSpPr>
                <a:spLocks noChangeArrowheads="1"/>
              </p:cNvSpPr>
              <p:nvPr/>
            </p:nvSpPr>
            <p:spPr bwMode="auto">
              <a:xfrm>
                <a:off x="1733" y="1883"/>
                <a:ext cx="117" cy="2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i="1" smtClean="0">
                    <a:solidFill>
                      <a:srgbClr val="000000"/>
                    </a:solidFill>
                  </a:rPr>
                  <a:t>5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4860" name="Rectangle 90"/>
              <p:cNvSpPr>
                <a:spLocks noChangeArrowheads="1"/>
              </p:cNvSpPr>
              <p:nvPr/>
            </p:nvSpPr>
            <p:spPr bwMode="auto">
              <a:xfrm>
                <a:off x="1340" y="2217"/>
                <a:ext cx="117" cy="2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i="1" smtClean="0">
                    <a:solidFill>
                      <a:srgbClr val="000000"/>
                    </a:solidFill>
                  </a:rPr>
                  <a:t>9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4861" name="Rectangle 91"/>
              <p:cNvSpPr>
                <a:spLocks noChangeArrowheads="1"/>
              </p:cNvSpPr>
              <p:nvPr/>
            </p:nvSpPr>
            <p:spPr bwMode="auto">
              <a:xfrm>
                <a:off x="1342" y="1883"/>
                <a:ext cx="117" cy="2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i="1" smtClean="0">
                    <a:solidFill>
                      <a:srgbClr val="000000"/>
                    </a:solidFill>
                  </a:rPr>
                  <a:t>5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4862" name="Rectangle 92"/>
              <p:cNvSpPr>
                <a:spLocks noChangeArrowheads="1"/>
              </p:cNvSpPr>
              <p:nvPr/>
            </p:nvSpPr>
            <p:spPr bwMode="auto">
              <a:xfrm>
                <a:off x="1871" y="2190"/>
                <a:ext cx="265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  <a:latin typeface="Symbol" pitchFamily="18" charset="2"/>
                  </a:rPr>
                  <a:t>´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4863" name="Rectangle 93"/>
              <p:cNvSpPr>
                <a:spLocks noChangeArrowheads="1"/>
              </p:cNvSpPr>
              <p:nvPr/>
            </p:nvSpPr>
            <p:spPr bwMode="auto">
              <a:xfrm>
                <a:off x="1877" y="1856"/>
                <a:ext cx="265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  <a:latin typeface="Symbol" pitchFamily="18" charset="2"/>
                  </a:rPr>
                  <a:t>´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4864" name="Rectangle 94"/>
              <p:cNvSpPr>
                <a:spLocks noChangeArrowheads="1"/>
              </p:cNvSpPr>
              <p:nvPr/>
            </p:nvSpPr>
            <p:spPr bwMode="auto">
              <a:xfrm>
                <a:off x="1534" y="2006"/>
                <a:ext cx="265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  <a:latin typeface="Symbol" pitchFamily="18" charset="2"/>
                  </a:rPr>
                  <a:t>=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7" name="Group 109"/>
          <p:cNvGrpSpPr>
            <a:grpSpLocks/>
          </p:cNvGrpSpPr>
          <p:nvPr/>
        </p:nvGrpSpPr>
        <p:grpSpPr bwMode="auto">
          <a:xfrm>
            <a:off x="4267200" y="2946400"/>
            <a:ext cx="2711450" cy="1063625"/>
            <a:chOff x="2688" y="1856"/>
            <a:chExt cx="1708" cy="670"/>
          </a:xfrm>
        </p:grpSpPr>
        <p:sp>
          <p:nvSpPr>
            <p:cNvPr id="34837" name="Text Box 9"/>
            <p:cNvSpPr txBox="1">
              <a:spLocks noChangeArrowheads="1"/>
            </p:cNvSpPr>
            <p:nvPr/>
          </p:nvSpPr>
          <p:spPr bwMode="auto">
            <a:xfrm>
              <a:off x="2688" y="2016"/>
              <a:ext cx="39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000000"/>
                  </a:solidFill>
                </a:rPr>
                <a:t>and</a:t>
              </a:r>
            </a:p>
          </p:txBody>
        </p:sp>
        <p:grpSp>
          <p:nvGrpSpPr>
            <p:cNvPr id="34838" name="Group 96"/>
            <p:cNvGrpSpPr>
              <a:grpSpLocks noChangeAspect="1"/>
            </p:cNvGrpSpPr>
            <p:nvPr/>
          </p:nvGrpSpPr>
          <p:grpSpPr bwMode="auto">
            <a:xfrm>
              <a:off x="3438" y="1856"/>
              <a:ext cx="958" cy="670"/>
              <a:chOff x="3438" y="1856"/>
              <a:chExt cx="958" cy="670"/>
            </a:xfrm>
          </p:grpSpPr>
          <p:sp>
            <p:nvSpPr>
              <p:cNvPr id="34839" name="AutoShape 95"/>
              <p:cNvSpPr>
                <a:spLocks noChangeAspect="1" noChangeArrowheads="1" noTextEdit="1"/>
              </p:cNvSpPr>
              <p:nvPr/>
            </p:nvSpPr>
            <p:spPr bwMode="auto">
              <a:xfrm>
                <a:off x="3438" y="1872"/>
                <a:ext cx="958" cy="5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4840" name="Line 97"/>
              <p:cNvSpPr>
                <a:spLocks noChangeShapeType="1"/>
              </p:cNvSpPr>
              <p:nvPr/>
            </p:nvSpPr>
            <p:spPr bwMode="auto">
              <a:xfrm>
                <a:off x="3476" y="2181"/>
                <a:ext cx="164" cy="0"/>
              </a:xfrm>
              <a:prstGeom prst="line">
                <a:avLst/>
              </a:prstGeom>
              <a:noFill/>
              <a:ln w="301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4841" name="Line 98"/>
              <p:cNvSpPr>
                <a:spLocks noChangeShapeType="1"/>
              </p:cNvSpPr>
              <p:nvPr/>
            </p:nvSpPr>
            <p:spPr bwMode="auto">
              <a:xfrm>
                <a:off x="3885" y="2181"/>
                <a:ext cx="455" cy="0"/>
              </a:xfrm>
              <a:prstGeom prst="line">
                <a:avLst/>
              </a:prstGeom>
              <a:noFill/>
              <a:ln w="301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4842" name="Rectangle 99"/>
              <p:cNvSpPr>
                <a:spLocks noChangeArrowheads="1"/>
              </p:cNvSpPr>
              <p:nvPr/>
            </p:nvSpPr>
            <p:spPr bwMode="auto">
              <a:xfrm>
                <a:off x="4213" y="2217"/>
                <a:ext cx="117" cy="2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i="1" smtClean="0">
                    <a:solidFill>
                      <a:srgbClr val="000000"/>
                    </a:solidFill>
                  </a:rPr>
                  <a:t>9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4843" name="Rectangle 100"/>
              <p:cNvSpPr>
                <a:spLocks noChangeArrowheads="1"/>
              </p:cNvSpPr>
              <p:nvPr/>
            </p:nvSpPr>
            <p:spPr bwMode="auto">
              <a:xfrm>
                <a:off x="3900" y="2217"/>
                <a:ext cx="117" cy="2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i="1" smtClean="0">
                    <a:solidFill>
                      <a:srgbClr val="000000"/>
                    </a:solidFill>
                  </a:rPr>
                  <a:t>7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4844" name="Rectangle 101"/>
              <p:cNvSpPr>
                <a:spLocks noChangeArrowheads="1"/>
              </p:cNvSpPr>
              <p:nvPr/>
            </p:nvSpPr>
            <p:spPr bwMode="auto">
              <a:xfrm>
                <a:off x="4195" y="1883"/>
                <a:ext cx="117" cy="2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i="1" smtClean="0">
                    <a:solidFill>
                      <a:srgbClr val="000000"/>
                    </a:solidFill>
                  </a:rPr>
                  <a:t>9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4845" name="Rectangle 102"/>
              <p:cNvSpPr>
                <a:spLocks noChangeArrowheads="1"/>
              </p:cNvSpPr>
              <p:nvPr/>
            </p:nvSpPr>
            <p:spPr bwMode="auto">
              <a:xfrm>
                <a:off x="3915" y="1883"/>
                <a:ext cx="117" cy="2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i="1" smtClean="0">
                    <a:solidFill>
                      <a:srgbClr val="000000"/>
                    </a:solidFill>
                  </a:rPr>
                  <a:t>2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4846" name="Rectangle 103"/>
              <p:cNvSpPr>
                <a:spLocks noChangeArrowheads="1"/>
              </p:cNvSpPr>
              <p:nvPr/>
            </p:nvSpPr>
            <p:spPr bwMode="auto">
              <a:xfrm>
                <a:off x="3492" y="2217"/>
                <a:ext cx="117" cy="2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i="1" smtClean="0">
                    <a:solidFill>
                      <a:srgbClr val="000000"/>
                    </a:solidFill>
                  </a:rPr>
                  <a:t>7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4847" name="Rectangle 104"/>
              <p:cNvSpPr>
                <a:spLocks noChangeArrowheads="1"/>
              </p:cNvSpPr>
              <p:nvPr/>
            </p:nvSpPr>
            <p:spPr bwMode="auto">
              <a:xfrm>
                <a:off x="3506" y="1883"/>
                <a:ext cx="117" cy="2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i="1" smtClean="0">
                    <a:solidFill>
                      <a:srgbClr val="000000"/>
                    </a:solidFill>
                  </a:rPr>
                  <a:t>2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4848" name="Rectangle 105"/>
              <p:cNvSpPr>
                <a:spLocks noChangeArrowheads="1"/>
              </p:cNvSpPr>
              <p:nvPr/>
            </p:nvSpPr>
            <p:spPr bwMode="auto">
              <a:xfrm>
                <a:off x="4062" y="2190"/>
                <a:ext cx="265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  <a:latin typeface="Symbol" pitchFamily="18" charset="2"/>
                  </a:rPr>
                  <a:t>´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4849" name="Rectangle 106"/>
              <p:cNvSpPr>
                <a:spLocks noChangeArrowheads="1"/>
              </p:cNvSpPr>
              <p:nvPr/>
            </p:nvSpPr>
            <p:spPr bwMode="auto">
              <a:xfrm>
                <a:off x="4044" y="1856"/>
                <a:ext cx="265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  <a:latin typeface="Symbol" pitchFamily="18" charset="2"/>
                  </a:rPr>
                  <a:t>´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4850" name="Rectangle 107"/>
              <p:cNvSpPr>
                <a:spLocks noChangeArrowheads="1"/>
              </p:cNvSpPr>
              <p:nvPr/>
            </p:nvSpPr>
            <p:spPr bwMode="auto">
              <a:xfrm>
                <a:off x="3701" y="2006"/>
                <a:ext cx="265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  <a:latin typeface="Symbol" pitchFamily="18" charset="2"/>
                  </a:rPr>
                  <a:t>=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9" name="Group 111"/>
          <p:cNvGrpSpPr>
            <a:grpSpLocks noChangeAspect="1"/>
          </p:cNvGrpSpPr>
          <p:nvPr/>
        </p:nvGrpSpPr>
        <p:grpSpPr bwMode="auto">
          <a:xfrm>
            <a:off x="4556125" y="1160463"/>
            <a:ext cx="1460500" cy="1136650"/>
            <a:chOff x="3387" y="672"/>
            <a:chExt cx="920" cy="716"/>
          </a:xfrm>
        </p:grpSpPr>
        <p:sp>
          <p:nvSpPr>
            <p:cNvPr id="34827" name="AutoShape 110"/>
            <p:cNvSpPr>
              <a:spLocks noChangeAspect="1" noChangeArrowheads="1" noTextEdit="1"/>
            </p:cNvSpPr>
            <p:nvPr/>
          </p:nvSpPr>
          <p:spPr bwMode="auto">
            <a:xfrm>
              <a:off x="3387" y="672"/>
              <a:ext cx="920" cy="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828" name="Line 112"/>
            <p:cNvSpPr>
              <a:spLocks noChangeShapeType="1"/>
            </p:cNvSpPr>
            <p:nvPr/>
          </p:nvSpPr>
          <p:spPr bwMode="auto">
            <a:xfrm>
              <a:off x="3431" y="1029"/>
              <a:ext cx="167" cy="0"/>
            </a:xfrm>
            <a:prstGeom prst="line">
              <a:avLst/>
            </a:prstGeom>
            <a:noFill/>
            <a:ln w="349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829" name="Line 113"/>
            <p:cNvSpPr>
              <a:spLocks noChangeShapeType="1"/>
            </p:cNvSpPr>
            <p:nvPr/>
          </p:nvSpPr>
          <p:spPr bwMode="auto">
            <a:xfrm>
              <a:off x="3840" y="1029"/>
              <a:ext cx="188" cy="0"/>
            </a:xfrm>
            <a:prstGeom prst="line">
              <a:avLst/>
            </a:prstGeom>
            <a:noFill/>
            <a:ln w="349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830" name="Rectangle 114"/>
            <p:cNvSpPr>
              <a:spLocks noChangeArrowheads="1"/>
            </p:cNvSpPr>
            <p:nvPr/>
          </p:nvSpPr>
          <p:spPr bwMode="auto">
            <a:xfrm>
              <a:off x="4147" y="858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00"/>
                </a:solidFill>
              </a:endParaRPr>
            </a:p>
          </p:txBody>
        </p:sp>
        <p:sp>
          <p:nvSpPr>
            <p:cNvPr id="34831" name="Rectangle 115"/>
            <p:cNvSpPr>
              <a:spLocks noChangeArrowheads="1"/>
            </p:cNvSpPr>
            <p:nvPr/>
          </p:nvSpPr>
          <p:spPr bwMode="auto">
            <a:xfrm>
              <a:off x="4028" y="858"/>
              <a:ext cx="241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300" smtClean="0">
                  <a:solidFill>
                    <a:srgbClr val="000000"/>
                  </a:solidFill>
                </a:rPr>
                <a:t>  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832" name="Rectangle 116"/>
            <p:cNvSpPr>
              <a:spLocks noChangeArrowheads="1"/>
            </p:cNvSpPr>
            <p:nvPr/>
          </p:nvSpPr>
          <p:spPr bwMode="auto">
            <a:xfrm>
              <a:off x="3858" y="1071"/>
              <a:ext cx="13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300" i="1" smtClean="0">
                  <a:solidFill>
                    <a:srgbClr val="FFFF00"/>
                  </a:solidFill>
                </a:rPr>
                <a:t>7</a:t>
              </a:r>
              <a:endParaRPr lang="en-US" sz="2400" smtClean="0">
                <a:solidFill>
                  <a:srgbClr val="FFFF00"/>
                </a:solidFill>
              </a:endParaRPr>
            </a:p>
          </p:txBody>
        </p:sp>
        <p:sp>
          <p:nvSpPr>
            <p:cNvPr id="34833" name="Rectangle 117"/>
            <p:cNvSpPr>
              <a:spLocks noChangeArrowheads="1"/>
            </p:cNvSpPr>
            <p:nvPr/>
          </p:nvSpPr>
          <p:spPr bwMode="auto">
            <a:xfrm>
              <a:off x="3874" y="685"/>
              <a:ext cx="133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300" i="1" smtClean="0">
                  <a:solidFill>
                    <a:srgbClr val="FFFF00"/>
                  </a:solidFill>
                </a:rPr>
                <a:t>2</a:t>
              </a:r>
              <a:endParaRPr lang="en-US" sz="2400" smtClean="0">
                <a:solidFill>
                  <a:srgbClr val="FFFF00"/>
                </a:solidFill>
              </a:endParaRPr>
            </a:p>
          </p:txBody>
        </p:sp>
        <p:sp>
          <p:nvSpPr>
            <p:cNvPr id="34834" name="Rectangle 118"/>
            <p:cNvSpPr>
              <a:spLocks noChangeArrowheads="1"/>
            </p:cNvSpPr>
            <p:nvPr/>
          </p:nvSpPr>
          <p:spPr bwMode="auto">
            <a:xfrm>
              <a:off x="3447" y="1071"/>
              <a:ext cx="13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300" i="1" smtClean="0">
                  <a:solidFill>
                    <a:srgbClr val="FFFF00"/>
                  </a:solidFill>
                </a:rPr>
                <a:t>9</a:t>
              </a:r>
              <a:endParaRPr lang="en-US" sz="2400" smtClean="0">
                <a:solidFill>
                  <a:srgbClr val="FFFF00"/>
                </a:solidFill>
              </a:endParaRPr>
            </a:p>
          </p:txBody>
        </p:sp>
        <p:sp>
          <p:nvSpPr>
            <p:cNvPr id="34835" name="Rectangle 119"/>
            <p:cNvSpPr>
              <a:spLocks noChangeArrowheads="1"/>
            </p:cNvSpPr>
            <p:nvPr/>
          </p:nvSpPr>
          <p:spPr bwMode="auto">
            <a:xfrm>
              <a:off x="3449" y="685"/>
              <a:ext cx="13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300" i="1" smtClean="0">
                  <a:solidFill>
                    <a:srgbClr val="FFFF00"/>
                  </a:solidFill>
                </a:rPr>
                <a:t>5</a:t>
              </a:r>
              <a:endParaRPr lang="en-US" sz="2400" smtClean="0">
                <a:solidFill>
                  <a:srgbClr val="FFFF00"/>
                </a:solidFill>
              </a:endParaRPr>
            </a:p>
          </p:txBody>
        </p:sp>
        <p:sp>
          <p:nvSpPr>
            <p:cNvPr id="34836" name="Rectangle 120"/>
            <p:cNvSpPr>
              <a:spLocks noChangeArrowheads="1"/>
            </p:cNvSpPr>
            <p:nvPr/>
          </p:nvSpPr>
          <p:spPr bwMode="auto">
            <a:xfrm>
              <a:off x="3651" y="827"/>
              <a:ext cx="145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300" smtClean="0">
                  <a:solidFill>
                    <a:srgbClr val="FFFF00"/>
                  </a:solidFill>
                  <a:latin typeface="Symbol" pitchFamily="18" charset="2"/>
                </a:rPr>
                <a:t>¸</a:t>
              </a:r>
              <a:endParaRPr lang="en-US" sz="2400" smtClean="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6296351"/>
      </p:ext>
    </p:extLst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autoUpdateAnimBg="0"/>
      <p:bldP spid="25610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990600" y="609600"/>
            <a:ext cx="43100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66FF66"/>
                </a:solidFill>
              </a:rPr>
              <a:t>The general </a:t>
            </a:r>
            <a:r>
              <a:rPr lang="en-US" smtClean="0">
                <a:solidFill>
                  <a:srgbClr val="66FF66"/>
                </a:solidFill>
              </a:rPr>
              <a:t>(</a:t>
            </a:r>
            <a:r>
              <a:rPr lang="en-US" b="1" smtClean="0">
                <a:solidFill>
                  <a:srgbClr val="66FF66"/>
                </a:solidFill>
              </a:rPr>
              <a:t>abstract</a:t>
            </a:r>
            <a:r>
              <a:rPr lang="en-US" smtClean="0">
                <a:solidFill>
                  <a:srgbClr val="66FF66"/>
                </a:solidFill>
              </a:rPr>
              <a:t>)</a:t>
            </a:r>
            <a:r>
              <a:rPr lang="en-US" b="1" smtClean="0">
                <a:solidFill>
                  <a:srgbClr val="66FF66"/>
                </a:solidFill>
              </a:rPr>
              <a:t> case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66"/>
                </a:solidFill>
              </a:rPr>
              <a:t>How can we perform the division</a:t>
            </a: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974725" y="2276475"/>
            <a:ext cx="71024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The common denominator in this case is clearly  </a:t>
            </a:r>
            <a:r>
              <a:rPr lang="en-US" sz="2800" i="1" smtClean="0">
                <a:solidFill>
                  <a:srgbClr val="000000"/>
                </a:solidFill>
              </a:rPr>
              <a:t>b × d</a:t>
            </a:r>
            <a:r>
              <a:rPr lang="en-US" smtClean="0">
                <a:solidFill>
                  <a:srgbClr val="000000"/>
                </a:solidFill>
              </a:rPr>
              <a:t> .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838200" y="4419600"/>
            <a:ext cx="1384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Therefore</a:t>
            </a:r>
          </a:p>
        </p:txBody>
      </p:sp>
      <p:grpSp>
        <p:nvGrpSpPr>
          <p:cNvPr id="2" name="Group 18"/>
          <p:cNvGrpSpPr>
            <a:grpSpLocks noChangeAspect="1"/>
          </p:cNvGrpSpPr>
          <p:nvPr/>
        </p:nvGrpSpPr>
        <p:grpSpPr bwMode="auto">
          <a:xfrm>
            <a:off x="5105400" y="5410200"/>
            <a:ext cx="2352675" cy="949325"/>
            <a:chOff x="3216" y="3408"/>
            <a:chExt cx="1482" cy="598"/>
          </a:xfrm>
        </p:grpSpPr>
        <p:sp>
          <p:nvSpPr>
            <p:cNvPr id="35934" name="AutoShape 17"/>
            <p:cNvSpPr>
              <a:spLocks noChangeAspect="1" noChangeArrowheads="1" noTextEdit="1"/>
            </p:cNvSpPr>
            <p:nvPr/>
          </p:nvSpPr>
          <p:spPr bwMode="auto">
            <a:xfrm>
              <a:off x="3216" y="3408"/>
              <a:ext cx="1482" cy="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935" name="Line 19"/>
            <p:cNvSpPr>
              <a:spLocks noChangeShapeType="1"/>
            </p:cNvSpPr>
            <p:nvPr/>
          </p:nvSpPr>
          <p:spPr bwMode="auto">
            <a:xfrm>
              <a:off x="3435" y="3717"/>
              <a:ext cx="468" cy="0"/>
            </a:xfrm>
            <a:prstGeom prst="line">
              <a:avLst/>
            </a:prstGeom>
            <a:noFill/>
            <a:ln w="301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936" name="Line 20"/>
            <p:cNvSpPr>
              <a:spLocks noChangeShapeType="1"/>
            </p:cNvSpPr>
            <p:nvPr/>
          </p:nvSpPr>
          <p:spPr bwMode="auto">
            <a:xfrm>
              <a:off x="4148" y="3717"/>
              <a:ext cx="147" cy="0"/>
            </a:xfrm>
            <a:prstGeom prst="line">
              <a:avLst/>
            </a:prstGeom>
            <a:noFill/>
            <a:ln w="301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937" name="Line 21"/>
            <p:cNvSpPr>
              <a:spLocks noChangeShapeType="1"/>
            </p:cNvSpPr>
            <p:nvPr/>
          </p:nvSpPr>
          <p:spPr bwMode="auto">
            <a:xfrm>
              <a:off x="4490" y="3717"/>
              <a:ext cx="165" cy="0"/>
            </a:xfrm>
            <a:prstGeom prst="line">
              <a:avLst/>
            </a:prstGeom>
            <a:noFill/>
            <a:ln w="301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938" name="Rectangle 22"/>
            <p:cNvSpPr>
              <a:spLocks noChangeArrowheads="1"/>
            </p:cNvSpPr>
            <p:nvPr/>
          </p:nvSpPr>
          <p:spPr bwMode="auto">
            <a:xfrm>
              <a:off x="4520" y="3753"/>
              <a:ext cx="19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c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939" name="Rectangle 23"/>
            <p:cNvSpPr>
              <a:spLocks noChangeArrowheads="1"/>
            </p:cNvSpPr>
            <p:nvPr/>
          </p:nvSpPr>
          <p:spPr bwMode="auto">
            <a:xfrm>
              <a:off x="4506" y="3419"/>
              <a:ext cx="209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d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940" name="Rectangle 24"/>
            <p:cNvSpPr>
              <a:spLocks noChangeArrowheads="1"/>
            </p:cNvSpPr>
            <p:nvPr/>
          </p:nvSpPr>
          <p:spPr bwMode="auto">
            <a:xfrm>
              <a:off x="4162" y="3753"/>
              <a:ext cx="209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b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941" name="Rectangle 25"/>
            <p:cNvSpPr>
              <a:spLocks noChangeArrowheads="1"/>
            </p:cNvSpPr>
            <p:nvPr/>
          </p:nvSpPr>
          <p:spPr bwMode="auto">
            <a:xfrm>
              <a:off x="4164" y="3419"/>
              <a:ext cx="209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a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942" name="Rectangle 26"/>
            <p:cNvSpPr>
              <a:spLocks noChangeArrowheads="1"/>
            </p:cNvSpPr>
            <p:nvPr/>
          </p:nvSpPr>
          <p:spPr bwMode="auto">
            <a:xfrm>
              <a:off x="3763" y="3753"/>
              <a:ext cx="19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c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943" name="Rectangle 27"/>
            <p:cNvSpPr>
              <a:spLocks noChangeArrowheads="1"/>
            </p:cNvSpPr>
            <p:nvPr/>
          </p:nvSpPr>
          <p:spPr bwMode="auto">
            <a:xfrm>
              <a:off x="3467" y="3753"/>
              <a:ext cx="209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b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944" name="Rectangle 28"/>
            <p:cNvSpPr>
              <a:spLocks noChangeArrowheads="1"/>
            </p:cNvSpPr>
            <p:nvPr/>
          </p:nvSpPr>
          <p:spPr bwMode="auto">
            <a:xfrm>
              <a:off x="3754" y="3419"/>
              <a:ext cx="209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d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945" name="Rectangle 29"/>
            <p:cNvSpPr>
              <a:spLocks noChangeArrowheads="1"/>
            </p:cNvSpPr>
            <p:nvPr/>
          </p:nvSpPr>
          <p:spPr bwMode="auto">
            <a:xfrm>
              <a:off x="3451" y="3419"/>
              <a:ext cx="209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a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946" name="Rectangle 30"/>
            <p:cNvSpPr>
              <a:spLocks noChangeArrowheads="1"/>
            </p:cNvSpPr>
            <p:nvPr/>
          </p:nvSpPr>
          <p:spPr bwMode="auto">
            <a:xfrm>
              <a:off x="4328" y="3542"/>
              <a:ext cx="2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´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947" name="Rectangle 31"/>
            <p:cNvSpPr>
              <a:spLocks noChangeArrowheads="1"/>
            </p:cNvSpPr>
            <p:nvPr/>
          </p:nvSpPr>
          <p:spPr bwMode="auto">
            <a:xfrm>
              <a:off x="3964" y="3542"/>
              <a:ext cx="2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948" name="Rectangle 32"/>
            <p:cNvSpPr>
              <a:spLocks noChangeArrowheads="1"/>
            </p:cNvSpPr>
            <p:nvPr/>
          </p:nvSpPr>
          <p:spPr bwMode="auto">
            <a:xfrm>
              <a:off x="3608" y="3726"/>
              <a:ext cx="2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´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949" name="Rectangle 33"/>
            <p:cNvSpPr>
              <a:spLocks noChangeArrowheads="1"/>
            </p:cNvSpPr>
            <p:nvPr/>
          </p:nvSpPr>
          <p:spPr bwMode="auto">
            <a:xfrm>
              <a:off x="3595" y="3392"/>
              <a:ext cx="2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´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950" name="Rectangle 34"/>
            <p:cNvSpPr>
              <a:spLocks noChangeArrowheads="1"/>
            </p:cNvSpPr>
            <p:nvPr/>
          </p:nvSpPr>
          <p:spPr bwMode="auto">
            <a:xfrm>
              <a:off x="3251" y="3542"/>
              <a:ext cx="2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36"/>
          <p:cNvGrpSpPr>
            <a:grpSpLocks noChangeAspect="1"/>
          </p:cNvGrpSpPr>
          <p:nvPr/>
        </p:nvGrpSpPr>
        <p:grpSpPr bwMode="auto">
          <a:xfrm>
            <a:off x="1219200" y="5410200"/>
            <a:ext cx="3697288" cy="949325"/>
            <a:chOff x="768" y="3408"/>
            <a:chExt cx="2329" cy="598"/>
          </a:xfrm>
        </p:grpSpPr>
        <p:sp>
          <p:nvSpPr>
            <p:cNvPr id="35913" name="AutoShape 35"/>
            <p:cNvSpPr>
              <a:spLocks noChangeAspect="1" noChangeArrowheads="1" noTextEdit="1"/>
            </p:cNvSpPr>
            <p:nvPr/>
          </p:nvSpPr>
          <p:spPr bwMode="auto">
            <a:xfrm>
              <a:off x="768" y="3408"/>
              <a:ext cx="2329" cy="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914" name="Line 37"/>
            <p:cNvSpPr>
              <a:spLocks noChangeShapeType="1"/>
            </p:cNvSpPr>
            <p:nvPr/>
          </p:nvSpPr>
          <p:spPr bwMode="auto">
            <a:xfrm>
              <a:off x="2575" y="3717"/>
              <a:ext cx="468" cy="0"/>
            </a:xfrm>
            <a:prstGeom prst="line">
              <a:avLst/>
            </a:prstGeom>
            <a:noFill/>
            <a:ln w="301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915" name="Rectangle 38"/>
            <p:cNvSpPr>
              <a:spLocks noChangeArrowheads="1"/>
            </p:cNvSpPr>
            <p:nvPr/>
          </p:nvSpPr>
          <p:spPr bwMode="auto">
            <a:xfrm>
              <a:off x="2892" y="3753"/>
              <a:ext cx="209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b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916" name="Rectangle 39"/>
            <p:cNvSpPr>
              <a:spLocks noChangeArrowheads="1"/>
            </p:cNvSpPr>
            <p:nvPr/>
          </p:nvSpPr>
          <p:spPr bwMode="auto">
            <a:xfrm>
              <a:off x="2610" y="3753"/>
              <a:ext cx="19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c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917" name="Rectangle 40"/>
            <p:cNvSpPr>
              <a:spLocks noChangeArrowheads="1"/>
            </p:cNvSpPr>
            <p:nvPr/>
          </p:nvSpPr>
          <p:spPr bwMode="auto">
            <a:xfrm>
              <a:off x="2894" y="3419"/>
              <a:ext cx="209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d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918" name="Rectangle 41"/>
            <p:cNvSpPr>
              <a:spLocks noChangeArrowheads="1"/>
            </p:cNvSpPr>
            <p:nvPr/>
          </p:nvSpPr>
          <p:spPr bwMode="auto">
            <a:xfrm>
              <a:off x="2591" y="3419"/>
              <a:ext cx="209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a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919" name="Rectangle 42"/>
            <p:cNvSpPr>
              <a:spLocks noChangeArrowheads="1"/>
            </p:cNvSpPr>
            <p:nvPr/>
          </p:nvSpPr>
          <p:spPr bwMode="auto">
            <a:xfrm>
              <a:off x="2142" y="3569"/>
              <a:ext cx="209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b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920" name="Rectangle 43"/>
            <p:cNvSpPr>
              <a:spLocks noChangeArrowheads="1"/>
            </p:cNvSpPr>
            <p:nvPr/>
          </p:nvSpPr>
          <p:spPr bwMode="auto">
            <a:xfrm>
              <a:off x="1860" y="3569"/>
              <a:ext cx="19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c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921" name="Rectangle 44"/>
            <p:cNvSpPr>
              <a:spLocks noChangeArrowheads="1"/>
            </p:cNvSpPr>
            <p:nvPr/>
          </p:nvSpPr>
          <p:spPr bwMode="auto">
            <a:xfrm>
              <a:off x="1366" y="3569"/>
              <a:ext cx="209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d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922" name="Rectangle 45"/>
            <p:cNvSpPr>
              <a:spLocks noChangeArrowheads="1"/>
            </p:cNvSpPr>
            <p:nvPr/>
          </p:nvSpPr>
          <p:spPr bwMode="auto">
            <a:xfrm>
              <a:off x="1063" y="3569"/>
              <a:ext cx="209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a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923" name="Rectangle 46"/>
            <p:cNvSpPr>
              <a:spLocks noChangeArrowheads="1"/>
            </p:cNvSpPr>
            <p:nvPr/>
          </p:nvSpPr>
          <p:spPr bwMode="auto">
            <a:xfrm>
              <a:off x="2740" y="3726"/>
              <a:ext cx="2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´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924" name="Rectangle 47"/>
            <p:cNvSpPr>
              <a:spLocks noChangeArrowheads="1"/>
            </p:cNvSpPr>
            <p:nvPr/>
          </p:nvSpPr>
          <p:spPr bwMode="auto">
            <a:xfrm>
              <a:off x="2735" y="3392"/>
              <a:ext cx="2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´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925" name="Rectangle 48"/>
            <p:cNvSpPr>
              <a:spLocks noChangeArrowheads="1"/>
            </p:cNvSpPr>
            <p:nvPr/>
          </p:nvSpPr>
          <p:spPr bwMode="auto">
            <a:xfrm>
              <a:off x="2391" y="3542"/>
              <a:ext cx="2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926" name="Rectangle 49"/>
            <p:cNvSpPr>
              <a:spLocks noChangeArrowheads="1"/>
            </p:cNvSpPr>
            <p:nvPr/>
          </p:nvSpPr>
          <p:spPr bwMode="auto">
            <a:xfrm>
              <a:off x="1990" y="3542"/>
              <a:ext cx="2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´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927" name="Rectangle 50"/>
            <p:cNvSpPr>
              <a:spLocks noChangeArrowheads="1"/>
            </p:cNvSpPr>
            <p:nvPr/>
          </p:nvSpPr>
          <p:spPr bwMode="auto">
            <a:xfrm>
              <a:off x="1622" y="3542"/>
              <a:ext cx="2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¸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928" name="Rectangle 51"/>
            <p:cNvSpPr>
              <a:spLocks noChangeArrowheads="1"/>
            </p:cNvSpPr>
            <p:nvPr/>
          </p:nvSpPr>
          <p:spPr bwMode="auto">
            <a:xfrm>
              <a:off x="1207" y="3542"/>
              <a:ext cx="2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´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929" name="Rectangle 52"/>
            <p:cNvSpPr>
              <a:spLocks noChangeArrowheads="1"/>
            </p:cNvSpPr>
            <p:nvPr/>
          </p:nvSpPr>
          <p:spPr bwMode="auto">
            <a:xfrm>
              <a:off x="803" y="3542"/>
              <a:ext cx="2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930" name="Rectangle 53"/>
            <p:cNvSpPr>
              <a:spLocks noChangeArrowheads="1"/>
            </p:cNvSpPr>
            <p:nvPr/>
          </p:nvSpPr>
          <p:spPr bwMode="auto">
            <a:xfrm>
              <a:off x="2261" y="3569"/>
              <a:ext cx="170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)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931" name="Rectangle 54"/>
            <p:cNvSpPr>
              <a:spLocks noChangeArrowheads="1"/>
            </p:cNvSpPr>
            <p:nvPr/>
          </p:nvSpPr>
          <p:spPr bwMode="auto">
            <a:xfrm>
              <a:off x="1781" y="3569"/>
              <a:ext cx="170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(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932" name="Rectangle 55"/>
            <p:cNvSpPr>
              <a:spLocks noChangeArrowheads="1"/>
            </p:cNvSpPr>
            <p:nvPr/>
          </p:nvSpPr>
          <p:spPr bwMode="auto">
            <a:xfrm>
              <a:off x="1507" y="3569"/>
              <a:ext cx="170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)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933" name="Rectangle 56"/>
            <p:cNvSpPr>
              <a:spLocks noChangeArrowheads="1"/>
            </p:cNvSpPr>
            <p:nvPr/>
          </p:nvSpPr>
          <p:spPr bwMode="auto">
            <a:xfrm>
              <a:off x="980" y="3569"/>
              <a:ext cx="170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</a:rPr>
                <a:t>(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58"/>
          <p:cNvGrpSpPr>
            <a:grpSpLocks noChangeAspect="1"/>
          </p:cNvGrpSpPr>
          <p:nvPr/>
        </p:nvGrpSpPr>
        <p:grpSpPr bwMode="auto">
          <a:xfrm>
            <a:off x="2346325" y="4267200"/>
            <a:ext cx="3176588" cy="949325"/>
            <a:chOff x="1478" y="2688"/>
            <a:chExt cx="2001" cy="598"/>
          </a:xfrm>
        </p:grpSpPr>
        <p:sp>
          <p:nvSpPr>
            <p:cNvPr id="35889" name="AutoShape 57"/>
            <p:cNvSpPr>
              <a:spLocks noChangeAspect="1" noChangeArrowheads="1" noTextEdit="1"/>
            </p:cNvSpPr>
            <p:nvPr/>
          </p:nvSpPr>
          <p:spPr bwMode="auto">
            <a:xfrm>
              <a:off x="1478" y="2688"/>
              <a:ext cx="2001" cy="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890" name="Line 59"/>
            <p:cNvSpPr>
              <a:spLocks noChangeShapeType="1"/>
            </p:cNvSpPr>
            <p:nvPr/>
          </p:nvSpPr>
          <p:spPr bwMode="auto">
            <a:xfrm>
              <a:off x="1516" y="2997"/>
              <a:ext cx="147" cy="0"/>
            </a:xfrm>
            <a:prstGeom prst="line">
              <a:avLst/>
            </a:prstGeom>
            <a:noFill/>
            <a:ln w="301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891" name="Line 60"/>
            <p:cNvSpPr>
              <a:spLocks noChangeShapeType="1"/>
            </p:cNvSpPr>
            <p:nvPr/>
          </p:nvSpPr>
          <p:spPr bwMode="auto">
            <a:xfrm>
              <a:off x="1876" y="2997"/>
              <a:ext cx="165" cy="0"/>
            </a:xfrm>
            <a:prstGeom prst="line">
              <a:avLst/>
            </a:prstGeom>
            <a:noFill/>
            <a:ln w="301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892" name="Line 61"/>
            <p:cNvSpPr>
              <a:spLocks noChangeShapeType="1"/>
            </p:cNvSpPr>
            <p:nvPr/>
          </p:nvSpPr>
          <p:spPr bwMode="auto">
            <a:xfrm>
              <a:off x="2286" y="2997"/>
              <a:ext cx="468" cy="0"/>
            </a:xfrm>
            <a:prstGeom prst="line">
              <a:avLst/>
            </a:prstGeom>
            <a:noFill/>
            <a:ln w="301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893" name="Line 62"/>
            <p:cNvSpPr>
              <a:spLocks noChangeShapeType="1"/>
            </p:cNvSpPr>
            <p:nvPr/>
          </p:nvSpPr>
          <p:spPr bwMode="auto">
            <a:xfrm>
              <a:off x="2967" y="2997"/>
              <a:ext cx="457" cy="0"/>
            </a:xfrm>
            <a:prstGeom prst="line">
              <a:avLst/>
            </a:prstGeom>
            <a:noFill/>
            <a:ln w="301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894" name="Rectangle 63"/>
            <p:cNvSpPr>
              <a:spLocks noChangeArrowheads="1"/>
            </p:cNvSpPr>
            <p:nvPr/>
          </p:nvSpPr>
          <p:spPr bwMode="auto">
            <a:xfrm>
              <a:off x="3296" y="3033"/>
              <a:ext cx="209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b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895" name="Rectangle 64"/>
            <p:cNvSpPr>
              <a:spLocks noChangeArrowheads="1"/>
            </p:cNvSpPr>
            <p:nvPr/>
          </p:nvSpPr>
          <p:spPr bwMode="auto">
            <a:xfrm>
              <a:off x="2982" y="3033"/>
              <a:ext cx="209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d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896" name="Rectangle 65"/>
            <p:cNvSpPr>
              <a:spLocks noChangeArrowheads="1"/>
            </p:cNvSpPr>
            <p:nvPr/>
          </p:nvSpPr>
          <p:spPr bwMode="auto">
            <a:xfrm>
              <a:off x="3278" y="2699"/>
              <a:ext cx="209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b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897" name="Rectangle 66"/>
            <p:cNvSpPr>
              <a:spLocks noChangeArrowheads="1"/>
            </p:cNvSpPr>
            <p:nvPr/>
          </p:nvSpPr>
          <p:spPr bwMode="auto">
            <a:xfrm>
              <a:off x="2997" y="2699"/>
              <a:ext cx="19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c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898" name="Rectangle 67"/>
            <p:cNvSpPr>
              <a:spLocks noChangeArrowheads="1"/>
            </p:cNvSpPr>
            <p:nvPr/>
          </p:nvSpPr>
          <p:spPr bwMode="auto">
            <a:xfrm>
              <a:off x="2599" y="3033"/>
              <a:ext cx="209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d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899" name="Rectangle 68"/>
            <p:cNvSpPr>
              <a:spLocks noChangeArrowheads="1"/>
            </p:cNvSpPr>
            <p:nvPr/>
          </p:nvSpPr>
          <p:spPr bwMode="auto">
            <a:xfrm>
              <a:off x="2300" y="3033"/>
              <a:ext cx="209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b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900" name="Rectangle 69"/>
            <p:cNvSpPr>
              <a:spLocks noChangeArrowheads="1"/>
            </p:cNvSpPr>
            <p:nvPr/>
          </p:nvSpPr>
          <p:spPr bwMode="auto">
            <a:xfrm>
              <a:off x="2605" y="2699"/>
              <a:ext cx="209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d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901" name="Rectangle 70"/>
            <p:cNvSpPr>
              <a:spLocks noChangeArrowheads="1"/>
            </p:cNvSpPr>
            <p:nvPr/>
          </p:nvSpPr>
          <p:spPr bwMode="auto">
            <a:xfrm>
              <a:off x="2302" y="2699"/>
              <a:ext cx="209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a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902" name="Rectangle 71"/>
            <p:cNvSpPr>
              <a:spLocks noChangeArrowheads="1"/>
            </p:cNvSpPr>
            <p:nvPr/>
          </p:nvSpPr>
          <p:spPr bwMode="auto">
            <a:xfrm>
              <a:off x="1892" y="3033"/>
              <a:ext cx="209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d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903" name="Rectangle 72"/>
            <p:cNvSpPr>
              <a:spLocks noChangeArrowheads="1"/>
            </p:cNvSpPr>
            <p:nvPr/>
          </p:nvSpPr>
          <p:spPr bwMode="auto">
            <a:xfrm>
              <a:off x="1906" y="2699"/>
              <a:ext cx="19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c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904" name="Rectangle 73"/>
            <p:cNvSpPr>
              <a:spLocks noChangeArrowheads="1"/>
            </p:cNvSpPr>
            <p:nvPr/>
          </p:nvSpPr>
          <p:spPr bwMode="auto">
            <a:xfrm>
              <a:off x="1530" y="3033"/>
              <a:ext cx="209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b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905" name="Rectangle 74"/>
            <p:cNvSpPr>
              <a:spLocks noChangeArrowheads="1"/>
            </p:cNvSpPr>
            <p:nvPr/>
          </p:nvSpPr>
          <p:spPr bwMode="auto">
            <a:xfrm>
              <a:off x="1532" y="2699"/>
              <a:ext cx="209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i="1" smtClean="0">
                  <a:solidFill>
                    <a:srgbClr val="000000"/>
                  </a:solidFill>
                </a:rPr>
                <a:t>a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906" name="Rectangle 75"/>
            <p:cNvSpPr>
              <a:spLocks noChangeArrowheads="1"/>
            </p:cNvSpPr>
            <p:nvPr/>
          </p:nvSpPr>
          <p:spPr bwMode="auto">
            <a:xfrm>
              <a:off x="3145" y="3006"/>
              <a:ext cx="2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´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907" name="Rectangle 76"/>
            <p:cNvSpPr>
              <a:spLocks noChangeArrowheads="1"/>
            </p:cNvSpPr>
            <p:nvPr/>
          </p:nvSpPr>
          <p:spPr bwMode="auto">
            <a:xfrm>
              <a:off x="3127" y="2672"/>
              <a:ext cx="2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´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908" name="Rectangle 77"/>
            <p:cNvSpPr>
              <a:spLocks noChangeArrowheads="1"/>
            </p:cNvSpPr>
            <p:nvPr/>
          </p:nvSpPr>
          <p:spPr bwMode="auto">
            <a:xfrm>
              <a:off x="2801" y="2822"/>
              <a:ext cx="2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¸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909" name="Rectangle 78"/>
            <p:cNvSpPr>
              <a:spLocks noChangeArrowheads="1"/>
            </p:cNvSpPr>
            <p:nvPr/>
          </p:nvSpPr>
          <p:spPr bwMode="auto">
            <a:xfrm>
              <a:off x="2441" y="3006"/>
              <a:ext cx="2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´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910" name="Rectangle 79"/>
            <p:cNvSpPr>
              <a:spLocks noChangeArrowheads="1"/>
            </p:cNvSpPr>
            <p:nvPr/>
          </p:nvSpPr>
          <p:spPr bwMode="auto">
            <a:xfrm>
              <a:off x="2446" y="2672"/>
              <a:ext cx="2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´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911" name="Rectangle 80"/>
            <p:cNvSpPr>
              <a:spLocks noChangeArrowheads="1"/>
            </p:cNvSpPr>
            <p:nvPr/>
          </p:nvSpPr>
          <p:spPr bwMode="auto">
            <a:xfrm>
              <a:off x="2102" y="2822"/>
              <a:ext cx="2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912" name="Rectangle 81"/>
            <p:cNvSpPr>
              <a:spLocks noChangeArrowheads="1"/>
            </p:cNvSpPr>
            <p:nvPr/>
          </p:nvSpPr>
          <p:spPr bwMode="auto">
            <a:xfrm>
              <a:off x="1710" y="2822"/>
              <a:ext cx="2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900" smtClean="0">
                  <a:solidFill>
                    <a:srgbClr val="000000"/>
                  </a:solidFill>
                  <a:latin typeface="Symbol" pitchFamily="18" charset="2"/>
                </a:rPr>
                <a:t>¸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Group 108"/>
          <p:cNvGrpSpPr>
            <a:grpSpLocks/>
          </p:cNvGrpSpPr>
          <p:nvPr/>
        </p:nvGrpSpPr>
        <p:grpSpPr bwMode="auto">
          <a:xfrm>
            <a:off x="898525" y="2971800"/>
            <a:ext cx="2638425" cy="949325"/>
            <a:chOff x="566" y="1872"/>
            <a:chExt cx="1662" cy="598"/>
          </a:xfrm>
        </p:grpSpPr>
        <p:sp>
          <p:nvSpPr>
            <p:cNvPr id="35875" name="Text Box 5"/>
            <p:cNvSpPr txBox="1">
              <a:spLocks noChangeArrowheads="1"/>
            </p:cNvSpPr>
            <p:nvPr/>
          </p:nvSpPr>
          <p:spPr bwMode="auto">
            <a:xfrm>
              <a:off x="566" y="1946"/>
              <a:ext cx="39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000000"/>
                  </a:solidFill>
                </a:rPr>
                <a:t>i.e. </a:t>
              </a:r>
            </a:p>
          </p:txBody>
        </p:sp>
        <p:grpSp>
          <p:nvGrpSpPr>
            <p:cNvPr id="35876" name="Group 83"/>
            <p:cNvGrpSpPr>
              <a:grpSpLocks noChangeAspect="1"/>
            </p:cNvGrpSpPr>
            <p:nvPr/>
          </p:nvGrpSpPr>
          <p:grpSpPr bwMode="auto">
            <a:xfrm>
              <a:off x="1288" y="1872"/>
              <a:ext cx="940" cy="598"/>
              <a:chOff x="1288" y="1872"/>
              <a:chExt cx="940" cy="598"/>
            </a:xfrm>
          </p:grpSpPr>
          <p:sp>
            <p:nvSpPr>
              <p:cNvPr id="35877" name="AutoShape 82"/>
              <p:cNvSpPr>
                <a:spLocks noChangeAspect="1" noChangeArrowheads="1" noTextEdit="1"/>
              </p:cNvSpPr>
              <p:nvPr/>
            </p:nvSpPr>
            <p:spPr bwMode="auto">
              <a:xfrm>
                <a:off x="1288" y="1872"/>
                <a:ext cx="940" cy="5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5878" name="Line 84"/>
              <p:cNvSpPr>
                <a:spLocks noChangeShapeType="1"/>
              </p:cNvSpPr>
              <p:nvPr/>
            </p:nvSpPr>
            <p:spPr bwMode="auto">
              <a:xfrm>
                <a:off x="1326" y="2181"/>
                <a:ext cx="147" cy="0"/>
              </a:xfrm>
              <a:prstGeom prst="line">
                <a:avLst/>
              </a:prstGeom>
              <a:noFill/>
              <a:ln w="301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5879" name="Line 85"/>
              <p:cNvSpPr>
                <a:spLocks noChangeShapeType="1"/>
              </p:cNvSpPr>
              <p:nvPr/>
            </p:nvSpPr>
            <p:spPr bwMode="auto">
              <a:xfrm>
                <a:off x="1717" y="2181"/>
                <a:ext cx="467" cy="0"/>
              </a:xfrm>
              <a:prstGeom prst="line">
                <a:avLst/>
              </a:prstGeom>
              <a:noFill/>
              <a:ln w="301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5880" name="Rectangle 86"/>
              <p:cNvSpPr>
                <a:spLocks noChangeArrowheads="1"/>
              </p:cNvSpPr>
              <p:nvPr/>
            </p:nvSpPr>
            <p:spPr bwMode="auto">
              <a:xfrm>
                <a:off x="2030" y="2217"/>
                <a:ext cx="209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i="1" smtClean="0">
                    <a:solidFill>
                      <a:srgbClr val="000000"/>
                    </a:solidFill>
                  </a:rPr>
                  <a:t>d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5881" name="Rectangle 87"/>
              <p:cNvSpPr>
                <a:spLocks noChangeArrowheads="1"/>
              </p:cNvSpPr>
              <p:nvPr/>
            </p:nvSpPr>
            <p:spPr bwMode="auto">
              <a:xfrm>
                <a:off x="1731" y="2217"/>
                <a:ext cx="209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i="1" smtClean="0">
                    <a:solidFill>
                      <a:srgbClr val="000000"/>
                    </a:solidFill>
                  </a:rPr>
                  <a:t>b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5882" name="Rectangle 88"/>
              <p:cNvSpPr>
                <a:spLocks noChangeArrowheads="1"/>
              </p:cNvSpPr>
              <p:nvPr/>
            </p:nvSpPr>
            <p:spPr bwMode="auto">
              <a:xfrm>
                <a:off x="2035" y="1883"/>
                <a:ext cx="209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i="1" smtClean="0">
                    <a:solidFill>
                      <a:srgbClr val="000000"/>
                    </a:solidFill>
                  </a:rPr>
                  <a:t>d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5883" name="Rectangle 89"/>
              <p:cNvSpPr>
                <a:spLocks noChangeArrowheads="1"/>
              </p:cNvSpPr>
              <p:nvPr/>
            </p:nvSpPr>
            <p:spPr bwMode="auto">
              <a:xfrm>
                <a:off x="1733" y="1883"/>
                <a:ext cx="209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i="1" smtClean="0">
                    <a:solidFill>
                      <a:srgbClr val="000000"/>
                    </a:solidFill>
                  </a:rPr>
                  <a:t>a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5884" name="Rectangle 90"/>
              <p:cNvSpPr>
                <a:spLocks noChangeArrowheads="1"/>
              </p:cNvSpPr>
              <p:nvPr/>
            </p:nvSpPr>
            <p:spPr bwMode="auto">
              <a:xfrm>
                <a:off x="1340" y="2217"/>
                <a:ext cx="209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i="1" smtClean="0">
                    <a:solidFill>
                      <a:srgbClr val="000000"/>
                    </a:solidFill>
                  </a:rPr>
                  <a:t>b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5885" name="Rectangle 91"/>
              <p:cNvSpPr>
                <a:spLocks noChangeArrowheads="1"/>
              </p:cNvSpPr>
              <p:nvPr/>
            </p:nvSpPr>
            <p:spPr bwMode="auto">
              <a:xfrm>
                <a:off x="1342" y="1883"/>
                <a:ext cx="209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i="1" smtClean="0">
                    <a:solidFill>
                      <a:srgbClr val="000000"/>
                    </a:solidFill>
                  </a:rPr>
                  <a:t>a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5886" name="Rectangle 92"/>
              <p:cNvSpPr>
                <a:spLocks noChangeArrowheads="1"/>
              </p:cNvSpPr>
              <p:nvPr/>
            </p:nvSpPr>
            <p:spPr bwMode="auto">
              <a:xfrm>
                <a:off x="1871" y="2190"/>
                <a:ext cx="265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  <a:latin typeface="Symbol" pitchFamily="18" charset="2"/>
                  </a:rPr>
                  <a:t>´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5887" name="Rectangle 93"/>
              <p:cNvSpPr>
                <a:spLocks noChangeArrowheads="1"/>
              </p:cNvSpPr>
              <p:nvPr/>
            </p:nvSpPr>
            <p:spPr bwMode="auto">
              <a:xfrm>
                <a:off x="1877" y="1856"/>
                <a:ext cx="265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  <a:latin typeface="Symbol" pitchFamily="18" charset="2"/>
                  </a:rPr>
                  <a:t>´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5888" name="Rectangle 94"/>
              <p:cNvSpPr>
                <a:spLocks noChangeArrowheads="1"/>
              </p:cNvSpPr>
              <p:nvPr/>
            </p:nvSpPr>
            <p:spPr bwMode="auto">
              <a:xfrm>
                <a:off x="1534" y="2006"/>
                <a:ext cx="265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  <a:latin typeface="Symbol" pitchFamily="18" charset="2"/>
                  </a:rPr>
                  <a:t>=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7" name="Group 109"/>
          <p:cNvGrpSpPr>
            <a:grpSpLocks/>
          </p:cNvGrpSpPr>
          <p:nvPr/>
        </p:nvGrpSpPr>
        <p:grpSpPr bwMode="auto">
          <a:xfrm>
            <a:off x="4267200" y="2971800"/>
            <a:ext cx="2711450" cy="949325"/>
            <a:chOff x="2688" y="1872"/>
            <a:chExt cx="1708" cy="598"/>
          </a:xfrm>
        </p:grpSpPr>
        <p:sp>
          <p:nvSpPr>
            <p:cNvPr id="35861" name="Text Box 9"/>
            <p:cNvSpPr txBox="1">
              <a:spLocks noChangeArrowheads="1"/>
            </p:cNvSpPr>
            <p:nvPr/>
          </p:nvSpPr>
          <p:spPr bwMode="auto">
            <a:xfrm>
              <a:off x="2688" y="2016"/>
              <a:ext cx="39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000000"/>
                  </a:solidFill>
                </a:rPr>
                <a:t>and</a:t>
              </a:r>
            </a:p>
          </p:txBody>
        </p:sp>
        <p:grpSp>
          <p:nvGrpSpPr>
            <p:cNvPr id="35862" name="Group 96"/>
            <p:cNvGrpSpPr>
              <a:grpSpLocks noChangeAspect="1"/>
            </p:cNvGrpSpPr>
            <p:nvPr/>
          </p:nvGrpSpPr>
          <p:grpSpPr bwMode="auto">
            <a:xfrm>
              <a:off x="3438" y="1872"/>
              <a:ext cx="958" cy="598"/>
              <a:chOff x="3438" y="1872"/>
              <a:chExt cx="958" cy="598"/>
            </a:xfrm>
          </p:grpSpPr>
          <p:sp>
            <p:nvSpPr>
              <p:cNvPr id="35863" name="AutoShape 95"/>
              <p:cNvSpPr>
                <a:spLocks noChangeAspect="1" noChangeArrowheads="1" noTextEdit="1"/>
              </p:cNvSpPr>
              <p:nvPr/>
            </p:nvSpPr>
            <p:spPr bwMode="auto">
              <a:xfrm>
                <a:off x="3438" y="1872"/>
                <a:ext cx="958" cy="5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5864" name="Line 97"/>
              <p:cNvSpPr>
                <a:spLocks noChangeShapeType="1"/>
              </p:cNvSpPr>
              <p:nvPr/>
            </p:nvSpPr>
            <p:spPr bwMode="auto">
              <a:xfrm>
                <a:off x="3476" y="2181"/>
                <a:ext cx="164" cy="0"/>
              </a:xfrm>
              <a:prstGeom prst="line">
                <a:avLst/>
              </a:prstGeom>
              <a:noFill/>
              <a:ln w="301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5865" name="Line 98"/>
              <p:cNvSpPr>
                <a:spLocks noChangeShapeType="1"/>
              </p:cNvSpPr>
              <p:nvPr/>
            </p:nvSpPr>
            <p:spPr bwMode="auto">
              <a:xfrm>
                <a:off x="3885" y="2181"/>
                <a:ext cx="455" cy="0"/>
              </a:xfrm>
              <a:prstGeom prst="line">
                <a:avLst/>
              </a:prstGeom>
              <a:noFill/>
              <a:ln w="301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5866" name="Rectangle 99"/>
              <p:cNvSpPr>
                <a:spLocks noChangeArrowheads="1"/>
              </p:cNvSpPr>
              <p:nvPr/>
            </p:nvSpPr>
            <p:spPr bwMode="auto">
              <a:xfrm>
                <a:off x="4213" y="2217"/>
                <a:ext cx="208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i="1" smtClean="0">
                    <a:solidFill>
                      <a:srgbClr val="000000"/>
                    </a:solidFill>
                  </a:rPr>
                  <a:t>b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5867" name="Rectangle 100"/>
              <p:cNvSpPr>
                <a:spLocks noChangeArrowheads="1"/>
              </p:cNvSpPr>
              <p:nvPr/>
            </p:nvSpPr>
            <p:spPr bwMode="auto">
              <a:xfrm>
                <a:off x="3900" y="2217"/>
                <a:ext cx="208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i="1" smtClean="0">
                    <a:solidFill>
                      <a:srgbClr val="000000"/>
                    </a:solidFill>
                  </a:rPr>
                  <a:t>d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5868" name="Rectangle 101"/>
              <p:cNvSpPr>
                <a:spLocks noChangeArrowheads="1"/>
              </p:cNvSpPr>
              <p:nvPr/>
            </p:nvSpPr>
            <p:spPr bwMode="auto">
              <a:xfrm>
                <a:off x="4195" y="1883"/>
                <a:ext cx="208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i="1" smtClean="0">
                    <a:solidFill>
                      <a:srgbClr val="000000"/>
                    </a:solidFill>
                  </a:rPr>
                  <a:t>b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5869" name="Rectangle 102"/>
              <p:cNvSpPr>
                <a:spLocks noChangeArrowheads="1"/>
              </p:cNvSpPr>
              <p:nvPr/>
            </p:nvSpPr>
            <p:spPr bwMode="auto">
              <a:xfrm>
                <a:off x="3915" y="1883"/>
                <a:ext cx="195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i="1" smtClean="0">
                    <a:solidFill>
                      <a:srgbClr val="000000"/>
                    </a:solidFill>
                  </a:rPr>
                  <a:t>c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5870" name="Rectangle 103"/>
              <p:cNvSpPr>
                <a:spLocks noChangeArrowheads="1"/>
              </p:cNvSpPr>
              <p:nvPr/>
            </p:nvSpPr>
            <p:spPr bwMode="auto">
              <a:xfrm>
                <a:off x="3492" y="2217"/>
                <a:ext cx="208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i="1" smtClean="0">
                    <a:solidFill>
                      <a:srgbClr val="000000"/>
                    </a:solidFill>
                  </a:rPr>
                  <a:t>d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5871" name="Rectangle 104"/>
              <p:cNvSpPr>
                <a:spLocks noChangeArrowheads="1"/>
              </p:cNvSpPr>
              <p:nvPr/>
            </p:nvSpPr>
            <p:spPr bwMode="auto">
              <a:xfrm>
                <a:off x="3506" y="1883"/>
                <a:ext cx="195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i="1" smtClean="0">
                    <a:solidFill>
                      <a:srgbClr val="000000"/>
                    </a:solidFill>
                  </a:rPr>
                  <a:t>c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5872" name="Rectangle 105"/>
              <p:cNvSpPr>
                <a:spLocks noChangeArrowheads="1"/>
              </p:cNvSpPr>
              <p:nvPr/>
            </p:nvSpPr>
            <p:spPr bwMode="auto">
              <a:xfrm>
                <a:off x="4062" y="2190"/>
                <a:ext cx="265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  <a:latin typeface="Symbol" pitchFamily="18" charset="2"/>
                  </a:rPr>
                  <a:t>´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5873" name="Rectangle 106"/>
              <p:cNvSpPr>
                <a:spLocks noChangeArrowheads="1"/>
              </p:cNvSpPr>
              <p:nvPr/>
            </p:nvSpPr>
            <p:spPr bwMode="auto">
              <a:xfrm>
                <a:off x="4044" y="1856"/>
                <a:ext cx="265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  <a:latin typeface="Symbol" pitchFamily="18" charset="2"/>
                  </a:rPr>
                  <a:t>´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5874" name="Rectangle 107"/>
              <p:cNvSpPr>
                <a:spLocks noChangeArrowheads="1"/>
              </p:cNvSpPr>
              <p:nvPr/>
            </p:nvSpPr>
            <p:spPr bwMode="auto">
              <a:xfrm>
                <a:off x="3701" y="2006"/>
                <a:ext cx="265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smtClean="0">
                    <a:solidFill>
                      <a:srgbClr val="000000"/>
                    </a:solidFill>
                    <a:latin typeface="Symbol" pitchFamily="18" charset="2"/>
                  </a:rPr>
                  <a:t>=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9" name="Group 111"/>
          <p:cNvGrpSpPr>
            <a:grpSpLocks noChangeAspect="1"/>
          </p:cNvGrpSpPr>
          <p:nvPr/>
        </p:nvGrpSpPr>
        <p:grpSpPr bwMode="auto">
          <a:xfrm>
            <a:off x="5376863" y="1066800"/>
            <a:ext cx="1460500" cy="1136650"/>
            <a:chOff x="3387" y="672"/>
            <a:chExt cx="920" cy="716"/>
          </a:xfrm>
        </p:grpSpPr>
        <p:sp>
          <p:nvSpPr>
            <p:cNvPr id="35851" name="AutoShape 110"/>
            <p:cNvSpPr>
              <a:spLocks noChangeAspect="1" noChangeArrowheads="1" noTextEdit="1"/>
            </p:cNvSpPr>
            <p:nvPr/>
          </p:nvSpPr>
          <p:spPr bwMode="auto">
            <a:xfrm>
              <a:off x="3387" y="672"/>
              <a:ext cx="920" cy="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852" name="Line 112"/>
            <p:cNvSpPr>
              <a:spLocks noChangeShapeType="1"/>
            </p:cNvSpPr>
            <p:nvPr/>
          </p:nvSpPr>
          <p:spPr bwMode="auto">
            <a:xfrm>
              <a:off x="3431" y="1029"/>
              <a:ext cx="167" cy="0"/>
            </a:xfrm>
            <a:prstGeom prst="line">
              <a:avLst/>
            </a:prstGeom>
            <a:noFill/>
            <a:ln w="349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853" name="Line 113"/>
            <p:cNvSpPr>
              <a:spLocks noChangeShapeType="1"/>
            </p:cNvSpPr>
            <p:nvPr/>
          </p:nvSpPr>
          <p:spPr bwMode="auto">
            <a:xfrm>
              <a:off x="3840" y="1029"/>
              <a:ext cx="188" cy="0"/>
            </a:xfrm>
            <a:prstGeom prst="line">
              <a:avLst/>
            </a:prstGeom>
            <a:noFill/>
            <a:ln w="349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854" name="Rectangle 114"/>
            <p:cNvSpPr>
              <a:spLocks noChangeArrowheads="1"/>
            </p:cNvSpPr>
            <p:nvPr/>
          </p:nvSpPr>
          <p:spPr bwMode="auto">
            <a:xfrm>
              <a:off x="4147" y="858"/>
              <a:ext cx="1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300" smtClean="0">
                  <a:solidFill>
                    <a:srgbClr val="FFFF00"/>
                  </a:solidFill>
                </a:rPr>
                <a:t>?</a:t>
              </a:r>
              <a:endParaRPr lang="en-US" sz="2400" smtClean="0">
                <a:solidFill>
                  <a:srgbClr val="FFFF00"/>
                </a:solidFill>
              </a:endParaRPr>
            </a:p>
          </p:txBody>
        </p:sp>
        <p:sp>
          <p:nvSpPr>
            <p:cNvPr id="35855" name="Rectangle 115"/>
            <p:cNvSpPr>
              <a:spLocks noChangeArrowheads="1"/>
            </p:cNvSpPr>
            <p:nvPr/>
          </p:nvSpPr>
          <p:spPr bwMode="auto">
            <a:xfrm>
              <a:off x="4028" y="858"/>
              <a:ext cx="241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300" smtClean="0">
                  <a:solidFill>
                    <a:srgbClr val="000000"/>
                  </a:solidFill>
                </a:rPr>
                <a:t>  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5856" name="Rectangle 116"/>
            <p:cNvSpPr>
              <a:spLocks noChangeArrowheads="1"/>
            </p:cNvSpPr>
            <p:nvPr/>
          </p:nvSpPr>
          <p:spPr bwMode="auto">
            <a:xfrm>
              <a:off x="3858" y="1071"/>
              <a:ext cx="13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300" i="1" smtClean="0">
                  <a:solidFill>
                    <a:srgbClr val="FFFF00"/>
                  </a:solidFill>
                </a:rPr>
                <a:t>d</a:t>
              </a:r>
              <a:endParaRPr lang="en-US" sz="2400" smtClean="0">
                <a:solidFill>
                  <a:srgbClr val="FFFF00"/>
                </a:solidFill>
              </a:endParaRPr>
            </a:p>
          </p:txBody>
        </p:sp>
        <p:sp>
          <p:nvSpPr>
            <p:cNvPr id="35857" name="Rectangle 117"/>
            <p:cNvSpPr>
              <a:spLocks noChangeArrowheads="1"/>
            </p:cNvSpPr>
            <p:nvPr/>
          </p:nvSpPr>
          <p:spPr bwMode="auto">
            <a:xfrm>
              <a:off x="3874" y="685"/>
              <a:ext cx="1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300" i="1" smtClean="0">
                  <a:solidFill>
                    <a:srgbClr val="FFFF00"/>
                  </a:solidFill>
                </a:rPr>
                <a:t>c</a:t>
              </a:r>
              <a:endParaRPr lang="en-US" sz="2400" smtClean="0">
                <a:solidFill>
                  <a:srgbClr val="FFFF00"/>
                </a:solidFill>
              </a:endParaRPr>
            </a:p>
          </p:txBody>
        </p:sp>
        <p:sp>
          <p:nvSpPr>
            <p:cNvPr id="35858" name="Rectangle 118"/>
            <p:cNvSpPr>
              <a:spLocks noChangeArrowheads="1"/>
            </p:cNvSpPr>
            <p:nvPr/>
          </p:nvSpPr>
          <p:spPr bwMode="auto">
            <a:xfrm>
              <a:off x="3447" y="1071"/>
              <a:ext cx="13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300" i="1" smtClean="0">
                  <a:solidFill>
                    <a:srgbClr val="FFFF00"/>
                  </a:solidFill>
                </a:rPr>
                <a:t>b</a:t>
              </a:r>
              <a:endParaRPr lang="en-US" sz="2400" smtClean="0">
                <a:solidFill>
                  <a:srgbClr val="FFFF00"/>
                </a:solidFill>
              </a:endParaRPr>
            </a:p>
          </p:txBody>
        </p:sp>
        <p:sp>
          <p:nvSpPr>
            <p:cNvPr id="35859" name="Rectangle 119"/>
            <p:cNvSpPr>
              <a:spLocks noChangeArrowheads="1"/>
            </p:cNvSpPr>
            <p:nvPr/>
          </p:nvSpPr>
          <p:spPr bwMode="auto">
            <a:xfrm>
              <a:off x="3449" y="685"/>
              <a:ext cx="13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300" i="1" smtClean="0">
                  <a:solidFill>
                    <a:srgbClr val="FFFF00"/>
                  </a:solidFill>
                </a:rPr>
                <a:t>a</a:t>
              </a:r>
              <a:endParaRPr lang="en-US" sz="2400" smtClean="0">
                <a:solidFill>
                  <a:srgbClr val="FFFF00"/>
                </a:solidFill>
              </a:endParaRPr>
            </a:p>
          </p:txBody>
        </p:sp>
        <p:sp>
          <p:nvSpPr>
            <p:cNvPr id="35860" name="Rectangle 120"/>
            <p:cNvSpPr>
              <a:spLocks noChangeArrowheads="1"/>
            </p:cNvSpPr>
            <p:nvPr/>
          </p:nvSpPr>
          <p:spPr bwMode="auto">
            <a:xfrm>
              <a:off x="3651" y="827"/>
              <a:ext cx="145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300" smtClean="0">
                  <a:solidFill>
                    <a:srgbClr val="FFFF00"/>
                  </a:solidFill>
                  <a:latin typeface="Symbol" pitchFamily="18" charset="2"/>
                </a:rPr>
                <a:t>¸</a:t>
              </a:r>
              <a:endParaRPr lang="en-US" sz="2400" smtClean="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1307367"/>
      </p:ext>
    </p:extLst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autoUpdateAnimBg="0"/>
      <p:bldP spid="25610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990600" y="609600"/>
            <a:ext cx="7543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0000"/>
                </a:solidFill>
              </a:rPr>
              <a:t>Conclusion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66"/>
                </a:solidFill>
              </a:rPr>
              <a:t>When we divide fractions, we can multiply the dividend by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66"/>
                </a:solidFill>
              </a:rPr>
              <a:t>the reciprocal of the divisor.  </a:t>
            </a:r>
            <a:endParaRPr lang="en-US" smtClean="0">
              <a:solidFill>
                <a:srgbClr val="000000"/>
              </a:solidFill>
            </a:endParaRPr>
          </a:p>
        </p:txBody>
      </p:sp>
      <p:grpSp>
        <p:nvGrpSpPr>
          <p:cNvPr id="2" name="Group 111"/>
          <p:cNvGrpSpPr>
            <a:grpSpLocks noChangeAspect="1"/>
          </p:cNvGrpSpPr>
          <p:nvPr/>
        </p:nvGrpSpPr>
        <p:grpSpPr bwMode="auto">
          <a:xfrm>
            <a:off x="2362200" y="2819400"/>
            <a:ext cx="1460500" cy="1136650"/>
            <a:chOff x="3387" y="672"/>
            <a:chExt cx="920" cy="716"/>
          </a:xfrm>
        </p:grpSpPr>
        <p:sp>
          <p:nvSpPr>
            <p:cNvPr id="36878" name="AutoShape 110"/>
            <p:cNvSpPr>
              <a:spLocks noChangeAspect="1" noChangeArrowheads="1" noTextEdit="1"/>
            </p:cNvSpPr>
            <p:nvPr/>
          </p:nvSpPr>
          <p:spPr bwMode="auto">
            <a:xfrm>
              <a:off x="3387" y="672"/>
              <a:ext cx="920" cy="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6879" name="Line 112"/>
            <p:cNvSpPr>
              <a:spLocks noChangeShapeType="1"/>
            </p:cNvSpPr>
            <p:nvPr/>
          </p:nvSpPr>
          <p:spPr bwMode="auto">
            <a:xfrm>
              <a:off x="3431" y="1029"/>
              <a:ext cx="167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6880" name="Line 113"/>
            <p:cNvSpPr>
              <a:spLocks noChangeShapeType="1"/>
            </p:cNvSpPr>
            <p:nvPr/>
          </p:nvSpPr>
          <p:spPr bwMode="auto">
            <a:xfrm>
              <a:off x="3840" y="1029"/>
              <a:ext cx="188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6881" name="Rectangle 114"/>
            <p:cNvSpPr>
              <a:spLocks noChangeArrowheads="1"/>
            </p:cNvSpPr>
            <p:nvPr/>
          </p:nvSpPr>
          <p:spPr bwMode="auto">
            <a:xfrm>
              <a:off x="4147" y="858"/>
              <a:ext cx="150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300" smtClean="0">
                  <a:solidFill>
                    <a:srgbClr val="000000"/>
                  </a:solidFill>
                </a:rPr>
                <a:t>=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6882" name="Rectangle 115"/>
            <p:cNvSpPr>
              <a:spLocks noChangeArrowheads="1"/>
            </p:cNvSpPr>
            <p:nvPr/>
          </p:nvSpPr>
          <p:spPr bwMode="auto">
            <a:xfrm>
              <a:off x="4028" y="858"/>
              <a:ext cx="241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300" smtClean="0">
                  <a:solidFill>
                    <a:srgbClr val="000000"/>
                  </a:solidFill>
                </a:rPr>
                <a:t>  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6883" name="Rectangle 116"/>
            <p:cNvSpPr>
              <a:spLocks noChangeArrowheads="1"/>
            </p:cNvSpPr>
            <p:nvPr/>
          </p:nvSpPr>
          <p:spPr bwMode="auto">
            <a:xfrm>
              <a:off x="3858" y="1071"/>
              <a:ext cx="13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300" i="1" smtClean="0">
                  <a:solidFill>
                    <a:srgbClr val="000000"/>
                  </a:solidFill>
                </a:rPr>
                <a:t>d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6884" name="Rectangle 117"/>
            <p:cNvSpPr>
              <a:spLocks noChangeArrowheads="1"/>
            </p:cNvSpPr>
            <p:nvPr/>
          </p:nvSpPr>
          <p:spPr bwMode="auto">
            <a:xfrm>
              <a:off x="3874" y="685"/>
              <a:ext cx="1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300" i="1" smtClean="0">
                  <a:solidFill>
                    <a:srgbClr val="000000"/>
                  </a:solidFill>
                </a:rPr>
                <a:t>c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6885" name="Rectangle 118"/>
            <p:cNvSpPr>
              <a:spLocks noChangeArrowheads="1"/>
            </p:cNvSpPr>
            <p:nvPr/>
          </p:nvSpPr>
          <p:spPr bwMode="auto">
            <a:xfrm>
              <a:off x="3447" y="1071"/>
              <a:ext cx="13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300" i="1" smtClean="0">
                  <a:solidFill>
                    <a:srgbClr val="000000"/>
                  </a:solidFill>
                </a:rPr>
                <a:t>b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6886" name="Rectangle 119"/>
            <p:cNvSpPr>
              <a:spLocks noChangeArrowheads="1"/>
            </p:cNvSpPr>
            <p:nvPr/>
          </p:nvSpPr>
          <p:spPr bwMode="auto">
            <a:xfrm>
              <a:off x="3449" y="685"/>
              <a:ext cx="13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300" i="1" smtClean="0">
                  <a:solidFill>
                    <a:srgbClr val="000000"/>
                  </a:solidFill>
                </a:rPr>
                <a:t>a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6887" name="Rectangle 120"/>
            <p:cNvSpPr>
              <a:spLocks noChangeArrowheads="1"/>
            </p:cNvSpPr>
            <p:nvPr/>
          </p:nvSpPr>
          <p:spPr bwMode="auto">
            <a:xfrm>
              <a:off x="3651" y="827"/>
              <a:ext cx="145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300" smtClean="0">
                  <a:solidFill>
                    <a:srgbClr val="000000"/>
                  </a:solidFill>
                  <a:latin typeface="Symbol" pitchFamily="18" charset="2"/>
                </a:rPr>
                <a:t>¸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111"/>
          <p:cNvGrpSpPr>
            <a:grpSpLocks noChangeAspect="1"/>
          </p:cNvGrpSpPr>
          <p:nvPr/>
        </p:nvGrpSpPr>
        <p:grpSpPr bwMode="auto">
          <a:xfrm>
            <a:off x="3962400" y="2819400"/>
            <a:ext cx="1460500" cy="1141413"/>
            <a:chOff x="3387" y="672"/>
            <a:chExt cx="920" cy="719"/>
          </a:xfrm>
        </p:grpSpPr>
        <p:sp>
          <p:nvSpPr>
            <p:cNvPr id="36869" name="AutoShape 110"/>
            <p:cNvSpPr>
              <a:spLocks noChangeAspect="1" noChangeArrowheads="1" noTextEdit="1"/>
            </p:cNvSpPr>
            <p:nvPr/>
          </p:nvSpPr>
          <p:spPr bwMode="auto">
            <a:xfrm>
              <a:off x="3387" y="672"/>
              <a:ext cx="920" cy="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6870" name="Line 112"/>
            <p:cNvSpPr>
              <a:spLocks noChangeShapeType="1"/>
            </p:cNvSpPr>
            <p:nvPr/>
          </p:nvSpPr>
          <p:spPr bwMode="auto">
            <a:xfrm>
              <a:off x="3431" y="1029"/>
              <a:ext cx="167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6871" name="Line 113"/>
            <p:cNvSpPr>
              <a:spLocks noChangeShapeType="1"/>
            </p:cNvSpPr>
            <p:nvPr/>
          </p:nvSpPr>
          <p:spPr bwMode="auto">
            <a:xfrm>
              <a:off x="3840" y="1029"/>
              <a:ext cx="188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6872" name="Rectangle 115"/>
            <p:cNvSpPr>
              <a:spLocks noChangeArrowheads="1"/>
            </p:cNvSpPr>
            <p:nvPr/>
          </p:nvSpPr>
          <p:spPr bwMode="auto">
            <a:xfrm>
              <a:off x="4028" y="858"/>
              <a:ext cx="241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300" smtClean="0">
                  <a:solidFill>
                    <a:srgbClr val="000000"/>
                  </a:solidFill>
                </a:rPr>
                <a:t>  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6873" name="Rectangle 116"/>
            <p:cNvSpPr>
              <a:spLocks noChangeArrowheads="1"/>
            </p:cNvSpPr>
            <p:nvPr/>
          </p:nvSpPr>
          <p:spPr bwMode="auto">
            <a:xfrm>
              <a:off x="3858" y="1071"/>
              <a:ext cx="118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300" i="1" smtClean="0">
                  <a:solidFill>
                    <a:srgbClr val="000000"/>
                  </a:solidFill>
                </a:rPr>
                <a:t>c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6874" name="Rectangle 117"/>
            <p:cNvSpPr>
              <a:spLocks noChangeArrowheads="1"/>
            </p:cNvSpPr>
            <p:nvPr/>
          </p:nvSpPr>
          <p:spPr bwMode="auto">
            <a:xfrm>
              <a:off x="3874" y="685"/>
              <a:ext cx="133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300" i="1" smtClean="0">
                  <a:solidFill>
                    <a:srgbClr val="000000"/>
                  </a:solidFill>
                </a:rPr>
                <a:t>d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6875" name="Rectangle 118"/>
            <p:cNvSpPr>
              <a:spLocks noChangeArrowheads="1"/>
            </p:cNvSpPr>
            <p:nvPr/>
          </p:nvSpPr>
          <p:spPr bwMode="auto">
            <a:xfrm>
              <a:off x="3447" y="1071"/>
              <a:ext cx="13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300" i="1" smtClean="0">
                  <a:solidFill>
                    <a:srgbClr val="000000"/>
                  </a:solidFill>
                </a:rPr>
                <a:t>b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6876" name="Rectangle 119"/>
            <p:cNvSpPr>
              <a:spLocks noChangeArrowheads="1"/>
            </p:cNvSpPr>
            <p:nvPr/>
          </p:nvSpPr>
          <p:spPr bwMode="auto">
            <a:xfrm>
              <a:off x="3449" y="685"/>
              <a:ext cx="13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300" i="1" smtClean="0">
                  <a:solidFill>
                    <a:srgbClr val="000000"/>
                  </a:solidFill>
                </a:rPr>
                <a:t>a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6877" name="Rectangle 120"/>
            <p:cNvSpPr>
              <a:spLocks noChangeArrowheads="1"/>
            </p:cNvSpPr>
            <p:nvPr/>
          </p:nvSpPr>
          <p:spPr bwMode="auto">
            <a:xfrm>
              <a:off x="3651" y="827"/>
              <a:ext cx="146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300" smtClean="0">
                  <a:solidFill>
                    <a:srgbClr val="000000"/>
                  </a:solidFill>
                  <a:latin typeface="Symbol" pitchFamily="18" charset="2"/>
                  <a:sym typeface="Symbol" pitchFamily="18" charset="2"/>
                </a:rPr>
                <a:t>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4432189"/>
      </p:ext>
    </p:extLst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00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hocolate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895600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066800" y="4267200"/>
            <a:ext cx="18399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the whole piece </a:t>
            </a:r>
            <a:br>
              <a:rPr lang="en-US" sz="2000">
                <a:solidFill>
                  <a:srgbClr val="000000"/>
                </a:solidFill>
              </a:rPr>
            </a:br>
            <a:r>
              <a:rPr lang="en-US" sz="2000">
                <a:solidFill>
                  <a:srgbClr val="000000"/>
                </a:solidFill>
              </a:rPr>
              <a:t>of chocolate</a:t>
            </a:r>
          </a:p>
        </p:txBody>
      </p:sp>
      <p:pic>
        <p:nvPicPr>
          <p:cNvPr id="3077" name="Picture 5" descr="chocolate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895600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663950" y="4202113"/>
            <a:ext cx="1177925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baseline="36000">
                <a:solidFill>
                  <a:srgbClr val="000000"/>
                </a:solidFill>
              </a:rPr>
              <a:t>1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</a:t>
            </a:r>
            <a:r>
              <a:rPr lang="en-US" sz="3200" baseline="-10000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of </a:t>
            </a:r>
            <a:br>
              <a:rPr lang="en-US" sz="2000">
                <a:solidFill>
                  <a:srgbClr val="000000"/>
                </a:solidFill>
              </a:rPr>
            </a:br>
            <a:r>
              <a:rPr lang="en-US" sz="2000">
                <a:solidFill>
                  <a:srgbClr val="000000"/>
                </a:solidFill>
              </a:rPr>
              <a:t>the whole</a:t>
            </a:r>
          </a:p>
        </p:txBody>
      </p:sp>
      <p:pic>
        <p:nvPicPr>
          <p:cNvPr id="3079" name="Picture 7" descr="chocolate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895600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5867400" y="4267200"/>
            <a:ext cx="1225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</a:rPr>
              <a:t>½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of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3200" baseline="36000">
                <a:solidFill>
                  <a:srgbClr val="000000"/>
                </a:solidFill>
              </a:rPr>
              <a:t>1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</a:t>
            </a:r>
            <a:r>
              <a:rPr lang="en-US" sz="3200" baseline="-10000">
                <a:solidFill>
                  <a:srgbClr val="000000"/>
                </a:solidFill>
              </a:rPr>
              <a:t>3</a:t>
            </a:r>
            <a:endParaRPr lang="en-US">
              <a:solidFill>
                <a:srgbClr val="000000"/>
              </a:solidFill>
            </a:endParaRPr>
          </a:p>
        </p:txBody>
      </p:sp>
      <p:pic>
        <p:nvPicPr>
          <p:cNvPr id="3081" name="Picture 9" descr="chocolate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895600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0" descr="chocolate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895600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1" descr="chocolate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895600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7" name="Text Box 12"/>
          <p:cNvSpPr txBox="1">
            <a:spLocks noChangeArrowheads="1"/>
          </p:cNvSpPr>
          <p:nvPr/>
        </p:nvSpPr>
        <p:spPr bwMode="auto">
          <a:xfrm>
            <a:off x="990600" y="381000"/>
            <a:ext cx="7254875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</a:rPr>
              <a:t>Example 1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FFFFFF"/>
                </a:solidFill>
              </a:rPr>
              <a:t>Jordan got </a:t>
            </a:r>
            <a:r>
              <a:rPr lang="en-US" baseline="36000">
                <a:solidFill>
                  <a:srgbClr val="FFFFFF"/>
                </a:solidFill>
              </a:rPr>
              <a:t>1</a:t>
            </a:r>
            <a:r>
              <a:rPr lang="en-US">
                <a:solidFill>
                  <a:srgbClr val="FFFFFF"/>
                </a:solidFill>
                <a:sym typeface="Symbol" pitchFamily="18" charset="2"/>
              </a:rPr>
              <a:t></a:t>
            </a:r>
            <a:r>
              <a:rPr lang="en-US" baseline="-10000">
                <a:solidFill>
                  <a:srgbClr val="FFFFFF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FFFFFF"/>
                </a:solidFill>
              </a:rPr>
              <a:t>of a chocolate bar from his sister. He ate </a:t>
            </a:r>
            <a:r>
              <a:rPr lang="en-US" sz="2800" b="1">
                <a:solidFill>
                  <a:srgbClr val="FFFFFF"/>
                </a:solidFill>
              </a:rPr>
              <a:t>½</a:t>
            </a:r>
            <a:r>
              <a:rPr lang="en-US" sz="2000">
                <a:solidFill>
                  <a:srgbClr val="FFFFFF"/>
                </a:solidFill>
              </a:rPr>
              <a:t> of it during  lunch break and saved the rest for the evening. How much of a chocolate bar did he eat during lunch break?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1050925" y="1946275"/>
            <a:ext cx="6013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FFFFFF"/>
                </a:solidFill>
              </a:rPr>
              <a:t>Let us answer this question by drawing diagrams. (click)</a:t>
            </a:r>
            <a:r>
              <a:rPr lang="en-US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974725" y="5424488"/>
            <a:ext cx="73310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From the last diagram, we see that the yellow piece he ate is equal to 1 out of  6 from the whole bar. Therefore </a:t>
            </a:r>
            <a:r>
              <a:rPr lang="en-US" sz="3600">
                <a:solidFill>
                  <a:srgbClr val="000000"/>
                </a:solidFill>
              </a:rPr>
              <a:t>½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of </a:t>
            </a:r>
            <a:r>
              <a:rPr lang="en-US" sz="3200" baseline="36000">
                <a:solidFill>
                  <a:srgbClr val="000000"/>
                </a:solidFill>
              </a:rPr>
              <a:t>1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</a:t>
            </a:r>
            <a:r>
              <a:rPr lang="en-US" sz="3200" baseline="-10000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is </a:t>
            </a:r>
            <a:r>
              <a:rPr lang="en-US" sz="3200" baseline="36000">
                <a:solidFill>
                  <a:srgbClr val="000000"/>
                </a:solidFill>
              </a:rPr>
              <a:t>1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</a:t>
            </a:r>
            <a:r>
              <a:rPr lang="en-US" sz="3200" baseline="-10000">
                <a:solidFill>
                  <a:srgbClr val="000000"/>
                </a:solidFill>
              </a:rPr>
              <a:t>6 .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3336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utoUpdateAnimBg="0"/>
      <p:bldP spid="3078" grpId="0" autoUpdateAnimBg="0"/>
      <p:bldP spid="3080" grpId="0" autoUpdateAnimBg="0"/>
      <p:bldP spid="3085" grpId="0" autoUpdateAnimBg="0"/>
      <p:bldP spid="308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00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hocolate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743200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066800" y="4114800"/>
            <a:ext cx="18399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the whole piece </a:t>
            </a:r>
            <a:br>
              <a:rPr lang="en-US" sz="2000">
                <a:solidFill>
                  <a:srgbClr val="000000"/>
                </a:solidFill>
              </a:rPr>
            </a:br>
            <a:r>
              <a:rPr lang="en-US" sz="2000">
                <a:solidFill>
                  <a:srgbClr val="000000"/>
                </a:solidFill>
              </a:rPr>
              <a:t>of chocolate</a:t>
            </a:r>
          </a:p>
        </p:txBody>
      </p:sp>
      <p:pic>
        <p:nvPicPr>
          <p:cNvPr id="5124" name="Picture 4" descr="chocolate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743200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663950" y="4049713"/>
            <a:ext cx="1177925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baseline="36000">
                <a:solidFill>
                  <a:srgbClr val="000000"/>
                </a:solidFill>
              </a:rPr>
              <a:t>1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</a:t>
            </a:r>
            <a:r>
              <a:rPr lang="en-US" sz="3200" baseline="-10000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of </a:t>
            </a:r>
            <a:br>
              <a:rPr lang="en-US" sz="2000">
                <a:solidFill>
                  <a:srgbClr val="000000"/>
                </a:solidFill>
              </a:rPr>
            </a:br>
            <a:r>
              <a:rPr lang="en-US" sz="2000">
                <a:solidFill>
                  <a:srgbClr val="000000"/>
                </a:solidFill>
              </a:rPr>
              <a:t>the whole</a:t>
            </a:r>
          </a:p>
        </p:txBody>
      </p:sp>
      <p:pic>
        <p:nvPicPr>
          <p:cNvPr id="5126" name="Picture 6" descr="chocolate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743200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867400" y="4114800"/>
            <a:ext cx="1225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</a:rPr>
              <a:t>½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of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3200" baseline="36000">
                <a:solidFill>
                  <a:srgbClr val="000000"/>
                </a:solidFill>
              </a:rPr>
              <a:t>1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</a:t>
            </a:r>
            <a:r>
              <a:rPr lang="en-US" sz="3200" baseline="-10000">
                <a:solidFill>
                  <a:srgbClr val="000000"/>
                </a:solidFill>
              </a:rPr>
              <a:t>3</a:t>
            </a:r>
            <a:endParaRPr lang="en-US">
              <a:solidFill>
                <a:srgbClr val="000000"/>
              </a:solidFill>
            </a:endParaRPr>
          </a:p>
        </p:txBody>
      </p:sp>
      <p:pic>
        <p:nvPicPr>
          <p:cNvPr id="5128" name="Picture 8" descr="chocolate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743200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 descr="chocolate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743200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0" descr="chocolate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743200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990600" y="228600"/>
            <a:ext cx="7254875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</a:rPr>
              <a:t>Example 1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FFFFFF"/>
                </a:solidFill>
              </a:rPr>
              <a:t>Jordan got </a:t>
            </a:r>
            <a:r>
              <a:rPr lang="en-US" baseline="36000">
                <a:solidFill>
                  <a:srgbClr val="FFFFFF"/>
                </a:solidFill>
              </a:rPr>
              <a:t>1</a:t>
            </a:r>
            <a:r>
              <a:rPr lang="en-US">
                <a:solidFill>
                  <a:srgbClr val="FFFFFF"/>
                </a:solidFill>
                <a:sym typeface="Symbol" pitchFamily="18" charset="2"/>
              </a:rPr>
              <a:t></a:t>
            </a:r>
            <a:r>
              <a:rPr lang="en-US" baseline="-10000">
                <a:solidFill>
                  <a:srgbClr val="FFFFFF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FFFFFF"/>
                </a:solidFill>
              </a:rPr>
              <a:t>of a chocolate bar from his sister. He ate </a:t>
            </a:r>
            <a:r>
              <a:rPr lang="en-US" sz="2800" b="1">
                <a:solidFill>
                  <a:srgbClr val="FFFFFF"/>
                </a:solidFill>
              </a:rPr>
              <a:t>½</a:t>
            </a:r>
            <a:r>
              <a:rPr lang="en-US" sz="2000">
                <a:solidFill>
                  <a:srgbClr val="FFFFFF"/>
                </a:solidFill>
              </a:rPr>
              <a:t> of it during  lunch break and saved the rest for the evening. How much of a chocolate bar did he eat during lunch break?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050925" y="1793875"/>
            <a:ext cx="6013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FFFFFF"/>
                </a:solidFill>
              </a:rPr>
              <a:t>Let us answer this question by drawing diagrams. (click)</a:t>
            </a:r>
            <a:r>
              <a:rPr lang="en-US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974725" y="5272088"/>
            <a:ext cx="73310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From the last diagram, we see that the yellow piece he ate is equal to 1 out of  6 from the whole bar. Therefore </a:t>
            </a:r>
            <a:r>
              <a:rPr lang="en-US" sz="3600">
                <a:solidFill>
                  <a:srgbClr val="000000"/>
                </a:solidFill>
              </a:rPr>
              <a:t>½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of </a:t>
            </a:r>
            <a:r>
              <a:rPr lang="en-US" sz="3200" baseline="36000">
                <a:solidFill>
                  <a:srgbClr val="000000"/>
                </a:solidFill>
              </a:rPr>
              <a:t>1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</a:t>
            </a:r>
            <a:r>
              <a:rPr lang="en-US" sz="3200" baseline="-10000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is </a:t>
            </a:r>
            <a:r>
              <a:rPr lang="en-US" sz="3200" baseline="36000">
                <a:solidFill>
                  <a:srgbClr val="000000"/>
                </a:solidFill>
              </a:rPr>
              <a:t>1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</a:t>
            </a:r>
            <a:r>
              <a:rPr lang="en-US" sz="3200" baseline="-10000">
                <a:solidFill>
                  <a:srgbClr val="000000"/>
                </a:solidFill>
              </a:rPr>
              <a:t>6 .</a:t>
            </a:r>
          </a:p>
        </p:txBody>
      </p:sp>
    </p:spTree>
    <p:extLst>
      <p:ext uri="{BB962C8B-B14F-4D97-AF65-F5344CB8AC3E}">
        <p14:creationId xmlns:p14="http://schemas.microsoft.com/office/powerpoint/2010/main" val="408698429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00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hocolate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514600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066800" y="3886200"/>
            <a:ext cx="18399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the whole piece </a:t>
            </a:r>
            <a:br>
              <a:rPr lang="en-US" sz="2000">
                <a:solidFill>
                  <a:srgbClr val="000000"/>
                </a:solidFill>
              </a:rPr>
            </a:br>
            <a:r>
              <a:rPr lang="en-US" sz="2000">
                <a:solidFill>
                  <a:srgbClr val="000000"/>
                </a:solidFill>
              </a:rPr>
              <a:t>of chocolate</a:t>
            </a:r>
          </a:p>
        </p:txBody>
      </p:sp>
      <p:pic>
        <p:nvPicPr>
          <p:cNvPr id="6148" name="Picture 4" descr="chocolate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514600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663950" y="3821113"/>
            <a:ext cx="1177925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baseline="36000">
                <a:solidFill>
                  <a:srgbClr val="000000"/>
                </a:solidFill>
              </a:rPr>
              <a:t>1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</a:t>
            </a:r>
            <a:r>
              <a:rPr lang="en-US" sz="3200" baseline="-10000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of </a:t>
            </a:r>
            <a:br>
              <a:rPr lang="en-US" sz="2000">
                <a:solidFill>
                  <a:srgbClr val="000000"/>
                </a:solidFill>
              </a:rPr>
            </a:br>
            <a:r>
              <a:rPr lang="en-US" sz="2000">
                <a:solidFill>
                  <a:srgbClr val="000000"/>
                </a:solidFill>
              </a:rPr>
              <a:t>the whole</a:t>
            </a:r>
          </a:p>
        </p:txBody>
      </p:sp>
      <p:pic>
        <p:nvPicPr>
          <p:cNvPr id="6150" name="Picture 6" descr="chocolate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514600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867400" y="3886200"/>
            <a:ext cx="1225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</a:rPr>
              <a:t>½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of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3200" baseline="36000">
                <a:solidFill>
                  <a:srgbClr val="000000"/>
                </a:solidFill>
              </a:rPr>
              <a:t>1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</a:t>
            </a:r>
            <a:r>
              <a:rPr lang="en-US" sz="3200" baseline="-10000">
                <a:solidFill>
                  <a:srgbClr val="000000"/>
                </a:solidFill>
              </a:rPr>
              <a:t>3</a:t>
            </a:r>
            <a:endParaRPr lang="en-US">
              <a:solidFill>
                <a:srgbClr val="000000"/>
              </a:solidFill>
            </a:endParaRPr>
          </a:p>
        </p:txBody>
      </p:sp>
      <p:pic>
        <p:nvPicPr>
          <p:cNvPr id="6152" name="Picture 8" descr="chocolate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514600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9" descr="chocolate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514600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10" descr="chocolate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514600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990600" y="0"/>
            <a:ext cx="7254875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</a:rPr>
              <a:t>Example 1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FFFFFF"/>
                </a:solidFill>
              </a:rPr>
              <a:t>Jordan got </a:t>
            </a:r>
            <a:r>
              <a:rPr lang="en-US" baseline="36000">
                <a:solidFill>
                  <a:srgbClr val="FFFFFF"/>
                </a:solidFill>
              </a:rPr>
              <a:t>1</a:t>
            </a:r>
            <a:r>
              <a:rPr lang="en-US">
                <a:solidFill>
                  <a:srgbClr val="FFFFFF"/>
                </a:solidFill>
                <a:sym typeface="Symbol" pitchFamily="18" charset="2"/>
              </a:rPr>
              <a:t></a:t>
            </a:r>
            <a:r>
              <a:rPr lang="en-US" baseline="-10000">
                <a:solidFill>
                  <a:srgbClr val="FFFFFF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FFFFFF"/>
                </a:solidFill>
              </a:rPr>
              <a:t>of a chocolate bar from his sister. He ate </a:t>
            </a:r>
            <a:r>
              <a:rPr lang="en-US" sz="2800" b="1">
                <a:solidFill>
                  <a:srgbClr val="FFFFFF"/>
                </a:solidFill>
              </a:rPr>
              <a:t>½</a:t>
            </a:r>
            <a:r>
              <a:rPr lang="en-US" sz="2000">
                <a:solidFill>
                  <a:srgbClr val="FFFFFF"/>
                </a:solidFill>
              </a:rPr>
              <a:t> of it during  lunch break and saved the rest for the evening. How much of a chocolate bar did he eat during lunch break?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1050925" y="1565275"/>
            <a:ext cx="6013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FFFFFF"/>
                </a:solidFill>
              </a:rPr>
              <a:t>Let us answer this question by drawing diagrams. (click)</a:t>
            </a:r>
            <a:r>
              <a:rPr lang="en-US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974725" y="5043488"/>
            <a:ext cx="73310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From the last diagram, we see that the yellow piece he ate is equal to 1 out of  6 from the whole bar. Therefore </a:t>
            </a:r>
            <a:r>
              <a:rPr lang="en-US" sz="3600">
                <a:solidFill>
                  <a:srgbClr val="000000"/>
                </a:solidFill>
              </a:rPr>
              <a:t>½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of </a:t>
            </a:r>
            <a:r>
              <a:rPr lang="en-US" sz="3200" baseline="36000">
                <a:solidFill>
                  <a:srgbClr val="000000"/>
                </a:solidFill>
              </a:rPr>
              <a:t>1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</a:t>
            </a:r>
            <a:r>
              <a:rPr lang="en-US" sz="3200" baseline="-10000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is </a:t>
            </a:r>
            <a:r>
              <a:rPr lang="en-US" sz="3200" baseline="36000">
                <a:solidFill>
                  <a:srgbClr val="000000"/>
                </a:solidFill>
              </a:rPr>
              <a:t>1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</a:t>
            </a:r>
            <a:r>
              <a:rPr lang="en-US" sz="3200" baseline="-10000">
                <a:solidFill>
                  <a:srgbClr val="000000"/>
                </a:solidFill>
              </a:rPr>
              <a:t>6 .</a:t>
            </a:r>
          </a:p>
        </p:txBody>
      </p:sp>
    </p:spTree>
    <p:extLst>
      <p:ext uri="{BB962C8B-B14F-4D97-AF65-F5344CB8AC3E}">
        <p14:creationId xmlns:p14="http://schemas.microsoft.com/office/powerpoint/2010/main" val="3816127244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00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hocolate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09800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066800" y="3581400"/>
            <a:ext cx="18399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the whole piece </a:t>
            </a:r>
            <a:br>
              <a:rPr lang="en-US" sz="2000">
                <a:solidFill>
                  <a:srgbClr val="000000"/>
                </a:solidFill>
              </a:rPr>
            </a:br>
            <a:r>
              <a:rPr lang="en-US" sz="2000">
                <a:solidFill>
                  <a:srgbClr val="000000"/>
                </a:solidFill>
              </a:rPr>
              <a:t>of chocolate</a:t>
            </a:r>
          </a:p>
        </p:txBody>
      </p:sp>
      <p:pic>
        <p:nvPicPr>
          <p:cNvPr id="7172" name="Picture 4" descr="chocolate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209800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663950" y="3516313"/>
            <a:ext cx="1177925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baseline="36000">
                <a:solidFill>
                  <a:srgbClr val="000000"/>
                </a:solidFill>
              </a:rPr>
              <a:t>1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</a:t>
            </a:r>
            <a:r>
              <a:rPr lang="en-US" sz="3200" baseline="-10000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of </a:t>
            </a:r>
            <a:br>
              <a:rPr lang="en-US" sz="2000">
                <a:solidFill>
                  <a:srgbClr val="000000"/>
                </a:solidFill>
              </a:rPr>
            </a:br>
            <a:r>
              <a:rPr lang="en-US" sz="2000">
                <a:solidFill>
                  <a:srgbClr val="000000"/>
                </a:solidFill>
              </a:rPr>
              <a:t>the whole</a:t>
            </a:r>
          </a:p>
        </p:txBody>
      </p:sp>
      <p:pic>
        <p:nvPicPr>
          <p:cNvPr id="7174" name="Picture 6" descr="chocolate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209800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867400" y="3581400"/>
            <a:ext cx="1225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</a:rPr>
              <a:t>½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of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3200" baseline="36000">
                <a:solidFill>
                  <a:srgbClr val="000000"/>
                </a:solidFill>
              </a:rPr>
              <a:t>1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</a:t>
            </a:r>
            <a:r>
              <a:rPr lang="en-US" sz="3200" baseline="-10000">
                <a:solidFill>
                  <a:srgbClr val="000000"/>
                </a:solidFill>
              </a:rPr>
              <a:t>3</a:t>
            </a:r>
            <a:endParaRPr lang="en-US">
              <a:solidFill>
                <a:srgbClr val="000000"/>
              </a:solidFill>
            </a:endParaRPr>
          </a:p>
        </p:txBody>
      </p:sp>
      <p:pic>
        <p:nvPicPr>
          <p:cNvPr id="7176" name="Picture 8" descr="chocolate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209800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9" descr="chocolate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209800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0" descr="chocolate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209800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990600" y="-304800"/>
            <a:ext cx="7254875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</a:rPr>
              <a:t>Example 1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FFFFFF"/>
                </a:solidFill>
              </a:rPr>
              <a:t>Jordan got </a:t>
            </a:r>
            <a:r>
              <a:rPr lang="en-US" baseline="36000">
                <a:solidFill>
                  <a:srgbClr val="FFFFFF"/>
                </a:solidFill>
              </a:rPr>
              <a:t>1</a:t>
            </a:r>
            <a:r>
              <a:rPr lang="en-US">
                <a:solidFill>
                  <a:srgbClr val="FFFFFF"/>
                </a:solidFill>
                <a:sym typeface="Symbol" pitchFamily="18" charset="2"/>
              </a:rPr>
              <a:t></a:t>
            </a:r>
            <a:r>
              <a:rPr lang="en-US" baseline="-10000">
                <a:solidFill>
                  <a:srgbClr val="FFFFFF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FFFFFF"/>
                </a:solidFill>
              </a:rPr>
              <a:t>of a chocolate bar from his sister. He ate </a:t>
            </a:r>
            <a:r>
              <a:rPr lang="en-US" sz="2800" b="1">
                <a:solidFill>
                  <a:srgbClr val="FFFFFF"/>
                </a:solidFill>
              </a:rPr>
              <a:t>½</a:t>
            </a:r>
            <a:r>
              <a:rPr lang="en-US" sz="2000">
                <a:solidFill>
                  <a:srgbClr val="FFFFFF"/>
                </a:solidFill>
              </a:rPr>
              <a:t> of it during  lunch break and saved the rest for the evening. How much of a chocolate bar did he eat during lunch break?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1050925" y="1260475"/>
            <a:ext cx="6013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FFFFFF"/>
                </a:solidFill>
              </a:rPr>
              <a:t>Let us answer this question by drawing diagrams. (click)</a:t>
            </a:r>
            <a:r>
              <a:rPr lang="en-US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974725" y="4738688"/>
            <a:ext cx="73310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From the last diagram, we see that the yellow piece he ate is equal to 1 out of  6 from the whole bar. Therefore </a:t>
            </a:r>
            <a:r>
              <a:rPr lang="en-US" sz="3600">
                <a:solidFill>
                  <a:srgbClr val="000000"/>
                </a:solidFill>
              </a:rPr>
              <a:t>½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of </a:t>
            </a:r>
            <a:r>
              <a:rPr lang="en-US" sz="3200" baseline="36000">
                <a:solidFill>
                  <a:srgbClr val="000000"/>
                </a:solidFill>
              </a:rPr>
              <a:t>1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</a:t>
            </a:r>
            <a:r>
              <a:rPr lang="en-US" sz="3200" baseline="-10000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is </a:t>
            </a:r>
            <a:r>
              <a:rPr lang="en-US" sz="3200" baseline="36000">
                <a:solidFill>
                  <a:srgbClr val="000000"/>
                </a:solidFill>
              </a:rPr>
              <a:t>1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</a:t>
            </a:r>
            <a:r>
              <a:rPr lang="en-US" sz="3200" baseline="-10000">
                <a:solidFill>
                  <a:srgbClr val="000000"/>
                </a:solidFill>
              </a:rPr>
              <a:t>6 .</a:t>
            </a:r>
          </a:p>
        </p:txBody>
      </p:sp>
    </p:spTree>
    <p:extLst>
      <p:ext uri="{BB962C8B-B14F-4D97-AF65-F5344CB8AC3E}">
        <p14:creationId xmlns:p14="http://schemas.microsoft.com/office/powerpoint/2010/main" val="2982138308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00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hocolate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81200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066800" y="3352800"/>
            <a:ext cx="18399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the whole piece </a:t>
            </a:r>
            <a:br>
              <a:rPr lang="en-US" sz="2000">
                <a:solidFill>
                  <a:srgbClr val="000000"/>
                </a:solidFill>
              </a:rPr>
            </a:br>
            <a:r>
              <a:rPr lang="en-US" sz="2000">
                <a:solidFill>
                  <a:srgbClr val="000000"/>
                </a:solidFill>
              </a:rPr>
              <a:t>of chocolate</a:t>
            </a:r>
          </a:p>
        </p:txBody>
      </p:sp>
      <p:pic>
        <p:nvPicPr>
          <p:cNvPr id="8196" name="Picture 4" descr="chocolate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981200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663950" y="3287713"/>
            <a:ext cx="1177925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baseline="36000">
                <a:solidFill>
                  <a:srgbClr val="000000"/>
                </a:solidFill>
              </a:rPr>
              <a:t>1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</a:t>
            </a:r>
            <a:r>
              <a:rPr lang="en-US" sz="3200" baseline="-10000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of </a:t>
            </a:r>
            <a:br>
              <a:rPr lang="en-US" sz="2000">
                <a:solidFill>
                  <a:srgbClr val="000000"/>
                </a:solidFill>
              </a:rPr>
            </a:br>
            <a:r>
              <a:rPr lang="en-US" sz="2000">
                <a:solidFill>
                  <a:srgbClr val="000000"/>
                </a:solidFill>
              </a:rPr>
              <a:t>the whole</a:t>
            </a:r>
          </a:p>
        </p:txBody>
      </p:sp>
      <p:pic>
        <p:nvPicPr>
          <p:cNvPr id="8198" name="Picture 6" descr="chocolate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981200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867400" y="3352800"/>
            <a:ext cx="1225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</a:rPr>
              <a:t>½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of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3200" baseline="36000">
                <a:solidFill>
                  <a:srgbClr val="000000"/>
                </a:solidFill>
              </a:rPr>
              <a:t>1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</a:t>
            </a:r>
            <a:r>
              <a:rPr lang="en-US" sz="3200" baseline="-10000">
                <a:solidFill>
                  <a:srgbClr val="000000"/>
                </a:solidFill>
              </a:rPr>
              <a:t>3</a:t>
            </a:r>
            <a:endParaRPr lang="en-US">
              <a:solidFill>
                <a:srgbClr val="000000"/>
              </a:solidFill>
            </a:endParaRPr>
          </a:p>
        </p:txBody>
      </p:sp>
      <p:pic>
        <p:nvPicPr>
          <p:cNvPr id="8200" name="Picture 8" descr="chocolate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981200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9" descr="chocolate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981200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10" descr="chocolate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981200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990600" y="-533400"/>
            <a:ext cx="7254875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</a:rPr>
              <a:t>Example 1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FFFFFF"/>
                </a:solidFill>
              </a:rPr>
              <a:t>Jordan got </a:t>
            </a:r>
            <a:r>
              <a:rPr lang="en-US" baseline="36000">
                <a:solidFill>
                  <a:srgbClr val="FFFFFF"/>
                </a:solidFill>
              </a:rPr>
              <a:t>1</a:t>
            </a:r>
            <a:r>
              <a:rPr lang="en-US">
                <a:solidFill>
                  <a:srgbClr val="FFFFFF"/>
                </a:solidFill>
                <a:sym typeface="Symbol" pitchFamily="18" charset="2"/>
              </a:rPr>
              <a:t></a:t>
            </a:r>
            <a:r>
              <a:rPr lang="en-US" baseline="-10000">
                <a:solidFill>
                  <a:srgbClr val="FFFFFF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FFFFFF"/>
                </a:solidFill>
              </a:rPr>
              <a:t>of a chocolate bar from his sister. He ate </a:t>
            </a:r>
            <a:r>
              <a:rPr lang="en-US" sz="2800" b="1">
                <a:solidFill>
                  <a:srgbClr val="FFFFFF"/>
                </a:solidFill>
              </a:rPr>
              <a:t>½</a:t>
            </a:r>
            <a:r>
              <a:rPr lang="en-US" sz="2000">
                <a:solidFill>
                  <a:srgbClr val="FFFFFF"/>
                </a:solidFill>
              </a:rPr>
              <a:t> of it during  lunch break and saved the rest for the evening. How much of a chocolate bar did he eat during lunch break?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050925" y="1031875"/>
            <a:ext cx="6013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FFFFFF"/>
                </a:solidFill>
              </a:rPr>
              <a:t>Let us answer this question by drawing diagrams. (click)</a:t>
            </a:r>
            <a:r>
              <a:rPr lang="en-US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974725" y="4510088"/>
            <a:ext cx="73310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From the last diagram, we see that the yellow piece he ate is equal to 1 out of  6 from the whole bar. Therefore </a:t>
            </a:r>
            <a:r>
              <a:rPr lang="en-US" sz="3600">
                <a:solidFill>
                  <a:srgbClr val="000000"/>
                </a:solidFill>
              </a:rPr>
              <a:t>½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of </a:t>
            </a:r>
            <a:r>
              <a:rPr lang="en-US" sz="3200" baseline="36000">
                <a:solidFill>
                  <a:srgbClr val="000000"/>
                </a:solidFill>
              </a:rPr>
              <a:t>1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</a:t>
            </a:r>
            <a:r>
              <a:rPr lang="en-US" sz="3200" baseline="-10000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is </a:t>
            </a:r>
            <a:r>
              <a:rPr lang="en-US" sz="3200" baseline="36000">
                <a:solidFill>
                  <a:srgbClr val="000000"/>
                </a:solidFill>
              </a:rPr>
              <a:t>1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</a:t>
            </a:r>
            <a:r>
              <a:rPr lang="en-US" sz="3200" baseline="-10000">
                <a:solidFill>
                  <a:srgbClr val="000000"/>
                </a:solidFill>
              </a:rPr>
              <a:t>6 .</a:t>
            </a:r>
          </a:p>
        </p:txBody>
      </p:sp>
    </p:spTree>
    <p:extLst>
      <p:ext uri="{BB962C8B-B14F-4D97-AF65-F5344CB8AC3E}">
        <p14:creationId xmlns:p14="http://schemas.microsoft.com/office/powerpoint/2010/main" val="3010455419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00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hocolate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828800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066800" y="3200400"/>
            <a:ext cx="18399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the whole piece </a:t>
            </a:r>
            <a:br>
              <a:rPr lang="en-US" sz="2000">
                <a:solidFill>
                  <a:srgbClr val="000000"/>
                </a:solidFill>
              </a:rPr>
            </a:br>
            <a:r>
              <a:rPr lang="en-US" sz="2000">
                <a:solidFill>
                  <a:srgbClr val="000000"/>
                </a:solidFill>
              </a:rPr>
              <a:t>of chocolate</a:t>
            </a:r>
          </a:p>
        </p:txBody>
      </p:sp>
      <p:pic>
        <p:nvPicPr>
          <p:cNvPr id="9220" name="Picture 4" descr="chocolate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828800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663950" y="3135313"/>
            <a:ext cx="1177925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baseline="36000">
                <a:solidFill>
                  <a:srgbClr val="000000"/>
                </a:solidFill>
              </a:rPr>
              <a:t>1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</a:t>
            </a:r>
            <a:r>
              <a:rPr lang="en-US" sz="3200" baseline="-10000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of </a:t>
            </a:r>
            <a:br>
              <a:rPr lang="en-US" sz="2000">
                <a:solidFill>
                  <a:srgbClr val="000000"/>
                </a:solidFill>
              </a:rPr>
            </a:br>
            <a:r>
              <a:rPr lang="en-US" sz="2000">
                <a:solidFill>
                  <a:srgbClr val="000000"/>
                </a:solidFill>
              </a:rPr>
              <a:t>the whole</a:t>
            </a:r>
          </a:p>
        </p:txBody>
      </p:sp>
      <p:pic>
        <p:nvPicPr>
          <p:cNvPr id="9222" name="Picture 6" descr="chocolate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828800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867400" y="3200400"/>
            <a:ext cx="1225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</a:rPr>
              <a:t>½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of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3200" baseline="36000">
                <a:solidFill>
                  <a:srgbClr val="000000"/>
                </a:solidFill>
              </a:rPr>
              <a:t>1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</a:t>
            </a:r>
            <a:r>
              <a:rPr lang="en-US" sz="3200" baseline="-10000">
                <a:solidFill>
                  <a:srgbClr val="000000"/>
                </a:solidFill>
              </a:rPr>
              <a:t>3</a:t>
            </a:r>
            <a:endParaRPr lang="en-US">
              <a:solidFill>
                <a:srgbClr val="000000"/>
              </a:solidFill>
            </a:endParaRPr>
          </a:p>
        </p:txBody>
      </p:sp>
      <p:pic>
        <p:nvPicPr>
          <p:cNvPr id="9224" name="Picture 8" descr="chocolate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828800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9" descr="chocolate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828800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Picture 10" descr="chocolate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828800"/>
            <a:ext cx="841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990600" y="-685800"/>
            <a:ext cx="7254875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</a:rPr>
              <a:t>Example 1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FFFFFF"/>
                </a:solidFill>
              </a:rPr>
              <a:t>Jordan got </a:t>
            </a:r>
            <a:r>
              <a:rPr lang="en-US" baseline="36000">
                <a:solidFill>
                  <a:srgbClr val="FFFFFF"/>
                </a:solidFill>
              </a:rPr>
              <a:t>1</a:t>
            </a:r>
            <a:r>
              <a:rPr lang="en-US">
                <a:solidFill>
                  <a:srgbClr val="FFFFFF"/>
                </a:solidFill>
                <a:sym typeface="Symbol" pitchFamily="18" charset="2"/>
              </a:rPr>
              <a:t></a:t>
            </a:r>
            <a:r>
              <a:rPr lang="en-US" baseline="-10000">
                <a:solidFill>
                  <a:srgbClr val="FFFFFF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FFFFFF"/>
                </a:solidFill>
              </a:rPr>
              <a:t>of a chocolate bar from his sister. He ate </a:t>
            </a:r>
            <a:r>
              <a:rPr lang="en-US" sz="2800" b="1">
                <a:solidFill>
                  <a:srgbClr val="FFFFFF"/>
                </a:solidFill>
              </a:rPr>
              <a:t>½</a:t>
            </a:r>
            <a:r>
              <a:rPr lang="en-US" sz="2000">
                <a:solidFill>
                  <a:srgbClr val="FFFFFF"/>
                </a:solidFill>
              </a:rPr>
              <a:t> of it during  lunch break and saved the rest for the evening. How much of a chocolate bar did he eat during lunch break?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050925" y="879475"/>
            <a:ext cx="6013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FFFFFF"/>
                </a:solidFill>
              </a:rPr>
              <a:t>Let us answer this question by drawing diagrams. (click)</a:t>
            </a:r>
            <a:r>
              <a:rPr lang="en-US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974725" y="4357688"/>
            <a:ext cx="73310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From the last diagram, we see that the yellow piece he ate is equal to 1 out of  6 from the whole bar. Therefore </a:t>
            </a:r>
            <a:r>
              <a:rPr lang="en-US" sz="3600">
                <a:solidFill>
                  <a:srgbClr val="000000"/>
                </a:solidFill>
              </a:rPr>
              <a:t>½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of </a:t>
            </a:r>
            <a:r>
              <a:rPr lang="en-US" sz="3200" baseline="36000">
                <a:solidFill>
                  <a:srgbClr val="000000"/>
                </a:solidFill>
              </a:rPr>
              <a:t>1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</a:t>
            </a:r>
            <a:r>
              <a:rPr lang="en-US" sz="3200" baseline="-10000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is </a:t>
            </a:r>
            <a:r>
              <a:rPr lang="en-US" sz="3200" baseline="36000">
                <a:solidFill>
                  <a:srgbClr val="000000"/>
                </a:solidFill>
              </a:rPr>
              <a:t>1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</a:t>
            </a:r>
            <a:r>
              <a:rPr lang="en-US" sz="3200" baseline="-10000">
                <a:solidFill>
                  <a:srgbClr val="000000"/>
                </a:solidFill>
              </a:rPr>
              <a:t>6 .</a:t>
            </a:r>
          </a:p>
        </p:txBody>
      </p:sp>
    </p:spTree>
    <p:extLst>
      <p:ext uri="{BB962C8B-B14F-4D97-AF65-F5344CB8AC3E}">
        <p14:creationId xmlns:p14="http://schemas.microsoft.com/office/powerpoint/2010/main" val="1785861017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2699</Words>
  <Application>Microsoft Office PowerPoint</Application>
  <PresentationFormat>On-screen Show (4:3)</PresentationFormat>
  <Paragraphs>746</Paragraphs>
  <Slides>38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1_Default Design</vt:lpstr>
      <vt:lpstr>Default Design</vt:lpstr>
      <vt:lpstr>2_Default Design</vt:lpstr>
      <vt:lpstr>3_Default Design</vt:lpstr>
      <vt:lpstr>4_Default Design</vt:lpstr>
      <vt:lpstr>5_Default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</vt:lpstr>
      <vt:lpstr>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Grossmont-Cuyamaca Community College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Cary Lee</dc:creator>
  <cp:lastModifiedBy>irene.palacios</cp:lastModifiedBy>
  <cp:revision>21</cp:revision>
  <dcterms:created xsi:type="dcterms:W3CDTF">2013-04-09T18:19:12Z</dcterms:created>
  <dcterms:modified xsi:type="dcterms:W3CDTF">2014-03-03T23:10:13Z</dcterms:modified>
</cp:coreProperties>
</file>