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9"/>
  </p:notesMasterIdLst>
  <p:handoutMasterIdLst>
    <p:handoutMasterId r:id="rId60"/>
  </p:handoutMasterIdLst>
  <p:sldIdLst>
    <p:sldId id="317" r:id="rId2"/>
    <p:sldId id="419" r:id="rId3"/>
    <p:sldId id="455" r:id="rId4"/>
    <p:sldId id="453" r:id="rId5"/>
    <p:sldId id="456" r:id="rId6"/>
    <p:sldId id="416" r:id="rId7"/>
    <p:sldId id="441" r:id="rId8"/>
    <p:sldId id="292" r:id="rId9"/>
    <p:sldId id="294" r:id="rId10"/>
    <p:sldId id="391" r:id="rId11"/>
    <p:sldId id="417" r:id="rId12"/>
    <p:sldId id="445" r:id="rId13"/>
    <p:sldId id="458" r:id="rId14"/>
    <p:sldId id="459" r:id="rId15"/>
    <p:sldId id="460" r:id="rId16"/>
    <p:sldId id="461" r:id="rId17"/>
    <p:sldId id="457" r:id="rId18"/>
    <p:sldId id="304" r:id="rId19"/>
    <p:sldId id="306" r:id="rId20"/>
    <p:sldId id="305" r:id="rId21"/>
    <p:sldId id="367" r:id="rId22"/>
    <p:sldId id="408" r:id="rId23"/>
    <p:sldId id="454" r:id="rId24"/>
    <p:sldId id="415" r:id="rId25"/>
    <p:sldId id="318" r:id="rId26"/>
    <p:sldId id="307" r:id="rId27"/>
    <p:sldId id="308" r:id="rId28"/>
    <p:sldId id="462" r:id="rId29"/>
    <p:sldId id="463" r:id="rId30"/>
    <p:sldId id="407" r:id="rId31"/>
    <p:sldId id="394" r:id="rId32"/>
    <p:sldId id="420" r:id="rId33"/>
    <p:sldId id="421" r:id="rId34"/>
    <p:sldId id="422" r:id="rId35"/>
    <p:sldId id="423" r:id="rId36"/>
    <p:sldId id="424" r:id="rId37"/>
    <p:sldId id="425" r:id="rId38"/>
    <p:sldId id="426" r:id="rId39"/>
    <p:sldId id="427" r:id="rId40"/>
    <p:sldId id="428" r:id="rId41"/>
    <p:sldId id="452" r:id="rId42"/>
    <p:sldId id="429" r:id="rId43"/>
    <p:sldId id="430" r:id="rId44"/>
    <p:sldId id="431" r:id="rId45"/>
    <p:sldId id="432" r:id="rId46"/>
    <p:sldId id="449" r:id="rId47"/>
    <p:sldId id="450" r:id="rId48"/>
    <p:sldId id="446" r:id="rId49"/>
    <p:sldId id="451" r:id="rId50"/>
    <p:sldId id="442" r:id="rId51"/>
    <p:sldId id="443" r:id="rId52"/>
    <p:sldId id="433" r:id="rId53"/>
    <p:sldId id="434" r:id="rId54"/>
    <p:sldId id="435" r:id="rId55"/>
    <p:sldId id="436" r:id="rId56"/>
    <p:sldId id="438" r:id="rId57"/>
    <p:sldId id="439" r:id="rId58"/>
  </p:sldIdLst>
  <p:sldSz cx="9144000" cy="6858000" type="letter"/>
  <p:notesSz cx="6881813" cy="9296400"/>
  <p:defaultTextStyle>
    <a:defPPr>
      <a:defRPr lang="en-US"/>
    </a:defPPr>
    <a:lvl1pPr algn="l" rtl="0" eaLnBrk="0" fontAlgn="base" hangingPunct="0">
      <a:spcBef>
        <a:spcPct val="0"/>
      </a:spcBef>
      <a:spcAft>
        <a:spcPct val="0"/>
      </a:spcAft>
      <a:defRPr sz="2400" b="1" kern="1200">
        <a:solidFill>
          <a:schemeClr val="tx1"/>
        </a:solidFill>
        <a:latin typeface="Graphite Light" charset="0"/>
        <a:ea typeface="+mn-ea"/>
        <a:cs typeface="+mn-cs"/>
      </a:defRPr>
    </a:lvl1pPr>
    <a:lvl2pPr marL="457200" algn="l" rtl="0" eaLnBrk="0" fontAlgn="base" hangingPunct="0">
      <a:spcBef>
        <a:spcPct val="0"/>
      </a:spcBef>
      <a:spcAft>
        <a:spcPct val="0"/>
      </a:spcAft>
      <a:defRPr sz="2400" b="1" kern="1200">
        <a:solidFill>
          <a:schemeClr val="tx1"/>
        </a:solidFill>
        <a:latin typeface="Graphite Light" charset="0"/>
        <a:ea typeface="+mn-ea"/>
        <a:cs typeface="+mn-cs"/>
      </a:defRPr>
    </a:lvl2pPr>
    <a:lvl3pPr marL="914400" algn="l" rtl="0" eaLnBrk="0" fontAlgn="base" hangingPunct="0">
      <a:spcBef>
        <a:spcPct val="0"/>
      </a:spcBef>
      <a:spcAft>
        <a:spcPct val="0"/>
      </a:spcAft>
      <a:defRPr sz="2400" b="1" kern="1200">
        <a:solidFill>
          <a:schemeClr val="tx1"/>
        </a:solidFill>
        <a:latin typeface="Graphite Light" charset="0"/>
        <a:ea typeface="+mn-ea"/>
        <a:cs typeface="+mn-cs"/>
      </a:defRPr>
    </a:lvl3pPr>
    <a:lvl4pPr marL="1371600" algn="l" rtl="0" eaLnBrk="0" fontAlgn="base" hangingPunct="0">
      <a:spcBef>
        <a:spcPct val="0"/>
      </a:spcBef>
      <a:spcAft>
        <a:spcPct val="0"/>
      </a:spcAft>
      <a:defRPr sz="2400" b="1" kern="1200">
        <a:solidFill>
          <a:schemeClr val="tx1"/>
        </a:solidFill>
        <a:latin typeface="Graphite Light" charset="0"/>
        <a:ea typeface="+mn-ea"/>
        <a:cs typeface="+mn-cs"/>
      </a:defRPr>
    </a:lvl4pPr>
    <a:lvl5pPr marL="1828800" algn="l" rtl="0" eaLnBrk="0" fontAlgn="base" hangingPunct="0">
      <a:spcBef>
        <a:spcPct val="0"/>
      </a:spcBef>
      <a:spcAft>
        <a:spcPct val="0"/>
      </a:spcAft>
      <a:defRPr sz="2400" b="1" kern="1200">
        <a:solidFill>
          <a:schemeClr val="tx1"/>
        </a:solidFill>
        <a:latin typeface="Graphite Light" charset="0"/>
        <a:ea typeface="+mn-ea"/>
        <a:cs typeface="+mn-cs"/>
      </a:defRPr>
    </a:lvl5pPr>
    <a:lvl6pPr marL="2286000" algn="l" defTabSz="457200" rtl="0" eaLnBrk="1" latinLnBrk="0" hangingPunct="1">
      <a:defRPr sz="2400" b="1" kern="1200">
        <a:solidFill>
          <a:schemeClr val="tx1"/>
        </a:solidFill>
        <a:latin typeface="Graphite Light" charset="0"/>
        <a:ea typeface="+mn-ea"/>
        <a:cs typeface="+mn-cs"/>
      </a:defRPr>
    </a:lvl6pPr>
    <a:lvl7pPr marL="2743200" algn="l" defTabSz="457200" rtl="0" eaLnBrk="1" latinLnBrk="0" hangingPunct="1">
      <a:defRPr sz="2400" b="1" kern="1200">
        <a:solidFill>
          <a:schemeClr val="tx1"/>
        </a:solidFill>
        <a:latin typeface="Graphite Light" charset="0"/>
        <a:ea typeface="+mn-ea"/>
        <a:cs typeface="+mn-cs"/>
      </a:defRPr>
    </a:lvl7pPr>
    <a:lvl8pPr marL="3200400" algn="l" defTabSz="457200" rtl="0" eaLnBrk="1" latinLnBrk="0" hangingPunct="1">
      <a:defRPr sz="2400" b="1" kern="1200">
        <a:solidFill>
          <a:schemeClr val="tx1"/>
        </a:solidFill>
        <a:latin typeface="Graphite Light" charset="0"/>
        <a:ea typeface="+mn-ea"/>
        <a:cs typeface="+mn-cs"/>
      </a:defRPr>
    </a:lvl8pPr>
    <a:lvl9pPr marL="3657600" algn="l" defTabSz="457200" rtl="0" eaLnBrk="1" latinLnBrk="0" hangingPunct="1">
      <a:defRPr sz="2400" b="1" kern="1200">
        <a:solidFill>
          <a:schemeClr val="tx1"/>
        </a:solidFill>
        <a:latin typeface="Graphite Light"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D695FF"/>
    <a:srgbClr val="3CFFD2"/>
    <a:srgbClr val="FF9E2F"/>
    <a:srgbClr val="2118FF"/>
    <a:srgbClr val="C811BF"/>
    <a:srgbClr val="DC2DD4"/>
    <a:srgbClr val="C029B8"/>
    <a:srgbClr val="C038B2"/>
    <a:srgbClr val="B22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Grid="0">
      <p:cViewPr>
        <p:scale>
          <a:sx n="75" d="100"/>
          <a:sy n="75" d="100"/>
        </p:scale>
        <p:origin x="-1944" y="-780"/>
      </p:cViewPr>
      <p:guideLst>
        <p:guide orient="horz" pos="3096"/>
        <p:guide pos="47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1632" y="-12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13500" y="8896350"/>
            <a:ext cx="398463" cy="306388"/>
          </a:xfrm>
          <a:prstGeom prst="rect">
            <a:avLst/>
          </a:prstGeom>
          <a:noFill/>
          <a:ln w="12700">
            <a:noFill/>
            <a:miter lim="800000"/>
            <a:headEnd/>
            <a:tailEnd/>
          </a:ln>
          <a:effectLst/>
        </p:spPr>
        <p:txBody>
          <a:bodyPr wrap="none" lIns="91482" tIns="44939" rIns="91482" bIns="44939" anchor="ctr">
            <a:prstTxWarp prst="textNoShape">
              <a:avLst/>
            </a:prstTxWarp>
            <a:spAutoFit/>
          </a:bodyPr>
          <a:lstStyle/>
          <a:p>
            <a:pPr algn="r" defTabSz="923925"/>
            <a:fld id="{E72AD701-E96A-264F-8EBC-C1AB0E8EAB45}" type="slidenum">
              <a:rPr lang="en-US" sz="1400" b="0">
                <a:latin typeface="Helvetica" charset="0"/>
              </a:rPr>
              <a:pPr algn="r" defTabSz="923925"/>
              <a:t>‹#›</a:t>
            </a:fld>
            <a:endParaRPr lang="en-US" sz="1400" b="0" dirty="0">
              <a:latin typeface="Helvetica" charset="0"/>
            </a:endParaRPr>
          </a:p>
        </p:txBody>
      </p:sp>
    </p:spTree>
    <p:extLst>
      <p:ext uri="{BB962C8B-B14F-4D97-AF65-F5344CB8AC3E}">
        <p14:creationId xmlns:p14="http://schemas.microsoft.com/office/powerpoint/2010/main" val="532510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7575" y="4416425"/>
            <a:ext cx="5046663" cy="4183063"/>
          </a:xfrm>
          <a:prstGeom prst="rect">
            <a:avLst/>
          </a:prstGeom>
          <a:noFill/>
          <a:ln w="12700">
            <a:noFill/>
            <a:miter lim="800000"/>
            <a:headEnd/>
            <a:tailEnd/>
          </a:ln>
          <a:effectLst/>
        </p:spPr>
        <p:txBody>
          <a:bodyPr vert="horz" wrap="square" lIns="91482" tIns="44939" rIns="91482" bIns="44939" numCol="1" anchor="t" anchorCtr="0" compatLnSpc="1">
            <a:prstTxWarp prst="textNoShape">
              <a:avLst/>
            </a:prstTxWarp>
          </a:bodyPr>
          <a:lstStyle/>
          <a:p>
            <a:pPr lvl="0"/>
            <a:r>
              <a:rPr lang="en-US"/>
              <a:t>Click to edit Master notes styles</a:t>
            </a:r>
          </a:p>
          <a:p>
            <a:pPr lvl="1"/>
            <a:r>
              <a:rPr lang="en-US"/>
              <a:t>Second Level</a:t>
            </a:r>
          </a:p>
          <a:p>
            <a:pPr lvl="2"/>
            <a:r>
              <a:rPr lang="en-US"/>
              <a:t>Third Level</a:t>
            </a:r>
          </a:p>
          <a:p>
            <a:pPr lvl="3"/>
            <a:r>
              <a:rPr lang="en-US"/>
              <a:t>Fourth Level</a:t>
            </a:r>
          </a:p>
          <a:p>
            <a:pPr lvl="4"/>
            <a:r>
              <a:rPr lang="en-US"/>
              <a:t>Fifth Level</a:t>
            </a:r>
          </a:p>
        </p:txBody>
      </p:sp>
      <p:sp>
        <p:nvSpPr>
          <p:cNvPr id="16387" name="Rectangle 3"/>
          <p:cNvSpPr>
            <a:spLocks noGrp="1" noRot="1" noChangeAspect="1" noChangeArrowheads="1" noTextEdit="1"/>
          </p:cNvSpPr>
          <p:nvPr>
            <p:ph type="sldImg" idx="2"/>
          </p:nvPr>
        </p:nvSpPr>
        <p:spPr bwMode="auto">
          <a:xfrm>
            <a:off x="1125538" y="703263"/>
            <a:ext cx="4630737" cy="3473450"/>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6413500" y="8896350"/>
            <a:ext cx="398463" cy="306388"/>
          </a:xfrm>
          <a:prstGeom prst="rect">
            <a:avLst/>
          </a:prstGeom>
          <a:noFill/>
          <a:ln w="12700">
            <a:noFill/>
            <a:miter lim="800000"/>
            <a:headEnd/>
            <a:tailEnd/>
          </a:ln>
          <a:effectLst/>
        </p:spPr>
        <p:txBody>
          <a:bodyPr wrap="none" lIns="91482" tIns="44939" rIns="91482" bIns="44939" anchor="ctr">
            <a:prstTxWarp prst="textNoShape">
              <a:avLst/>
            </a:prstTxWarp>
            <a:spAutoFit/>
          </a:bodyPr>
          <a:lstStyle/>
          <a:p>
            <a:pPr algn="r" defTabSz="923925"/>
            <a:fld id="{FDB00581-85A3-A342-AA5B-E9138CC20BF0}" type="slidenum">
              <a:rPr lang="en-US" sz="1400" b="0">
                <a:latin typeface="Helvetica" charset="0"/>
              </a:rPr>
              <a:pPr algn="r" defTabSz="923925"/>
              <a:t>‹#›</a:t>
            </a:fld>
            <a:endParaRPr lang="en-US" sz="1400" b="0" dirty="0">
              <a:latin typeface="Helvetica" charset="0"/>
            </a:endParaRPr>
          </a:p>
        </p:txBody>
      </p:sp>
    </p:spTree>
    <p:extLst>
      <p:ext uri="{BB962C8B-B14F-4D97-AF65-F5344CB8AC3E}">
        <p14:creationId xmlns:p14="http://schemas.microsoft.com/office/powerpoint/2010/main" val="40367399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111"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Helvetica"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Helvetica"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Helvetica"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Helvetica"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w="9525"/>
        </p:spPr>
        <p:txBody>
          <a:bodyPr/>
          <a:lstStyle/>
          <a:p>
            <a:endParaRPr lang="es-MX" dirty="0">
              <a:latin typeface="Helvetic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w="9525"/>
        </p:spPr>
        <p:txBody>
          <a:bodyPr/>
          <a:lstStyle/>
          <a:p>
            <a:endParaRPr lang="es-MX" dirty="0">
              <a:latin typeface="Helvetica"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w="9525"/>
        </p:spPr>
        <p:txBody>
          <a:bodyPr/>
          <a:lstStyle/>
          <a:p>
            <a:endParaRPr lang="es-MX" dirty="0">
              <a:latin typeface="Helvetica"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p:spPr>
        <p:txBody>
          <a:bodyPr/>
          <a:lstStyle/>
          <a:p>
            <a:endParaRPr lang="es-MX" dirty="0">
              <a:latin typeface="Helvetica"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w="9525"/>
        </p:spPr>
        <p:txBody>
          <a:bodyPr/>
          <a:lstStyle/>
          <a:p>
            <a:endParaRPr lang="es-MX" dirty="0">
              <a:latin typeface="Helvetica"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p:spPr>
        <p:txBody>
          <a:bodyPr/>
          <a:lstStyle/>
          <a:p>
            <a:endParaRPr lang="es-MX" dirty="0">
              <a:latin typeface="Helvetica"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w="9525"/>
        </p:spPr>
        <p:txBody>
          <a:bodyPr/>
          <a:lstStyle/>
          <a:p>
            <a:endParaRPr lang="es-MX" dirty="0">
              <a:latin typeface="Helvetica"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p:spPr>
        <p:txBody>
          <a:bodyPr/>
          <a:lstStyle/>
          <a:p>
            <a:endParaRPr lang="es-MX" dirty="0">
              <a:latin typeface="Helvetica"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p:spPr>
        <p:txBody>
          <a:bodyPr/>
          <a:lstStyle/>
          <a:p>
            <a:endParaRPr lang="es-MX" dirty="0">
              <a:latin typeface="Helvetica"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endParaRPr lang="es-MX" dirty="0">
              <a:latin typeface="Helvetic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w="9525"/>
        </p:spPr>
        <p:txBody>
          <a:bodyPr/>
          <a:lstStyle/>
          <a:p>
            <a:endParaRPr lang="es-MX" dirty="0">
              <a:latin typeface="Helvetic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w="9525"/>
        </p:spPr>
        <p:txBody>
          <a:bodyPr/>
          <a:lstStyle/>
          <a:p>
            <a:endParaRPr lang="es-MX" dirty="0">
              <a:latin typeface="Helvetic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w="9525"/>
        </p:spPr>
        <p:txBody>
          <a:bodyPr/>
          <a:lstStyle/>
          <a:p>
            <a:endParaRPr lang="es-MX" dirty="0">
              <a:latin typeface="Helvetic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p:spPr>
        <p:txBody>
          <a:bodyPr/>
          <a:lstStyle/>
          <a:p>
            <a:endParaRPr lang="es-MX" dirty="0">
              <a:latin typeface="Helvetic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p:spPr>
        <p:txBody>
          <a:bodyPr/>
          <a:lstStyle/>
          <a:p>
            <a:endParaRPr lang="es-MX" dirty="0">
              <a:latin typeface="Helvetic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p:spPr>
        <p:txBody>
          <a:bodyPr/>
          <a:lstStyle/>
          <a:p>
            <a:endParaRPr lang="es-MX" dirty="0">
              <a:latin typeface="Helvetica"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w="9525"/>
        </p:spPr>
        <p:txBody>
          <a:bodyPr/>
          <a:lstStyle/>
          <a:p>
            <a:endParaRPr lang="es-MX" dirty="0">
              <a:latin typeface="Helvetica"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w="9525"/>
        </p:spPr>
        <p:txBody>
          <a:bodyPr/>
          <a:lstStyle/>
          <a:p>
            <a:endParaRPr lang="es-MX" dirty="0">
              <a:latin typeface="Helvetic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18"/>
          <p:cNvGrpSpPr>
            <a:grpSpLocks/>
          </p:cNvGrpSpPr>
          <p:nvPr/>
        </p:nvGrpSpPr>
        <p:grpSpPr bwMode="auto">
          <a:xfrm>
            <a:off x="69850" y="79375"/>
            <a:ext cx="8955088" cy="6640513"/>
            <a:chOff x="44" y="50"/>
            <a:chExt cx="5641" cy="4183"/>
          </a:xfrm>
        </p:grpSpPr>
        <p:grpSp>
          <p:nvGrpSpPr>
            <p:cNvPr id="1029" name="Group 116"/>
            <p:cNvGrpSpPr>
              <a:grpSpLocks/>
            </p:cNvGrpSpPr>
            <p:nvPr/>
          </p:nvGrpSpPr>
          <p:grpSpPr bwMode="auto">
            <a:xfrm>
              <a:off x="44" y="50"/>
              <a:ext cx="5641" cy="4183"/>
              <a:chOff x="44" y="50"/>
              <a:chExt cx="5641" cy="4183"/>
            </a:xfrm>
          </p:grpSpPr>
          <p:grpSp>
            <p:nvGrpSpPr>
              <p:cNvPr id="1031" name="Group 58"/>
              <p:cNvGrpSpPr>
                <a:grpSpLocks/>
              </p:cNvGrpSpPr>
              <p:nvPr/>
            </p:nvGrpSpPr>
            <p:grpSpPr bwMode="auto">
              <a:xfrm>
                <a:off x="44" y="50"/>
                <a:ext cx="692" cy="1021"/>
                <a:chOff x="44" y="50"/>
                <a:chExt cx="692" cy="1021"/>
              </a:xfrm>
            </p:grpSpPr>
            <p:grpSp>
              <p:nvGrpSpPr>
                <p:cNvPr id="1089" name="Group 8"/>
                <p:cNvGrpSpPr>
                  <a:grpSpLocks/>
                </p:cNvGrpSpPr>
                <p:nvPr/>
              </p:nvGrpSpPr>
              <p:grpSpPr bwMode="auto">
                <a:xfrm>
                  <a:off x="44" y="50"/>
                  <a:ext cx="692" cy="68"/>
                  <a:chOff x="44" y="50"/>
                  <a:chExt cx="692" cy="68"/>
                </a:xfrm>
              </p:grpSpPr>
              <p:sp>
                <p:nvSpPr>
                  <p:cNvPr id="2" name="Rectangle 2"/>
                  <p:cNvSpPr>
                    <a:spLocks noChangeArrowheads="1"/>
                  </p:cNvSpPr>
                  <p:nvPr/>
                </p:nvSpPr>
                <p:spPr bwMode="auto">
                  <a:xfrm>
                    <a:off x="44" y="50"/>
                    <a:ext cx="60" cy="68"/>
                  </a:xfrm>
                  <a:prstGeom prst="rect">
                    <a:avLst/>
                  </a:prstGeom>
                  <a:solidFill>
                    <a:srgbClr val="000080"/>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27" name="Rectangle 3"/>
                  <p:cNvSpPr>
                    <a:spLocks noChangeArrowheads="1"/>
                  </p:cNvSpPr>
                  <p:nvPr/>
                </p:nvSpPr>
                <p:spPr bwMode="auto">
                  <a:xfrm>
                    <a:off x="170" y="50"/>
                    <a:ext cx="59" cy="68"/>
                  </a:xfrm>
                  <a:prstGeom prst="rect">
                    <a:avLst/>
                  </a:prstGeom>
                  <a:solidFill>
                    <a:srgbClr val="000080"/>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28" name="Rectangle 4"/>
                  <p:cNvSpPr>
                    <a:spLocks noChangeArrowheads="1"/>
                  </p:cNvSpPr>
                  <p:nvPr/>
                </p:nvSpPr>
                <p:spPr bwMode="auto">
                  <a:xfrm>
                    <a:off x="297" y="50"/>
                    <a:ext cx="59" cy="68"/>
                  </a:xfrm>
                  <a:prstGeom prst="rect">
                    <a:avLst/>
                  </a:prstGeom>
                  <a:solidFill>
                    <a:srgbClr val="000080"/>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3" name="Rectangle 5"/>
                  <p:cNvSpPr>
                    <a:spLocks noChangeArrowheads="1"/>
                  </p:cNvSpPr>
                  <p:nvPr/>
                </p:nvSpPr>
                <p:spPr bwMode="auto">
                  <a:xfrm>
                    <a:off x="423" y="50"/>
                    <a:ext cx="60" cy="68"/>
                  </a:xfrm>
                  <a:prstGeom prst="rect">
                    <a:avLst/>
                  </a:prstGeom>
                  <a:solidFill>
                    <a:srgbClr val="000080"/>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30" name="Rectangle 6"/>
                  <p:cNvSpPr>
                    <a:spLocks noChangeArrowheads="1"/>
                  </p:cNvSpPr>
                  <p:nvPr/>
                </p:nvSpPr>
                <p:spPr bwMode="auto">
                  <a:xfrm>
                    <a:off x="549" y="50"/>
                    <a:ext cx="60" cy="68"/>
                  </a:xfrm>
                  <a:prstGeom prst="rect">
                    <a:avLst/>
                  </a:prstGeom>
                  <a:solidFill>
                    <a:srgbClr val="000080"/>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4" name="Rectangle 7"/>
                  <p:cNvSpPr>
                    <a:spLocks noChangeArrowheads="1"/>
                  </p:cNvSpPr>
                  <p:nvPr/>
                </p:nvSpPr>
                <p:spPr bwMode="auto">
                  <a:xfrm>
                    <a:off x="676" y="50"/>
                    <a:ext cx="60" cy="68"/>
                  </a:xfrm>
                  <a:prstGeom prst="rect">
                    <a:avLst/>
                  </a:prstGeom>
                  <a:solidFill>
                    <a:srgbClr val="000080"/>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grpSp>
            <p:grpSp>
              <p:nvGrpSpPr>
                <p:cNvPr id="5" name="Group 15"/>
                <p:cNvGrpSpPr>
                  <a:grpSpLocks/>
                </p:cNvGrpSpPr>
                <p:nvPr/>
              </p:nvGrpSpPr>
              <p:grpSpPr bwMode="auto">
                <a:xfrm>
                  <a:off x="44" y="184"/>
                  <a:ext cx="692" cy="68"/>
                  <a:chOff x="44" y="184"/>
                  <a:chExt cx="692" cy="68"/>
                </a:xfrm>
              </p:grpSpPr>
              <p:sp>
                <p:nvSpPr>
                  <p:cNvPr id="6" name="Rectangle 9"/>
                  <p:cNvSpPr>
                    <a:spLocks noChangeArrowheads="1"/>
                  </p:cNvSpPr>
                  <p:nvPr/>
                </p:nvSpPr>
                <p:spPr bwMode="auto">
                  <a:xfrm>
                    <a:off x="44" y="184"/>
                    <a:ext cx="60" cy="68"/>
                  </a:xfrm>
                  <a:prstGeom prst="rect">
                    <a:avLst/>
                  </a:prstGeom>
                  <a:solidFill>
                    <a:srgbClr val="0000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7" name="Rectangle 10"/>
                  <p:cNvSpPr>
                    <a:spLocks noChangeArrowheads="1"/>
                  </p:cNvSpPr>
                  <p:nvPr/>
                </p:nvSpPr>
                <p:spPr bwMode="auto">
                  <a:xfrm>
                    <a:off x="170" y="184"/>
                    <a:ext cx="59" cy="68"/>
                  </a:xfrm>
                  <a:prstGeom prst="rect">
                    <a:avLst/>
                  </a:prstGeom>
                  <a:solidFill>
                    <a:srgbClr val="0000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8" name="Rectangle 11"/>
                  <p:cNvSpPr>
                    <a:spLocks noChangeArrowheads="1"/>
                  </p:cNvSpPr>
                  <p:nvPr/>
                </p:nvSpPr>
                <p:spPr bwMode="auto">
                  <a:xfrm>
                    <a:off x="297" y="184"/>
                    <a:ext cx="59" cy="68"/>
                  </a:xfrm>
                  <a:prstGeom prst="rect">
                    <a:avLst/>
                  </a:prstGeom>
                  <a:solidFill>
                    <a:srgbClr val="0000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9" name="Rectangle 12"/>
                  <p:cNvSpPr>
                    <a:spLocks noChangeArrowheads="1"/>
                  </p:cNvSpPr>
                  <p:nvPr/>
                </p:nvSpPr>
                <p:spPr bwMode="auto">
                  <a:xfrm>
                    <a:off x="423" y="184"/>
                    <a:ext cx="60" cy="68"/>
                  </a:xfrm>
                  <a:prstGeom prst="rect">
                    <a:avLst/>
                  </a:prstGeom>
                  <a:solidFill>
                    <a:srgbClr val="0000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 name="Rectangle 13"/>
                  <p:cNvSpPr>
                    <a:spLocks noChangeArrowheads="1"/>
                  </p:cNvSpPr>
                  <p:nvPr/>
                </p:nvSpPr>
                <p:spPr bwMode="auto">
                  <a:xfrm>
                    <a:off x="549" y="184"/>
                    <a:ext cx="60" cy="68"/>
                  </a:xfrm>
                  <a:prstGeom prst="rect">
                    <a:avLst/>
                  </a:prstGeom>
                  <a:solidFill>
                    <a:srgbClr val="0000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 name="Rectangle 14"/>
                  <p:cNvSpPr>
                    <a:spLocks noChangeArrowheads="1"/>
                  </p:cNvSpPr>
                  <p:nvPr/>
                </p:nvSpPr>
                <p:spPr bwMode="auto">
                  <a:xfrm>
                    <a:off x="676" y="184"/>
                    <a:ext cx="60" cy="68"/>
                  </a:xfrm>
                  <a:prstGeom prst="rect">
                    <a:avLst/>
                  </a:prstGeom>
                  <a:solidFill>
                    <a:srgbClr val="0000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grpSp>
            <p:grpSp>
              <p:nvGrpSpPr>
                <p:cNvPr id="12" name="Group 22"/>
                <p:cNvGrpSpPr>
                  <a:grpSpLocks/>
                </p:cNvGrpSpPr>
                <p:nvPr/>
              </p:nvGrpSpPr>
              <p:grpSpPr bwMode="auto">
                <a:xfrm>
                  <a:off x="44" y="321"/>
                  <a:ext cx="692" cy="68"/>
                  <a:chOff x="44" y="321"/>
                  <a:chExt cx="692" cy="68"/>
                </a:xfrm>
              </p:grpSpPr>
              <p:sp>
                <p:nvSpPr>
                  <p:cNvPr id="13" name="Rectangle 16"/>
                  <p:cNvSpPr>
                    <a:spLocks noChangeArrowheads="1"/>
                  </p:cNvSpPr>
                  <p:nvPr/>
                </p:nvSpPr>
                <p:spPr bwMode="auto">
                  <a:xfrm>
                    <a:off x="44" y="321"/>
                    <a:ext cx="60" cy="68"/>
                  </a:xfrm>
                  <a:prstGeom prst="rect">
                    <a:avLst/>
                  </a:prstGeom>
                  <a:solidFill>
                    <a:srgbClr val="3F7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41" name="Rectangle 17"/>
                  <p:cNvSpPr>
                    <a:spLocks noChangeArrowheads="1"/>
                  </p:cNvSpPr>
                  <p:nvPr/>
                </p:nvSpPr>
                <p:spPr bwMode="auto">
                  <a:xfrm>
                    <a:off x="170" y="321"/>
                    <a:ext cx="59" cy="68"/>
                  </a:xfrm>
                  <a:prstGeom prst="rect">
                    <a:avLst/>
                  </a:prstGeom>
                  <a:solidFill>
                    <a:srgbClr val="3F7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42" name="Rectangle 18"/>
                  <p:cNvSpPr>
                    <a:spLocks noChangeArrowheads="1"/>
                  </p:cNvSpPr>
                  <p:nvPr/>
                </p:nvSpPr>
                <p:spPr bwMode="auto">
                  <a:xfrm>
                    <a:off x="297" y="321"/>
                    <a:ext cx="59" cy="68"/>
                  </a:xfrm>
                  <a:prstGeom prst="rect">
                    <a:avLst/>
                  </a:prstGeom>
                  <a:solidFill>
                    <a:srgbClr val="3F7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43" name="Rectangle 19"/>
                  <p:cNvSpPr>
                    <a:spLocks noChangeArrowheads="1"/>
                  </p:cNvSpPr>
                  <p:nvPr/>
                </p:nvSpPr>
                <p:spPr bwMode="auto">
                  <a:xfrm>
                    <a:off x="423" y="321"/>
                    <a:ext cx="60" cy="68"/>
                  </a:xfrm>
                  <a:prstGeom prst="rect">
                    <a:avLst/>
                  </a:prstGeom>
                  <a:solidFill>
                    <a:srgbClr val="3F7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44" name="Rectangle 20"/>
                  <p:cNvSpPr>
                    <a:spLocks noChangeArrowheads="1"/>
                  </p:cNvSpPr>
                  <p:nvPr/>
                </p:nvSpPr>
                <p:spPr bwMode="auto">
                  <a:xfrm>
                    <a:off x="549" y="321"/>
                    <a:ext cx="60" cy="68"/>
                  </a:xfrm>
                  <a:prstGeom prst="rect">
                    <a:avLst/>
                  </a:prstGeom>
                  <a:solidFill>
                    <a:srgbClr val="3F7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45" name="Rectangle 21"/>
                  <p:cNvSpPr>
                    <a:spLocks noChangeArrowheads="1"/>
                  </p:cNvSpPr>
                  <p:nvPr/>
                </p:nvSpPr>
                <p:spPr bwMode="auto">
                  <a:xfrm>
                    <a:off x="676" y="321"/>
                    <a:ext cx="60" cy="68"/>
                  </a:xfrm>
                  <a:prstGeom prst="rect">
                    <a:avLst/>
                  </a:prstGeom>
                  <a:solidFill>
                    <a:srgbClr val="3F7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grpSp>
            <p:grpSp>
              <p:nvGrpSpPr>
                <p:cNvPr id="14" name="Group 29"/>
                <p:cNvGrpSpPr>
                  <a:grpSpLocks/>
                </p:cNvGrpSpPr>
                <p:nvPr/>
              </p:nvGrpSpPr>
              <p:grpSpPr bwMode="auto">
                <a:xfrm>
                  <a:off x="44" y="458"/>
                  <a:ext cx="692" cy="68"/>
                  <a:chOff x="44" y="458"/>
                  <a:chExt cx="692" cy="68"/>
                </a:xfrm>
              </p:grpSpPr>
              <p:sp>
                <p:nvSpPr>
                  <p:cNvPr id="1047" name="Rectangle 23"/>
                  <p:cNvSpPr>
                    <a:spLocks noChangeArrowheads="1"/>
                  </p:cNvSpPr>
                  <p:nvPr/>
                </p:nvSpPr>
                <p:spPr bwMode="auto">
                  <a:xfrm>
                    <a:off x="44" y="458"/>
                    <a:ext cx="60" cy="68"/>
                  </a:xfrm>
                  <a:prstGeom prst="rect">
                    <a:avLst/>
                  </a:prstGeom>
                  <a:solidFill>
                    <a:srgbClr val="9FB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48" name="Rectangle 24"/>
                  <p:cNvSpPr>
                    <a:spLocks noChangeArrowheads="1"/>
                  </p:cNvSpPr>
                  <p:nvPr/>
                </p:nvSpPr>
                <p:spPr bwMode="auto">
                  <a:xfrm>
                    <a:off x="170" y="458"/>
                    <a:ext cx="59" cy="68"/>
                  </a:xfrm>
                  <a:prstGeom prst="rect">
                    <a:avLst/>
                  </a:prstGeom>
                  <a:solidFill>
                    <a:srgbClr val="9FB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49" name="Rectangle 25"/>
                  <p:cNvSpPr>
                    <a:spLocks noChangeArrowheads="1"/>
                  </p:cNvSpPr>
                  <p:nvPr/>
                </p:nvSpPr>
                <p:spPr bwMode="auto">
                  <a:xfrm>
                    <a:off x="297" y="458"/>
                    <a:ext cx="59" cy="68"/>
                  </a:xfrm>
                  <a:prstGeom prst="rect">
                    <a:avLst/>
                  </a:prstGeom>
                  <a:solidFill>
                    <a:srgbClr val="9FB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50" name="Rectangle 26"/>
                  <p:cNvSpPr>
                    <a:spLocks noChangeArrowheads="1"/>
                  </p:cNvSpPr>
                  <p:nvPr/>
                </p:nvSpPr>
                <p:spPr bwMode="auto">
                  <a:xfrm>
                    <a:off x="423" y="458"/>
                    <a:ext cx="60" cy="68"/>
                  </a:xfrm>
                  <a:prstGeom prst="rect">
                    <a:avLst/>
                  </a:prstGeom>
                  <a:solidFill>
                    <a:srgbClr val="9FB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51" name="Rectangle 27"/>
                  <p:cNvSpPr>
                    <a:spLocks noChangeArrowheads="1"/>
                  </p:cNvSpPr>
                  <p:nvPr/>
                </p:nvSpPr>
                <p:spPr bwMode="auto">
                  <a:xfrm>
                    <a:off x="549" y="458"/>
                    <a:ext cx="60" cy="68"/>
                  </a:xfrm>
                  <a:prstGeom prst="rect">
                    <a:avLst/>
                  </a:prstGeom>
                  <a:solidFill>
                    <a:srgbClr val="9FB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52" name="Rectangle 28"/>
                  <p:cNvSpPr>
                    <a:spLocks noChangeArrowheads="1"/>
                  </p:cNvSpPr>
                  <p:nvPr/>
                </p:nvSpPr>
                <p:spPr bwMode="auto">
                  <a:xfrm>
                    <a:off x="676" y="458"/>
                    <a:ext cx="60" cy="68"/>
                  </a:xfrm>
                  <a:prstGeom prst="rect">
                    <a:avLst/>
                  </a:prstGeom>
                  <a:solidFill>
                    <a:srgbClr val="9FB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grpSp>
            <p:grpSp>
              <p:nvGrpSpPr>
                <p:cNvPr id="15" name="Group 36"/>
                <p:cNvGrpSpPr>
                  <a:grpSpLocks/>
                </p:cNvGrpSpPr>
                <p:nvPr/>
              </p:nvGrpSpPr>
              <p:grpSpPr bwMode="auto">
                <a:xfrm>
                  <a:off x="44" y="593"/>
                  <a:ext cx="692" cy="68"/>
                  <a:chOff x="44" y="593"/>
                  <a:chExt cx="692" cy="68"/>
                </a:xfrm>
              </p:grpSpPr>
              <p:sp>
                <p:nvSpPr>
                  <p:cNvPr id="1054" name="Rectangle 30"/>
                  <p:cNvSpPr>
                    <a:spLocks noChangeArrowheads="1"/>
                  </p:cNvSpPr>
                  <p:nvPr/>
                </p:nvSpPr>
                <p:spPr bwMode="auto">
                  <a:xfrm>
                    <a:off x="44" y="593"/>
                    <a:ext cx="60" cy="68"/>
                  </a:xfrm>
                  <a:prstGeom prst="rect">
                    <a:avLst/>
                  </a:prstGeom>
                  <a:solidFill>
                    <a:srgbClr val="BFD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55" name="Rectangle 31"/>
                  <p:cNvSpPr>
                    <a:spLocks noChangeArrowheads="1"/>
                  </p:cNvSpPr>
                  <p:nvPr/>
                </p:nvSpPr>
                <p:spPr bwMode="auto">
                  <a:xfrm>
                    <a:off x="170" y="593"/>
                    <a:ext cx="59" cy="68"/>
                  </a:xfrm>
                  <a:prstGeom prst="rect">
                    <a:avLst/>
                  </a:prstGeom>
                  <a:solidFill>
                    <a:srgbClr val="BFD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56" name="Rectangle 32"/>
                  <p:cNvSpPr>
                    <a:spLocks noChangeArrowheads="1"/>
                  </p:cNvSpPr>
                  <p:nvPr/>
                </p:nvSpPr>
                <p:spPr bwMode="auto">
                  <a:xfrm>
                    <a:off x="297" y="593"/>
                    <a:ext cx="59" cy="68"/>
                  </a:xfrm>
                  <a:prstGeom prst="rect">
                    <a:avLst/>
                  </a:prstGeom>
                  <a:solidFill>
                    <a:srgbClr val="BFD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57" name="Rectangle 33"/>
                  <p:cNvSpPr>
                    <a:spLocks noChangeArrowheads="1"/>
                  </p:cNvSpPr>
                  <p:nvPr/>
                </p:nvSpPr>
                <p:spPr bwMode="auto">
                  <a:xfrm>
                    <a:off x="423" y="593"/>
                    <a:ext cx="60" cy="68"/>
                  </a:xfrm>
                  <a:prstGeom prst="rect">
                    <a:avLst/>
                  </a:prstGeom>
                  <a:solidFill>
                    <a:srgbClr val="BFD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58" name="Rectangle 34"/>
                  <p:cNvSpPr>
                    <a:spLocks noChangeArrowheads="1"/>
                  </p:cNvSpPr>
                  <p:nvPr/>
                </p:nvSpPr>
                <p:spPr bwMode="auto">
                  <a:xfrm>
                    <a:off x="549" y="593"/>
                    <a:ext cx="60" cy="68"/>
                  </a:xfrm>
                  <a:prstGeom prst="rect">
                    <a:avLst/>
                  </a:prstGeom>
                  <a:solidFill>
                    <a:srgbClr val="BFD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59" name="Rectangle 35"/>
                  <p:cNvSpPr>
                    <a:spLocks noChangeArrowheads="1"/>
                  </p:cNvSpPr>
                  <p:nvPr/>
                </p:nvSpPr>
                <p:spPr bwMode="auto">
                  <a:xfrm>
                    <a:off x="676" y="593"/>
                    <a:ext cx="60" cy="68"/>
                  </a:xfrm>
                  <a:prstGeom prst="rect">
                    <a:avLst/>
                  </a:prstGeom>
                  <a:solidFill>
                    <a:srgbClr val="BFD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grpSp>
            <p:grpSp>
              <p:nvGrpSpPr>
                <p:cNvPr id="16" name="Group 43"/>
                <p:cNvGrpSpPr>
                  <a:grpSpLocks/>
                </p:cNvGrpSpPr>
                <p:nvPr/>
              </p:nvGrpSpPr>
              <p:grpSpPr bwMode="auto">
                <a:xfrm>
                  <a:off x="44" y="730"/>
                  <a:ext cx="692" cy="68"/>
                  <a:chOff x="44" y="730"/>
                  <a:chExt cx="692" cy="68"/>
                </a:xfrm>
              </p:grpSpPr>
              <p:sp>
                <p:nvSpPr>
                  <p:cNvPr id="1061" name="Rectangle 37"/>
                  <p:cNvSpPr>
                    <a:spLocks noChangeArrowheads="1"/>
                  </p:cNvSpPr>
                  <p:nvPr/>
                </p:nvSpPr>
                <p:spPr bwMode="auto">
                  <a:xfrm>
                    <a:off x="44" y="730"/>
                    <a:ext cx="60" cy="68"/>
                  </a:xfrm>
                  <a:prstGeom prst="rect">
                    <a:avLst/>
                  </a:prstGeom>
                  <a:solidFill>
                    <a:srgbClr val="DF9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62" name="Rectangle 38"/>
                  <p:cNvSpPr>
                    <a:spLocks noChangeArrowheads="1"/>
                  </p:cNvSpPr>
                  <p:nvPr/>
                </p:nvSpPr>
                <p:spPr bwMode="auto">
                  <a:xfrm>
                    <a:off x="170" y="730"/>
                    <a:ext cx="59" cy="68"/>
                  </a:xfrm>
                  <a:prstGeom prst="rect">
                    <a:avLst/>
                  </a:prstGeom>
                  <a:solidFill>
                    <a:srgbClr val="DF9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63" name="Rectangle 39"/>
                  <p:cNvSpPr>
                    <a:spLocks noChangeArrowheads="1"/>
                  </p:cNvSpPr>
                  <p:nvPr/>
                </p:nvSpPr>
                <p:spPr bwMode="auto">
                  <a:xfrm>
                    <a:off x="297" y="730"/>
                    <a:ext cx="59" cy="68"/>
                  </a:xfrm>
                  <a:prstGeom prst="rect">
                    <a:avLst/>
                  </a:prstGeom>
                  <a:solidFill>
                    <a:srgbClr val="DF9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64" name="Rectangle 40"/>
                  <p:cNvSpPr>
                    <a:spLocks noChangeArrowheads="1"/>
                  </p:cNvSpPr>
                  <p:nvPr/>
                </p:nvSpPr>
                <p:spPr bwMode="auto">
                  <a:xfrm>
                    <a:off x="423" y="730"/>
                    <a:ext cx="60" cy="68"/>
                  </a:xfrm>
                  <a:prstGeom prst="rect">
                    <a:avLst/>
                  </a:prstGeom>
                  <a:solidFill>
                    <a:srgbClr val="DF9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65" name="Rectangle 41"/>
                  <p:cNvSpPr>
                    <a:spLocks noChangeArrowheads="1"/>
                  </p:cNvSpPr>
                  <p:nvPr/>
                </p:nvSpPr>
                <p:spPr bwMode="auto">
                  <a:xfrm>
                    <a:off x="549" y="730"/>
                    <a:ext cx="60" cy="68"/>
                  </a:xfrm>
                  <a:prstGeom prst="rect">
                    <a:avLst/>
                  </a:prstGeom>
                  <a:solidFill>
                    <a:srgbClr val="DF9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66" name="Rectangle 42"/>
                  <p:cNvSpPr>
                    <a:spLocks noChangeArrowheads="1"/>
                  </p:cNvSpPr>
                  <p:nvPr/>
                </p:nvSpPr>
                <p:spPr bwMode="auto">
                  <a:xfrm>
                    <a:off x="676" y="730"/>
                    <a:ext cx="60" cy="68"/>
                  </a:xfrm>
                  <a:prstGeom prst="rect">
                    <a:avLst/>
                  </a:prstGeom>
                  <a:solidFill>
                    <a:srgbClr val="DF9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grpSp>
            <p:grpSp>
              <p:nvGrpSpPr>
                <p:cNvPr id="17" name="Group 50"/>
                <p:cNvGrpSpPr>
                  <a:grpSpLocks/>
                </p:cNvGrpSpPr>
                <p:nvPr/>
              </p:nvGrpSpPr>
              <p:grpSpPr bwMode="auto">
                <a:xfrm>
                  <a:off x="44" y="866"/>
                  <a:ext cx="692" cy="68"/>
                  <a:chOff x="44" y="866"/>
                  <a:chExt cx="692" cy="68"/>
                </a:xfrm>
              </p:grpSpPr>
              <p:sp>
                <p:nvSpPr>
                  <p:cNvPr id="1068" name="Rectangle 44"/>
                  <p:cNvSpPr>
                    <a:spLocks noChangeArrowheads="1"/>
                  </p:cNvSpPr>
                  <p:nvPr/>
                </p:nvSpPr>
                <p:spPr bwMode="auto">
                  <a:xfrm>
                    <a:off x="44" y="866"/>
                    <a:ext cx="60" cy="68"/>
                  </a:xfrm>
                  <a:prstGeom prst="rect">
                    <a:avLst/>
                  </a:prstGeom>
                  <a:solidFill>
                    <a:srgbClr val="BF5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69" name="Rectangle 45"/>
                  <p:cNvSpPr>
                    <a:spLocks noChangeArrowheads="1"/>
                  </p:cNvSpPr>
                  <p:nvPr/>
                </p:nvSpPr>
                <p:spPr bwMode="auto">
                  <a:xfrm>
                    <a:off x="170" y="866"/>
                    <a:ext cx="59" cy="68"/>
                  </a:xfrm>
                  <a:prstGeom prst="rect">
                    <a:avLst/>
                  </a:prstGeom>
                  <a:solidFill>
                    <a:srgbClr val="BF5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70" name="Rectangle 46"/>
                  <p:cNvSpPr>
                    <a:spLocks noChangeArrowheads="1"/>
                  </p:cNvSpPr>
                  <p:nvPr/>
                </p:nvSpPr>
                <p:spPr bwMode="auto">
                  <a:xfrm>
                    <a:off x="297" y="866"/>
                    <a:ext cx="59" cy="68"/>
                  </a:xfrm>
                  <a:prstGeom prst="rect">
                    <a:avLst/>
                  </a:prstGeom>
                  <a:solidFill>
                    <a:srgbClr val="BF5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71" name="Rectangle 47"/>
                  <p:cNvSpPr>
                    <a:spLocks noChangeArrowheads="1"/>
                  </p:cNvSpPr>
                  <p:nvPr/>
                </p:nvSpPr>
                <p:spPr bwMode="auto">
                  <a:xfrm>
                    <a:off x="423" y="866"/>
                    <a:ext cx="60" cy="68"/>
                  </a:xfrm>
                  <a:prstGeom prst="rect">
                    <a:avLst/>
                  </a:prstGeom>
                  <a:solidFill>
                    <a:srgbClr val="BF5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72" name="Rectangle 48"/>
                  <p:cNvSpPr>
                    <a:spLocks noChangeArrowheads="1"/>
                  </p:cNvSpPr>
                  <p:nvPr/>
                </p:nvSpPr>
                <p:spPr bwMode="auto">
                  <a:xfrm>
                    <a:off x="549" y="866"/>
                    <a:ext cx="60" cy="68"/>
                  </a:xfrm>
                  <a:prstGeom prst="rect">
                    <a:avLst/>
                  </a:prstGeom>
                  <a:solidFill>
                    <a:srgbClr val="BF5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73" name="Rectangle 49"/>
                  <p:cNvSpPr>
                    <a:spLocks noChangeArrowheads="1"/>
                  </p:cNvSpPr>
                  <p:nvPr/>
                </p:nvSpPr>
                <p:spPr bwMode="auto">
                  <a:xfrm>
                    <a:off x="676" y="866"/>
                    <a:ext cx="60" cy="68"/>
                  </a:xfrm>
                  <a:prstGeom prst="rect">
                    <a:avLst/>
                  </a:prstGeom>
                  <a:solidFill>
                    <a:srgbClr val="BF5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grpSp>
            <p:grpSp>
              <p:nvGrpSpPr>
                <p:cNvPr id="1096" name="Group 57"/>
                <p:cNvGrpSpPr>
                  <a:grpSpLocks/>
                </p:cNvGrpSpPr>
                <p:nvPr/>
              </p:nvGrpSpPr>
              <p:grpSpPr bwMode="auto">
                <a:xfrm>
                  <a:off x="44" y="1003"/>
                  <a:ext cx="692" cy="68"/>
                  <a:chOff x="44" y="1003"/>
                  <a:chExt cx="692" cy="68"/>
                </a:xfrm>
              </p:grpSpPr>
              <p:sp>
                <p:nvSpPr>
                  <p:cNvPr id="1075" name="Rectangle 51"/>
                  <p:cNvSpPr>
                    <a:spLocks noChangeArrowheads="1"/>
                  </p:cNvSpPr>
                  <p:nvPr/>
                </p:nvSpPr>
                <p:spPr bwMode="auto">
                  <a:xfrm>
                    <a:off x="44" y="1003"/>
                    <a:ext cx="60" cy="68"/>
                  </a:xfrm>
                  <a:prstGeom prst="rect">
                    <a:avLst/>
                  </a:prstGeom>
                  <a:solidFill>
                    <a:srgbClr val="8901F3"/>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76" name="Rectangle 52"/>
                  <p:cNvSpPr>
                    <a:spLocks noChangeArrowheads="1"/>
                  </p:cNvSpPr>
                  <p:nvPr/>
                </p:nvSpPr>
                <p:spPr bwMode="auto">
                  <a:xfrm>
                    <a:off x="170" y="1003"/>
                    <a:ext cx="59" cy="68"/>
                  </a:xfrm>
                  <a:prstGeom prst="rect">
                    <a:avLst/>
                  </a:prstGeom>
                  <a:solidFill>
                    <a:srgbClr val="8901F3"/>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77" name="Rectangle 53"/>
                  <p:cNvSpPr>
                    <a:spLocks noChangeArrowheads="1"/>
                  </p:cNvSpPr>
                  <p:nvPr/>
                </p:nvSpPr>
                <p:spPr bwMode="auto">
                  <a:xfrm>
                    <a:off x="297" y="1003"/>
                    <a:ext cx="59" cy="68"/>
                  </a:xfrm>
                  <a:prstGeom prst="rect">
                    <a:avLst/>
                  </a:prstGeom>
                  <a:solidFill>
                    <a:srgbClr val="8901F3"/>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78" name="Rectangle 54"/>
                  <p:cNvSpPr>
                    <a:spLocks noChangeArrowheads="1"/>
                  </p:cNvSpPr>
                  <p:nvPr/>
                </p:nvSpPr>
                <p:spPr bwMode="auto">
                  <a:xfrm>
                    <a:off x="423" y="1003"/>
                    <a:ext cx="60" cy="68"/>
                  </a:xfrm>
                  <a:prstGeom prst="rect">
                    <a:avLst/>
                  </a:prstGeom>
                  <a:solidFill>
                    <a:srgbClr val="8901F3"/>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79" name="Rectangle 55"/>
                  <p:cNvSpPr>
                    <a:spLocks noChangeArrowheads="1"/>
                  </p:cNvSpPr>
                  <p:nvPr/>
                </p:nvSpPr>
                <p:spPr bwMode="auto">
                  <a:xfrm>
                    <a:off x="549" y="1003"/>
                    <a:ext cx="60" cy="68"/>
                  </a:xfrm>
                  <a:prstGeom prst="rect">
                    <a:avLst/>
                  </a:prstGeom>
                  <a:solidFill>
                    <a:srgbClr val="8901F3"/>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80" name="Rectangle 56"/>
                  <p:cNvSpPr>
                    <a:spLocks noChangeArrowheads="1"/>
                  </p:cNvSpPr>
                  <p:nvPr/>
                </p:nvSpPr>
                <p:spPr bwMode="auto">
                  <a:xfrm>
                    <a:off x="676" y="1003"/>
                    <a:ext cx="60" cy="68"/>
                  </a:xfrm>
                  <a:prstGeom prst="rect">
                    <a:avLst/>
                  </a:prstGeom>
                  <a:solidFill>
                    <a:srgbClr val="8901F3"/>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grpSp>
          </p:grpSp>
          <p:grpSp>
            <p:nvGrpSpPr>
              <p:cNvPr id="1032" name="Group 115"/>
              <p:cNvGrpSpPr>
                <a:grpSpLocks/>
              </p:cNvGrpSpPr>
              <p:nvPr/>
            </p:nvGrpSpPr>
            <p:grpSpPr bwMode="auto">
              <a:xfrm>
                <a:off x="4994" y="3212"/>
                <a:ext cx="691" cy="1021"/>
                <a:chOff x="4994" y="3212"/>
                <a:chExt cx="691" cy="1021"/>
              </a:xfrm>
            </p:grpSpPr>
            <p:grpSp>
              <p:nvGrpSpPr>
                <p:cNvPr id="1033" name="Group 65"/>
                <p:cNvGrpSpPr>
                  <a:grpSpLocks/>
                </p:cNvGrpSpPr>
                <p:nvPr/>
              </p:nvGrpSpPr>
              <p:grpSpPr bwMode="auto">
                <a:xfrm>
                  <a:off x="4994" y="3212"/>
                  <a:ext cx="691" cy="68"/>
                  <a:chOff x="4994" y="3212"/>
                  <a:chExt cx="691" cy="68"/>
                </a:xfrm>
              </p:grpSpPr>
              <p:sp>
                <p:nvSpPr>
                  <p:cNvPr id="1083" name="Rectangle 59"/>
                  <p:cNvSpPr>
                    <a:spLocks noChangeArrowheads="1"/>
                  </p:cNvSpPr>
                  <p:nvPr/>
                </p:nvSpPr>
                <p:spPr bwMode="auto">
                  <a:xfrm>
                    <a:off x="4994" y="3212"/>
                    <a:ext cx="59" cy="68"/>
                  </a:xfrm>
                  <a:prstGeom prst="rect">
                    <a:avLst/>
                  </a:prstGeom>
                  <a:solidFill>
                    <a:srgbClr val="8901F3"/>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84" name="Rectangle 60"/>
                  <p:cNvSpPr>
                    <a:spLocks noChangeArrowheads="1"/>
                  </p:cNvSpPr>
                  <p:nvPr/>
                </p:nvSpPr>
                <p:spPr bwMode="auto">
                  <a:xfrm>
                    <a:off x="5119" y="3212"/>
                    <a:ext cx="60" cy="68"/>
                  </a:xfrm>
                  <a:prstGeom prst="rect">
                    <a:avLst/>
                  </a:prstGeom>
                  <a:solidFill>
                    <a:srgbClr val="8901F3"/>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85" name="Rectangle 61"/>
                  <p:cNvSpPr>
                    <a:spLocks noChangeArrowheads="1"/>
                  </p:cNvSpPr>
                  <p:nvPr/>
                </p:nvSpPr>
                <p:spPr bwMode="auto">
                  <a:xfrm>
                    <a:off x="5246" y="3212"/>
                    <a:ext cx="60" cy="68"/>
                  </a:xfrm>
                  <a:prstGeom prst="rect">
                    <a:avLst/>
                  </a:prstGeom>
                  <a:solidFill>
                    <a:srgbClr val="8901F3"/>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86" name="Rectangle 62"/>
                  <p:cNvSpPr>
                    <a:spLocks noChangeArrowheads="1"/>
                  </p:cNvSpPr>
                  <p:nvPr/>
                </p:nvSpPr>
                <p:spPr bwMode="auto">
                  <a:xfrm>
                    <a:off x="5372" y="3212"/>
                    <a:ext cx="60" cy="68"/>
                  </a:xfrm>
                  <a:prstGeom prst="rect">
                    <a:avLst/>
                  </a:prstGeom>
                  <a:solidFill>
                    <a:srgbClr val="8901F3"/>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87" name="Rectangle 63"/>
                  <p:cNvSpPr>
                    <a:spLocks noChangeArrowheads="1"/>
                  </p:cNvSpPr>
                  <p:nvPr/>
                </p:nvSpPr>
                <p:spPr bwMode="auto">
                  <a:xfrm>
                    <a:off x="5499" y="3212"/>
                    <a:ext cx="59" cy="68"/>
                  </a:xfrm>
                  <a:prstGeom prst="rect">
                    <a:avLst/>
                  </a:prstGeom>
                  <a:solidFill>
                    <a:srgbClr val="8901F3"/>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88" name="Rectangle 64"/>
                  <p:cNvSpPr>
                    <a:spLocks noChangeArrowheads="1"/>
                  </p:cNvSpPr>
                  <p:nvPr/>
                </p:nvSpPr>
                <p:spPr bwMode="auto">
                  <a:xfrm>
                    <a:off x="5626" y="3212"/>
                    <a:ext cx="59" cy="68"/>
                  </a:xfrm>
                  <a:prstGeom prst="rect">
                    <a:avLst/>
                  </a:prstGeom>
                  <a:solidFill>
                    <a:srgbClr val="8901F3"/>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grpSp>
            <p:grpSp>
              <p:nvGrpSpPr>
                <p:cNvPr id="1034" name="Group 72"/>
                <p:cNvGrpSpPr>
                  <a:grpSpLocks/>
                </p:cNvGrpSpPr>
                <p:nvPr/>
              </p:nvGrpSpPr>
              <p:grpSpPr bwMode="auto">
                <a:xfrm>
                  <a:off x="4994" y="3346"/>
                  <a:ext cx="691" cy="68"/>
                  <a:chOff x="4994" y="3346"/>
                  <a:chExt cx="691" cy="68"/>
                </a:xfrm>
              </p:grpSpPr>
              <p:sp>
                <p:nvSpPr>
                  <p:cNvPr id="1090" name="Rectangle 66"/>
                  <p:cNvSpPr>
                    <a:spLocks noChangeArrowheads="1"/>
                  </p:cNvSpPr>
                  <p:nvPr/>
                </p:nvSpPr>
                <p:spPr bwMode="auto">
                  <a:xfrm>
                    <a:off x="4994" y="3346"/>
                    <a:ext cx="59" cy="68"/>
                  </a:xfrm>
                  <a:prstGeom prst="rect">
                    <a:avLst/>
                  </a:prstGeom>
                  <a:solidFill>
                    <a:srgbClr val="BF5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91" name="Rectangle 67"/>
                  <p:cNvSpPr>
                    <a:spLocks noChangeArrowheads="1"/>
                  </p:cNvSpPr>
                  <p:nvPr/>
                </p:nvSpPr>
                <p:spPr bwMode="auto">
                  <a:xfrm>
                    <a:off x="5119" y="3346"/>
                    <a:ext cx="60" cy="68"/>
                  </a:xfrm>
                  <a:prstGeom prst="rect">
                    <a:avLst/>
                  </a:prstGeom>
                  <a:solidFill>
                    <a:srgbClr val="BF5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92" name="Rectangle 68"/>
                  <p:cNvSpPr>
                    <a:spLocks noChangeArrowheads="1"/>
                  </p:cNvSpPr>
                  <p:nvPr/>
                </p:nvSpPr>
                <p:spPr bwMode="auto">
                  <a:xfrm>
                    <a:off x="5246" y="3346"/>
                    <a:ext cx="60" cy="68"/>
                  </a:xfrm>
                  <a:prstGeom prst="rect">
                    <a:avLst/>
                  </a:prstGeom>
                  <a:solidFill>
                    <a:srgbClr val="BF5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93" name="Rectangle 69"/>
                  <p:cNvSpPr>
                    <a:spLocks noChangeArrowheads="1"/>
                  </p:cNvSpPr>
                  <p:nvPr/>
                </p:nvSpPr>
                <p:spPr bwMode="auto">
                  <a:xfrm>
                    <a:off x="5372" y="3346"/>
                    <a:ext cx="60" cy="68"/>
                  </a:xfrm>
                  <a:prstGeom prst="rect">
                    <a:avLst/>
                  </a:prstGeom>
                  <a:solidFill>
                    <a:srgbClr val="BF5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94" name="Rectangle 70"/>
                  <p:cNvSpPr>
                    <a:spLocks noChangeArrowheads="1"/>
                  </p:cNvSpPr>
                  <p:nvPr/>
                </p:nvSpPr>
                <p:spPr bwMode="auto">
                  <a:xfrm>
                    <a:off x="5499" y="3346"/>
                    <a:ext cx="59" cy="68"/>
                  </a:xfrm>
                  <a:prstGeom prst="rect">
                    <a:avLst/>
                  </a:prstGeom>
                  <a:solidFill>
                    <a:srgbClr val="BF5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95" name="Rectangle 71"/>
                  <p:cNvSpPr>
                    <a:spLocks noChangeArrowheads="1"/>
                  </p:cNvSpPr>
                  <p:nvPr/>
                </p:nvSpPr>
                <p:spPr bwMode="auto">
                  <a:xfrm>
                    <a:off x="5626" y="3346"/>
                    <a:ext cx="59" cy="68"/>
                  </a:xfrm>
                  <a:prstGeom prst="rect">
                    <a:avLst/>
                  </a:prstGeom>
                  <a:solidFill>
                    <a:srgbClr val="BF5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grpSp>
            <p:grpSp>
              <p:nvGrpSpPr>
                <p:cNvPr id="1035" name="Group 79"/>
                <p:cNvGrpSpPr>
                  <a:grpSpLocks/>
                </p:cNvGrpSpPr>
                <p:nvPr/>
              </p:nvGrpSpPr>
              <p:grpSpPr bwMode="auto">
                <a:xfrm>
                  <a:off x="4994" y="3483"/>
                  <a:ext cx="691" cy="68"/>
                  <a:chOff x="4994" y="3483"/>
                  <a:chExt cx="691" cy="68"/>
                </a:xfrm>
              </p:grpSpPr>
              <p:sp>
                <p:nvSpPr>
                  <p:cNvPr id="1097" name="Rectangle 73"/>
                  <p:cNvSpPr>
                    <a:spLocks noChangeArrowheads="1"/>
                  </p:cNvSpPr>
                  <p:nvPr/>
                </p:nvSpPr>
                <p:spPr bwMode="auto">
                  <a:xfrm>
                    <a:off x="4994" y="3483"/>
                    <a:ext cx="59" cy="68"/>
                  </a:xfrm>
                  <a:prstGeom prst="rect">
                    <a:avLst/>
                  </a:prstGeom>
                  <a:solidFill>
                    <a:srgbClr val="DF9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98" name="Rectangle 74"/>
                  <p:cNvSpPr>
                    <a:spLocks noChangeArrowheads="1"/>
                  </p:cNvSpPr>
                  <p:nvPr/>
                </p:nvSpPr>
                <p:spPr bwMode="auto">
                  <a:xfrm>
                    <a:off x="5119" y="3483"/>
                    <a:ext cx="60" cy="68"/>
                  </a:xfrm>
                  <a:prstGeom prst="rect">
                    <a:avLst/>
                  </a:prstGeom>
                  <a:solidFill>
                    <a:srgbClr val="DF9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099" name="Rectangle 75"/>
                  <p:cNvSpPr>
                    <a:spLocks noChangeArrowheads="1"/>
                  </p:cNvSpPr>
                  <p:nvPr/>
                </p:nvSpPr>
                <p:spPr bwMode="auto">
                  <a:xfrm>
                    <a:off x="5246" y="3483"/>
                    <a:ext cx="60" cy="68"/>
                  </a:xfrm>
                  <a:prstGeom prst="rect">
                    <a:avLst/>
                  </a:prstGeom>
                  <a:solidFill>
                    <a:srgbClr val="DF9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00" name="Rectangle 76"/>
                  <p:cNvSpPr>
                    <a:spLocks noChangeArrowheads="1"/>
                  </p:cNvSpPr>
                  <p:nvPr/>
                </p:nvSpPr>
                <p:spPr bwMode="auto">
                  <a:xfrm>
                    <a:off x="5372" y="3483"/>
                    <a:ext cx="60" cy="68"/>
                  </a:xfrm>
                  <a:prstGeom prst="rect">
                    <a:avLst/>
                  </a:prstGeom>
                  <a:solidFill>
                    <a:srgbClr val="DF9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01" name="Rectangle 77"/>
                  <p:cNvSpPr>
                    <a:spLocks noChangeArrowheads="1"/>
                  </p:cNvSpPr>
                  <p:nvPr/>
                </p:nvSpPr>
                <p:spPr bwMode="auto">
                  <a:xfrm>
                    <a:off x="5499" y="3483"/>
                    <a:ext cx="59" cy="68"/>
                  </a:xfrm>
                  <a:prstGeom prst="rect">
                    <a:avLst/>
                  </a:prstGeom>
                  <a:solidFill>
                    <a:srgbClr val="DF9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02" name="Rectangle 78"/>
                  <p:cNvSpPr>
                    <a:spLocks noChangeArrowheads="1"/>
                  </p:cNvSpPr>
                  <p:nvPr/>
                </p:nvSpPr>
                <p:spPr bwMode="auto">
                  <a:xfrm>
                    <a:off x="5626" y="3483"/>
                    <a:ext cx="59" cy="68"/>
                  </a:xfrm>
                  <a:prstGeom prst="rect">
                    <a:avLst/>
                  </a:prstGeom>
                  <a:solidFill>
                    <a:srgbClr val="DF9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grpSp>
            <p:grpSp>
              <p:nvGrpSpPr>
                <p:cNvPr id="1036" name="Group 86"/>
                <p:cNvGrpSpPr>
                  <a:grpSpLocks/>
                </p:cNvGrpSpPr>
                <p:nvPr/>
              </p:nvGrpSpPr>
              <p:grpSpPr bwMode="auto">
                <a:xfrm>
                  <a:off x="4994" y="3620"/>
                  <a:ext cx="691" cy="68"/>
                  <a:chOff x="4994" y="3620"/>
                  <a:chExt cx="691" cy="68"/>
                </a:xfrm>
              </p:grpSpPr>
              <p:sp>
                <p:nvSpPr>
                  <p:cNvPr id="1104" name="Rectangle 80"/>
                  <p:cNvSpPr>
                    <a:spLocks noChangeArrowheads="1"/>
                  </p:cNvSpPr>
                  <p:nvPr/>
                </p:nvSpPr>
                <p:spPr bwMode="auto">
                  <a:xfrm>
                    <a:off x="4994" y="3620"/>
                    <a:ext cx="59" cy="68"/>
                  </a:xfrm>
                  <a:prstGeom prst="rect">
                    <a:avLst/>
                  </a:prstGeom>
                  <a:solidFill>
                    <a:srgbClr val="BFD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05" name="Rectangle 81"/>
                  <p:cNvSpPr>
                    <a:spLocks noChangeArrowheads="1"/>
                  </p:cNvSpPr>
                  <p:nvPr/>
                </p:nvSpPr>
                <p:spPr bwMode="auto">
                  <a:xfrm>
                    <a:off x="5119" y="3620"/>
                    <a:ext cx="60" cy="68"/>
                  </a:xfrm>
                  <a:prstGeom prst="rect">
                    <a:avLst/>
                  </a:prstGeom>
                  <a:solidFill>
                    <a:srgbClr val="BFD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06" name="Rectangle 82"/>
                  <p:cNvSpPr>
                    <a:spLocks noChangeArrowheads="1"/>
                  </p:cNvSpPr>
                  <p:nvPr/>
                </p:nvSpPr>
                <p:spPr bwMode="auto">
                  <a:xfrm>
                    <a:off x="5246" y="3620"/>
                    <a:ext cx="60" cy="68"/>
                  </a:xfrm>
                  <a:prstGeom prst="rect">
                    <a:avLst/>
                  </a:prstGeom>
                  <a:solidFill>
                    <a:srgbClr val="BFD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07" name="Rectangle 83"/>
                  <p:cNvSpPr>
                    <a:spLocks noChangeArrowheads="1"/>
                  </p:cNvSpPr>
                  <p:nvPr/>
                </p:nvSpPr>
                <p:spPr bwMode="auto">
                  <a:xfrm>
                    <a:off x="5372" y="3620"/>
                    <a:ext cx="60" cy="68"/>
                  </a:xfrm>
                  <a:prstGeom prst="rect">
                    <a:avLst/>
                  </a:prstGeom>
                  <a:solidFill>
                    <a:srgbClr val="BFD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08" name="Rectangle 84"/>
                  <p:cNvSpPr>
                    <a:spLocks noChangeArrowheads="1"/>
                  </p:cNvSpPr>
                  <p:nvPr/>
                </p:nvSpPr>
                <p:spPr bwMode="auto">
                  <a:xfrm>
                    <a:off x="5499" y="3620"/>
                    <a:ext cx="59" cy="68"/>
                  </a:xfrm>
                  <a:prstGeom prst="rect">
                    <a:avLst/>
                  </a:prstGeom>
                  <a:solidFill>
                    <a:srgbClr val="BFD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09" name="Rectangle 85"/>
                  <p:cNvSpPr>
                    <a:spLocks noChangeArrowheads="1"/>
                  </p:cNvSpPr>
                  <p:nvPr/>
                </p:nvSpPr>
                <p:spPr bwMode="auto">
                  <a:xfrm>
                    <a:off x="5626" y="3620"/>
                    <a:ext cx="59" cy="68"/>
                  </a:xfrm>
                  <a:prstGeom prst="rect">
                    <a:avLst/>
                  </a:prstGeom>
                  <a:solidFill>
                    <a:srgbClr val="BFD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grpSp>
            <p:grpSp>
              <p:nvGrpSpPr>
                <p:cNvPr id="1037" name="Group 93"/>
                <p:cNvGrpSpPr>
                  <a:grpSpLocks/>
                </p:cNvGrpSpPr>
                <p:nvPr/>
              </p:nvGrpSpPr>
              <p:grpSpPr bwMode="auto">
                <a:xfrm>
                  <a:off x="4994" y="3755"/>
                  <a:ext cx="691" cy="68"/>
                  <a:chOff x="4994" y="3755"/>
                  <a:chExt cx="691" cy="68"/>
                </a:xfrm>
              </p:grpSpPr>
              <p:sp>
                <p:nvSpPr>
                  <p:cNvPr id="1111" name="Rectangle 87"/>
                  <p:cNvSpPr>
                    <a:spLocks noChangeArrowheads="1"/>
                  </p:cNvSpPr>
                  <p:nvPr/>
                </p:nvSpPr>
                <p:spPr bwMode="auto">
                  <a:xfrm>
                    <a:off x="4994" y="3755"/>
                    <a:ext cx="59" cy="68"/>
                  </a:xfrm>
                  <a:prstGeom prst="rect">
                    <a:avLst/>
                  </a:prstGeom>
                  <a:solidFill>
                    <a:srgbClr val="9FB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12" name="Rectangle 88"/>
                  <p:cNvSpPr>
                    <a:spLocks noChangeArrowheads="1"/>
                  </p:cNvSpPr>
                  <p:nvPr/>
                </p:nvSpPr>
                <p:spPr bwMode="auto">
                  <a:xfrm>
                    <a:off x="5119" y="3755"/>
                    <a:ext cx="60" cy="68"/>
                  </a:xfrm>
                  <a:prstGeom prst="rect">
                    <a:avLst/>
                  </a:prstGeom>
                  <a:solidFill>
                    <a:srgbClr val="9FB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13" name="Rectangle 89"/>
                  <p:cNvSpPr>
                    <a:spLocks noChangeArrowheads="1"/>
                  </p:cNvSpPr>
                  <p:nvPr/>
                </p:nvSpPr>
                <p:spPr bwMode="auto">
                  <a:xfrm>
                    <a:off x="5246" y="3755"/>
                    <a:ext cx="60" cy="68"/>
                  </a:xfrm>
                  <a:prstGeom prst="rect">
                    <a:avLst/>
                  </a:prstGeom>
                  <a:solidFill>
                    <a:srgbClr val="9FB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14" name="Rectangle 90"/>
                  <p:cNvSpPr>
                    <a:spLocks noChangeArrowheads="1"/>
                  </p:cNvSpPr>
                  <p:nvPr/>
                </p:nvSpPr>
                <p:spPr bwMode="auto">
                  <a:xfrm>
                    <a:off x="5372" y="3755"/>
                    <a:ext cx="60" cy="68"/>
                  </a:xfrm>
                  <a:prstGeom prst="rect">
                    <a:avLst/>
                  </a:prstGeom>
                  <a:solidFill>
                    <a:srgbClr val="9FB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15" name="Rectangle 91"/>
                  <p:cNvSpPr>
                    <a:spLocks noChangeArrowheads="1"/>
                  </p:cNvSpPr>
                  <p:nvPr/>
                </p:nvSpPr>
                <p:spPr bwMode="auto">
                  <a:xfrm>
                    <a:off x="5499" y="3755"/>
                    <a:ext cx="59" cy="68"/>
                  </a:xfrm>
                  <a:prstGeom prst="rect">
                    <a:avLst/>
                  </a:prstGeom>
                  <a:solidFill>
                    <a:srgbClr val="9FB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16" name="Rectangle 92"/>
                  <p:cNvSpPr>
                    <a:spLocks noChangeArrowheads="1"/>
                  </p:cNvSpPr>
                  <p:nvPr/>
                </p:nvSpPr>
                <p:spPr bwMode="auto">
                  <a:xfrm>
                    <a:off x="5626" y="3755"/>
                    <a:ext cx="59" cy="68"/>
                  </a:xfrm>
                  <a:prstGeom prst="rect">
                    <a:avLst/>
                  </a:prstGeom>
                  <a:solidFill>
                    <a:srgbClr val="9FB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grpSp>
            <p:grpSp>
              <p:nvGrpSpPr>
                <p:cNvPr id="1038" name="Group 100"/>
                <p:cNvGrpSpPr>
                  <a:grpSpLocks/>
                </p:cNvGrpSpPr>
                <p:nvPr/>
              </p:nvGrpSpPr>
              <p:grpSpPr bwMode="auto">
                <a:xfrm>
                  <a:off x="4994" y="3892"/>
                  <a:ext cx="691" cy="68"/>
                  <a:chOff x="4994" y="3892"/>
                  <a:chExt cx="691" cy="68"/>
                </a:xfrm>
              </p:grpSpPr>
              <p:sp>
                <p:nvSpPr>
                  <p:cNvPr id="1118" name="Rectangle 94"/>
                  <p:cNvSpPr>
                    <a:spLocks noChangeArrowheads="1"/>
                  </p:cNvSpPr>
                  <p:nvPr/>
                </p:nvSpPr>
                <p:spPr bwMode="auto">
                  <a:xfrm>
                    <a:off x="4994" y="3892"/>
                    <a:ext cx="59" cy="68"/>
                  </a:xfrm>
                  <a:prstGeom prst="rect">
                    <a:avLst/>
                  </a:prstGeom>
                  <a:solidFill>
                    <a:srgbClr val="3F7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19" name="Rectangle 95"/>
                  <p:cNvSpPr>
                    <a:spLocks noChangeArrowheads="1"/>
                  </p:cNvSpPr>
                  <p:nvPr/>
                </p:nvSpPr>
                <p:spPr bwMode="auto">
                  <a:xfrm>
                    <a:off x="5119" y="3892"/>
                    <a:ext cx="60" cy="68"/>
                  </a:xfrm>
                  <a:prstGeom prst="rect">
                    <a:avLst/>
                  </a:prstGeom>
                  <a:solidFill>
                    <a:srgbClr val="3F7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20" name="Rectangle 96"/>
                  <p:cNvSpPr>
                    <a:spLocks noChangeArrowheads="1"/>
                  </p:cNvSpPr>
                  <p:nvPr/>
                </p:nvSpPr>
                <p:spPr bwMode="auto">
                  <a:xfrm>
                    <a:off x="5246" y="3892"/>
                    <a:ext cx="60" cy="68"/>
                  </a:xfrm>
                  <a:prstGeom prst="rect">
                    <a:avLst/>
                  </a:prstGeom>
                  <a:solidFill>
                    <a:srgbClr val="3F7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21" name="Rectangle 97"/>
                  <p:cNvSpPr>
                    <a:spLocks noChangeArrowheads="1"/>
                  </p:cNvSpPr>
                  <p:nvPr/>
                </p:nvSpPr>
                <p:spPr bwMode="auto">
                  <a:xfrm>
                    <a:off x="5372" y="3892"/>
                    <a:ext cx="60" cy="68"/>
                  </a:xfrm>
                  <a:prstGeom prst="rect">
                    <a:avLst/>
                  </a:prstGeom>
                  <a:solidFill>
                    <a:srgbClr val="3F7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22" name="Rectangle 98"/>
                  <p:cNvSpPr>
                    <a:spLocks noChangeArrowheads="1"/>
                  </p:cNvSpPr>
                  <p:nvPr/>
                </p:nvSpPr>
                <p:spPr bwMode="auto">
                  <a:xfrm>
                    <a:off x="5499" y="3892"/>
                    <a:ext cx="59" cy="68"/>
                  </a:xfrm>
                  <a:prstGeom prst="rect">
                    <a:avLst/>
                  </a:prstGeom>
                  <a:solidFill>
                    <a:srgbClr val="3F7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23" name="Rectangle 99"/>
                  <p:cNvSpPr>
                    <a:spLocks noChangeArrowheads="1"/>
                  </p:cNvSpPr>
                  <p:nvPr/>
                </p:nvSpPr>
                <p:spPr bwMode="auto">
                  <a:xfrm>
                    <a:off x="5626" y="3892"/>
                    <a:ext cx="59" cy="68"/>
                  </a:xfrm>
                  <a:prstGeom prst="rect">
                    <a:avLst/>
                  </a:prstGeom>
                  <a:solidFill>
                    <a:srgbClr val="3F7F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grpSp>
            <p:grpSp>
              <p:nvGrpSpPr>
                <p:cNvPr id="1039" name="Group 107"/>
                <p:cNvGrpSpPr>
                  <a:grpSpLocks/>
                </p:cNvGrpSpPr>
                <p:nvPr/>
              </p:nvGrpSpPr>
              <p:grpSpPr bwMode="auto">
                <a:xfrm>
                  <a:off x="4994" y="4028"/>
                  <a:ext cx="691" cy="68"/>
                  <a:chOff x="4994" y="4028"/>
                  <a:chExt cx="691" cy="68"/>
                </a:xfrm>
              </p:grpSpPr>
              <p:sp>
                <p:nvSpPr>
                  <p:cNvPr id="1125" name="Rectangle 101"/>
                  <p:cNvSpPr>
                    <a:spLocks noChangeArrowheads="1"/>
                  </p:cNvSpPr>
                  <p:nvPr/>
                </p:nvSpPr>
                <p:spPr bwMode="auto">
                  <a:xfrm>
                    <a:off x="4994" y="4028"/>
                    <a:ext cx="59" cy="68"/>
                  </a:xfrm>
                  <a:prstGeom prst="rect">
                    <a:avLst/>
                  </a:prstGeom>
                  <a:solidFill>
                    <a:srgbClr val="0000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26" name="Rectangle 102"/>
                  <p:cNvSpPr>
                    <a:spLocks noChangeArrowheads="1"/>
                  </p:cNvSpPr>
                  <p:nvPr/>
                </p:nvSpPr>
                <p:spPr bwMode="auto">
                  <a:xfrm>
                    <a:off x="5119" y="4028"/>
                    <a:ext cx="60" cy="68"/>
                  </a:xfrm>
                  <a:prstGeom prst="rect">
                    <a:avLst/>
                  </a:prstGeom>
                  <a:solidFill>
                    <a:srgbClr val="0000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27" name="Rectangle 103"/>
                  <p:cNvSpPr>
                    <a:spLocks noChangeArrowheads="1"/>
                  </p:cNvSpPr>
                  <p:nvPr/>
                </p:nvSpPr>
                <p:spPr bwMode="auto">
                  <a:xfrm>
                    <a:off x="5246" y="4028"/>
                    <a:ext cx="60" cy="68"/>
                  </a:xfrm>
                  <a:prstGeom prst="rect">
                    <a:avLst/>
                  </a:prstGeom>
                  <a:solidFill>
                    <a:srgbClr val="0000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28" name="Rectangle 104"/>
                  <p:cNvSpPr>
                    <a:spLocks noChangeArrowheads="1"/>
                  </p:cNvSpPr>
                  <p:nvPr/>
                </p:nvSpPr>
                <p:spPr bwMode="auto">
                  <a:xfrm>
                    <a:off x="5372" y="4028"/>
                    <a:ext cx="60" cy="68"/>
                  </a:xfrm>
                  <a:prstGeom prst="rect">
                    <a:avLst/>
                  </a:prstGeom>
                  <a:solidFill>
                    <a:srgbClr val="0000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29" name="Rectangle 105"/>
                  <p:cNvSpPr>
                    <a:spLocks noChangeArrowheads="1"/>
                  </p:cNvSpPr>
                  <p:nvPr/>
                </p:nvSpPr>
                <p:spPr bwMode="auto">
                  <a:xfrm>
                    <a:off x="5499" y="4028"/>
                    <a:ext cx="59" cy="68"/>
                  </a:xfrm>
                  <a:prstGeom prst="rect">
                    <a:avLst/>
                  </a:prstGeom>
                  <a:solidFill>
                    <a:srgbClr val="0000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30" name="Rectangle 106"/>
                  <p:cNvSpPr>
                    <a:spLocks noChangeArrowheads="1"/>
                  </p:cNvSpPr>
                  <p:nvPr/>
                </p:nvSpPr>
                <p:spPr bwMode="auto">
                  <a:xfrm>
                    <a:off x="5626" y="4028"/>
                    <a:ext cx="59" cy="68"/>
                  </a:xfrm>
                  <a:prstGeom prst="rect">
                    <a:avLst/>
                  </a:prstGeom>
                  <a:solidFill>
                    <a:srgbClr val="0000FF"/>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grpSp>
            <p:grpSp>
              <p:nvGrpSpPr>
                <p:cNvPr id="1040" name="Group 114"/>
                <p:cNvGrpSpPr>
                  <a:grpSpLocks/>
                </p:cNvGrpSpPr>
                <p:nvPr/>
              </p:nvGrpSpPr>
              <p:grpSpPr bwMode="auto">
                <a:xfrm>
                  <a:off x="4994" y="4165"/>
                  <a:ext cx="691" cy="68"/>
                  <a:chOff x="4994" y="4165"/>
                  <a:chExt cx="691" cy="68"/>
                </a:xfrm>
              </p:grpSpPr>
              <p:sp>
                <p:nvSpPr>
                  <p:cNvPr id="1132" name="Rectangle 108"/>
                  <p:cNvSpPr>
                    <a:spLocks noChangeArrowheads="1"/>
                  </p:cNvSpPr>
                  <p:nvPr/>
                </p:nvSpPr>
                <p:spPr bwMode="auto">
                  <a:xfrm>
                    <a:off x="4994" y="4165"/>
                    <a:ext cx="59" cy="68"/>
                  </a:xfrm>
                  <a:prstGeom prst="rect">
                    <a:avLst/>
                  </a:prstGeom>
                  <a:solidFill>
                    <a:srgbClr val="000080"/>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33" name="Rectangle 109"/>
                  <p:cNvSpPr>
                    <a:spLocks noChangeArrowheads="1"/>
                  </p:cNvSpPr>
                  <p:nvPr/>
                </p:nvSpPr>
                <p:spPr bwMode="auto">
                  <a:xfrm>
                    <a:off x="5119" y="4165"/>
                    <a:ext cx="60" cy="68"/>
                  </a:xfrm>
                  <a:prstGeom prst="rect">
                    <a:avLst/>
                  </a:prstGeom>
                  <a:solidFill>
                    <a:srgbClr val="000080"/>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34" name="Rectangle 110"/>
                  <p:cNvSpPr>
                    <a:spLocks noChangeArrowheads="1"/>
                  </p:cNvSpPr>
                  <p:nvPr/>
                </p:nvSpPr>
                <p:spPr bwMode="auto">
                  <a:xfrm>
                    <a:off x="5246" y="4165"/>
                    <a:ext cx="60" cy="68"/>
                  </a:xfrm>
                  <a:prstGeom prst="rect">
                    <a:avLst/>
                  </a:prstGeom>
                  <a:solidFill>
                    <a:srgbClr val="000080"/>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35" name="Rectangle 111"/>
                  <p:cNvSpPr>
                    <a:spLocks noChangeArrowheads="1"/>
                  </p:cNvSpPr>
                  <p:nvPr/>
                </p:nvSpPr>
                <p:spPr bwMode="auto">
                  <a:xfrm>
                    <a:off x="5372" y="4165"/>
                    <a:ext cx="60" cy="68"/>
                  </a:xfrm>
                  <a:prstGeom prst="rect">
                    <a:avLst/>
                  </a:prstGeom>
                  <a:solidFill>
                    <a:srgbClr val="000080"/>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36" name="Rectangle 112"/>
                  <p:cNvSpPr>
                    <a:spLocks noChangeArrowheads="1"/>
                  </p:cNvSpPr>
                  <p:nvPr/>
                </p:nvSpPr>
                <p:spPr bwMode="auto">
                  <a:xfrm>
                    <a:off x="5499" y="4165"/>
                    <a:ext cx="59" cy="68"/>
                  </a:xfrm>
                  <a:prstGeom prst="rect">
                    <a:avLst/>
                  </a:prstGeom>
                  <a:solidFill>
                    <a:srgbClr val="000080"/>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sp>
                <p:nvSpPr>
                  <p:cNvPr id="1137" name="Rectangle 113"/>
                  <p:cNvSpPr>
                    <a:spLocks noChangeArrowheads="1"/>
                  </p:cNvSpPr>
                  <p:nvPr/>
                </p:nvSpPr>
                <p:spPr bwMode="auto">
                  <a:xfrm>
                    <a:off x="5626" y="4165"/>
                    <a:ext cx="59" cy="68"/>
                  </a:xfrm>
                  <a:prstGeom prst="rect">
                    <a:avLst/>
                  </a:prstGeom>
                  <a:solidFill>
                    <a:srgbClr val="000080"/>
                  </a:solidFill>
                  <a:ln w="12700">
                    <a:noFill/>
                    <a:miter lim="800000"/>
                    <a:headEnd/>
                    <a:tailEnd/>
                  </a:ln>
                  <a:effectLst>
                    <a:outerShdw blurRad="63500" dist="53882" dir="2700000" algn="ctr" rotWithShape="0">
                      <a:srgbClr val="000000">
                        <a:alpha val="74998"/>
                      </a:srgbClr>
                    </a:outerShdw>
                  </a:effectLst>
                </p:spPr>
                <p:txBody>
                  <a:bodyPr wrap="none" anchor="ctr">
                    <a:prstTxWarp prst="textNoShape">
                      <a:avLst/>
                    </a:prstTxWarp>
                  </a:bodyPr>
                  <a:lstStyle/>
                  <a:p>
                    <a:endParaRPr lang="en-US" dirty="0"/>
                  </a:p>
                </p:txBody>
              </p:sp>
            </p:grpSp>
          </p:grpSp>
        </p:grpSp>
        <p:sp useBgFill="1">
          <p:nvSpPr>
            <p:cNvPr id="1141" name="Rectangle 117"/>
            <p:cNvSpPr>
              <a:spLocks noChangeArrowheads="1"/>
            </p:cNvSpPr>
            <p:nvPr/>
          </p:nvSpPr>
          <p:spPr bwMode="auto">
            <a:xfrm>
              <a:off x="292" y="304"/>
              <a:ext cx="5176" cy="3712"/>
            </a:xfrm>
            <a:prstGeom prst="rect">
              <a:avLst/>
            </a:prstGeom>
            <a:ln w="12700">
              <a:solidFill>
                <a:schemeClr val="hlink"/>
              </a:solidFill>
              <a:miter lim="800000"/>
              <a:headEnd/>
              <a:tailEnd/>
            </a:ln>
            <a:effectLst>
              <a:outerShdw blurRad="63500" dist="71842" dir="2700000" algn="ctr" rotWithShape="0">
                <a:schemeClr val="bg2">
                  <a:alpha val="74998"/>
                </a:schemeClr>
              </a:outerShdw>
            </a:effectLst>
          </p:spPr>
          <p:txBody>
            <a:bodyPr wrap="none" anchor="ctr">
              <a:prstTxWarp prst="textNoShape">
                <a:avLst/>
              </a:prstTxWarp>
            </a:bodyPr>
            <a:lstStyle/>
            <a:p>
              <a:endParaRPr lang="en-US" dirty="0"/>
            </a:p>
          </p:txBody>
        </p:sp>
      </p:grpSp>
      <p:sp>
        <p:nvSpPr>
          <p:cNvPr id="1143" name="Rectangle 119"/>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144" name="Rectangle 120"/>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ea typeface="ＭＳ Ｐゴシック" charset="-128"/>
          <a:cs typeface="ＭＳ Ｐゴシック" charset="-128"/>
        </a:defRPr>
      </a:lvl2pPr>
      <a:lvl3pPr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ea typeface="ＭＳ Ｐゴシック" charset="-128"/>
          <a:cs typeface="ＭＳ Ｐゴシック" charset="-128"/>
        </a:defRPr>
      </a:lvl3pPr>
      <a:lvl4pPr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ea typeface="ＭＳ Ｐゴシック" charset="-128"/>
          <a:cs typeface="ＭＳ Ｐゴシック" charset="-128"/>
        </a:defRPr>
      </a:lvl4pPr>
      <a:lvl5pPr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ea typeface="ＭＳ Ｐゴシック" charset="-128"/>
          <a:cs typeface="ＭＳ Ｐゴシック" charset="-128"/>
        </a:defRPr>
      </a:lvl5pPr>
      <a:lvl6pPr marL="457200"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defRPr>
      </a:lvl6pPr>
      <a:lvl7pPr marL="914400"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defRPr>
      </a:lvl7pPr>
      <a:lvl8pPr marL="1371600"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defRPr>
      </a:lvl8pPr>
      <a:lvl9pPr marL="1828800"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defRPr>
      </a:lvl9pPr>
    </p:titleStyle>
    <p:bodyStyle>
      <a:lvl1pPr marL="342900" indent="-342900" algn="l" rtl="0" eaLnBrk="0" fontAlgn="base" hangingPunct="0">
        <a:spcBef>
          <a:spcPct val="20000"/>
        </a:spcBef>
        <a:spcAft>
          <a:spcPct val="0"/>
        </a:spcAft>
        <a:buClr>
          <a:schemeClr val="hlink"/>
        </a:buClr>
        <a:buSzPct val="130000"/>
        <a:buFont typeface="Wingdings" charset="2"/>
        <a:buChar char="Ø"/>
        <a:defRPr sz="3600" b="1">
          <a:solidFill>
            <a:schemeClr val="hlink"/>
          </a:solidFill>
          <a:effectLst>
            <a:outerShdw blurRad="38100" dist="38100" dir="2700000" algn="tl">
              <a:srgbClr val="DDDDDD"/>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hlink"/>
        </a:buClr>
        <a:buFont typeface="Wingdings" charset="2"/>
        <a:buChar char="§"/>
        <a:defRPr sz="3200" b="1">
          <a:solidFill>
            <a:schemeClr val="hlink"/>
          </a:solidFill>
          <a:effectLst>
            <a:outerShdw blurRad="38100" dist="38100" dir="2700000" algn="tl">
              <a:srgbClr val="DDDDDD"/>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3pPr>
      <a:lvl4pPr marL="1600200" indent="-228600" algn="l" rtl="0" eaLnBrk="0" fontAlgn="base" hangingPunct="0">
        <a:spcBef>
          <a:spcPct val="20000"/>
        </a:spcBef>
        <a:spcAft>
          <a:spcPct val="0"/>
        </a:spcAft>
        <a:buClr>
          <a:schemeClr val="hlink"/>
        </a:buClr>
        <a:buFont typeface="Wingdings"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hlink"/>
        </a:buClr>
        <a:buFont typeface="Wingdings"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5pPr>
      <a:lvl6pPr marL="2514600" indent="-228600" algn="l" rtl="0" eaLnBrk="0" fontAlgn="base" hangingPunct="0">
        <a:spcBef>
          <a:spcPct val="20000"/>
        </a:spcBef>
        <a:spcAft>
          <a:spcPct val="0"/>
        </a:spcAft>
        <a:buClr>
          <a:schemeClr val="hlink"/>
        </a:buClr>
        <a:buFont typeface="Wingdings" pitchFamily="-111"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6pPr>
      <a:lvl7pPr marL="2971800" indent="-228600" algn="l" rtl="0" eaLnBrk="0" fontAlgn="base" hangingPunct="0">
        <a:spcBef>
          <a:spcPct val="20000"/>
        </a:spcBef>
        <a:spcAft>
          <a:spcPct val="0"/>
        </a:spcAft>
        <a:buClr>
          <a:schemeClr val="hlink"/>
        </a:buClr>
        <a:buFont typeface="Wingdings" pitchFamily="-111"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7pPr>
      <a:lvl8pPr marL="3429000" indent="-228600" algn="l" rtl="0" eaLnBrk="0" fontAlgn="base" hangingPunct="0">
        <a:spcBef>
          <a:spcPct val="20000"/>
        </a:spcBef>
        <a:spcAft>
          <a:spcPct val="0"/>
        </a:spcAft>
        <a:buClr>
          <a:schemeClr val="hlink"/>
        </a:buClr>
        <a:buFont typeface="Wingdings" pitchFamily="-111"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8pPr>
      <a:lvl9pPr marL="3886200" indent="-228600" algn="l" rtl="0" eaLnBrk="0" fontAlgn="base" hangingPunct="0">
        <a:spcBef>
          <a:spcPct val="20000"/>
        </a:spcBef>
        <a:spcAft>
          <a:spcPct val="0"/>
        </a:spcAft>
        <a:buClr>
          <a:schemeClr val="hlink"/>
        </a:buClr>
        <a:buFont typeface="Wingdings" pitchFamily="-111"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www.imageenvision.com/stock_photo/details/0027-0808-2315-1959/friendly_nurse" TargetMode="External"/><Relationship Id="rId1" Type="http://schemas.openxmlformats.org/officeDocument/2006/relationships/slideLayout" Target="../slideLayouts/slideLayout2.xml"/><Relationship Id="rId6" Type="http://schemas.openxmlformats.org/officeDocument/2006/relationships/hyperlink" Target="http://www.inmagine.com/rbv012/rbv0120821-photo" TargetMode="External"/><Relationship Id="rId5" Type="http://schemas.openxmlformats.org/officeDocument/2006/relationships/image" Target="../media/image6.jpeg"/><Relationship Id="rId4" Type="http://schemas.openxmlformats.org/officeDocument/2006/relationships/hyperlink" Target="http://www.imageenvision.com/stock_photo/details/0028-0806-0420-5825/beautiful_young_african_american_woman_with_curly_hair_smiling_and_wearing_a_white_v-neck_shirt"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jpeg"/><Relationship Id="rId2" Type="http://schemas.openxmlformats.org/officeDocument/2006/relationships/hyperlink" Target="http://www.imageenvision.com/stock_photo/details/0027-0808-2315-1959/friendly_nurse" TargetMode="External"/><Relationship Id="rId1" Type="http://schemas.openxmlformats.org/officeDocument/2006/relationships/slideLayout" Target="../slideLayouts/slideLayout2.xml"/><Relationship Id="rId6" Type="http://schemas.openxmlformats.org/officeDocument/2006/relationships/hyperlink" Target="http://www.imageenvision.com/stock_photo/details/0028-0806-0420-5825/beautiful_young_african_american_woman_with_curly_hair_smiling_and_wearing_a_white_v-neck_shirt" TargetMode="External"/><Relationship Id="rId5" Type="http://schemas.openxmlformats.org/officeDocument/2006/relationships/image" Target="../media/image7.jpeg"/><Relationship Id="rId4" Type="http://schemas.openxmlformats.org/officeDocument/2006/relationships/hyperlink" Target="http://www.inmagine.com/rbv012/rbv0120821-photo"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stretch>
            <a:fillRect/>
          </a:stretch>
        </p:blipFill>
        <p:spPr>
          <a:xfrm>
            <a:off x="5766859" y="2404534"/>
            <a:ext cx="2864908" cy="3729778"/>
          </a:xfrm>
          <a:prstGeom prst="rect">
            <a:avLst/>
          </a:prstGeom>
        </p:spPr>
      </p:pic>
      <p:sp>
        <p:nvSpPr>
          <p:cNvPr id="17411" name="WordArt 5"/>
          <p:cNvSpPr>
            <a:spLocks noChangeArrowheads="1" noChangeShapeType="1" noTextEdit="1"/>
          </p:cNvSpPr>
          <p:nvPr/>
        </p:nvSpPr>
        <p:spPr bwMode="auto">
          <a:xfrm>
            <a:off x="930276" y="745066"/>
            <a:ext cx="7485063" cy="2980267"/>
          </a:xfrm>
          <a:prstGeom prst="rect">
            <a:avLst/>
          </a:prstGeom>
        </p:spPr>
        <p:txBody>
          <a:bodyPr wrap="none" fromWordArt="1">
            <a:prstTxWarp prst="textSlantUp">
              <a:avLst>
                <a:gd name="adj" fmla="val 32056"/>
              </a:avLst>
            </a:prstTxWarp>
          </a:bodyPr>
          <a:lstStyle/>
          <a:p>
            <a:pPr algn="ctr"/>
            <a:r>
              <a:rPr lang="en-US" sz="9600" kern="10" dirty="0" smtClean="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latin typeface="Comic Sans MS"/>
                <a:ea typeface="Comic Sans MS"/>
                <a:cs typeface="Comic Sans MS"/>
              </a:rPr>
              <a:t>Enrollment Planning</a:t>
            </a:r>
          </a:p>
          <a:p>
            <a:pPr algn="ctr"/>
            <a:endParaRPr lang="en-US" sz="6000" kern="1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latin typeface="Comic Sans MS"/>
              <a:ea typeface="Comic Sans MS"/>
              <a:cs typeface="Comic Sans MS"/>
            </a:endParaRPr>
          </a:p>
        </p:txBody>
      </p:sp>
      <p:sp>
        <p:nvSpPr>
          <p:cNvPr id="5" name="Rectangle 3"/>
          <p:cNvSpPr txBox="1">
            <a:spLocks noChangeArrowheads="1"/>
          </p:cNvSpPr>
          <p:nvPr/>
        </p:nvSpPr>
        <p:spPr>
          <a:xfrm>
            <a:off x="389464" y="3759200"/>
            <a:ext cx="5909735" cy="1752600"/>
          </a:xfrm>
          <a:prstGeom prst="rect">
            <a:avLst/>
          </a:prstGeom>
        </p:spPr>
        <p:txBody>
          <a:bodyPr/>
          <a:lstStyle>
            <a:lvl1pPr marL="342900" indent="-342900" algn="l" rtl="0" eaLnBrk="0" fontAlgn="base" hangingPunct="0">
              <a:spcBef>
                <a:spcPct val="20000"/>
              </a:spcBef>
              <a:spcAft>
                <a:spcPct val="0"/>
              </a:spcAft>
              <a:buClr>
                <a:schemeClr val="hlink"/>
              </a:buClr>
              <a:buSzPct val="130000"/>
              <a:buFont typeface="Wingdings" charset="2"/>
              <a:buChar char="Ø"/>
              <a:defRPr sz="3600" b="1">
                <a:solidFill>
                  <a:schemeClr val="hlink"/>
                </a:solidFill>
                <a:effectLst>
                  <a:outerShdw blurRad="38100" dist="38100" dir="2700000" algn="tl">
                    <a:srgbClr val="DDDDDD"/>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hlink"/>
              </a:buClr>
              <a:buFont typeface="Wingdings" charset="2"/>
              <a:buChar char="§"/>
              <a:defRPr sz="3200" b="1">
                <a:solidFill>
                  <a:schemeClr val="hlink"/>
                </a:solidFill>
                <a:effectLst>
                  <a:outerShdw blurRad="38100" dist="38100" dir="2700000" algn="tl">
                    <a:srgbClr val="DDDDDD"/>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3pPr>
            <a:lvl4pPr marL="1600200" indent="-228600" algn="l" rtl="0" eaLnBrk="0" fontAlgn="base" hangingPunct="0">
              <a:spcBef>
                <a:spcPct val="20000"/>
              </a:spcBef>
              <a:spcAft>
                <a:spcPct val="0"/>
              </a:spcAft>
              <a:buClr>
                <a:schemeClr val="hlink"/>
              </a:buClr>
              <a:buFont typeface="Wingdings"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hlink"/>
              </a:buClr>
              <a:buFont typeface="Wingdings"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5pPr>
            <a:lvl6pPr marL="2514600" indent="-228600" algn="l" rtl="0" eaLnBrk="0" fontAlgn="base" hangingPunct="0">
              <a:spcBef>
                <a:spcPct val="20000"/>
              </a:spcBef>
              <a:spcAft>
                <a:spcPct val="0"/>
              </a:spcAft>
              <a:buClr>
                <a:schemeClr val="hlink"/>
              </a:buClr>
              <a:buFont typeface="Wingdings" pitchFamily="-111"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6pPr>
            <a:lvl7pPr marL="2971800" indent="-228600" algn="l" rtl="0" eaLnBrk="0" fontAlgn="base" hangingPunct="0">
              <a:spcBef>
                <a:spcPct val="20000"/>
              </a:spcBef>
              <a:spcAft>
                <a:spcPct val="0"/>
              </a:spcAft>
              <a:buClr>
                <a:schemeClr val="hlink"/>
              </a:buClr>
              <a:buFont typeface="Wingdings" pitchFamily="-111"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7pPr>
            <a:lvl8pPr marL="3429000" indent="-228600" algn="l" rtl="0" eaLnBrk="0" fontAlgn="base" hangingPunct="0">
              <a:spcBef>
                <a:spcPct val="20000"/>
              </a:spcBef>
              <a:spcAft>
                <a:spcPct val="0"/>
              </a:spcAft>
              <a:buClr>
                <a:schemeClr val="hlink"/>
              </a:buClr>
              <a:buFont typeface="Wingdings" pitchFamily="-111"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8pPr>
            <a:lvl9pPr marL="3886200" indent="-228600" algn="l" rtl="0" eaLnBrk="0" fontAlgn="base" hangingPunct="0">
              <a:spcBef>
                <a:spcPct val="20000"/>
              </a:spcBef>
              <a:spcAft>
                <a:spcPct val="0"/>
              </a:spcAft>
              <a:buClr>
                <a:schemeClr val="hlink"/>
              </a:buClr>
              <a:buFont typeface="Wingdings" pitchFamily="-111"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9pPr>
          </a:lstStyle>
          <a:p>
            <a:pPr algn="ctr" eaLnBrk="1" hangingPunct="1">
              <a:buFont typeface="Wingdings" charset="2"/>
              <a:buNone/>
            </a:pPr>
            <a:r>
              <a:rPr lang="en-US" dirty="0" smtClean="0">
                <a:solidFill>
                  <a:schemeClr val="accent1"/>
                </a:solidFill>
              </a:rPr>
              <a:t>Pam Deegan</a:t>
            </a:r>
          </a:p>
          <a:p>
            <a:pPr algn="ctr" eaLnBrk="1" hangingPunct="1">
              <a:buFont typeface="Wingdings" charset="2"/>
              <a:buNone/>
            </a:pPr>
            <a:r>
              <a:rPr lang="en-US" dirty="0" smtClean="0">
                <a:solidFill>
                  <a:schemeClr val="accent1"/>
                </a:solidFill>
              </a:rPr>
              <a:t>Grossmont</a:t>
            </a:r>
            <a:r>
              <a:rPr lang="en-US" dirty="0">
                <a:solidFill>
                  <a:schemeClr val="accent1"/>
                </a:solidFill>
              </a:rPr>
              <a:t>-</a:t>
            </a:r>
            <a:r>
              <a:rPr lang="en-US" dirty="0" smtClean="0">
                <a:solidFill>
                  <a:schemeClr val="accent1"/>
                </a:solidFill>
              </a:rPr>
              <a:t>Cuyamaca CCD</a:t>
            </a:r>
          </a:p>
          <a:p>
            <a:pPr algn="ctr" eaLnBrk="1" hangingPunct="1">
              <a:buFont typeface="Wingdings" charset="2"/>
              <a:buNone/>
            </a:pPr>
            <a:r>
              <a:rPr lang="en-US" dirty="0" smtClean="0">
                <a:solidFill>
                  <a:schemeClr val="accent1"/>
                </a:solidFill>
              </a:rPr>
              <a:t>September 15th, 2014</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95275"/>
            <a:ext cx="7772400" cy="1143000"/>
          </a:xfrm>
        </p:spPr>
        <p:txBody>
          <a:bodyPr/>
          <a:lstStyle/>
          <a:p>
            <a:r>
              <a:rPr lang="en-US" sz="3200" dirty="0" smtClean="0">
                <a:effectLst/>
              </a:rPr>
              <a:t>What is FTES? What is Headcount?</a:t>
            </a:r>
          </a:p>
        </p:txBody>
      </p:sp>
      <p:sp>
        <p:nvSpPr>
          <p:cNvPr id="5" name="Rectangle 3"/>
          <p:cNvSpPr txBox="1">
            <a:spLocks noChangeArrowheads="1"/>
          </p:cNvSpPr>
          <p:nvPr/>
        </p:nvSpPr>
        <p:spPr bwMode="auto">
          <a:xfrm>
            <a:off x="702733" y="1109133"/>
            <a:ext cx="7772400" cy="4851400"/>
          </a:xfrm>
          <a:prstGeom prst="rect">
            <a:avLst/>
          </a:prstGeom>
          <a:noFill/>
          <a:ln w="9525">
            <a:noFill/>
            <a:miter lim="800000"/>
            <a:headEnd/>
            <a:tailEnd/>
          </a:ln>
          <a:effectLst/>
        </p:spPr>
        <p:txBody>
          <a:bodyPr lIns="90487" tIns="44450" rIns="90487" bIns="44450">
            <a:prstTxWarp prst="textNoShape">
              <a:avLst/>
            </a:prstTxWarp>
          </a:bodyPr>
          <a:lstStyle/>
          <a:p>
            <a:pPr marL="342900" indent="-342900">
              <a:spcBef>
                <a:spcPct val="20000"/>
              </a:spcBef>
              <a:buClr>
                <a:schemeClr val="hlink"/>
              </a:buClr>
              <a:buSzPct val="130000"/>
              <a:buFont typeface="Wingdings" charset="2"/>
              <a:buNone/>
            </a:pPr>
            <a:r>
              <a:rPr lang="en-US" sz="1400" b="0" dirty="0">
                <a:latin typeface="Comic Sans MS" charset="0"/>
                <a:ea typeface="ＭＳ Ｐゴシック" charset="-128"/>
                <a:cs typeface="ＭＳ Ｐゴシック" charset="-128"/>
              </a:rPr>
              <a:t>	</a:t>
            </a:r>
            <a:r>
              <a:rPr lang="en-US" sz="1600" b="0" dirty="0">
                <a:latin typeface="Comic Sans MS" charset="0"/>
                <a:ea typeface="ＭＳ Ｐゴシック" charset="-128"/>
                <a:cs typeface="ＭＳ Ｐゴシック" charset="-128"/>
              </a:rPr>
              <a:t>In the following example, Meagan, Debbie, and Carlos are each students at </a:t>
            </a:r>
            <a:r>
              <a:rPr lang="en-US" sz="1600" b="0" dirty="0" smtClean="0">
                <a:latin typeface="Comic Sans MS" charset="0"/>
                <a:ea typeface="ＭＳ Ｐゴシック" charset="-128"/>
                <a:cs typeface="ＭＳ Ｐゴシック" charset="-128"/>
              </a:rPr>
              <a:t>College of Knowledge Community </a:t>
            </a:r>
            <a:r>
              <a:rPr lang="en-US" sz="1600" b="0" dirty="0">
                <a:latin typeface="Comic Sans MS" charset="0"/>
                <a:ea typeface="ＭＳ Ｐゴシック" charset="-128"/>
                <a:cs typeface="ＭＳ Ｐゴシック" charset="-128"/>
              </a:rPr>
              <a:t>College.  In headcount, we count each student as an individual regardless of the number of classes or hours they are taking.  With our example below, we have 3 people, therefore our headcount is </a:t>
            </a:r>
            <a:r>
              <a:rPr lang="en-US" sz="1600" b="0" dirty="0" smtClean="0">
                <a:latin typeface="Comic Sans MS" charset="0"/>
                <a:ea typeface="ＭＳ Ｐゴシック" charset="-128"/>
                <a:cs typeface="ＭＳ Ｐゴシック" charset="-128"/>
              </a:rPr>
              <a:t>3.  </a:t>
            </a:r>
            <a:r>
              <a:rPr lang="en-US" sz="1600" b="0" dirty="0">
                <a:latin typeface="Comic Sans MS" charset="0"/>
                <a:ea typeface="ＭＳ Ｐゴシック" charset="-128"/>
                <a:cs typeface="ＭＳ Ｐゴシック" charset="-128"/>
              </a:rPr>
              <a:t>This is different than FTES (Full-time Equivalent Student).  One FTES is equal to enrollment in 15 semester hours (not units) each week for </a:t>
            </a:r>
            <a:r>
              <a:rPr lang="en-US" sz="1600" b="0" dirty="0" smtClean="0">
                <a:latin typeface="Comic Sans MS" charset="0"/>
                <a:ea typeface="ＭＳ Ｐゴシック" charset="-128"/>
                <a:cs typeface="ＭＳ Ｐゴシック" charset="-128"/>
              </a:rPr>
              <a:t>2 </a:t>
            </a:r>
            <a:r>
              <a:rPr lang="en-US" sz="1600" b="0" dirty="0">
                <a:latin typeface="Comic Sans MS" charset="0"/>
                <a:ea typeface="ＭＳ Ｐゴシック" charset="-128"/>
                <a:cs typeface="ＭＳ Ｐゴシック" charset="-128"/>
              </a:rPr>
              <a:t>semesters.  For those students who attend less than 15 hours each week, we piece their hours together.  In our example, Meagan’s </a:t>
            </a:r>
            <a:r>
              <a:rPr lang="en-US" sz="1600" b="0" dirty="0" smtClean="0">
                <a:latin typeface="Comic Sans MS" charset="0"/>
                <a:ea typeface="ＭＳ Ｐゴシック" charset="-128"/>
                <a:cs typeface="ＭＳ Ｐゴシック" charset="-128"/>
              </a:rPr>
              <a:t>9 </a:t>
            </a:r>
            <a:r>
              <a:rPr lang="en-US" sz="1600" b="0" dirty="0">
                <a:latin typeface="Comic Sans MS" charset="0"/>
                <a:ea typeface="ＭＳ Ｐゴシック" charset="-128"/>
                <a:cs typeface="ＭＳ Ｐゴシック" charset="-128"/>
              </a:rPr>
              <a:t>hours, Debbie’s </a:t>
            </a:r>
            <a:r>
              <a:rPr lang="en-US" sz="1600" b="0" dirty="0" smtClean="0">
                <a:latin typeface="Comic Sans MS" charset="0"/>
                <a:ea typeface="ＭＳ Ｐゴシック" charset="-128"/>
                <a:cs typeface="ＭＳ Ｐゴシック" charset="-128"/>
              </a:rPr>
              <a:t>3 </a:t>
            </a:r>
            <a:r>
              <a:rPr lang="en-US" sz="1600" b="0" dirty="0">
                <a:latin typeface="Comic Sans MS" charset="0"/>
                <a:ea typeface="ＭＳ Ｐゴシック" charset="-128"/>
                <a:cs typeface="ＭＳ Ｐゴシック" charset="-128"/>
              </a:rPr>
              <a:t>hours, and Carlos’ </a:t>
            </a:r>
            <a:r>
              <a:rPr lang="en-US" sz="1600" b="0" dirty="0" smtClean="0">
                <a:latin typeface="Comic Sans MS" charset="0"/>
                <a:ea typeface="ＭＳ Ｐゴシック" charset="-128"/>
                <a:cs typeface="ＭＳ Ｐゴシック" charset="-128"/>
              </a:rPr>
              <a:t>3 </a:t>
            </a:r>
            <a:r>
              <a:rPr lang="en-US" sz="1600" b="0" dirty="0">
                <a:latin typeface="Comic Sans MS" charset="0"/>
                <a:ea typeface="ＭＳ Ｐゴシック" charset="-128"/>
                <a:cs typeface="ＭＳ Ｐゴシック" charset="-128"/>
              </a:rPr>
              <a:t>hours equal 15 hours and are therefore equal to </a:t>
            </a:r>
            <a:r>
              <a:rPr lang="en-US" sz="1600" b="0" dirty="0" smtClean="0">
                <a:latin typeface="Comic Sans MS" charset="0"/>
                <a:ea typeface="ＭＳ Ｐゴシック" charset="-128"/>
                <a:cs typeface="ＭＳ Ｐゴシック" charset="-128"/>
              </a:rPr>
              <a:t>1 </a:t>
            </a:r>
            <a:r>
              <a:rPr lang="en-US" sz="1600" b="0" dirty="0">
                <a:latin typeface="Comic Sans MS" charset="0"/>
                <a:ea typeface="ＭＳ Ｐゴシック" charset="-128"/>
                <a:cs typeface="ＭＳ Ｐゴシック" charset="-128"/>
              </a:rPr>
              <a:t>FTES, if they took the same hours Fall and Spring. Three people, but only </a:t>
            </a:r>
            <a:r>
              <a:rPr lang="en-US" sz="1600" b="0" dirty="0" smtClean="0">
                <a:latin typeface="Comic Sans MS" charset="0"/>
                <a:ea typeface="ＭＳ Ｐゴシック" charset="-128"/>
                <a:cs typeface="ＭＳ Ｐゴシック" charset="-128"/>
              </a:rPr>
              <a:t>1 </a:t>
            </a:r>
            <a:r>
              <a:rPr lang="en-US" sz="1600" b="0" dirty="0">
                <a:latin typeface="Comic Sans MS" charset="0"/>
                <a:ea typeface="ＭＳ Ｐゴシック" charset="-128"/>
                <a:cs typeface="ＭＳ Ｐゴシック" charset="-128"/>
              </a:rPr>
              <a:t>FTES.</a:t>
            </a:r>
          </a:p>
          <a:p>
            <a:pPr marL="342900" indent="-342900">
              <a:spcBef>
                <a:spcPct val="20000"/>
              </a:spcBef>
              <a:buClr>
                <a:schemeClr val="hlink"/>
              </a:buClr>
              <a:buSzPct val="130000"/>
              <a:buFont typeface="Wingdings" charset="2"/>
              <a:buNone/>
            </a:pPr>
            <a:endParaRPr lang="en-US" sz="1400" b="0" dirty="0">
              <a:latin typeface="Comic Sans MS" charset="0"/>
              <a:ea typeface="ＭＳ Ｐゴシック" charset="-128"/>
              <a:cs typeface="ＭＳ Ｐゴシック" charset="-128"/>
            </a:endParaRPr>
          </a:p>
        </p:txBody>
      </p:sp>
      <p:sp>
        <p:nvSpPr>
          <p:cNvPr id="27652" name="Rectangle 4"/>
          <p:cNvSpPr>
            <a:spLocks noChangeArrowheads="1"/>
          </p:cNvSpPr>
          <p:nvPr/>
        </p:nvSpPr>
        <p:spPr bwMode="auto">
          <a:xfrm>
            <a:off x="942975" y="5351463"/>
            <a:ext cx="1457325" cy="1082675"/>
          </a:xfrm>
          <a:prstGeom prst="rect">
            <a:avLst/>
          </a:prstGeom>
          <a:noFill/>
          <a:ln w="12700">
            <a:noFill/>
            <a:miter lim="800000"/>
            <a:headEnd/>
            <a:tailEnd/>
          </a:ln>
        </p:spPr>
        <p:txBody>
          <a:bodyPr wrap="none">
            <a:prstTxWarp prst="textNoShape">
              <a:avLst/>
            </a:prstTxWarp>
            <a:spAutoFit/>
          </a:bodyPr>
          <a:lstStyle/>
          <a:p>
            <a:pPr algn="ctr"/>
            <a:r>
              <a:rPr lang="en-US" dirty="0">
                <a:latin typeface="Comic Sans MS" charset="0"/>
              </a:rPr>
              <a:t>9 hours</a:t>
            </a:r>
          </a:p>
          <a:p>
            <a:pPr algn="ctr"/>
            <a:r>
              <a:rPr lang="en-US" sz="1600" dirty="0">
                <a:latin typeface="Comic Sans MS" charset="0"/>
              </a:rPr>
              <a:t>Microbiology</a:t>
            </a:r>
          </a:p>
          <a:p>
            <a:pPr algn="ctr"/>
            <a:r>
              <a:rPr lang="en-US" sz="1600" dirty="0">
                <a:latin typeface="Comic Sans MS" charset="0"/>
              </a:rPr>
              <a:t>Lecture &amp; lab</a:t>
            </a:r>
          </a:p>
        </p:txBody>
      </p:sp>
      <p:sp>
        <p:nvSpPr>
          <p:cNvPr id="27653" name="Rectangle 5"/>
          <p:cNvSpPr>
            <a:spLocks noChangeArrowheads="1"/>
          </p:cNvSpPr>
          <p:nvPr/>
        </p:nvSpPr>
        <p:spPr bwMode="auto">
          <a:xfrm>
            <a:off x="7208838" y="5397500"/>
            <a:ext cx="1387475" cy="517525"/>
          </a:xfrm>
          <a:prstGeom prst="rect">
            <a:avLst/>
          </a:prstGeom>
          <a:noFill/>
          <a:ln w="12700">
            <a:noFill/>
            <a:miter lim="800000"/>
            <a:headEnd/>
            <a:tailEnd/>
          </a:ln>
        </p:spPr>
        <p:txBody>
          <a:bodyPr wrap="none">
            <a:prstTxWarp prst="textNoShape">
              <a:avLst/>
            </a:prstTxWarp>
            <a:spAutoFit/>
          </a:bodyPr>
          <a:lstStyle/>
          <a:p>
            <a:r>
              <a:rPr lang="en-US" dirty="0">
                <a:latin typeface="Comic Sans MS" charset="0"/>
              </a:rPr>
              <a:t>15 hours</a:t>
            </a:r>
          </a:p>
        </p:txBody>
      </p:sp>
      <p:sp>
        <p:nvSpPr>
          <p:cNvPr id="27654" name="Rectangle 6"/>
          <p:cNvSpPr>
            <a:spLocks noChangeArrowheads="1"/>
          </p:cNvSpPr>
          <p:nvPr/>
        </p:nvSpPr>
        <p:spPr bwMode="auto">
          <a:xfrm>
            <a:off x="5572113" y="5383213"/>
            <a:ext cx="1303362" cy="707886"/>
          </a:xfrm>
          <a:prstGeom prst="rect">
            <a:avLst/>
          </a:prstGeom>
          <a:noFill/>
          <a:ln w="12700">
            <a:noFill/>
            <a:miter lim="800000"/>
            <a:headEnd/>
            <a:tailEnd/>
          </a:ln>
        </p:spPr>
        <p:txBody>
          <a:bodyPr wrap="none">
            <a:prstTxWarp prst="textNoShape">
              <a:avLst/>
            </a:prstTxWarp>
            <a:spAutoFit/>
          </a:bodyPr>
          <a:lstStyle/>
          <a:p>
            <a:pPr algn="ctr"/>
            <a:r>
              <a:rPr lang="en-US" dirty="0">
                <a:latin typeface="Comic Sans MS" charset="0"/>
              </a:rPr>
              <a:t>3 hours </a:t>
            </a:r>
          </a:p>
          <a:p>
            <a:pPr algn="ctr"/>
            <a:r>
              <a:rPr lang="en-US" sz="1600" dirty="0" smtClean="0">
                <a:latin typeface="Comic Sans MS" charset="0"/>
              </a:rPr>
              <a:t>Math </a:t>
            </a:r>
            <a:endParaRPr lang="en-US" dirty="0">
              <a:latin typeface="Comic Sans MS" charset="0"/>
            </a:endParaRPr>
          </a:p>
        </p:txBody>
      </p:sp>
      <p:sp>
        <p:nvSpPr>
          <p:cNvPr id="27655" name="Rectangle 7"/>
          <p:cNvSpPr>
            <a:spLocks noChangeArrowheads="1"/>
          </p:cNvSpPr>
          <p:nvPr/>
        </p:nvSpPr>
        <p:spPr bwMode="auto">
          <a:xfrm>
            <a:off x="3333750" y="5365750"/>
            <a:ext cx="1776413" cy="800100"/>
          </a:xfrm>
          <a:prstGeom prst="rect">
            <a:avLst/>
          </a:prstGeom>
          <a:noFill/>
          <a:ln w="12700">
            <a:noFill/>
            <a:miter lim="800000"/>
            <a:headEnd/>
            <a:tailEnd/>
          </a:ln>
        </p:spPr>
        <p:txBody>
          <a:bodyPr wrap="none">
            <a:prstTxWarp prst="textNoShape">
              <a:avLst/>
            </a:prstTxWarp>
            <a:spAutoFit/>
          </a:bodyPr>
          <a:lstStyle/>
          <a:p>
            <a:pPr algn="ctr"/>
            <a:r>
              <a:rPr lang="en-US" dirty="0">
                <a:latin typeface="Comic Sans MS" charset="0"/>
              </a:rPr>
              <a:t>3 hours</a:t>
            </a:r>
          </a:p>
          <a:p>
            <a:pPr algn="ctr"/>
            <a:r>
              <a:rPr lang="en-US" sz="1600" dirty="0">
                <a:latin typeface="Comic Sans MS" charset="0"/>
              </a:rPr>
              <a:t>Creative Writing</a:t>
            </a:r>
          </a:p>
        </p:txBody>
      </p:sp>
      <p:sp>
        <p:nvSpPr>
          <p:cNvPr id="27656" name="Rectangle 8"/>
          <p:cNvSpPr>
            <a:spLocks noChangeArrowheads="1"/>
          </p:cNvSpPr>
          <p:nvPr/>
        </p:nvSpPr>
        <p:spPr bwMode="auto">
          <a:xfrm>
            <a:off x="2589213" y="5605463"/>
            <a:ext cx="330200" cy="517525"/>
          </a:xfrm>
          <a:prstGeom prst="rect">
            <a:avLst/>
          </a:prstGeom>
          <a:noFill/>
          <a:ln w="12700">
            <a:noFill/>
            <a:miter lim="800000"/>
            <a:headEnd/>
            <a:tailEnd/>
          </a:ln>
        </p:spPr>
        <p:txBody>
          <a:bodyPr wrap="none">
            <a:prstTxWarp prst="textNoShape">
              <a:avLst/>
            </a:prstTxWarp>
            <a:spAutoFit/>
          </a:bodyPr>
          <a:lstStyle/>
          <a:p>
            <a:r>
              <a:rPr lang="en-US" dirty="0">
                <a:latin typeface="Comic Sans MS" charset="0"/>
              </a:rPr>
              <a:t>+</a:t>
            </a:r>
          </a:p>
        </p:txBody>
      </p:sp>
      <p:sp>
        <p:nvSpPr>
          <p:cNvPr id="27657" name="Rectangle 9"/>
          <p:cNvSpPr>
            <a:spLocks noChangeArrowheads="1"/>
          </p:cNvSpPr>
          <p:nvPr/>
        </p:nvSpPr>
        <p:spPr bwMode="auto">
          <a:xfrm>
            <a:off x="5141913" y="5554663"/>
            <a:ext cx="330200" cy="517525"/>
          </a:xfrm>
          <a:prstGeom prst="rect">
            <a:avLst/>
          </a:prstGeom>
          <a:noFill/>
          <a:ln w="12700">
            <a:noFill/>
            <a:miter lim="800000"/>
            <a:headEnd/>
            <a:tailEnd/>
          </a:ln>
        </p:spPr>
        <p:txBody>
          <a:bodyPr wrap="none">
            <a:prstTxWarp prst="textNoShape">
              <a:avLst/>
            </a:prstTxWarp>
            <a:spAutoFit/>
          </a:bodyPr>
          <a:lstStyle/>
          <a:p>
            <a:r>
              <a:rPr lang="en-US" dirty="0">
                <a:latin typeface="Comic Sans MS" charset="0"/>
              </a:rPr>
              <a:t>+</a:t>
            </a:r>
          </a:p>
        </p:txBody>
      </p:sp>
      <p:pic>
        <p:nvPicPr>
          <p:cNvPr id="27658" name="Picture 10" descr="Graphic - Friendly Nurse">
            <a:hlinkClick r:id="rId2"/>
          </p:cNvPr>
          <p:cNvPicPr>
            <a:picLocks noChangeAspect="1" noChangeArrowheads="1"/>
          </p:cNvPicPr>
          <p:nvPr/>
        </p:nvPicPr>
        <p:blipFill>
          <a:blip r:embed="rId3"/>
          <a:srcRect/>
          <a:stretch>
            <a:fillRect/>
          </a:stretch>
        </p:blipFill>
        <p:spPr bwMode="auto">
          <a:xfrm>
            <a:off x="1417107" y="3877733"/>
            <a:ext cx="878417" cy="1141942"/>
          </a:xfrm>
          <a:prstGeom prst="rect">
            <a:avLst/>
          </a:prstGeom>
          <a:noFill/>
          <a:ln w="9525">
            <a:noFill/>
            <a:miter lim="800000"/>
            <a:headEnd/>
            <a:tailEnd/>
          </a:ln>
        </p:spPr>
      </p:pic>
      <p:pic>
        <p:nvPicPr>
          <p:cNvPr id="27659" name="Picture 11" descr="Graphic - Beautiful Young African American Woman With Curly Hair Smiling And Wearing A White V-Neck Shirt">
            <a:hlinkClick r:id="rId4"/>
          </p:cNvPr>
          <p:cNvPicPr>
            <a:picLocks noChangeAspect="1" noChangeArrowheads="1"/>
          </p:cNvPicPr>
          <p:nvPr/>
        </p:nvPicPr>
        <p:blipFill>
          <a:blip r:embed="rId5"/>
          <a:srcRect/>
          <a:stretch>
            <a:fillRect/>
          </a:stretch>
        </p:blipFill>
        <p:spPr bwMode="auto">
          <a:xfrm>
            <a:off x="3771547" y="3928533"/>
            <a:ext cx="714727" cy="1072091"/>
          </a:xfrm>
          <a:prstGeom prst="rect">
            <a:avLst/>
          </a:prstGeom>
          <a:noFill/>
          <a:ln w="9525">
            <a:noFill/>
            <a:miter lim="800000"/>
            <a:headEnd/>
            <a:tailEnd/>
          </a:ln>
        </p:spPr>
      </p:pic>
      <p:pic>
        <p:nvPicPr>
          <p:cNvPr id="27660" name="Picture 12" descr="happy face: African American with outstretched arms stock photos">
            <a:hlinkClick r:id="rId6"/>
          </p:cNvPr>
          <p:cNvPicPr>
            <a:picLocks noChangeAspect="1" noChangeArrowheads="1"/>
          </p:cNvPicPr>
          <p:nvPr/>
        </p:nvPicPr>
        <p:blipFill>
          <a:blip r:embed="rId7"/>
          <a:srcRect/>
          <a:stretch>
            <a:fillRect/>
          </a:stretch>
        </p:blipFill>
        <p:spPr bwMode="auto">
          <a:xfrm>
            <a:off x="5723467" y="3845661"/>
            <a:ext cx="1215496" cy="1583588"/>
          </a:xfrm>
          <a:prstGeom prst="rect">
            <a:avLst/>
          </a:prstGeom>
          <a:noFill/>
          <a:ln w="9525">
            <a:noFill/>
            <a:miter lim="800000"/>
            <a:headEnd/>
            <a:tailEnd/>
          </a:ln>
        </p:spPr>
      </p:pic>
      <p:sp>
        <p:nvSpPr>
          <p:cNvPr id="27661" name="Rectangle 13"/>
          <p:cNvSpPr>
            <a:spLocks noChangeArrowheads="1"/>
          </p:cNvSpPr>
          <p:nvPr/>
        </p:nvSpPr>
        <p:spPr bwMode="auto">
          <a:xfrm>
            <a:off x="6867525" y="5400675"/>
            <a:ext cx="361950" cy="473075"/>
          </a:xfrm>
          <a:prstGeom prst="rect">
            <a:avLst/>
          </a:prstGeom>
          <a:noFill/>
          <a:ln w="12700">
            <a:noFill/>
            <a:miter lim="800000"/>
            <a:headEnd/>
            <a:tailEnd/>
          </a:ln>
        </p:spPr>
        <p:txBody>
          <a:bodyPr wrap="none">
            <a:prstTxWarp prst="textNoShape">
              <a:avLst/>
            </a:prstTxWarp>
            <a:spAutoFit/>
          </a:bodyPr>
          <a:lstStyle/>
          <a:p>
            <a:pPr algn="ctr"/>
            <a:r>
              <a:rPr lang="en-US" dirty="0"/>
              <a:t>=</a:t>
            </a:r>
          </a:p>
        </p:txBody>
      </p:sp>
      <p:sp>
        <p:nvSpPr>
          <p:cNvPr id="27662" name="Rectangle 14"/>
          <p:cNvSpPr>
            <a:spLocks noChangeArrowheads="1"/>
          </p:cNvSpPr>
          <p:nvPr/>
        </p:nvSpPr>
        <p:spPr bwMode="auto">
          <a:xfrm>
            <a:off x="1355725" y="5053013"/>
            <a:ext cx="808038" cy="339725"/>
          </a:xfrm>
          <a:prstGeom prst="rect">
            <a:avLst/>
          </a:prstGeom>
          <a:noFill/>
          <a:ln w="12700">
            <a:noFill/>
            <a:miter lim="800000"/>
            <a:headEnd/>
            <a:tailEnd/>
          </a:ln>
        </p:spPr>
        <p:txBody>
          <a:bodyPr wrap="none">
            <a:prstTxWarp prst="textNoShape">
              <a:avLst/>
            </a:prstTxWarp>
            <a:spAutoFit/>
          </a:bodyPr>
          <a:lstStyle/>
          <a:p>
            <a:r>
              <a:rPr lang="en-US" sz="1400" dirty="0">
                <a:latin typeface="Comic Sans MS" charset="0"/>
              </a:rPr>
              <a:t>Meagan</a:t>
            </a:r>
          </a:p>
        </p:txBody>
      </p:sp>
      <p:sp>
        <p:nvSpPr>
          <p:cNvPr id="27663" name="Rectangle 15"/>
          <p:cNvSpPr>
            <a:spLocks noChangeArrowheads="1"/>
          </p:cNvSpPr>
          <p:nvPr/>
        </p:nvSpPr>
        <p:spPr bwMode="auto">
          <a:xfrm>
            <a:off x="3594100" y="5005388"/>
            <a:ext cx="768350" cy="339725"/>
          </a:xfrm>
          <a:prstGeom prst="rect">
            <a:avLst/>
          </a:prstGeom>
          <a:noFill/>
          <a:ln w="12700">
            <a:noFill/>
            <a:miter lim="800000"/>
            <a:headEnd/>
            <a:tailEnd/>
          </a:ln>
        </p:spPr>
        <p:txBody>
          <a:bodyPr wrap="none">
            <a:prstTxWarp prst="textNoShape">
              <a:avLst/>
            </a:prstTxWarp>
            <a:spAutoFit/>
          </a:bodyPr>
          <a:lstStyle/>
          <a:p>
            <a:r>
              <a:rPr lang="en-US" sz="1400" dirty="0">
                <a:latin typeface="Comic Sans MS" charset="0"/>
              </a:rPr>
              <a:t>Debbie</a:t>
            </a:r>
          </a:p>
        </p:txBody>
      </p:sp>
      <p:sp>
        <p:nvSpPr>
          <p:cNvPr id="27664" name="Rectangle 16"/>
          <p:cNvSpPr>
            <a:spLocks noChangeArrowheads="1"/>
          </p:cNvSpPr>
          <p:nvPr/>
        </p:nvSpPr>
        <p:spPr bwMode="auto">
          <a:xfrm>
            <a:off x="6470650" y="4424363"/>
            <a:ext cx="696913" cy="339725"/>
          </a:xfrm>
          <a:prstGeom prst="rect">
            <a:avLst/>
          </a:prstGeom>
          <a:noFill/>
          <a:ln w="12700">
            <a:noFill/>
            <a:miter lim="800000"/>
            <a:headEnd/>
            <a:tailEnd/>
          </a:ln>
        </p:spPr>
        <p:txBody>
          <a:bodyPr wrap="none">
            <a:prstTxWarp prst="textNoShape">
              <a:avLst/>
            </a:prstTxWarp>
            <a:spAutoFit/>
          </a:bodyPr>
          <a:lstStyle/>
          <a:p>
            <a:r>
              <a:rPr lang="en-US" sz="1400" dirty="0">
                <a:latin typeface="Comic Sans MS" charset="0"/>
              </a:rPr>
              <a:t>Carlos</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267" y="1405467"/>
            <a:ext cx="7772400" cy="4114800"/>
          </a:xfrm>
        </p:spPr>
        <p:txBody>
          <a:bodyPr/>
          <a:lstStyle/>
          <a:p>
            <a:pPr marL="0" indent="0">
              <a:buNone/>
            </a:pPr>
            <a:r>
              <a:rPr lang="en-US" b="0" u="sng" dirty="0" smtClean="0"/>
              <a:t>Daily Contact Hour (DCH)</a:t>
            </a:r>
          </a:p>
          <a:p>
            <a:pPr marL="0" indent="0">
              <a:buNone/>
            </a:pPr>
            <a:endParaRPr lang="en-US" b="0" u="sng" dirty="0" smtClean="0"/>
          </a:p>
          <a:p>
            <a:r>
              <a:rPr lang="en-US" b="0" dirty="0"/>
              <a:t> </a:t>
            </a:r>
            <a:r>
              <a:rPr lang="en-US" b="0" dirty="0" smtClean="0"/>
              <a:t>The time a class meets each day</a:t>
            </a:r>
          </a:p>
          <a:p>
            <a:r>
              <a:rPr lang="en-US" b="0" dirty="0"/>
              <a:t> </a:t>
            </a:r>
            <a:r>
              <a:rPr lang="en-US" b="0" dirty="0" smtClean="0"/>
              <a:t>Based on </a:t>
            </a:r>
            <a:r>
              <a:rPr lang="en-US" b="0" dirty="0" smtClean="0">
                <a:solidFill>
                  <a:srgbClr val="0000FF"/>
                </a:solidFill>
              </a:rPr>
              <a:t>50-minute </a:t>
            </a:r>
            <a:r>
              <a:rPr lang="en-US" b="0" dirty="0" smtClean="0"/>
              <a:t>hour (each 	real hour consists of 50 	minutes of instruction and 10 	minutes of passing or break 	time.)</a:t>
            </a:r>
            <a:endParaRPr lang="en-US" b="0" dirty="0"/>
          </a:p>
        </p:txBody>
      </p:sp>
      <p:pic>
        <p:nvPicPr>
          <p:cNvPr id="5" name="Picture 4"/>
          <p:cNvPicPr>
            <a:picLocks noChangeAspect="1"/>
          </p:cNvPicPr>
          <p:nvPr/>
        </p:nvPicPr>
        <p:blipFill>
          <a:blip r:embed="rId2"/>
          <a:stretch>
            <a:fillRect/>
          </a:stretch>
        </p:blipFill>
        <p:spPr>
          <a:xfrm>
            <a:off x="6860646" y="372533"/>
            <a:ext cx="1957917" cy="1957917"/>
          </a:xfrm>
          <a:prstGeom prst="rect">
            <a:avLst/>
          </a:prstGeom>
        </p:spPr>
      </p:pic>
    </p:spTree>
    <p:extLst>
      <p:ext uri="{BB962C8B-B14F-4D97-AF65-F5344CB8AC3E}">
        <p14:creationId xmlns:p14="http://schemas.microsoft.com/office/powerpoint/2010/main" val="353527513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Class Hour</a:t>
            </a:r>
            <a:endParaRPr lang="en-US" b="0" dirty="0"/>
          </a:p>
        </p:txBody>
      </p:sp>
      <p:sp>
        <p:nvSpPr>
          <p:cNvPr id="3" name="Content Placeholder 2"/>
          <p:cNvSpPr>
            <a:spLocks noGrp="1"/>
          </p:cNvSpPr>
          <p:nvPr>
            <p:ph idx="1"/>
          </p:nvPr>
        </p:nvSpPr>
        <p:spPr/>
        <p:txBody>
          <a:bodyPr/>
          <a:lstStyle/>
          <a:p>
            <a:r>
              <a:rPr lang="en-US" b="0" dirty="0" smtClean="0"/>
              <a:t> Can’t be less than 50 minutes</a:t>
            </a:r>
          </a:p>
          <a:p>
            <a:r>
              <a:rPr lang="en-US" b="0" dirty="0" smtClean="0"/>
              <a:t> A class hour is commonly called a contact hour or student contact hour.</a:t>
            </a:r>
            <a:endParaRPr lang="en-US" b="0" dirty="0"/>
          </a:p>
        </p:txBody>
      </p:sp>
    </p:spTree>
    <p:extLst>
      <p:ext uri="{BB962C8B-B14F-4D97-AF65-F5344CB8AC3E}">
        <p14:creationId xmlns:p14="http://schemas.microsoft.com/office/powerpoint/2010/main" val="8330596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9" y="609600"/>
            <a:ext cx="8195733" cy="1143000"/>
          </a:xfrm>
        </p:spPr>
        <p:txBody>
          <a:bodyPr/>
          <a:lstStyle/>
          <a:p>
            <a:r>
              <a:rPr lang="en-US" sz="3600" dirty="0" smtClean="0"/>
              <a:t>How do you calculate DCH when the Scheduled </a:t>
            </a:r>
            <a:r>
              <a:rPr lang="en-US" sz="3600" dirty="0"/>
              <a:t>T</a:t>
            </a:r>
            <a:r>
              <a:rPr lang="en-US" sz="3600" dirty="0" smtClean="0"/>
              <a:t>ime goes Beyond an Hour?</a:t>
            </a:r>
            <a:endParaRPr lang="en-US" sz="3600" dirty="0"/>
          </a:p>
        </p:txBody>
      </p:sp>
      <p:sp>
        <p:nvSpPr>
          <p:cNvPr id="3" name="Content Placeholder 2"/>
          <p:cNvSpPr>
            <a:spLocks noGrp="1"/>
          </p:cNvSpPr>
          <p:nvPr>
            <p:ph idx="1"/>
          </p:nvPr>
        </p:nvSpPr>
        <p:spPr>
          <a:xfrm>
            <a:off x="635000" y="2319866"/>
            <a:ext cx="7772400" cy="4114800"/>
          </a:xfrm>
        </p:spPr>
        <p:txBody>
          <a:bodyPr/>
          <a:lstStyle/>
          <a:p>
            <a:pPr marL="914400" lvl="2" indent="0">
              <a:buClr>
                <a:srgbClr val="92D050"/>
              </a:buClr>
              <a:buNone/>
              <a:defRPr/>
            </a:pPr>
            <a:r>
              <a:rPr lang="en-US" dirty="0"/>
              <a:t>Using 8:00-9:05 as an example</a:t>
            </a:r>
            <a:r>
              <a:rPr lang="en-US" dirty="0" smtClean="0"/>
              <a:t>:</a:t>
            </a:r>
          </a:p>
          <a:p>
            <a:pPr marL="914400" lvl="2" indent="0">
              <a:buClr>
                <a:srgbClr val="92D050"/>
              </a:buClr>
              <a:buNone/>
              <a:defRPr/>
            </a:pPr>
            <a:endParaRPr lang="en-US" dirty="0"/>
          </a:p>
          <a:p>
            <a:pPr marL="668337" lvl="2" indent="0">
              <a:buClr>
                <a:srgbClr val="92D050"/>
              </a:buClr>
              <a:buFont typeface="Wingdings 2" panose="05020102010507070707" pitchFamily="18" charset="2"/>
              <a:buNone/>
              <a:defRPr/>
            </a:pPr>
            <a:r>
              <a:rPr lang="en-US" dirty="0"/>
              <a:t>		8:00-8:50 = 1.0 +</a:t>
            </a:r>
          </a:p>
          <a:p>
            <a:pPr marL="668337" lvl="2" indent="0">
              <a:buClr>
                <a:srgbClr val="92D050"/>
              </a:buClr>
              <a:buFont typeface="Wingdings 2" panose="05020102010507070707" pitchFamily="18" charset="2"/>
              <a:buNone/>
              <a:defRPr/>
            </a:pPr>
            <a:r>
              <a:rPr lang="en-US" dirty="0"/>
              <a:t>		8:50-9:00 = 0.2 (converted </a:t>
            </a:r>
            <a:r>
              <a:rPr lang="en-US" dirty="0" smtClean="0"/>
              <a:t>			break time</a:t>
            </a:r>
            <a:r>
              <a:rPr lang="en-US" dirty="0"/>
              <a:t>) +</a:t>
            </a:r>
          </a:p>
          <a:p>
            <a:pPr marL="668337" lvl="2" indent="0">
              <a:buClr>
                <a:srgbClr val="92D050"/>
              </a:buClr>
              <a:buFont typeface="Wingdings 2" panose="05020102010507070707" pitchFamily="18" charset="2"/>
              <a:buNone/>
              <a:defRPr/>
            </a:pPr>
            <a:r>
              <a:rPr lang="en-US" dirty="0"/>
              <a:t>		9:00-9:05 = </a:t>
            </a:r>
            <a:r>
              <a:rPr lang="en-US" u="sng" dirty="0"/>
              <a:t>0.1</a:t>
            </a:r>
          </a:p>
          <a:p>
            <a:pPr marL="668337" lvl="2" indent="0">
              <a:buClr>
                <a:srgbClr val="92D050"/>
              </a:buClr>
              <a:buFont typeface="Wingdings 2" panose="05020102010507070707" pitchFamily="18" charset="2"/>
              <a:buNone/>
              <a:defRPr/>
            </a:pPr>
            <a:r>
              <a:rPr lang="en-US" dirty="0"/>
              <a:t>			        </a:t>
            </a:r>
            <a:r>
              <a:rPr lang="en-US" dirty="0">
                <a:solidFill>
                  <a:schemeClr val="accent1"/>
                </a:solidFill>
              </a:rPr>
              <a:t>1.3 Contact Hours</a:t>
            </a:r>
          </a:p>
          <a:p>
            <a:r>
              <a:rPr lang="en-US" dirty="0" smtClean="0"/>
              <a:t> </a:t>
            </a:r>
            <a:endParaRPr lang="en-US" dirty="0"/>
          </a:p>
        </p:txBody>
      </p:sp>
    </p:spTree>
    <p:extLst>
      <p:ext uri="{BB962C8B-B14F-4D97-AF65-F5344CB8AC3E}">
        <p14:creationId xmlns:p14="http://schemas.microsoft.com/office/powerpoint/2010/main" val="775587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2438399"/>
            <a:ext cx="8161866" cy="4114800"/>
          </a:xfrm>
        </p:spPr>
        <p:txBody>
          <a:bodyPr/>
          <a:lstStyle/>
          <a:p>
            <a:pPr marL="914400" lvl="2" indent="0">
              <a:buClr>
                <a:srgbClr val="92D050"/>
              </a:buClr>
              <a:buNone/>
              <a:defRPr/>
            </a:pPr>
            <a:r>
              <a:rPr lang="en-US" dirty="0"/>
              <a:t>50 is the divisor in calculating contact hours for fractional extension of the hour:</a:t>
            </a:r>
          </a:p>
          <a:p>
            <a:pPr>
              <a:buFont typeface="Wingdings 2" panose="05020102010507070707" pitchFamily="18" charset="2"/>
              <a:buNone/>
              <a:defRPr/>
            </a:pPr>
            <a:r>
              <a:rPr lang="en-US" dirty="0"/>
              <a:t>			</a:t>
            </a:r>
            <a:endParaRPr lang="en-US" dirty="0" smtClean="0"/>
          </a:p>
          <a:p>
            <a:pPr>
              <a:buFont typeface="Wingdings 2" panose="05020102010507070707" pitchFamily="18" charset="2"/>
              <a:buNone/>
              <a:defRPr/>
            </a:pPr>
            <a:r>
              <a:rPr lang="en-US" dirty="0" smtClean="0"/>
              <a:t>     65 Minutes/50 </a:t>
            </a:r>
            <a:r>
              <a:rPr lang="en-US" dirty="0"/>
              <a:t>= </a:t>
            </a:r>
            <a:r>
              <a:rPr lang="en-US" dirty="0">
                <a:solidFill>
                  <a:srgbClr val="0000FF"/>
                </a:solidFill>
              </a:rPr>
              <a:t>1.3 Contact </a:t>
            </a:r>
            <a:r>
              <a:rPr lang="en-US" dirty="0" smtClean="0">
                <a:solidFill>
                  <a:srgbClr val="0000FF"/>
                </a:solidFill>
              </a:rPr>
              <a:t>   	Hours</a:t>
            </a:r>
            <a:endParaRPr lang="en-US" dirty="0">
              <a:solidFill>
                <a:srgbClr val="0000FF"/>
              </a:solidFill>
            </a:endParaRPr>
          </a:p>
          <a:p>
            <a:endParaRPr lang="en-US" dirty="0"/>
          </a:p>
        </p:txBody>
      </p:sp>
      <p:pic>
        <p:nvPicPr>
          <p:cNvPr id="4" name="Picture 3"/>
          <p:cNvPicPr/>
          <p:nvPr/>
        </p:nvPicPr>
        <p:blipFill>
          <a:blip r:embed="rId2"/>
          <a:stretch>
            <a:fillRect/>
          </a:stretch>
        </p:blipFill>
        <p:spPr>
          <a:xfrm>
            <a:off x="5788025" y="522393"/>
            <a:ext cx="2241550" cy="1884680"/>
          </a:xfrm>
          <a:prstGeom prst="rect">
            <a:avLst/>
          </a:prstGeom>
        </p:spPr>
      </p:pic>
      <p:sp>
        <p:nvSpPr>
          <p:cNvPr id="5" name="Rectangle 4"/>
          <p:cNvSpPr/>
          <p:nvPr/>
        </p:nvSpPr>
        <p:spPr bwMode="auto">
          <a:xfrm>
            <a:off x="880533" y="4182533"/>
            <a:ext cx="7501467" cy="1913467"/>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Graphite Light" charset="0"/>
            </a:endParaRPr>
          </a:p>
        </p:txBody>
      </p:sp>
      <p:sp>
        <p:nvSpPr>
          <p:cNvPr id="2" name="TextBox 1"/>
          <p:cNvSpPr txBox="1"/>
          <p:nvPr/>
        </p:nvSpPr>
        <p:spPr>
          <a:xfrm>
            <a:off x="2912533" y="1032934"/>
            <a:ext cx="1180807" cy="923330"/>
          </a:xfrm>
          <a:prstGeom prst="rect">
            <a:avLst/>
          </a:prstGeom>
          <a:noFill/>
        </p:spPr>
        <p:txBody>
          <a:bodyPr wrap="none" rtlCol="0">
            <a:spAutoFit/>
          </a:bodyPr>
          <a:lstStyle/>
          <a:p>
            <a:r>
              <a:rPr lang="en-US" sz="5400" dirty="0" smtClean="0">
                <a:solidFill>
                  <a:srgbClr val="2118FF"/>
                </a:solidFill>
                <a:latin typeface="+mj-lt"/>
              </a:rPr>
              <a:t>OR</a:t>
            </a:r>
            <a:endParaRPr lang="en-US" sz="5400" dirty="0">
              <a:solidFill>
                <a:srgbClr val="2118FF"/>
              </a:solidFill>
              <a:latin typeface="+mj-lt"/>
            </a:endParaRPr>
          </a:p>
        </p:txBody>
      </p:sp>
    </p:spTree>
    <p:extLst>
      <p:ext uri="{BB962C8B-B14F-4D97-AF65-F5344CB8AC3E}">
        <p14:creationId xmlns:p14="http://schemas.microsoft.com/office/powerpoint/2010/main" val="1719037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0933"/>
            <a:ext cx="7772400" cy="1143000"/>
          </a:xfrm>
        </p:spPr>
        <p:txBody>
          <a:bodyPr/>
          <a:lstStyle/>
          <a:p>
            <a:r>
              <a:rPr lang="en-US" dirty="0" smtClean="0"/>
              <a:t>50 Minute Hour</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50211849"/>
              </p:ext>
            </p:extLst>
          </p:nvPr>
        </p:nvGraphicFramePr>
        <p:xfrm>
          <a:off x="512762" y="1371601"/>
          <a:ext cx="8119103" cy="4961466"/>
        </p:xfrm>
        <a:graphic>
          <a:graphicData uri="http://schemas.openxmlformats.org/presentationml/2006/ole">
            <mc:AlternateContent xmlns:mc="http://schemas.openxmlformats.org/markup-compatibility/2006">
              <mc:Choice xmlns:v="urn:schemas-microsoft-com:vml" Requires="v">
                <p:oleObj spid="_x0000_s1053" name="Document" r:id="rId3" imgW="6407827" imgH="3824779" progId="Word.Document.12">
                  <p:embed/>
                </p:oleObj>
              </mc:Choice>
              <mc:Fallback>
                <p:oleObj name="Document" r:id="rId3" imgW="6407827" imgH="3824779"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2" y="1371601"/>
                        <a:ext cx="8119103" cy="4961466"/>
                      </a:xfrm>
                      <a:prstGeom prst="rect">
                        <a:avLst/>
                      </a:prstGeom>
                      <a:solidFill>
                        <a:srgbClr val="D695FF"/>
                      </a:solidFill>
                      <a:ln w="76200" cmpd="sng">
                        <a:solidFill>
                          <a:schemeClr val="accent1"/>
                        </a:solidFill>
                      </a:ln>
                      <a:effectLst/>
                      <a:extLst/>
                    </p:spPr>
                  </p:pic>
                </p:oleObj>
              </mc:Fallback>
            </mc:AlternateContent>
          </a:graphicData>
        </a:graphic>
      </p:graphicFrame>
      <p:sp>
        <p:nvSpPr>
          <p:cNvPr id="5" name="TextBox 4"/>
          <p:cNvSpPr txBox="1"/>
          <p:nvPr/>
        </p:nvSpPr>
        <p:spPr>
          <a:xfrm>
            <a:off x="8923867" y="2015067"/>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89036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awsonClock_revised10-17-1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800" y="745067"/>
            <a:ext cx="8077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161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Daily Student Contact Hour</a:t>
            </a:r>
            <a:br>
              <a:rPr lang="en-US" b="0" dirty="0" smtClean="0"/>
            </a:br>
            <a:r>
              <a:rPr lang="en-US" b="0" dirty="0" smtClean="0"/>
              <a:t>(DSCH)</a:t>
            </a:r>
            <a:endParaRPr lang="en-US" b="0" dirty="0"/>
          </a:p>
        </p:txBody>
      </p:sp>
      <p:sp>
        <p:nvSpPr>
          <p:cNvPr id="3" name="Content Placeholder 2"/>
          <p:cNvSpPr>
            <a:spLocks noGrp="1"/>
          </p:cNvSpPr>
          <p:nvPr>
            <p:ph idx="1"/>
          </p:nvPr>
        </p:nvSpPr>
        <p:spPr/>
        <p:txBody>
          <a:bodyPr/>
          <a:lstStyle/>
          <a:p>
            <a:r>
              <a:rPr lang="en-US" b="0" dirty="0" smtClean="0"/>
              <a:t> Daily Contact Hour (DCH) X Number of Students</a:t>
            </a:r>
            <a:endParaRPr lang="en-US" b="0" dirty="0"/>
          </a:p>
        </p:txBody>
      </p:sp>
      <p:pic>
        <p:nvPicPr>
          <p:cNvPr id="4" name="Picture 3"/>
          <p:cNvPicPr/>
          <p:nvPr/>
        </p:nvPicPr>
        <p:blipFill>
          <a:blip r:embed="rId2"/>
          <a:stretch>
            <a:fillRect/>
          </a:stretch>
        </p:blipFill>
        <p:spPr>
          <a:xfrm>
            <a:off x="4588933" y="3759201"/>
            <a:ext cx="1879599" cy="1964266"/>
          </a:xfrm>
          <a:prstGeom prst="rect">
            <a:avLst/>
          </a:prstGeom>
        </p:spPr>
      </p:pic>
    </p:spTree>
    <p:extLst>
      <p:ext uri="{BB962C8B-B14F-4D97-AF65-F5344CB8AC3E}">
        <p14:creationId xmlns:p14="http://schemas.microsoft.com/office/powerpoint/2010/main" val="14985499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body" idx="1"/>
          </p:nvPr>
        </p:nvSpPr>
        <p:spPr>
          <a:xfrm>
            <a:off x="458258" y="2006600"/>
            <a:ext cx="8140700" cy="3779838"/>
          </a:xfrm>
        </p:spPr>
        <p:txBody>
          <a:bodyPr/>
          <a:lstStyle/>
          <a:p>
            <a:pPr algn="ctr">
              <a:lnSpc>
                <a:spcPct val="90000"/>
              </a:lnSpc>
              <a:buFont typeface="Monotype Sorts" charset="2"/>
              <a:buNone/>
            </a:pPr>
            <a:r>
              <a:rPr lang="en-US" sz="3200" u="sng" dirty="0" smtClean="0"/>
              <a:t>WCH </a:t>
            </a:r>
            <a:r>
              <a:rPr lang="en-US" sz="3200" u="sng" dirty="0"/>
              <a:t>= Weekly </a:t>
            </a:r>
            <a:r>
              <a:rPr lang="en-US" sz="3200" u="sng" dirty="0" smtClean="0"/>
              <a:t>Contact </a:t>
            </a:r>
            <a:r>
              <a:rPr lang="en-US" sz="3200" u="sng" dirty="0"/>
              <a:t>Hours</a:t>
            </a:r>
            <a:endParaRPr lang="en-US" sz="3200" dirty="0"/>
          </a:p>
          <a:p>
            <a:pPr algn="ctr">
              <a:lnSpc>
                <a:spcPct val="90000"/>
              </a:lnSpc>
              <a:buFont typeface="Monotype Sorts" charset="2"/>
              <a:buNone/>
            </a:pPr>
            <a:endParaRPr lang="en-US" sz="2000" dirty="0"/>
          </a:p>
          <a:p>
            <a:pPr>
              <a:lnSpc>
                <a:spcPct val="90000"/>
              </a:lnSpc>
            </a:pPr>
            <a:r>
              <a:rPr lang="en-US" sz="2400" b="0" dirty="0"/>
              <a:t>This tells us how many hours the class meets each week</a:t>
            </a:r>
            <a:r>
              <a:rPr lang="en-US" sz="2400" b="0" dirty="0" smtClean="0"/>
              <a:t>.</a:t>
            </a:r>
          </a:p>
          <a:p>
            <a:pPr>
              <a:lnSpc>
                <a:spcPct val="90000"/>
              </a:lnSpc>
            </a:pPr>
            <a:r>
              <a:rPr lang="en-US" sz="2400" b="0" dirty="0" smtClean="0"/>
              <a:t>WCH is the DCH times the number of days the class meets each week.</a:t>
            </a:r>
            <a:endParaRPr lang="en-US" sz="2400" b="0" dirty="0"/>
          </a:p>
          <a:p>
            <a:pPr>
              <a:lnSpc>
                <a:spcPct val="90000"/>
              </a:lnSpc>
            </a:pPr>
            <a:r>
              <a:rPr lang="en-US" sz="2400" b="0" dirty="0" smtClean="0"/>
              <a:t>When </a:t>
            </a:r>
            <a:r>
              <a:rPr lang="en-US" sz="2400" b="0" dirty="0"/>
              <a:t>we look at our total </a:t>
            </a:r>
            <a:r>
              <a:rPr lang="en-US" sz="2400" b="0" dirty="0" smtClean="0"/>
              <a:t>WCH</a:t>
            </a:r>
            <a:r>
              <a:rPr lang="en-US" sz="2400" b="0" dirty="0"/>
              <a:t>, we are looking at the </a:t>
            </a:r>
            <a:r>
              <a:rPr lang="en-US" sz="2400" b="0" dirty="0" smtClean="0"/>
              <a:t>size </a:t>
            </a:r>
            <a:r>
              <a:rPr lang="en-US" sz="2400" b="0" dirty="0"/>
              <a:t>of our schedule. Each</a:t>
            </a:r>
            <a:r>
              <a:rPr lang="en-US" sz="2400" b="0" dirty="0" smtClean="0"/>
              <a:t> department can be assigned </a:t>
            </a:r>
            <a:r>
              <a:rPr lang="en-US" sz="2400" b="0" dirty="0"/>
              <a:t>a certain number of </a:t>
            </a:r>
            <a:r>
              <a:rPr lang="en-US" sz="2400" b="0" dirty="0" smtClean="0"/>
              <a:t>WCH </a:t>
            </a:r>
            <a:r>
              <a:rPr lang="en-US" sz="2400" b="0" dirty="0"/>
              <a:t>to schedule for</a:t>
            </a:r>
            <a:r>
              <a:rPr lang="en-US" sz="2400" b="0" dirty="0" smtClean="0"/>
              <a:t> each term—fall, spring, and summer.</a:t>
            </a:r>
          </a:p>
          <a:p>
            <a:pPr marL="0" indent="0">
              <a:lnSpc>
                <a:spcPct val="90000"/>
              </a:lnSpc>
              <a:buNone/>
            </a:pPr>
            <a:r>
              <a:rPr lang="en-US" sz="2400" b="0" dirty="0" smtClean="0"/>
              <a:t>   </a:t>
            </a:r>
            <a:endParaRPr lang="en-US" sz="2400" b="0" dirty="0"/>
          </a:p>
        </p:txBody>
      </p:sp>
      <p:sp>
        <p:nvSpPr>
          <p:cNvPr id="28675" name="WordArt 5"/>
          <p:cNvSpPr>
            <a:spLocks noChangeArrowheads="1" noChangeShapeType="1" noTextEdit="1"/>
          </p:cNvSpPr>
          <p:nvPr/>
        </p:nvSpPr>
        <p:spPr bwMode="auto">
          <a:xfrm>
            <a:off x="2684463" y="423863"/>
            <a:ext cx="4025900" cy="1884362"/>
          </a:xfrm>
          <a:prstGeom prst="rect">
            <a:avLst/>
          </a:prstGeom>
        </p:spPr>
        <p:txBody>
          <a:bodyPr wrap="none" fromWordArt="1">
            <a:prstTxWarp prst="textWave1">
              <a:avLst>
                <a:gd name="adj1" fmla="val 13005"/>
                <a:gd name="adj2" fmla="val 1262"/>
              </a:avLst>
            </a:prstTxWarp>
          </a:bodyPr>
          <a:lstStyle/>
          <a:p>
            <a:pPr algn="ctr"/>
            <a:r>
              <a:rPr lang="en-US" sz="4800" kern="10" dirty="0" smtClean="0">
                <a:ln w="9525">
                  <a:noFill/>
                  <a:round/>
                  <a:headEnd/>
                  <a:tailEnd/>
                </a:ln>
                <a:gradFill rotWithShape="1">
                  <a:gsLst>
                    <a:gs pos="0">
                      <a:srgbClr val="9999FF"/>
                    </a:gs>
                    <a:gs pos="100000">
                      <a:srgbClr val="009999"/>
                    </a:gs>
                  </a:gsLst>
                  <a:lin ang="5400000" scaled="1"/>
                </a:gradFill>
                <a:effectLst>
                  <a:outerShdw blurRad="63500" dist="53882" dir="2700000" algn="ctr" rotWithShape="0">
                    <a:srgbClr val="C0C0C0">
                      <a:alpha val="74997"/>
                    </a:srgbClr>
                  </a:outerShdw>
                </a:effectLst>
                <a:latin typeface="Comic Sans MS"/>
                <a:ea typeface="Comic Sans MS"/>
                <a:cs typeface="Comic Sans MS"/>
              </a:rPr>
              <a:t>WCH</a:t>
            </a:r>
            <a:endParaRPr lang="en-US" sz="4800" kern="10" dirty="0">
              <a:ln w="9525">
                <a:noFill/>
                <a:round/>
                <a:headEnd/>
                <a:tailEnd/>
              </a:ln>
              <a:gradFill rotWithShape="1">
                <a:gsLst>
                  <a:gs pos="0">
                    <a:srgbClr val="9999FF"/>
                  </a:gs>
                  <a:gs pos="100000">
                    <a:srgbClr val="009999"/>
                  </a:gs>
                </a:gsLst>
                <a:lin ang="5400000" scaled="1"/>
              </a:gradFill>
              <a:effectLst>
                <a:outerShdw blurRad="63500" dist="53882" dir="2700000" algn="ctr" rotWithShape="0">
                  <a:srgbClr val="C0C0C0">
                    <a:alpha val="74997"/>
                  </a:srgbClr>
                </a:outerShdw>
              </a:effectLst>
              <a:latin typeface="Comic Sans MS"/>
              <a:ea typeface="Comic Sans MS"/>
              <a:cs typeface="Comic Sans MS"/>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3"/>
          <a:srcRect/>
          <a:stretch>
            <a:fillRect/>
          </a:stretch>
        </p:blipFill>
        <p:spPr bwMode="auto">
          <a:xfrm>
            <a:off x="6850613" y="4064000"/>
            <a:ext cx="1903920" cy="2629958"/>
          </a:xfrm>
          <a:prstGeom prst="rect">
            <a:avLst/>
          </a:prstGeom>
          <a:noFill/>
          <a:ln w="12700">
            <a:noFill/>
            <a:miter lim="800000"/>
            <a:headEnd/>
            <a:tailEnd/>
          </a:ln>
        </p:spPr>
      </p:pic>
      <p:sp>
        <p:nvSpPr>
          <p:cNvPr id="38915" name="Oval 5"/>
          <p:cNvSpPr>
            <a:spLocks noChangeArrowheads="1"/>
          </p:cNvSpPr>
          <p:nvPr/>
        </p:nvSpPr>
        <p:spPr bwMode="auto">
          <a:xfrm>
            <a:off x="7097713" y="4385734"/>
            <a:ext cx="1488546" cy="802746"/>
          </a:xfrm>
          <a:prstGeom prst="ellipse">
            <a:avLst/>
          </a:prstGeom>
          <a:solidFill>
            <a:schemeClr val="bg1"/>
          </a:solidFill>
          <a:ln w="12700">
            <a:solidFill>
              <a:schemeClr val="bg1"/>
            </a:solidFill>
            <a:round/>
            <a:headEnd/>
            <a:tailEnd/>
          </a:ln>
        </p:spPr>
        <p:txBody>
          <a:bodyPr wrap="none" anchor="ctr">
            <a:prstTxWarp prst="textNoShape">
              <a:avLst/>
            </a:prstTxWarp>
          </a:bodyPr>
          <a:lstStyle/>
          <a:p>
            <a:endParaRPr lang="en-US" dirty="0"/>
          </a:p>
        </p:txBody>
      </p:sp>
      <p:sp>
        <p:nvSpPr>
          <p:cNvPr id="55298" name="Rectangle 2"/>
          <p:cNvSpPr>
            <a:spLocks noGrp="1" noChangeArrowheads="1"/>
          </p:cNvSpPr>
          <p:nvPr>
            <p:ph type="title"/>
          </p:nvPr>
        </p:nvSpPr>
        <p:spPr>
          <a:xfrm>
            <a:off x="5941483" y="4343400"/>
            <a:ext cx="3576638" cy="1143000"/>
          </a:xfrm>
        </p:spPr>
        <p:txBody>
          <a:bodyPr/>
          <a:lstStyle/>
          <a:p>
            <a:r>
              <a:rPr lang="en-US" sz="3600" dirty="0">
                <a:solidFill>
                  <a:srgbClr val="FF9900"/>
                </a:solidFill>
              </a:rPr>
              <a:t>WSCH</a:t>
            </a:r>
            <a:endParaRPr lang="en-US" sz="3600" dirty="0"/>
          </a:p>
        </p:txBody>
      </p:sp>
      <p:sp>
        <p:nvSpPr>
          <p:cNvPr id="38917" name="WordArt 6"/>
          <p:cNvSpPr>
            <a:spLocks noChangeArrowheads="1" noChangeShapeType="1" noTextEdit="1"/>
          </p:cNvSpPr>
          <p:nvPr/>
        </p:nvSpPr>
        <p:spPr bwMode="auto">
          <a:xfrm>
            <a:off x="1535113" y="384175"/>
            <a:ext cx="5099050" cy="1851025"/>
          </a:xfrm>
          <a:prstGeom prst="rect">
            <a:avLst/>
          </a:prstGeom>
        </p:spPr>
        <p:txBody>
          <a:bodyPr wrap="none" fromWordArt="1">
            <a:prstTxWarp prst="textWave1">
              <a:avLst>
                <a:gd name="adj1" fmla="val 13005"/>
                <a:gd name="adj2" fmla="val 0"/>
              </a:avLst>
            </a:prstTxWarp>
          </a:bodyPr>
          <a:lstStyle/>
          <a:p>
            <a:pPr algn="ctr"/>
            <a:r>
              <a:rPr lang="en-US" sz="5400" kern="10" dirty="0">
                <a:ln w="9525">
                  <a:noFill/>
                  <a:round/>
                  <a:headEnd/>
                  <a:tailEnd/>
                </a:ln>
                <a:gradFill rotWithShape="1">
                  <a:gsLst>
                    <a:gs pos="0">
                      <a:srgbClr val="9999FF"/>
                    </a:gs>
                    <a:gs pos="100000">
                      <a:srgbClr val="009999"/>
                    </a:gs>
                  </a:gsLst>
                  <a:lin ang="5400000" scaled="1"/>
                </a:gradFill>
                <a:effectLst>
                  <a:outerShdw blurRad="63500" dist="53882" dir="2700000" algn="ctr" rotWithShape="0">
                    <a:srgbClr val="C0C0C0">
                      <a:alpha val="74997"/>
                    </a:srgbClr>
                  </a:outerShdw>
                </a:effectLst>
                <a:latin typeface="Comic Sans MS"/>
                <a:ea typeface="Comic Sans MS"/>
                <a:cs typeface="Comic Sans MS"/>
              </a:rPr>
              <a:t>WSCH</a:t>
            </a:r>
          </a:p>
        </p:txBody>
      </p:sp>
      <p:sp>
        <p:nvSpPr>
          <p:cNvPr id="55299" name="Rectangle 3"/>
          <p:cNvSpPr>
            <a:spLocks noGrp="1" noChangeArrowheads="1"/>
          </p:cNvSpPr>
          <p:nvPr>
            <p:ph type="body" idx="1"/>
          </p:nvPr>
        </p:nvSpPr>
        <p:spPr>
          <a:xfrm>
            <a:off x="536575" y="2185988"/>
            <a:ext cx="7772400" cy="4114800"/>
          </a:xfrm>
        </p:spPr>
        <p:txBody>
          <a:bodyPr/>
          <a:lstStyle/>
          <a:p>
            <a:pPr>
              <a:lnSpc>
                <a:spcPct val="90000"/>
              </a:lnSpc>
            </a:pPr>
            <a:r>
              <a:rPr lang="en-US" sz="2800" u="sng" dirty="0"/>
              <a:t>WSCH = Weekly Student Contact Hours</a:t>
            </a:r>
            <a:endParaRPr lang="en-US" sz="2000" dirty="0"/>
          </a:p>
          <a:p>
            <a:pPr>
              <a:lnSpc>
                <a:spcPct val="90000"/>
              </a:lnSpc>
              <a:buFont typeface="Wingdings" charset="2"/>
              <a:buNone/>
            </a:pPr>
            <a:r>
              <a:rPr lang="en-US" sz="2000" dirty="0"/>
              <a:t>	</a:t>
            </a:r>
            <a:r>
              <a:rPr lang="en-US" sz="2400" b="0" dirty="0"/>
              <a:t>This tells us how many student hours we have and is </a:t>
            </a:r>
            <a:r>
              <a:rPr lang="en-US" sz="2400" b="0" dirty="0" smtClean="0"/>
              <a:t>the </a:t>
            </a:r>
            <a:r>
              <a:rPr lang="en-US" sz="2400" b="0" dirty="0"/>
              <a:t>intermediate step in calculating FTES</a:t>
            </a:r>
            <a:r>
              <a:rPr lang="en-US" sz="2400" b="0" dirty="0" smtClean="0"/>
              <a:t>.</a:t>
            </a:r>
          </a:p>
          <a:p>
            <a:pPr>
              <a:lnSpc>
                <a:spcPct val="90000"/>
              </a:lnSpc>
            </a:pPr>
            <a:r>
              <a:rPr lang="en-US" sz="2400" b="0" dirty="0" smtClean="0"/>
              <a:t>How to calculate a rough estimate of FTES</a:t>
            </a:r>
          </a:p>
          <a:p>
            <a:pPr>
              <a:lnSpc>
                <a:spcPct val="90000"/>
              </a:lnSpc>
              <a:buFont typeface="Wingdings" charset="2"/>
              <a:buNone/>
            </a:pPr>
            <a:endParaRPr lang="en-US" sz="2000" dirty="0"/>
          </a:p>
          <a:p>
            <a:pPr>
              <a:lnSpc>
                <a:spcPct val="90000"/>
              </a:lnSpc>
            </a:pPr>
            <a:r>
              <a:rPr lang="en-US" sz="2000" dirty="0"/>
              <a:t> </a:t>
            </a:r>
            <a:r>
              <a:rPr lang="en-US" sz="2800" b="0" dirty="0"/>
              <a:t>WSCH is calculated by the following:</a:t>
            </a:r>
          </a:p>
          <a:p>
            <a:pPr>
              <a:lnSpc>
                <a:spcPct val="90000"/>
              </a:lnSpc>
              <a:buFont typeface="Wingdings" charset="2"/>
              <a:buNone/>
            </a:pPr>
            <a:r>
              <a:rPr lang="en-US" sz="2800" b="0" dirty="0"/>
              <a:t>		</a:t>
            </a:r>
            <a:r>
              <a:rPr lang="en-US" sz="2800" b="0" dirty="0" smtClean="0"/>
              <a:t>WCH  </a:t>
            </a:r>
            <a:r>
              <a:rPr lang="en-US" sz="2800" b="0" dirty="0"/>
              <a:t>X Enrollment = </a:t>
            </a:r>
            <a:r>
              <a:rPr lang="en-US" sz="2800" b="0" dirty="0" smtClean="0"/>
              <a:t>WSCH</a:t>
            </a:r>
            <a:endParaRPr lang="en-US" sz="2000" b="0" dirty="0" smtClean="0"/>
          </a:p>
          <a:p>
            <a:pPr>
              <a:lnSpc>
                <a:spcPct val="90000"/>
              </a:lnSpc>
            </a:pPr>
            <a:r>
              <a:rPr lang="en-US" sz="2000" b="0" dirty="0" smtClean="0"/>
              <a:t> </a:t>
            </a:r>
            <a:r>
              <a:rPr lang="en-US" sz="2800" b="0" dirty="0" smtClean="0"/>
              <a:t>What else is WSCH used for?</a:t>
            </a:r>
          </a:p>
          <a:p>
            <a:pPr>
              <a:lnSpc>
                <a:spcPct val="90000"/>
              </a:lnSpc>
            </a:pPr>
            <a:endParaRPr lang="en-US" sz="2800"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02267" y="609600"/>
            <a:ext cx="6522507" cy="5689600"/>
          </a:xfrm>
          <a:prstGeom prst="rect">
            <a:avLst/>
          </a:prstGeom>
          <a:noFill/>
          <a:ln w="57150" cmpd="thickThin">
            <a:solidFill>
              <a:schemeClr val="tx1"/>
            </a:solidFill>
          </a:ln>
        </p:spPr>
      </p:pic>
      <p:sp>
        <p:nvSpPr>
          <p:cNvPr id="5" name="TextBox 4"/>
          <p:cNvSpPr txBox="1"/>
          <p:nvPr/>
        </p:nvSpPr>
        <p:spPr>
          <a:xfrm>
            <a:off x="3962398" y="4402667"/>
            <a:ext cx="2133918" cy="461665"/>
          </a:xfrm>
          <a:prstGeom prst="rect">
            <a:avLst/>
          </a:prstGeom>
          <a:noFill/>
        </p:spPr>
        <p:txBody>
          <a:bodyPr wrap="none" rtlCol="0">
            <a:spAutoFit/>
          </a:bodyPr>
          <a:lstStyle/>
          <a:p>
            <a:r>
              <a:rPr lang="en-US" dirty="0" smtClean="0">
                <a:solidFill>
                  <a:schemeClr val="bg1"/>
                </a:solidFill>
                <a:latin typeface="+mn-lt"/>
              </a:rPr>
              <a:t>Repeatability</a:t>
            </a:r>
            <a:endParaRPr lang="en-US" dirty="0">
              <a:solidFill>
                <a:schemeClr val="bg1"/>
              </a:solidFill>
              <a:latin typeface="+mn-lt"/>
            </a:endParaRPr>
          </a:p>
        </p:txBody>
      </p:sp>
      <p:sp>
        <p:nvSpPr>
          <p:cNvPr id="6" name="TextBox 5"/>
          <p:cNvSpPr txBox="1"/>
          <p:nvPr/>
        </p:nvSpPr>
        <p:spPr>
          <a:xfrm>
            <a:off x="3894664" y="3979333"/>
            <a:ext cx="2431375" cy="461665"/>
          </a:xfrm>
          <a:prstGeom prst="rect">
            <a:avLst/>
          </a:prstGeom>
          <a:noFill/>
        </p:spPr>
        <p:txBody>
          <a:bodyPr wrap="none" rtlCol="0">
            <a:spAutoFit/>
          </a:bodyPr>
          <a:lstStyle/>
          <a:p>
            <a:r>
              <a:rPr lang="en-US" dirty="0" smtClean="0">
                <a:solidFill>
                  <a:schemeClr val="bg1"/>
                </a:solidFill>
                <a:latin typeface="+mn-lt"/>
              </a:rPr>
              <a:t>Limited mission</a:t>
            </a:r>
            <a:endParaRPr lang="en-US" dirty="0">
              <a:solidFill>
                <a:schemeClr val="bg1"/>
              </a:solidFill>
              <a:latin typeface="+mn-lt"/>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l="30556" t="61298" r="14582" b="16186"/>
          <a:stretch/>
        </p:blipFill>
        <p:spPr bwMode="auto">
          <a:xfrm>
            <a:off x="3166533" y="4905268"/>
            <a:ext cx="3793067" cy="1077595"/>
          </a:xfrm>
          <a:prstGeom prst="rect">
            <a:avLst/>
          </a:prstGeom>
          <a:noFill/>
          <a:ln w="57150" cap="flat" cmpd="thickThin" algn="ctr">
            <a:noFill/>
            <a:prstDash val="solid"/>
            <a:round/>
            <a:headEnd type="none" w="med" len="med"/>
            <a:tailEnd type="none" w="med" len="med"/>
          </a:ln>
          <a:extLst>
            <a:ext uri="{53640926-AAD7-44D8-BBD7-CCE9431645EC}">
              <a14:shadowObscured xmlns:a14="http://schemas.microsoft.com/office/drawing/2010/main"/>
            </a:ext>
          </a:extLst>
        </p:spPr>
      </p:pic>
      <p:sp>
        <p:nvSpPr>
          <p:cNvPr id="8" name="TextBox 7"/>
          <p:cNvSpPr txBox="1"/>
          <p:nvPr/>
        </p:nvSpPr>
        <p:spPr>
          <a:xfrm>
            <a:off x="3877731" y="4775201"/>
            <a:ext cx="2511775" cy="461665"/>
          </a:xfrm>
          <a:prstGeom prst="rect">
            <a:avLst/>
          </a:prstGeom>
          <a:noFill/>
        </p:spPr>
        <p:txBody>
          <a:bodyPr wrap="none" rtlCol="0">
            <a:spAutoFit/>
          </a:bodyPr>
          <a:lstStyle/>
          <a:p>
            <a:r>
              <a:rPr lang="en-US" dirty="0" smtClean="0">
                <a:solidFill>
                  <a:schemeClr val="bg1"/>
                </a:solidFill>
                <a:latin typeface="+mn-lt"/>
              </a:rPr>
              <a:t>Budget scrutiny</a:t>
            </a:r>
            <a:endParaRPr lang="en-US" dirty="0">
              <a:solidFill>
                <a:schemeClr val="bg1"/>
              </a:solidFill>
              <a:latin typeface="+mn-lt"/>
            </a:endParaRPr>
          </a:p>
        </p:txBody>
      </p:sp>
      <p:sp>
        <p:nvSpPr>
          <p:cNvPr id="9" name="TextBox 8"/>
          <p:cNvSpPr txBox="1"/>
          <p:nvPr/>
        </p:nvSpPr>
        <p:spPr>
          <a:xfrm>
            <a:off x="3640664" y="5130801"/>
            <a:ext cx="3318637" cy="461665"/>
          </a:xfrm>
          <a:prstGeom prst="rect">
            <a:avLst/>
          </a:prstGeom>
          <a:noFill/>
        </p:spPr>
        <p:txBody>
          <a:bodyPr wrap="none" rtlCol="0">
            <a:spAutoFit/>
          </a:bodyPr>
          <a:lstStyle/>
          <a:p>
            <a:r>
              <a:rPr lang="en-US" dirty="0" smtClean="0">
                <a:solidFill>
                  <a:schemeClr val="bg1"/>
                </a:solidFill>
                <a:latin typeface="+mn-lt"/>
              </a:rPr>
              <a:t>Student Success Act</a:t>
            </a:r>
            <a:endParaRPr lang="en-US" dirty="0">
              <a:solidFill>
                <a:schemeClr val="bg1"/>
              </a:solidFill>
              <a:latin typeface="+mn-lt"/>
            </a:endParaRPr>
          </a:p>
        </p:txBody>
      </p:sp>
      <p:pic>
        <p:nvPicPr>
          <p:cNvPr id="10" name="Picture 9"/>
          <p:cNvPicPr/>
          <p:nvPr/>
        </p:nvPicPr>
        <p:blipFill rotWithShape="1">
          <a:blip r:embed="rId2">
            <a:extLst>
              <a:ext uri="{28A0092B-C50C-407E-A947-70E740481C1C}">
                <a14:useLocalDpi xmlns:a14="http://schemas.microsoft.com/office/drawing/2010/main" val="0"/>
              </a:ext>
            </a:extLst>
          </a:blip>
          <a:srcRect l="30556" t="61298" r="14582" b="16186"/>
          <a:stretch/>
        </p:blipFill>
        <p:spPr bwMode="auto">
          <a:xfrm>
            <a:off x="3166534" y="5557203"/>
            <a:ext cx="3843866" cy="1077595"/>
          </a:xfrm>
          <a:prstGeom prst="rect">
            <a:avLst/>
          </a:prstGeom>
          <a:noFill/>
          <a:ln w="57150" cap="flat" cmpd="thickThin" algn="ctr">
            <a:noFill/>
            <a:prstDash val="solid"/>
            <a:round/>
            <a:headEnd type="none" w="med" len="med"/>
            <a:tailEnd type="none" w="med" len="med"/>
          </a:ln>
          <a:extLst>
            <a:ext uri="{53640926-AAD7-44D8-BBD7-CCE9431645EC}">
              <a14:shadowObscured xmlns:a14="http://schemas.microsoft.com/office/drawing/2010/main"/>
            </a:ext>
          </a:extLst>
        </p:spPr>
      </p:pic>
      <p:sp>
        <p:nvSpPr>
          <p:cNvPr id="11" name="TextBox 10"/>
          <p:cNvSpPr txBox="1"/>
          <p:nvPr/>
        </p:nvSpPr>
        <p:spPr>
          <a:xfrm>
            <a:off x="3794206" y="5537201"/>
            <a:ext cx="2183260" cy="461665"/>
          </a:xfrm>
          <a:prstGeom prst="rect">
            <a:avLst/>
          </a:prstGeom>
          <a:noFill/>
        </p:spPr>
        <p:txBody>
          <a:bodyPr wrap="none" rtlCol="0">
            <a:spAutoFit/>
          </a:bodyPr>
          <a:lstStyle/>
          <a:p>
            <a:r>
              <a:rPr lang="en-US" dirty="0" smtClean="0">
                <a:solidFill>
                  <a:schemeClr val="bg1"/>
                </a:solidFill>
                <a:latin typeface="+mn-lt"/>
              </a:rPr>
              <a:t>Accreditation</a:t>
            </a:r>
            <a:endParaRPr lang="en-US" dirty="0">
              <a:solidFill>
                <a:schemeClr val="bg1"/>
              </a:solidFill>
              <a:latin typeface="+mn-lt"/>
            </a:endParaRPr>
          </a:p>
        </p:txBody>
      </p:sp>
      <p:sp>
        <p:nvSpPr>
          <p:cNvPr id="12" name="TextBox 11"/>
          <p:cNvSpPr txBox="1"/>
          <p:nvPr/>
        </p:nvSpPr>
        <p:spPr>
          <a:xfrm flipH="1">
            <a:off x="4053287" y="5875867"/>
            <a:ext cx="45719" cy="461665"/>
          </a:xfrm>
          <a:prstGeom prst="rect">
            <a:avLst/>
          </a:prstGeom>
          <a:noFill/>
        </p:spPr>
        <p:txBody>
          <a:bodyPr wrap="square" rtlCol="0">
            <a:spAutoFit/>
          </a:bodyPr>
          <a:lstStyle/>
          <a:p>
            <a:r>
              <a:rPr lang="en-US" dirty="0" smtClean="0">
                <a:solidFill>
                  <a:schemeClr val="bg1"/>
                </a:solidFill>
                <a:latin typeface="+mn-lt"/>
              </a:rPr>
              <a:t>Transfer Degrees</a:t>
            </a:r>
            <a:endParaRPr lang="en-US" dirty="0">
              <a:solidFill>
                <a:schemeClr val="bg1"/>
              </a:solidFill>
              <a:latin typeface="+mn-lt"/>
            </a:endParaRPr>
          </a:p>
        </p:txBody>
      </p:sp>
    </p:spTree>
    <p:extLst>
      <p:ext uri="{BB962C8B-B14F-4D97-AF65-F5344CB8AC3E}">
        <p14:creationId xmlns:p14="http://schemas.microsoft.com/office/powerpoint/2010/main" val="38637320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12750" y="1739900"/>
            <a:ext cx="8316913" cy="4124325"/>
          </a:xfrm>
          <a:prstGeom prst="rect">
            <a:avLst/>
          </a:prstGeom>
          <a:noFill/>
          <a:ln w="12700">
            <a:noFill/>
            <a:miter lim="800000"/>
            <a:headEnd/>
            <a:tailEnd/>
          </a:ln>
          <a:effectLst/>
        </p:spPr>
        <p:txBody>
          <a:bodyPr lIns="90487" tIns="44450" rIns="90487" bIns="44450">
            <a:prstTxWarp prst="textNoShape">
              <a:avLst/>
            </a:prstTxWarp>
          </a:bodyPr>
          <a:lstStyle/>
          <a:p>
            <a:pPr marL="342900" indent="-342900" algn="ctr">
              <a:spcBef>
                <a:spcPct val="20000"/>
              </a:spcBef>
              <a:buClr>
                <a:schemeClr val="hlink"/>
              </a:buClr>
              <a:buSzPct val="130000"/>
            </a:pPr>
            <a:r>
              <a:rPr lang="en-US" sz="2200" u="sng" dirty="0">
                <a:solidFill>
                  <a:schemeClr val="hlink"/>
                </a:solidFill>
                <a:effectLst>
                  <a:outerShdw blurRad="38100" dist="38100" dir="2700000" algn="tl">
                    <a:srgbClr val="DDDDDD"/>
                  </a:outerShdw>
                </a:effectLst>
                <a:latin typeface="Comic Sans MS" charset="0"/>
              </a:rPr>
              <a:t>Enrollment = the number of students in the </a:t>
            </a:r>
            <a:r>
              <a:rPr lang="en-US" sz="2200" u="sng" dirty="0" smtClean="0">
                <a:solidFill>
                  <a:schemeClr val="hlink"/>
                </a:solidFill>
                <a:effectLst>
                  <a:outerShdw blurRad="38100" dist="38100" dir="2700000" algn="tl">
                    <a:srgbClr val="DDDDDD"/>
                  </a:outerShdw>
                </a:effectLst>
                <a:latin typeface="Comic Sans MS" charset="0"/>
              </a:rPr>
              <a:t>class</a:t>
            </a:r>
          </a:p>
          <a:p>
            <a:pPr marL="342900" indent="-342900">
              <a:spcBef>
                <a:spcPct val="20000"/>
              </a:spcBef>
              <a:buClr>
                <a:schemeClr val="hlink"/>
              </a:buClr>
              <a:buSzPct val="130000"/>
              <a:buFont typeface="Wingdings" charset="2"/>
              <a:buChar char="Ø"/>
            </a:pPr>
            <a:r>
              <a:rPr lang="en-US" b="0" dirty="0" smtClean="0">
                <a:solidFill>
                  <a:schemeClr val="hlink"/>
                </a:solidFill>
                <a:effectLst>
                  <a:outerShdw blurRad="38100" dist="38100" dir="2700000" algn="tl">
                    <a:srgbClr val="DDDDDD"/>
                  </a:outerShdw>
                </a:effectLst>
                <a:latin typeface="Comic Sans MS" charset="0"/>
              </a:rPr>
              <a:t>Until </a:t>
            </a:r>
            <a:r>
              <a:rPr lang="en-US" b="0" dirty="0">
                <a:solidFill>
                  <a:schemeClr val="hlink"/>
                </a:solidFill>
                <a:effectLst>
                  <a:outerShdw blurRad="38100" dist="38100" dir="2700000" algn="tl">
                    <a:srgbClr val="DDDDDD"/>
                  </a:outerShdw>
                </a:effectLst>
                <a:latin typeface="Comic Sans MS" charset="0"/>
              </a:rPr>
              <a:t>we know what the actual enrollments are, it is handy to use estimates.  </a:t>
            </a:r>
            <a:r>
              <a:rPr lang="en-US" b="0" dirty="0" smtClean="0">
                <a:solidFill>
                  <a:schemeClr val="hlink"/>
                </a:solidFill>
                <a:effectLst>
                  <a:outerShdw blurRad="38100" dist="38100" dir="2700000" algn="tl">
                    <a:srgbClr val="DDDDDD"/>
                  </a:outerShdw>
                </a:effectLst>
                <a:latin typeface="Comic Sans MS" charset="0"/>
              </a:rPr>
              <a:t>You need some sort of system to do this. </a:t>
            </a:r>
          </a:p>
          <a:p>
            <a:pPr marL="342900" indent="-342900">
              <a:spcBef>
                <a:spcPct val="20000"/>
              </a:spcBef>
              <a:buClr>
                <a:schemeClr val="hlink"/>
              </a:buClr>
              <a:buSzPct val="130000"/>
              <a:buFont typeface="Wingdings" charset="2"/>
              <a:buChar char="Ø"/>
            </a:pPr>
            <a:r>
              <a:rPr lang="en-US" b="0" dirty="0" smtClean="0">
                <a:solidFill>
                  <a:schemeClr val="hlink"/>
                </a:solidFill>
                <a:effectLst>
                  <a:outerShdw blurRad="38100" dist="38100" dir="2700000" algn="tl">
                    <a:srgbClr val="DDDDDD"/>
                  </a:outerShdw>
                </a:effectLst>
                <a:latin typeface="Comic Sans MS" charset="0"/>
              </a:rPr>
              <a:t>We </a:t>
            </a:r>
            <a:r>
              <a:rPr lang="en-US" b="0" dirty="0">
                <a:solidFill>
                  <a:schemeClr val="hlink"/>
                </a:solidFill>
                <a:effectLst>
                  <a:outerShdw blurRad="38100" dist="38100" dir="2700000" algn="tl">
                    <a:srgbClr val="DDDDDD"/>
                  </a:outerShdw>
                </a:effectLst>
                <a:latin typeface="Comic Sans MS" charset="0"/>
              </a:rPr>
              <a:t>utilize estimates so that we can project what our total enrollments will be as soon as we plan the schedule. The time of day, number of sections, the individual teaching the class all come into play.</a:t>
            </a:r>
            <a:r>
              <a:rPr lang="en-US" b="0" i="1" dirty="0">
                <a:solidFill>
                  <a:schemeClr val="hlink"/>
                </a:solidFill>
                <a:effectLst>
                  <a:outerShdw blurRad="38100" dist="38100" dir="2700000" algn="tl">
                    <a:srgbClr val="DDDDDD"/>
                  </a:outerShdw>
                </a:effectLst>
                <a:latin typeface="Comic Sans MS" charset="0"/>
              </a:rPr>
              <a:t>  </a:t>
            </a:r>
            <a:endParaRPr lang="en-US" b="0" i="1" dirty="0" smtClean="0">
              <a:solidFill>
                <a:schemeClr val="hlink"/>
              </a:solidFill>
              <a:effectLst>
                <a:outerShdw blurRad="38100" dist="38100" dir="2700000" algn="tl">
                  <a:srgbClr val="DDDDDD"/>
                </a:outerShdw>
              </a:effectLst>
              <a:latin typeface="Comic Sans MS" charset="0"/>
            </a:endParaRPr>
          </a:p>
          <a:p>
            <a:pPr marL="342900" indent="-342900">
              <a:spcBef>
                <a:spcPct val="20000"/>
              </a:spcBef>
              <a:buClr>
                <a:schemeClr val="hlink"/>
              </a:buClr>
              <a:buSzPct val="130000"/>
              <a:buFont typeface="Wingdings" charset="2"/>
              <a:buChar char="Ø"/>
            </a:pPr>
            <a:endParaRPr lang="en-US" sz="2200" i="1" dirty="0">
              <a:solidFill>
                <a:schemeClr val="hlink"/>
              </a:solidFill>
              <a:effectLst>
                <a:outerShdw blurRad="38100" dist="38100" dir="2700000" algn="tl">
                  <a:srgbClr val="DDDDDD"/>
                </a:outerShdw>
              </a:effectLst>
              <a:latin typeface="Comic Sans MS" charset="0"/>
            </a:endParaRPr>
          </a:p>
        </p:txBody>
      </p:sp>
      <p:sp>
        <p:nvSpPr>
          <p:cNvPr id="34819" name="WordArt 1020"/>
          <p:cNvSpPr>
            <a:spLocks noChangeArrowheads="1" noChangeShapeType="1" noTextEdit="1"/>
          </p:cNvSpPr>
          <p:nvPr/>
        </p:nvSpPr>
        <p:spPr bwMode="auto">
          <a:xfrm>
            <a:off x="1820863" y="377825"/>
            <a:ext cx="5502275" cy="1465263"/>
          </a:xfrm>
          <a:prstGeom prst="rect">
            <a:avLst/>
          </a:prstGeom>
        </p:spPr>
        <p:txBody>
          <a:bodyPr wrap="none" fromWordArt="1">
            <a:prstTxWarp prst="textWave1">
              <a:avLst>
                <a:gd name="adj1" fmla="val 13005"/>
                <a:gd name="adj2" fmla="val 0"/>
              </a:avLst>
            </a:prstTxWarp>
          </a:bodyPr>
          <a:lstStyle/>
          <a:p>
            <a:pPr algn="ctr"/>
            <a:r>
              <a:rPr lang="en-US" sz="6000" kern="10" dirty="0">
                <a:ln w="9525">
                  <a:noFill/>
                  <a:round/>
                  <a:headEnd/>
                  <a:tailEnd/>
                </a:ln>
                <a:gradFill rotWithShape="1">
                  <a:gsLst>
                    <a:gs pos="0">
                      <a:srgbClr val="9999FF"/>
                    </a:gs>
                    <a:gs pos="100000">
                      <a:srgbClr val="009999"/>
                    </a:gs>
                  </a:gsLst>
                  <a:lin ang="5400000" scaled="1"/>
                </a:gradFill>
                <a:effectLst>
                  <a:outerShdw dist="53882" dir="2700000" algn="ctr" rotWithShape="0">
                    <a:srgbClr val="C0C0C0"/>
                  </a:outerShdw>
                </a:effectLst>
                <a:latin typeface="Comic Sans MS"/>
                <a:ea typeface="Comic Sans MS"/>
                <a:cs typeface="Comic Sans MS"/>
              </a:rPr>
              <a:t>Enrollment</a:t>
            </a:r>
          </a:p>
        </p:txBody>
      </p:sp>
      <p:pic>
        <p:nvPicPr>
          <p:cNvPr id="4" name="Picture 3"/>
          <p:cNvPicPr>
            <a:picLocks noChangeAspect="1"/>
          </p:cNvPicPr>
          <p:nvPr/>
        </p:nvPicPr>
        <p:blipFill>
          <a:blip r:embed="rId3"/>
          <a:stretch>
            <a:fillRect/>
          </a:stretch>
        </p:blipFill>
        <p:spPr>
          <a:xfrm>
            <a:off x="6588633" y="4995333"/>
            <a:ext cx="1497034" cy="1680632"/>
          </a:xfrm>
          <a:prstGeom prst="rect">
            <a:avLst/>
          </a:prstGeom>
        </p:spPr>
      </p:pic>
      <p:pic>
        <p:nvPicPr>
          <p:cNvPr id="5" name="Picture 4"/>
          <p:cNvPicPr>
            <a:picLocks noChangeAspect="1"/>
          </p:cNvPicPr>
          <p:nvPr/>
        </p:nvPicPr>
        <p:blipFill>
          <a:blip r:embed="rId3"/>
          <a:stretch>
            <a:fillRect/>
          </a:stretch>
        </p:blipFill>
        <p:spPr>
          <a:xfrm>
            <a:off x="5301699" y="5029200"/>
            <a:ext cx="1497034" cy="1680632"/>
          </a:xfrm>
          <a:prstGeom prst="rect">
            <a:avLst/>
          </a:prstGeom>
        </p:spPr>
      </p:pic>
      <p:pic>
        <p:nvPicPr>
          <p:cNvPr id="7" name="Picture 6"/>
          <p:cNvPicPr>
            <a:picLocks noChangeAspect="1"/>
          </p:cNvPicPr>
          <p:nvPr/>
        </p:nvPicPr>
        <p:blipFill>
          <a:blip r:embed="rId3"/>
          <a:stretch>
            <a:fillRect/>
          </a:stretch>
        </p:blipFill>
        <p:spPr>
          <a:xfrm>
            <a:off x="3794633" y="5046133"/>
            <a:ext cx="1497034" cy="1680632"/>
          </a:xfrm>
          <a:prstGeom prst="rect">
            <a:avLst/>
          </a:prstGeom>
        </p:spPr>
      </p:pic>
      <p:pic>
        <p:nvPicPr>
          <p:cNvPr id="8" name="Picture 7"/>
          <p:cNvPicPr>
            <a:picLocks noChangeAspect="1"/>
          </p:cNvPicPr>
          <p:nvPr/>
        </p:nvPicPr>
        <p:blipFill>
          <a:blip r:embed="rId3"/>
          <a:stretch>
            <a:fillRect/>
          </a:stretch>
        </p:blipFill>
        <p:spPr>
          <a:xfrm>
            <a:off x="2287566" y="5046133"/>
            <a:ext cx="1497034" cy="1680632"/>
          </a:xfrm>
          <a:prstGeom prst="rect">
            <a:avLst/>
          </a:prstGeom>
        </p:spPr>
      </p:pic>
      <p:pic>
        <p:nvPicPr>
          <p:cNvPr id="9" name="Picture 8"/>
          <p:cNvPicPr>
            <a:picLocks noChangeAspect="1"/>
          </p:cNvPicPr>
          <p:nvPr/>
        </p:nvPicPr>
        <p:blipFill>
          <a:blip r:embed="rId3"/>
          <a:stretch>
            <a:fillRect/>
          </a:stretch>
        </p:blipFill>
        <p:spPr>
          <a:xfrm>
            <a:off x="763566" y="5046133"/>
            <a:ext cx="1497034" cy="1680632"/>
          </a:xfrm>
          <a:prstGeom prst="rect">
            <a:avLst/>
          </a:prstGeom>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47700" y="2743200"/>
            <a:ext cx="7772400" cy="4114800"/>
          </a:xfrm>
          <a:prstGeom prst="rect">
            <a:avLst/>
          </a:prstGeom>
          <a:noFill/>
          <a:ln w="12700">
            <a:noFill/>
            <a:miter lim="800000"/>
            <a:headEnd/>
            <a:tailEnd/>
          </a:ln>
          <a:effectLst/>
        </p:spPr>
        <p:txBody>
          <a:bodyPr lIns="90487" tIns="44450" rIns="90487" bIns="44450">
            <a:prstTxWarp prst="textNoShape">
              <a:avLst/>
            </a:prstTxWarp>
          </a:bodyPr>
          <a:lstStyle/>
          <a:p>
            <a:pPr marL="342900" indent="-342900">
              <a:spcBef>
                <a:spcPct val="20000"/>
              </a:spcBef>
              <a:buClr>
                <a:schemeClr val="hlink"/>
              </a:buClr>
              <a:buSzPct val="130000"/>
              <a:buFont typeface="Wingdings" charset="2"/>
              <a:buChar char="Ø"/>
            </a:pPr>
            <a:r>
              <a:rPr lang="en-US" sz="2800" b="0" dirty="0">
                <a:solidFill>
                  <a:schemeClr val="hlink"/>
                </a:solidFill>
                <a:effectLst>
                  <a:outerShdw blurRad="38100" dist="38100" dir="2700000" algn="tl">
                    <a:srgbClr val="DDDDDD"/>
                  </a:outerShdw>
                </a:effectLst>
                <a:latin typeface="Comic Sans MS" charset="0"/>
              </a:rPr>
              <a:t>These enrollments always fluctuate. For purposes of funding, the state takes a “snapshot” in time at the first 20% of the course.  This is called Census. For a full </a:t>
            </a:r>
            <a:r>
              <a:rPr lang="en-US" sz="2800" b="0" dirty="0" smtClean="0">
                <a:solidFill>
                  <a:schemeClr val="hlink"/>
                </a:solidFill>
                <a:effectLst>
                  <a:outerShdw blurRad="38100" dist="38100" dir="2700000" algn="tl">
                    <a:srgbClr val="DDDDDD"/>
                  </a:outerShdw>
                </a:effectLst>
                <a:latin typeface="Comic Sans MS" charset="0"/>
              </a:rPr>
              <a:t>18-week </a:t>
            </a:r>
            <a:r>
              <a:rPr lang="en-US" sz="2800" b="0" dirty="0">
                <a:solidFill>
                  <a:schemeClr val="hlink"/>
                </a:solidFill>
                <a:effectLst>
                  <a:outerShdw blurRad="38100" dist="38100" dir="2700000" algn="tl">
                    <a:srgbClr val="DDDDDD"/>
                  </a:outerShdw>
                </a:effectLst>
                <a:latin typeface="Comic Sans MS" charset="0"/>
              </a:rPr>
              <a:t>semester, this occurs Monday of the 4th week.  It is the 3</a:t>
            </a:r>
            <a:r>
              <a:rPr lang="en-US" sz="2800" b="0" baseline="30000" dirty="0">
                <a:solidFill>
                  <a:schemeClr val="hlink"/>
                </a:solidFill>
                <a:effectLst>
                  <a:outerShdw blurRad="38100" dist="38100" dir="2700000" algn="tl">
                    <a:srgbClr val="DDDDDD"/>
                  </a:outerShdw>
                </a:effectLst>
                <a:latin typeface="Comic Sans MS" charset="0"/>
              </a:rPr>
              <a:t>rd</a:t>
            </a:r>
            <a:r>
              <a:rPr lang="en-US" sz="2800" b="0" dirty="0">
                <a:solidFill>
                  <a:schemeClr val="hlink"/>
                </a:solidFill>
                <a:effectLst>
                  <a:outerShdw blurRad="38100" dist="38100" dir="2700000" algn="tl">
                    <a:srgbClr val="DDDDDD"/>
                  </a:outerShdw>
                </a:effectLst>
                <a:latin typeface="Comic Sans MS" charset="0"/>
              </a:rPr>
              <a:t> week for 16 weeks.</a:t>
            </a:r>
          </a:p>
          <a:p>
            <a:pPr marL="342900" indent="-342900">
              <a:spcBef>
                <a:spcPct val="20000"/>
              </a:spcBef>
              <a:buClr>
                <a:schemeClr val="hlink"/>
              </a:buClr>
              <a:buSzPct val="130000"/>
              <a:buFont typeface="Wingdings" charset="2"/>
              <a:buChar char="Ø"/>
            </a:pPr>
            <a:r>
              <a:rPr lang="en-US" sz="2800" b="0" dirty="0">
                <a:solidFill>
                  <a:schemeClr val="hlink"/>
                </a:solidFill>
                <a:effectLst>
                  <a:outerShdw blurRad="38100" dist="38100" dir="2700000" algn="tl">
                    <a:srgbClr val="DDDDDD"/>
                  </a:outerShdw>
                </a:effectLst>
                <a:latin typeface="Comic Sans MS" charset="0"/>
              </a:rPr>
              <a:t>Daily Census is class by class.</a:t>
            </a:r>
          </a:p>
        </p:txBody>
      </p:sp>
      <p:sp>
        <p:nvSpPr>
          <p:cNvPr id="36868" name="WordArt 1020"/>
          <p:cNvSpPr>
            <a:spLocks noChangeArrowheads="1" noChangeShapeType="1" noTextEdit="1"/>
          </p:cNvSpPr>
          <p:nvPr/>
        </p:nvSpPr>
        <p:spPr bwMode="auto">
          <a:xfrm>
            <a:off x="1414463" y="683155"/>
            <a:ext cx="5502275" cy="1465262"/>
          </a:xfrm>
          <a:prstGeom prst="rect">
            <a:avLst/>
          </a:prstGeom>
        </p:spPr>
        <p:txBody>
          <a:bodyPr wrap="none" fromWordArt="1">
            <a:prstTxWarp prst="textWave1">
              <a:avLst>
                <a:gd name="adj1" fmla="val 13005"/>
                <a:gd name="adj2" fmla="val 0"/>
              </a:avLst>
            </a:prstTxWarp>
          </a:bodyPr>
          <a:lstStyle/>
          <a:p>
            <a:pPr algn="ctr"/>
            <a:r>
              <a:rPr lang="en-US" sz="6000" kern="10" dirty="0">
                <a:ln w="9525">
                  <a:noFill/>
                  <a:round/>
                  <a:headEnd/>
                  <a:tailEnd/>
                </a:ln>
                <a:gradFill rotWithShape="1">
                  <a:gsLst>
                    <a:gs pos="0">
                      <a:srgbClr val="9999FF"/>
                    </a:gs>
                    <a:gs pos="100000">
                      <a:srgbClr val="009999"/>
                    </a:gs>
                  </a:gsLst>
                  <a:lin ang="5400000" scaled="1"/>
                </a:gradFill>
                <a:effectLst>
                  <a:outerShdw dist="53882" dir="2700000" algn="ctr" rotWithShape="0">
                    <a:srgbClr val="C0C0C0"/>
                  </a:outerShdw>
                </a:effectLst>
                <a:latin typeface="Comic Sans MS"/>
                <a:ea typeface="Comic Sans MS"/>
                <a:cs typeface="Comic Sans MS"/>
              </a:rPr>
              <a:t>Census</a:t>
            </a:r>
          </a:p>
        </p:txBody>
      </p:sp>
      <p:pic>
        <p:nvPicPr>
          <p:cNvPr id="6" name="Picture 5" descr="weatherawesome.gif"/>
          <p:cNvPicPr>
            <a:picLocks noChangeAspect="1"/>
          </p:cNvPicPr>
          <p:nvPr/>
        </p:nvPicPr>
        <p:blipFill>
          <a:blip r:embed="rId3"/>
          <a:srcRect/>
          <a:stretch>
            <a:fillRect/>
          </a:stretch>
        </p:blipFill>
        <p:spPr bwMode="auto">
          <a:xfrm>
            <a:off x="6456326" y="338667"/>
            <a:ext cx="2687674" cy="330199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u="sng" dirty="0" smtClean="0"/>
              <a:t>Full-time Equivalent Faculty</a:t>
            </a:r>
          </a:p>
          <a:p>
            <a:r>
              <a:rPr lang="en-US" sz="2400" b="0" dirty="0" smtClean="0"/>
              <a:t>Used for different purposes</a:t>
            </a:r>
          </a:p>
          <a:p>
            <a:r>
              <a:rPr lang="en-US" sz="2400" b="0" dirty="0"/>
              <a:t>FTEF </a:t>
            </a:r>
            <a:r>
              <a:rPr lang="en-US" sz="2400" b="0" dirty="0" smtClean="0"/>
              <a:t>is </a:t>
            </a:r>
            <a:r>
              <a:rPr lang="en-US" sz="2400" b="0" dirty="0"/>
              <a:t>the portion of a full-time load which each particular class represents</a:t>
            </a:r>
            <a:r>
              <a:rPr lang="en-US" sz="2400" b="0" dirty="0" smtClean="0"/>
              <a:t>.</a:t>
            </a:r>
          </a:p>
          <a:p>
            <a:endParaRPr lang="en-US" sz="2400" b="0" dirty="0"/>
          </a:p>
          <a:p>
            <a:r>
              <a:rPr lang="en-US" sz="2400" b="0" dirty="0" smtClean="0"/>
              <a:t>Example – If a full-time faculty member has a load that consists of 15 hours (LED), a 3 hour class represents what percentage of this faculty member’s load?</a:t>
            </a:r>
            <a:endParaRPr lang="en-US" sz="2400" b="0" dirty="0"/>
          </a:p>
          <a:p>
            <a:pPr marL="0" indent="0">
              <a:buNone/>
            </a:pPr>
            <a:endParaRPr lang="en-US" sz="2400" u="sng" dirty="0" smtClean="0"/>
          </a:p>
          <a:p>
            <a:endParaRPr lang="en-US" u="sng" dirty="0"/>
          </a:p>
          <a:p>
            <a:endParaRPr lang="en-US" u="sng" dirty="0"/>
          </a:p>
        </p:txBody>
      </p:sp>
      <p:sp>
        <p:nvSpPr>
          <p:cNvPr id="4" name="WordArt 6"/>
          <p:cNvSpPr>
            <a:spLocks noChangeArrowheads="1" noChangeShapeType="1" noTextEdit="1"/>
          </p:cNvSpPr>
          <p:nvPr/>
        </p:nvSpPr>
        <p:spPr bwMode="auto">
          <a:xfrm>
            <a:off x="2026180" y="434976"/>
            <a:ext cx="4899554" cy="1529292"/>
          </a:xfrm>
          <a:prstGeom prst="rect">
            <a:avLst/>
          </a:prstGeom>
        </p:spPr>
        <p:txBody>
          <a:bodyPr wrap="none" fromWordArt="1">
            <a:prstTxWarp prst="textWave1">
              <a:avLst>
                <a:gd name="adj1" fmla="val 13005"/>
                <a:gd name="adj2" fmla="val 0"/>
              </a:avLst>
            </a:prstTxWarp>
          </a:bodyPr>
          <a:lstStyle/>
          <a:p>
            <a:pPr algn="ctr"/>
            <a:r>
              <a:rPr lang="en-US" sz="5400" kern="10" dirty="0" smtClean="0">
                <a:ln w="9525">
                  <a:noFill/>
                  <a:round/>
                  <a:headEnd/>
                  <a:tailEnd/>
                </a:ln>
                <a:gradFill rotWithShape="1">
                  <a:gsLst>
                    <a:gs pos="0">
                      <a:srgbClr val="9999FF"/>
                    </a:gs>
                    <a:gs pos="100000">
                      <a:srgbClr val="009999"/>
                    </a:gs>
                  </a:gsLst>
                  <a:lin ang="5400000" scaled="1"/>
                </a:gradFill>
                <a:effectLst>
                  <a:outerShdw blurRad="63500" dist="53882" dir="2700000" algn="ctr" rotWithShape="0">
                    <a:srgbClr val="C0C0C0">
                      <a:alpha val="74997"/>
                    </a:srgbClr>
                  </a:outerShdw>
                </a:effectLst>
                <a:latin typeface="Comic Sans MS"/>
                <a:ea typeface="Comic Sans MS"/>
                <a:cs typeface="Comic Sans MS"/>
              </a:rPr>
              <a:t>FTEF</a:t>
            </a:r>
            <a:endParaRPr lang="en-US" sz="5400" kern="10" dirty="0">
              <a:ln w="9525">
                <a:noFill/>
                <a:round/>
                <a:headEnd/>
                <a:tailEnd/>
              </a:ln>
              <a:gradFill rotWithShape="1">
                <a:gsLst>
                  <a:gs pos="0">
                    <a:srgbClr val="9999FF"/>
                  </a:gs>
                  <a:gs pos="100000">
                    <a:srgbClr val="009999"/>
                  </a:gs>
                </a:gsLst>
                <a:lin ang="5400000" scaled="1"/>
              </a:gradFill>
              <a:effectLst>
                <a:outerShdw blurRad="63500" dist="53882" dir="2700000" algn="ctr" rotWithShape="0">
                  <a:srgbClr val="C0C0C0">
                    <a:alpha val="74997"/>
                  </a:srgbClr>
                </a:outerShdw>
              </a:effectLst>
              <a:latin typeface="Comic Sans MS"/>
              <a:ea typeface="Comic Sans MS"/>
              <a:cs typeface="Comic Sans MS"/>
            </a:endParaRPr>
          </a:p>
        </p:txBody>
      </p:sp>
      <p:pic>
        <p:nvPicPr>
          <p:cNvPr id="5" name="Picture 4" descr="C:\Documents and Settings\pdeegan\Desktop\pictures\creatures_012[1].gif"/>
          <p:cNvPicPr>
            <a:picLocks noChangeAspect="1" noChangeArrowheads="1"/>
          </p:cNvPicPr>
          <p:nvPr/>
        </p:nvPicPr>
        <p:blipFill>
          <a:blip r:embed="rId2"/>
          <a:srcRect/>
          <a:stretch>
            <a:fillRect/>
          </a:stretch>
        </p:blipFill>
        <p:spPr bwMode="auto">
          <a:xfrm>
            <a:off x="7467600" y="1140176"/>
            <a:ext cx="475722" cy="792870"/>
          </a:xfrm>
          <a:prstGeom prst="rect">
            <a:avLst/>
          </a:prstGeom>
          <a:noFill/>
        </p:spPr>
      </p:pic>
      <p:pic>
        <p:nvPicPr>
          <p:cNvPr id="6" name="Picture 5" descr="C:\Documents and Settings\pdeegan\Desktop\pictures\creatures_012[1].gif"/>
          <p:cNvPicPr>
            <a:picLocks noChangeAspect="1" noChangeArrowheads="1"/>
          </p:cNvPicPr>
          <p:nvPr/>
        </p:nvPicPr>
        <p:blipFill>
          <a:blip r:embed="rId2"/>
          <a:srcRect/>
          <a:stretch>
            <a:fillRect/>
          </a:stretch>
        </p:blipFill>
        <p:spPr bwMode="auto">
          <a:xfrm>
            <a:off x="7687734" y="2359376"/>
            <a:ext cx="475722" cy="792870"/>
          </a:xfrm>
          <a:prstGeom prst="rect">
            <a:avLst/>
          </a:prstGeom>
          <a:noFill/>
        </p:spPr>
      </p:pic>
      <p:pic>
        <p:nvPicPr>
          <p:cNvPr id="7" name="Picture 6" descr="C:\Documents and Settings\pdeegan\Desktop\pictures\creatures_012[1].gif"/>
          <p:cNvPicPr>
            <a:picLocks noChangeAspect="1" noChangeArrowheads="1"/>
          </p:cNvPicPr>
          <p:nvPr/>
        </p:nvPicPr>
        <p:blipFill>
          <a:blip r:embed="rId2"/>
          <a:srcRect/>
          <a:stretch>
            <a:fillRect/>
          </a:stretch>
        </p:blipFill>
        <p:spPr bwMode="auto">
          <a:xfrm>
            <a:off x="7044267" y="1309509"/>
            <a:ext cx="475722" cy="792870"/>
          </a:xfrm>
          <a:prstGeom prst="rect">
            <a:avLst/>
          </a:prstGeom>
          <a:noFill/>
        </p:spPr>
      </p:pic>
      <p:pic>
        <p:nvPicPr>
          <p:cNvPr id="8" name="Picture 7" descr="C:\Documents and Settings\pdeegan\Desktop\pictures\creatures_012[1].gif"/>
          <p:cNvPicPr>
            <a:picLocks noChangeAspect="1" noChangeArrowheads="1"/>
          </p:cNvPicPr>
          <p:nvPr/>
        </p:nvPicPr>
        <p:blipFill>
          <a:blip r:embed="rId2"/>
          <a:srcRect/>
          <a:stretch>
            <a:fillRect/>
          </a:stretch>
        </p:blipFill>
        <p:spPr bwMode="auto">
          <a:xfrm>
            <a:off x="7975600" y="632176"/>
            <a:ext cx="475722" cy="792870"/>
          </a:xfrm>
          <a:prstGeom prst="rect">
            <a:avLst/>
          </a:prstGeom>
          <a:noFill/>
        </p:spPr>
      </p:pic>
      <p:pic>
        <p:nvPicPr>
          <p:cNvPr id="9" name="Picture 8" descr="C:\Documents and Settings\pdeegan\Desktop\pictures\creatures_012[1].gif"/>
          <p:cNvPicPr>
            <a:picLocks noChangeAspect="1" noChangeArrowheads="1"/>
          </p:cNvPicPr>
          <p:nvPr/>
        </p:nvPicPr>
        <p:blipFill>
          <a:blip r:embed="rId2"/>
          <a:srcRect/>
          <a:stretch>
            <a:fillRect/>
          </a:stretch>
        </p:blipFill>
        <p:spPr bwMode="auto">
          <a:xfrm>
            <a:off x="6739466" y="3567464"/>
            <a:ext cx="475722" cy="792870"/>
          </a:xfrm>
          <a:prstGeom prst="rect">
            <a:avLst/>
          </a:prstGeom>
          <a:noFill/>
        </p:spPr>
      </p:pic>
    </p:spTree>
    <p:extLst>
      <p:ext uri="{BB962C8B-B14F-4D97-AF65-F5344CB8AC3E}">
        <p14:creationId xmlns:p14="http://schemas.microsoft.com/office/powerpoint/2010/main" val="2492690642"/>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3911599" y="0"/>
            <a:ext cx="2256367" cy="3236700"/>
          </a:xfrm>
          <a:prstGeom prst="rect">
            <a:avLst/>
          </a:prstGeom>
        </p:spPr>
      </p:pic>
      <p:pic>
        <p:nvPicPr>
          <p:cNvPr id="6" name="Picture 5"/>
          <p:cNvPicPr/>
          <p:nvPr/>
        </p:nvPicPr>
        <p:blipFill>
          <a:blip r:embed="rId3"/>
          <a:stretch>
            <a:fillRect/>
          </a:stretch>
        </p:blipFill>
        <p:spPr>
          <a:xfrm>
            <a:off x="7004897" y="3252258"/>
            <a:ext cx="1907540" cy="3028950"/>
          </a:xfrm>
          <a:prstGeom prst="rect">
            <a:avLst/>
          </a:prstGeom>
        </p:spPr>
      </p:pic>
      <p:sp>
        <p:nvSpPr>
          <p:cNvPr id="3" name="Content Placeholder 2"/>
          <p:cNvSpPr>
            <a:spLocks noGrp="1"/>
          </p:cNvSpPr>
          <p:nvPr>
            <p:ph idx="1"/>
          </p:nvPr>
        </p:nvSpPr>
        <p:spPr>
          <a:xfrm>
            <a:off x="863601" y="1439333"/>
            <a:ext cx="7501466" cy="4114800"/>
          </a:xfrm>
        </p:spPr>
        <p:txBody>
          <a:bodyPr/>
          <a:lstStyle/>
          <a:p>
            <a:pPr marL="0" indent="0">
              <a:buNone/>
            </a:pPr>
            <a:r>
              <a:rPr lang="en-US" sz="9600" dirty="0" smtClean="0"/>
              <a:t> </a:t>
            </a:r>
            <a:r>
              <a:rPr lang="en-US" sz="20000" dirty="0" smtClean="0"/>
              <a:t>20 %</a:t>
            </a:r>
            <a:endParaRPr lang="en-US" sz="20000" dirty="0"/>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220134" y="3181985"/>
            <a:ext cx="5486400" cy="3676015"/>
          </a:xfrm>
          <a:prstGeom prst="rect">
            <a:avLst/>
          </a:prstGeom>
          <a:noFill/>
          <a:ln>
            <a:noFill/>
          </a:ln>
        </p:spPr>
      </p:pic>
    </p:spTree>
    <p:extLst>
      <p:ext uri="{BB962C8B-B14F-4D97-AF65-F5344CB8AC3E}">
        <p14:creationId xmlns:p14="http://schemas.microsoft.com/office/powerpoint/2010/main" val="368444478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4"/>
          <p:cNvSpPr>
            <a:spLocks noChangeArrowheads="1" noChangeShapeType="1" noTextEdit="1"/>
          </p:cNvSpPr>
          <p:nvPr/>
        </p:nvSpPr>
        <p:spPr bwMode="auto">
          <a:xfrm>
            <a:off x="708555" y="665163"/>
            <a:ext cx="7654925" cy="5064125"/>
          </a:xfrm>
          <a:prstGeom prst="rect">
            <a:avLst/>
          </a:prstGeom>
        </p:spPr>
        <p:txBody>
          <a:bodyPr wrap="none" fromWordArt="1">
            <a:prstTxWarp prst="textSlantUp">
              <a:avLst>
                <a:gd name="adj" fmla="val 32056"/>
              </a:avLst>
            </a:prstTxWarp>
          </a:bodyPr>
          <a:lstStyle/>
          <a:p>
            <a:pPr algn="ctr"/>
            <a:r>
              <a:rPr lang="en-US" sz="6000" kern="10" dirty="0" smtClean="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latin typeface="Comic Sans MS"/>
                <a:ea typeface="Comic Sans MS"/>
                <a:cs typeface="Comic Sans MS"/>
              </a:rPr>
              <a:t>More</a:t>
            </a:r>
          </a:p>
          <a:p>
            <a:pPr algn="ctr"/>
            <a:r>
              <a:rPr lang="en-US" sz="6000" kern="10" dirty="0" smtClean="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latin typeface="Comic Sans MS"/>
                <a:ea typeface="Comic Sans MS"/>
                <a:cs typeface="Comic Sans MS"/>
              </a:rPr>
              <a:t>Definitions</a:t>
            </a:r>
            <a:endParaRPr lang="en-US" sz="6000" kern="1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latin typeface="Comic Sans MS"/>
              <a:ea typeface="Comic Sans MS"/>
              <a:cs typeface="Comic Sans MS"/>
            </a:endParaRPr>
          </a:p>
        </p:txBody>
      </p:sp>
    </p:spTree>
    <p:extLst>
      <p:ext uri="{BB962C8B-B14F-4D97-AF65-F5344CB8AC3E}">
        <p14:creationId xmlns:p14="http://schemas.microsoft.com/office/powerpoint/2010/main" val="1606265908"/>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500063"/>
            <a:ext cx="7772400" cy="1143000"/>
          </a:xfrm>
        </p:spPr>
        <p:txBody>
          <a:bodyPr/>
          <a:lstStyle/>
          <a:p>
            <a:r>
              <a:rPr lang="en-US" dirty="0"/>
              <a:t>Efficiency</a:t>
            </a:r>
          </a:p>
        </p:txBody>
      </p:sp>
      <p:pic>
        <p:nvPicPr>
          <p:cNvPr id="41987" name="Picture 3"/>
          <p:cNvPicPr>
            <a:picLocks noChangeAspect="1" noChangeArrowheads="1"/>
          </p:cNvPicPr>
          <p:nvPr/>
        </p:nvPicPr>
        <p:blipFill>
          <a:blip r:embed="rId3"/>
          <a:srcRect/>
          <a:stretch>
            <a:fillRect/>
          </a:stretch>
        </p:blipFill>
        <p:spPr bwMode="auto">
          <a:xfrm>
            <a:off x="1689100" y="1263650"/>
            <a:ext cx="6680200" cy="50165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3"/>
          <a:srcRect/>
          <a:stretch>
            <a:fillRect/>
          </a:stretch>
        </p:blipFill>
        <p:spPr bwMode="auto">
          <a:xfrm rot="10855792" flipV="1">
            <a:off x="617538" y="3406775"/>
            <a:ext cx="2071687" cy="2855913"/>
          </a:xfrm>
          <a:prstGeom prst="rect">
            <a:avLst/>
          </a:prstGeom>
          <a:noFill/>
          <a:ln w="12700">
            <a:noFill/>
            <a:miter lim="800000"/>
            <a:headEnd/>
            <a:tailEnd/>
          </a:ln>
        </p:spPr>
      </p:pic>
      <p:sp>
        <p:nvSpPr>
          <p:cNvPr id="56322" name="Rectangle 2"/>
          <p:cNvSpPr>
            <a:spLocks noGrp="1" noChangeArrowheads="1"/>
          </p:cNvSpPr>
          <p:nvPr>
            <p:ph type="title"/>
          </p:nvPr>
        </p:nvSpPr>
        <p:spPr>
          <a:xfrm>
            <a:off x="685800" y="1044575"/>
            <a:ext cx="7772400" cy="1143000"/>
          </a:xfrm>
        </p:spPr>
        <p:txBody>
          <a:bodyPr/>
          <a:lstStyle/>
          <a:p>
            <a:r>
              <a:rPr lang="en-US" sz="3600" dirty="0"/>
              <a:t>Are We Efficient?</a:t>
            </a:r>
            <a:br>
              <a:rPr lang="en-US" sz="3600" dirty="0"/>
            </a:br>
            <a:r>
              <a:rPr lang="en-US" sz="3600" dirty="0"/>
              <a:t>or</a:t>
            </a:r>
            <a:br>
              <a:rPr lang="en-US" sz="3600" dirty="0"/>
            </a:br>
            <a:r>
              <a:rPr lang="en-US" sz="3600" dirty="0"/>
              <a:t> The Cost of Generating FTES </a:t>
            </a:r>
            <a:br>
              <a:rPr lang="en-US" sz="3600" dirty="0"/>
            </a:br>
            <a:endParaRPr lang="en-US" sz="3600" dirty="0"/>
          </a:p>
        </p:txBody>
      </p:sp>
      <p:sp>
        <p:nvSpPr>
          <p:cNvPr id="56323" name="Rectangle 3"/>
          <p:cNvSpPr>
            <a:spLocks noGrp="1" noChangeArrowheads="1"/>
          </p:cNvSpPr>
          <p:nvPr>
            <p:ph type="body" idx="1"/>
          </p:nvPr>
        </p:nvSpPr>
        <p:spPr>
          <a:xfrm>
            <a:off x="2343150" y="2468563"/>
            <a:ext cx="6269038" cy="4114800"/>
          </a:xfrm>
        </p:spPr>
        <p:txBody>
          <a:bodyPr/>
          <a:lstStyle/>
          <a:p>
            <a:r>
              <a:rPr lang="en-US" sz="2800" b="0" dirty="0"/>
              <a:t>Statewide, a measure of efficiency is WSCH/FTEF where WSCH is divided by the Full-time Equivalent Faculty (FTEF).  This tells us how much of a faculty load it takes to generate a given WSCH.</a:t>
            </a:r>
          </a:p>
          <a:p>
            <a:endParaRPr lang="en-US" sz="2800" dirty="0"/>
          </a:p>
          <a:p>
            <a:pPr>
              <a:buFont typeface="Wingdings" charset="2"/>
              <a:buNone/>
            </a:pPr>
            <a:endParaRPr lang="en-US" sz="2800" dirty="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1004888" y="650875"/>
            <a:ext cx="7772400" cy="4114800"/>
          </a:xfrm>
        </p:spPr>
        <p:txBody>
          <a:bodyPr/>
          <a:lstStyle/>
          <a:p>
            <a:r>
              <a:rPr lang="en-US" sz="2800" b="0" dirty="0" smtClean="0"/>
              <a:t>Statewide, a WSCH/FTEF of 525 represents the point of financial break even for a college (for 18 week semester).</a:t>
            </a:r>
          </a:p>
          <a:p>
            <a:r>
              <a:rPr lang="en-US" sz="2800" b="0" dirty="0" smtClean="0"/>
              <a:t>What is the break even for a class?</a:t>
            </a:r>
          </a:p>
          <a:p>
            <a:r>
              <a:rPr lang="en-US" sz="2800" b="0" dirty="0" smtClean="0"/>
              <a:t>Will everyone have the same WSCH/FTEF?</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324100" y="3965575"/>
            <a:ext cx="3987800" cy="2032000"/>
          </a:xfrm>
          <a:prstGeom prst="rect">
            <a:avLst/>
          </a:prstGeom>
          <a:noFill/>
          <a:ln>
            <a:noFill/>
          </a:ln>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6" y="423333"/>
            <a:ext cx="8085667" cy="1143000"/>
          </a:xfrm>
        </p:spPr>
        <p:txBody>
          <a:bodyPr/>
          <a:lstStyle/>
          <a:p>
            <a:r>
              <a:rPr lang="en-US" sz="4000" dirty="0" smtClean="0">
                <a:solidFill>
                  <a:srgbClr val="FF00FF"/>
                </a:solidFill>
              </a:rPr>
              <a:t>Number of Students </a:t>
            </a:r>
            <a:r>
              <a:rPr lang="en-US" sz="4000" dirty="0" smtClean="0"/>
              <a:t>in a Class </a:t>
            </a:r>
            <a:endParaRPr lang="en-US" sz="4000" dirty="0"/>
          </a:p>
        </p:txBody>
      </p:sp>
      <p:sp>
        <p:nvSpPr>
          <p:cNvPr id="4" name="TextBox 3"/>
          <p:cNvSpPr txBox="1"/>
          <p:nvPr/>
        </p:nvSpPr>
        <p:spPr>
          <a:xfrm>
            <a:off x="541867" y="1441920"/>
            <a:ext cx="8331199" cy="2970044"/>
          </a:xfrm>
          <a:prstGeom prst="rect">
            <a:avLst/>
          </a:prstGeom>
          <a:noFill/>
        </p:spPr>
        <p:txBody>
          <a:bodyPr wrap="square" rtlCol="0">
            <a:spAutoFit/>
          </a:bodyPr>
          <a:lstStyle/>
          <a:p>
            <a:r>
              <a:rPr lang="en-US" sz="2100" dirty="0" smtClean="0">
                <a:solidFill>
                  <a:srgbClr val="2118FF"/>
                </a:solidFill>
                <a:latin typeface="+mn-lt"/>
              </a:rPr>
              <a:t>32 students X 3 WCH = 96 WSCH/.20  = 480 WSCH/FTEF</a:t>
            </a:r>
          </a:p>
          <a:p>
            <a:endParaRPr lang="en-US" sz="2100" dirty="0" smtClean="0">
              <a:solidFill>
                <a:srgbClr val="2118FF"/>
              </a:solidFill>
              <a:latin typeface="+mn-lt"/>
            </a:endParaRPr>
          </a:p>
          <a:p>
            <a:r>
              <a:rPr lang="en-US" sz="2100" dirty="0" smtClean="0">
                <a:solidFill>
                  <a:srgbClr val="2118FF"/>
                </a:solidFill>
                <a:latin typeface="+mn-lt"/>
              </a:rPr>
              <a:t>33 students X 3 WCH = 99 WSCH/.20  = 495 </a:t>
            </a:r>
            <a:r>
              <a:rPr lang="en-US" sz="2100" dirty="0">
                <a:solidFill>
                  <a:srgbClr val="2118FF"/>
                </a:solidFill>
                <a:latin typeface="+mn-lt"/>
              </a:rPr>
              <a:t>WSCH/</a:t>
            </a:r>
            <a:r>
              <a:rPr lang="en-US" sz="2100" dirty="0" smtClean="0">
                <a:solidFill>
                  <a:srgbClr val="2118FF"/>
                </a:solidFill>
                <a:latin typeface="+mn-lt"/>
              </a:rPr>
              <a:t>FTEF</a:t>
            </a:r>
          </a:p>
          <a:p>
            <a:endParaRPr lang="en-US" sz="2100" dirty="0">
              <a:solidFill>
                <a:srgbClr val="2118FF"/>
              </a:solidFill>
              <a:latin typeface="+mn-lt"/>
            </a:endParaRPr>
          </a:p>
          <a:p>
            <a:r>
              <a:rPr lang="en-US" sz="2100" dirty="0" smtClean="0">
                <a:solidFill>
                  <a:srgbClr val="2118FF"/>
                </a:solidFill>
                <a:latin typeface="+mn-lt"/>
              </a:rPr>
              <a:t>34 students X 3 WCH = 102 WSCH/.20 = 510 </a:t>
            </a:r>
            <a:r>
              <a:rPr lang="en-US" sz="2100" dirty="0">
                <a:solidFill>
                  <a:srgbClr val="2118FF"/>
                </a:solidFill>
                <a:latin typeface="+mn-lt"/>
              </a:rPr>
              <a:t>WSCH/</a:t>
            </a:r>
            <a:r>
              <a:rPr lang="en-US" sz="2100" dirty="0" smtClean="0">
                <a:solidFill>
                  <a:srgbClr val="2118FF"/>
                </a:solidFill>
                <a:latin typeface="+mn-lt"/>
              </a:rPr>
              <a:t>FTEF</a:t>
            </a:r>
          </a:p>
          <a:p>
            <a:endParaRPr lang="en-US" sz="2100" dirty="0" smtClean="0">
              <a:solidFill>
                <a:srgbClr val="2118FF"/>
              </a:solidFill>
              <a:latin typeface="+mn-lt"/>
            </a:endParaRPr>
          </a:p>
          <a:p>
            <a:r>
              <a:rPr lang="en-US" sz="2100" dirty="0" smtClean="0">
                <a:solidFill>
                  <a:srgbClr val="FF00FF"/>
                </a:solidFill>
                <a:latin typeface="+mn-lt"/>
              </a:rPr>
              <a:t>35 students X 3 WCH = 105 WSCH/.20 = 525 </a:t>
            </a:r>
            <a:r>
              <a:rPr lang="en-US" sz="2100" dirty="0">
                <a:solidFill>
                  <a:srgbClr val="FF00FF"/>
                </a:solidFill>
                <a:latin typeface="+mn-lt"/>
              </a:rPr>
              <a:t>WSCH/</a:t>
            </a:r>
            <a:r>
              <a:rPr lang="en-US" sz="2100" dirty="0" smtClean="0">
                <a:solidFill>
                  <a:srgbClr val="FF00FF"/>
                </a:solidFill>
                <a:latin typeface="+mn-lt"/>
              </a:rPr>
              <a:t>FTEF</a:t>
            </a:r>
            <a:endParaRPr lang="en-US" sz="2100" dirty="0">
              <a:solidFill>
                <a:srgbClr val="FF00FF"/>
              </a:solidFill>
              <a:latin typeface="+mn-lt"/>
            </a:endParaRPr>
          </a:p>
          <a:p>
            <a:endParaRPr lang="en-US" sz="2000" dirty="0">
              <a:solidFill>
                <a:srgbClr val="FF00FF"/>
              </a:solidFill>
              <a:latin typeface="+mn-lt"/>
            </a:endParaRPr>
          </a:p>
          <a:p>
            <a:endParaRPr lang="en-US" sz="2000" dirty="0">
              <a:latin typeface="+mn-lt"/>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150532" y="3996265"/>
            <a:ext cx="4724399" cy="2370667"/>
          </a:xfrm>
          <a:prstGeom prst="rect">
            <a:avLst/>
          </a:prstGeom>
          <a:noFill/>
          <a:ln>
            <a:noFill/>
          </a:ln>
        </p:spPr>
      </p:pic>
    </p:spTree>
    <p:extLst>
      <p:ext uri="{BB962C8B-B14F-4D97-AF65-F5344CB8AC3E}">
        <p14:creationId xmlns:p14="http://schemas.microsoft.com/office/powerpoint/2010/main" val="40198905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 WSCH/</a:t>
            </a:r>
            <a:br>
              <a:rPr lang="en-US" dirty="0" smtClean="0"/>
            </a:br>
            <a:r>
              <a:rPr lang="en-US" dirty="0" smtClean="0"/>
              <a:t>FTEF  ????</a:t>
            </a:r>
            <a:endParaRPr lang="en-US" dirty="0"/>
          </a:p>
        </p:txBody>
      </p:sp>
      <p:sp>
        <p:nvSpPr>
          <p:cNvPr id="4" name="TextBox 3"/>
          <p:cNvSpPr txBox="1"/>
          <p:nvPr/>
        </p:nvSpPr>
        <p:spPr>
          <a:xfrm>
            <a:off x="457201" y="2235199"/>
            <a:ext cx="8331199" cy="815608"/>
          </a:xfrm>
          <a:prstGeom prst="rect">
            <a:avLst/>
          </a:prstGeom>
          <a:noFill/>
        </p:spPr>
        <p:txBody>
          <a:bodyPr wrap="square" rtlCol="0">
            <a:spAutoFit/>
          </a:bodyPr>
          <a:lstStyle/>
          <a:p>
            <a:r>
              <a:rPr lang="en-US" sz="2300" dirty="0" smtClean="0">
                <a:solidFill>
                  <a:srgbClr val="2118FF"/>
                </a:solidFill>
              </a:rPr>
              <a:t>30 students X 3 WCH = 90 WSCH/.20  = 450 WSCH/FTES</a:t>
            </a:r>
          </a:p>
          <a:p>
            <a:endParaRPr lang="en-US" dirty="0"/>
          </a:p>
        </p:txBody>
      </p:sp>
      <p:sp>
        <p:nvSpPr>
          <p:cNvPr id="5" name="Rectangle 4"/>
          <p:cNvSpPr/>
          <p:nvPr/>
        </p:nvSpPr>
        <p:spPr>
          <a:xfrm rot="508222">
            <a:off x="956356" y="3443427"/>
            <a:ext cx="6958820" cy="1754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It is about balance !</a:t>
            </a:r>
            <a:endParaRPr lang="en-US" sz="54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25366074"/>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97466"/>
            <a:ext cx="7772400" cy="1143000"/>
          </a:xfrm>
        </p:spPr>
        <p:txBody>
          <a:bodyPr/>
          <a:lstStyle/>
          <a:p>
            <a:r>
              <a:rPr lang="en-US" dirty="0" smtClean="0"/>
              <a:t>What is Enrollment Planning?</a:t>
            </a:r>
            <a:endParaRPr lang="en-US" dirty="0"/>
          </a:p>
        </p:txBody>
      </p:sp>
      <p:sp>
        <p:nvSpPr>
          <p:cNvPr id="8" name="Title 1"/>
          <p:cNvSpPr txBox="1">
            <a:spLocks/>
          </p:cNvSpPr>
          <p:nvPr/>
        </p:nvSpPr>
        <p:spPr bwMode="auto">
          <a:xfrm>
            <a:off x="601134" y="3416300"/>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lvl1pPr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ea typeface="ＭＳ Ｐゴシック" charset="-128"/>
                <a:cs typeface="ＭＳ Ｐゴシック" charset="-128"/>
              </a:defRPr>
            </a:lvl2pPr>
            <a:lvl3pPr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ea typeface="ＭＳ Ｐゴシック" charset="-128"/>
                <a:cs typeface="ＭＳ Ｐゴシック" charset="-128"/>
              </a:defRPr>
            </a:lvl3pPr>
            <a:lvl4pPr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ea typeface="ＭＳ Ｐゴシック" charset="-128"/>
                <a:cs typeface="ＭＳ Ｐゴシック" charset="-128"/>
              </a:defRPr>
            </a:lvl4pPr>
            <a:lvl5pPr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ea typeface="ＭＳ Ｐゴシック" charset="-128"/>
                <a:cs typeface="ＭＳ Ｐゴシック" charset="-128"/>
              </a:defRPr>
            </a:lvl5pPr>
            <a:lvl6pPr marL="457200"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defRPr>
            </a:lvl6pPr>
            <a:lvl7pPr marL="914400"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defRPr>
            </a:lvl7pPr>
            <a:lvl8pPr marL="1371600"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defRPr>
            </a:lvl8pPr>
            <a:lvl9pPr marL="1828800"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defRPr>
            </a:lvl9pPr>
          </a:lstStyle>
          <a:p>
            <a:pPr marL="571500" indent="-571500" algn="l">
              <a:buFont typeface="Arial"/>
              <a:buChar char="•"/>
            </a:pPr>
            <a:r>
              <a:rPr lang="en-US" sz="2800" b="0" dirty="0" smtClean="0"/>
              <a:t>Integral part of colleges’ and district’s planning processes</a:t>
            </a:r>
          </a:p>
          <a:p>
            <a:pPr marL="571500" indent="-571500" algn="l">
              <a:buFont typeface="Arial"/>
              <a:buChar char="•"/>
            </a:pPr>
            <a:r>
              <a:rPr lang="en-US" sz="2800" b="0" dirty="0" smtClean="0"/>
              <a:t>A plan that aligns services and resources in a systematic, planned manner</a:t>
            </a:r>
          </a:p>
          <a:p>
            <a:pPr marL="571500" indent="-571500" algn="l">
              <a:buFont typeface="Arial"/>
              <a:buChar char="•"/>
            </a:pPr>
            <a:r>
              <a:rPr lang="en-US" sz="2800" b="0" dirty="0" smtClean="0"/>
              <a:t>A plan that is based upon data</a:t>
            </a:r>
            <a:endParaRPr lang="en-US" sz="2800" b="0" dirty="0"/>
          </a:p>
          <a:p>
            <a:pPr marL="571500" indent="-571500" algn="l">
              <a:buFont typeface="Arial"/>
              <a:buChar char="•"/>
            </a:pPr>
            <a:r>
              <a:rPr lang="en-US" sz="2800" b="0" dirty="0" smtClean="0"/>
              <a:t>A plan that is examined and updated constantly </a:t>
            </a:r>
            <a:endParaRPr lang="en-US" sz="2800" b="0" dirty="0"/>
          </a:p>
        </p:txBody>
      </p:sp>
    </p:spTree>
    <p:extLst>
      <p:ext uri="{BB962C8B-B14F-4D97-AF65-F5344CB8AC3E}">
        <p14:creationId xmlns:p14="http://schemas.microsoft.com/office/powerpoint/2010/main" val="542486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933" y="846667"/>
            <a:ext cx="7772400" cy="4114800"/>
          </a:xfrm>
        </p:spPr>
        <p:txBody>
          <a:bodyPr/>
          <a:lstStyle/>
          <a:p>
            <a:pPr>
              <a:buNone/>
            </a:pPr>
            <a:r>
              <a:rPr lang="en-US" sz="30000" dirty="0" smtClean="0">
                <a:solidFill>
                  <a:srgbClr val="2FE5E5"/>
                </a:solidFill>
                <a:effectLst>
                  <a:glow rad="228600">
                    <a:schemeClr val="accent1">
                      <a:alpha val="75000"/>
                    </a:schemeClr>
                  </a:glow>
                </a:effectLst>
                <a:latin typeface="Apple Casual"/>
                <a:cs typeface="Apple Casual"/>
              </a:rPr>
              <a:t>	 </a:t>
            </a:r>
            <a:r>
              <a:rPr lang="en-US" sz="40000" dirty="0">
                <a:solidFill>
                  <a:srgbClr val="2FE5E5"/>
                </a:solidFill>
                <a:effectLst>
                  <a:glow rad="228600">
                    <a:schemeClr val="accent1">
                      <a:alpha val="75000"/>
                    </a:schemeClr>
                  </a:glow>
                </a:effectLst>
                <a:latin typeface="Apple Casual"/>
                <a:cs typeface="Apple Casual"/>
              </a:rPr>
              <a:t>?</a:t>
            </a:r>
          </a:p>
          <a:p>
            <a:pPr>
              <a:buNone/>
            </a:pPr>
            <a:endParaRPr lang="en-US" sz="40000" dirty="0" smtClean="0">
              <a:solidFill>
                <a:srgbClr val="2FE5E5"/>
              </a:solidFill>
              <a:effectLst>
                <a:glow rad="228600">
                  <a:schemeClr val="accent1">
                    <a:alpha val="75000"/>
                  </a:schemeClr>
                </a:glow>
              </a:effectLst>
              <a:latin typeface="Apple Casual"/>
              <a:cs typeface="Apple Casual"/>
            </a:endParaRPr>
          </a:p>
          <a:p>
            <a:pPr>
              <a:buNone/>
            </a:pPr>
            <a:r>
              <a:rPr lang="en-US" sz="20000" dirty="0" smtClean="0"/>
              <a:t> </a:t>
            </a:r>
            <a:endParaRPr lang="en-US" sz="27700" dirty="0" smtClean="0">
              <a:solidFill>
                <a:srgbClr val="0000FF"/>
              </a:solidFill>
              <a:latin typeface="Britannic Bold"/>
              <a:cs typeface="Britannic Bold"/>
            </a:endParaRPr>
          </a:p>
          <a:p>
            <a:pPr>
              <a:buNone/>
            </a:pPr>
            <a:endParaRPr lang="en-US" sz="20000" dirty="0" smtClean="0"/>
          </a:p>
        </p:txBody>
      </p:sp>
      <p:sp>
        <p:nvSpPr>
          <p:cNvPr id="2" name="Title 1"/>
          <p:cNvSpPr>
            <a:spLocks noGrp="1"/>
          </p:cNvSpPr>
          <p:nvPr>
            <p:ph type="title"/>
          </p:nvPr>
        </p:nvSpPr>
        <p:spPr>
          <a:xfrm>
            <a:off x="736600" y="1100666"/>
            <a:ext cx="7772400" cy="1143000"/>
          </a:xfrm>
        </p:spPr>
        <p:txBody>
          <a:bodyPr/>
          <a:lstStyle/>
          <a:p>
            <a:r>
              <a:rPr lang="en-US" sz="6000" dirty="0" smtClean="0"/>
              <a:t>Where does 525 Come From ?</a:t>
            </a:r>
            <a:endParaRPr lang="en-US" sz="6000" dirty="0"/>
          </a:p>
        </p:txBody>
      </p:sp>
      <p:sp>
        <p:nvSpPr>
          <p:cNvPr id="6" name="Rectangle 5"/>
          <p:cNvSpPr/>
          <p:nvPr/>
        </p:nvSpPr>
        <p:spPr>
          <a:xfrm>
            <a:off x="3759201" y="2644168"/>
            <a:ext cx="3691466" cy="3677930"/>
          </a:xfrm>
          <a:prstGeom prst="rect">
            <a:avLst/>
          </a:prstGeom>
        </p:spPr>
        <p:txBody>
          <a:bodyPr wrap="square">
            <a:spAutoFit/>
          </a:bodyPr>
          <a:lstStyle/>
          <a:p>
            <a:r>
              <a:rPr lang="en-US" sz="23300" dirty="0" smtClean="0">
                <a:solidFill>
                  <a:srgbClr val="2FE5E5"/>
                </a:solidFill>
                <a:effectLst>
                  <a:glow rad="228600">
                    <a:schemeClr val="accent1">
                      <a:alpha val="75000"/>
                    </a:schemeClr>
                  </a:glow>
                </a:effectLst>
                <a:latin typeface="Apple Casual"/>
                <a:cs typeface="Apple Casual"/>
              </a:rPr>
              <a:t>?</a:t>
            </a:r>
            <a:r>
              <a:rPr lang="en-US" sz="23300" dirty="0">
                <a:solidFill>
                  <a:srgbClr val="2FE5E5"/>
                </a:solidFill>
                <a:effectLst>
                  <a:glow rad="228600">
                    <a:schemeClr val="accent1">
                      <a:alpha val="75000"/>
                    </a:schemeClr>
                  </a:glow>
                </a:effectLst>
                <a:latin typeface="Apple Casual"/>
                <a:cs typeface="Apple Casual"/>
              </a:rPr>
              <a:t> </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0" descr="Graphic - Friendly Nurse">
            <a:hlinkClick r:id="rId2"/>
          </p:cNvPr>
          <p:cNvPicPr>
            <a:picLocks noChangeAspect="1" noChangeArrowheads="1"/>
          </p:cNvPicPr>
          <p:nvPr/>
        </p:nvPicPr>
        <p:blipFill>
          <a:blip r:embed="rId3"/>
          <a:srcRect/>
          <a:stretch>
            <a:fillRect/>
          </a:stretch>
        </p:blipFill>
        <p:spPr bwMode="auto">
          <a:xfrm>
            <a:off x="5972175" y="1555750"/>
            <a:ext cx="1238250" cy="1609725"/>
          </a:xfrm>
          <a:prstGeom prst="rect">
            <a:avLst/>
          </a:prstGeom>
          <a:noFill/>
          <a:ln w="9525">
            <a:noFill/>
            <a:miter lim="800000"/>
            <a:headEnd/>
            <a:tailEnd/>
          </a:ln>
        </p:spPr>
      </p:pic>
      <p:sp>
        <p:nvSpPr>
          <p:cNvPr id="5" name="Title 1"/>
          <p:cNvSpPr>
            <a:spLocks noGrp="1"/>
          </p:cNvSpPr>
          <p:nvPr>
            <p:ph type="title"/>
          </p:nvPr>
        </p:nvSpPr>
        <p:spPr/>
        <p:txBody>
          <a:bodyPr/>
          <a:lstStyle/>
          <a:p>
            <a:r>
              <a:rPr lang="en-US" dirty="0" smtClean="0"/>
              <a:t>It comes from . . .</a:t>
            </a:r>
          </a:p>
        </p:txBody>
      </p:sp>
      <p:sp>
        <p:nvSpPr>
          <p:cNvPr id="6" name="Content Placeholder 2"/>
          <p:cNvSpPr>
            <a:spLocks noGrp="1"/>
          </p:cNvSpPr>
          <p:nvPr>
            <p:ph idx="1"/>
          </p:nvPr>
        </p:nvSpPr>
        <p:spPr/>
        <p:txBody>
          <a:bodyPr/>
          <a:lstStyle/>
          <a:p>
            <a:r>
              <a:rPr lang="en-US" dirty="0" smtClean="0"/>
              <a:t> 1 FTES = 15 WCH</a:t>
            </a:r>
          </a:p>
          <a:p>
            <a:pPr>
              <a:buFont typeface="Wingdings" charset="2"/>
              <a:buNone/>
            </a:pPr>
            <a:r>
              <a:rPr lang="en-US" dirty="0" smtClean="0"/>
              <a:t> </a:t>
            </a:r>
          </a:p>
          <a:p>
            <a:r>
              <a:rPr lang="en-US" dirty="0" smtClean="0"/>
              <a:t> 17.5 Weeks/Semester = 35    	weeks (maximum TLM)</a:t>
            </a:r>
          </a:p>
          <a:p>
            <a:pPr algn="ctr">
              <a:buFont typeface="Wingdings" charset="2"/>
              <a:buNone/>
            </a:pPr>
            <a:r>
              <a:rPr lang="en-US" dirty="0" smtClean="0"/>
              <a:t>or</a:t>
            </a:r>
          </a:p>
          <a:p>
            <a:r>
              <a:rPr lang="en-US" dirty="0" smtClean="0"/>
              <a:t> 15 WCH x 35 Weeks = 525</a:t>
            </a:r>
          </a:p>
        </p:txBody>
      </p:sp>
      <p:pic>
        <p:nvPicPr>
          <p:cNvPr id="49157" name="Picture 12" descr="happy face: African American with outstretched arms stock photos">
            <a:hlinkClick r:id="rId4"/>
          </p:cNvPr>
          <p:cNvPicPr>
            <a:picLocks noChangeAspect="1" noChangeArrowheads="1"/>
          </p:cNvPicPr>
          <p:nvPr/>
        </p:nvPicPr>
        <p:blipFill>
          <a:blip r:embed="rId5"/>
          <a:srcRect/>
          <a:stretch>
            <a:fillRect/>
          </a:stretch>
        </p:blipFill>
        <p:spPr bwMode="auto">
          <a:xfrm>
            <a:off x="7513638" y="1219200"/>
            <a:ext cx="1457325" cy="1898650"/>
          </a:xfrm>
          <a:prstGeom prst="rect">
            <a:avLst/>
          </a:prstGeom>
          <a:noFill/>
          <a:ln w="9525">
            <a:noFill/>
            <a:miter lim="800000"/>
            <a:headEnd/>
            <a:tailEnd/>
          </a:ln>
        </p:spPr>
      </p:pic>
      <p:pic>
        <p:nvPicPr>
          <p:cNvPr id="49158" name="Picture 11" descr="Graphic - Beautiful Young African American Woman With Curly Hair Smiling And Wearing A White V-Neck Shirt">
            <a:hlinkClick r:id="rId6"/>
          </p:cNvPr>
          <p:cNvPicPr>
            <a:picLocks noChangeAspect="1" noChangeArrowheads="1"/>
          </p:cNvPicPr>
          <p:nvPr/>
        </p:nvPicPr>
        <p:blipFill>
          <a:blip r:embed="rId7"/>
          <a:srcRect/>
          <a:stretch>
            <a:fillRect/>
          </a:stretch>
        </p:blipFill>
        <p:spPr bwMode="auto">
          <a:xfrm>
            <a:off x="7089775" y="1920875"/>
            <a:ext cx="952500" cy="14287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6"/>
          <p:cNvPicPr>
            <a:picLocks noChangeAspect="1" noChangeArrowheads="1"/>
          </p:cNvPicPr>
          <p:nvPr/>
        </p:nvPicPr>
        <p:blipFill>
          <a:blip r:embed="rId3"/>
          <a:srcRect/>
          <a:stretch>
            <a:fillRect/>
          </a:stretch>
        </p:blipFill>
        <p:spPr bwMode="auto">
          <a:xfrm>
            <a:off x="6748463" y="4564063"/>
            <a:ext cx="2573337" cy="1512887"/>
          </a:xfrm>
          <a:prstGeom prst="rect">
            <a:avLst/>
          </a:prstGeom>
          <a:noFill/>
          <a:ln w="9525">
            <a:noFill/>
            <a:miter lim="800000"/>
            <a:headEnd/>
            <a:tailEnd/>
          </a:ln>
        </p:spPr>
      </p:pic>
      <p:sp>
        <p:nvSpPr>
          <p:cNvPr id="69634" name="Rectangle 2"/>
          <p:cNvSpPr>
            <a:spLocks noGrp="1" noChangeArrowheads="1"/>
          </p:cNvSpPr>
          <p:nvPr>
            <p:ph type="title"/>
          </p:nvPr>
        </p:nvSpPr>
        <p:spPr/>
        <p:txBody>
          <a:bodyPr/>
          <a:lstStyle/>
          <a:p>
            <a:r>
              <a:rPr lang="en-US" dirty="0"/>
              <a:t>How the State of California Calculates FTES</a:t>
            </a:r>
          </a:p>
        </p:txBody>
      </p:sp>
      <p:sp>
        <p:nvSpPr>
          <p:cNvPr id="69635" name="Rectangle 3"/>
          <p:cNvSpPr>
            <a:spLocks noGrp="1" noChangeArrowheads="1"/>
          </p:cNvSpPr>
          <p:nvPr>
            <p:ph type="body" idx="1"/>
          </p:nvPr>
        </p:nvSpPr>
        <p:spPr>
          <a:xfrm>
            <a:off x="685800" y="2286000"/>
            <a:ext cx="7772400" cy="3740150"/>
          </a:xfrm>
        </p:spPr>
        <p:txBody>
          <a:bodyPr/>
          <a:lstStyle/>
          <a:p>
            <a:r>
              <a:rPr lang="en-US" sz="2400" u="sng" dirty="0" smtClean="0"/>
              <a:t>1. Weekly </a:t>
            </a:r>
            <a:r>
              <a:rPr lang="en-US" sz="2400" u="sng" dirty="0"/>
              <a:t>Census</a:t>
            </a:r>
            <a:r>
              <a:rPr lang="en-US" sz="2400" dirty="0"/>
              <a:t> - Regular term length</a:t>
            </a:r>
          </a:p>
          <a:p>
            <a:r>
              <a:rPr lang="en-US" sz="2400" u="sng" dirty="0" smtClean="0"/>
              <a:t>2. Daily </a:t>
            </a:r>
            <a:r>
              <a:rPr lang="en-US" sz="2400" u="sng" dirty="0"/>
              <a:t>Census</a:t>
            </a:r>
            <a:r>
              <a:rPr lang="en-US" sz="2400" dirty="0"/>
              <a:t> – Short-term classes</a:t>
            </a:r>
          </a:p>
          <a:p>
            <a:r>
              <a:rPr lang="en-US" sz="2400" u="sng" dirty="0" smtClean="0"/>
              <a:t>3. Positive </a:t>
            </a:r>
            <a:r>
              <a:rPr lang="en-US" sz="2400" u="sng" dirty="0"/>
              <a:t>Attendance</a:t>
            </a:r>
            <a:r>
              <a:rPr lang="en-US" sz="2400" dirty="0"/>
              <a:t> -Classes that do not </a:t>
            </a:r>
            <a:r>
              <a:rPr lang="en-US" sz="2400" dirty="0" smtClean="0"/>
              <a:t>meet on </a:t>
            </a:r>
            <a:r>
              <a:rPr lang="en-US" sz="2400" dirty="0"/>
              <a:t>a regular basis</a:t>
            </a:r>
          </a:p>
          <a:p>
            <a:r>
              <a:rPr lang="en-US" sz="2400" u="sng" dirty="0" smtClean="0"/>
              <a:t>4. Alternative </a:t>
            </a:r>
            <a:r>
              <a:rPr lang="en-US" sz="2400" u="sng" dirty="0"/>
              <a:t>Attendance Accounting Method</a:t>
            </a:r>
            <a:r>
              <a:rPr lang="en-US" sz="2400" dirty="0"/>
              <a:t>- </a:t>
            </a:r>
          </a:p>
          <a:p>
            <a:pPr>
              <a:buFont typeface="Wingdings" charset="2"/>
              <a:buNone/>
            </a:pPr>
            <a:r>
              <a:rPr lang="en-US" sz="2400" dirty="0"/>
              <a:t>	</a:t>
            </a:r>
            <a:r>
              <a:rPr lang="en-US" sz="2400" dirty="0" smtClean="0"/>
              <a:t>Non-classroom </a:t>
            </a:r>
            <a:r>
              <a:rPr lang="en-US" sz="2400" dirty="0"/>
              <a:t>and On-line </a:t>
            </a:r>
            <a:r>
              <a:rPr lang="en-US" sz="2400" dirty="0" smtClean="0"/>
              <a:t>classes</a:t>
            </a:r>
          </a:p>
          <a:p>
            <a:r>
              <a:rPr lang="en-US" sz="2400" u="sng" dirty="0" smtClean="0"/>
              <a:t>5. Noncredit online</a:t>
            </a:r>
            <a:endParaRPr lang="en-US" sz="2400" u="sng" dirty="0"/>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p>
        </p:txBody>
      </p:sp>
      <p:sp>
        <p:nvSpPr>
          <p:cNvPr id="3" name="Content Placeholder 2"/>
          <p:cNvSpPr>
            <a:spLocks noGrp="1"/>
          </p:cNvSpPr>
          <p:nvPr>
            <p:ph idx="1"/>
          </p:nvPr>
        </p:nvSpPr>
        <p:spPr/>
        <p:txBody>
          <a:bodyPr/>
          <a:lstStyle/>
          <a:p>
            <a:r>
              <a:rPr lang="en-US" b="0" dirty="0" smtClean="0"/>
              <a:t> Please pay attention to how the     	manner of scheduling impacts 	the FTES generated.</a:t>
            </a:r>
          </a:p>
          <a:p>
            <a:endParaRPr lang="en-US" b="0" dirty="0" smtClean="0"/>
          </a:p>
          <a:p>
            <a:r>
              <a:rPr lang="en-US" b="0" dirty="0" smtClean="0"/>
              <a:t> It is a big deal financially!</a:t>
            </a:r>
          </a:p>
        </p:txBody>
      </p:sp>
      <p:pic>
        <p:nvPicPr>
          <p:cNvPr id="5" name="Picture 4"/>
          <p:cNvPicPr/>
          <p:nvPr/>
        </p:nvPicPr>
        <p:blipFill>
          <a:blip r:embed="rId2"/>
          <a:stretch>
            <a:fillRect/>
          </a:stretch>
        </p:blipFill>
        <p:spPr>
          <a:xfrm>
            <a:off x="750570" y="4921673"/>
            <a:ext cx="1343660" cy="17221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dirty="0" smtClean="0"/>
              <a:t>1. Census </a:t>
            </a:r>
            <a:r>
              <a:rPr lang="en-US" dirty="0"/>
              <a:t>Week</a:t>
            </a:r>
          </a:p>
        </p:txBody>
      </p:sp>
      <p:sp>
        <p:nvSpPr>
          <p:cNvPr id="141315" name="Rectangle 3"/>
          <p:cNvSpPr>
            <a:spLocks noGrp="1" noChangeArrowheads="1"/>
          </p:cNvSpPr>
          <p:nvPr>
            <p:ph type="body" idx="1"/>
          </p:nvPr>
        </p:nvSpPr>
        <p:spPr>
          <a:xfrm>
            <a:off x="685800" y="2032000"/>
            <a:ext cx="7772400" cy="4114800"/>
          </a:xfrm>
        </p:spPr>
        <p:txBody>
          <a:bodyPr/>
          <a:lstStyle/>
          <a:p>
            <a:r>
              <a:rPr lang="en-US" sz="2800" dirty="0" smtClean="0"/>
              <a:t>   </a:t>
            </a:r>
            <a:r>
              <a:rPr lang="en-US" sz="2800" b="0" dirty="0" smtClean="0"/>
              <a:t>These </a:t>
            </a:r>
            <a:r>
              <a:rPr lang="en-US" sz="2800" b="0" dirty="0"/>
              <a:t>are classes that meet on a </a:t>
            </a:r>
            <a:r>
              <a:rPr lang="en-US" sz="2800" b="0" dirty="0" smtClean="0"/>
              <a:t>	</a:t>
            </a:r>
            <a:r>
              <a:rPr lang="en-US" sz="2800" b="0" u="sng" dirty="0" smtClean="0"/>
              <a:t>regular</a:t>
            </a:r>
            <a:r>
              <a:rPr lang="en-US" sz="2800" b="0" dirty="0" smtClean="0"/>
              <a:t> </a:t>
            </a:r>
            <a:r>
              <a:rPr lang="en-US" sz="2800" b="0" dirty="0"/>
              <a:t>basis each week for the full </a:t>
            </a:r>
            <a:r>
              <a:rPr lang="en-US" sz="2800" b="0" dirty="0" smtClean="0"/>
              <a:t>	semester</a:t>
            </a:r>
            <a:r>
              <a:rPr lang="en-US" sz="2800" b="0" dirty="0"/>
              <a:t>.  Students are counted on </a:t>
            </a:r>
            <a:r>
              <a:rPr lang="en-US" sz="2800" b="0" dirty="0" smtClean="0"/>
              <a:t>	</a:t>
            </a:r>
            <a:r>
              <a:rPr lang="en-US" sz="2800" b="0" u="sng" dirty="0" smtClean="0"/>
              <a:t>enrollment</a:t>
            </a:r>
            <a:r>
              <a:rPr lang="en-US" sz="2800" b="0" dirty="0"/>
              <a:t>, not attendance, during </a:t>
            </a:r>
            <a:r>
              <a:rPr lang="en-US" sz="2800" b="0" dirty="0" smtClean="0"/>
              <a:t>	census</a:t>
            </a:r>
            <a:r>
              <a:rPr lang="en-US" sz="2800" b="0" dirty="0"/>
              <a:t>.</a:t>
            </a:r>
          </a:p>
        </p:txBody>
      </p:sp>
      <p:pic>
        <p:nvPicPr>
          <p:cNvPr id="5" name="Picture 4"/>
          <p:cNvPicPr>
            <a:picLocks noChangeAspect="1"/>
          </p:cNvPicPr>
          <p:nvPr/>
        </p:nvPicPr>
        <p:blipFill>
          <a:blip r:embed="rId3"/>
          <a:stretch>
            <a:fillRect/>
          </a:stretch>
        </p:blipFill>
        <p:spPr>
          <a:xfrm>
            <a:off x="6036366" y="3894667"/>
            <a:ext cx="1057794" cy="2791883"/>
          </a:xfrm>
          <a:prstGeom prst="rect">
            <a:avLst/>
          </a:prstGeom>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799" y="355600"/>
            <a:ext cx="8017933" cy="1143000"/>
          </a:xfrm>
        </p:spPr>
        <p:txBody>
          <a:bodyPr/>
          <a:lstStyle/>
          <a:p>
            <a:r>
              <a:rPr lang="en-US" sz="4000" dirty="0" smtClean="0"/>
              <a:t>FTES – Weekly Census Formula</a:t>
            </a:r>
          </a:p>
        </p:txBody>
      </p:sp>
      <p:sp>
        <p:nvSpPr>
          <p:cNvPr id="5" name="Content Placeholder 2"/>
          <p:cNvSpPr>
            <a:spLocks noGrp="1"/>
          </p:cNvSpPr>
          <p:nvPr>
            <p:ph idx="1"/>
          </p:nvPr>
        </p:nvSpPr>
        <p:spPr>
          <a:xfrm>
            <a:off x="490538" y="1981200"/>
            <a:ext cx="8196262" cy="4114800"/>
          </a:xfrm>
        </p:spPr>
        <p:txBody>
          <a:bodyPr/>
          <a:lstStyle/>
          <a:p>
            <a:r>
              <a:rPr lang="en-US" sz="2400" dirty="0" smtClean="0"/>
              <a:t> </a:t>
            </a:r>
            <a:r>
              <a:rPr lang="en-US" sz="2400" b="0" dirty="0" smtClean="0"/>
              <a:t> Full Term—Calculated at Census (20% of Term      	Length)</a:t>
            </a:r>
          </a:p>
          <a:p>
            <a:r>
              <a:rPr lang="en-US" sz="2400" b="0" dirty="0"/>
              <a:t> </a:t>
            </a:r>
            <a:r>
              <a:rPr lang="en-US" sz="2400" b="0" dirty="0" smtClean="0"/>
              <a:t> Even though you don’t meet for them, holidays 	count in this method, but what about 	pedagogy??  </a:t>
            </a:r>
          </a:p>
          <a:p>
            <a:r>
              <a:rPr lang="en-US" sz="2400" dirty="0" smtClean="0"/>
              <a:t> Formula </a:t>
            </a:r>
            <a:r>
              <a:rPr lang="en-US" dirty="0" smtClean="0"/>
              <a:t>-</a:t>
            </a:r>
          </a:p>
          <a:p>
            <a:pPr>
              <a:buFont typeface="Wingdings" charset="2"/>
              <a:buNone/>
            </a:pPr>
            <a:r>
              <a:rPr lang="en-US" sz="2000" dirty="0" smtClean="0"/>
              <a:t>WSCH </a:t>
            </a:r>
            <a:r>
              <a:rPr lang="en-US" sz="2000" dirty="0" smtClean="0">
                <a:solidFill>
                  <a:srgbClr val="0000FF"/>
                </a:solidFill>
              </a:rPr>
              <a:t>(WCH X Number of students) </a:t>
            </a:r>
            <a:r>
              <a:rPr lang="en-US" sz="2000" dirty="0" smtClean="0"/>
              <a:t>X Term Length Multiplier</a:t>
            </a:r>
          </a:p>
        </p:txBody>
      </p:sp>
      <p:sp>
        <p:nvSpPr>
          <p:cNvPr id="55300" name="Line 6"/>
          <p:cNvSpPr>
            <a:spLocks noChangeShapeType="1"/>
          </p:cNvSpPr>
          <p:nvPr/>
        </p:nvSpPr>
        <p:spPr bwMode="auto">
          <a:xfrm>
            <a:off x="524934" y="4948237"/>
            <a:ext cx="8026400" cy="44450"/>
          </a:xfrm>
          <a:prstGeom prst="line">
            <a:avLst/>
          </a:prstGeom>
          <a:noFill/>
          <a:ln w="57150">
            <a:solidFill>
              <a:schemeClr val="accent1"/>
            </a:solidFill>
            <a:round/>
            <a:headEnd/>
            <a:tailEnd/>
          </a:ln>
        </p:spPr>
        <p:txBody>
          <a:bodyPr wrap="none" anchor="ctr">
            <a:prstTxWarp prst="textNoShape">
              <a:avLst/>
            </a:prstTxWarp>
          </a:bodyPr>
          <a:lstStyle/>
          <a:p>
            <a:endParaRPr lang="en-US" dirty="0"/>
          </a:p>
        </p:txBody>
      </p:sp>
      <p:sp>
        <p:nvSpPr>
          <p:cNvPr id="55301" name="Rectangle 6"/>
          <p:cNvSpPr>
            <a:spLocks noChangeArrowheads="1"/>
          </p:cNvSpPr>
          <p:nvPr/>
        </p:nvSpPr>
        <p:spPr bwMode="auto">
          <a:xfrm>
            <a:off x="4029075" y="4908550"/>
            <a:ext cx="882650" cy="461963"/>
          </a:xfrm>
          <a:prstGeom prst="rect">
            <a:avLst/>
          </a:prstGeom>
          <a:noFill/>
          <a:ln w="9525">
            <a:noFill/>
            <a:miter lim="800000"/>
            <a:headEnd/>
            <a:tailEnd/>
          </a:ln>
        </p:spPr>
        <p:txBody>
          <a:bodyPr wrap="none">
            <a:prstTxWarp prst="textNoShape">
              <a:avLst/>
            </a:prstTxWarp>
            <a:spAutoFit/>
          </a:bodyPr>
          <a:lstStyle/>
          <a:p>
            <a:r>
              <a:rPr lang="en-US" dirty="0">
                <a:solidFill>
                  <a:schemeClr val="hlink"/>
                </a:solidFill>
                <a:latin typeface="Comic Sans MS" charset="0"/>
              </a:rPr>
              <a:t> 525</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4000" dirty="0" smtClean="0"/>
              <a:t>FTES—CENSUS WEEKLY EXAMPLE</a:t>
            </a:r>
          </a:p>
        </p:txBody>
      </p:sp>
      <p:sp>
        <p:nvSpPr>
          <p:cNvPr id="5" name="Content Placeholder 2"/>
          <p:cNvSpPr>
            <a:spLocks noGrp="1"/>
          </p:cNvSpPr>
          <p:nvPr>
            <p:ph idx="1"/>
          </p:nvPr>
        </p:nvSpPr>
        <p:spPr/>
        <p:txBody>
          <a:bodyPr/>
          <a:lstStyle/>
          <a:p>
            <a:r>
              <a:rPr lang="en-US" dirty="0" smtClean="0"/>
              <a:t> </a:t>
            </a:r>
            <a:r>
              <a:rPr lang="en-US" sz="2400" b="0" dirty="0" smtClean="0"/>
              <a:t>Class of 35 students meeting 75 minutes per day twice a week (150 minutes divided by 50 minutes is equal to 3.0 WCH) for 17.5 weeks (Standard Term Length Multiplier)</a:t>
            </a:r>
          </a:p>
          <a:p>
            <a:endParaRPr lang="en-US" sz="2400" b="0" dirty="0" smtClean="0"/>
          </a:p>
          <a:p>
            <a:r>
              <a:rPr lang="en-US" sz="2400" dirty="0" smtClean="0"/>
              <a:t> Formula -</a:t>
            </a:r>
          </a:p>
          <a:p>
            <a:pPr>
              <a:buFont typeface="Wingdings" charset="2"/>
              <a:buNone/>
            </a:pPr>
            <a:r>
              <a:rPr lang="en-US" sz="2400" dirty="0" smtClean="0"/>
              <a:t> 105 WSCH </a:t>
            </a:r>
            <a:r>
              <a:rPr lang="en-US" sz="2400" dirty="0" smtClean="0">
                <a:solidFill>
                  <a:srgbClr val="0000FF"/>
                </a:solidFill>
              </a:rPr>
              <a:t>(3 WCH x 35 Students) </a:t>
            </a:r>
            <a:r>
              <a:rPr lang="en-US" sz="2400" dirty="0" smtClean="0"/>
              <a:t>X 17.5</a:t>
            </a:r>
          </a:p>
          <a:p>
            <a:endParaRPr lang="en-US" sz="2400" dirty="0" smtClean="0"/>
          </a:p>
        </p:txBody>
      </p:sp>
      <p:sp>
        <p:nvSpPr>
          <p:cNvPr id="56324" name="Line 6"/>
          <p:cNvSpPr>
            <a:spLocks noChangeShapeType="1"/>
          </p:cNvSpPr>
          <p:nvPr/>
        </p:nvSpPr>
        <p:spPr bwMode="auto">
          <a:xfrm>
            <a:off x="609071" y="4998508"/>
            <a:ext cx="8026400" cy="46038"/>
          </a:xfrm>
          <a:prstGeom prst="line">
            <a:avLst/>
          </a:prstGeom>
          <a:noFill/>
          <a:ln w="57150">
            <a:solidFill>
              <a:schemeClr val="accent1"/>
            </a:solidFill>
            <a:round/>
            <a:headEnd/>
            <a:tailEnd/>
          </a:ln>
        </p:spPr>
        <p:txBody>
          <a:bodyPr wrap="none" anchor="ctr">
            <a:prstTxWarp prst="textNoShape">
              <a:avLst/>
            </a:prstTxWarp>
          </a:bodyPr>
          <a:lstStyle/>
          <a:p>
            <a:endParaRPr lang="en-US" dirty="0"/>
          </a:p>
        </p:txBody>
      </p:sp>
      <p:sp>
        <p:nvSpPr>
          <p:cNvPr id="56325" name="Rectangle 6"/>
          <p:cNvSpPr>
            <a:spLocks noChangeArrowheads="1"/>
          </p:cNvSpPr>
          <p:nvPr/>
        </p:nvSpPr>
        <p:spPr bwMode="auto">
          <a:xfrm>
            <a:off x="4011613" y="5010150"/>
            <a:ext cx="747712" cy="461963"/>
          </a:xfrm>
          <a:prstGeom prst="rect">
            <a:avLst/>
          </a:prstGeom>
          <a:noFill/>
          <a:ln w="9525">
            <a:noFill/>
            <a:miter lim="800000"/>
            <a:headEnd/>
            <a:tailEnd/>
          </a:ln>
        </p:spPr>
        <p:txBody>
          <a:bodyPr wrap="none">
            <a:prstTxWarp prst="textNoShape">
              <a:avLst/>
            </a:prstTxWarp>
            <a:spAutoFit/>
          </a:bodyPr>
          <a:lstStyle/>
          <a:p>
            <a:r>
              <a:rPr lang="en-US" dirty="0">
                <a:solidFill>
                  <a:schemeClr val="hlink"/>
                </a:solidFill>
                <a:latin typeface="Comic Sans MS" charset="0"/>
              </a:rPr>
              <a:t>525</a:t>
            </a:r>
            <a:endParaRPr lang="en-US" dirty="0"/>
          </a:p>
        </p:txBody>
      </p:sp>
      <p:sp>
        <p:nvSpPr>
          <p:cNvPr id="8" name="TextBox 7"/>
          <p:cNvSpPr txBox="1"/>
          <p:nvPr/>
        </p:nvSpPr>
        <p:spPr>
          <a:xfrm>
            <a:off x="6926263" y="5334000"/>
            <a:ext cx="1455737" cy="830997"/>
          </a:xfrm>
          <a:prstGeom prst="rect">
            <a:avLst/>
          </a:prstGeom>
          <a:effectLst>
            <a:outerShdw blurRad="800100" dir="5100000" rotWithShape="0">
              <a:srgbClr val="F229FF">
                <a:alpha val="35000"/>
              </a:srgbClr>
            </a:outerShdw>
          </a:effectLst>
        </p:spPr>
        <p:style>
          <a:lnRef idx="1">
            <a:schemeClr val="accent1"/>
          </a:lnRef>
          <a:fillRef idx="3">
            <a:schemeClr val="accent1"/>
          </a:fillRef>
          <a:effectRef idx="2">
            <a:schemeClr val="accent1"/>
          </a:effectRef>
          <a:fontRef idx="minor">
            <a:schemeClr val="lt1"/>
          </a:fontRef>
        </p:style>
        <p:txBody>
          <a:bodyPr>
            <a:prstTxWarp prst="textNoShape">
              <a:avLst/>
            </a:prstTxWarp>
            <a:spAutoFit/>
          </a:bodyPr>
          <a:lstStyle/>
          <a:p>
            <a:r>
              <a:rPr lang="en-US" dirty="0" smtClean="0">
                <a:solidFill>
                  <a:srgbClr val="FFFFFF"/>
                </a:solidFill>
              </a:rPr>
              <a:t>3.5 </a:t>
            </a:r>
            <a:r>
              <a:rPr lang="en-US" dirty="0">
                <a:solidFill>
                  <a:srgbClr val="FFFFFF"/>
                </a:solidFill>
              </a:rPr>
              <a:t>FTES</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dirty="0" smtClean="0"/>
              <a:t>2. Daily Census</a:t>
            </a:r>
            <a:endParaRPr lang="en-US" dirty="0"/>
          </a:p>
        </p:txBody>
      </p:sp>
      <p:sp>
        <p:nvSpPr>
          <p:cNvPr id="142339" name="Rectangle 3"/>
          <p:cNvSpPr>
            <a:spLocks noGrp="1" noChangeArrowheads="1"/>
          </p:cNvSpPr>
          <p:nvPr>
            <p:ph type="body" idx="1"/>
          </p:nvPr>
        </p:nvSpPr>
        <p:spPr>
          <a:xfrm>
            <a:off x="635000" y="1686984"/>
            <a:ext cx="7772400" cy="4114800"/>
          </a:xfrm>
        </p:spPr>
        <p:txBody>
          <a:bodyPr/>
          <a:lstStyle/>
          <a:p>
            <a:pPr>
              <a:lnSpc>
                <a:spcPct val="90000"/>
              </a:lnSpc>
            </a:pPr>
            <a:r>
              <a:rPr lang="en-US" sz="2300" b="0" dirty="0"/>
              <a:t>This includes classes that meet on a regular basis for at least 5 days, but do not meet the full semester.  </a:t>
            </a:r>
          </a:p>
          <a:p>
            <a:pPr>
              <a:lnSpc>
                <a:spcPct val="90000"/>
              </a:lnSpc>
            </a:pPr>
            <a:r>
              <a:rPr lang="en-US" sz="2300" b="0" dirty="0"/>
              <a:t>Enrollment is counted on each course’s individual census day (20% of course).</a:t>
            </a:r>
          </a:p>
          <a:p>
            <a:pPr>
              <a:lnSpc>
                <a:spcPct val="90000"/>
              </a:lnSpc>
            </a:pPr>
            <a:r>
              <a:rPr lang="en-US" sz="2300" b="0" dirty="0"/>
              <a:t>Summer, short-term courses, and Intersession are included </a:t>
            </a:r>
            <a:r>
              <a:rPr lang="en-US" sz="2300" b="0" dirty="0" smtClean="0"/>
              <a:t>here.</a:t>
            </a:r>
            <a:endParaRPr lang="en-US" sz="2300" b="0" dirty="0"/>
          </a:p>
          <a:p>
            <a:pPr>
              <a:lnSpc>
                <a:spcPct val="90000"/>
              </a:lnSpc>
            </a:pPr>
            <a:r>
              <a:rPr lang="en-US" sz="2400" b="0" dirty="0"/>
              <a:t>The </a:t>
            </a:r>
            <a:r>
              <a:rPr lang="en-US" sz="2400" b="0" dirty="0" smtClean="0"/>
              <a:t>formula </a:t>
            </a:r>
            <a:r>
              <a:rPr lang="en-US" sz="2300" b="0" dirty="0" smtClean="0"/>
              <a:t>- </a:t>
            </a:r>
            <a:endParaRPr lang="en-US" sz="2300" b="0" dirty="0"/>
          </a:p>
          <a:p>
            <a:pPr>
              <a:lnSpc>
                <a:spcPct val="90000"/>
              </a:lnSpc>
            </a:pPr>
            <a:endParaRPr lang="en-US" sz="2300" dirty="0"/>
          </a:p>
          <a:p>
            <a:pPr>
              <a:lnSpc>
                <a:spcPct val="90000"/>
              </a:lnSpc>
              <a:buFont typeface="Wingdings" charset="2"/>
              <a:buNone/>
            </a:pPr>
            <a:r>
              <a:rPr lang="en-US" sz="2300" dirty="0" smtClean="0"/>
              <a:t>DSCH </a:t>
            </a:r>
            <a:r>
              <a:rPr lang="en-US" sz="2300" dirty="0" smtClean="0">
                <a:solidFill>
                  <a:srgbClr val="0000FF"/>
                </a:solidFill>
              </a:rPr>
              <a:t>(DCH X the number of students at census) </a:t>
            </a:r>
            <a:r>
              <a:rPr lang="en-US" sz="2300" dirty="0" smtClean="0"/>
              <a:t>x the number of days the class meets</a:t>
            </a:r>
            <a:endParaRPr lang="en-US" sz="2300" dirty="0"/>
          </a:p>
          <a:p>
            <a:pPr>
              <a:lnSpc>
                <a:spcPct val="90000"/>
              </a:lnSpc>
              <a:buFont typeface="Wingdings" charset="2"/>
              <a:buNone/>
            </a:pPr>
            <a:r>
              <a:rPr lang="en-US" sz="2300" dirty="0"/>
              <a:t>                        525 </a:t>
            </a:r>
          </a:p>
        </p:txBody>
      </p:sp>
      <p:sp>
        <p:nvSpPr>
          <p:cNvPr id="57349" name="Line 6"/>
          <p:cNvSpPr>
            <a:spLocks noChangeShapeType="1"/>
          </p:cNvSpPr>
          <p:nvPr/>
        </p:nvSpPr>
        <p:spPr bwMode="auto">
          <a:xfrm flipV="1">
            <a:off x="745068" y="5587999"/>
            <a:ext cx="7484532" cy="33867"/>
          </a:xfrm>
          <a:prstGeom prst="line">
            <a:avLst/>
          </a:prstGeom>
          <a:noFill/>
          <a:ln w="57150">
            <a:solidFill>
              <a:schemeClr val="accent1"/>
            </a:solidFill>
            <a:round/>
            <a:headEnd/>
            <a:tailEnd/>
          </a:ln>
        </p:spPr>
        <p:txBody>
          <a:bodyPr wrap="none" anchor="ctr">
            <a:prstTxWarp prst="textNoShape">
              <a:avLst/>
            </a:prstTxWarp>
          </a:bodyPr>
          <a:lstStyle/>
          <a:p>
            <a:endParaRPr lang="en-US" dirty="0"/>
          </a:p>
        </p:txBody>
      </p:sp>
      <p:pic>
        <p:nvPicPr>
          <p:cNvPr id="6" name="Picture 5" descr="ascot Character Collections"/>
          <p:cNvPicPr/>
          <p:nvPr/>
        </p:nvPicPr>
        <p:blipFill>
          <a:blip r:embed="rId3"/>
          <a:srcRect/>
          <a:stretch>
            <a:fillRect/>
          </a:stretch>
        </p:blipFill>
        <p:spPr bwMode="auto">
          <a:xfrm>
            <a:off x="6705599" y="541867"/>
            <a:ext cx="1675575" cy="103710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0267" y="558800"/>
            <a:ext cx="8280400" cy="1143000"/>
          </a:xfrm>
        </p:spPr>
        <p:txBody>
          <a:bodyPr/>
          <a:lstStyle/>
          <a:p>
            <a:r>
              <a:rPr lang="en-US" sz="4000" dirty="0" smtClean="0"/>
              <a:t>FTES—CENSUS DAILY EXAMPLE</a:t>
            </a:r>
          </a:p>
        </p:txBody>
      </p:sp>
      <p:sp>
        <p:nvSpPr>
          <p:cNvPr id="5" name="Content Placeholder 2"/>
          <p:cNvSpPr>
            <a:spLocks noGrp="1"/>
          </p:cNvSpPr>
          <p:nvPr>
            <p:ph idx="1"/>
          </p:nvPr>
        </p:nvSpPr>
        <p:spPr/>
        <p:txBody>
          <a:bodyPr/>
          <a:lstStyle/>
          <a:p>
            <a:r>
              <a:rPr lang="en-US" dirty="0" smtClean="0"/>
              <a:t> </a:t>
            </a:r>
            <a:r>
              <a:rPr lang="en-US" sz="2400" b="0" dirty="0" smtClean="0"/>
              <a:t>Class of 35 students meeting 90 minutes per 	day (1.8 DCH) with 29 class meetings (6 	weeks, 5 days per week, 1 holiday):</a:t>
            </a:r>
          </a:p>
          <a:p>
            <a:r>
              <a:rPr lang="en-US" sz="2400" dirty="0" smtClean="0"/>
              <a:t>  Formula -</a:t>
            </a:r>
          </a:p>
          <a:p>
            <a:pPr>
              <a:buFont typeface="Wingdings" charset="2"/>
              <a:buNone/>
            </a:pPr>
            <a:r>
              <a:rPr lang="en-US" sz="2400" dirty="0" smtClean="0"/>
              <a:t> </a:t>
            </a:r>
            <a:r>
              <a:rPr lang="en-US" sz="2000" dirty="0" smtClean="0"/>
              <a:t>63 DSCH (1.8 DCH x 35 Students) X 29 Class Meetings</a:t>
            </a:r>
          </a:p>
          <a:p>
            <a:endParaRPr lang="en-US" sz="2400" dirty="0" smtClean="0"/>
          </a:p>
          <a:p>
            <a:endParaRPr lang="en-US" sz="2400" dirty="0" smtClean="0"/>
          </a:p>
          <a:p>
            <a:endParaRPr lang="en-US" dirty="0" smtClean="0"/>
          </a:p>
        </p:txBody>
      </p:sp>
      <p:sp>
        <p:nvSpPr>
          <p:cNvPr id="59396" name="Line 6"/>
          <p:cNvSpPr>
            <a:spLocks noChangeShapeType="1"/>
          </p:cNvSpPr>
          <p:nvPr/>
        </p:nvSpPr>
        <p:spPr bwMode="auto">
          <a:xfrm flipV="1">
            <a:off x="474663" y="4419600"/>
            <a:ext cx="8128000" cy="46038"/>
          </a:xfrm>
          <a:prstGeom prst="line">
            <a:avLst/>
          </a:prstGeom>
          <a:noFill/>
          <a:ln w="57150">
            <a:solidFill>
              <a:schemeClr val="accent1"/>
            </a:solidFill>
            <a:round/>
            <a:headEnd/>
            <a:tailEnd/>
          </a:ln>
        </p:spPr>
        <p:txBody>
          <a:bodyPr wrap="none" anchor="ctr">
            <a:prstTxWarp prst="textNoShape">
              <a:avLst/>
            </a:prstTxWarp>
          </a:bodyPr>
          <a:lstStyle/>
          <a:p>
            <a:endParaRPr lang="en-US" dirty="0"/>
          </a:p>
        </p:txBody>
      </p:sp>
      <p:sp>
        <p:nvSpPr>
          <p:cNvPr id="7" name="Rectangle 6"/>
          <p:cNvSpPr/>
          <p:nvPr/>
        </p:nvSpPr>
        <p:spPr>
          <a:xfrm>
            <a:off x="3798888" y="4670425"/>
            <a:ext cx="749300" cy="430213"/>
          </a:xfrm>
          <a:prstGeom prst="rect">
            <a:avLst/>
          </a:prstGeom>
        </p:spPr>
        <p:txBody>
          <a:bodyPr wrap="none">
            <a:prstTxWarp prst="textNoShape">
              <a:avLst/>
            </a:prstTxWarp>
            <a:spAutoFit/>
          </a:bodyPr>
          <a:lstStyle/>
          <a:p>
            <a:pPr>
              <a:lnSpc>
                <a:spcPct val="90000"/>
              </a:lnSpc>
              <a:buFont typeface="Wingdings" charset="2"/>
              <a:buNone/>
            </a:pPr>
            <a:r>
              <a:rPr lang="en-US" dirty="0">
                <a:solidFill>
                  <a:srgbClr val="F229FF"/>
                </a:solidFill>
                <a:latin typeface="Comic Sans MS" charset="0"/>
              </a:rPr>
              <a:t>525</a:t>
            </a:r>
            <a:r>
              <a:rPr lang="en-US" dirty="0"/>
              <a:t> </a:t>
            </a:r>
          </a:p>
        </p:txBody>
      </p:sp>
      <p:pic>
        <p:nvPicPr>
          <p:cNvPr id="59398" name="Picture 10"/>
          <p:cNvPicPr>
            <a:picLocks noChangeAspect="1" noChangeArrowheads="1"/>
          </p:cNvPicPr>
          <p:nvPr/>
        </p:nvPicPr>
        <p:blipFill>
          <a:blip r:embed="rId2"/>
          <a:srcRect/>
          <a:stretch>
            <a:fillRect/>
          </a:stretch>
        </p:blipFill>
        <p:spPr bwMode="auto">
          <a:xfrm>
            <a:off x="5722938" y="4600575"/>
            <a:ext cx="2682875" cy="2257425"/>
          </a:xfrm>
          <a:prstGeom prst="rect">
            <a:avLst/>
          </a:prstGeom>
          <a:noFill/>
          <a:ln w="9525">
            <a:noFill/>
            <a:miter lim="800000"/>
            <a:headEnd/>
            <a:tailEnd/>
          </a:ln>
        </p:spPr>
      </p:pic>
      <p:sp>
        <p:nvSpPr>
          <p:cNvPr id="9" name="TextBox 8"/>
          <p:cNvSpPr txBox="1"/>
          <p:nvPr/>
        </p:nvSpPr>
        <p:spPr>
          <a:xfrm>
            <a:off x="1846263" y="5249863"/>
            <a:ext cx="1895475" cy="460375"/>
          </a:xfrm>
          <a:prstGeom prst="rect">
            <a:avLst/>
          </a:prstGeom>
          <a:effectLst>
            <a:outerShdw blurRad="800100" dir="5100000" rotWithShape="0">
              <a:srgbClr val="F229FF">
                <a:alpha val="35000"/>
              </a:srgbClr>
            </a:outerShdw>
          </a:effectLst>
        </p:spPr>
        <p:style>
          <a:lnRef idx="1">
            <a:schemeClr val="accent1"/>
          </a:lnRef>
          <a:fillRef idx="3">
            <a:schemeClr val="accent1"/>
          </a:fillRef>
          <a:effectRef idx="2">
            <a:schemeClr val="accent1"/>
          </a:effectRef>
          <a:fontRef idx="minor">
            <a:schemeClr val="lt1"/>
          </a:fontRef>
        </p:style>
        <p:txBody>
          <a:bodyPr>
            <a:prstTxWarp prst="textNoShape">
              <a:avLst/>
            </a:prstTxWarp>
            <a:spAutoFit/>
          </a:bodyPr>
          <a:lstStyle/>
          <a:p>
            <a:r>
              <a:rPr lang="en-US" dirty="0" smtClean="0">
                <a:solidFill>
                  <a:srgbClr val="FFFFFF"/>
                </a:solidFill>
              </a:rPr>
              <a:t>3.45 </a:t>
            </a:r>
            <a:r>
              <a:rPr lang="en-US" dirty="0">
                <a:solidFill>
                  <a:srgbClr val="FFFFFF"/>
                </a:solidFill>
              </a:rPr>
              <a:t>FTES</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922338" y="762000"/>
            <a:ext cx="7772400" cy="1143000"/>
          </a:xfrm>
          <a:prstGeom prst="rect">
            <a:avLst/>
          </a:prstGeom>
          <a:noFill/>
          <a:ln w="12700">
            <a:noFill/>
            <a:miter lim="800000"/>
            <a:headEnd/>
            <a:tailEnd/>
          </a:ln>
          <a:effectLst/>
        </p:spPr>
        <p:txBody>
          <a:bodyPr lIns="90487" tIns="44450" rIns="90487" bIns="44450" anchor="ctr">
            <a:prstTxWarp prst="textNoShape">
              <a:avLst/>
            </a:prstTxWarp>
          </a:bodyPr>
          <a:lstStyle/>
          <a:p>
            <a:pPr algn="ctr"/>
            <a:r>
              <a:rPr lang="en-US" sz="4000" dirty="0">
                <a:solidFill>
                  <a:schemeClr val="hlink"/>
                </a:solidFill>
                <a:effectLst>
                  <a:outerShdw blurRad="38100" dist="38100" dir="2700000" algn="tl">
                    <a:srgbClr val="DDDDDD"/>
                  </a:outerShdw>
                </a:effectLst>
                <a:latin typeface="Comic Sans MS" charset="0"/>
              </a:rPr>
              <a:t>Special Considerations </a:t>
            </a:r>
          </a:p>
          <a:p>
            <a:pPr algn="ctr"/>
            <a:r>
              <a:rPr lang="en-US" sz="4000" dirty="0">
                <a:solidFill>
                  <a:schemeClr val="hlink"/>
                </a:solidFill>
                <a:effectLst>
                  <a:outerShdw blurRad="38100" dist="38100" dir="2700000" algn="tl">
                    <a:srgbClr val="DDDDDD"/>
                  </a:outerShdw>
                </a:effectLst>
                <a:latin typeface="Comic Sans MS" charset="0"/>
              </a:rPr>
              <a:t>with </a:t>
            </a:r>
            <a:r>
              <a:rPr lang="en-US" sz="4000" dirty="0" smtClean="0">
                <a:solidFill>
                  <a:schemeClr val="hlink"/>
                </a:solidFill>
                <a:effectLst>
                  <a:outerShdw blurRad="38100" dist="38100" dir="2700000" algn="tl">
                    <a:srgbClr val="DDDDDD"/>
                  </a:outerShdw>
                </a:effectLst>
                <a:latin typeface="Comic Sans MS" charset="0"/>
              </a:rPr>
              <a:t>Summer (Daily Census)</a:t>
            </a:r>
            <a:endParaRPr lang="en-US" sz="4000" dirty="0">
              <a:solidFill>
                <a:schemeClr val="hlink"/>
              </a:solidFill>
              <a:effectLst>
                <a:outerShdw blurRad="38100" dist="38100" dir="2700000" algn="tl">
                  <a:srgbClr val="DDDDDD"/>
                </a:outerShdw>
              </a:effectLst>
              <a:latin typeface="Comic Sans MS" charset="0"/>
            </a:endParaRPr>
          </a:p>
        </p:txBody>
      </p:sp>
      <p:sp>
        <p:nvSpPr>
          <p:cNvPr id="13" name="Content Placeholder 2"/>
          <p:cNvSpPr txBox="1">
            <a:spLocks/>
          </p:cNvSpPr>
          <p:nvPr/>
        </p:nvSpPr>
        <p:spPr bwMode="auto">
          <a:xfrm>
            <a:off x="838200" y="2133600"/>
            <a:ext cx="7772400" cy="4114800"/>
          </a:xfrm>
          <a:prstGeom prst="rect">
            <a:avLst/>
          </a:prstGeom>
          <a:noFill/>
          <a:ln w="12700">
            <a:noFill/>
            <a:miter lim="800000"/>
            <a:headEnd/>
            <a:tailEnd/>
          </a:ln>
          <a:effectLst/>
        </p:spPr>
        <p:txBody>
          <a:bodyPr lIns="90487" tIns="44450" rIns="90487" bIns="44450">
            <a:prstTxWarp prst="textNoShape">
              <a:avLst/>
            </a:prstTxWarp>
          </a:bodyPr>
          <a:lstStyle/>
          <a:p>
            <a:pPr marL="342900" indent="-342900">
              <a:spcBef>
                <a:spcPct val="20000"/>
              </a:spcBef>
              <a:buClr>
                <a:schemeClr val="hlink"/>
              </a:buClr>
              <a:buSzPct val="130000"/>
              <a:buFont typeface="Wingdings" charset="2"/>
              <a:buChar char="Ø"/>
            </a:pPr>
            <a:r>
              <a:rPr lang="en-US" sz="3600" dirty="0">
                <a:solidFill>
                  <a:schemeClr val="hlink"/>
                </a:solidFill>
                <a:effectLst>
                  <a:outerShdw blurRad="38100" dist="38100" dir="2700000" algn="tl">
                    <a:srgbClr val="DDDDDD"/>
                  </a:outerShdw>
                </a:effectLst>
                <a:latin typeface="Comic Sans MS" charset="0"/>
              </a:rPr>
              <a:t> </a:t>
            </a:r>
            <a:r>
              <a:rPr lang="en-US" sz="2800" b="0" dirty="0">
                <a:solidFill>
                  <a:schemeClr val="hlink"/>
                </a:solidFill>
                <a:effectLst>
                  <a:outerShdw blurRad="38100" dist="38100" dir="2700000" algn="tl">
                    <a:srgbClr val="DDDDDD"/>
                  </a:outerShdw>
                </a:effectLst>
                <a:latin typeface="Comic Sans MS" charset="0"/>
              </a:rPr>
              <a:t>Can count in either year (class by class) </a:t>
            </a:r>
            <a:r>
              <a:rPr lang="en-US" sz="3600" b="0" dirty="0" smtClean="0">
                <a:solidFill>
                  <a:srgbClr val="0000FF"/>
                </a:solidFill>
                <a:effectLst>
                  <a:outerShdw blurRad="38100" dist="38100" dir="2700000" algn="tl">
                    <a:srgbClr val="DDDDDD"/>
                  </a:outerShdw>
                </a:effectLst>
                <a:latin typeface="Comic Sans MS" charset="0"/>
              </a:rPr>
              <a:t>IF . . . . . . .</a:t>
            </a:r>
            <a:endParaRPr lang="en-US" sz="3600" b="0" dirty="0">
              <a:solidFill>
                <a:srgbClr val="0000FF"/>
              </a:solidFill>
              <a:effectLst>
                <a:outerShdw blurRad="38100" dist="38100" dir="2700000" algn="tl">
                  <a:srgbClr val="DDDDDD"/>
                </a:outerShdw>
              </a:effectLst>
              <a:latin typeface="Comic Sans MS" charset="0"/>
            </a:endParaRPr>
          </a:p>
          <a:p>
            <a:pPr marL="742950" lvl="1" indent="-285750">
              <a:spcBef>
                <a:spcPct val="20000"/>
              </a:spcBef>
              <a:buClr>
                <a:schemeClr val="hlink"/>
              </a:buClr>
              <a:buFont typeface="Wingdings" charset="2"/>
              <a:buChar char="§"/>
            </a:pPr>
            <a:r>
              <a:rPr lang="en-US" b="0" dirty="0" smtClean="0">
                <a:solidFill>
                  <a:schemeClr val="hlink"/>
                </a:solidFill>
                <a:effectLst>
                  <a:outerShdw blurRad="38100" dist="38100" dir="2700000" algn="tl">
                    <a:srgbClr val="DDDDDD"/>
                  </a:outerShdw>
                </a:effectLst>
                <a:latin typeface="Comic Sans MS" charset="0"/>
              </a:rPr>
              <a:t> Census </a:t>
            </a:r>
            <a:r>
              <a:rPr lang="en-US" b="0" dirty="0">
                <a:solidFill>
                  <a:schemeClr val="hlink"/>
                </a:solidFill>
                <a:effectLst>
                  <a:outerShdw blurRad="38100" dist="38100" dir="2700000" algn="tl">
                    <a:srgbClr val="DDDDDD"/>
                  </a:outerShdw>
                </a:effectLst>
                <a:latin typeface="Comic Sans MS" charset="0"/>
              </a:rPr>
              <a:t>day is in one year and end date in another.</a:t>
            </a:r>
          </a:p>
          <a:p>
            <a:pPr marL="685800" lvl="1" indent="-228600">
              <a:spcBef>
                <a:spcPct val="20000"/>
              </a:spcBef>
              <a:buClr>
                <a:schemeClr val="hlink"/>
              </a:buClr>
              <a:buFont typeface="Wingdings" charset="2"/>
              <a:buChar char="§"/>
            </a:pPr>
            <a:r>
              <a:rPr lang="en-US" b="0" dirty="0" smtClean="0">
                <a:solidFill>
                  <a:schemeClr val="hlink"/>
                </a:solidFill>
                <a:effectLst>
                  <a:outerShdw blurRad="38100" dist="38100" dir="2700000" algn="tl">
                    <a:srgbClr val="DDDDDD"/>
                  </a:outerShdw>
                </a:effectLst>
                <a:latin typeface="Comic Sans MS" charset="0"/>
              </a:rPr>
              <a:t> Give </a:t>
            </a:r>
            <a:r>
              <a:rPr lang="en-US" b="0" dirty="0">
                <a:solidFill>
                  <a:schemeClr val="hlink"/>
                </a:solidFill>
                <a:effectLst>
                  <a:outerShdw blurRad="38100" dist="38100" dir="2700000" algn="tl">
                    <a:srgbClr val="DDDDDD"/>
                  </a:outerShdw>
                </a:effectLst>
                <a:latin typeface="Comic Sans MS" charset="0"/>
              </a:rPr>
              <a:t>yourself flexibility by scheduling this </a:t>
            </a:r>
            <a:r>
              <a:rPr lang="en-US" b="0" dirty="0" smtClean="0">
                <a:solidFill>
                  <a:schemeClr val="hlink"/>
                </a:solidFill>
                <a:effectLst>
                  <a:outerShdw blurRad="38100" dist="38100" dir="2700000" algn="tl">
                    <a:srgbClr val="DDDDDD"/>
                  </a:outerShdw>
                </a:effectLst>
                <a:latin typeface="Comic Sans MS" charset="0"/>
              </a:rPr>
              <a:t> way.</a:t>
            </a:r>
          </a:p>
          <a:p>
            <a:pPr marL="800100" lvl="1" indent="-342900">
              <a:spcBef>
                <a:spcPct val="20000"/>
              </a:spcBef>
              <a:buClr>
                <a:schemeClr val="hlink"/>
              </a:buClr>
              <a:buSzPct val="130000"/>
              <a:buFont typeface="Arial"/>
              <a:buChar char="•"/>
            </a:pPr>
            <a:r>
              <a:rPr lang="en-US" b="0" dirty="0" smtClean="0">
                <a:solidFill>
                  <a:schemeClr val="hlink"/>
                </a:solidFill>
                <a:effectLst>
                  <a:outerShdw blurRad="38100" dist="38100" dir="2700000" algn="tl">
                    <a:srgbClr val="DDDDDD"/>
                  </a:outerShdw>
                </a:effectLst>
                <a:latin typeface="Comic Sans MS" charset="0"/>
              </a:rPr>
              <a:t>Meetings need to occur with President, and Executive staff to make the decision of how to prepare the 320 report</a:t>
            </a:r>
            <a:endParaRPr lang="en-US" b="0" dirty="0">
              <a:solidFill>
                <a:schemeClr val="hlink"/>
              </a:solidFill>
              <a:effectLst>
                <a:outerShdw blurRad="38100" dist="38100" dir="2700000" algn="tl">
                  <a:srgbClr val="DDDDDD"/>
                </a:outerShdw>
              </a:effectLst>
              <a:latin typeface="Comic Sans MS" charset="0"/>
            </a:endParaRPr>
          </a:p>
        </p:txBody>
      </p:sp>
      <p:pic>
        <p:nvPicPr>
          <p:cNvPr id="4" name="Picture 3" descr="ree cartoon clipart starfish"/>
          <p:cNvPicPr/>
          <p:nvPr/>
        </p:nvPicPr>
        <p:blipFill>
          <a:blip r:embed="rId2"/>
          <a:srcRect/>
          <a:stretch>
            <a:fillRect/>
          </a:stretch>
        </p:blipFill>
        <p:spPr bwMode="auto">
          <a:xfrm>
            <a:off x="7416799" y="0"/>
            <a:ext cx="1222642" cy="146075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Involved?</a:t>
            </a:r>
            <a:endParaRPr lang="en-US" dirty="0"/>
          </a:p>
        </p:txBody>
      </p:sp>
      <p:sp>
        <p:nvSpPr>
          <p:cNvPr id="8" name="Title 1"/>
          <p:cNvSpPr txBox="1">
            <a:spLocks/>
          </p:cNvSpPr>
          <p:nvPr/>
        </p:nvSpPr>
        <p:spPr bwMode="auto">
          <a:xfrm>
            <a:off x="685800" y="3416300"/>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lvl1pPr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ea typeface="ＭＳ Ｐゴシック" charset="-128"/>
                <a:cs typeface="ＭＳ Ｐゴシック" charset="-128"/>
              </a:defRPr>
            </a:lvl2pPr>
            <a:lvl3pPr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ea typeface="ＭＳ Ｐゴシック" charset="-128"/>
                <a:cs typeface="ＭＳ Ｐゴシック" charset="-128"/>
              </a:defRPr>
            </a:lvl3pPr>
            <a:lvl4pPr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ea typeface="ＭＳ Ｐゴシック" charset="-128"/>
                <a:cs typeface="ＭＳ Ｐゴシック" charset="-128"/>
              </a:defRPr>
            </a:lvl4pPr>
            <a:lvl5pPr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ea typeface="ＭＳ Ｐゴシック" charset="-128"/>
                <a:cs typeface="ＭＳ Ｐゴシック" charset="-128"/>
              </a:defRPr>
            </a:lvl5pPr>
            <a:lvl6pPr marL="457200"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defRPr>
            </a:lvl6pPr>
            <a:lvl7pPr marL="914400"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defRPr>
            </a:lvl7pPr>
            <a:lvl8pPr marL="1371600"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defRPr>
            </a:lvl8pPr>
            <a:lvl9pPr marL="1828800"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defRPr>
            </a:lvl9pPr>
          </a:lstStyle>
          <a:p>
            <a:pPr marL="457200" indent="-457200" algn="l">
              <a:buFont typeface="Arial"/>
              <a:buChar char="•"/>
            </a:pPr>
            <a:r>
              <a:rPr lang="en-US" sz="2800" b="0" dirty="0" smtClean="0"/>
              <a:t>Should be a shared vision</a:t>
            </a:r>
          </a:p>
          <a:p>
            <a:pPr marL="457200" indent="-457200" algn="l">
              <a:buFont typeface="Arial"/>
              <a:buChar char="•"/>
            </a:pPr>
            <a:r>
              <a:rPr lang="en-US" sz="2800" b="0" dirty="0" smtClean="0"/>
              <a:t>At operational level, key administrators and their management teams should be involved</a:t>
            </a:r>
          </a:p>
          <a:p>
            <a:pPr marL="914400" lvl="1" indent="-457200" algn="l">
              <a:buFont typeface="Arial"/>
              <a:buChar char="•"/>
            </a:pPr>
            <a:r>
              <a:rPr lang="en-US" sz="2800" b="0" dirty="0" smtClean="0"/>
              <a:t>CEO</a:t>
            </a:r>
          </a:p>
          <a:p>
            <a:pPr marL="914400" lvl="1" indent="-457200" algn="l">
              <a:buFont typeface="Arial"/>
              <a:buChar char="•"/>
            </a:pPr>
            <a:r>
              <a:rPr lang="en-US" sz="2800" b="0" dirty="0" smtClean="0"/>
              <a:t>CIO **</a:t>
            </a:r>
          </a:p>
          <a:p>
            <a:pPr marL="914400" lvl="1" indent="-457200" algn="l">
              <a:buFont typeface="Arial"/>
              <a:buChar char="•"/>
            </a:pPr>
            <a:r>
              <a:rPr lang="en-US" sz="2800" b="0" dirty="0" smtClean="0"/>
              <a:t>CSSO</a:t>
            </a:r>
          </a:p>
          <a:p>
            <a:pPr marL="914400" lvl="1" indent="-457200" algn="l">
              <a:buFont typeface="Arial"/>
              <a:buChar char="•"/>
            </a:pPr>
            <a:r>
              <a:rPr lang="en-US" sz="2800" b="0" dirty="0" smtClean="0"/>
              <a:t>CBO</a:t>
            </a:r>
          </a:p>
          <a:p>
            <a:pPr marL="914400" lvl="1" indent="-457200" algn="l">
              <a:buFont typeface="Arial"/>
              <a:buChar char="•"/>
            </a:pPr>
            <a:r>
              <a:rPr lang="en-US" sz="2800" b="0" dirty="0" smtClean="0"/>
              <a:t>PIO</a:t>
            </a:r>
          </a:p>
          <a:p>
            <a:pPr marL="914400" lvl="1" indent="-457200" algn="l">
              <a:buFont typeface="Arial"/>
              <a:buChar char="•"/>
            </a:pPr>
            <a:r>
              <a:rPr lang="en-US" sz="2800" b="0" dirty="0" smtClean="0"/>
              <a:t>Institutional researcher</a:t>
            </a:r>
          </a:p>
          <a:p>
            <a:pPr marL="914400" lvl="1" indent="-457200" algn="l">
              <a:buFont typeface="Arial"/>
              <a:buChar char="•"/>
            </a:pPr>
            <a:endParaRPr lang="en-US" sz="2800" b="0" dirty="0"/>
          </a:p>
        </p:txBody>
      </p:sp>
    </p:spTree>
    <p:extLst>
      <p:ext uri="{BB962C8B-B14F-4D97-AF65-F5344CB8AC3E}">
        <p14:creationId xmlns:p14="http://schemas.microsoft.com/office/powerpoint/2010/main" val="3620220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38175" y="301625"/>
            <a:ext cx="7772400" cy="1143000"/>
          </a:xfrm>
        </p:spPr>
        <p:txBody>
          <a:bodyPr/>
          <a:lstStyle/>
          <a:p>
            <a:r>
              <a:rPr lang="en-US" dirty="0" smtClean="0"/>
              <a:t>3. Positive </a:t>
            </a:r>
            <a:r>
              <a:rPr lang="en-US" dirty="0"/>
              <a:t>Attendance</a:t>
            </a:r>
          </a:p>
        </p:txBody>
      </p:sp>
      <p:sp>
        <p:nvSpPr>
          <p:cNvPr id="140291" name="Rectangle 3"/>
          <p:cNvSpPr>
            <a:spLocks noGrp="1" noChangeArrowheads="1"/>
          </p:cNvSpPr>
          <p:nvPr>
            <p:ph type="body" idx="1"/>
          </p:nvPr>
        </p:nvSpPr>
        <p:spPr>
          <a:xfrm>
            <a:off x="603250" y="1163638"/>
            <a:ext cx="7772400" cy="4114800"/>
          </a:xfrm>
        </p:spPr>
        <p:txBody>
          <a:bodyPr/>
          <a:lstStyle/>
          <a:p>
            <a:pPr>
              <a:lnSpc>
                <a:spcPct val="90000"/>
              </a:lnSpc>
            </a:pPr>
            <a:r>
              <a:rPr lang="en-US" sz="2800" b="0" dirty="0"/>
              <a:t>Actual hours of attendance are counted. </a:t>
            </a:r>
            <a:r>
              <a:rPr lang="en-US" sz="2800" b="0" dirty="0" smtClean="0"/>
              <a:t>If a student is in attendance they count.  </a:t>
            </a:r>
            <a:r>
              <a:rPr lang="en-US" sz="2800" b="0" u="sng" dirty="0" smtClean="0"/>
              <a:t>If not, they do not.</a:t>
            </a:r>
          </a:p>
          <a:p>
            <a:pPr>
              <a:lnSpc>
                <a:spcPct val="90000"/>
              </a:lnSpc>
            </a:pPr>
            <a:r>
              <a:rPr lang="en-US" sz="2800" b="0" dirty="0" smtClean="0"/>
              <a:t> </a:t>
            </a:r>
            <a:r>
              <a:rPr lang="en-US" sz="2800" b="0" dirty="0"/>
              <a:t>Every 525 hours counts as one FTES</a:t>
            </a:r>
            <a:r>
              <a:rPr lang="en-US" sz="2800" b="0" dirty="0" smtClean="0"/>
              <a:t>.</a:t>
            </a:r>
            <a:endParaRPr lang="en-US" sz="2800" b="0" dirty="0"/>
          </a:p>
          <a:p>
            <a:pPr>
              <a:lnSpc>
                <a:spcPct val="90000"/>
              </a:lnSpc>
            </a:pPr>
            <a:r>
              <a:rPr lang="en-US" sz="2800" b="0" dirty="0"/>
              <a:t> Included are:</a:t>
            </a:r>
          </a:p>
          <a:p>
            <a:pPr lvl="1">
              <a:lnSpc>
                <a:spcPct val="90000"/>
              </a:lnSpc>
            </a:pPr>
            <a:r>
              <a:rPr lang="en-US" sz="2800" b="0" dirty="0"/>
              <a:t>Irregularly scheduled credit courses</a:t>
            </a:r>
          </a:p>
          <a:p>
            <a:pPr lvl="1">
              <a:lnSpc>
                <a:spcPct val="90000"/>
              </a:lnSpc>
            </a:pPr>
            <a:r>
              <a:rPr lang="en-US" sz="2800" b="0" dirty="0"/>
              <a:t>Open entry/open exit</a:t>
            </a:r>
          </a:p>
          <a:p>
            <a:pPr lvl="1">
              <a:lnSpc>
                <a:spcPct val="90000"/>
              </a:lnSpc>
            </a:pPr>
            <a:r>
              <a:rPr lang="en-US" sz="2800" b="0" dirty="0"/>
              <a:t>In-service academy classes</a:t>
            </a:r>
          </a:p>
          <a:p>
            <a:pPr lvl="1">
              <a:lnSpc>
                <a:spcPct val="90000"/>
              </a:lnSpc>
            </a:pPr>
            <a:r>
              <a:rPr lang="en-US" sz="2800" b="0" dirty="0"/>
              <a:t>Non-credit classes</a:t>
            </a:r>
          </a:p>
          <a:p>
            <a:pPr lvl="1">
              <a:lnSpc>
                <a:spcPct val="90000"/>
              </a:lnSpc>
            </a:pPr>
            <a:r>
              <a:rPr lang="en-US" sz="2800" b="0" dirty="0"/>
              <a:t>Apprenticeship classes</a:t>
            </a:r>
          </a:p>
          <a:p>
            <a:pPr lvl="1">
              <a:lnSpc>
                <a:spcPct val="90000"/>
              </a:lnSpc>
            </a:pPr>
            <a:r>
              <a:rPr lang="en-US" sz="2800" b="0" dirty="0"/>
              <a:t>Tutoring courses </a:t>
            </a:r>
          </a:p>
        </p:txBody>
      </p:sp>
      <p:pic>
        <p:nvPicPr>
          <p:cNvPr id="5" name="Picture 4"/>
          <p:cNvPicPr>
            <a:picLocks noChangeAspect="1"/>
          </p:cNvPicPr>
          <p:nvPr/>
        </p:nvPicPr>
        <p:blipFill>
          <a:blip r:embed="rId3"/>
          <a:stretch>
            <a:fillRect/>
          </a:stretch>
        </p:blipFill>
        <p:spPr>
          <a:xfrm>
            <a:off x="6671386" y="3966765"/>
            <a:ext cx="1362423" cy="1896270"/>
          </a:xfrm>
          <a:prstGeom prst="rect">
            <a:avLst/>
          </a:prstGeom>
        </p:spPr>
      </p:pic>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8333" y="850900"/>
            <a:ext cx="7772400" cy="4114800"/>
          </a:xfrm>
        </p:spPr>
        <p:txBody>
          <a:bodyPr/>
          <a:lstStyle/>
          <a:p>
            <a:r>
              <a:rPr lang="en-US" dirty="0" smtClean="0"/>
              <a:t> Faculty must keep daily attendance for all students</a:t>
            </a:r>
            <a:endParaRPr lang="en-US" dirty="0"/>
          </a:p>
        </p:txBody>
      </p:sp>
      <p:pic>
        <p:nvPicPr>
          <p:cNvPr id="4" name="Picture 3"/>
          <p:cNvPicPr/>
          <p:nvPr/>
        </p:nvPicPr>
        <p:blipFill>
          <a:blip r:embed="rId2"/>
          <a:stretch>
            <a:fillRect/>
          </a:stretch>
        </p:blipFill>
        <p:spPr>
          <a:xfrm>
            <a:off x="3572934" y="2065866"/>
            <a:ext cx="2133599" cy="4131733"/>
          </a:xfrm>
          <a:prstGeom prst="rect">
            <a:avLst/>
          </a:prstGeom>
        </p:spPr>
      </p:pic>
      <p:pic>
        <p:nvPicPr>
          <p:cNvPr id="5" name="Picture 4"/>
          <p:cNvPicPr/>
          <p:nvPr/>
        </p:nvPicPr>
        <p:blipFill>
          <a:blip r:embed="rId2"/>
          <a:stretch>
            <a:fillRect/>
          </a:stretch>
        </p:blipFill>
        <p:spPr>
          <a:xfrm>
            <a:off x="1507067" y="2015066"/>
            <a:ext cx="2133599" cy="4131733"/>
          </a:xfrm>
          <a:prstGeom prst="rect">
            <a:avLst/>
          </a:prstGeom>
        </p:spPr>
      </p:pic>
      <p:pic>
        <p:nvPicPr>
          <p:cNvPr id="6" name="Picture 5"/>
          <p:cNvPicPr/>
          <p:nvPr/>
        </p:nvPicPr>
        <p:blipFill>
          <a:blip r:embed="rId2"/>
          <a:stretch>
            <a:fillRect/>
          </a:stretch>
        </p:blipFill>
        <p:spPr>
          <a:xfrm>
            <a:off x="5604934" y="2065866"/>
            <a:ext cx="2133599" cy="4131733"/>
          </a:xfrm>
          <a:prstGeom prst="rect">
            <a:avLst/>
          </a:prstGeom>
        </p:spPr>
      </p:pic>
    </p:spTree>
    <p:extLst>
      <p:ext uri="{BB962C8B-B14F-4D97-AF65-F5344CB8AC3E}">
        <p14:creationId xmlns:p14="http://schemas.microsoft.com/office/powerpoint/2010/main" val="34752936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19138" y="525463"/>
            <a:ext cx="7772400" cy="1143000"/>
          </a:xfrm>
        </p:spPr>
        <p:txBody>
          <a:bodyPr/>
          <a:lstStyle/>
          <a:p>
            <a:r>
              <a:rPr lang="en-US" dirty="0" smtClean="0"/>
              <a:t>FTES—POSITIVE ATTENDANCE FORMULA</a:t>
            </a:r>
          </a:p>
        </p:txBody>
      </p:sp>
      <p:sp>
        <p:nvSpPr>
          <p:cNvPr id="5" name="Content Placeholder 2"/>
          <p:cNvSpPr>
            <a:spLocks noGrp="1"/>
          </p:cNvSpPr>
          <p:nvPr>
            <p:ph idx="1"/>
          </p:nvPr>
        </p:nvSpPr>
        <p:spPr>
          <a:xfrm>
            <a:off x="601663" y="2370138"/>
            <a:ext cx="7772400" cy="4114800"/>
          </a:xfrm>
        </p:spPr>
        <p:txBody>
          <a:bodyPr/>
          <a:lstStyle/>
          <a:p>
            <a:pPr algn="ctr">
              <a:buFont typeface="Wingdings" charset="2"/>
              <a:buNone/>
            </a:pPr>
            <a:r>
              <a:rPr lang="en-US" sz="3200" dirty="0" smtClean="0"/>
              <a:t>Total Actual Attendance Hours</a:t>
            </a:r>
          </a:p>
        </p:txBody>
      </p:sp>
      <p:sp>
        <p:nvSpPr>
          <p:cNvPr id="63492" name="Line 6"/>
          <p:cNvSpPr>
            <a:spLocks noChangeShapeType="1"/>
          </p:cNvSpPr>
          <p:nvPr/>
        </p:nvSpPr>
        <p:spPr bwMode="auto">
          <a:xfrm flipV="1">
            <a:off x="627063" y="3065463"/>
            <a:ext cx="8128000" cy="44450"/>
          </a:xfrm>
          <a:prstGeom prst="line">
            <a:avLst/>
          </a:prstGeom>
          <a:noFill/>
          <a:ln w="57150">
            <a:solidFill>
              <a:schemeClr val="accent1"/>
            </a:solidFill>
            <a:round/>
            <a:headEnd/>
            <a:tailEnd/>
          </a:ln>
        </p:spPr>
        <p:txBody>
          <a:bodyPr wrap="none" anchor="ctr">
            <a:prstTxWarp prst="textNoShape">
              <a:avLst/>
            </a:prstTxWarp>
          </a:bodyPr>
          <a:lstStyle/>
          <a:p>
            <a:endParaRPr lang="en-US" dirty="0"/>
          </a:p>
        </p:txBody>
      </p:sp>
      <p:sp>
        <p:nvSpPr>
          <p:cNvPr id="7" name="Rectangle 6"/>
          <p:cNvSpPr/>
          <p:nvPr/>
        </p:nvSpPr>
        <p:spPr>
          <a:xfrm>
            <a:off x="3663950" y="3314700"/>
            <a:ext cx="936625" cy="544513"/>
          </a:xfrm>
          <a:prstGeom prst="rect">
            <a:avLst/>
          </a:prstGeom>
        </p:spPr>
        <p:txBody>
          <a:bodyPr wrap="none">
            <a:prstTxWarp prst="textNoShape">
              <a:avLst/>
            </a:prstTxWarp>
            <a:spAutoFit/>
          </a:bodyPr>
          <a:lstStyle/>
          <a:p>
            <a:pPr>
              <a:lnSpc>
                <a:spcPct val="90000"/>
              </a:lnSpc>
              <a:buFont typeface="Wingdings" charset="2"/>
              <a:buNone/>
            </a:pPr>
            <a:r>
              <a:rPr lang="en-US" sz="3200" dirty="0">
                <a:solidFill>
                  <a:srgbClr val="F229FF"/>
                </a:solidFill>
                <a:latin typeface="Comic Sans MS" charset="0"/>
              </a:rPr>
              <a:t>525</a:t>
            </a:r>
            <a:r>
              <a:rPr lang="en-US" sz="3200" dirty="0"/>
              <a:t> </a:t>
            </a:r>
          </a:p>
        </p:txBody>
      </p:sp>
      <p:pic>
        <p:nvPicPr>
          <p:cNvPr id="8" name="Picture 7"/>
          <p:cNvPicPr/>
          <p:nvPr/>
        </p:nvPicPr>
        <p:blipFill>
          <a:blip r:embed="rId2"/>
          <a:stretch>
            <a:fillRect/>
          </a:stretch>
        </p:blipFill>
        <p:spPr>
          <a:xfrm>
            <a:off x="3085570" y="3797300"/>
            <a:ext cx="1177925" cy="1346200"/>
          </a:xfrm>
          <a:prstGeom prst="rect">
            <a:avLst/>
          </a:prstGeom>
        </p:spPr>
      </p:pic>
      <p:pic>
        <p:nvPicPr>
          <p:cNvPr id="9" name="Picture 8"/>
          <p:cNvPicPr/>
          <p:nvPr/>
        </p:nvPicPr>
        <p:blipFill>
          <a:blip r:embed="rId2"/>
          <a:stretch>
            <a:fillRect/>
          </a:stretch>
        </p:blipFill>
        <p:spPr>
          <a:xfrm>
            <a:off x="3237970" y="3949700"/>
            <a:ext cx="1177925" cy="1346200"/>
          </a:xfrm>
          <a:prstGeom prst="rect">
            <a:avLst/>
          </a:prstGeom>
        </p:spPr>
      </p:pic>
      <p:pic>
        <p:nvPicPr>
          <p:cNvPr id="10" name="Picture 9"/>
          <p:cNvPicPr/>
          <p:nvPr/>
        </p:nvPicPr>
        <p:blipFill>
          <a:blip r:embed="rId2"/>
          <a:stretch>
            <a:fillRect/>
          </a:stretch>
        </p:blipFill>
        <p:spPr>
          <a:xfrm>
            <a:off x="3390370" y="4102100"/>
            <a:ext cx="1177925" cy="1346200"/>
          </a:xfrm>
          <a:prstGeom prst="rect">
            <a:avLst/>
          </a:prstGeom>
        </p:spPr>
      </p:pic>
      <p:pic>
        <p:nvPicPr>
          <p:cNvPr id="11" name="Picture 10"/>
          <p:cNvPicPr/>
          <p:nvPr/>
        </p:nvPicPr>
        <p:blipFill>
          <a:blip r:embed="rId2"/>
          <a:stretch>
            <a:fillRect/>
          </a:stretch>
        </p:blipFill>
        <p:spPr>
          <a:xfrm>
            <a:off x="3542770" y="4254500"/>
            <a:ext cx="1177925" cy="1346200"/>
          </a:xfrm>
          <a:prstGeom prst="rect">
            <a:avLst/>
          </a:prstGeom>
        </p:spPr>
      </p:pic>
      <p:pic>
        <p:nvPicPr>
          <p:cNvPr id="12" name="Picture 11"/>
          <p:cNvPicPr/>
          <p:nvPr/>
        </p:nvPicPr>
        <p:blipFill>
          <a:blip r:embed="rId2"/>
          <a:stretch>
            <a:fillRect/>
          </a:stretch>
        </p:blipFill>
        <p:spPr>
          <a:xfrm>
            <a:off x="3695170" y="4406900"/>
            <a:ext cx="1177925" cy="1346200"/>
          </a:xfrm>
          <a:prstGeom prst="rect">
            <a:avLst/>
          </a:prstGeom>
        </p:spPr>
      </p:pic>
      <p:pic>
        <p:nvPicPr>
          <p:cNvPr id="13" name="Picture 12"/>
          <p:cNvPicPr/>
          <p:nvPr/>
        </p:nvPicPr>
        <p:blipFill>
          <a:blip r:embed="rId2"/>
          <a:stretch>
            <a:fillRect/>
          </a:stretch>
        </p:blipFill>
        <p:spPr>
          <a:xfrm>
            <a:off x="3847570" y="4559300"/>
            <a:ext cx="1177925" cy="1346200"/>
          </a:xfrm>
          <a:prstGeom prst="rect">
            <a:avLst/>
          </a:prstGeom>
        </p:spPr>
      </p:pic>
      <p:pic>
        <p:nvPicPr>
          <p:cNvPr id="14" name="Picture 13"/>
          <p:cNvPicPr/>
          <p:nvPr/>
        </p:nvPicPr>
        <p:blipFill>
          <a:blip r:embed="rId2"/>
          <a:stretch>
            <a:fillRect/>
          </a:stretch>
        </p:blipFill>
        <p:spPr>
          <a:xfrm>
            <a:off x="3999970" y="4711700"/>
            <a:ext cx="1177925" cy="1346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508000"/>
            <a:ext cx="7772400" cy="1143000"/>
          </a:xfrm>
        </p:spPr>
        <p:txBody>
          <a:bodyPr/>
          <a:lstStyle/>
          <a:p>
            <a:r>
              <a:rPr lang="en-US" sz="4000" dirty="0" smtClean="0"/>
              <a:t>FTES – Positive Attendance</a:t>
            </a:r>
          </a:p>
        </p:txBody>
      </p:sp>
      <p:sp>
        <p:nvSpPr>
          <p:cNvPr id="5" name="Content Placeholder 2"/>
          <p:cNvSpPr>
            <a:spLocks noGrp="1"/>
          </p:cNvSpPr>
          <p:nvPr>
            <p:ph idx="1"/>
          </p:nvPr>
        </p:nvSpPr>
        <p:spPr>
          <a:xfrm>
            <a:off x="363537" y="1438805"/>
            <a:ext cx="8416925" cy="2963862"/>
          </a:xfrm>
        </p:spPr>
        <p:txBody>
          <a:bodyPr/>
          <a:lstStyle/>
          <a:p>
            <a:pPr indent="0">
              <a:buFont typeface="Wingdings 2" charset="2"/>
              <a:buNone/>
            </a:pPr>
            <a:r>
              <a:rPr lang="en-US" sz="2800" b="0" dirty="0" smtClean="0"/>
              <a:t>Class of 35 students meeting a total of 3 hours per week (3.0 WCH) for 17.5 weeks) </a:t>
            </a:r>
            <a:r>
              <a:rPr lang="en-US" sz="2800" b="0" dirty="0" smtClean="0">
                <a:solidFill>
                  <a:srgbClr val="FF0000"/>
                </a:solidFill>
              </a:rPr>
              <a:t>(not part of the formula, but for illustrative purposes, let’s pretend that 70% of the students stay in the class from the first day to the last day).</a:t>
            </a:r>
            <a:endParaRPr lang="en-US" sz="2800" b="0" dirty="0">
              <a:solidFill>
                <a:srgbClr val="FF0000"/>
              </a:solidFill>
            </a:endParaRPr>
          </a:p>
          <a:p>
            <a:pPr indent="0">
              <a:buFont typeface="Wingdings 2" charset="2"/>
              <a:buNone/>
            </a:pPr>
            <a:endParaRPr lang="en-US" dirty="0" smtClean="0"/>
          </a:p>
          <a:p>
            <a:pPr indent="0">
              <a:buFont typeface="Wingdings 2" charset="2"/>
              <a:buNone/>
            </a:pPr>
            <a:r>
              <a:rPr lang="en-US" sz="2000" dirty="0" smtClean="0"/>
              <a:t>              1,837.5 Hours </a:t>
            </a:r>
            <a:r>
              <a:rPr lang="en-US" sz="2000" dirty="0" smtClean="0">
                <a:solidFill>
                  <a:srgbClr val="0000FF"/>
                </a:solidFill>
              </a:rPr>
              <a:t>(35 X 3.0 X 17.5) </a:t>
            </a:r>
            <a:r>
              <a:rPr lang="en-US" sz="2000" i="1" dirty="0" smtClean="0">
                <a:solidFill>
                  <a:srgbClr val="FF0000"/>
                </a:solidFill>
              </a:rPr>
              <a:t>X 70%</a:t>
            </a:r>
          </a:p>
          <a:p>
            <a:pPr indent="0">
              <a:buFont typeface="Wingdings 2" charset="2"/>
              <a:buNone/>
            </a:pPr>
            <a:endParaRPr lang="en-US" dirty="0" smtClean="0"/>
          </a:p>
          <a:p>
            <a:pPr indent="0">
              <a:buFont typeface="Wingdings 2" charset="2"/>
              <a:buNone/>
            </a:pPr>
            <a:endParaRPr lang="en-US" dirty="0" smtClean="0"/>
          </a:p>
          <a:p>
            <a:pPr indent="0"/>
            <a:endParaRPr lang="en-US" dirty="0"/>
          </a:p>
        </p:txBody>
      </p:sp>
      <p:sp>
        <p:nvSpPr>
          <p:cNvPr id="64516" name="Line 6"/>
          <p:cNvSpPr>
            <a:spLocks noChangeShapeType="1"/>
          </p:cNvSpPr>
          <p:nvPr/>
        </p:nvSpPr>
        <p:spPr bwMode="auto">
          <a:xfrm flipV="1">
            <a:off x="677863" y="4690534"/>
            <a:ext cx="7551737" cy="28046"/>
          </a:xfrm>
          <a:prstGeom prst="line">
            <a:avLst/>
          </a:prstGeom>
          <a:noFill/>
          <a:ln w="57150">
            <a:solidFill>
              <a:schemeClr val="accent1"/>
            </a:solidFill>
            <a:round/>
            <a:headEnd/>
            <a:tailEnd/>
          </a:ln>
        </p:spPr>
        <p:txBody>
          <a:bodyPr wrap="none" anchor="ctr">
            <a:prstTxWarp prst="textNoShape">
              <a:avLst/>
            </a:prstTxWarp>
          </a:bodyPr>
          <a:lstStyle/>
          <a:p>
            <a:endParaRPr lang="en-US" dirty="0"/>
          </a:p>
        </p:txBody>
      </p:sp>
      <p:sp>
        <p:nvSpPr>
          <p:cNvPr id="7" name="Rectangle 6"/>
          <p:cNvSpPr/>
          <p:nvPr/>
        </p:nvSpPr>
        <p:spPr>
          <a:xfrm>
            <a:off x="4198144" y="4772025"/>
            <a:ext cx="747712" cy="430213"/>
          </a:xfrm>
          <a:prstGeom prst="rect">
            <a:avLst/>
          </a:prstGeom>
        </p:spPr>
        <p:txBody>
          <a:bodyPr wrap="none">
            <a:prstTxWarp prst="textNoShape">
              <a:avLst/>
            </a:prstTxWarp>
            <a:spAutoFit/>
          </a:bodyPr>
          <a:lstStyle/>
          <a:p>
            <a:pPr>
              <a:lnSpc>
                <a:spcPct val="90000"/>
              </a:lnSpc>
              <a:buFont typeface="Wingdings" charset="2"/>
              <a:buNone/>
            </a:pPr>
            <a:r>
              <a:rPr lang="en-US" dirty="0">
                <a:solidFill>
                  <a:srgbClr val="F229FF"/>
                </a:solidFill>
                <a:latin typeface="Comic Sans MS" charset="0"/>
              </a:rPr>
              <a:t>525</a:t>
            </a:r>
            <a:r>
              <a:rPr lang="en-US" dirty="0"/>
              <a:t> </a:t>
            </a:r>
          </a:p>
        </p:txBody>
      </p:sp>
      <p:sp>
        <p:nvSpPr>
          <p:cNvPr id="8" name="TextBox 7"/>
          <p:cNvSpPr txBox="1"/>
          <p:nvPr/>
        </p:nvSpPr>
        <p:spPr>
          <a:xfrm>
            <a:off x="6484938" y="5334000"/>
            <a:ext cx="1897062" cy="461963"/>
          </a:xfrm>
          <a:prstGeom prst="rect">
            <a:avLst/>
          </a:prstGeom>
          <a:effectLst>
            <a:outerShdw blurRad="800100" dir="5100000" rotWithShape="0">
              <a:srgbClr val="F229FF">
                <a:alpha val="35000"/>
              </a:srgbClr>
            </a:outerShdw>
          </a:effectLst>
        </p:spPr>
        <p:style>
          <a:lnRef idx="1">
            <a:schemeClr val="accent1"/>
          </a:lnRef>
          <a:fillRef idx="3">
            <a:schemeClr val="accent1"/>
          </a:fillRef>
          <a:effectRef idx="2">
            <a:schemeClr val="accent1"/>
          </a:effectRef>
          <a:fontRef idx="minor">
            <a:schemeClr val="lt1"/>
          </a:fontRef>
        </p:style>
        <p:txBody>
          <a:bodyPr>
            <a:prstTxWarp prst="textNoShape">
              <a:avLst/>
            </a:prstTxWarp>
            <a:spAutoFit/>
          </a:bodyPr>
          <a:lstStyle/>
          <a:p>
            <a:r>
              <a:rPr lang="en-US" dirty="0" smtClean="0">
                <a:solidFill>
                  <a:srgbClr val="FFFFFF"/>
                </a:solidFill>
              </a:rPr>
              <a:t>2.45 </a:t>
            </a:r>
            <a:r>
              <a:rPr lang="en-US" dirty="0">
                <a:solidFill>
                  <a:srgbClr val="FFFFFF"/>
                </a:solidFill>
              </a:rPr>
              <a:t>FTES</a:t>
            </a:r>
          </a:p>
        </p:txBody>
      </p:sp>
      <p:pic>
        <p:nvPicPr>
          <p:cNvPr id="9" name="Picture 8"/>
          <p:cNvPicPr>
            <a:picLocks noChangeAspect="1"/>
          </p:cNvPicPr>
          <p:nvPr/>
        </p:nvPicPr>
        <p:blipFill>
          <a:blip r:embed="rId2"/>
          <a:stretch>
            <a:fillRect/>
          </a:stretch>
        </p:blipFill>
        <p:spPr>
          <a:xfrm>
            <a:off x="287867" y="4182708"/>
            <a:ext cx="1858431" cy="24619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ChangeArrowheads="1"/>
          </p:cNvSpPr>
          <p:nvPr>
            <p:ph type="body" sz="half" idx="1"/>
          </p:nvPr>
        </p:nvSpPr>
        <p:spPr>
          <a:xfrm>
            <a:off x="601134" y="1016000"/>
            <a:ext cx="7721600" cy="4114800"/>
          </a:xfrm>
        </p:spPr>
        <p:txBody>
          <a:bodyPr/>
          <a:lstStyle/>
          <a:p>
            <a:r>
              <a:rPr lang="en-US" sz="2400" b="0" dirty="0"/>
              <a:t> </a:t>
            </a:r>
            <a:r>
              <a:rPr lang="en-US" sz="3200" b="0" dirty="0"/>
              <a:t>Positive Attendance (PA) is counted in the semester of the </a:t>
            </a:r>
            <a:r>
              <a:rPr lang="en-US" sz="3200" b="0" u="sng" dirty="0"/>
              <a:t>last class meeting</a:t>
            </a:r>
            <a:r>
              <a:rPr lang="en-US" sz="3200" b="0" dirty="0"/>
              <a:t>, even if a majority of the class met during a previous semester.</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014134" y="3107265"/>
            <a:ext cx="2895600" cy="359420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897467" y="1016000"/>
            <a:ext cx="7679266" cy="1233488"/>
          </a:xfrm>
        </p:spPr>
        <p:txBody>
          <a:bodyPr/>
          <a:lstStyle/>
          <a:p>
            <a:r>
              <a:rPr lang="en-US" dirty="0" smtClean="0"/>
              <a:t>4. Alternative Attendance Accounting Method</a:t>
            </a:r>
            <a:endParaRPr lang="en-US" dirty="0"/>
          </a:p>
        </p:txBody>
      </p:sp>
      <p:sp>
        <p:nvSpPr>
          <p:cNvPr id="7" name="Rectangle 3"/>
          <p:cNvSpPr txBox="1">
            <a:spLocks noChangeArrowheads="1"/>
          </p:cNvSpPr>
          <p:nvPr/>
        </p:nvSpPr>
        <p:spPr bwMode="auto">
          <a:xfrm>
            <a:off x="821267" y="2743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30000"/>
              <a:buFont typeface="Wingdings" charset="2"/>
              <a:buChar char="Ø"/>
              <a:defRPr sz="3600" b="1">
                <a:solidFill>
                  <a:schemeClr val="hlink"/>
                </a:solidFill>
                <a:effectLst>
                  <a:outerShdw blurRad="38100" dist="38100" dir="2700000" algn="tl">
                    <a:srgbClr val="DDDDDD"/>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hlink"/>
              </a:buClr>
              <a:buFont typeface="Wingdings" charset="2"/>
              <a:buChar char="§"/>
              <a:defRPr sz="3200" b="1">
                <a:solidFill>
                  <a:schemeClr val="hlink"/>
                </a:solidFill>
                <a:effectLst>
                  <a:outerShdw blurRad="38100" dist="38100" dir="2700000" algn="tl">
                    <a:srgbClr val="DDDDDD"/>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3pPr>
            <a:lvl4pPr marL="1600200" indent="-228600" algn="l" rtl="0" eaLnBrk="0" fontAlgn="base" hangingPunct="0">
              <a:spcBef>
                <a:spcPct val="20000"/>
              </a:spcBef>
              <a:spcAft>
                <a:spcPct val="0"/>
              </a:spcAft>
              <a:buClr>
                <a:schemeClr val="hlink"/>
              </a:buClr>
              <a:buFont typeface="Wingdings"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hlink"/>
              </a:buClr>
              <a:buFont typeface="Wingdings"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5pPr>
            <a:lvl6pPr marL="2514600" indent="-228600" algn="l" rtl="0" eaLnBrk="0" fontAlgn="base" hangingPunct="0">
              <a:spcBef>
                <a:spcPct val="20000"/>
              </a:spcBef>
              <a:spcAft>
                <a:spcPct val="0"/>
              </a:spcAft>
              <a:buClr>
                <a:schemeClr val="hlink"/>
              </a:buClr>
              <a:buFont typeface="Wingdings" pitchFamily="-111"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6pPr>
            <a:lvl7pPr marL="2971800" indent="-228600" algn="l" rtl="0" eaLnBrk="0" fontAlgn="base" hangingPunct="0">
              <a:spcBef>
                <a:spcPct val="20000"/>
              </a:spcBef>
              <a:spcAft>
                <a:spcPct val="0"/>
              </a:spcAft>
              <a:buClr>
                <a:schemeClr val="hlink"/>
              </a:buClr>
              <a:buFont typeface="Wingdings" pitchFamily="-111"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7pPr>
            <a:lvl8pPr marL="3429000" indent="-228600" algn="l" rtl="0" eaLnBrk="0" fontAlgn="base" hangingPunct="0">
              <a:spcBef>
                <a:spcPct val="20000"/>
              </a:spcBef>
              <a:spcAft>
                <a:spcPct val="0"/>
              </a:spcAft>
              <a:buClr>
                <a:schemeClr val="hlink"/>
              </a:buClr>
              <a:buFont typeface="Wingdings" pitchFamily="-111"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8pPr>
            <a:lvl9pPr marL="3886200" indent="-228600" algn="l" rtl="0" eaLnBrk="0" fontAlgn="base" hangingPunct="0">
              <a:spcBef>
                <a:spcPct val="20000"/>
              </a:spcBef>
              <a:spcAft>
                <a:spcPct val="0"/>
              </a:spcAft>
              <a:buClr>
                <a:schemeClr val="hlink"/>
              </a:buClr>
              <a:buFont typeface="Wingdings" pitchFamily="-111" charset="2"/>
              <a:buChar char="§"/>
              <a:defRPr sz="2800" b="1">
                <a:solidFill>
                  <a:schemeClr val="hlink"/>
                </a:solidFill>
                <a:effectLst>
                  <a:outerShdw blurRad="38100" dist="38100" dir="2700000" algn="tl">
                    <a:srgbClr val="DDDDDD"/>
                  </a:outerShdw>
                </a:effectLst>
                <a:latin typeface="+mn-lt"/>
                <a:ea typeface="ＭＳ Ｐゴシック" pitchFamily="-111" charset="-128"/>
              </a:defRPr>
            </a:lvl9pPr>
          </a:lstStyle>
          <a:p>
            <a:r>
              <a:rPr lang="en-US" sz="2400" b="0" dirty="0" smtClean="0"/>
              <a:t>This is used for work experience, and independent study.</a:t>
            </a:r>
            <a:endParaRPr lang="en-US" sz="2400" b="0"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861733" y="3708399"/>
            <a:ext cx="3530600" cy="2722033"/>
          </a:xfrm>
          <a:prstGeom prst="rect">
            <a:avLst/>
          </a:prstGeom>
          <a:noFill/>
          <a:ln>
            <a:noFill/>
          </a:ln>
        </p:spPr>
      </p:pic>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a:t>
            </a:r>
            <a:r>
              <a:rPr lang="en-US" b="0" dirty="0" smtClean="0"/>
              <a:t>Use one of two methods to calculate:</a:t>
            </a:r>
          </a:p>
          <a:p>
            <a:pPr marL="971550" lvl="1" indent="-514350">
              <a:buFont typeface="+mj-lt"/>
              <a:buAutoNum type="arabicPeriod"/>
            </a:pPr>
            <a:r>
              <a:rPr lang="en-US" b="0" dirty="0" smtClean="0"/>
              <a:t>Weekly Census formula for classes that meet the same as those held during the regular term</a:t>
            </a:r>
          </a:p>
          <a:p>
            <a:pPr marL="971550" lvl="1" indent="-514350">
              <a:buFont typeface="+mj-lt"/>
              <a:buAutoNum type="arabicPeriod"/>
            </a:pPr>
            <a:r>
              <a:rPr lang="en-US" b="0" dirty="0" smtClean="0"/>
              <a:t>Daily Census formula for all others</a:t>
            </a:r>
            <a:endParaRPr lang="en-US" b="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103967" y="575733"/>
            <a:ext cx="1143000" cy="1371600"/>
          </a:xfrm>
          <a:prstGeom prst="rect">
            <a:avLst/>
          </a:prstGeom>
          <a:noFill/>
          <a:ln>
            <a:noFill/>
          </a:ln>
        </p:spPr>
      </p:pic>
    </p:spTree>
    <p:extLst>
      <p:ext uri="{BB962C8B-B14F-4D97-AF65-F5344CB8AC3E}">
        <p14:creationId xmlns:p14="http://schemas.microsoft.com/office/powerpoint/2010/main" val="115895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online courses reported ?</a:t>
            </a:r>
            <a:endParaRPr lang="en-US" dirty="0"/>
          </a:p>
        </p:txBody>
      </p:sp>
      <p:sp>
        <p:nvSpPr>
          <p:cNvPr id="3" name="Content Placeholder 2"/>
          <p:cNvSpPr>
            <a:spLocks noGrp="1"/>
          </p:cNvSpPr>
          <p:nvPr>
            <p:ph idx="1"/>
          </p:nvPr>
        </p:nvSpPr>
        <p:spPr>
          <a:xfrm>
            <a:off x="685800" y="2184400"/>
            <a:ext cx="7772400" cy="4114800"/>
          </a:xfrm>
        </p:spPr>
        <p:txBody>
          <a:bodyPr/>
          <a:lstStyle/>
          <a:p>
            <a:r>
              <a:rPr lang="en-US" dirty="0" smtClean="0"/>
              <a:t> </a:t>
            </a:r>
            <a:r>
              <a:rPr lang="en-US" b="0" dirty="0" smtClean="0"/>
              <a:t>Any appropriate method can be used.</a:t>
            </a:r>
          </a:p>
          <a:p>
            <a:endParaRPr lang="en-US" b="0" dirty="0"/>
          </a:p>
        </p:txBody>
      </p:sp>
      <p:pic>
        <p:nvPicPr>
          <p:cNvPr id="6" name="Picture 5" descr="Computer Station                                               0000026ECliptoonz V1 For Mac Disk 1    B34B5B30:"/>
          <p:cNvPicPr/>
          <p:nvPr/>
        </p:nvPicPr>
        <p:blipFill>
          <a:blip r:embed="rId2" cstate="print"/>
          <a:srcRect/>
          <a:stretch>
            <a:fillRect/>
          </a:stretch>
        </p:blipFill>
        <p:spPr bwMode="auto">
          <a:xfrm>
            <a:off x="2590800" y="3928532"/>
            <a:ext cx="3911600" cy="2777067"/>
          </a:xfrm>
          <a:prstGeom prst="rect">
            <a:avLst/>
          </a:prstGeom>
          <a:noFill/>
        </p:spPr>
      </p:pic>
    </p:spTree>
    <p:extLst>
      <p:ext uri="{BB962C8B-B14F-4D97-AF65-F5344CB8AC3E}">
        <p14:creationId xmlns:p14="http://schemas.microsoft.com/office/powerpoint/2010/main" val="35888486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Noncredit Distance Education</a:t>
            </a:r>
            <a:endParaRPr lang="en-US" dirty="0"/>
          </a:p>
        </p:txBody>
      </p:sp>
      <p:sp>
        <p:nvSpPr>
          <p:cNvPr id="3" name="Content Placeholder 2"/>
          <p:cNvSpPr>
            <a:spLocks noGrp="1"/>
          </p:cNvSpPr>
          <p:nvPr>
            <p:ph idx="1"/>
          </p:nvPr>
        </p:nvSpPr>
        <p:spPr/>
        <p:txBody>
          <a:bodyPr/>
          <a:lstStyle/>
          <a:p>
            <a:r>
              <a:rPr lang="en-US" dirty="0" smtClean="0"/>
              <a:t> </a:t>
            </a:r>
            <a:r>
              <a:rPr lang="en-US" b="0" dirty="0" smtClean="0"/>
              <a:t>Sum of the total hours, plus expected hours for out-of-class work, plus hours of instructor contact all divided by 54.</a:t>
            </a:r>
          </a:p>
          <a:p>
            <a:r>
              <a:rPr lang="en-US" b="0" dirty="0" smtClean="0"/>
              <a:t>Then, multiple by the number of students enrolled as of census, and multiply by 17.5  </a:t>
            </a:r>
            <a:endParaRPr lang="en-US" b="0" dirty="0"/>
          </a:p>
        </p:txBody>
      </p:sp>
    </p:spTree>
    <p:extLst>
      <p:ext uri="{BB962C8B-B14F-4D97-AF65-F5344CB8AC3E}">
        <p14:creationId xmlns:p14="http://schemas.microsoft.com/office/powerpoint/2010/main" val="129705711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Noncredit DE has two census dates</a:t>
            </a:r>
            <a:endParaRPr lang="en-US" dirty="0"/>
          </a:p>
        </p:txBody>
      </p:sp>
      <p:sp>
        <p:nvSpPr>
          <p:cNvPr id="3" name="Content Placeholder 2"/>
          <p:cNvSpPr>
            <a:spLocks noGrp="1"/>
          </p:cNvSpPr>
          <p:nvPr>
            <p:ph idx="1"/>
          </p:nvPr>
        </p:nvSpPr>
        <p:spPr/>
        <p:txBody>
          <a:bodyPr/>
          <a:lstStyle/>
          <a:p>
            <a:pPr marL="0" indent="0">
              <a:buNone/>
            </a:pPr>
            <a:r>
              <a:rPr lang="en-US" b="0" dirty="0" smtClean="0"/>
              <a:t> 1. 20% of class</a:t>
            </a:r>
          </a:p>
          <a:p>
            <a:pPr marL="0" indent="0">
              <a:buNone/>
            </a:pPr>
            <a:r>
              <a:rPr lang="en-US" b="0" dirty="0"/>
              <a:t> </a:t>
            </a:r>
            <a:r>
              <a:rPr lang="en-US" b="0" dirty="0" smtClean="0"/>
              <a:t>2. 60% of class</a:t>
            </a:r>
          </a:p>
          <a:p>
            <a:pPr marL="0" indent="0">
              <a:buNone/>
            </a:pPr>
            <a:endParaRPr lang="en-US" b="0" dirty="0"/>
          </a:p>
          <a:p>
            <a:r>
              <a:rPr lang="en-US" b="0" dirty="0" smtClean="0"/>
              <a:t> Then compute the average of  those two dates and divide by 525</a:t>
            </a:r>
            <a:endParaRPr lang="en-US" b="0" dirty="0"/>
          </a:p>
        </p:txBody>
      </p:sp>
      <p:pic>
        <p:nvPicPr>
          <p:cNvPr id="4" name="Picture 3" descr="Computer                                                       0000026ECliptoonz V1 For Mac Disk 1    B34B5B30:"/>
          <p:cNvPicPr/>
          <p:nvPr/>
        </p:nvPicPr>
        <p:blipFill>
          <a:blip r:embed="rId2" cstate="print"/>
          <a:srcRect/>
          <a:stretch>
            <a:fillRect/>
          </a:stretch>
        </p:blipFill>
        <p:spPr bwMode="auto">
          <a:xfrm>
            <a:off x="5334000" y="1674812"/>
            <a:ext cx="3810000" cy="2390775"/>
          </a:xfrm>
          <a:prstGeom prst="rect">
            <a:avLst/>
          </a:prstGeom>
          <a:noFill/>
        </p:spPr>
      </p:pic>
    </p:spTree>
    <p:extLst>
      <p:ext uri="{BB962C8B-B14F-4D97-AF65-F5344CB8AC3E}">
        <p14:creationId xmlns:p14="http://schemas.microsoft.com/office/powerpoint/2010/main" val="3187132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28133"/>
            <a:ext cx="7772400" cy="1143000"/>
          </a:xfrm>
        </p:spPr>
        <p:txBody>
          <a:bodyPr/>
          <a:lstStyle/>
          <a:p>
            <a:r>
              <a:rPr lang="en-US" dirty="0" smtClean="0"/>
              <a:t>What Information do You Need??</a:t>
            </a:r>
            <a:endParaRPr lang="en-US" dirty="0"/>
          </a:p>
        </p:txBody>
      </p:sp>
      <p:sp>
        <p:nvSpPr>
          <p:cNvPr id="8" name="Title 1"/>
          <p:cNvSpPr txBox="1">
            <a:spLocks/>
          </p:cNvSpPr>
          <p:nvPr/>
        </p:nvSpPr>
        <p:spPr bwMode="auto">
          <a:xfrm>
            <a:off x="702734" y="3771900"/>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lvl1pPr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ea typeface="ＭＳ Ｐゴシック" charset="-128"/>
                <a:cs typeface="ＭＳ Ｐゴシック" charset="-128"/>
              </a:defRPr>
            </a:lvl2pPr>
            <a:lvl3pPr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ea typeface="ＭＳ Ｐゴシック" charset="-128"/>
                <a:cs typeface="ＭＳ Ｐゴシック" charset="-128"/>
              </a:defRPr>
            </a:lvl3pPr>
            <a:lvl4pPr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ea typeface="ＭＳ Ｐゴシック" charset="-128"/>
                <a:cs typeface="ＭＳ Ｐゴシック" charset="-128"/>
              </a:defRPr>
            </a:lvl4pPr>
            <a:lvl5pPr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ea typeface="ＭＳ Ｐゴシック" charset="-128"/>
                <a:cs typeface="ＭＳ Ｐゴシック" charset="-128"/>
              </a:defRPr>
            </a:lvl5pPr>
            <a:lvl6pPr marL="457200"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defRPr>
            </a:lvl6pPr>
            <a:lvl7pPr marL="914400"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defRPr>
            </a:lvl7pPr>
            <a:lvl8pPr marL="1371600"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defRPr>
            </a:lvl8pPr>
            <a:lvl9pPr marL="1828800" algn="ctr" rtl="0" eaLnBrk="0" fontAlgn="base" hangingPunct="0">
              <a:spcBef>
                <a:spcPct val="0"/>
              </a:spcBef>
              <a:spcAft>
                <a:spcPct val="0"/>
              </a:spcAft>
              <a:defRPr sz="4400" b="1">
                <a:solidFill>
                  <a:schemeClr val="hlink"/>
                </a:solidFill>
                <a:effectLst>
                  <a:outerShdw blurRad="38100" dist="38100" dir="2700000" algn="tl">
                    <a:srgbClr val="DDDDDD"/>
                  </a:outerShdw>
                </a:effectLst>
                <a:latin typeface="Comic Sans MS" pitchFamily="-111" charset="0"/>
              </a:defRPr>
            </a:lvl9pPr>
          </a:lstStyle>
          <a:p>
            <a:pPr marL="457200" indent="-457200" algn="l">
              <a:buFont typeface="Arial"/>
              <a:buChar char="•"/>
            </a:pPr>
            <a:r>
              <a:rPr lang="en-US" sz="2800" b="0" dirty="0" smtClean="0"/>
              <a:t>Ability to access reliable historical information</a:t>
            </a:r>
          </a:p>
          <a:p>
            <a:pPr marL="457200" indent="-457200" algn="l">
              <a:buFont typeface="Arial"/>
              <a:buChar char="•"/>
            </a:pPr>
            <a:r>
              <a:rPr lang="en-US" sz="2800" b="0" dirty="0" smtClean="0"/>
              <a:t>Ability to project enrollments based on historical information</a:t>
            </a:r>
          </a:p>
          <a:p>
            <a:pPr marL="457200" indent="-457200" algn="l">
              <a:buFont typeface="Arial"/>
              <a:buChar char="•"/>
            </a:pPr>
            <a:r>
              <a:rPr lang="en-US" sz="2800" b="0" dirty="0" smtClean="0"/>
              <a:t>Ability to actively monitor live data to make decisions</a:t>
            </a:r>
          </a:p>
          <a:p>
            <a:pPr marL="457200" indent="-457200" algn="l">
              <a:buFont typeface="Arial"/>
              <a:buChar char="•"/>
            </a:pPr>
            <a:r>
              <a:rPr lang="en-US" sz="2800" b="0" dirty="0" smtClean="0"/>
              <a:t>Ability to access the “rules”, ones which are clearly communicated to the entire college  -  transparency</a:t>
            </a:r>
          </a:p>
          <a:p>
            <a:pPr marL="457200" indent="-457200" algn="l">
              <a:buFont typeface="Arial"/>
              <a:buChar char="•"/>
            </a:pPr>
            <a:endParaRPr lang="en-US" sz="2800" b="0" dirty="0" smtClean="0"/>
          </a:p>
          <a:p>
            <a:pPr marL="914400" lvl="1" indent="-457200" algn="l">
              <a:buFont typeface="Arial"/>
              <a:buChar char="•"/>
            </a:pPr>
            <a:endParaRPr lang="en-US" sz="2800" b="0" dirty="0"/>
          </a:p>
        </p:txBody>
      </p:sp>
    </p:spTree>
    <p:extLst>
      <p:ext uri="{BB962C8B-B14F-4D97-AF65-F5344CB8AC3E}">
        <p14:creationId xmlns:p14="http://schemas.microsoft.com/office/powerpoint/2010/main" val="3460176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74134" y="4271433"/>
            <a:ext cx="2260600" cy="2101850"/>
          </a:xfrm>
          <a:prstGeom prst="rect">
            <a:avLst/>
          </a:prstGeom>
          <a:noFill/>
          <a:ln>
            <a:noFill/>
          </a:ln>
        </p:spPr>
      </p:pic>
      <p:sp>
        <p:nvSpPr>
          <p:cNvPr id="2" name="Title 1"/>
          <p:cNvSpPr>
            <a:spLocks noGrp="1"/>
          </p:cNvSpPr>
          <p:nvPr>
            <p:ph type="title"/>
          </p:nvPr>
        </p:nvSpPr>
        <p:spPr/>
        <p:txBody>
          <a:bodyPr/>
          <a:lstStyle/>
          <a:p>
            <a:r>
              <a:rPr lang="en-US" dirty="0" smtClean="0"/>
              <a:t>How is All of This Reported to the State??</a:t>
            </a:r>
            <a:endParaRPr lang="en-US" dirty="0"/>
          </a:p>
        </p:txBody>
      </p:sp>
      <p:sp>
        <p:nvSpPr>
          <p:cNvPr id="3" name="Content Placeholder 2"/>
          <p:cNvSpPr>
            <a:spLocks noGrp="1"/>
          </p:cNvSpPr>
          <p:nvPr>
            <p:ph idx="1"/>
          </p:nvPr>
        </p:nvSpPr>
        <p:spPr>
          <a:xfrm>
            <a:off x="685800" y="2201333"/>
            <a:ext cx="7772400" cy="4114800"/>
          </a:xfrm>
        </p:spPr>
        <p:txBody>
          <a:bodyPr/>
          <a:lstStyle/>
          <a:p>
            <a:r>
              <a:rPr lang="en-US" dirty="0" smtClean="0"/>
              <a:t> </a:t>
            </a:r>
            <a:r>
              <a:rPr lang="en-US" b="0" dirty="0" smtClean="0"/>
              <a:t>Report is for entire district</a:t>
            </a:r>
          </a:p>
          <a:p>
            <a:r>
              <a:rPr lang="en-US" b="0" dirty="0"/>
              <a:t> </a:t>
            </a:r>
            <a:r>
              <a:rPr lang="en-US" b="0" dirty="0" smtClean="0"/>
              <a:t> It represents almost the entire   	income for EVERYTHING at 	the colleges and the district.</a:t>
            </a:r>
            <a:endParaRPr lang="en-US" b="0" dirty="0"/>
          </a:p>
        </p:txBody>
      </p:sp>
    </p:spTree>
    <p:extLst>
      <p:ext uri="{BB962C8B-B14F-4D97-AF65-F5344CB8AC3E}">
        <p14:creationId xmlns:p14="http://schemas.microsoft.com/office/powerpoint/2010/main" val="83697910"/>
      </p:ext>
    </p:extLst>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6"/>
          <p:cNvSpPr>
            <a:spLocks noChangeArrowheads="1" noChangeShapeType="1" noTextEdit="1"/>
          </p:cNvSpPr>
          <p:nvPr/>
        </p:nvSpPr>
        <p:spPr bwMode="auto">
          <a:xfrm>
            <a:off x="1484312" y="909109"/>
            <a:ext cx="5813953" cy="4543424"/>
          </a:xfrm>
          <a:prstGeom prst="rect">
            <a:avLst/>
          </a:prstGeom>
        </p:spPr>
        <p:txBody>
          <a:bodyPr wrap="none" fromWordArt="1">
            <a:prstTxWarp prst="textWave1">
              <a:avLst>
                <a:gd name="adj1" fmla="val 13005"/>
                <a:gd name="adj2" fmla="val 0"/>
              </a:avLst>
            </a:prstTxWarp>
          </a:bodyPr>
          <a:lstStyle/>
          <a:p>
            <a:pPr algn="ctr"/>
            <a:r>
              <a:rPr lang="en-US" sz="9600" kern="10" dirty="0" smtClean="0">
                <a:ln w="9525">
                  <a:noFill/>
                  <a:round/>
                  <a:headEnd/>
                  <a:tailEnd/>
                </a:ln>
                <a:solidFill>
                  <a:schemeClr val="accent1"/>
                </a:solidFill>
                <a:effectLst>
                  <a:outerShdw blurRad="63500" dist="53882" dir="2700000" algn="ctr" rotWithShape="0">
                    <a:srgbClr val="C0C0C0">
                      <a:alpha val="74997"/>
                    </a:srgbClr>
                  </a:outerShdw>
                </a:effectLst>
                <a:latin typeface="Comic Sans MS"/>
                <a:ea typeface="Comic Sans MS"/>
                <a:cs typeface="Comic Sans MS"/>
              </a:rPr>
              <a:t>CCFS -320</a:t>
            </a:r>
          </a:p>
          <a:p>
            <a:pPr algn="ctr"/>
            <a:r>
              <a:rPr lang="en-US" sz="9600" kern="10" dirty="0" smtClean="0">
                <a:ln w="9525">
                  <a:noFill/>
                  <a:round/>
                  <a:headEnd/>
                  <a:tailEnd/>
                </a:ln>
                <a:solidFill>
                  <a:srgbClr val="DC2DD4"/>
                </a:solidFill>
                <a:effectLst>
                  <a:outerShdw blurRad="63500" dist="53882" dir="2700000" algn="ctr" rotWithShape="0">
                    <a:srgbClr val="C0C0C0">
                      <a:alpha val="74997"/>
                    </a:srgbClr>
                  </a:outerShdw>
                </a:effectLst>
                <a:latin typeface="Comic Sans MS"/>
                <a:ea typeface="Comic Sans MS"/>
                <a:cs typeface="Comic Sans MS"/>
              </a:rPr>
              <a:t>Report</a:t>
            </a:r>
            <a:endParaRPr lang="en-US" sz="9600" kern="10" dirty="0">
              <a:ln w="9525">
                <a:noFill/>
                <a:round/>
                <a:headEnd/>
                <a:tailEnd/>
              </a:ln>
              <a:solidFill>
                <a:srgbClr val="DC2DD4"/>
              </a:solidFill>
              <a:effectLst>
                <a:outerShdw blurRad="63500" dist="53882" dir="2700000" algn="ctr" rotWithShape="0">
                  <a:srgbClr val="C0C0C0">
                    <a:alpha val="74997"/>
                  </a:srgbClr>
                </a:outerShdw>
              </a:effectLst>
              <a:latin typeface="Comic Sans MS"/>
              <a:ea typeface="Comic Sans MS"/>
              <a:cs typeface="Comic Sans MS"/>
            </a:endParaRPr>
          </a:p>
        </p:txBody>
      </p:sp>
    </p:spTree>
    <p:extLst>
      <p:ext uri="{BB962C8B-B14F-4D97-AF65-F5344CB8AC3E}">
        <p14:creationId xmlns:p14="http://schemas.microsoft.com/office/powerpoint/2010/main" val="4031158421"/>
      </p:ext>
    </p:extLst>
  </p:cSld>
  <p:clrMapOvr>
    <a:masterClrMapping/>
  </p:clrMapOvr>
  <p:transition spd="slow">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848380" y="5621866"/>
            <a:ext cx="5249333" cy="694267"/>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Graphite Light" charset="0"/>
            </a:endParaRPr>
          </a:p>
        </p:txBody>
      </p:sp>
      <p:sp>
        <p:nvSpPr>
          <p:cNvPr id="4" name="Content Placeholder 2"/>
          <p:cNvSpPr>
            <a:spLocks noGrp="1"/>
          </p:cNvSpPr>
          <p:nvPr>
            <p:ph idx="1"/>
          </p:nvPr>
        </p:nvSpPr>
        <p:spPr>
          <a:xfrm>
            <a:off x="482600" y="558800"/>
            <a:ext cx="7772400" cy="4114800"/>
          </a:xfrm>
        </p:spPr>
        <p:txBody>
          <a:bodyPr/>
          <a:lstStyle/>
          <a:p>
            <a:pPr marL="0" indent="0" algn="ctr">
              <a:buNone/>
            </a:pPr>
            <a:r>
              <a:rPr lang="en-US" dirty="0" smtClean="0"/>
              <a:t>320 Report</a:t>
            </a:r>
          </a:p>
          <a:p>
            <a:pPr lvl="1">
              <a:buClr>
                <a:srgbClr val="DC2DD4"/>
              </a:buClr>
              <a:buFont typeface="Wingdings" charset="2"/>
              <a:buChar char="Ø"/>
            </a:pPr>
            <a:r>
              <a:rPr lang="en-US" sz="2200" b="0" dirty="0" smtClean="0"/>
              <a:t>Three regular reporting periods</a:t>
            </a:r>
          </a:p>
          <a:p>
            <a:pPr lvl="1">
              <a:buClr>
                <a:srgbClr val="DC2DD4"/>
              </a:buClr>
              <a:buFont typeface="Wingdings" charset="2"/>
              <a:buChar char="Ø"/>
            </a:pPr>
            <a:r>
              <a:rPr lang="en-US" sz="2200" b="0" dirty="0" smtClean="0">
                <a:solidFill>
                  <a:srgbClr val="0000FF"/>
                </a:solidFill>
              </a:rPr>
              <a:t>P1</a:t>
            </a:r>
            <a:r>
              <a:rPr lang="en-US" sz="2200" b="0" dirty="0" smtClean="0"/>
              <a:t> (First Principal Apportionment)—January 15</a:t>
            </a:r>
          </a:p>
          <a:p>
            <a:pPr lvl="3">
              <a:buClr>
                <a:srgbClr val="DC2DD4"/>
              </a:buClr>
              <a:buFont typeface="Wingdings" charset="2"/>
              <a:buChar char="Ø"/>
            </a:pPr>
            <a:r>
              <a:rPr lang="en-US" sz="2200" b="0" dirty="0" smtClean="0">
                <a:ea typeface="ＭＳ Ｐゴシック" charset="-128"/>
              </a:rPr>
              <a:t>This gives the Chancellor’s Office an idea of what the total enrollments might be for the entire system.</a:t>
            </a:r>
          </a:p>
          <a:p>
            <a:pPr lvl="3">
              <a:buClr>
                <a:srgbClr val="DC2DD4"/>
              </a:buClr>
              <a:buFont typeface="Wingdings" charset="2"/>
              <a:buChar char="Ø"/>
            </a:pPr>
            <a:r>
              <a:rPr lang="en-US" sz="2200" b="0" dirty="0" smtClean="0">
                <a:ea typeface="ＭＳ Ｐゴシック" charset="-128"/>
              </a:rPr>
              <a:t>The Chancellor’s Office gives districts a rough idea on how various funding streams may be allocated.</a:t>
            </a:r>
          </a:p>
          <a:p>
            <a:pPr lvl="1">
              <a:buClr>
                <a:srgbClr val="DC2DD4"/>
              </a:buClr>
              <a:buFont typeface="Wingdings" charset="2"/>
              <a:buChar char="Ø"/>
            </a:pPr>
            <a:r>
              <a:rPr lang="en-US" sz="2200" b="0" dirty="0" smtClean="0">
                <a:solidFill>
                  <a:srgbClr val="0000FF"/>
                </a:solidFill>
              </a:rPr>
              <a:t>P2</a:t>
            </a:r>
            <a:r>
              <a:rPr lang="en-US" sz="2200" b="0" dirty="0" smtClean="0"/>
              <a:t> (Second Principal Apportionment)—April 20</a:t>
            </a:r>
          </a:p>
          <a:p>
            <a:pPr lvl="3">
              <a:buClr>
                <a:srgbClr val="DC2DD4"/>
              </a:buClr>
              <a:buFont typeface="Wingdings" charset="2"/>
              <a:buChar char="Ø"/>
            </a:pPr>
            <a:r>
              <a:rPr lang="en-US" sz="2200" b="0" dirty="0" smtClean="0">
                <a:ea typeface="ＭＳ Ｐゴシック" charset="-128"/>
              </a:rPr>
              <a:t>Although still an estimate, used as the basis for initial funding allocation</a:t>
            </a:r>
          </a:p>
        </p:txBody>
      </p:sp>
      <p:sp>
        <p:nvSpPr>
          <p:cNvPr id="70659" name="WordArt 4"/>
          <p:cNvSpPr>
            <a:spLocks noChangeArrowheads="1" noChangeShapeType="1" noTextEdit="1"/>
          </p:cNvSpPr>
          <p:nvPr/>
        </p:nvSpPr>
        <p:spPr bwMode="auto">
          <a:xfrm>
            <a:off x="2439988" y="5689071"/>
            <a:ext cx="3775075" cy="609600"/>
          </a:xfrm>
          <a:prstGeom prst="rect">
            <a:avLst/>
          </a:prstGeom>
        </p:spPr>
        <p:txBody>
          <a:bodyPr wrap="none" fromWordArt="1">
            <a:prstTxWarp prst="textPlain">
              <a:avLst>
                <a:gd name="adj" fmla="val 50000"/>
              </a:avLst>
            </a:prstTxWarp>
          </a:bodyPr>
          <a:lstStyle/>
          <a:p>
            <a:pPr algn="ctr"/>
            <a:r>
              <a:rPr lang="en-US" sz="20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Comic Sans MS"/>
                <a:ea typeface="Comic Sans MS"/>
                <a:cs typeface="Comic Sans MS"/>
              </a:rPr>
              <a:t>P1, P2, 320</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1133" y="1067330"/>
            <a:ext cx="7772400" cy="4114800"/>
          </a:xfrm>
        </p:spPr>
        <p:txBody>
          <a:bodyPr/>
          <a:lstStyle/>
          <a:p>
            <a:pPr lvl="1">
              <a:buClrTx/>
              <a:buFont typeface="Wingdings" charset="2"/>
              <a:buChar char="Ø"/>
            </a:pPr>
            <a:r>
              <a:rPr lang="en-US" sz="2800" b="0" dirty="0" smtClean="0">
                <a:solidFill>
                  <a:srgbClr val="0000FF"/>
                </a:solidFill>
              </a:rPr>
              <a:t>Annual Report</a:t>
            </a:r>
            <a:r>
              <a:rPr lang="en-US" sz="2800" b="0" dirty="0" smtClean="0"/>
              <a:t>—July 15</a:t>
            </a:r>
          </a:p>
          <a:p>
            <a:pPr lvl="2">
              <a:buClrTx/>
              <a:buFont typeface="Wingdings" charset="2"/>
              <a:buChar char="Ø"/>
            </a:pPr>
            <a:r>
              <a:rPr lang="en-US" b="0" dirty="0" smtClean="0">
                <a:ea typeface="ＭＳ Ｐゴシック" charset="-128"/>
              </a:rPr>
              <a:t>Any changes from P2 submittal reflected in Recalculation of Apportionment in February of following year</a:t>
            </a:r>
          </a:p>
          <a:p>
            <a:pPr lvl="1">
              <a:buClrTx/>
              <a:buFont typeface="Wingdings" charset="2"/>
              <a:buChar char="Ø"/>
            </a:pPr>
            <a:r>
              <a:rPr lang="en-US" sz="2800" b="0" dirty="0" smtClean="0">
                <a:solidFill>
                  <a:srgbClr val="0000FF"/>
                </a:solidFill>
              </a:rPr>
              <a:t>Recalc Report</a:t>
            </a:r>
            <a:r>
              <a:rPr lang="en-US" sz="2800" b="0" dirty="0" smtClean="0"/>
              <a:t>—November 1</a:t>
            </a:r>
          </a:p>
          <a:p>
            <a:pPr lvl="2">
              <a:buClrTx/>
              <a:buFont typeface="Wingdings" charset="2"/>
              <a:buChar char="Ø"/>
            </a:pPr>
            <a:r>
              <a:rPr lang="en-US" b="0" dirty="0" smtClean="0">
                <a:ea typeface="ＭＳ Ｐゴシック" charset="-128"/>
              </a:rPr>
              <a:t>Opportunity to submit corrected report either to your benefit or detriment</a:t>
            </a:r>
            <a:endParaRPr lang="en-US" sz="2800" dirty="0"/>
          </a:p>
        </p:txBody>
      </p:sp>
      <p:pic>
        <p:nvPicPr>
          <p:cNvPr id="71683" name="Picture 18" descr="ast013"/>
          <p:cNvPicPr>
            <a:picLocks noChangeAspect="1" noChangeArrowheads="1"/>
          </p:cNvPicPr>
          <p:nvPr/>
        </p:nvPicPr>
        <p:blipFill>
          <a:blip r:embed="rId2">
            <a:duotone>
              <a:prstClr val="black"/>
              <a:srgbClr val="2118FF">
                <a:tint val="45000"/>
                <a:satMod val="400000"/>
              </a:srgbClr>
            </a:duotone>
          </a:blip>
          <a:srcRect/>
          <a:stretch>
            <a:fillRect/>
          </a:stretch>
        </p:blipFill>
        <p:spPr bwMode="auto">
          <a:xfrm>
            <a:off x="7442200" y="2171700"/>
            <a:ext cx="1143000" cy="2857500"/>
          </a:xfrm>
          <a:prstGeom prst="rect">
            <a:avLst/>
          </a:prstGeom>
          <a:noFill/>
          <a:ln w="9525">
            <a:noFill/>
            <a:miter lim="800000"/>
            <a:headEnd/>
            <a:tailEnd/>
          </a:ln>
        </p:spPr>
      </p:pic>
      <p:pic>
        <p:nvPicPr>
          <p:cNvPr id="71684" name="Picture 18" descr="ast013"/>
          <p:cNvPicPr>
            <a:picLocks noChangeAspect="1" noChangeArrowheads="1"/>
          </p:cNvPicPr>
          <p:nvPr/>
        </p:nvPicPr>
        <p:blipFill>
          <a:blip r:embed="rId2">
            <a:duotone>
              <a:prstClr val="black"/>
              <a:srgbClr val="2118FF">
                <a:tint val="45000"/>
                <a:satMod val="400000"/>
              </a:srgbClr>
            </a:duotone>
          </a:blip>
          <a:srcRect/>
          <a:stretch>
            <a:fillRect/>
          </a:stretch>
        </p:blipFill>
        <p:spPr bwMode="auto">
          <a:xfrm>
            <a:off x="7264400" y="800100"/>
            <a:ext cx="1143000" cy="28575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200" y="2352675"/>
            <a:ext cx="7772400" cy="4114800"/>
          </a:xfrm>
        </p:spPr>
        <p:txBody>
          <a:bodyPr/>
          <a:lstStyle/>
          <a:p>
            <a:pPr marL="742950" indent="-742950"/>
            <a:r>
              <a:rPr lang="en-US" b="0" dirty="0" smtClean="0"/>
              <a:t>College establishes FTES target based on district cap.</a:t>
            </a:r>
          </a:p>
          <a:p>
            <a:pPr marL="742950" indent="-742950"/>
            <a:r>
              <a:rPr lang="en-US" b="0" dirty="0" smtClean="0"/>
              <a:t>Know your target and plan (prior to the beginning of the new fiscal year) each step in getting there!</a:t>
            </a:r>
          </a:p>
        </p:txBody>
      </p:sp>
      <p:sp>
        <p:nvSpPr>
          <p:cNvPr id="5" name="Rectangle 4"/>
          <p:cNvSpPr/>
          <p:nvPr/>
        </p:nvSpPr>
        <p:spPr>
          <a:xfrm>
            <a:off x="2679700" y="3198813"/>
            <a:ext cx="185738" cy="460375"/>
          </a:xfrm>
          <a:prstGeom prst="rect">
            <a:avLst/>
          </a:prstGeom>
        </p:spPr>
        <p:txBody>
          <a:bodyPr wrap="none">
            <a:prstTxWarp prst="textNoShape">
              <a:avLst/>
            </a:prstTxWarp>
            <a:spAutoFit/>
          </a:bodyPr>
          <a:lstStyle/>
          <a:p>
            <a:pPr algn="ctr"/>
            <a:endParaRPr lang="en-US" dirty="0">
              <a:effectLst>
                <a:outerShdw blurRad="38100" dist="38100" dir="2700000" algn="tl">
                  <a:srgbClr val="DDDDDD"/>
                </a:outerShdw>
              </a:effectLst>
              <a:latin typeface="Comic Sans MS" charset="0"/>
              <a:ea typeface="Comic Sans MS" charset="0"/>
              <a:cs typeface="Comic Sans MS" charset="0"/>
            </a:endParaRPr>
          </a:p>
        </p:txBody>
      </p:sp>
      <p:sp>
        <p:nvSpPr>
          <p:cNvPr id="72708" name="WordArt 9"/>
          <p:cNvSpPr>
            <a:spLocks noChangeArrowheads="1" noChangeShapeType="1" noTextEdit="1"/>
          </p:cNvSpPr>
          <p:nvPr/>
        </p:nvSpPr>
        <p:spPr bwMode="auto">
          <a:xfrm>
            <a:off x="876300" y="384175"/>
            <a:ext cx="7373938" cy="2082800"/>
          </a:xfrm>
          <a:prstGeom prst="rect">
            <a:avLst/>
          </a:prstGeom>
        </p:spPr>
        <p:txBody>
          <a:bodyPr wrap="none" fromWordArt="1">
            <a:prstTxWarp prst="textWave1">
              <a:avLst>
                <a:gd name="adj1" fmla="val 13005"/>
                <a:gd name="adj2" fmla="val 0"/>
              </a:avLst>
            </a:prstTxWarp>
          </a:bodyPr>
          <a:lstStyle/>
          <a:p>
            <a:pPr algn="ctr"/>
            <a:r>
              <a:rPr lang="en-US" sz="5400" kern="10" dirty="0">
                <a:ln w="9525">
                  <a:noFill/>
                  <a:round/>
                  <a:headEnd/>
                  <a:tailEnd/>
                </a:ln>
                <a:gradFill rotWithShape="1">
                  <a:gsLst>
                    <a:gs pos="0">
                      <a:schemeClr val="accent1"/>
                    </a:gs>
                    <a:gs pos="100000">
                      <a:schemeClr val="hlink"/>
                    </a:gs>
                  </a:gsLst>
                  <a:lin ang="2700000" scaled="1"/>
                </a:gradFill>
                <a:effectLst>
                  <a:outerShdw blurRad="63500" dist="53882" dir="2700000" algn="ctr" rotWithShape="0">
                    <a:srgbClr val="C0C0C0">
                      <a:alpha val="74997"/>
                    </a:srgbClr>
                  </a:outerShdw>
                </a:effectLst>
                <a:latin typeface="Comic Sans MS"/>
                <a:ea typeface="Comic Sans MS"/>
                <a:cs typeface="Comic Sans MS"/>
              </a:rPr>
              <a:t>The steps each college follows with </a:t>
            </a:r>
          </a:p>
          <a:p>
            <a:pPr algn="ctr"/>
            <a:r>
              <a:rPr lang="en-US" sz="5400" kern="10" dirty="0">
                <a:ln w="9525">
                  <a:noFill/>
                  <a:round/>
                  <a:headEnd/>
                  <a:tailEnd/>
                </a:ln>
                <a:gradFill rotWithShape="1">
                  <a:gsLst>
                    <a:gs pos="0">
                      <a:schemeClr val="accent1"/>
                    </a:gs>
                    <a:gs pos="100000">
                      <a:schemeClr val="hlink"/>
                    </a:gs>
                  </a:gsLst>
                  <a:lin ang="2700000" scaled="1"/>
                </a:gradFill>
                <a:effectLst>
                  <a:outerShdw blurRad="63500" dist="53882" dir="2700000" algn="ctr" rotWithShape="0">
                    <a:srgbClr val="C0C0C0">
                      <a:alpha val="74997"/>
                    </a:srgbClr>
                  </a:outerShdw>
                </a:effectLst>
                <a:latin typeface="Comic Sans MS"/>
                <a:ea typeface="Comic Sans MS"/>
                <a:cs typeface="Comic Sans MS"/>
              </a:rPr>
              <a:t>Enrollment Management</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867" y="1524000"/>
            <a:ext cx="7772400" cy="4114800"/>
          </a:xfrm>
        </p:spPr>
        <p:txBody>
          <a:bodyPr/>
          <a:lstStyle/>
          <a:p>
            <a:r>
              <a:rPr lang="en-US" dirty="0" smtClean="0"/>
              <a:t>Build a budget for this FTES target</a:t>
            </a:r>
          </a:p>
          <a:p>
            <a:pPr lvl="1"/>
            <a:r>
              <a:rPr lang="en-US" b="0" dirty="0" smtClean="0"/>
              <a:t>Checks and balances approach needs CBO and CIO to build this.</a:t>
            </a:r>
          </a:p>
          <a:p>
            <a:pPr lvl="1"/>
            <a:r>
              <a:rPr lang="en-US" b="0" dirty="0" smtClean="0"/>
              <a:t>Need to know average costs for faculty—contract, average overload rate, average part-time rate. </a:t>
            </a:r>
            <a:endParaRPr lang="en-US" b="0" dirty="0"/>
          </a:p>
        </p:txBody>
      </p:sp>
      <p:pic>
        <p:nvPicPr>
          <p:cNvPr id="4" name="Picture 3"/>
          <p:cNvPicPr>
            <a:picLocks noChangeAspect="1"/>
          </p:cNvPicPr>
          <p:nvPr/>
        </p:nvPicPr>
        <p:blipFill>
          <a:blip r:embed="rId2"/>
          <a:stretch>
            <a:fillRect/>
          </a:stretch>
        </p:blipFill>
        <p:spPr>
          <a:xfrm>
            <a:off x="7586133" y="186267"/>
            <a:ext cx="1320800" cy="1448619"/>
          </a:xfrm>
          <a:prstGeom prst="rect">
            <a:avLst/>
          </a:prstGeom>
        </p:spPr>
      </p:pic>
    </p:spTree>
    <p:extLst>
      <p:ext uri="{BB962C8B-B14F-4D97-AF65-F5344CB8AC3E}">
        <p14:creationId xmlns:p14="http://schemas.microsoft.com/office/powerpoint/2010/main" val="25727022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ONLINE REFERENCES AND RESOURCES</a:t>
            </a:r>
          </a:p>
        </p:txBody>
      </p:sp>
      <p:sp>
        <p:nvSpPr>
          <p:cNvPr id="5" name="Content Placeholder 2"/>
          <p:cNvSpPr>
            <a:spLocks noGrp="1"/>
          </p:cNvSpPr>
          <p:nvPr>
            <p:ph idx="1"/>
          </p:nvPr>
        </p:nvSpPr>
        <p:spPr/>
        <p:txBody>
          <a:bodyPr/>
          <a:lstStyle/>
          <a:p>
            <a:r>
              <a:rPr lang="en-US" sz="2000" dirty="0" smtClean="0"/>
              <a:t> Student Attendance Accounting Manual:</a:t>
            </a:r>
          </a:p>
          <a:p>
            <a:pPr lvl="1">
              <a:buClr>
                <a:srgbClr val="92D050"/>
              </a:buClr>
              <a:buFont typeface="Wingdings 2" charset="2"/>
              <a:buNone/>
            </a:pPr>
            <a:r>
              <a:rPr lang="en-US" sz="2000" dirty="0" smtClean="0"/>
              <a:t>http://www.cccco.edu/divisions/cffp/fiscal/allocations/</a:t>
            </a:r>
          </a:p>
          <a:p>
            <a:pPr lvl="1">
              <a:buClr>
                <a:srgbClr val="92D050"/>
              </a:buClr>
              <a:buFont typeface="Wingdings 2" charset="2"/>
              <a:buNone/>
            </a:pPr>
            <a:r>
              <a:rPr lang="en-US" sz="2000" dirty="0" smtClean="0"/>
              <a:t>links/manuals/saa_manual.htm </a:t>
            </a:r>
          </a:p>
          <a:p>
            <a:pPr>
              <a:buClr>
                <a:srgbClr val="92D050"/>
              </a:buClr>
            </a:pPr>
            <a:r>
              <a:rPr lang="en-US" sz="2000" dirty="0" smtClean="0"/>
              <a:t> Student Attendance Accounting Manual Addendum:</a:t>
            </a:r>
          </a:p>
          <a:p>
            <a:pPr lvl="1">
              <a:buClr>
                <a:srgbClr val="92D050"/>
              </a:buClr>
              <a:buFont typeface="Wingdings 2" charset="2"/>
              <a:buNone/>
            </a:pPr>
            <a:r>
              <a:rPr lang="en-US" sz="2000" dirty="0" smtClean="0"/>
              <a:t>http://www.cccco.edu/Portals/4/CFFP/Fiscal/Allocations/ manuals/SAAM_Compressed_Calendar_and_Course Scheduling_Addendum_FINAL_9-18-08.pdf</a:t>
            </a:r>
          </a:p>
          <a:p>
            <a:pPr lvl="1">
              <a:buClr>
                <a:srgbClr val="92D050"/>
              </a:buClr>
              <a:buFont typeface="Wingdings 2" charset="2"/>
              <a:buNone/>
            </a:pPr>
            <a:endParaRPr lang="en-US" sz="2000" dirty="0" smtClean="0"/>
          </a:p>
          <a:p>
            <a:pPr lvl="1" algn="ctr">
              <a:buClr>
                <a:srgbClr val="92D050"/>
              </a:buClr>
              <a:buFont typeface="Wingdings 2" charset="2"/>
              <a:buNone/>
            </a:pPr>
            <a:r>
              <a:rPr lang="en-US" sz="2000" dirty="0" smtClean="0"/>
              <a:t>[Divisions/Fiscal Services Unit/Manuals and Publications]</a:t>
            </a:r>
          </a:p>
          <a:p>
            <a:endParaRPr lang="en-US" sz="2000" dirty="0" smtClean="0"/>
          </a:p>
          <a:p>
            <a:r>
              <a:rPr lang="en-US" sz="2000" dirty="0" smtClean="0"/>
              <a:t> CCCCIO website</a:t>
            </a:r>
          </a:p>
          <a:p>
            <a:r>
              <a:rPr lang="en-US" sz="2000" dirty="0"/>
              <a:t> </a:t>
            </a:r>
            <a:r>
              <a:rPr lang="en-US" sz="2000" dirty="0" smtClean="0"/>
              <a:t>CIO manual online at CCCCIO website</a:t>
            </a:r>
          </a:p>
          <a:p>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WordArt 2"/>
          <p:cNvSpPr>
            <a:spLocks noChangeArrowheads="1" noChangeShapeType="1" noTextEdit="1"/>
          </p:cNvSpPr>
          <p:nvPr/>
        </p:nvSpPr>
        <p:spPr bwMode="auto">
          <a:xfrm>
            <a:off x="842963" y="1016000"/>
            <a:ext cx="6832600" cy="1550988"/>
          </a:xfrm>
          <a:prstGeom prst="rect">
            <a:avLst/>
          </a:prstGeom>
        </p:spPr>
        <p:txBody>
          <a:bodyPr wrap="none" fromWordArt="1">
            <a:prstTxWarp prst="textSlantUp">
              <a:avLst>
                <a:gd name="adj" fmla="val 32056"/>
              </a:avLst>
            </a:prstTxWarp>
          </a:bodyPr>
          <a:lstStyle/>
          <a:p>
            <a:pPr algn="ctr"/>
            <a:r>
              <a:rPr lang="en-US" sz="6000" kern="1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latin typeface="Comic Sans MS"/>
                <a:ea typeface="Comic Sans MS"/>
                <a:cs typeface="Comic Sans MS"/>
              </a:rPr>
              <a:t>Summary</a:t>
            </a:r>
          </a:p>
        </p:txBody>
      </p:sp>
      <p:pic>
        <p:nvPicPr>
          <p:cNvPr id="91139" name="Picture 3" descr="2234358"/>
          <p:cNvPicPr>
            <a:picLocks noChangeAspect="1" noChangeArrowheads="1"/>
          </p:cNvPicPr>
          <p:nvPr/>
        </p:nvPicPr>
        <p:blipFill>
          <a:blip r:embed="rId2"/>
          <a:srcRect/>
          <a:stretch>
            <a:fillRect/>
          </a:stretch>
        </p:blipFill>
        <p:spPr bwMode="auto">
          <a:xfrm>
            <a:off x="4975225" y="1976438"/>
            <a:ext cx="3262313" cy="4235450"/>
          </a:xfrm>
          <a:prstGeom prst="rect">
            <a:avLst/>
          </a:prstGeom>
          <a:noFill/>
          <a:ln w="9525">
            <a:noFill/>
            <a:miter lim="800000"/>
            <a:headEnd/>
            <a:tailEnd/>
          </a:ln>
        </p:spPr>
      </p:pic>
      <p:sp>
        <p:nvSpPr>
          <p:cNvPr id="5" name="Rectangle 3"/>
          <p:cNvSpPr>
            <a:spLocks noChangeArrowheads="1"/>
          </p:cNvSpPr>
          <p:nvPr/>
        </p:nvSpPr>
        <p:spPr bwMode="auto">
          <a:xfrm>
            <a:off x="592138" y="3041650"/>
            <a:ext cx="4572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buClr>
                <a:srgbClr val="92D050"/>
              </a:buClr>
              <a:buFont typeface="Wingdings 2" charset="0"/>
              <a:buNone/>
            </a:pPr>
            <a:r>
              <a:rPr lang="en-US" sz="3200" dirty="0">
                <a:solidFill>
                  <a:srgbClr val="0000FF"/>
                </a:solidFill>
                <a:latin typeface="Comic Sans MS" charset="0"/>
              </a:rPr>
              <a:t>Know where you are going and then plan, plan, plan.</a:t>
            </a:r>
          </a:p>
          <a:p>
            <a:pPr lvl="1">
              <a:buClr>
                <a:srgbClr val="92D050"/>
              </a:buClr>
              <a:buFont typeface="Wingdings 2" charset="0"/>
              <a:buNone/>
            </a:pPr>
            <a:r>
              <a:rPr lang="en-US" sz="3200" dirty="0">
                <a:solidFill>
                  <a:srgbClr val="0000FF"/>
                </a:solidFill>
                <a:latin typeface="Comic Sans MS" charset="0"/>
              </a:rPr>
              <a:t>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4"/>
          <p:cNvSpPr>
            <a:spLocks noChangeArrowheads="1" noChangeShapeType="1" noTextEdit="1"/>
          </p:cNvSpPr>
          <p:nvPr/>
        </p:nvSpPr>
        <p:spPr bwMode="auto">
          <a:xfrm>
            <a:off x="674688" y="868363"/>
            <a:ext cx="7654925" cy="5064125"/>
          </a:xfrm>
          <a:prstGeom prst="rect">
            <a:avLst/>
          </a:prstGeom>
        </p:spPr>
        <p:txBody>
          <a:bodyPr wrap="none" fromWordArt="1">
            <a:prstTxWarp prst="textSlantUp">
              <a:avLst>
                <a:gd name="adj" fmla="val 32056"/>
              </a:avLst>
            </a:prstTxWarp>
          </a:bodyPr>
          <a:lstStyle/>
          <a:p>
            <a:pPr algn="ctr"/>
            <a:r>
              <a:rPr lang="en-US" sz="6000" kern="1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latin typeface="Comic Sans MS"/>
                <a:ea typeface="Comic Sans MS"/>
                <a:cs typeface="Comic Sans MS"/>
              </a:rPr>
              <a:t>Definitions</a:t>
            </a:r>
          </a:p>
        </p:txBody>
      </p:sp>
    </p:spTree>
    <p:extLst>
      <p:ext uri="{BB962C8B-B14F-4D97-AF65-F5344CB8AC3E}">
        <p14:creationId xmlns:p14="http://schemas.microsoft.com/office/powerpoint/2010/main" val="1606265908"/>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34" y="1778000"/>
            <a:ext cx="7772400" cy="1143000"/>
          </a:xfrm>
        </p:spPr>
        <p:txBody>
          <a:bodyPr/>
          <a:lstStyle/>
          <a:p>
            <a:r>
              <a:rPr lang="en-US" dirty="0" smtClean="0"/>
              <a:t>Math and Formulas </a:t>
            </a:r>
            <a:br>
              <a:rPr lang="en-US" dirty="0" smtClean="0"/>
            </a:br>
            <a:r>
              <a:rPr lang="en-US" dirty="0" smtClean="0"/>
              <a:t>behind Enrollment Management</a:t>
            </a:r>
            <a:endParaRPr lang="en-US" dirty="0"/>
          </a:p>
        </p:txBody>
      </p:sp>
      <p:pic>
        <p:nvPicPr>
          <p:cNvPr id="5" name="Picture 4"/>
          <p:cNvPicPr/>
          <p:nvPr/>
        </p:nvPicPr>
        <p:blipFill>
          <a:blip r:embed="rId2"/>
          <a:stretch>
            <a:fillRect/>
          </a:stretch>
        </p:blipFill>
        <p:spPr>
          <a:xfrm>
            <a:off x="2540000" y="3335867"/>
            <a:ext cx="3911600" cy="2760133"/>
          </a:xfrm>
          <a:prstGeom prst="rect">
            <a:avLst/>
          </a:prstGeom>
        </p:spPr>
      </p:pic>
    </p:spTree>
    <p:extLst>
      <p:ext uri="{BB962C8B-B14F-4D97-AF65-F5344CB8AC3E}">
        <p14:creationId xmlns:p14="http://schemas.microsoft.com/office/powerpoint/2010/main" val="1320990445"/>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6"/>
          <p:cNvSpPr>
            <a:spLocks noChangeArrowheads="1" noChangeShapeType="1" noTextEdit="1"/>
          </p:cNvSpPr>
          <p:nvPr/>
        </p:nvSpPr>
        <p:spPr bwMode="auto">
          <a:xfrm>
            <a:off x="533400" y="609600"/>
            <a:ext cx="8153400" cy="5410200"/>
          </a:xfrm>
          <a:prstGeom prst="rect">
            <a:avLst/>
          </a:prstGeom>
        </p:spPr>
        <p:txBody>
          <a:bodyPr wrap="none" fromWordArt="1">
            <a:prstTxWarp prst="textWave1">
              <a:avLst>
                <a:gd name="adj1" fmla="val 13005"/>
                <a:gd name="adj2" fmla="val 0"/>
              </a:avLst>
            </a:prstTxWarp>
          </a:bodyPr>
          <a:lstStyle/>
          <a:p>
            <a:pPr algn="ctr"/>
            <a:r>
              <a:rPr lang="en-US" sz="6000" kern="10" dirty="0">
                <a:ln w="9525">
                  <a:noFill/>
                  <a:round/>
                  <a:headEnd/>
                  <a:tailEnd/>
                </a:ln>
                <a:gradFill rotWithShape="1">
                  <a:gsLst>
                    <a:gs pos="0">
                      <a:srgbClr val="9999FF"/>
                    </a:gs>
                    <a:gs pos="100000">
                      <a:srgbClr val="009999"/>
                    </a:gs>
                  </a:gsLst>
                  <a:lin ang="5400000" scaled="1"/>
                </a:gradFill>
                <a:effectLst>
                  <a:outerShdw blurRad="63500" dist="53882" dir="2700000" algn="ctr" rotWithShape="0">
                    <a:srgbClr val="C0C0C0">
                      <a:alpha val="74997"/>
                    </a:srgbClr>
                  </a:outerShdw>
                </a:effectLst>
                <a:latin typeface="Comic Sans MS"/>
                <a:ea typeface="Comic Sans MS"/>
                <a:cs typeface="Comic Sans MS"/>
              </a:rPr>
              <a:t>FTES</a:t>
            </a:r>
          </a:p>
        </p:txBody>
      </p:sp>
      <p:sp>
        <p:nvSpPr>
          <p:cNvPr id="40963" name="Rectangle 3"/>
          <p:cNvSpPr>
            <a:spLocks noGrp="1" noChangeArrowheads="1"/>
          </p:cNvSpPr>
          <p:nvPr>
            <p:ph type="body" idx="1"/>
          </p:nvPr>
        </p:nvSpPr>
        <p:spPr>
          <a:xfrm>
            <a:off x="685800" y="1981200"/>
            <a:ext cx="7908925" cy="4114800"/>
          </a:xfrm>
        </p:spPr>
        <p:txBody>
          <a:bodyPr/>
          <a:lstStyle/>
          <a:p>
            <a:pPr>
              <a:buFont typeface="Wingdings" charset="2"/>
              <a:buNone/>
            </a:pPr>
            <a:r>
              <a:rPr lang="en-US" dirty="0"/>
              <a:t>	1 </a:t>
            </a:r>
            <a:r>
              <a:rPr lang="en-US" u="sng" dirty="0"/>
              <a:t>Full-time Equivalent Student</a:t>
            </a:r>
            <a:r>
              <a:rPr lang="en-US" dirty="0"/>
              <a:t> (FTES) is equal to 1 student enrolled in 15 semester </a:t>
            </a:r>
            <a:r>
              <a:rPr lang="en-US" dirty="0" smtClean="0"/>
              <a:t>hours for 2 semesters.</a:t>
            </a:r>
            <a:endParaRPr lang="en-US" dirty="0"/>
          </a:p>
          <a:p>
            <a:pPr>
              <a:buFont typeface="Wingdings" charset="2"/>
              <a:buNone/>
            </a:pPr>
            <a:r>
              <a:rPr lang="en-US" dirty="0">
                <a:solidFill>
                  <a:schemeClr val="accent1"/>
                </a:solidFill>
              </a:rPr>
              <a:t>This has nothing to do with units !</a:t>
            </a:r>
            <a:endParaRPr lang="en-US" dirty="0"/>
          </a:p>
          <a:p>
            <a:pPr algn="ctr">
              <a:buFont typeface="Wingdings" charset="2"/>
              <a:buNone/>
            </a:pPr>
            <a:endParaRPr lang="en-US" dirty="0"/>
          </a:p>
          <a:p>
            <a:pPr algn="ctr">
              <a:buFont typeface="Wingdings" charset="2"/>
              <a:buNone/>
            </a:pPr>
            <a:r>
              <a:rPr lang="en-US" dirty="0" smtClean="0"/>
              <a:t> </a:t>
            </a:r>
            <a:endParaRPr lang="en-US" dirty="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952500" y="1250950"/>
            <a:ext cx="4889500" cy="1752600"/>
          </a:xfrm>
          <a:prstGeom prst="rect">
            <a:avLst/>
          </a:prstGeom>
          <a:noFill/>
          <a:ln w="12700">
            <a:noFill/>
            <a:miter lim="800000"/>
            <a:headEnd/>
            <a:tailEnd/>
          </a:ln>
          <a:effectLst/>
        </p:spPr>
        <p:txBody>
          <a:bodyPr lIns="90487" tIns="44450" rIns="90487" bIns="44450">
            <a:prstTxWarp prst="textNoShape">
              <a:avLst/>
            </a:prstTxWarp>
          </a:bodyPr>
          <a:lstStyle/>
          <a:p>
            <a:pPr algn="ctr">
              <a:spcBef>
                <a:spcPct val="20000"/>
              </a:spcBef>
              <a:buClr>
                <a:schemeClr val="hlink"/>
              </a:buClr>
              <a:buSzPct val="130000"/>
              <a:buFont typeface="Wingdings" charset="2"/>
              <a:buNone/>
            </a:pPr>
            <a:r>
              <a:rPr lang="en-US" sz="4800" dirty="0">
                <a:solidFill>
                  <a:schemeClr val="hlink"/>
                </a:solidFill>
                <a:effectLst>
                  <a:outerShdw blurRad="38100" dist="38100" dir="2700000" algn="tl">
                    <a:srgbClr val="DDDDDD"/>
                  </a:outerShdw>
                </a:effectLst>
                <a:latin typeface="Comic Sans MS" charset="0"/>
              </a:rPr>
              <a:t>What is the difference </a:t>
            </a:r>
          </a:p>
          <a:p>
            <a:pPr algn="ctr">
              <a:spcBef>
                <a:spcPct val="20000"/>
              </a:spcBef>
              <a:buClr>
                <a:schemeClr val="hlink"/>
              </a:buClr>
              <a:buSzPct val="130000"/>
              <a:buFont typeface="Wingdings" charset="2"/>
              <a:buNone/>
            </a:pPr>
            <a:r>
              <a:rPr lang="en-US" sz="4800" dirty="0">
                <a:solidFill>
                  <a:schemeClr val="hlink"/>
                </a:solidFill>
                <a:effectLst>
                  <a:outerShdw blurRad="38100" dist="38100" dir="2700000" algn="tl">
                    <a:srgbClr val="DDDDDD"/>
                  </a:outerShdw>
                </a:effectLst>
                <a:latin typeface="Comic Sans MS" charset="0"/>
              </a:rPr>
              <a:t>between </a:t>
            </a:r>
          </a:p>
          <a:p>
            <a:pPr algn="ctr">
              <a:spcBef>
                <a:spcPct val="20000"/>
              </a:spcBef>
              <a:buClr>
                <a:schemeClr val="hlink"/>
              </a:buClr>
              <a:buSzPct val="130000"/>
              <a:buFont typeface="Wingdings" charset="2"/>
              <a:buNone/>
            </a:pPr>
            <a:r>
              <a:rPr lang="en-US" sz="4800" dirty="0">
                <a:solidFill>
                  <a:schemeClr val="hlink"/>
                </a:solidFill>
                <a:effectLst>
                  <a:outerShdw blurRad="38100" dist="38100" dir="2700000" algn="tl">
                    <a:srgbClr val="DDDDDD"/>
                  </a:outerShdw>
                </a:effectLst>
                <a:latin typeface="Comic Sans MS" charset="0"/>
              </a:rPr>
              <a:t>headcount and FTES?</a:t>
            </a:r>
          </a:p>
        </p:txBody>
      </p:sp>
      <p:pic>
        <p:nvPicPr>
          <p:cNvPr id="25603" name="Picture 7"/>
          <p:cNvPicPr>
            <a:picLocks noChangeAspect="1" noChangeArrowheads="1"/>
          </p:cNvPicPr>
          <p:nvPr/>
        </p:nvPicPr>
        <p:blipFill>
          <a:blip r:embed="rId3"/>
          <a:srcRect/>
          <a:stretch>
            <a:fillRect/>
          </a:stretch>
        </p:blipFill>
        <p:spPr bwMode="auto">
          <a:xfrm>
            <a:off x="5281613" y="1143000"/>
            <a:ext cx="3443287" cy="5715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untitled 1">
  <a:themeElements>
    <a:clrScheme name="">
      <a:dk1>
        <a:srgbClr val="000000"/>
      </a:dk1>
      <a:lt1>
        <a:srgbClr val="FFFFFF"/>
      </a:lt1>
      <a:dk2>
        <a:srgbClr val="00FFFF"/>
      </a:dk2>
      <a:lt2>
        <a:srgbClr val="000000"/>
      </a:lt2>
      <a:accent1>
        <a:srgbClr val="0000FF"/>
      </a:accent1>
      <a:accent2>
        <a:srgbClr val="FF0000"/>
      </a:accent2>
      <a:accent3>
        <a:srgbClr val="FFFFFF"/>
      </a:accent3>
      <a:accent4>
        <a:srgbClr val="000000"/>
      </a:accent4>
      <a:accent5>
        <a:srgbClr val="AAAAFF"/>
      </a:accent5>
      <a:accent6>
        <a:srgbClr val="E70000"/>
      </a:accent6>
      <a:hlink>
        <a:srgbClr val="FF00FF"/>
      </a:hlink>
      <a:folHlink>
        <a:srgbClr val="C0C0C0"/>
      </a:folHlink>
    </a:clrScheme>
    <a:fontScheme name="untitled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Graphite Light"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Graphite Light"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 drive:Applications:Microsoft Office:Microsoft PowerPoint 4:Templates:Color Overheads:multboxc.ppt - Multiple Boxes</Template>
  <TotalTime>5199</TotalTime>
  <Pages>34</Pages>
  <Words>1632</Words>
  <Application>Microsoft Office PowerPoint</Application>
  <PresentationFormat>Letter Paper (8.5x11 in)</PresentationFormat>
  <Paragraphs>260</Paragraphs>
  <Slides>57</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untitled 1</vt:lpstr>
      <vt:lpstr>Document</vt:lpstr>
      <vt:lpstr>PowerPoint Presentation</vt:lpstr>
      <vt:lpstr>PowerPoint Presentation</vt:lpstr>
      <vt:lpstr>What is Enrollment Planning?</vt:lpstr>
      <vt:lpstr>Who is Involved?</vt:lpstr>
      <vt:lpstr>What Information do You Need??</vt:lpstr>
      <vt:lpstr>PowerPoint Presentation</vt:lpstr>
      <vt:lpstr>Math and Formulas  behind Enrollment Management</vt:lpstr>
      <vt:lpstr>PowerPoint Presentation</vt:lpstr>
      <vt:lpstr>PowerPoint Presentation</vt:lpstr>
      <vt:lpstr>What is FTES? What is Headcount?</vt:lpstr>
      <vt:lpstr>PowerPoint Presentation</vt:lpstr>
      <vt:lpstr>Class Hour</vt:lpstr>
      <vt:lpstr>How do you calculate DCH when the Scheduled Time goes Beyond an Hour?</vt:lpstr>
      <vt:lpstr>PowerPoint Presentation</vt:lpstr>
      <vt:lpstr>50 Minute Hour</vt:lpstr>
      <vt:lpstr>PowerPoint Presentation</vt:lpstr>
      <vt:lpstr>Daily Student Contact Hour (DSCH)</vt:lpstr>
      <vt:lpstr>PowerPoint Presentation</vt:lpstr>
      <vt:lpstr>WSCH</vt:lpstr>
      <vt:lpstr>PowerPoint Presentation</vt:lpstr>
      <vt:lpstr>PowerPoint Presentation</vt:lpstr>
      <vt:lpstr>PowerPoint Presentation</vt:lpstr>
      <vt:lpstr>PowerPoint Presentation</vt:lpstr>
      <vt:lpstr>PowerPoint Presentation</vt:lpstr>
      <vt:lpstr>Efficiency</vt:lpstr>
      <vt:lpstr>Are We Efficient? or  The Cost of Generating FTES  </vt:lpstr>
      <vt:lpstr>PowerPoint Presentation</vt:lpstr>
      <vt:lpstr>Number of Students in a Class </vt:lpstr>
      <vt:lpstr>Same WSCH/ FTEF  ????</vt:lpstr>
      <vt:lpstr>Where does 525 Come From ?</vt:lpstr>
      <vt:lpstr>It comes from . . .</vt:lpstr>
      <vt:lpstr>How the State of California Calculates FTES</vt:lpstr>
      <vt:lpstr>Why is this Important??</vt:lpstr>
      <vt:lpstr>1. Census Week</vt:lpstr>
      <vt:lpstr>FTES – Weekly Census Formula</vt:lpstr>
      <vt:lpstr>FTES—CENSUS WEEKLY EXAMPLE</vt:lpstr>
      <vt:lpstr>2. Daily Census</vt:lpstr>
      <vt:lpstr>FTES—CENSUS DAILY EXAMPLE</vt:lpstr>
      <vt:lpstr>PowerPoint Presentation</vt:lpstr>
      <vt:lpstr>3. Positive Attendance</vt:lpstr>
      <vt:lpstr>PowerPoint Presentation</vt:lpstr>
      <vt:lpstr>FTES—POSITIVE ATTENDANCE FORMULA</vt:lpstr>
      <vt:lpstr>FTES – Positive Attendance</vt:lpstr>
      <vt:lpstr>PowerPoint Presentation</vt:lpstr>
      <vt:lpstr>4. Alternative Attendance Accounting Method</vt:lpstr>
      <vt:lpstr>PowerPoint Presentation</vt:lpstr>
      <vt:lpstr>How are online courses reported ?</vt:lpstr>
      <vt:lpstr>5. Noncredit Distance Education</vt:lpstr>
      <vt:lpstr>Noncredit DE has two census dates</vt:lpstr>
      <vt:lpstr>How is All of This Reported to the State??</vt:lpstr>
      <vt:lpstr>PowerPoint Presentation</vt:lpstr>
      <vt:lpstr>PowerPoint Presentation</vt:lpstr>
      <vt:lpstr>PowerPoint Presentation</vt:lpstr>
      <vt:lpstr>PowerPoint Presentation</vt:lpstr>
      <vt:lpstr>PowerPoint Presentation</vt:lpstr>
      <vt:lpstr>ONLINE REFERENCES AND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College Revenue Sources</dc:title>
  <dc:creator>Pam Deegan</dc:creator>
  <cp:lastModifiedBy>Tyler Dranguet</cp:lastModifiedBy>
  <cp:revision>432</cp:revision>
  <cp:lastPrinted>2000-06-12T03:57:17Z</cp:lastPrinted>
  <dcterms:created xsi:type="dcterms:W3CDTF">2011-11-01T18:16:12Z</dcterms:created>
  <dcterms:modified xsi:type="dcterms:W3CDTF">2014-10-20T20:50:16Z</dcterms:modified>
</cp:coreProperties>
</file>