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45" r:id="rId2"/>
    <p:sldId id="408" r:id="rId3"/>
    <p:sldId id="466" r:id="rId4"/>
    <p:sldId id="407" r:id="rId5"/>
    <p:sldId id="409" r:id="rId6"/>
    <p:sldId id="467" r:id="rId7"/>
    <p:sldId id="410" r:id="rId8"/>
    <p:sldId id="411" r:id="rId9"/>
    <p:sldId id="412" r:id="rId10"/>
    <p:sldId id="448" r:id="rId11"/>
    <p:sldId id="449" r:id="rId12"/>
    <p:sldId id="468" r:id="rId13"/>
    <p:sldId id="453" r:id="rId14"/>
    <p:sldId id="414" r:id="rId15"/>
    <p:sldId id="416" r:id="rId16"/>
    <p:sldId id="417" r:id="rId17"/>
    <p:sldId id="418" r:id="rId18"/>
    <p:sldId id="421" r:id="rId19"/>
    <p:sldId id="424" r:id="rId20"/>
    <p:sldId id="427" r:id="rId21"/>
    <p:sldId id="476" r:id="rId22"/>
    <p:sldId id="433" r:id="rId23"/>
    <p:sldId id="446" r:id="rId24"/>
    <p:sldId id="447" r:id="rId25"/>
    <p:sldId id="472" r:id="rId26"/>
    <p:sldId id="473" r:id="rId27"/>
    <p:sldId id="474" r:id="rId28"/>
    <p:sldId id="475" r:id="rId29"/>
    <p:sldId id="477" r:id="rId30"/>
    <p:sldId id="438" r:id="rId31"/>
    <p:sldId id="439" r:id="rId32"/>
    <p:sldId id="440" r:id="rId33"/>
    <p:sldId id="441" r:id="rId34"/>
    <p:sldId id="442" r:id="rId35"/>
    <p:sldId id="444" r:id="rId36"/>
    <p:sldId id="445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01" autoAdjust="0"/>
    <p:restoredTop sz="94660"/>
  </p:normalViewPr>
  <p:slideViewPr>
    <p:cSldViewPr>
      <p:cViewPr>
        <p:scale>
          <a:sx n="71" d="100"/>
          <a:sy n="71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AAD01E-4329-41FB-A9FA-8C9E54702B34}" type="datetimeFigureOut">
              <a:rPr lang="en-US"/>
              <a:pPr>
                <a:defRPr/>
              </a:pPr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C3B5B3-1748-45DA-B31F-6F2553F60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34D51-1CE4-4493-A2D8-1DDCACFFA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2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F1AA2-93C2-4AA7-A73B-4A8FD09AF88D}" type="slidenum">
              <a:rPr lang="en-US"/>
              <a:pPr/>
              <a:t>21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5790"/>
            <a:ext cx="5032375" cy="4181767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553E-7B72-4B3A-911A-F47B4432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4272-BE22-4269-A0F3-4376F68E2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86AB-79D2-4124-AE50-37B9BAB80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5017-2FCC-4461-85A2-6B7C3AA5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EFF4-0F42-485C-BF87-74683B65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5451-B3C9-484D-9238-CD518FBFD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62E7A-ACB7-4459-8C28-D52905289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CED6-3668-4D25-8F77-898844616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4673-B127-4A08-AB8C-688E7B253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C427C-13C6-43EA-81FB-5FD00E428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9D77-DAE3-403B-A708-F6038610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27CC-2535-4C1A-9A67-380BEADC3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C97-B1BD-433D-9D91-6956A9E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35791E-414A-470E-80FE-2DB3E053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Liquids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95400"/>
            <a:ext cx="6400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20574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Outline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Intermolecular </a:t>
            </a:r>
            <a:r>
              <a:rPr lang="en-US" sz="2400" dirty="0" smtClean="0"/>
              <a:t>Forces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Properties of Liquids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Vapor Pressure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Boiling Point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Viscosity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smtClean="0"/>
              <a:t>Surface </a:t>
            </a:r>
            <a:r>
              <a:rPr lang="en-US" sz="2400" dirty="0" smtClean="0"/>
              <a:t>Tension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smtClean="0"/>
              <a:t>Changes </a:t>
            </a:r>
            <a:r>
              <a:rPr lang="en-US" sz="2400" dirty="0" smtClean="0"/>
              <a:t>of State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Hydrates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Water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Pg306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113" y="762001"/>
            <a:ext cx="7096719" cy="60612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What other types of bonding are found in proteins?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Pg306_UnFigu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90600"/>
            <a:ext cx="5123688" cy="56941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What happens when proteins are disturbed?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Intermolecular Forces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methanol, CH</a:t>
            </a:r>
            <a:r>
              <a:rPr lang="en-US" baseline="-25000" dirty="0" smtClean="0"/>
              <a:t>3</a:t>
            </a:r>
            <a:r>
              <a:rPr lang="en-US" dirty="0" smtClean="0"/>
              <a:t>OH, </a:t>
            </a:r>
            <a:r>
              <a:rPr lang="en-US" dirty="0" err="1" smtClean="0"/>
              <a:t>fluoromethane</a:t>
            </a:r>
            <a:r>
              <a:rPr lang="en-US" dirty="0" smtClean="0"/>
              <a:t>, CH</a:t>
            </a:r>
            <a:r>
              <a:rPr lang="en-US" baseline="-25000" dirty="0" smtClean="0"/>
              <a:t>3</a:t>
            </a:r>
            <a:r>
              <a:rPr lang="en-US" dirty="0" smtClean="0"/>
              <a:t>F, and fluorine, F</a:t>
            </a:r>
            <a:r>
              <a:rPr lang="en-US" baseline="-25000" dirty="0" smtClean="0"/>
              <a:t>2</a:t>
            </a:r>
            <a:r>
              <a:rPr lang="en-US" dirty="0" smtClean="0"/>
              <a:t>, from highest to lowest melting point.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 &gt; F</a:t>
            </a:r>
            <a:r>
              <a:rPr lang="en-US" baseline="-25000" dirty="0" smtClean="0"/>
              <a:t>2 </a:t>
            </a:r>
            <a:r>
              <a:rPr lang="en-US" dirty="0" smtClean="0"/>
              <a:t>&gt; CH</a:t>
            </a:r>
            <a:r>
              <a:rPr lang="en-US" baseline="-25000" dirty="0" smtClean="0"/>
              <a:t>3</a:t>
            </a:r>
            <a:r>
              <a:rPr lang="en-US" dirty="0" smtClean="0"/>
              <a:t>F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F</a:t>
            </a:r>
            <a:r>
              <a:rPr lang="en-US" baseline="-25000" dirty="0" smtClean="0"/>
              <a:t>2 </a:t>
            </a:r>
            <a:r>
              <a:rPr lang="en-US" dirty="0" smtClean="0"/>
              <a:t>&gt; CH</a:t>
            </a:r>
            <a:r>
              <a:rPr lang="en-US" baseline="-25000" dirty="0" smtClean="0"/>
              <a:t>3</a:t>
            </a:r>
            <a:r>
              <a:rPr lang="en-US" dirty="0" smtClean="0"/>
              <a:t>F &gt; 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 &gt; CH</a:t>
            </a:r>
            <a:r>
              <a:rPr lang="en-US" baseline="-25000" dirty="0" smtClean="0"/>
              <a:t>3</a:t>
            </a:r>
            <a:r>
              <a:rPr lang="en-US" dirty="0" smtClean="0"/>
              <a:t>F &gt; F</a:t>
            </a:r>
            <a:r>
              <a:rPr lang="en-US" baseline="-25000" dirty="0" smtClean="0"/>
              <a:t>2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F &gt; F</a:t>
            </a:r>
            <a:r>
              <a:rPr lang="en-US" baseline="-25000" dirty="0" smtClean="0"/>
              <a:t>2 </a:t>
            </a:r>
            <a:r>
              <a:rPr lang="en-US" dirty="0" smtClean="0"/>
              <a:t>&gt; 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F </a:t>
            </a:r>
            <a:r>
              <a:rPr lang="en-US" smtClean="0"/>
              <a:t>&gt; CH</a:t>
            </a:r>
            <a:r>
              <a:rPr lang="en-US" baseline="-25000" smtClean="0"/>
              <a:t>3</a:t>
            </a:r>
            <a:r>
              <a:rPr lang="en-US" smtClean="0"/>
              <a:t>OH &gt; F</a:t>
            </a:r>
            <a:r>
              <a:rPr lang="en-US" baseline="-25000" smtClean="0"/>
              <a:t>2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Chapter_10\B_Images\10_07_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59" cy="657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dirty="0" smtClean="0"/>
              <a:t>Properties of Liquids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What is solubility?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10200"/>
            <a:ext cx="77724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smtClean="0"/>
              <a:t>Like dissolves Like</a:t>
            </a:r>
            <a:endParaRPr lang="en-US" smtClean="0"/>
          </a:p>
        </p:txBody>
      </p:sp>
      <p:pic>
        <p:nvPicPr>
          <p:cNvPr id="17412" name="Picture 4" descr="FG03_14-1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21748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G03_14-19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3505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vapor pressure?</a:t>
            </a:r>
          </a:p>
        </p:txBody>
      </p:sp>
      <p:pic>
        <p:nvPicPr>
          <p:cNvPr id="18436" name="Picture 5" descr="FG10_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37822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g13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92616"/>
            <a:ext cx="3949700" cy="576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600" dirty="0" smtClean="0"/>
              <a:t>How do intermolecular forces affect vapor pressure?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happens at the boiling point? </a:t>
            </a:r>
            <a:endParaRPr lang="en-US" sz="3600" dirty="0"/>
          </a:p>
        </p:txBody>
      </p:sp>
      <p:pic>
        <p:nvPicPr>
          <p:cNvPr id="22531" name="Picture 4" descr="FG10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g13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21108"/>
            <a:ext cx="7315200" cy="57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2"/>
          </a:xfrm>
        </p:spPr>
        <p:txBody>
          <a:bodyPr/>
          <a:lstStyle/>
          <a:p>
            <a:r>
              <a:rPr lang="en-US" sz="2400" dirty="0" smtClean="0"/>
              <a:t>How do intermolecular forces affect the boiling point?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81000" y="0"/>
            <a:ext cx="8382000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What are London forces? 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/>
              <a:t> aka Induced </a:t>
            </a:r>
            <a:r>
              <a:rPr lang="en-US" sz="3200" dirty="0"/>
              <a:t>dipole – induced </a:t>
            </a:r>
            <a:r>
              <a:rPr lang="en-US" sz="3200" dirty="0" smtClean="0"/>
              <a:t>dipole or </a:t>
            </a:r>
            <a:endParaRPr lang="en-US" sz="3200" dirty="0"/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200" dirty="0" err="1"/>
              <a:t>Nonpolar</a:t>
            </a:r>
            <a:r>
              <a:rPr lang="en-US" sz="3200" dirty="0"/>
              <a:t> - </a:t>
            </a:r>
            <a:r>
              <a:rPr lang="en-US" sz="3200" dirty="0" err="1"/>
              <a:t>Nonpolar</a:t>
            </a:r>
            <a:r>
              <a:rPr lang="en-US" sz="3200" dirty="0"/>
              <a:t> interactions</a:t>
            </a:r>
          </a:p>
        </p:txBody>
      </p:sp>
      <p:pic>
        <p:nvPicPr>
          <p:cNvPr id="9219" name="Picture 7" descr="fg13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2111347"/>
            <a:ext cx="4920441" cy="442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is surface tension?</a:t>
            </a:r>
            <a:endParaRPr lang="en-US" dirty="0" smtClean="0"/>
          </a:p>
        </p:txBody>
      </p:sp>
      <p:pic>
        <p:nvPicPr>
          <p:cNvPr id="28676" name="Picture 4" descr="FG10_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056914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1" descr="1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11" y="312737"/>
            <a:ext cx="8964613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15-7, p. 435</a:t>
            </a:r>
          </a:p>
        </p:txBody>
      </p:sp>
    </p:spTree>
    <p:extLst>
      <p:ext uri="{BB962C8B-B14F-4D97-AF65-F5344CB8AC3E}">
        <p14:creationId xmlns:p14="http://schemas.microsoft.com/office/powerpoint/2010/main" val="268322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_03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3201" y="914400"/>
            <a:ext cx="5788199" cy="4612407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838200"/>
          </a:xfrm>
        </p:spPr>
        <p:txBody>
          <a:bodyPr/>
          <a:lstStyle/>
          <a:p>
            <a:r>
              <a:rPr lang="en-US" dirty="0" smtClean="0"/>
              <a:t>What are phase transitions?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1447800"/>
          </a:xfrm>
        </p:spPr>
        <p:txBody>
          <a:bodyPr/>
          <a:lstStyle/>
          <a:p>
            <a:pPr>
              <a:buNone/>
            </a:pPr>
            <a:r>
              <a:rPr lang="en-US" sz="1800" u="sng" dirty="0" smtClean="0"/>
              <a:t>Vaporization</a:t>
            </a:r>
            <a:r>
              <a:rPr lang="en-US" sz="1800" dirty="0" smtClean="0"/>
              <a:t> 	Liquid to gas transition	</a:t>
            </a:r>
            <a:r>
              <a:rPr lang="en-US" sz="1800" u="sng" dirty="0" smtClean="0"/>
              <a:t>Condensation</a:t>
            </a:r>
            <a:r>
              <a:rPr lang="en-US" sz="1800" dirty="0" smtClean="0"/>
              <a:t>	Gas to liquid transition</a:t>
            </a:r>
          </a:p>
          <a:p>
            <a:pPr>
              <a:buFontTx/>
              <a:buNone/>
            </a:pPr>
            <a:r>
              <a:rPr lang="en-US" sz="1800" u="sng" dirty="0" smtClean="0"/>
              <a:t>Melting</a:t>
            </a:r>
            <a:r>
              <a:rPr lang="en-US" sz="1800" dirty="0" smtClean="0"/>
              <a:t>		Solid to liquid transition	</a:t>
            </a:r>
            <a:r>
              <a:rPr lang="en-US" sz="1800" u="sng" dirty="0" smtClean="0"/>
              <a:t>Freezing</a:t>
            </a:r>
            <a:r>
              <a:rPr lang="en-US" sz="1800" dirty="0" smtClean="0"/>
              <a:t>		liquid to solid transition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1800" u="sng" dirty="0" smtClean="0"/>
              <a:t>Sublimation</a:t>
            </a:r>
            <a:r>
              <a:rPr lang="en-US" sz="1800" dirty="0" smtClean="0"/>
              <a:t>	Solid to gas transition 	</a:t>
            </a:r>
            <a:r>
              <a:rPr lang="en-US" sz="1800" u="sng" dirty="0" smtClean="0"/>
              <a:t>Deposition</a:t>
            </a:r>
            <a:r>
              <a:rPr lang="en-US" sz="1800" dirty="0" smtClean="0"/>
              <a:t>	Gas to solid transition</a:t>
            </a:r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06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259" y="990600"/>
            <a:ext cx="8778240" cy="43952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dirty="0" smtClean="0"/>
              <a:t>What happens during heating and cooling curves?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05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390144"/>
            <a:ext cx="8778240" cy="607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Changes in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sauna, 122 g of water is converted to steam at 100 °C. How many kilojoules of heat are needed? If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vap</a:t>
            </a:r>
            <a:r>
              <a:rPr lang="en-US" dirty="0" smtClean="0"/>
              <a:t> is 2.26 kJ/g.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Changes in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 cubes at 0 °C with a mass of 26.0 g are added to a soft drink. How much heat in kilojoules will be absorbed to melt all the ice at 0 °C?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fus</a:t>
            </a:r>
            <a:r>
              <a:rPr lang="en-US" dirty="0" smtClean="0"/>
              <a:t> is 334 J/g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800" dirty="0" smtClean="0"/>
              <a:t>Example – Changes in Temperature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element aluminum has a specific heat of 0.897 J/g °C. How many kilojoules are absorbed by 45.2 g aluminum, if its temperature rises from 12.5 °C to 78.6 °C?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Example – Changes in Temperature and State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total heat in kilojoules needed to convert 15.0 g of liquid water at 25.0 °C to steam at 100 °C.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vap</a:t>
            </a:r>
            <a:r>
              <a:rPr lang="en-US" dirty="0" smtClean="0"/>
              <a:t> is 2.26 kJ/g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water</a:t>
            </a:r>
            <a:r>
              <a:rPr lang="en-US" dirty="0" smtClean="0"/>
              <a:t> is 4.184 J/g °C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800" dirty="0" smtClean="0"/>
              <a:t>Example – Hydrates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percent water in Epsom salt, magnesium sulfate </a:t>
            </a:r>
            <a:r>
              <a:rPr lang="en-US" dirty="0" err="1" smtClean="0"/>
              <a:t>heptahydrate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7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Intermolecular Forces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methane, CH</a:t>
            </a:r>
            <a:r>
              <a:rPr lang="en-US" baseline="-25000" dirty="0" smtClean="0"/>
              <a:t>4</a:t>
            </a:r>
            <a:r>
              <a:rPr lang="en-US" dirty="0" smtClean="0"/>
              <a:t>, pentane,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, and ethane,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, in order of increasing melting point.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CH</a:t>
            </a:r>
            <a:r>
              <a:rPr lang="en-US" baseline="-25000" dirty="0" smtClean="0"/>
              <a:t>4</a:t>
            </a:r>
            <a:r>
              <a:rPr lang="en-US" dirty="0" smtClean="0"/>
              <a:t> &lt;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&lt;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&lt; CH</a:t>
            </a:r>
            <a:r>
              <a:rPr lang="en-US" baseline="-25000" dirty="0" smtClean="0"/>
              <a:t>4</a:t>
            </a:r>
            <a:r>
              <a:rPr lang="en-US" dirty="0" smtClean="0"/>
              <a:t> &lt;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 </a:t>
            </a:r>
            <a:r>
              <a:rPr lang="en-US" dirty="0" smtClean="0"/>
              <a:t> &lt;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&lt; CH</a:t>
            </a:r>
            <a:r>
              <a:rPr lang="en-US" baseline="-25000" dirty="0" smtClean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4  </a:t>
            </a:r>
            <a:r>
              <a:rPr lang="en-US" dirty="0" smtClean="0"/>
              <a:t>&lt;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 </a:t>
            </a:r>
            <a:r>
              <a:rPr lang="en-US" dirty="0" smtClean="0"/>
              <a:t> &lt;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Not enough information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g13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200900" cy="540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g13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0"/>
            <a:ext cx="624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7" name="Picture 3" descr="FG10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Liquid and solid water</a:t>
            </a:r>
          </a:p>
        </p:txBody>
      </p:sp>
      <p:pic>
        <p:nvPicPr>
          <p:cNvPr id="43011" name="Picture 4" descr="FG10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81200"/>
            <a:ext cx="2589213" cy="4343400"/>
          </a:xfrm>
          <a:noFill/>
        </p:spPr>
      </p:pic>
      <p:pic>
        <p:nvPicPr>
          <p:cNvPr id="43012" name="Picture 7" descr="FG10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48000"/>
          <a:stretch>
            <a:fillRect/>
          </a:stretch>
        </p:blipFill>
        <p:spPr>
          <a:xfrm>
            <a:off x="4953000" y="2895600"/>
            <a:ext cx="3200400" cy="313055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g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7125"/>
            <a:ext cx="9144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Water purification</a:t>
            </a:r>
            <a:endParaRPr lang="en-US" u="sng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r>
              <a:rPr lang="en-US" u="sng" dirty="0" smtClean="0"/>
              <a:t>Hard water </a:t>
            </a:r>
            <a:r>
              <a:rPr lang="en-US" dirty="0" smtClean="0"/>
              <a:t>-- Contains Ca</a:t>
            </a:r>
            <a:r>
              <a:rPr lang="en-US" baseline="30000" dirty="0" smtClean="0"/>
              <a:t>2+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  <a:r>
              <a:rPr lang="en-US" dirty="0" smtClean="0"/>
              <a:t>, Fe</a:t>
            </a:r>
            <a:r>
              <a:rPr lang="en-US" baseline="30000" dirty="0" smtClean="0"/>
              <a:t>3+</a:t>
            </a:r>
            <a:r>
              <a:rPr lang="en-US" dirty="0" smtClean="0"/>
              <a:t> and other minerals.</a:t>
            </a:r>
          </a:p>
          <a:p>
            <a:r>
              <a:rPr lang="en-US" u="sng" dirty="0" smtClean="0"/>
              <a:t>Soft water</a:t>
            </a:r>
            <a:r>
              <a:rPr lang="en-US" dirty="0" smtClean="0"/>
              <a:t> -- Doesn’t contain Ca</a:t>
            </a:r>
            <a:r>
              <a:rPr lang="en-US" baseline="30000" dirty="0" smtClean="0"/>
              <a:t>2+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  <a:r>
              <a:rPr lang="en-US" dirty="0" smtClean="0"/>
              <a:t>, Fe</a:t>
            </a:r>
            <a:r>
              <a:rPr lang="en-US" baseline="30000" dirty="0" smtClean="0"/>
              <a:t>3+</a:t>
            </a:r>
            <a:r>
              <a:rPr lang="en-US" dirty="0" smtClean="0"/>
              <a:t> ions.</a:t>
            </a:r>
          </a:p>
          <a:p>
            <a:r>
              <a:rPr lang="en-US" u="sng" dirty="0" smtClean="0"/>
              <a:t>Softened </a:t>
            </a:r>
            <a:r>
              <a:rPr lang="en-US" dirty="0" smtClean="0"/>
              <a:t>water -- metal </a:t>
            </a:r>
            <a:r>
              <a:rPr lang="en-US" dirty="0" err="1" smtClean="0"/>
              <a:t>cations</a:t>
            </a:r>
            <a:r>
              <a:rPr lang="en-US" dirty="0" smtClean="0"/>
              <a:t> in hard water are replaced by Na</a:t>
            </a:r>
            <a:r>
              <a:rPr lang="en-US" baseline="30000" dirty="0" smtClean="0"/>
              <a:t>+</a:t>
            </a:r>
            <a:r>
              <a:rPr lang="en-US" dirty="0" smtClean="0"/>
              <a:t>.</a:t>
            </a:r>
          </a:p>
          <a:p>
            <a:r>
              <a:rPr lang="en-US" u="sng" dirty="0" err="1" smtClean="0"/>
              <a:t>Deionized</a:t>
            </a:r>
            <a:r>
              <a:rPr lang="en-US" u="sng" dirty="0" smtClean="0"/>
              <a:t> water </a:t>
            </a:r>
            <a:r>
              <a:rPr lang="en-US" dirty="0" smtClean="0"/>
              <a:t>-- </a:t>
            </a:r>
            <a:r>
              <a:rPr lang="en-US" dirty="0" err="1" smtClean="0"/>
              <a:t>cations</a:t>
            </a:r>
            <a:r>
              <a:rPr lang="en-US" dirty="0" smtClean="0"/>
              <a:t> are replaced by H</a:t>
            </a:r>
            <a:r>
              <a:rPr lang="en-US" baseline="30000" dirty="0" smtClean="0"/>
              <a:t>+</a:t>
            </a:r>
            <a:r>
              <a:rPr lang="en-US" dirty="0" smtClean="0"/>
              <a:t> and anions are replaced by OH</a:t>
            </a:r>
            <a:r>
              <a:rPr lang="en-US" baseline="30000" dirty="0" smtClean="0"/>
              <a:t>-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g13_1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167773" y="0"/>
            <a:ext cx="68275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What are Dipole </a:t>
            </a:r>
            <a:r>
              <a:rPr lang="en-US" sz="3600" dirty="0"/>
              <a:t>– Dipole forces </a:t>
            </a:r>
          </a:p>
          <a:p>
            <a:pPr algn="ctr"/>
            <a:r>
              <a:rPr lang="en-US" sz="3600" dirty="0"/>
              <a:t>or </a:t>
            </a:r>
          </a:p>
          <a:p>
            <a:pPr algn="ctr"/>
            <a:r>
              <a:rPr lang="en-US" sz="3600" dirty="0"/>
              <a:t>Polar - Polar </a:t>
            </a:r>
            <a:r>
              <a:rPr lang="en-US" sz="3600" dirty="0" smtClean="0"/>
              <a:t>interactions? </a:t>
            </a:r>
            <a:endParaRPr lang="en-US" sz="3600" dirty="0"/>
          </a:p>
        </p:txBody>
      </p:sp>
      <p:pic>
        <p:nvPicPr>
          <p:cNvPr id="8196" name="Picture 6" descr="FG10_0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162425"/>
            <a:ext cx="9144000" cy="2695575"/>
          </a:xfrm>
          <a:noFill/>
        </p:spPr>
      </p:pic>
      <p:pic>
        <p:nvPicPr>
          <p:cNvPr id="8197" name="Picture 8" descr="fg13_02"/>
          <p:cNvPicPr>
            <a:picLocks noChangeAspect="1" noChangeArrowheads="1"/>
          </p:cNvPicPr>
          <p:nvPr/>
        </p:nvPicPr>
        <p:blipFill>
          <a:blip r:embed="rId3" cstate="print"/>
          <a:srcRect b="42014"/>
          <a:stretch>
            <a:fillRect/>
          </a:stretch>
        </p:blipFill>
        <p:spPr bwMode="auto">
          <a:xfrm>
            <a:off x="1371600" y="1828800"/>
            <a:ext cx="624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G10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types of intermolecular forces do these molecules have?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Intermolecular Forces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molecule has the lower melting point?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Propane,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Methanethiol</a:t>
            </a:r>
            <a:r>
              <a:rPr lang="en-US" dirty="0" smtClean="0"/>
              <a:t>, CH</a:t>
            </a:r>
            <a:r>
              <a:rPr lang="en-US" baseline="-25000" dirty="0" smtClean="0"/>
              <a:t>3</a:t>
            </a:r>
            <a:r>
              <a:rPr lang="en-US" dirty="0" smtClean="0"/>
              <a:t>SH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hydrogen bonds?</a:t>
            </a:r>
            <a:endParaRPr lang="en-US" u="sng" dirty="0" smtClean="0"/>
          </a:p>
        </p:txBody>
      </p:sp>
      <p:pic>
        <p:nvPicPr>
          <p:cNvPr id="11268" name="Picture 4" descr="FG10_06-02U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1326" y="1676400"/>
            <a:ext cx="9002674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13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531"/>
            <a:ext cx="8934126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intermolecular forces does water have?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G12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718" y="710966"/>
            <a:ext cx="6838950" cy="61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975"/>
          </a:xfrm>
        </p:spPr>
        <p:txBody>
          <a:bodyPr/>
          <a:lstStyle/>
          <a:p>
            <a:r>
              <a:rPr lang="en-US" sz="3000" dirty="0" smtClean="0"/>
              <a:t>How does hydrogen bonding work in the body?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3004066"/>
            <a:ext cx="10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Thymine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30040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Adenine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399" y="5176228"/>
            <a:ext cx="10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Cytosine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514485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Guanine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534</Words>
  <Application>Microsoft Office PowerPoint</Application>
  <PresentationFormat>On-screen Show (4:3)</PresentationFormat>
  <Paragraphs>79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Liquids</vt:lpstr>
      <vt:lpstr>PowerPoint Presentation</vt:lpstr>
      <vt:lpstr>Example – Intermolecular Forces</vt:lpstr>
      <vt:lpstr>PowerPoint Presentation</vt:lpstr>
      <vt:lpstr>What types of intermolecular forces do these molecules have?</vt:lpstr>
      <vt:lpstr>Example – Intermolecular Forces</vt:lpstr>
      <vt:lpstr>What are hydrogen bonds?</vt:lpstr>
      <vt:lpstr>What kind of intermolecular forces does water have?</vt:lpstr>
      <vt:lpstr>How does hydrogen bonding work in the body?</vt:lpstr>
      <vt:lpstr>What other types of bonding are found in proteins?</vt:lpstr>
      <vt:lpstr>What happens when proteins are disturbed? </vt:lpstr>
      <vt:lpstr>Example – Intermolecular Forces</vt:lpstr>
      <vt:lpstr>PowerPoint Presentation</vt:lpstr>
      <vt:lpstr>Properties of Liquids</vt:lpstr>
      <vt:lpstr>What is solubility?</vt:lpstr>
      <vt:lpstr>What is vapor pressure?</vt:lpstr>
      <vt:lpstr>How do intermolecular forces affect vapor pressure? </vt:lpstr>
      <vt:lpstr>What is happens at the boiling point? </vt:lpstr>
      <vt:lpstr>How do intermolecular forces affect the boiling point?</vt:lpstr>
      <vt:lpstr>What is surface tension?</vt:lpstr>
      <vt:lpstr>PowerPoint Presentation</vt:lpstr>
      <vt:lpstr>What are phase transitions?</vt:lpstr>
      <vt:lpstr>What happens during heating and cooling curves?</vt:lpstr>
      <vt:lpstr>PowerPoint Presentation</vt:lpstr>
      <vt:lpstr>Example – Changes in State</vt:lpstr>
      <vt:lpstr>Example – Changes in State</vt:lpstr>
      <vt:lpstr>Example – Changes in Temperature</vt:lpstr>
      <vt:lpstr>Example – Changes in Temperature and State</vt:lpstr>
      <vt:lpstr>Example – Hydrates</vt:lpstr>
      <vt:lpstr>Properties of Water</vt:lpstr>
      <vt:lpstr>PowerPoint Presentation</vt:lpstr>
      <vt:lpstr>PowerPoint Presentation</vt:lpstr>
      <vt:lpstr>Liquid and solid water</vt:lpstr>
      <vt:lpstr>PowerPoint Presentation</vt:lpstr>
      <vt:lpstr>Water purification</vt:lpstr>
      <vt:lpstr>PowerPoint Presentation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Liquids</dc:title>
  <dc:creator>Diana Vance</dc:creator>
  <cp:lastModifiedBy>Diana Vance</cp:lastModifiedBy>
  <cp:revision>139</cp:revision>
  <dcterms:created xsi:type="dcterms:W3CDTF">2002-09-10T12:58:21Z</dcterms:created>
  <dcterms:modified xsi:type="dcterms:W3CDTF">2014-12-11T16:08:25Z</dcterms:modified>
</cp:coreProperties>
</file>