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82" r:id="rId4"/>
    <p:sldId id="283" r:id="rId5"/>
    <p:sldId id="258" r:id="rId6"/>
    <p:sldId id="259" r:id="rId7"/>
    <p:sldId id="260" r:id="rId8"/>
    <p:sldId id="284" r:id="rId9"/>
    <p:sldId id="262" r:id="rId10"/>
    <p:sldId id="261" r:id="rId11"/>
    <p:sldId id="285" r:id="rId12"/>
    <p:sldId id="267" r:id="rId13"/>
    <p:sldId id="286" r:id="rId14"/>
    <p:sldId id="288" r:id="rId15"/>
    <p:sldId id="289" r:id="rId16"/>
    <p:sldId id="268" r:id="rId17"/>
    <p:sldId id="269" r:id="rId18"/>
    <p:sldId id="270" r:id="rId19"/>
    <p:sldId id="265" r:id="rId20"/>
    <p:sldId id="273" r:id="rId21"/>
    <p:sldId id="274" r:id="rId22"/>
    <p:sldId id="275" r:id="rId23"/>
    <p:sldId id="278" r:id="rId24"/>
    <p:sldId id="276" r:id="rId25"/>
    <p:sldId id="279" r:id="rId26"/>
    <p:sldId id="280" r:id="rId27"/>
  </p:sldIdLst>
  <p:sldSz cx="9144000" cy="6858000" type="screen4x3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669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2E1DE4-E896-4A3E-9F2B-AA092CC42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797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87850"/>
            <a:ext cx="5856287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86769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D2341630-3F7F-4D71-AF7B-AD219E0E0E8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27127BC3-5C24-4AC9-A57C-C9F91B763F4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C9C22C4C-B86C-4A8C-8387-F9437E0D9C9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330C143-1B6B-4122-906E-3FBD653693A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14952CA-2C1A-49A2-88F1-7C2537F60F8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6C5F2321-CFAD-43E5-A703-F295B144F9E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A0198F0-632D-41B1-9667-A70304C1036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/>
          <a:lstStyle/>
          <a:p>
            <a:fld id="{39DBE43C-A10F-4FA9-B37D-032BC66C64E5}" type="slidenum">
              <a:rPr lang="en-US"/>
              <a:pPr/>
              <a:t>3</a:t>
            </a:fld>
            <a:endParaRPr lang="en-US"/>
          </a:p>
        </p:txBody>
      </p:sp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10-00-01UN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A Chemical Equation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Nitrogen monoxide and oxygen gas combine to form nitrogen dioxide.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reflects the correct stoichiometry for this balanced chemical equation.  A ratio of 2:1:2 is established.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1FAF8-BC03-4A6E-AAC4-B8D31AC7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57200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914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/>
              <a:t>Calculations from Chemical Equations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1752600"/>
            <a:ext cx="6400800" cy="533400"/>
          </a:xfrm>
        </p:spPr>
        <p:txBody>
          <a:bodyPr/>
          <a:lstStyle/>
          <a:p>
            <a:pPr marL="0" indent="0" algn="ctr" eaLnBrk="1" hangingPunct="1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Chapter 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25146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Outline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Stoichiometry using Chemical Equations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Mole Relationships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Limiting Reagent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Percent Yield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Stoichiometry</a:t>
            </a:r>
            <a:endParaRPr 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Smelling salts contain ammonium carbonate, which can decompose to form ammonia, which acts as a mild heart stimulant.  Ammonium carbonate decomposes by the reaction: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88"/>
              </a:spcBef>
              <a:buSzPct val="87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(NH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CO</a:t>
            </a:r>
            <a:r>
              <a:rPr lang="en-GB" sz="2800" baseline="-30000" dirty="0" smtClean="0">
                <a:cs typeface="Times New Roman" pitchFamily="18" charset="0"/>
              </a:rPr>
              <a:t>3 (s) 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2 NH</a:t>
            </a:r>
            <a:r>
              <a:rPr lang="en-GB" sz="2800" baseline="-30000" dirty="0" smtClean="0">
                <a:cs typeface="Times New Roman" pitchFamily="18" charset="0"/>
              </a:rPr>
              <a:t>3 (g) </a:t>
            </a:r>
            <a:r>
              <a:rPr lang="en-GB" sz="2800" dirty="0" smtClean="0">
                <a:cs typeface="Times New Roman" pitchFamily="18" charset="0"/>
              </a:rPr>
              <a:t>+ CO</a:t>
            </a:r>
            <a:r>
              <a:rPr lang="en-GB" sz="2800" baseline="-30000" dirty="0" smtClean="0">
                <a:cs typeface="Times New Roman" pitchFamily="18" charset="0"/>
              </a:rPr>
              <a:t>2 (g)</a:t>
            </a:r>
            <a:r>
              <a:rPr lang="en-GB" sz="2800" dirty="0" smtClean="0">
                <a:cs typeface="Times New Roman" pitchFamily="18" charset="0"/>
              </a:rPr>
              <a:t> +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 </a:t>
            </a:r>
            <a:r>
              <a:rPr lang="en-GB" sz="2800" baseline="-25000" dirty="0" smtClean="0">
                <a:cs typeface="Times New Roman" pitchFamily="18" charset="0"/>
              </a:rPr>
              <a:t>(l)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How many grams of NH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will be formed from 0.500 g of (NH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CO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Percent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2.50 g of cadmium chloride reacts with excess sodium sulfide in aqueous solution to produce 0.97 g of cadmium sulfide, what is the percent yield? Given that the theoretical yield of the precipitate, </a:t>
            </a:r>
            <a:r>
              <a:rPr lang="en-US" dirty="0" err="1" smtClean="0"/>
              <a:t>CdS</a:t>
            </a:r>
            <a:r>
              <a:rPr lang="en-US" dirty="0" smtClean="0"/>
              <a:t>, is 1.97 g.</a:t>
            </a:r>
          </a:p>
          <a:p>
            <a:pPr algn="ctr">
              <a:buNone/>
            </a:pPr>
            <a:r>
              <a:rPr lang="en-US" dirty="0" smtClean="0"/>
              <a:t>CdCl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Na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2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CdS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(s)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1141413"/>
          </a:xfrm>
        </p:spPr>
        <p:txBody>
          <a:bodyPr/>
          <a:lstStyle/>
          <a:p>
            <a:r>
              <a:rPr lang="en-US" dirty="0" smtClean="0"/>
              <a:t>Example – Percent Yield</a:t>
            </a:r>
            <a:endParaRPr lang="en-US" dirty="0"/>
          </a:p>
        </p:txBody>
      </p:sp>
      <p:sp>
        <p:nvSpPr>
          <p:cNvPr id="1433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0813" cy="533400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Copper(I)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 reacts upon heating in oxygen gas to produce copper metal and </a:t>
            </a:r>
            <a:r>
              <a:rPr lang="en-GB" sz="3000" dirty="0" err="1" smtClean="0">
                <a:cs typeface="Times New Roman" pitchFamily="18" charset="0"/>
              </a:rPr>
              <a:t>sulfur</a:t>
            </a:r>
            <a:r>
              <a:rPr lang="en-GB" sz="3000" dirty="0" smtClean="0">
                <a:cs typeface="Times New Roman" pitchFamily="18" charset="0"/>
              </a:rPr>
              <a:t> dioxide. Write the balanced chemical equation.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How many grams of copper can be obtained from 500.0 g of cuprous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 using this process?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 If 382.6 g of copper were obtained from the reaction above, what would be the percent yield?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What mass of </a:t>
            </a:r>
            <a:r>
              <a:rPr lang="en-GB" sz="3000" dirty="0" err="1" smtClean="0">
                <a:cs typeface="Times New Roman" pitchFamily="18" charset="0"/>
              </a:rPr>
              <a:t>sulfur</a:t>
            </a:r>
            <a:r>
              <a:rPr lang="en-GB" sz="3000" dirty="0" smtClean="0">
                <a:cs typeface="Times New Roman" pitchFamily="18" charset="0"/>
              </a:rPr>
              <a:t> dioxide would be produced from 500.0 grams of cuprous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0813" cy="1141413"/>
          </a:xfrm>
        </p:spPr>
        <p:txBody>
          <a:bodyPr/>
          <a:lstStyle/>
          <a:p>
            <a:r>
              <a:rPr lang="en-US" dirty="0" smtClean="0"/>
              <a:t>Limiting Reactant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95400"/>
            <a:ext cx="4495799" cy="4875213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In a table setting, there are 1 fork, 1 knife, and 1 spoon. </a:t>
            </a:r>
          </a:p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How many table settings are possible from 6 forks, 4 spoons, and 7 knives?</a:t>
            </a:r>
          </a:p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What is the limiting item?</a:t>
            </a:r>
          </a:p>
        </p:txBody>
      </p:sp>
      <p:pic>
        <p:nvPicPr>
          <p:cNvPr id="4" name="Picture 7" descr="09_Pg264_Un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646487" cy="253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Reacting Amounts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7162800" cy="1219200"/>
          </a:xfrm>
        </p:spPr>
        <p:txBody>
          <a:bodyPr/>
          <a:lstStyle/>
          <a:p>
            <a:r>
              <a:rPr lang="en-US" dirty="0" smtClean="0"/>
              <a:t>Four table settings are possible: </a:t>
            </a:r>
          </a:p>
          <a:p>
            <a:pPr algn="ctr">
              <a:buNone/>
            </a:pPr>
            <a:r>
              <a:rPr lang="en-US" dirty="0" smtClean="0"/>
              <a:t>Fork + Spoon + Knife </a:t>
            </a:r>
            <a:r>
              <a:rPr lang="en-US" dirty="0" smtClean="0">
                <a:sym typeface="Wingdings" pitchFamily="2" charset="2"/>
              </a:rPr>
              <a:t> Setting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0" y="3048000"/>
          <a:ext cx="71627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24"/>
                <a:gridCol w="1204576"/>
                <a:gridCol w="1371600"/>
                <a:gridCol w="1447800"/>
                <a:gridCol w="198119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Fork  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Spoon 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Knife 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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Setting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Initial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010400" y="914400"/>
            <a:ext cx="2133600" cy="5943600"/>
            <a:chOff x="3984" y="240"/>
            <a:chExt cx="1344" cy="3744"/>
          </a:xfrm>
        </p:grpSpPr>
        <p:pic>
          <p:nvPicPr>
            <p:cNvPr id="12" name="Picture 14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240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3" name="Picture 15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1178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4" name="Picture 16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2116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5" name="Picture 17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3050"/>
              <a:ext cx="1344" cy="9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Limiting Reagent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12.8 g of sodium react with 10.2 g of chlorine gas, what mass of sodium chloride can be made?</a:t>
            </a:r>
          </a:p>
          <a:p>
            <a:pPr algn="ctr">
              <a:buNone/>
            </a:pPr>
            <a:r>
              <a:rPr lang="en-US" dirty="0" smtClean="0"/>
              <a:t>2 Na</a:t>
            </a:r>
            <a:r>
              <a:rPr lang="en-US" baseline="-25000" dirty="0" smtClean="0"/>
              <a:t> (s) </a:t>
            </a:r>
            <a:r>
              <a:rPr lang="en-US" dirty="0" smtClean="0"/>
              <a:t>+ Cl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 pitchFamily="2" charset="2"/>
              </a:rPr>
              <a:t> 2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(s)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14.95 g of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is produced, what is the percent yield?</a:t>
            </a:r>
            <a:endParaRPr lang="en-US" baseline="-25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Times New Roman" pitchFamily="18" charset="0"/>
              </a:rPr>
              <a:t>Example - Limiting reactant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Chez Ronald is making Big Macs.  The formula for a Big Mac is 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, and is made according to the following fast food formula.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	2 M  +  3 B 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 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If Chez Ronald buys 28 meats and 36 buns how many Big Macs (B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) can he make?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We only got 11 Big Macs - What is the </a:t>
            </a:r>
            <a:r>
              <a:rPr lang="en-GB" sz="2800" dirty="0" err="1" smtClean="0">
                <a:cs typeface="Times New Roman" pitchFamily="18" charset="0"/>
              </a:rPr>
              <a:t>percent</a:t>
            </a:r>
            <a:r>
              <a:rPr lang="en-GB" sz="2800" dirty="0" smtClean="0">
                <a:cs typeface="Times New Roman" pitchFamily="18" charset="0"/>
              </a:rPr>
              <a:t> yield?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Limiting Reagent </a:t>
            </a:r>
            <a:br>
              <a:rPr lang="en-US" dirty="0" smtClean="0"/>
            </a:b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16385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How much potassium chloride is produced from the reaction of 2.00 g potassium and 3.00 g chlorine gas?  Which is the limiting reagent?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We only recovered 3.66 g </a:t>
            </a:r>
            <a:r>
              <a:rPr lang="en-GB" sz="3200" dirty="0" err="1" smtClean="0">
                <a:cs typeface="Times New Roman" pitchFamily="18" charset="0"/>
              </a:rPr>
              <a:t>KCl</a:t>
            </a:r>
            <a:r>
              <a:rPr lang="en-GB" sz="3200" dirty="0" smtClean="0">
                <a:cs typeface="Times New Roman" pitchFamily="18" charset="0"/>
              </a:rPr>
              <a:t>.  What is the </a:t>
            </a:r>
            <a:r>
              <a:rPr lang="en-GB" sz="3200" dirty="0" err="1" smtClean="0">
                <a:cs typeface="Times New Roman" pitchFamily="18" charset="0"/>
              </a:rPr>
              <a:t>percent</a:t>
            </a:r>
            <a:r>
              <a:rPr lang="en-GB" sz="3200" dirty="0" smtClean="0">
                <a:cs typeface="Times New Roman" pitchFamily="18" charset="0"/>
              </a:rPr>
              <a:t> yield?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>
                <a:cs typeface="Times New Roman" pitchFamily="18" charset="0"/>
              </a:rPr>
              <a:t>Mg</a:t>
            </a:r>
            <a:r>
              <a:rPr lang="en-GB" sz="3200" baseline="-30000" dirty="0" smtClean="0">
                <a:cs typeface="Times New Roman" pitchFamily="18" charset="0"/>
              </a:rPr>
              <a:t>3</a:t>
            </a:r>
            <a:r>
              <a:rPr lang="en-GB" sz="3200" dirty="0" smtClean="0">
                <a:cs typeface="Times New Roman" pitchFamily="18" charset="0"/>
              </a:rPr>
              <a:t>N</a:t>
            </a:r>
            <a:r>
              <a:rPr lang="en-GB" sz="3200" baseline="-30000" dirty="0" smtClean="0">
                <a:cs typeface="Times New Roman" pitchFamily="18" charset="0"/>
              </a:rPr>
              <a:t>2 (s) </a:t>
            </a:r>
            <a:r>
              <a:rPr lang="en-GB" sz="3200" dirty="0" smtClean="0">
                <a:cs typeface="Times New Roman" pitchFamily="18" charset="0"/>
              </a:rPr>
              <a:t>+ 6 H</a:t>
            </a:r>
            <a:r>
              <a:rPr lang="en-GB" sz="3200" baseline="-30000" dirty="0" smtClean="0">
                <a:cs typeface="Times New Roman" pitchFamily="18" charset="0"/>
              </a:rPr>
              <a:t>2</a:t>
            </a:r>
            <a:r>
              <a:rPr lang="en-GB" sz="3200" dirty="0" smtClean="0">
                <a:cs typeface="Times New Roman" pitchFamily="18" charset="0"/>
              </a:rPr>
              <a:t>O </a:t>
            </a:r>
            <a:r>
              <a:rPr lang="en-GB" sz="3200" baseline="-25000" dirty="0" smtClean="0">
                <a:cs typeface="Times New Roman" pitchFamily="18" charset="0"/>
              </a:rPr>
              <a:t>(l) </a:t>
            </a:r>
            <a:r>
              <a:rPr lang="en-GB" sz="3200" dirty="0" smtClean="0">
                <a:latin typeface="Symbol" pitchFamily="18" charset="2"/>
                <a:cs typeface="Times New Roman" pitchFamily="18" charset="0"/>
              </a:rPr>
              <a:t> </a:t>
            </a:r>
            <a:r>
              <a:rPr lang="en-GB" sz="3200" dirty="0" smtClean="0">
                <a:cs typeface="Times New Roman" pitchFamily="18" charset="0"/>
              </a:rPr>
              <a:t>3 Mg(OH)</a:t>
            </a:r>
            <a:r>
              <a:rPr lang="en-GB" sz="3200" baseline="-30000" dirty="0" smtClean="0">
                <a:cs typeface="Times New Roman" pitchFamily="18" charset="0"/>
              </a:rPr>
              <a:t>2 (</a:t>
            </a:r>
            <a:r>
              <a:rPr lang="en-GB" sz="3200" baseline="-30000" dirty="0" err="1" smtClean="0">
                <a:cs typeface="Times New Roman" pitchFamily="18" charset="0"/>
              </a:rPr>
              <a:t>aq</a:t>
            </a:r>
            <a:r>
              <a:rPr lang="en-GB" sz="3200" baseline="-30000" dirty="0" smtClean="0">
                <a:cs typeface="Times New Roman" pitchFamily="18" charset="0"/>
              </a:rPr>
              <a:t>) </a:t>
            </a:r>
            <a:r>
              <a:rPr lang="en-GB" sz="3200" dirty="0" smtClean="0">
                <a:cs typeface="Times New Roman" pitchFamily="18" charset="0"/>
              </a:rPr>
              <a:t>+ 2 NH</a:t>
            </a:r>
            <a:r>
              <a:rPr lang="en-GB" sz="3200" baseline="-30000" dirty="0" smtClean="0">
                <a:cs typeface="Times New Roman" pitchFamily="18" charset="0"/>
              </a:rPr>
              <a:t>3 (g)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would be produced from the reaction of 0.10 mole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NH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would be produced from the reaction of 500.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molecules of water would be required to react with 3.64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is the maximum number of grams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that can be produced by the reaction of 10.0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and 14.4 g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is the </a:t>
            </a:r>
            <a:r>
              <a:rPr lang="en-GB" sz="2800" dirty="0" err="1" smtClean="0">
                <a:cs typeface="Times New Roman" pitchFamily="18" charset="0"/>
              </a:rPr>
              <a:t>percent</a:t>
            </a:r>
            <a:r>
              <a:rPr lang="en-GB" sz="2800" dirty="0" smtClean="0">
                <a:cs typeface="Times New Roman" pitchFamily="18" charset="0"/>
              </a:rPr>
              <a:t> yield if 9.4 g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are produced?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grams of the excess reagent is left over?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</a:t>
            </a:r>
            <a:br>
              <a:rPr lang="en-US" dirty="0" smtClean="0"/>
            </a:br>
            <a:r>
              <a:rPr lang="en-US" dirty="0" smtClean="0"/>
              <a:t>Thermochemical Stoichiometry</a:t>
            </a:r>
            <a:endParaRPr lang="en-US" dirty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Consider the combustion of methane (used in our Bunsen burners):</a:t>
            </a:r>
          </a:p>
          <a:p>
            <a:pPr marL="341313" indent="-341313" algn="ctr" eaLnBrk="1" hangingPunct="1">
              <a:spcBef>
                <a:spcPts val="688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CH</a:t>
            </a:r>
            <a:r>
              <a:rPr lang="en-GB" sz="2800" baseline="-30000" dirty="0" smtClean="0">
                <a:cs typeface="Times New Roman" pitchFamily="18" charset="0"/>
              </a:rPr>
              <a:t>4 (g) </a:t>
            </a:r>
            <a:r>
              <a:rPr lang="en-GB" sz="2800" dirty="0" smtClean="0">
                <a:cs typeface="Times New Roman" pitchFamily="18" charset="0"/>
              </a:rPr>
              <a:t>+ 2 O</a:t>
            </a:r>
            <a:r>
              <a:rPr lang="en-GB" sz="2800" baseline="-30000" dirty="0" smtClean="0">
                <a:cs typeface="Times New Roman" pitchFamily="18" charset="0"/>
              </a:rPr>
              <a:t>2 (g)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CO</a:t>
            </a:r>
            <a:r>
              <a:rPr lang="en-GB" sz="2800" baseline="-30000" dirty="0" smtClean="0">
                <a:cs typeface="Times New Roman" pitchFamily="18" charset="0"/>
              </a:rPr>
              <a:t>2 (g) </a:t>
            </a:r>
            <a:r>
              <a:rPr lang="en-GB" sz="2800" dirty="0" smtClean="0">
                <a:cs typeface="Times New Roman" pitchFamily="18" charset="0"/>
              </a:rPr>
              <a:t>+ 2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 </a:t>
            </a:r>
            <a:r>
              <a:rPr lang="en-GB" sz="2800" baseline="-25000" dirty="0" smtClean="0">
                <a:cs typeface="Times New Roman" pitchFamily="18" charset="0"/>
              </a:rPr>
              <a:t>(l) </a:t>
            </a:r>
            <a:r>
              <a:rPr lang="en-GB" sz="2800" dirty="0" smtClean="0">
                <a:cs typeface="Times New Roman" pitchFamily="18" charset="0"/>
              </a:rPr>
              <a:t>+ 890 kJ</a:t>
            </a:r>
          </a:p>
          <a:p>
            <a:pPr marL="341313" indent="-341313" algn="l"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Calculate the amount of heat produced when 2.01 g of methane is burned in excess oxygen.</a:t>
            </a:r>
          </a:p>
          <a:p>
            <a:pPr marL="341313" indent="-341313" algn="l"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1141413"/>
          </a:xfrm>
        </p:spPr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pic>
        <p:nvPicPr>
          <p:cNvPr id="3" name="Picture 8" descr="09_Pg256_Un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363420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4648200"/>
            <a:ext cx="89154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r>
              <a:rPr lang="en-US" u="sng" dirty="0" smtClean="0"/>
              <a:t>    </a:t>
            </a:r>
            <a:r>
              <a:rPr lang="en-US" b="1" u="sng" dirty="0" smtClean="0"/>
              <a:t>              Reactants			Products     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r>
              <a:rPr lang="en-US" dirty="0" smtClean="0"/>
              <a:t>              2 mol of Ag + 1 mol of S    	            =    1 mol of Ag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dirty="0" smtClean="0"/>
              <a:t>(2 </a:t>
            </a:r>
            <a:r>
              <a:rPr lang="en-US" dirty="0" err="1" smtClean="0"/>
              <a:t>mol</a:t>
            </a:r>
            <a:r>
              <a:rPr lang="en-US" dirty="0" smtClean="0"/>
              <a:t>)(107.9 g/</a:t>
            </a:r>
            <a:r>
              <a:rPr lang="en-US" dirty="0" err="1" smtClean="0"/>
              <a:t>mol</a:t>
            </a:r>
            <a:r>
              <a:rPr lang="en-US" dirty="0" smtClean="0"/>
              <a:t>) + (1 </a:t>
            </a:r>
            <a:r>
              <a:rPr lang="en-US" dirty="0" err="1" smtClean="0"/>
              <a:t>mol</a:t>
            </a:r>
            <a:r>
              <a:rPr lang="en-US" dirty="0" smtClean="0"/>
              <a:t>)(32.1 g/</a:t>
            </a:r>
            <a:r>
              <a:rPr lang="en-US" dirty="0" err="1" smtClean="0"/>
              <a:t>mol</a:t>
            </a:r>
            <a:r>
              <a:rPr lang="en-US" dirty="0" smtClean="0"/>
              <a:t>)  	=   (1 </a:t>
            </a:r>
            <a:r>
              <a:rPr lang="en-US" dirty="0" err="1" smtClean="0"/>
              <a:t>mol</a:t>
            </a:r>
            <a:r>
              <a:rPr lang="en-US" dirty="0" smtClean="0"/>
              <a:t>)(247.9 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b="1" dirty="0" smtClean="0"/>
              <a:t>		       </a:t>
            </a:r>
            <a:r>
              <a:rPr lang="en-US" dirty="0" smtClean="0"/>
              <a:t>247.9 g	                         =   247.9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002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9F37C70A-440D-40EB-AC93-780C5609534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smtClean="0"/>
              <a:t>ATP and Energy</a:t>
            </a:r>
          </a:p>
        </p:txBody>
      </p:sp>
      <p:pic>
        <p:nvPicPr>
          <p:cNvPr id="5126" name="Picture 6" descr="09_Pg273_Un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76400"/>
            <a:ext cx="6470650" cy="434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27AF96D3-1F65-4959-B871-79DBA934642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dirty="0" smtClean="0"/>
              <a:t>How are ATP and Energy related?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888288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The formation of ATP requires 7.3 kcal/mol (31 kJ/mol) to convert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to ATP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      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+ 7.3 kcal/mol (31 kJ/mol)            ATP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The breakdown of ATP to ADP releases 7.3 kcal (31 kJ/mol).  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		</a:t>
            </a:r>
            <a:r>
              <a:rPr lang="en-US" sz="2400" dirty="0" smtClean="0"/>
              <a:t>ATP           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+ 7.3 kcal/</a:t>
            </a:r>
            <a:r>
              <a:rPr lang="en-US" sz="2400" dirty="0" err="1" smtClean="0"/>
              <a:t>mol</a:t>
            </a:r>
            <a:r>
              <a:rPr lang="en-US" sz="2400" dirty="0" smtClean="0"/>
              <a:t> (31 kJ/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pPr eaLnBrk="1" hangingPunct="1">
              <a:buClr>
                <a:srgbClr val="92D05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6096000" y="28194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12"/>
          <p:cNvSpPr>
            <a:spLocks noChangeShapeType="1"/>
          </p:cNvSpPr>
          <p:nvPr/>
        </p:nvSpPr>
        <p:spPr bwMode="auto">
          <a:xfrm>
            <a:off x="2133600" y="41910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494F11C9-60A4-4500-9453-EDDC4378D43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3886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b="1" dirty="0" smtClean="0"/>
              <a:t>Metabolism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involves</a:t>
            </a:r>
            <a:r>
              <a:rPr lang="en-US" sz="2400" dirty="0" smtClean="0">
                <a:solidFill>
                  <a:schemeClr val="accent1"/>
                </a:solidFill>
              </a:rPr>
              <a:t>  </a:t>
            </a:r>
          </a:p>
          <a:p>
            <a:pPr eaLnBrk="1" hangingPunct="1">
              <a:buClr>
                <a:srgbClr val="92D050"/>
              </a:buClr>
              <a:buSzPct val="84000"/>
              <a:buFont typeface="Arial" charset="0"/>
              <a:buChar char="•"/>
            </a:pPr>
            <a:r>
              <a:rPr lang="en-US" sz="2400" b="1" dirty="0" smtClean="0"/>
              <a:t>catabolic reactions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that break down large, complex molecules to provide energy and smaller molecules</a:t>
            </a:r>
          </a:p>
          <a:p>
            <a:pPr eaLnBrk="1" hangingPunct="1">
              <a:buClr>
                <a:srgbClr val="92D050"/>
              </a:buClr>
              <a:buSzPct val="84000"/>
              <a:buFont typeface="Arial" charset="0"/>
              <a:buChar char="•"/>
            </a:pPr>
            <a:r>
              <a:rPr lang="en-US" sz="2400" b="1" dirty="0" smtClean="0"/>
              <a:t>anabolic reactions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that use ATP energy to build larger molecules</a:t>
            </a:r>
          </a:p>
        </p:txBody>
      </p:sp>
      <p:sp>
        <p:nvSpPr>
          <p:cNvPr id="7172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527175"/>
          </a:xfrm>
        </p:spPr>
        <p:txBody>
          <a:bodyPr/>
          <a:lstStyle/>
          <a:p>
            <a:pPr eaLnBrk="1" hangingPunct="1"/>
            <a:r>
              <a:rPr lang="en-US" sz="3800" dirty="0" smtClean="0"/>
              <a:t>What reactions occur during metabolism? </a:t>
            </a:r>
          </a:p>
        </p:txBody>
      </p:sp>
      <p:pic>
        <p:nvPicPr>
          <p:cNvPr id="7175" name="Picture 7" descr="09_Pg274_Un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3030538" cy="346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DC9FA7B8-89DE-46E2-8B1F-F79A67B88F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ATP and Muscle Contraction</a:t>
            </a:r>
          </a:p>
        </p:txBody>
      </p:sp>
      <p:pic>
        <p:nvPicPr>
          <p:cNvPr id="10247" name="Picture 7" descr="09_Pg275_UnFigure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49413"/>
            <a:ext cx="4271963" cy="4675187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78375" y="2301875"/>
            <a:ext cx="4137025" cy="3260725"/>
            <a:chOff x="1954" y="1584"/>
            <a:chExt cx="2606" cy="2054"/>
          </a:xfrm>
        </p:grpSpPr>
        <p:pic>
          <p:nvPicPr>
            <p:cNvPr id="10249" name="Picture 9" descr="09_Pg275_UnFigure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4" y="1584"/>
              <a:ext cx="2606" cy="1725"/>
            </a:xfrm>
            <a:prstGeom prst="rect">
              <a:avLst/>
            </a:prstGeom>
            <a:noFill/>
          </p:spPr>
        </p:pic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976" y="3312"/>
              <a:ext cx="24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2"/>
                  </a:solidFill>
                </a:rPr>
                <a:t>Muscle contraction uses the energy from the breakdown of ATP.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smtClean="0"/>
              <a:t>Energy from ATP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1981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smtClean="0"/>
              <a:t>When ATP breaks down, the energy released can be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2400" smtClean="0"/>
              <a:t>used to drive an energy-requiring reaction</a:t>
            </a:r>
            <a:r>
              <a:rPr lang="en-US" smtClean="0"/>
              <a:t>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A7D15CD5-2B15-446F-98EE-7A8AE7003CA5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82296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EC4BB5AE-D3D0-4C6F-A901-EA9D30447CA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Learning Check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315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 smtClean="0"/>
              <a:t>Match the following: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1)  ATP	2)  ADP + P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A.  used in anabolic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B.  the energy-storage molecule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C.  combines with energy-requiring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D.  breaks down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74E8C81A-0B1C-440A-9C77-F0C6242131B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Solution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smtClean="0"/>
              <a:t>Match the following:</a:t>
            </a:r>
          </a:p>
          <a:p>
            <a:pPr eaLnBrk="1" hangingPunct="1">
              <a:buFont typeface="Wingdings" charset="2"/>
              <a:buNone/>
            </a:pPr>
            <a:r>
              <a:rPr lang="en-US" sz="2400" smtClean="0"/>
              <a:t>1)  ATP	2)  ADP + P</a:t>
            </a:r>
            <a:r>
              <a:rPr lang="en-US" sz="2400" baseline="-25000" smtClean="0"/>
              <a:t>i</a:t>
            </a:r>
            <a:endParaRPr lang="en-US" sz="2400" smtClean="0"/>
          </a:p>
          <a:p>
            <a:pPr eaLnBrk="1" hangingPunct="1">
              <a:buFont typeface="Wingdings" charset="2"/>
              <a:buNone/>
            </a:pPr>
            <a:endParaRPr lang="en-US" sz="2400" smtClean="0"/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A.  used in anabolic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B.  the energy-storage molecule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C.  combines with energy-requiring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2 </a:t>
            </a:r>
            <a:r>
              <a:rPr lang="en-US" sz="2400" smtClean="0"/>
              <a:t>  D.  break down products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029700" cy="3943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2743200"/>
            <a:ext cx="8775700" cy="60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 NO 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(g)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+ 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 (g)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→ 2 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2 (g)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65C0-11DD-4FDF-A630-82CD4C6AF4AD}" type="slidenum">
              <a:rPr lang="en-US"/>
              <a:pPr/>
              <a:t>4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842962"/>
          </a:xfrm>
          <a:solidFill>
            <a:srgbClr val="FFCC99">
              <a:alpha val="19000"/>
            </a:srgbClr>
          </a:solidFill>
          <a:ln w="12700">
            <a:solidFill>
              <a:srgbClr val="000000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4CBC"/>
                </a:solidFill>
                <a:latin typeface="Times New Roman" pitchFamily="18" charset="0"/>
              </a:rPr>
              <a:t>Moles &amp; Equation Coefficients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8775700" cy="60325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dirty="0">
                <a:latin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</a:rPr>
              <a:t>NO </a:t>
            </a:r>
            <a:r>
              <a:rPr lang="en-US" baseline="-25000" dirty="0" smtClean="0">
                <a:latin typeface="Times New Roman" pitchFamily="18" charset="0"/>
              </a:rPr>
              <a:t>(</a:t>
            </a:r>
            <a:r>
              <a:rPr lang="en-US" baseline="-25000" dirty="0">
                <a:latin typeface="Times New Roman" pitchFamily="18" charset="0"/>
              </a:rPr>
              <a:t>g)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</a:rPr>
              <a:t>2 (</a:t>
            </a:r>
            <a:r>
              <a:rPr lang="en-US" baseline="-25000" dirty="0">
                <a:latin typeface="Times New Roman" pitchFamily="18" charset="0"/>
              </a:rPr>
              <a:t>g)  </a:t>
            </a:r>
            <a:r>
              <a:rPr lang="en-US" dirty="0">
                <a:latin typeface="Times New Roman" pitchFamily="18" charset="0"/>
                <a:cs typeface="Arial" charset="0"/>
              </a:rPr>
              <a:t>→ 2 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NO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2 (g)</a:t>
            </a:r>
            <a:endParaRPr lang="en-US" baseline="-25000" dirty="0">
              <a:latin typeface="Times New Roman" pitchFamily="18" charset="0"/>
            </a:endParaRPr>
          </a:p>
        </p:txBody>
      </p:sp>
      <p:graphicFrame>
        <p:nvGraphicFramePr>
          <p:cNvPr id="241791" name="Group 1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2102557"/>
              </p:ext>
            </p:extLst>
          </p:nvPr>
        </p:nvGraphicFramePr>
        <p:xfrm>
          <a:off x="228600" y="1828800"/>
          <a:ext cx="8915400" cy="4427856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  <a:gridCol w="25146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(g)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molecule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molecules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 molecules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 molecules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12.04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mole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)(30.01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+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)(32.00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=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)(46.01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92.02 g          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92.02 g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smtClean="0">
                <a:cs typeface="Times New Roman" pitchFamily="18" charset="0"/>
              </a:rPr>
              <a:t>2 Al</a:t>
            </a:r>
            <a:r>
              <a:rPr lang="en-GB" sz="3800" baseline="-25000" dirty="0" smtClean="0">
                <a:cs typeface="Times New Roman" pitchFamily="18" charset="0"/>
              </a:rPr>
              <a:t> (s) </a:t>
            </a:r>
            <a:r>
              <a:rPr lang="en-GB" sz="3800" dirty="0" smtClean="0">
                <a:cs typeface="Times New Roman" pitchFamily="18" charset="0"/>
              </a:rPr>
              <a:t>+ 6 </a:t>
            </a:r>
            <a:r>
              <a:rPr lang="en-GB" sz="3800" dirty="0" err="1" smtClean="0">
                <a:cs typeface="Times New Roman" pitchFamily="18" charset="0"/>
              </a:rPr>
              <a:t>HCl</a:t>
            </a:r>
            <a:r>
              <a:rPr lang="en-GB" sz="3800" dirty="0" smtClean="0">
                <a:cs typeface="Times New Roman" pitchFamily="18" charset="0"/>
              </a:rPr>
              <a:t> </a:t>
            </a:r>
            <a:r>
              <a:rPr lang="en-GB" sz="3800" baseline="-25000" dirty="0" smtClean="0">
                <a:cs typeface="Times New Roman" pitchFamily="18" charset="0"/>
              </a:rPr>
              <a:t>(</a:t>
            </a:r>
            <a:r>
              <a:rPr lang="en-GB" sz="3800" baseline="-25000" dirty="0" err="1" smtClean="0">
                <a:cs typeface="Times New Roman" pitchFamily="18" charset="0"/>
              </a:rPr>
              <a:t>aq</a:t>
            </a:r>
            <a:r>
              <a:rPr lang="en-GB" sz="3800" baseline="-25000" dirty="0" smtClean="0">
                <a:cs typeface="Times New Roman" pitchFamily="18" charset="0"/>
              </a:rPr>
              <a:t>) </a:t>
            </a:r>
            <a:r>
              <a:rPr lang="en-GB" sz="3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800" dirty="0" smtClean="0">
                <a:cs typeface="Times New Roman" pitchFamily="18" charset="0"/>
              </a:rPr>
              <a:t> 2 AlCl</a:t>
            </a:r>
            <a:r>
              <a:rPr lang="en-GB" sz="3800" baseline="-30000" dirty="0" smtClean="0">
                <a:cs typeface="Times New Roman" pitchFamily="18" charset="0"/>
              </a:rPr>
              <a:t>3 (</a:t>
            </a:r>
            <a:r>
              <a:rPr lang="en-GB" sz="3800" baseline="-30000" dirty="0" err="1" smtClean="0">
                <a:cs typeface="Times New Roman" pitchFamily="18" charset="0"/>
              </a:rPr>
              <a:t>aq</a:t>
            </a:r>
            <a:r>
              <a:rPr lang="en-GB" sz="3800" baseline="-30000" dirty="0" smtClean="0">
                <a:cs typeface="Times New Roman" pitchFamily="18" charset="0"/>
              </a:rPr>
              <a:t>)</a:t>
            </a:r>
            <a:r>
              <a:rPr lang="en-GB" sz="3800" dirty="0" smtClean="0">
                <a:cs typeface="Times New Roman" pitchFamily="18" charset="0"/>
              </a:rPr>
              <a:t> + 3 H</a:t>
            </a:r>
            <a:r>
              <a:rPr lang="en-GB" sz="3800" baseline="-30000" dirty="0" smtClean="0">
                <a:cs typeface="Times New Roman" pitchFamily="18" charset="0"/>
              </a:rPr>
              <a:t>2 (g)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4413" y="1981200"/>
            <a:ext cx="9144000" cy="4343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 atom Al + 6 molecule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 formula unit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 molecule H</a:t>
            </a:r>
            <a:r>
              <a:rPr lang="en-GB" sz="24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 mol Al + 6 mol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 mol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 mol H</a:t>
            </a:r>
            <a:r>
              <a:rPr lang="en-GB" sz="24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2(26.98 g) Al + 6(36.46 g)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2(133.3 g)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+ 3(2.016 g) H</a:t>
            </a:r>
            <a:r>
              <a:rPr lang="en-GB" sz="2400" baseline="-25000" dirty="0" smtClean="0"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500" dirty="0" smtClean="0">
                <a:cs typeface="Times New Roman" pitchFamily="18" charset="0"/>
              </a:rPr>
              <a:t>2 Al</a:t>
            </a:r>
            <a:r>
              <a:rPr lang="en-GB" sz="3500" baseline="-25000" dirty="0" smtClean="0">
                <a:cs typeface="Times New Roman" pitchFamily="18" charset="0"/>
              </a:rPr>
              <a:t> (s) </a:t>
            </a:r>
            <a:r>
              <a:rPr lang="en-GB" sz="3500" dirty="0" smtClean="0">
                <a:cs typeface="Times New Roman" pitchFamily="18" charset="0"/>
              </a:rPr>
              <a:t>+ 6 </a:t>
            </a:r>
            <a:r>
              <a:rPr lang="en-GB" sz="3500" dirty="0" err="1" smtClean="0">
                <a:cs typeface="Times New Roman" pitchFamily="18" charset="0"/>
              </a:rPr>
              <a:t>HCl</a:t>
            </a:r>
            <a:r>
              <a:rPr lang="en-GB" sz="3500" dirty="0" smtClean="0">
                <a:cs typeface="Times New Roman" pitchFamily="18" charset="0"/>
              </a:rPr>
              <a:t> </a:t>
            </a:r>
            <a:r>
              <a:rPr lang="en-GB" sz="3500" baseline="-25000" dirty="0" smtClean="0">
                <a:cs typeface="Times New Roman" pitchFamily="18" charset="0"/>
              </a:rPr>
              <a:t>(</a:t>
            </a:r>
            <a:r>
              <a:rPr lang="en-GB" sz="3500" baseline="-25000" dirty="0" err="1" smtClean="0">
                <a:cs typeface="Times New Roman" pitchFamily="18" charset="0"/>
              </a:rPr>
              <a:t>aq</a:t>
            </a:r>
            <a:r>
              <a:rPr lang="en-GB" sz="3500" baseline="-25000" dirty="0" smtClean="0">
                <a:cs typeface="Times New Roman" pitchFamily="18" charset="0"/>
              </a:rPr>
              <a:t>) </a:t>
            </a:r>
            <a:r>
              <a:rPr lang="en-GB" sz="35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500" dirty="0" smtClean="0">
                <a:cs typeface="Times New Roman" pitchFamily="18" charset="0"/>
              </a:rPr>
              <a:t> 2 AlCl</a:t>
            </a:r>
            <a:r>
              <a:rPr lang="en-GB" sz="3500" baseline="-30000" dirty="0" smtClean="0">
                <a:cs typeface="Times New Roman" pitchFamily="18" charset="0"/>
              </a:rPr>
              <a:t>3 (</a:t>
            </a:r>
            <a:r>
              <a:rPr lang="en-GB" sz="3500" baseline="-30000" dirty="0" err="1" smtClean="0">
                <a:cs typeface="Times New Roman" pitchFamily="18" charset="0"/>
              </a:rPr>
              <a:t>aq</a:t>
            </a:r>
            <a:r>
              <a:rPr lang="en-GB" sz="3500" baseline="-30000" dirty="0" smtClean="0">
                <a:cs typeface="Times New Roman" pitchFamily="18" charset="0"/>
              </a:rPr>
              <a:t>)</a:t>
            </a:r>
            <a:r>
              <a:rPr lang="en-GB" sz="3500" dirty="0" smtClean="0">
                <a:cs typeface="Times New Roman" pitchFamily="18" charset="0"/>
              </a:rPr>
              <a:t> + 3 H</a:t>
            </a:r>
            <a:r>
              <a:rPr lang="en-GB" sz="3500" baseline="-30000" dirty="0" smtClean="0">
                <a:cs typeface="Times New Roman" pitchFamily="18" charset="0"/>
              </a:rPr>
              <a:t>2 (g)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molecules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 will react with 4 atoms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atoms of Al are required to make  1 formula unit of AlCl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are made from 3 moles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If 4 moles of AlCl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are produced, what mass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is also produced?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 is required to react with 1 mole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cs typeface="Times New Roman" pitchFamily="18" charset="0"/>
              </a:rPr>
              <a:t>CH</a:t>
            </a:r>
            <a:r>
              <a:rPr lang="en-GB" sz="4000" baseline="-30000" dirty="0" smtClean="0">
                <a:cs typeface="Times New Roman" pitchFamily="18" charset="0"/>
              </a:rPr>
              <a:t>4 (g)</a:t>
            </a:r>
            <a:r>
              <a:rPr lang="en-GB" sz="4000" dirty="0" smtClean="0">
                <a:cs typeface="Times New Roman" pitchFamily="18" charset="0"/>
              </a:rPr>
              <a:t> + 2 O</a:t>
            </a:r>
            <a:r>
              <a:rPr lang="en-GB" sz="4000" baseline="-30000" dirty="0" smtClean="0">
                <a:cs typeface="Times New Roman" pitchFamily="18" charset="0"/>
              </a:rPr>
              <a:t>2 (g)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4000" dirty="0" smtClean="0">
                <a:cs typeface="Times New Roman" pitchFamily="18" charset="0"/>
              </a:rPr>
              <a:t> CO</a:t>
            </a:r>
            <a:r>
              <a:rPr lang="en-GB" sz="4000" baseline="-30000" dirty="0" smtClean="0">
                <a:cs typeface="Times New Roman" pitchFamily="18" charset="0"/>
              </a:rPr>
              <a:t>2 (g)</a:t>
            </a:r>
            <a:r>
              <a:rPr lang="en-GB" sz="4000" dirty="0" smtClean="0">
                <a:cs typeface="Times New Roman" pitchFamily="18" charset="0"/>
              </a:rPr>
              <a:t> + 2H</a:t>
            </a:r>
            <a:r>
              <a:rPr lang="en-GB" sz="4000" baseline="-30000" dirty="0" smtClean="0">
                <a:cs typeface="Times New Roman" pitchFamily="18" charset="0"/>
              </a:rPr>
              <a:t>2</a:t>
            </a:r>
            <a:r>
              <a:rPr lang="en-GB" sz="4000" dirty="0" smtClean="0">
                <a:cs typeface="Times New Roman" pitchFamily="18" charset="0"/>
              </a:rPr>
              <a:t>O </a:t>
            </a:r>
            <a:r>
              <a:rPr lang="en-GB" sz="4000" baseline="-25000" dirty="0" smtClean="0">
                <a:cs typeface="Times New Roman" pitchFamily="18" charset="0"/>
              </a:rPr>
              <a:t>(l)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oxygen are required to react completely with 25.0 g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, in grams, is required to react with 62.0 g of 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Calculate the mass of CO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that can be produced by burning 3.5 moles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 in excess 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 produces 3.01 x 10</a:t>
            </a:r>
            <a:r>
              <a:rPr lang="en-GB" sz="2800" baseline="30000" dirty="0" smtClean="0">
                <a:cs typeface="Times New Roman" pitchFamily="18" charset="0"/>
              </a:rPr>
              <a:t>23</a:t>
            </a:r>
            <a:r>
              <a:rPr lang="en-GB" sz="2800" dirty="0" smtClean="0">
                <a:cs typeface="Times New Roman" pitchFamily="18" charset="0"/>
              </a:rPr>
              <a:t> water molecules when burned in excess oxygen?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1.00 kg of iron(III) oxide is reacted with excess carbon monoxide gas to yield iron ore and carbon dioxide gas, how many grams of iron metal is produced? Given the unbalanced equation:</a:t>
            </a:r>
          </a:p>
          <a:p>
            <a:pPr algn="ctr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(s) </a:t>
            </a:r>
            <a:r>
              <a:rPr lang="en-US" dirty="0" smtClean="0"/>
              <a:t>+ CO</a:t>
            </a:r>
            <a:r>
              <a:rPr lang="en-US" baseline="-25000" dirty="0" smtClean="0"/>
              <a:t> (g) </a:t>
            </a:r>
            <a:r>
              <a:rPr lang="en-US" dirty="0" smtClean="0">
                <a:sym typeface="Wingdings" pitchFamily="2" charset="2"/>
              </a:rPr>
              <a:t> Fe</a:t>
            </a:r>
            <a:r>
              <a:rPr lang="en-US" baseline="-25000" dirty="0" smtClean="0">
                <a:sym typeface="Wingdings" pitchFamily="2" charset="2"/>
              </a:rPr>
              <a:t> (s) </a:t>
            </a:r>
            <a:r>
              <a:rPr lang="en-US" dirty="0" smtClean="0">
                <a:sym typeface="Wingdings" pitchFamily="2" charset="2"/>
              </a:rPr>
              <a:t>+ CO</a:t>
            </a:r>
            <a:r>
              <a:rPr lang="en-US" baseline="-25000" dirty="0" smtClean="0">
                <a:sym typeface="Wingdings" pitchFamily="2" charset="2"/>
              </a:rPr>
              <a:t>2 (g)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Stoichiometry</a:t>
            </a:r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Calculate the number of moles of calcium chloride needed to react with excess silver nitrate to produce 2.68 g of silver chloride.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1</a:t>
            </a:r>
            <a:r>
              <a:rPr lang="en-GB" sz="3200" u="sng" baseline="30000" dirty="0" smtClean="0">
                <a:cs typeface="Times New Roman" pitchFamily="18" charset="0"/>
              </a:rPr>
              <a:t>st</a:t>
            </a:r>
            <a:r>
              <a:rPr lang="en-GB" sz="3200" dirty="0" smtClean="0">
                <a:cs typeface="Times New Roman" pitchFamily="18" charset="0"/>
              </a:rPr>
              <a:t> - write the equation </a:t>
            </a:r>
          </a:p>
          <a:p>
            <a:pPr marL="0" indent="0" algn="l" eaLnBrk="1" hangingPunct="1">
              <a:lnSpc>
                <a:spcPct val="90000"/>
              </a:lnSpc>
              <a:spcBef>
                <a:spcPts val="788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cs typeface="Times New Roman" pitchFamily="18" charset="0"/>
              </a:rPr>
              <a:t>	</a:t>
            </a:r>
            <a:r>
              <a:rPr lang="en-GB" sz="3200" dirty="0" smtClean="0">
                <a:cs typeface="Times New Roman" pitchFamily="18" charset="0"/>
              </a:rPr>
              <a:t>(a double displacement reaction)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2</a:t>
            </a:r>
            <a:r>
              <a:rPr lang="en-GB" sz="3200" u="sng" baseline="30000" dirty="0" smtClean="0">
                <a:cs typeface="Times New Roman" pitchFamily="18" charset="0"/>
              </a:rPr>
              <a:t>nd</a:t>
            </a:r>
            <a:r>
              <a:rPr lang="en-GB" sz="3200" dirty="0" smtClean="0">
                <a:cs typeface="Times New Roman" pitchFamily="18" charset="0"/>
              </a:rPr>
              <a:t> -do stoichiometry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latin typeface="DomCasual BT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1242</Words>
  <Application>Microsoft Office PowerPoint</Application>
  <PresentationFormat>On-screen Show (4:3)</PresentationFormat>
  <Paragraphs>184</Paragraphs>
  <Slides>26</Slides>
  <Notes>19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Calculations from Chemical Equations </vt:lpstr>
      <vt:lpstr>Law of Conservation of Mass</vt:lpstr>
      <vt:lpstr>PowerPoint Presentation</vt:lpstr>
      <vt:lpstr>Moles &amp; Equation Coefficients</vt:lpstr>
      <vt:lpstr>2 Al (s) + 6 HCl (aq)  2 AlCl3 (aq) + 3 H2 (g)</vt:lpstr>
      <vt:lpstr>2 Al (s) + 6 HCl (aq)  2 AlCl3 (aq) + 3 H2 (g)</vt:lpstr>
      <vt:lpstr>CH4 (g) + 2 O2 (g)  CO2 (g) + 2H2O (l)</vt:lpstr>
      <vt:lpstr>Example - Stoichiometry</vt:lpstr>
      <vt:lpstr>Example - Stoichiometry</vt:lpstr>
      <vt:lpstr>Example - Stoichiometry</vt:lpstr>
      <vt:lpstr>Example – Percent Yield</vt:lpstr>
      <vt:lpstr>Example – Percent Yield</vt:lpstr>
      <vt:lpstr>Limiting Reactant</vt:lpstr>
      <vt:lpstr>Reacting Amounts </vt:lpstr>
      <vt:lpstr>Example – Limiting Reagent</vt:lpstr>
      <vt:lpstr>Example - Limiting reactant</vt:lpstr>
      <vt:lpstr>Example – Limiting Reagent               </vt:lpstr>
      <vt:lpstr>Mg3N2 (s) + 6 H2O (l)  3 Mg(OH)2 (aq) + 2 NH3 (g) </vt:lpstr>
      <vt:lpstr>Example –  Thermochemical Stoichiometry</vt:lpstr>
      <vt:lpstr>ATP and Energy</vt:lpstr>
      <vt:lpstr>How are ATP and Energy related?</vt:lpstr>
      <vt:lpstr>What reactions occur during metabolism? </vt:lpstr>
      <vt:lpstr>ATP and Muscle Contraction</vt:lpstr>
      <vt:lpstr>Energy from ATP </vt:lpstr>
      <vt:lpstr>Learning Check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Calculations from Chemical Equations</dc:title>
  <dc:creator>Diana Vance</dc:creator>
  <cp:keywords>Stoichiometry</cp:keywords>
  <cp:lastModifiedBy>Diana Vance</cp:lastModifiedBy>
  <cp:revision>63</cp:revision>
  <dcterms:modified xsi:type="dcterms:W3CDTF">2014-12-11T16:07:15Z</dcterms:modified>
</cp:coreProperties>
</file>