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259" r:id="rId4"/>
    <p:sldId id="284" r:id="rId5"/>
    <p:sldId id="277" r:id="rId6"/>
    <p:sldId id="260" r:id="rId7"/>
    <p:sldId id="262" r:id="rId8"/>
    <p:sldId id="263" r:id="rId9"/>
    <p:sldId id="264" r:id="rId10"/>
    <p:sldId id="265" r:id="rId11"/>
    <p:sldId id="282" r:id="rId12"/>
    <p:sldId id="266" r:id="rId13"/>
    <p:sldId id="269" r:id="rId14"/>
    <p:sldId id="270" r:id="rId15"/>
    <p:sldId id="283" r:id="rId16"/>
    <p:sldId id="272" r:id="rId17"/>
    <p:sldId id="273" r:id="rId18"/>
    <p:sldId id="267" r:id="rId19"/>
    <p:sldId id="268" r:id="rId20"/>
    <p:sldId id="278" r:id="rId21"/>
    <p:sldId id="279" r:id="rId22"/>
    <p:sldId id="280" r:id="rId23"/>
    <p:sldId id="281" r:id="rId24"/>
    <p:sldId id="271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DD000-E10E-45E7-881C-9BD3E59E8615}" type="slidenum">
              <a:rPr lang="en-US"/>
              <a:pPr/>
              <a:t>4</a:t>
            </a:fld>
            <a:endParaRPr lang="en-US"/>
          </a:p>
        </p:txBody>
      </p:sp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01-04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Scientific Method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Experiments are performed to form a Hypothesis, which if confirmed may lead to a Scientific Theory.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Even a Scientific Theory is not considered to be absolute truth.  Scientific Theories can be revised in the light of new, or more reliable research.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1F6F-8C6E-4980-BE1F-BE6E8959E8A7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8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</a:t>
            </a:r>
            <a:r>
              <a:rPr lang="en-US" sz="3200" dirty="0"/>
              <a:t>9</a:t>
            </a:r>
            <a:r>
              <a:rPr lang="en-US" sz="3200" dirty="0" smtClean="0"/>
              <a:t>: Calculations from Chemical Equations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6"/>
            <a:ext cx="8229600" cy="4973638"/>
          </a:xfrm>
        </p:spPr>
        <p:txBody>
          <a:bodyPr>
            <a:normAutofit/>
          </a:bodyPr>
          <a:lstStyle/>
          <a:p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r>
              <a:rPr lang="en-US" dirty="0" smtClean="0"/>
              <a:t>Using balanced chemical equations</a:t>
            </a:r>
          </a:p>
          <a:p>
            <a:pPr lvl="2"/>
            <a:r>
              <a:rPr lang="en-US" dirty="0" smtClean="0"/>
              <a:t>Law of Conservation of Mass</a:t>
            </a:r>
          </a:p>
          <a:p>
            <a:pPr lvl="2"/>
            <a:r>
              <a:rPr lang="en-US" dirty="0" smtClean="0"/>
              <a:t>Mole Relationships </a:t>
            </a:r>
          </a:p>
          <a:p>
            <a:pPr lvl="1"/>
            <a:r>
              <a:rPr lang="en-US" dirty="0" smtClean="0"/>
              <a:t>Calculate the theoretical yield</a:t>
            </a:r>
          </a:p>
          <a:p>
            <a:pPr lvl="1"/>
            <a:r>
              <a:rPr lang="en-US" dirty="0" smtClean="0"/>
              <a:t>Calculate percent yield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Limiting Reactant Problems</a:t>
            </a:r>
          </a:p>
          <a:p>
            <a:pPr lvl="1"/>
            <a:r>
              <a:rPr lang="en-US" dirty="0" err="1" smtClean="0"/>
              <a:t>Thermochemical</a:t>
            </a:r>
            <a:r>
              <a:rPr lang="en-US" dirty="0" smtClean="0"/>
              <a:t> equations and calculations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1190" y="4038600"/>
            <a:ext cx="5181600" cy="6953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Electromagnetic Spectrum</a:t>
            </a:r>
          </a:p>
          <a:p>
            <a:r>
              <a:rPr lang="en-US" dirty="0" smtClean="0"/>
              <a:t>Atomic Spectrum</a:t>
            </a:r>
          </a:p>
          <a:p>
            <a:r>
              <a:rPr lang="en-US" dirty="0" smtClean="0"/>
              <a:t>Nuclear </a:t>
            </a:r>
            <a:r>
              <a:rPr lang="en-US" dirty="0"/>
              <a:t>Model of the </a:t>
            </a:r>
            <a:r>
              <a:rPr lang="en-US" dirty="0" smtClean="0"/>
              <a:t>Atom</a:t>
            </a:r>
          </a:p>
          <a:p>
            <a:r>
              <a:rPr lang="en-US" dirty="0" smtClean="0"/>
              <a:t>Planetary </a:t>
            </a:r>
            <a:r>
              <a:rPr lang="en-US" dirty="0"/>
              <a:t>Model of the Atom aka Bohr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Quantum Mechanical Model of the Atom</a:t>
            </a:r>
          </a:p>
          <a:p>
            <a:pPr lvl="1"/>
            <a:r>
              <a:rPr lang="en-US" dirty="0" smtClean="0"/>
              <a:t>Energy levels, n = 1, 2, 3, 4, 5, 6, 7…</a:t>
            </a:r>
          </a:p>
          <a:p>
            <a:pPr lvl="1"/>
            <a:r>
              <a:rPr lang="en-US" dirty="0" smtClean="0"/>
              <a:t>Sublevels vs. orbitals</a:t>
            </a:r>
          </a:p>
          <a:p>
            <a:pPr lvl="2"/>
            <a:r>
              <a:rPr lang="en-US" dirty="0" smtClean="0"/>
              <a:t> s, p, d, f</a:t>
            </a:r>
          </a:p>
          <a:p>
            <a:pPr lvl="1"/>
            <a:r>
              <a:rPr lang="en-US" dirty="0" smtClean="0"/>
              <a:t>Orbital Diagrams and Electron Configurations </a:t>
            </a:r>
          </a:p>
          <a:p>
            <a:pPr lvl="2"/>
            <a:r>
              <a:rPr lang="en-US" sz="2000" dirty="0" smtClean="0"/>
              <a:t>1s     2s2p     3s3p     4s3d4p     5s4d5p     6s5d4f6p     7s6d5f7p 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Chapter 10: Modern Atomic Theory and the Periodic Table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9131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11: Chemical Bonds: </a:t>
            </a:r>
            <a:br>
              <a:rPr lang="en-US" sz="3100" dirty="0" smtClean="0"/>
            </a:br>
            <a:r>
              <a:rPr lang="en-US" sz="3100" dirty="0" smtClean="0"/>
              <a:t>The Formation of Compounds from Atoms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Periodic Trends</a:t>
            </a:r>
          </a:p>
          <a:p>
            <a:pPr lvl="1"/>
            <a:r>
              <a:rPr lang="en-US" dirty="0"/>
              <a:t>Valence electrons</a:t>
            </a:r>
          </a:p>
          <a:p>
            <a:pPr lvl="1"/>
            <a:r>
              <a:rPr lang="en-US" dirty="0"/>
              <a:t>Electron Dot Symbols</a:t>
            </a:r>
          </a:p>
          <a:p>
            <a:pPr lvl="1"/>
            <a:r>
              <a:rPr lang="en-US" dirty="0"/>
              <a:t>Atomic size</a:t>
            </a:r>
          </a:p>
          <a:p>
            <a:pPr lvl="1"/>
            <a:r>
              <a:rPr lang="en-US" dirty="0"/>
              <a:t>Ionic radii</a:t>
            </a:r>
          </a:p>
          <a:p>
            <a:pPr lvl="1"/>
            <a:r>
              <a:rPr lang="en-US" dirty="0"/>
              <a:t>First ionization energy</a:t>
            </a:r>
          </a:p>
          <a:p>
            <a:pPr lvl="1"/>
            <a:r>
              <a:rPr lang="en-US" dirty="0"/>
              <a:t>Metallic character</a:t>
            </a:r>
          </a:p>
          <a:p>
            <a:r>
              <a:rPr lang="en-US" dirty="0" smtClean="0"/>
              <a:t>Bonding</a:t>
            </a:r>
          </a:p>
          <a:p>
            <a:pPr lvl="1"/>
            <a:r>
              <a:rPr lang="en-US" dirty="0" smtClean="0"/>
              <a:t>Electron Dot Formulas aka Lewis Structures</a:t>
            </a:r>
          </a:p>
          <a:p>
            <a:pPr lvl="1"/>
            <a:r>
              <a:rPr lang="en-US" dirty="0" smtClean="0"/>
              <a:t>Valence Shell Electron Pair Repulsion Theory (VSEPR) </a:t>
            </a:r>
          </a:p>
          <a:p>
            <a:pPr lvl="1"/>
            <a:r>
              <a:rPr lang="en-US" dirty="0" smtClean="0"/>
              <a:t>Periodic Trend: Electronegativity</a:t>
            </a:r>
          </a:p>
          <a:p>
            <a:pPr lvl="2"/>
            <a:r>
              <a:rPr lang="en-US" dirty="0" smtClean="0"/>
              <a:t>Polar vs. nonpolar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1" descr="13T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76200"/>
            <a:ext cx="79406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718425" y="6584950"/>
            <a:ext cx="1425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Table 13-2, p. 377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12: The Gaseous State of Matter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Properties of Gases</a:t>
            </a:r>
          </a:p>
          <a:p>
            <a:r>
              <a:rPr lang="en-US" dirty="0" smtClean="0"/>
              <a:t>Kinetic Molecular Theory</a:t>
            </a:r>
          </a:p>
          <a:p>
            <a:r>
              <a:rPr lang="en-US" dirty="0" smtClean="0"/>
              <a:t>STP </a:t>
            </a:r>
          </a:p>
          <a:p>
            <a:pPr lvl="1"/>
            <a:r>
              <a:rPr lang="en-US" dirty="0" smtClean="0"/>
              <a:t>0  ̊C and 760 </a:t>
            </a:r>
            <a:r>
              <a:rPr lang="en-US" dirty="0" err="1" smtClean="0"/>
              <a:t>torr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Molar Volume 22.4 L/mol </a:t>
            </a:r>
          </a:p>
          <a:p>
            <a:r>
              <a:rPr lang="en-US" dirty="0" smtClean="0"/>
              <a:t>Gas Laws</a:t>
            </a:r>
          </a:p>
          <a:p>
            <a:pPr lvl="1"/>
            <a:r>
              <a:rPr lang="en-US" dirty="0" smtClean="0"/>
              <a:t>Charles Law: V </a:t>
            </a:r>
            <a:r>
              <a:rPr lang="el-GR" dirty="0" smtClean="0"/>
              <a:t>α</a:t>
            </a:r>
            <a:r>
              <a:rPr lang="en-US" dirty="0" smtClean="0"/>
              <a:t> T(K)</a:t>
            </a:r>
          </a:p>
          <a:p>
            <a:pPr lvl="1"/>
            <a:r>
              <a:rPr lang="en-US" dirty="0" smtClean="0"/>
              <a:t>Boyle’s Law: P </a:t>
            </a:r>
            <a:r>
              <a:rPr lang="el-GR" dirty="0" smtClean="0"/>
              <a:t>α</a:t>
            </a:r>
            <a:r>
              <a:rPr lang="en-US" dirty="0" smtClean="0"/>
              <a:t> 1/V</a:t>
            </a:r>
          </a:p>
          <a:p>
            <a:pPr lvl="1"/>
            <a:r>
              <a:rPr lang="en-US" dirty="0" smtClean="0"/>
              <a:t>Gay-Lussac’s Law</a:t>
            </a:r>
            <a:r>
              <a:rPr lang="en-US" dirty="0"/>
              <a:t>: P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smtClean="0"/>
              <a:t>T(K)</a:t>
            </a:r>
          </a:p>
          <a:p>
            <a:pPr lvl="1"/>
            <a:r>
              <a:rPr lang="en-US" dirty="0" smtClean="0"/>
              <a:t>Avogadro’s Law: V </a:t>
            </a:r>
            <a:r>
              <a:rPr lang="el-GR" dirty="0" smtClean="0"/>
              <a:t>α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Ideal Gas Law: PV=</a:t>
            </a:r>
            <a:r>
              <a:rPr lang="en-US" dirty="0" err="1" smtClean="0"/>
              <a:t>nRT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Dalton’s </a:t>
            </a:r>
            <a:r>
              <a:rPr lang="en-US" dirty="0"/>
              <a:t>Law of Partial Pressures: </a:t>
            </a:r>
            <a:r>
              <a:rPr lang="en-US" dirty="0" err="1"/>
              <a:t>P</a:t>
            </a:r>
            <a:r>
              <a:rPr lang="en-US" baseline="-25000" dirty="0" err="1"/>
              <a:t>total</a:t>
            </a:r>
            <a:r>
              <a:rPr lang="en-US" baseline="-25000" dirty="0"/>
              <a:t> </a:t>
            </a:r>
            <a:r>
              <a:rPr lang="en-US" dirty="0"/>
              <a:t>= P</a:t>
            </a:r>
            <a:r>
              <a:rPr lang="en-US" baseline="-25000" dirty="0"/>
              <a:t>1 </a:t>
            </a:r>
            <a:r>
              <a:rPr lang="en-US" dirty="0"/>
              <a:t>+ P</a:t>
            </a:r>
            <a:r>
              <a:rPr lang="en-US" baseline="-25000" dirty="0"/>
              <a:t>2</a:t>
            </a:r>
            <a:r>
              <a:rPr lang="en-US" dirty="0"/>
              <a:t>+…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PV(MM)=</a:t>
            </a:r>
            <a:r>
              <a:rPr lang="en-US" dirty="0" err="1" smtClean="0"/>
              <a:t>mRT</a:t>
            </a:r>
            <a:endParaRPr lang="en-US" dirty="0" smtClean="0"/>
          </a:p>
          <a:p>
            <a:pPr lvl="1"/>
            <a:r>
              <a:rPr lang="en-US" dirty="0" smtClean="0"/>
              <a:t>DRT=(MM)P</a:t>
            </a:r>
          </a:p>
          <a:p>
            <a:pPr lvl="1"/>
            <a:r>
              <a:rPr lang="en-US" dirty="0" smtClean="0"/>
              <a:t>Molar Volume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=V/n 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=RT/P</a:t>
            </a:r>
          </a:p>
          <a:p>
            <a:r>
              <a:rPr lang="en-US" dirty="0" smtClean="0"/>
              <a:t>Gas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13: Liquids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Intermolecular </a:t>
            </a:r>
            <a:r>
              <a:rPr lang="en-US" dirty="0"/>
              <a:t>Forces</a:t>
            </a:r>
          </a:p>
          <a:p>
            <a:pPr lvl="1"/>
            <a:r>
              <a:rPr lang="en-US" dirty="0"/>
              <a:t>Induced dipole aka London forces or dispersion forces</a:t>
            </a:r>
          </a:p>
          <a:p>
            <a:pPr lvl="1"/>
            <a:r>
              <a:rPr lang="en-US" dirty="0"/>
              <a:t>Dipole forces</a:t>
            </a:r>
          </a:p>
          <a:p>
            <a:pPr lvl="1"/>
            <a:r>
              <a:rPr lang="en-US" dirty="0"/>
              <a:t>Hydrogen bonding</a:t>
            </a:r>
          </a:p>
          <a:p>
            <a:r>
              <a:rPr lang="en-US" dirty="0" smtClean="0"/>
              <a:t>Properties </a:t>
            </a:r>
            <a:r>
              <a:rPr lang="en-US" dirty="0"/>
              <a:t>of Liquids</a:t>
            </a:r>
          </a:p>
          <a:p>
            <a:pPr lvl="1"/>
            <a:r>
              <a:rPr lang="en-US" dirty="0"/>
              <a:t>Vapor pressure</a:t>
            </a:r>
          </a:p>
          <a:p>
            <a:pPr lvl="1"/>
            <a:r>
              <a:rPr lang="en-US" dirty="0"/>
              <a:t>Boiling point</a:t>
            </a:r>
          </a:p>
          <a:p>
            <a:pPr lvl="1"/>
            <a:r>
              <a:rPr lang="en-US" dirty="0"/>
              <a:t>Viscosity</a:t>
            </a:r>
          </a:p>
          <a:p>
            <a:pPr lvl="1"/>
            <a:r>
              <a:rPr lang="en-US" dirty="0"/>
              <a:t>Surface tension</a:t>
            </a:r>
          </a:p>
          <a:p>
            <a:r>
              <a:rPr lang="en-US" dirty="0" smtClean="0"/>
              <a:t>Properties </a:t>
            </a:r>
            <a:r>
              <a:rPr lang="en-US" dirty="0"/>
              <a:t>of Solids</a:t>
            </a:r>
          </a:p>
          <a:p>
            <a:pPr lvl="1"/>
            <a:r>
              <a:rPr lang="en-US" dirty="0"/>
              <a:t>Amorphous </a:t>
            </a:r>
          </a:p>
          <a:p>
            <a:pPr lvl="1"/>
            <a:r>
              <a:rPr lang="en-US" dirty="0"/>
              <a:t>Crystalline</a:t>
            </a:r>
          </a:p>
          <a:p>
            <a:pPr lvl="2"/>
            <a:r>
              <a:rPr lang="en-US" dirty="0"/>
              <a:t>Ionic</a:t>
            </a:r>
          </a:p>
          <a:p>
            <a:pPr lvl="2"/>
            <a:r>
              <a:rPr lang="en-US" dirty="0"/>
              <a:t>Molecular</a:t>
            </a:r>
          </a:p>
          <a:p>
            <a:pPr lvl="2"/>
            <a:r>
              <a:rPr lang="en-US" dirty="0"/>
              <a:t>Covalent Network</a:t>
            </a:r>
          </a:p>
          <a:p>
            <a:pPr lvl="2"/>
            <a:r>
              <a:rPr lang="en-US" dirty="0" smtClean="0"/>
              <a:t>Metallic</a:t>
            </a:r>
            <a:endParaRPr lang="en-US" dirty="0"/>
          </a:p>
          <a:p>
            <a:r>
              <a:rPr lang="en-US" dirty="0"/>
              <a:t>Energy and changes of state  q=</a:t>
            </a:r>
            <a:r>
              <a:rPr lang="en-US" dirty="0" err="1"/>
              <a:t>mc∆T</a:t>
            </a:r>
            <a:r>
              <a:rPr lang="en-US" dirty="0"/>
              <a:t> and q=</a:t>
            </a:r>
            <a:r>
              <a:rPr lang="en-US" dirty="0" err="1"/>
              <a:t>m∆</a:t>
            </a:r>
            <a:r>
              <a:rPr lang="en-US" dirty="0" err="1" smtClean="0"/>
              <a:t>H</a:t>
            </a:r>
            <a:endParaRPr lang="en-US" dirty="0" smtClean="0"/>
          </a:p>
          <a:p>
            <a:r>
              <a:rPr lang="en-US" dirty="0" smtClean="0"/>
              <a:t>Hydrates</a:t>
            </a:r>
          </a:p>
          <a:p>
            <a:r>
              <a:rPr lang="en-US" dirty="0" smtClean="0"/>
              <a:t>Water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14: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Types of Solutions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Solid</a:t>
            </a:r>
          </a:p>
          <a:p>
            <a:pPr lvl="1"/>
            <a:r>
              <a:rPr lang="en-US" dirty="0" smtClean="0"/>
              <a:t>Liquid</a:t>
            </a:r>
          </a:p>
          <a:p>
            <a:r>
              <a:rPr lang="en-US" dirty="0" smtClean="0"/>
              <a:t>Conductivity (strong, weak, nonconductor)</a:t>
            </a:r>
          </a:p>
          <a:p>
            <a:r>
              <a:rPr lang="en-US" dirty="0" smtClean="0"/>
              <a:t>Units of Concentration</a:t>
            </a:r>
          </a:p>
          <a:p>
            <a:pPr lvl="1"/>
            <a:r>
              <a:rPr lang="en-US" dirty="0" smtClean="0"/>
              <a:t>Mass percent, ppm, ppb</a:t>
            </a:r>
          </a:p>
          <a:p>
            <a:pPr lvl="1"/>
            <a:r>
              <a:rPr lang="en-US" dirty="0" smtClean="0"/>
              <a:t>Mole fraction</a:t>
            </a:r>
          </a:p>
          <a:p>
            <a:pPr lvl="1"/>
            <a:r>
              <a:rPr lang="en-US" dirty="0" err="1" smtClean="0"/>
              <a:t>Molarity</a:t>
            </a:r>
            <a:endParaRPr lang="en-US" dirty="0" smtClean="0"/>
          </a:p>
          <a:p>
            <a:pPr lvl="1"/>
            <a:r>
              <a:rPr lang="en-US" dirty="0" smtClean="0"/>
              <a:t>Molality</a:t>
            </a:r>
          </a:p>
          <a:p>
            <a:r>
              <a:rPr lang="en-US" dirty="0" smtClean="0"/>
              <a:t>Dilutions 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Solution Stoichiometry</a:t>
            </a:r>
          </a:p>
          <a:p>
            <a:r>
              <a:rPr lang="en-US" dirty="0" smtClean="0"/>
              <a:t>Solubility (saturated, unsaturated, supersaturated solutions)</a:t>
            </a:r>
          </a:p>
          <a:p>
            <a:r>
              <a:rPr lang="en-US" dirty="0" smtClean="0"/>
              <a:t>Solution vs. Colloid vs. Suspension</a:t>
            </a:r>
          </a:p>
          <a:p>
            <a:r>
              <a:rPr lang="en-US" dirty="0" smtClean="0"/>
              <a:t>Colligative Properties</a:t>
            </a:r>
          </a:p>
          <a:p>
            <a:pPr lvl="1"/>
            <a:r>
              <a:rPr lang="en-US" dirty="0" smtClean="0"/>
              <a:t>Boiling point elevations	</a:t>
            </a:r>
            <a:r>
              <a:rPr lang="en-US" dirty="0" smtClean="0">
                <a:latin typeface="Times New Roman"/>
                <a:cs typeface="Times New Roman"/>
              </a:rPr>
              <a:t>∆T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k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  <a:endParaRPr lang="en-US" baseline="-25000" dirty="0" smtClean="0"/>
          </a:p>
          <a:p>
            <a:pPr lvl="1"/>
            <a:r>
              <a:rPr lang="en-US" dirty="0" smtClean="0"/>
              <a:t>Freezing point depression 	</a:t>
            </a:r>
            <a:r>
              <a:rPr lang="en-US" dirty="0">
                <a:latin typeface="Times New Roman"/>
                <a:cs typeface="Times New Roman"/>
              </a:rPr>
              <a:t>∆T</a:t>
            </a:r>
            <a:r>
              <a:rPr lang="en-US" baseline="-25000" dirty="0">
                <a:latin typeface="Times New Roman"/>
                <a:cs typeface="Times New Roman"/>
              </a:rPr>
              <a:t>b</a:t>
            </a:r>
            <a:r>
              <a:rPr lang="en-US" dirty="0">
                <a:latin typeface="Times New Roman"/>
                <a:cs typeface="Times New Roman"/>
              </a:rPr>
              <a:t> = 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k</a:t>
            </a:r>
            <a:r>
              <a:rPr lang="en-US" baseline="-25000" dirty="0" smtClean="0">
                <a:latin typeface="Times New Roman"/>
                <a:cs typeface="Times New Roman"/>
              </a:rPr>
              <a:t>b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Osmotic pressure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Chapter 15: Acids, Bases, and Salts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Properties of Acids and Bases</a:t>
            </a:r>
          </a:p>
          <a:p>
            <a:r>
              <a:rPr lang="en-US" dirty="0" smtClean="0"/>
              <a:t>Definitions of Acids and Bases</a:t>
            </a:r>
          </a:p>
          <a:p>
            <a:pPr lvl="1"/>
            <a:r>
              <a:rPr lang="en-US" dirty="0" smtClean="0"/>
              <a:t>Arrhenius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</a:t>
            </a:r>
          </a:p>
          <a:p>
            <a:pPr lvl="1"/>
            <a:r>
              <a:rPr lang="en-US" dirty="0" smtClean="0"/>
              <a:t>Lewis </a:t>
            </a:r>
          </a:p>
          <a:p>
            <a:r>
              <a:rPr lang="en-US" dirty="0" smtClean="0"/>
              <a:t>Acid-Base Reactions</a:t>
            </a:r>
          </a:p>
          <a:p>
            <a:pPr lvl="1"/>
            <a:r>
              <a:rPr lang="en-US" dirty="0" smtClean="0"/>
              <a:t>Arrhenius acid-base reactions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 acid-base reactions</a:t>
            </a:r>
          </a:p>
          <a:p>
            <a:pPr lvl="1"/>
            <a:r>
              <a:rPr lang="en-US" dirty="0" smtClean="0"/>
              <a:t>Lewis acid-base reaction 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, pH and </a:t>
            </a:r>
            <a:r>
              <a:rPr lang="en-US" dirty="0" err="1" smtClean="0"/>
              <a:t>pOH</a:t>
            </a:r>
            <a:endParaRPr lang="en-US" dirty="0" smtClean="0"/>
          </a:p>
          <a:p>
            <a:r>
              <a:rPr lang="en-US" dirty="0" smtClean="0"/>
              <a:t>Stoichiometry</a:t>
            </a:r>
          </a:p>
          <a:p>
            <a:r>
              <a:rPr lang="en-US" dirty="0" smtClean="0"/>
              <a:t>Buffers</a:t>
            </a:r>
          </a:p>
          <a:p>
            <a:r>
              <a:rPr lang="en-US" dirty="0"/>
              <a:t>Methods of Writing Chemical Reactions</a:t>
            </a:r>
          </a:p>
          <a:p>
            <a:pPr lvl="1"/>
            <a:r>
              <a:rPr lang="en-US" dirty="0"/>
              <a:t>Conventional Equation</a:t>
            </a:r>
          </a:p>
          <a:p>
            <a:pPr lvl="1"/>
            <a:r>
              <a:rPr lang="en-US" dirty="0"/>
              <a:t>Total Ionic Equation</a:t>
            </a:r>
          </a:p>
          <a:p>
            <a:pPr lvl="1"/>
            <a:r>
              <a:rPr lang="en-US" dirty="0"/>
              <a:t>Net Ionic Equation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62" y="3810000"/>
            <a:ext cx="2114550" cy="2952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62" y="4267200"/>
            <a:ext cx="2019300" cy="29527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62" y="4623065"/>
            <a:ext cx="2628900" cy="295275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62" y="3352800"/>
            <a:ext cx="2771775" cy="30480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18: Nuclear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 of Radioactivity</a:t>
            </a:r>
          </a:p>
          <a:p>
            <a:pPr lvl="1"/>
            <a:r>
              <a:rPr lang="en-US" dirty="0" smtClean="0"/>
              <a:t>Alpha particle, 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</a:p>
          <a:p>
            <a:pPr lvl="1"/>
            <a:r>
              <a:rPr lang="en-US" dirty="0" smtClean="0"/>
              <a:t>Beta particle, 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-1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Positron, 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+1</a:t>
            </a:r>
            <a:r>
              <a:rPr lang="en-US" dirty="0" smtClean="0"/>
              <a:t>e</a:t>
            </a:r>
            <a:endParaRPr lang="en-US" dirty="0"/>
          </a:p>
          <a:p>
            <a:pPr lvl="1"/>
            <a:r>
              <a:rPr lang="en-US" dirty="0" smtClean="0"/>
              <a:t>Gamma ray, 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0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endParaRPr lang="en-US" dirty="0"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Electron Capture </a:t>
            </a:r>
            <a:endParaRPr lang="en-US" dirty="0" smtClean="0"/>
          </a:p>
          <a:p>
            <a:r>
              <a:rPr lang="en-US" dirty="0" smtClean="0"/>
              <a:t>Nuclear Equations  (Chemical </a:t>
            </a:r>
            <a:r>
              <a:rPr lang="en-US" dirty="0"/>
              <a:t>Symbols </a:t>
            </a:r>
            <a:r>
              <a:rPr lang="en-US" baseline="30000" dirty="0" err="1"/>
              <a:t>A</a:t>
            </a:r>
            <a:r>
              <a:rPr lang="en-US" baseline="-25000" dirty="0" err="1"/>
              <a:t>Z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baseline="30000" dirty="0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Fission</a:t>
            </a:r>
          </a:p>
          <a:p>
            <a:pPr lvl="1"/>
            <a:r>
              <a:rPr lang="en-US" dirty="0" smtClean="0"/>
              <a:t>Fusion</a:t>
            </a:r>
          </a:p>
          <a:p>
            <a:r>
              <a:rPr lang="en-US" dirty="0" smtClean="0"/>
              <a:t>Radiation Measurements</a:t>
            </a:r>
          </a:p>
          <a:p>
            <a:r>
              <a:rPr lang="en-US" dirty="0" smtClean="0"/>
              <a:t>Half-Life</a:t>
            </a:r>
          </a:p>
          <a:p>
            <a:r>
              <a:rPr lang="en-US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17: Organic 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Organic </a:t>
            </a:r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Hydrocarbons</a:t>
            </a:r>
          </a:p>
          <a:p>
            <a:pPr lvl="2"/>
            <a:r>
              <a:rPr lang="en-US" dirty="0" smtClean="0"/>
              <a:t>alkanes, alkenes, alkynes, </a:t>
            </a:r>
            <a:r>
              <a:rPr lang="en-US" dirty="0" err="1" smtClean="0"/>
              <a:t>arenes</a:t>
            </a:r>
            <a:endParaRPr lang="en-US" dirty="0"/>
          </a:p>
          <a:p>
            <a:pPr lvl="1"/>
            <a:r>
              <a:rPr lang="en-US" dirty="0"/>
              <a:t>Functional </a:t>
            </a:r>
            <a:r>
              <a:rPr lang="en-US" dirty="0" smtClean="0"/>
              <a:t>Groups</a:t>
            </a:r>
          </a:p>
          <a:p>
            <a:pPr lvl="2"/>
            <a:r>
              <a:rPr lang="en-US" dirty="0" smtClean="0"/>
              <a:t>organic halide, alcohol, phenol, aldehyde, ketone, carboxylic acid, ester, amine, amide, ether</a:t>
            </a:r>
            <a:endParaRPr lang="en-US" dirty="0"/>
          </a:p>
          <a:p>
            <a:pPr lvl="1"/>
            <a:r>
              <a:rPr lang="en-US" dirty="0" smtClean="0"/>
              <a:t>Organic Chemistry Nomenclature</a:t>
            </a:r>
          </a:p>
          <a:p>
            <a:r>
              <a:rPr lang="en-US" dirty="0" smtClean="0"/>
              <a:t>Reactions</a:t>
            </a:r>
          </a:p>
          <a:p>
            <a:pPr lvl="1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Addition</a:t>
            </a:r>
          </a:p>
          <a:p>
            <a:pPr lvl="1"/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Neutralization</a:t>
            </a:r>
          </a:p>
          <a:p>
            <a:pPr lvl="1"/>
            <a:r>
              <a:rPr lang="en-US" dirty="0" smtClean="0"/>
              <a:t>Condensation Reactions</a:t>
            </a:r>
          </a:p>
          <a:p>
            <a:pPr lvl="2"/>
            <a:r>
              <a:rPr lang="en-US" dirty="0" smtClean="0"/>
              <a:t>Esterification</a:t>
            </a:r>
          </a:p>
          <a:p>
            <a:pPr lvl="2"/>
            <a:r>
              <a:rPr lang="en-US" dirty="0" err="1" smtClean="0"/>
              <a:t>Amidation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Polymers</a:t>
            </a:r>
          </a:p>
          <a:p>
            <a:r>
              <a:rPr lang="en-US" dirty="0" smtClean="0"/>
              <a:t>Properties of Organic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1: An Introduction to Chemistry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Molecular vs. Particulate view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/>
              <a:t>Matter</a:t>
            </a:r>
          </a:p>
          <a:p>
            <a:pPr lvl="1"/>
            <a:r>
              <a:rPr lang="en-US" dirty="0"/>
              <a:t>States of Matter</a:t>
            </a:r>
          </a:p>
          <a:p>
            <a:pPr lvl="2"/>
            <a:r>
              <a:rPr lang="en-US" dirty="0"/>
              <a:t>solid, liquid, and </a:t>
            </a:r>
            <a:r>
              <a:rPr lang="en-US" dirty="0" smtClean="0"/>
              <a:t>gas</a:t>
            </a:r>
          </a:p>
          <a:p>
            <a:pPr lvl="3"/>
            <a:r>
              <a:rPr lang="en-US" dirty="0" smtClean="0"/>
              <a:t>Amorphous/crystalline</a:t>
            </a:r>
            <a:endParaRPr lang="en-US" dirty="0"/>
          </a:p>
          <a:p>
            <a:pPr lvl="1"/>
            <a:r>
              <a:rPr lang="en-US" dirty="0"/>
              <a:t>Types of Matter</a:t>
            </a:r>
          </a:p>
          <a:p>
            <a:pPr lvl="2"/>
            <a:r>
              <a:rPr lang="en-US" dirty="0"/>
              <a:t>Pure substance: compounds and elements</a:t>
            </a:r>
          </a:p>
          <a:p>
            <a:pPr lvl="2"/>
            <a:r>
              <a:rPr lang="en-US" dirty="0"/>
              <a:t>Mixture: homogeneous and </a:t>
            </a:r>
            <a:r>
              <a:rPr lang="en-US" dirty="0" smtClean="0"/>
              <a:t>heterogeneous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69572"/>
            <a:ext cx="4114800" cy="2692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G18_02-01_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64600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98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3322"/>
              </p:ext>
            </p:extLst>
          </p:nvPr>
        </p:nvGraphicFramePr>
        <p:xfrm>
          <a:off x="457200" y="1066800"/>
          <a:ext cx="8305800" cy="554583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743200"/>
                <a:gridCol w="4343400"/>
                <a:gridCol w="12192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Functional Group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Condensed Formula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Suffix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Alkane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-C-C-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Alkene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-C=C-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Alkyne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-C≡C-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2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yne</a:t>
                      </a:r>
                      <a:endParaRPr lang="en-US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Alcohol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R-OH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Ether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R-O-R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-ether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Aldehyde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R-CHO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Ketone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R-CO-R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-one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Carboxylic Acid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R-CO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r>
                        <a:rPr lang="en-US" sz="2200" dirty="0" smtClean="0">
                          <a:effectLst/>
                        </a:rPr>
                        <a:t>H</a:t>
                      </a:r>
                      <a:r>
                        <a:rPr lang="en-US" sz="2200" baseline="0" dirty="0" smtClean="0">
                          <a:effectLst/>
                        </a:rPr>
                        <a:t> or </a:t>
                      </a:r>
                      <a:r>
                        <a:rPr lang="en-US" sz="2200" dirty="0" smtClean="0">
                          <a:effectLst/>
                        </a:rPr>
                        <a:t>R-COOH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ic</a:t>
                      </a:r>
                      <a:r>
                        <a:rPr lang="en-US" sz="2200" dirty="0">
                          <a:effectLst/>
                        </a:rPr>
                        <a:t> acid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Ester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R-COOR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err="1">
                          <a:effectLst/>
                        </a:rPr>
                        <a:t>oate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Amine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R-NH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; R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-NH; </a:t>
                      </a:r>
                      <a:r>
                        <a:rPr lang="en-US" sz="2200" dirty="0" smtClean="0">
                          <a:effectLst/>
                        </a:rPr>
                        <a:t>R</a:t>
                      </a:r>
                      <a:r>
                        <a:rPr lang="en-US" sz="2200" baseline="-25000" dirty="0" smtClean="0">
                          <a:effectLst/>
                        </a:rPr>
                        <a:t>3</a:t>
                      </a:r>
                      <a:r>
                        <a:rPr lang="en-US" sz="2200" dirty="0" smtClean="0">
                          <a:effectLst/>
                        </a:rPr>
                        <a:t>-N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1°               2°         3° 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-amine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Amide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R-CONH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r>
                        <a:rPr lang="en-US" sz="2200" dirty="0" smtClean="0">
                          <a:effectLst/>
                        </a:rPr>
                        <a:t>; R-CONHR; R-CONR</a:t>
                      </a:r>
                      <a:r>
                        <a:rPr lang="en-US" sz="2200" baseline="-25000" dirty="0" smtClean="0">
                          <a:effectLst/>
                        </a:rPr>
                        <a:t>2</a:t>
                      </a:r>
                      <a:endParaRPr lang="en-US" sz="2200" baseline="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smtClean="0">
                          <a:effectLst/>
                          <a:latin typeface="Calibri"/>
                          <a:cs typeface="Times New Roman"/>
                        </a:rPr>
                        <a:t>        1°                   2°                3°</a:t>
                      </a:r>
                      <a:endParaRPr lang="en-US" sz="2200" baseline="-25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-amide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dirty="0" smtClean="0"/>
              <a:t>How does the functional group change the suffix?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50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17_04_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24" y="685800"/>
            <a:ext cx="874945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How do organic functional groups compare?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03920"/>
              </p:ext>
            </p:extLst>
          </p:nvPr>
        </p:nvGraphicFramePr>
        <p:xfrm>
          <a:off x="533400" y="838200"/>
          <a:ext cx="830580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295400"/>
                <a:gridCol w="1600200"/>
                <a:gridCol w="1295400"/>
                <a:gridCol w="1295400"/>
                <a:gridCol w="838200"/>
                <a:gridCol w="990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Functional</a:t>
                      </a:r>
                      <a:r>
                        <a:rPr lang="en-US" sz="1200" baseline="0" dirty="0" smtClean="0"/>
                        <a:t> Group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Condensed Formula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Major Intermolecular Force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</a:t>
                      </a:r>
                      <a:r>
                        <a:rPr lang="en-US" sz="1200" baseline="0" dirty="0" smtClean="0"/>
                        <a:t> when side chain is small?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Boiling 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 Soluble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Similar to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Organic</a:t>
                      </a:r>
                      <a:r>
                        <a:rPr lang="en-US" sz="1200" baseline="0" dirty="0" smtClean="0"/>
                        <a:t> Halide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R-OH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Hydrogen Bonding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R-O-R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 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Aldehyde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R-CHO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Mostly </a:t>
                      </a:r>
                      <a:r>
                        <a:rPr lang="en-US" sz="1200" dirty="0" err="1" smtClean="0"/>
                        <a:t>nonpolar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</a:t>
                      </a:r>
                      <a:r>
                        <a:rPr lang="en-US" sz="1200" baseline="0" dirty="0" smtClean="0"/>
                        <a:t>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very</a:t>
                      </a:r>
                      <a:r>
                        <a:rPr lang="en-US" sz="1200" baseline="0" dirty="0" smtClean="0"/>
                        <a:t> 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Ketone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R-CO-R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Nonpolar</a:t>
                      </a:r>
                      <a:r>
                        <a:rPr lang="en-US" sz="1200" baseline="0" dirty="0" smtClean="0"/>
                        <a:t> unless </a:t>
                      </a:r>
                      <a:r>
                        <a:rPr lang="en-US" sz="1200" baseline="0" dirty="0" err="1" smtClean="0"/>
                        <a:t>ketone</a:t>
                      </a:r>
                      <a:r>
                        <a:rPr lang="en-US" sz="1200" baseline="0" dirty="0" smtClean="0"/>
                        <a:t> is small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very 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Carboxylic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R-COOH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Hydrogen</a:t>
                      </a:r>
                      <a:r>
                        <a:rPr lang="en-US" sz="1200" baseline="0" dirty="0" smtClean="0"/>
                        <a:t> Bonding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Ester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R-COO-R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Dipole</a:t>
                      </a:r>
                    </a:p>
                    <a:p>
                      <a:r>
                        <a:rPr lang="en-US" sz="1200" dirty="0" smtClean="0"/>
                        <a:t>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Slightly 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Lower than similar alcohols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R-NH</a:t>
                      </a:r>
                      <a:r>
                        <a:rPr lang="en-US" sz="1200" baseline="-25000" dirty="0" smtClean="0"/>
                        <a:t>2 </a:t>
                      </a:r>
                      <a:r>
                        <a:rPr lang="en-US" sz="1200" dirty="0" smtClean="0"/>
                        <a:t>(1°)</a:t>
                      </a:r>
                    </a:p>
                    <a:p>
                      <a:r>
                        <a:rPr lang="en-US" sz="1200" dirty="0" smtClean="0"/>
                        <a:t>R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dirty="0" smtClean="0"/>
                        <a:t>NH  (2°)</a:t>
                      </a:r>
                    </a:p>
                    <a:p>
                      <a:r>
                        <a:rPr lang="en-US" sz="1200" dirty="0" smtClean="0"/>
                        <a:t>R</a:t>
                      </a:r>
                      <a:r>
                        <a:rPr lang="en-US" sz="1200" baseline="-25000" dirty="0" smtClean="0"/>
                        <a:t>3</a:t>
                      </a:r>
                      <a:r>
                        <a:rPr lang="en-US" sz="1200" dirty="0" smtClean="0"/>
                        <a:t>N    (3°)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1°</a:t>
                      </a:r>
                      <a:r>
                        <a:rPr lang="en-US" sz="1200" baseline="0" dirty="0" smtClean="0"/>
                        <a:t> hydrogen bonding</a:t>
                      </a:r>
                    </a:p>
                    <a:p>
                      <a:r>
                        <a:rPr lang="en-US" sz="1200" baseline="0" dirty="0" smtClean="0"/>
                        <a:t>2° hydrogen bonding</a:t>
                      </a:r>
                    </a:p>
                    <a:p>
                      <a:r>
                        <a:rPr lang="en-US" sz="1200" baseline="0" dirty="0" smtClean="0"/>
                        <a:t>3° Dipole 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Alcohols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Amide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R-CO-NH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baseline="0" dirty="0" smtClean="0"/>
                        <a:t>  (1°)</a:t>
                      </a:r>
                    </a:p>
                    <a:p>
                      <a:r>
                        <a:rPr lang="en-US" sz="1200" baseline="0" dirty="0" smtClean="0"/>
                        <a:t>R-CO-NHR (2°)</a:t>
                      </a:r>
                    </a:p>
                    <a:p>
                      <a:r>
                        <a:rPr lang="en-US" sz="1200" baseline="0" dirty="0" smtClean="0"/>
                        <a:t>R-CO-NR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baseline="0" dirty="0" smtClean="0"/>
                        <a:t>  (3°)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1° hydrogen bonding</a:t>
                      </a:r>
                    </a:p>
                    <a:p>
                      <a:r>
                        <a:rPr lang="en-US" sz="1200" dirty="0" smtClean="0"/>
                        <a:t>2</a:t>
                      </a:r>
                      <a:r>
                        <a:rPr lang="en-US" sz="1200" baseline="0" dirty="0" smtClean="0"/>
                        <a:t>° hydrogen bonding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3°</a:t>
                      </a:r>
                      <a:r>
                        <a:rPr lang="en-US" sz="1200" baseline="0" dirty="0" smtClean="0"/>
                        <a:t> Dipole (h-bond acceptor)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Polar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Soluble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Carboxylic</a:t>
                      </a:r>
                      <a:r>
                        <a:rPr lang="en-US" sz="1200" baseline="0" dirty="0" smtClean="0"/>
                        <a:t> acids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7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Chapter 20: Introduction to Biochemistry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saccharides</a:t>
            </a:r>
          </a:p>
          <a:p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Fatty acids</a:t>
            </a:r>
          </a:p>
          <a:p>
            <a:pPr lvl="1"/>
            <a:r>
              <a:rPr lang="en-US" dirty="0" smtClean="0"/>
              <a:t>Triacylglycerol </a:t>
            </a:r>
          </a:p>
          <a:p>
            <a:pPr lvl="1"/>
            <a:r>
              <a:rPr lang="en-US" dirty="0" smtClean="0"/>
              <a:t>Steroids</a:t>
            </a:r>
          </a:p>
          <a:p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Amino acids</a:t>
            </a:r>
          </a:p>
          <a:p>
            <a:pPr lvl="1"/>
            <a:r>
              <a:rPr lang="en-US" dirty="0" smtClean="0"/>
              <a:t>Primary Structure</a:t>
            </a:r>
          </a:p>
          <a:p>
            <a:pPr lvl="1"/>
            <a:r>
              <a:rPr lang="en-US" dirty="0" smtClean="0"/>
              <a:t>Secondary Structure</a:t>
            </a:r>
          </a:p>
          <a:p>
            <a:pPr lvl="2"/>
            <a:r>
              <a:rPr lang="en-US" dirty="0" smtClean="0"/>
              <a:t>Alpha helix</a:t>
            </a:r>
          </a:p>
          <a:p>
            <a:pPr lvl="2"/>
            <a:r>
              <a:rPr lang="en-US" dirty="0" smtClean="0"/>
              <a:t>Beta-pleated sheet</a:t>
            </a:r>
          </a:p>
          <a:p>
            <a:pPr lvl="1"/>
            <a:r>
              <a:rPr lang="en-US" dirty="0" smtClean="0"/>
              <a:t>Tertiary Structure</a:t>
            </a:r>
          </a:p>
          <a:p>
            <a:pPr lvl="1"/>
            <a:r>
              <a:rPr lang="en-US" dirty="0" smtClean="0"/>
              <a:t>Quaternary Structure</a:t>
            </a:r>
          </a:p>
          <a:p>
            <a:pPr lvl="1"/>
            <a:r>
              <a:rPr lang="en-US" dirty="0" smtClean="0"/>
              <a:t>Enzymes</a:t>
            </a:r>
          </a:p>
          <a:p>
            <a:pPr lvl="1"/>
            <a:r>
              <a:rPr lang="en-US" dirty="0" smtClean="0"/>
              <a:t>Denaturation</a:t>
            </a:r>
          </a:p>
          <a:p>
            <a:r>
              <a:rPr lang="en-US" dirty="0" smtClean="0"/>
              <a:t>Nucleic Acids</a:t>
            </a:r>
          </a:p>
          <a:p>
            <a:pPr lvl="1"/>
            <a:r>
              <a:rPr lang="en-US" dirty="0" smtClean="0"/>
              <a:t>Phosphate, sugar, base units</a:t>
            </a:r>
          </a:p>
          <a:p>
            <a:pPr lvl="1"/>
            <a:r>
              <a:rPr lang="en-US" dirty="0" smtClean="0"/>
              <a:t>Replication, Transcription, Translation </a:t>
            </a:r>
          </a:p>
          <a:p>
            <a:pPr lvl="1"/>
            <a:r>
              <a:rPr lang="en-US" dirty="0" smtClean="0"/>
              <a:t>Genetics</a:t>
            </a:r>
          </a:p>
          <a:p>
            <a:pPr lvl="2"/>
            <a:r>
              <a:rPr lang="en-US" dirty="0" smtClean="0"/>
              <a:t>Genes, mitosis, meiosis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pipets, burets</a:t>
            </a:r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Chapter 2: Standards for Measurement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Units of Measurement</a:t>
            </a:r>
          </a:p>
          <a:p>
            <a:pPr lvl="2"/>
            <a:r>
              <a:rPr lang="en-US" dirty="0"/>
              <a:t>Metric, USGS, </a:t>
            </a:r>
            <a:r>
              <a:rPr lang="en-US" dirty="0" smtClean="0"/>
              <a:t>SI</a:t>
            </a:r>
          </a:p>
          <a:p>
            <a:pPr lvl="1"/>
            <a:r>
              <a:rPr lang="en-US" dirty="0" smtClean="0"/>
              <a:t>Significant Figures </a:t>
            </a:r>
          </a:p>
          <a:p>
            <a:pPr lvl="1"/>
            <a:r>
              <a:rPr lang="en-US" dirty="0" smtClean="0"/>
              <a:t>Scientific Notation </a:t>
            </a:r>
          </a:p>
          <a:p>
            <a:r>
              <a:rPr lang="en-US" dirty="0" smtClean="0"/>
              <a:t>Dimensional Analysis</a:t>
            </a:r>
          </a:p>
          <a:p>
            <a:r>
              <a:rPr lang="en-US" dirty="0" smtClean="0"/>
              <a:t>Percent Concept, ppm, ppb</a:t>
            </a:r>
          </a:p>
          <a:p>
            <a:r>
              <a:rPr lang="en-US" dirty="0"/>
              <a:t>Temperature Conversions</a:t>
            </a:r>
          </a:p>
          <a:p>
            <a:pPr lvl="1"/>
            <a:r>
              <a:rPr lang="en-US" dirty="0"/>
              <a:t>°C,  °F, K</a:t>
            </a:r>
          </a:p>
          <a:p>
            <a:pPr lvl="1"/>
            <a:r>
              <a:rPr lang="en-US" dirty="0"/>
              <a:t>̊C=(5/9)  ̊F + 32  and K=  ̊C + 273.15</a:t>
            </a:r>
          </a:p>
          <a:p>
            <a:r>
              <a:rPr lang="en-US" dirty="0" smtClean="0"/>
              <a:t>Density</a:t>
            </a:r>
          </a:p>
          <a:p>
            <a:r>
              <a:rPr lang="en-US" dirty="0" smtClean="0"/>
              <a:t>Specific gravity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952999"/>
            <a:ext cx="2095500" cy="52387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3: Elements and Compounds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Atoms vs. Elements</a:t>
            </a:r>
          </a:p>
          <a:p>
            <a:r>
              <a:rPr lang="en-US" dirty="0" smtClean="0"/>
              <a:t>The Periodic Table </a:t>
            </a:r>
          </a:p>
          <a:p>
            <a:pPr lvl="1"/>
            <a:r>
              <a:rPr lang="en-US" dirty="0"/>
              <a:t>Names and symbols of elements </a:t>
            </a:r>
            <a:r>
              <a:rPr lang="en-US" dirty="0" smtClean="0"/>
              <a:t>(1-20, 22, 24, 26-30, 33, 35-36, 47-48, 53-54, 56, 78-80, 82, 86, 88, and 92)</a:t>
            </a:r>
            <a:endParaRPr lang="en-US" dirty="0"/>
          </a:p>
          <a:p>
            <a:r>
              <a:rPr lang="en-US" dirty="0"/>
              <a:t>Metals, Nonmetals, Semimetals/Metalloids</a:t>
            </a:r>
          </a:p>
          <a:p>
            <a:pPr lvl="1"/>
            <a:r>
              <a:rPr lang="en-US" dirty="0"/>
              <a:t>Properties</a:t>
            </a:r>
          </a:p>
          <a:p>
            <a:pPr lvl="1"/>
            <a:r>
              <a:rPr lang="en-US" dirty="0"/>
              <a:t>Position on periodic table</a:t>
            </a:r>
          </a:p>
          <a:p>
            <a:r>
              <a:rPr lang="en-US" dirty="0"/>
              <a:t>Names of groups</a:t>
            </a:r>
          </a:p>
          <a:p>
            <a:pPr lvl="1"/>
            <a:r>
              <a:rPr lang="en-US" dirty="0"/>
              <a:t>Representative/Main group elements</a:t>
            </a:r>
          </a:p>
          <a:p>
            <a:pPr lvl="2"/>
            <a:r>
              <a:rPr lang="en-US" dirty="0"/>
              <a:t>Alkali </a:t>
            </a:r>
            <a:r>
              <a:rPr lang="en-US" dirty="0" smtClean="0"/>
              <a:t>metals, Alkaline </a:t>
            </a:r>
            <a:r>
              <a:rPr lang="en-US" dirty="0"/>
              <a:t>earth </a:t>
            </a:r>
            <a:r>
              <a:rPr lang="en-US" dirty="0" smtClean="0"/>
              <a:t>metals, Boron group, Carbon group, Nitrogen group, Oxygen/</a:t>
            </a:r>
            <a:r>
              <a:rPr lang="en-US" dirty="0" err="1" smtClean="0"/>
              <a:t>chalcogen</a:t>
            </a:r>
            <a:r>
              <a:rPr lang="en-US" dirty="0" smtClean="0"/>
              <a:t> group, Halogens, Noble </a:t>
            </a:r>
            <a:r>
              <a:rPr lang="en-US" dirty="0"/>
              <a:t>Gases</a:t>
            </a:r>
          </a:p>
          <a:p>
            <a:pPr lvl="1"/>
            <a:r>
              <a:rPr lang="en-US" dirty="0"/>
              <a:t>Transition metals</a:t>
            </a:r>
          </a:p>
          <a:p>
            <a:pPr lvl="1"/>
            <a:r>
              <a:rPr lang="en-US" dirty="0"/>
              <a:t>Inner transition metals</a:t>
            </a:r>
          </a:p>
          <a:p>
            <a:pPr lvl="2"/>
            <a:r>
              <a:rPr lang="en-US" dirty="0"/>
              <a:t>Lanthanides and Actinides</a:t>
            </a:r>
          </a:p>
          <a:p>
            <a:r>
              <a:rPr lang="en-US" dirty="0" smtClean="0"/>
              <a:t>Compounds</a:t>
            </a:r>
          </a:p>
          <a:p>
            <a:pPr lvl="1"/>
            <a:r>
              <a:rPr lang="en-US" dirty="0" smtClean="0"/>
              <a:t>Molecules</a:t>
            </a:r>
          </a:p>
          <a:p>
            <a:pPr lvl="1"/>
            <a:r>
              <a:rPr lang="en-US" dirty="0" smtClean="0"/>
              <a:t>Formula units</a:t>
            </a:r>
          </a:p>
          <a:p>
            <a:pPr lvl="2"/>
            <a:r>
              <a:rPr lang="en-US" dirty="0" smtClean="0"/>
              <a:t>ions, </a:t>
            </a:r>
            <a:r>
              <a:rPr lang="en-US" dirty="0" err="1" smtClean="0"/>
              <a:t>cations</a:t>
            </a:r>
            <a:r>
              <a:rPr lang="en-US" dirty="0" smtClean="0"/>
              <a:t>, anions</a:t>
            </a:r>
          </a:p>
          <a:p>
            <a:r>
              <a:rPr lang="en-US" dirty="0" smtClean="0"/>
              <a:t>Law of Definite Composition</a:t>
            </a:r>
          </a:p>
          <a:p>
            <a:r>
              <a:rPr lang="en-US" dirty="0" smtClean="0"/>
              <a:t>Law of Multiple Proportions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00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Matter</a:t>
            </a:r>
          </a:p>
          <a:p>
            <a:pPr lvl="1"/>
            <a:r>
              <a:rPr lang="en-US" dirty="0" smtClean="0"/>
              <a:t>Chemical and physical changes</a:t>
            </a:r>
          </a:p>
          <a:p>
            <a:r>
              <a:rPr lang="en-US" dirty="0" smtClean="0"/>
              <a:t>Law of Conservation of Mass</a:t>
            </a:r>
          </a:p>
          <a:p>
            <a:r>
              <a:rPr lang="en-US" dirty="0"/>
              <a:t>Energy (joules, calories, Calories) </a:t>
            </a:r>
          </a:p>
          <a:p>
            <a:pPr lvl="1"/>
            <a:r>
              <a:rPr lang="en-US" dirty="0"/>
              <a:t>Heat –</a:t>
            </a:r>
            <a:r>
              <a:rPr lang="en-US" dirty="0" err="1"/>
              <a:t>q</a:t>
            </a:r>
            <a:r>
              <a:rPr lang="en-US" baseline="-25000" dirty="0" err="1"/>
              <a:t>lost</a:t>
            </a:r>
            <a:r>
              <a:rPr lang="en-US" dirty="0"/>
              <a:t> = </a:t>
            </a:r>
            <a:r>
              <a:rPr lang="en-US" dirty="0" err="1"/>
              <a:t>q</a:t>
            </a:r>
            <a:r>
              <a:rPr lang="en-US" baseline="-25000" dirty="0" err="1"/>
              <a:t>gained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Specific Heat q = </a:t>
            </a:r>
            <a:r>
              <a:rPr lang="en-US" dirty="0" err="1"/>
              <a:t>mc</a:t>
            </a:r>
            <a:r>
              <a:rPr lang="en-US" dirty="0" err="1">
                <a:latin typeface="Times New Roman"/>
                <a:cs typeface="Times New Roman"/>
              </a:rPr>
              <a:t>∆T</a:t>
            </a:r>
            <a:endParaRPr lang="en-US" baseline="-25000" dirty="0"/>
          </a:p>
          <a:p>
            <a:r>
              <a:rPr lang="en-US" dirty="0"/>
              <a:t>Law of Conservation of Mass and Energy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/>
              <a:t>4</a:t>
            </a:r>
            <a:r>
              <a:rPr lang="en-US" dirty="0" smtClean="0"/>
              <a:t>: Properties of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Atomic Theory</a:t>
            </a:r>
          </a:p>
          <a:p>
            <a:pPr lvl="1"/>
            <a:r>
              <a:rPr lang="en-US" dirty="0"/>
              <a:t>Dalton’s Atomic Theory</a:t>
            </a:r>
          </a:p>
          <a:p>
            <a:pPr lvl="1"/>
            <a:r>
              <a:rPr lang="en-US" dirty="0"/>
              <a:t>Thomson’s Plum Pudding Model</a:t>
            </a:r>
          </a:p>
          <a:p>
            <a:pPr lvl="2"/>
            <a:r>
              <a:rPr lang="en-US" dirty="0"/>
              <a:t>Subatomic particles: protons and neutrons</a:t>
            </a:r>
          </a:p>
          <a:p>
            <a:pPr lvl="1"/>
            <a:r>
              <a:rPr lang="en-US" dirty="0"/>
              <a:t>Rutherford’s Gold Foil Experiment</a:t>
            </a:r>
          </a:p>
          <a:p>
            <a:pPr lvl="2"/>
            <a:r>
              <a:rPr lang="en-US" dirty="0"/>
              <a:t>Nucleus and electrons</a:t>
            </a:r>
          </a:p>
          <a:p>
            <a:r>
              <a:rPr lang="en-US" dirty="0"/>
              <a:t>Chemical Symbols </a:t>
            </a:r>
            <a:r>
              <a:rPr lang="en-US" baseline="30000" dirty="0" err="1"/>
              <a:t>A</a:t>
            </a:r>
            <a:r>
              <a:rPr lang="en-US" baseline="-25000" dirty="0" err="1"/>
              <a:t>Z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baseline="30000" dirty="0"/>
              <a:t>c</a:t>
            </a:r>
            <a:endParaRPr lang="en-US" dirty="0"/>
          </a:p>
          <a:p>
            <a:pPr lvl="1"/>
            <a:r>
              <a:rPr lang="en-US" sz="2600" dirty="0"/>
              <a:t>Mass number = A = number of protons and neutrons</a:t>
            </a:r>
          </a:p>
          <a:p>
            <a:pPr lvl="1"/>
            <a:r>
              <a:rPr lang="en-US" sz="2600" dirty="0"/>
              <a:t>Atomic number = Z = number of protons</a:t>
            </a:r>
          </a:p>
          <a:p>
            <a:pPr lvl="1"/>
            <a:r>
              <a:rPr lang="en-US" sz="2600" dirty="0"/>
              <a:t>Charge = c</a:t>
            </a:r>
            <a:endParaRPr lang="en-US" dirty="0"/>
          </a:p>
          <a:p>
            <a:r>
              <a:rPr lang="en-US" dirty="0"/>
              <a:t>Isotopes</a:t>
            </a:r>
          </a:p>
          <a:p>
            <a:r>
              <a:rPr lang="en-US" dirty="0"/>
              <a:t>Atomic Mass (</a:t>
            </a:r>
            <a:r>
              <a:rPr lang="en-US" dirty="0" err="1"/>
              <a:t>amu</a:t>
            </a:r>
            <a:r>
              <a:rPr lang="en-US" dirty="0"/>
              <a:t> or g/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Chapter 5: Early Atomic Theory and Structure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000" dirty="0" smtClean="0"/>
              <a:t>Chapter 6: Nomenclature of Inorganic Compounds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Octet Rule</a:t>
            </a:r>
          </a:p>
          <a:p>
            <a:r>
              <a:rPr lang="en-US" dirty="0" smtClean="0"/>
              <a:t>Nomenclature</a:t>
            </a:r>
          </a:p>
          <a:p>
            <a:pPr lvl="1"/>
            <a:r>
              <a:rPr lang="en-US" dirty="0" err="1" smtClean="0"/>
              <a:t>Monoatomic</a:t>
            </a:r>
            <a:r>
              <a:rPr lang="en-US" dirty="0" smtClean="0"/>
              <a:t> ions and polyatomic ions</a:t>
            </a:r>
          </a:p>
          <a:p>
            <a:pPr lvl="1"/>
            <a:r>
              <a:rPr lang="en-US" dirty="0" smtClean="0"/>
              <a:t>Ionic 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metal(</a:t>
            </a:r>
            <a:r>
              <a:rPr lang="en-US" dirty="0" err="1" smtClean="0"/>
              <a:t>r.n</a:t>
            </a:r>
            <a:r>
              <a:rPr lang="en-US" dirty="0" smtClean="0"/>
              <a:t>)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Latin nomenclature using </a:t>
            </a:r>
            <a:r>
              <a:rPr lang="en-US" dirty="0" err="1" smtClean="0"/>
              <a:t>latin</a:t>
            </a:r>
            <a:r>
              <a:rPr lang="en-US" dirty="0" smtClean="0"/>
              <a:t> roots </a:t>
            </a:r>
          </a:p>
          <a:p>
            <a:pPr lvl="3"/>
            <a:r>
              <a:rPr lang="en-US" dirty="0" smtClean="0"/>
              <a:t>higher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ic</a:t>
            </a:r>
            <a:r>
              <a:rPr lang="en-US" dirty="0" smtClean="0"/>
              <a:t> ending</a:t>
            </a:r>
          </a:p>
          <a:p>
            <a:pPr lvl="3"/>
            <a:r>
              <a:rPr lang="en-US" dirty="0" smtClean="0"/>
              <a:t>Lower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ous</a:t>
            </a:r>
            <a:r>
              <a:rPr lang="en-US" dirty="0" smtClean="0"/>
              <a:t> ending           </a:t>
            </a:r>
          </a:p>
          <a:p>
            <a:pPr lvl="1"/>
            <a:r>
              <a:rPr lang="en-US" dirty="0" smtClean="0"/>
              <a:t>Molecular</a:t>
            </a:r>
          </a:p>
          <a:p>
            <a:pPr lvl="2"/>
            <a:r>
              <a:rPr lang="en-US" dirty="0" smtClean="0"/>
              <a:t>Binary Molecular: </a:t>
            </a:r>
            <a:r>
              <a:rPr lang="en-US" dirty="0" err="1" smtClean="0"/>
              <a:t>Prefixnonmetal</a:t>
            </a:r>
            <a:r>
              <a:rPr lang="en-US" dirty="0" smtClean="0"/>
              <a:t> </a:t>
            </a:r>
            <a:r>
              <a:rPr lang="en-US" dirty="0" err="1" smtClean="0"/>
              <a:t>prefixnonmetide</a:t>
            </a:r>
            <a:endParaRPr lang="en-US" dirty="0" smtClean="0"/>
          </a:p>
          <a:p>
            <a:pPr lvl="2"/>
            <a:r>
              <a:rPr lang="en-US" dirty="0" smtClean="0"/>
              <a:t>Organic: Alkanes</a:t>
            </a:r>
          </a:p>
          <a:p>
            <a:pPr lvl="1"/>
            <a:r>
              <a:rPr lang="en-US" dirty="0" smtClean="0"/>
              <a:t>Acids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ide</a:t>
            </a:r>
            <a:r>
              <a:rPr lang="en-US" dirty="0" smtClean="0"/>
              <a:t> becomes hydro…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ite</a:t>
            </a:r>
            <a:r>
              <a:rPr lang="en-US" dirty="0" smtClean="0"/>
              <a:t> becomes –</a:t>
            </a:r>
            <a:r>
              <a:rPr lang="en-US" dirty="0" err="1" smtClean="0"/>
              <a:t>ous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-ate becomes –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Hydrates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r>
              <a:rPr lang="en-US" dirty="0" smtClean="0"/>
              <a:t> </a:t>
            </a:r>
            <a:r>
              <a:rPr lang="en-US" dirty="0" err="1" smtClean="0"/>
              <a:t>prefixhydrate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Chapter 7: Qualitative Composition of Compounds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Mole</a:t>
            </a:r>
          </a:p>
          <a:p>
            <a:r>
              <a:rPr lang="en-US" dirty="0" smtClean="0"/>
              <a:t>Avogadro’s number (1 mol X= 6.022 x 10</a:t>
            </a:r>
            <a:r>
              <a:rPr lang="en-US" baseline="30000" dirty="0" smtClean="0"/>
              <a:t>23</a:t>
            </a:r>
            <a:r>
              <a:rPr lang="en-US" dirty="0" smtClean="0"/>
              <a:t> X)</a:t>
            </a:r>
          </a:p>
          <a:p>
            <a:r>
              <a:rPr lang="en-US" dirty="0" smtClean="0"/>
              <a:t>Molar Mass (g/mol)</a:t>
            </a:r>
          </a:p>
          <a:p>
            <a:r>
              <a:rPr lang="en-US" dirty="0" err="1" smtClean="0"/>
              <a:t>Stoichiometry</a:t>
            </a:r>
            <a:endParaRPr lang="en-US" dirty="0"/>
          </a:p>
          <a:p>
            <a:pPr lvl="1"/>
            <a:r>
              <a:rPr lang="en-US" dirty="0" smtClean="0"/>
              <a:t>Using chemical formulas</a:t>
            </a:r>
          </a:p>
          <a:p>
            <a:r>
              <a:rPr lang="en-US" dirty="0" smtClean="0"/>
              <a:t>Percent Composition</a:t>
            </a:r>
          </a:p>
          <a:p>
            <a:r>
              <a:rPr lang="en-US" dirty="0" smtClean="0"/>
              <a:t>Empirical and Molecular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8: Chemical Equations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Evidence: </a:t>
            </a:r>
          </a:p>
          <a:p>
            <a:pPr lvl="1"/>
            <a:r>
              <a:rPr lang="en-US" dirty="0" smtClean="0"/>
              <a:t>bubbles, color change, precipitate, heat, change in pH, light  </a:t>
            </a:r>
          </a:p>
          <a:p>
            <a:r>
              <a:rPr lang="en-US" dirty="0" smtClean="0"/>
              <a:t>Types of Chemical Reactions</a:t>
            </a:r>
          </a:p>
          <a:p>
            <a:pPr lvl="1"/>
            <a:r>
              <a:rPr lang="en-US" dirty="0" smtClean="0"/>
              <a:t>Redox (Electron Transfer)</a:t>
            </a:r>
          </a:p>
          <a:p>
            <a:pPr lvl="2"/>
            <a:r>
              <a:rPr lang="en-US" dirty="0" smtClean="0"/>
              <a:t>Synthesis/Combination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Single Replacement </a:t>
            </a:r>
          </a:p>
          <a:p>
            <a:pPr lvl="3"/>
            <a:r>
              <a:rPr lang="en-US" dirty="0" smtClean="0"/>
              <a:t>Activity Series</a:t>
            </a:r>
          </a:p>
          <a:p>
            <a:pPr lvl="1"/>
            <a:r>
              <a:rPr lang="en-US" dirty="0" smtClean="0"/>
              <a:t>Double Replacement</a:t>
            </a:r>
          </a:p>
          <a:p>
            <a:pPr lvl="2"/>
            <a:r>
              <a:rPr lang="en-US" dirty="0" smtClean="0"/>
              <a:t>Precipitation (solubility rules)</a:t>
            </a:r>
          </a:p>
          <a:p>
            <a:pPr lvl="2"/>
            <a:r>
              <a:rPr lang="en-US" dirty="0" smtClean="0"/>
              <a:t>Gas Evolving</a:t>
            </a:r>
          </a:p>
          <a:p>
            <a:pPr lvl="2"/>
            <a:r>
              <a:rPr lang="en-US" dirty="0" smtClean="0"/>
              <a:t>Slightly </a:t>
            </a:r>
            <a:r>
              <a:rPr lang="en-US" dirty="0" err="1" smtClean="0"/>
              <a:t>ionizable</a:t>
            </a:r>
            <a:r>
              <a:rPr lang="en-US" dirty="0" smtClean="0"/>
              <a:t> substances (water, weak acids and bases)</a:t>
            </a:r>
          </a:p>
          <a:p>
            <a:pPr lvl="2"/>
            <a:r>
              <a:rPr lang="en-US" dirty="0" smtClean="0"/>
              <a:t>Acid-base neutralization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1408</Words>
  <Application>Microsoft Office PowerPoint</Application>
  <PresentationFormat>On-screen Show (4:3)</PresentationFormat>
  <Paragraphs>412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Chemistry 115</vt:lpstr>
      <vt:lpstr>Chapter 1: An Introduction to Chemistry</vt:lpstr>
      <vt:lpstr>Chapter 2: Standards for Measurement </vt:lpstr>
      <vt:lpstr>Chapter 3: Elements and Compounds</vt:lpstr>
      <vt:lpstr>Chapter 4: Properties of Matter</vt:lpstr>
      <vt:lpstr>Chapter 5: Early Atomic Theory and Structure</vt:lpstr>
      <vt:lpstr>Chapter 6: Nomenclature of Inorganic Compounds</vt:lpstr>
      <vt:lpstr>Chapter 7: Qualitative Composition of Compounds</vt:lpstr>
      <vt:lpstr>Chapter 8: Chemical Equations </vt:lpstr>
      <vt:lpstr>Chapter 9: Calculations from Chemical Equations </vt:lpstr>
      <vt:lpstr>Chapter 10: Modern Atomic Theory and the Periodic Table</vt:lpstr>
      <vt:lpstr>Chapter 11: Chemical Bonds:  The Formation of Compounds from Atoms </vt:lpstr>
      <vt:lpstr>PowerPoint Presentation</vt:lpstr>
      <vt:lpstr>Chapter 12: The Gaseous State of Matter</vt:lpstr>
      <vt:lpstr>Chapter 13: Liquids </vt:lpstr>
      <vt:lpstr>Chapter 14: Solutions</vt:lpstr>
      <vt:lpstr>Chapter 15: Acids, Bases, and Salts</vt:lpstr>
      <vt:lpstr>Chapter 18: Nuclear Chemistry</vt:lpstr>
      <vt:lpstr>Chapter 17: Organic Chemistry </vt:lpstr>
      <vt:lpstr>PowerPoint Presentation</vt:lpstr>
      <vt:lpstr>How does the functional group change the suffix?</vt:lpstr>
      <vt:lpstr>PowerPoint Presentation</vt:lpstr>
      <vt:lpstr>How do organic functional groups compare? </vt:lpstr>
      <vt:lpstr>Chapter 20: Introduction to Biochemistry 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115 Review</dc:title>
  <dc:creator>Vances</dc:creator>
  <cp:lastModifiedBy>Vances</cp:lastModifiedBy>
  <cp:revision>59</cp:revision>
  <dcterms:created xsi:type="dcterms:W3CDTF">2009-11-26T04:41:27Z</dcterms:created>
  <dcterms:modified xsi:type="dcterms:W3CDTF">2015-01-12T03:09:58Z</dcterms:modified>
</cp:coreProperties>
</file>