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4" r:id="rId3"/>
    <p:sldId id="265" r:id="rId4"/>
    <p:sldId id="266" r:id="rId5"/>
    <p:sldId id="258" r:id="rId6"/>
    <p:sldId id="261" r:id="rId7"/>
    <p:sldId id="274" r:id="rId8"/>
    <p:sldId id="259" r:id="rId9"/>
    <p:sldId id="262" r:id="rId10"/>
    <p:sldId id="273" r:id="rId11"/>
    <p:sldId id="267" r:id="rId12"/>
    <p:sldId id="260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B6A96-1B00-4487-8DEB-D29BF46353B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90531-6394-4AF2-ACB2-3E9D597B0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1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7F883-D5D9-440E-BC1B-7B92FE36D6C8}" type="slidenum">
              <a:rPr lang="en-US"/>
              <a:pPr/>
              <a:t>5</a:t>
            </a:fld>
            <a:endParaRPr lang="en-US"/>
          </a:p>
        </p:txBody>
      </p:sp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Figure: 01-02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Chemistry - Central Science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principles of chemistry are fundamental to other physical and health sciences.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Chemistry is the core of all scientific education, and is the starting point for most students learning biology, physics, geology and medicine.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Figure 22.1 Biology, </a:t>
            </a:r>
            <a:r>
              <a:rPr lang="en-US" dirty="0" err="1" smtClean="0"/>
              <a:t>biochemis</a:t>
            </a:r>
            <a:r>
              <a:rPr lang="en-US" dirty="0" smtClean="0"/>
              <a:t>-try, and traditional chemistry. Bio-chemists are scientists who study problems of interest to both </a:t>
            </a:r>
            <a:r>
              <a:rPr lang="en-US" dirty="0" err="1" smtClean="0"/>
              <a:t>biolo-gists</a:t>
            </a:r>
            <a:r>
              <a:rPr lang="en-US" dirty="0" smtClean="0"/>
              <a:t> and chemists. Most </a:t>
            </a:r>
            <a:r>
              <a:rPr lang="en-US" dirty="0" err="1" smtClean="0"/>
              <a:t>biochem-ists</a:t>
            </a:r>
            <a:r>
              <a:rPr lang="en-US" dirty="0" smtClean="0"/>
              <a:t> use chemical techniques to study biologically relevant systems, ranging from a single cell to a large macromolecule.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60FF26-A59E-4A0A-9A8B-AEDE31447F4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BB036-92DE-49C6-AD7D-546954E8A14C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Figure: 01-04-08UN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Chemistry is fun!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There are many positive aspects to learning and understanding chemistry.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Chemistry need not be intimidating.  Success in a chemistry class starts with a positive attitude, and curiosity.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Robert Boyle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(1627–1691) book The </a:t>
            </a:r>
            <a:r>
              <a:rPr lang="en-US" altLang="ja-JP" dirty="0" err="1" smtClean="0"/>
              <a:t>Sceptical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Chymist</a:t>
            </a:r>
            <a:r>
              <a:rPr lang="en-US" altLang="ja-JP" dirty="0" smtClean="0"/>
              <a:t> argued for an experimental approach to scientific investigation. Although this seems to be obviously necessary today, it was a radical position in 1661.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Antoine Lavoisier and his wife, Marie. They were married in 1771, when he was 28 and she was only 14. Marie was Antoine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laboratory assistant and secretary. </a:t>
            </a: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95C1FD-DF95-4AB8-BF10-BBE9295F08D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DD000-E10E-45E7-881C-9BD3E59E8615}" type="slidenum">
              <a:rPr lang="en-US"/>
              <a:pPr/>
              <a:t>12</a:t>
            </a:fld>
            <a:endParaRPr lang="en-US"/>
          </a:p>
        </p:txBody>
      </p:sp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01-04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Scientific Method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Experiments are performed to form a Hypothesis, which if confirmed may lead to a Scientific Theory.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Even a Scientific Theory is not considered to be absolute truth.  Scientific Theories can be revised in the light of new, or more reliable research.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A815-D000-4ACA-963F-46060E10CE1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FA815-D000-4ACA-963F-46060E10CE1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7CC3E-5D84-4F96-BBEF-B3CB2FEEA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762000"/>
          </a:xfrm>
        </p:spPr>
        <p:txBody>
          <a:bodyPr/>
          <a:lstStyle/>
          <a:p>
            <a:r>
              <a:rPr lang="en-US" dirty="0" smtClean="0"/>
              <a:t>Chemistry 120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Chapter 1:</a:t>
            </a:r>
          </a:p>
          <a:p>
            <a:r>
              <a:rPr lang="en-US" sz="4000" dirty="0" smtClean="0"/>
              <a:t>Introduction to Chemistry; Introduction to Active Learning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962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</a:t>
            </a:r>
          </a:p>
          <a:p>
            <a:pPr marL="514350" indent="-514350">
              <a:buAutoNum type="romanUcPeriod"/>
            </a:pPr>
            <a:r>
              <a:rPr lang="en-US" dirty="0" smtClean="0"/>
              <a:t>Introduction to Chemistry</a:t>
            </a:r>
          </a:p>
          <a:p>
            <a:pPr marL="514350" indent="-514350">
              <a:buAutoNum type="romanUcPeriod"/>
            </a:pPr>
            <a:r>
              <a:rPr lang="en-US" dirty="0" smtClean="0"/>
              <a:t>Scientific Method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39624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8743950" y="6604000"/>
            <a:ext cx="404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 p2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71596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Antoine Lavoisier, the “Father of modern chemistry” and Marie Lavoisier</a:t>
            </a:r>
            <a:endParaRPr lang="en-US" sz="2000" dirty="0"/>
          </a:p>
        </p:txBody>
      </p:sp>
      <p:pic>
        <p:nvPicPr>
          <p:cNvPr id="5" name="Picture 1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30300"/>
            <a:ext cx="388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98905"/>
            <a:ext cx="4191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Robert Boyle, the “Grandfather of modern chemistry”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635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2667000" y="3657600"/>
            <a:ext cx="37338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2667000" y="914400"/>
            <a:ext cx="3733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What is the Scientific Method? </a:t>
            </a:r>
            <a:endParaRPr lang="en-US" sz="3600" dirty="0" smtClean="0">
              <a:solidFill>
                <a:srgbClr val="99FF33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90800" y="990600"/>
            <a:ext cx="3657600" cy="1981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Empirical facts</a:t>
            </a:r>
            <a:r>
              <a:rPr lang="en-US" sz="2400" dirty="0" smtClean="0"/>
              <a:t>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(observations, data)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Scientific laws</a:t>
            </a:r>
            <a:r>
              <a:rPr lang="en-US" sz="2400" dirty="0" smtClean="0"/>
              <a:t>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(tested generalizations, consistent observations)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743200" y="3810000"/>
            <a:ext cx="3505200" cy="2438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Hypothesis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(tentative explanation)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Experiments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Publish results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Theory or Models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(tested explanation, unifying explanation for a set of observations, facts and laws)</a:t>
            </a: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6400800" y="1447800"/>
            <a:ext cx="2209800" cy="4114800"/>
          </a:xfrm>
          <a:prstGeom prst="curvedLeftArrow">
            <a:avLst>
              <a:gd name="adj1" fmla="val 37241"/>
              <a:gd name="adj2" fmla="val 744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12"/>
          <p:cNvSpPr>
            <a:spLocks noChangeArrowheads="1"/>
          </p:cNvSpPr>
          <p:nvPr/>
        </p:nvSpPr>
        <p:spPr bwMode="auto">
          <a:xfrm rot="10800000">
            <a:off x="914400" y="685800"/>
            <a:ext cx="1752600" cy="4572000"/>
          </a:xfrm>
          <a:prstGeom prst="curvedLeftArrow">
            <a:avLst>
              <a:gd name="adj1" fmla="val 52174"/>
              <a:gd name="adj2" fmla="val 10434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474345"/>
            <a:ext cx="9029700" cy="59093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The bicycle tire is flat.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</p:txBody>
      </p:sp>
    </p:spTree>
    <p:extLst>
      <p:ext uri="{BB962C8B-B14F-4D97-AF65-F5344CB8AC3E}">
        <p14:creationId xmlns:p14="http://schemas.microsoft.com/office/powerpoint/2010/main" val="78568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If I add air to the bicycle tire, it will expand to the proper size.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</p:txBody>
      </p:sp>
    </p:spTree>
    <p:extLst>
      <p:ext uri="{BB962C8B-B14F-4D97-AF65-F5344CB8AC3E}">
        <p14:creationId xmlns:p14="http://schemas.microsoft.com/office/powerpoint/2010/main" val="418686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When I added air to the bicycle tire, it was still flat.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  <a:p>
            <a:pPr marL="51435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The bicycle tire must have a leak in it.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</p:txBody>
      </p:sp>
    </p:spTree>
    <p:extLst>
      <p:ext uri="{BB962C8B-B14F-4D97-AF65-F5344CB8AC3E}">
        <p14:creationId xmlns:p14="http://schemas.microsoft.com/office/powerpoint/2010/main" val="824647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_02_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4536926" cy="6858000"/>
          </a:xfrm>
        </p:spPr>
      </p:pic>
    </p:spTree>
    <p:extLst>
      <p:ext uri="{BB962C8B-B14F-4D97-AF65-F5344CB8AC3E}">
        <p14:creationId xmlns:p14="http://schemas.microsoft.com/office/powerpoint/2010/main" val="8763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Where are chemicals found? </a:t>
            </a:r>
          </a:p>
        </p:txBody>
      </p:sp>
      <p:pic>
        <p:nvPicPr>
          <p:cNvPr id="4" name="Picture 3" descr="01_01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951" y="2133600"/>
            <a:ext cx="8961049" cy="3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What is Chemistry?</a:t>
            </a:r>
          </a:p>
        </p:txBody>
      </p:sp>
      <p:pic>
        <p:nvPicPr>
          <p:cNvPr id="4" name="Picture 3" descr="01_Pg02_U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4267200" cy="52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What is the chemistry of today?</a:t>
            </a: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Times" pitchFamily="28" charset="0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Five Traditional Subdivisions of Chemistry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Times" pitchFamily="28" charset="0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Inorganic - chemistry of compounds of all elements but carbon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Organic - chemistry of carbon compounds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Biochemistry - chemistry of living systems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Physical - physics of chemical change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Analytical - what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how much are in a sample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35" y="68580"/>
            <a:ext cx="7669530" cy="67208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does chemistry relate to other sciences? </a:t>
            </a:r>
            <a:endParaRPr lang="en-US" sz="3200" dirty="0"/>
          </a:p>
        </p:txBody>
      </p:sp>
      <p:pic>
        <p:nvPicPr>
          <p:cNvPr id="162822" name="Picture1" descr="0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323" y="914400"/>
            <a:ext cx="564932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0"/>
            <a:ext cx="5334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7764463" y="6604000"/>
            <a:ext cx="1387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22-1 p702</a:t>
            </a:r>
          </a:p>
        </p:txBody>
      </p:sp>
    </p:spTree>
    <p:extLst>
      <p:ext uri="{BB962C8B-B14F-4D97-AF65-F5344CB8AC3E}">
        <p14:creationId xmlns:p14="http://schemas.microsoft.com/office/powerpoint/2010/main" val="46126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08635"/>
            <a:ext cx="9029700" cy="58407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How are substances in Chemistry represented? </a:t>
            </a:r>
            <a:endParaRPr lang="en-US" sz="36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Times" pitchFamily="28" charset="0"/>
              <a:buNone/>
            </a:pPr>
            <a:r>
              <a:rPr lang="en-US" dirty="0"/>
              <a:t>How to Think Like a Chemist:</a:t>
            </a:r>
          </a:p>
        </p:txBody>
      </p:sp>
      <p:pic>
        <p:nvPicPr>
          <p:cNvPr id="167942" name="Picture1" descr="0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888" y="1600200"/>
            <a:ext cx="51006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564</Words>
  <Application>Microsoft Office PowerPoint</Application>
  <PresentationFormat>On-screen Show (4:3)</PresentationFormat>
  <Paragraphs>100</Paragraphs>
  <Slides>17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Chemistry 120</vt:lpstr>
      <vt:lpstr>Where are chemicals found? </vt:lpstr>
      <vt:lpstr>What is Chemistry?</vt:lpstr>
      <vt:lpstr>What is the chemistry of today?</vt:lpstr>
      <vt:lpstr>PowerPoint Presentation</vt:lpstr>
      <vt:lpstr>How does chemistry relate to other sciences? </vt:lpstr>
      <vt:lpstr>PowerPoint Presentation</vt:lpstr>
      <vt:lpstr>PowerPoint Presentation</vt:lpstr>
      <vt:lpstr>How are substances in Chemistry represented? </vt:lpstr>
      <vt:lpstr>Antoine Lavoisier, the “Father of modern chemistry” and Marie Lavoisier</vt:lpstr>
      <vt:lpstr>What is the Scientific Method? </vt:lpstr>
      <vt:lpstr>PowerPoint Presentation</vt:lpstr>
      <vt:lpstr>Scientific Method</vt:lpstr>
      <vt:lpstr>Scientific Method</vt:lpstr>
      <vt:lpstr>Scientific Method</vt:lpstr>
      <vt:lpstr>Scientific Method</vt:lpstr>
      <vt:lpstr>PowerPoint Presentation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120</dc:title>
  <dc:creator>Diana.Vance</dc:creator>
  <cp:keywords>Scientific Method</cp:keywords>
  <cp:lastModifiedBy>Diana Vance</cp:lastModifiedBy>
  <cp:revision>22</cp:revision>
  <dcterms:created xsi:type="dcterms:W3CDTF">2009-08-26T04:54:24Z</dcterms:created>
  <dcterms:modified xsi:type="dcterms:W3CDTF">2014-12-09T16:26:30Z</dcterms:modified>
</cp:coreProperties>
</file>