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0" r:id="rId3"/>
    <p:sldId id="281" r:id="rId4"/>
    <p:sldId id="282" r:id="rId5"/>
    <p:sldId id="277" r:id="rId6"/>
    <p:sldId id="276" r:id="rId7"/>
    <p:sldId id="300" r:id="rId8"/>
    <p:sldId id="287" r:id="rId9"/>
    <p:sldId id="288" r:id="rId10"/>
    <p:sldId id="301" r:id="rId11"/>
    <p:sldId id="289" r:id="rId12"/>
    <p:sldId id="285" r:id="rId13"/>
    <p:sldId id="267" r:id="rId14"/>
    <p:sldId id="269" r:id="rId15"/>
    <p:sldId id="270" r:id="rId16"/>
    <p:sldId id="302" r:id="rId17"/>
    <p:sldId id="278" r:id="rId18"/>
    <p:sldId id="268" r:id="rId19"/>
    <p:sldId id="299" r:id="rId20"/>
    <p:sldId id="298" r:id="rId21"/>
    <p:sldId id="283" r:id="rId22"/>
    <p:sldId id="296" r:id="rId23"/>
    <p:sldId id="290" r:id="rId24"/>
    <p:sldId id="293" r:id="rId25"/>
    <p:sldId id="258" r:id="rId26"/>
    <p:sldId id="295" r:id="rId27"/>
    <p:sldId id="294" r:id="rId28"/>
    <p:sldId id="292" r:id="rId29"/>
    <p:sldId id="297" r:id="rId30"/>
    <p:sldId id="271" r:id="rId31"/>
    <p:sldId id="291" r:id="rId32"/>
    <p:sldId id="279" r:id="rId33"/>
    <p:sldId id="272" r:id="rId34"/>
    <p:sldId id="273" r:id="rId35"/>
    <p:sldId id="274" r:id="rId36"/>
    <p:sldId id="256"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7D7A3-5B84-4CA1-A536-A933647116F7}" type="datetimeFigureOut">
              <a:rPr lang="en-US" smtClean="0"/>
              <a:pPr/>
              <a:t>4/10/2019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EB779-169E-44F2-B696-0249496CBA32}" type="slidenum">
              <a:rPr lang="en-US" smtClean="0"/>
              <a:pPr/>
              <a:t>‹#›</a:t>
            </a:fld>
            <a:endParaRPr lang="en-US"/>
          </a:p>
        </p:txBody>
      </p:sp>
    </p:spTree>
    <p:extLst>
      <p:ext uri="{BB962C8B-B14F-4D97-AF65-F5344CB8AC3E}">
        <p14:creationId xmlns:p14="http://schemas.microsoft.com/office/powerpoint/2010/main" val="251402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884613" y="8685213"/>
            <a:ext cx="2971800" cy="457200"/>
          </a:xfrm>
          <a:prstGeom prst="rect">
            <a:avLst/>
          </a:prstGeom>
          <a:ln/>
        </p:spPr>
        <p:txBody>
          <a:bodyPr/>
          <a:lstStyle/>
          <a:p>
            <a:fld id="{39DBE43C-A10F-4FA9-B37D-032BC66C64E5}" type="slidenum">
              <a:rPr lang="en-US"/>
              <a:pPr/>
              <a:t>3</a:t>
            </a:fld>
            <a:endParaRPr lang="en-US"/>
          </a:p>
        </p:txBody>
      </p:sp>
      <p:sp>
        <p:nvSpPr>
          <p:cNvPr id="30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10-00-01UN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 Chemical Equation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Nitrogen monoxide and oxygen gas combine to form nitrogen dioxide.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reflects the correct stoichiometry for this balanced chemical equation.  A ratio of 2:1:2 is established.</a:t>
            </a:r>
          </a:p>
        </p:txBody>
      </p:sp>
    </p:spTree>
    <p:extLst>
      <p:ext uri="{BB962C8B-B14F-4D97-AF65-F5344CB8AC3E}">
        <p14:creationId xmlns:p14="http://schemas.microsoft.com/office/powerpoint/2010/main" val="150357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10.3 A barium chloride solution is added to a sodium sulfate solution. (a) Separate clear, colorless solutions of sodium sulfate and barium chloride before mixing. (b) The barium chloride solution is added to the sodium sulfate solution. A white precipitate of barium sulfate forms. (c) Barium sulfate is separated from the solution by filtration. (d) The actual yield of barium sulfate is deter-mined by drying the product and subtracting the mass of the filter paper from the combined mass of the filter paper </a:t>
            </a:r>
          </a:p>
        </p:txBody>
      </p:sp>
      <p:sp>
        <p:nvSpPr>
          <p:cNvPr id="39939" name="Slide Number Placeholder 3"/>
          <p:cNvSpPr>
            <a:spLocks noGrp="1"/>
          </p:cNvSpPr>
          <p:nvPr>
            <p:ph type="sldNum" sz="quarter" idx="5"/>
          </p:nvPr>
        </p:nvSpPr>
        <p:spPr bwMode="auto">
          <a:noFill/>
          <a:ln>
            <a:miter lim="800000"/>
            <a:headEnd/>
            <a:tailEnd/>
          </a:ln>
        </p:spPr>
        <p:txBody>
          <a:bodyPr/>
          <a:lstStyle/>
          <a:p>
            <a:fld id="{1A3C80B7-87C0-486D-AEC5-7E2963044082}" type="slidenum">
              <a:rPr lang="en-US"/>
              <a:pPr/>
              <a:t>17</a:t>
            </a:fld>
            <a:endParaRPr lang="en-US"/>
          </a:p>
        </p:txBody>
      </p:sp>
    </p:spTree>
    <p:extLst>
      <p:ext uri="{BB962C8B-B14F-4D97-AF65-F5344CB8AC3E}">
        <p14:creationId xmlns:p14="http://schemas.microsoft.com/office/powerpoint/2010/main" val="2879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EB779-169E-44F2-B696-0249496CBA32}" type="slidenum">
              <a:rPr lang="en-US" smtClean="0"/>
              <a:pPr/>
              <a:t>19</a:t>
            </a:fld>
            <a:endParaRPr lang="en-US"/>
          </a:p>
        </p:txBody>
      </p:sp>
    </p:spTree>
    <p:extLst>
      <p:ext uri="{BB962C8B-B14F-4D97-AF65-F5344CB8AC3E}">
        <p14:creationId xmlns:p14="http://schemas.microsoft.com/office/powerpoint/2010/main" val="404562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DC3C490-8567-476B-85E4-DE8D4A3E9426}" type="slidenum">
              <a:rPr lang="en-US"/>
              <a:pPr/>
              <a:t>24</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Model for Limiting Reactant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Fe and S react to give FeS. If there is excess S, Fe is the limiting reactant. With excess Fe, S is the limiting reactant.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limiting reactant is used up completely as part of the chemical reaction.  There is an excess of the other reactant left unreacted.</a:t>
            </a:r>
          </a:p>
        </p:txBody>
      </p:sp>
    </p:spTree>
    <p:extLst>
      <p:ext uri="{BB962C8B-B14F-4D97-AF65-F5344CB8AC3E}">
        <p14:creationId xmlns:p14="http://schemas.microsoft.com/office/powerpoint/2010/main" val="90124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DC3C490-8567-476B-85E4-DE8D4A3E9426}" type="slidenum">
              <a:rPr lang="en-US"/>
              <a:pPr/>
              <a:t>25</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Model for Limiting Reactant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Fe and S react to give FeS. If there is excess S, Fe is the limiting reactant. With excess Fe, S is the limiting reactant.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limiting reactant is used up completely as part of the chemical reaction.  There is an excess of the other reactant left unreacted.</a:t>
            </a:r>
          </a:p>
        </p:txBody>
      </p:sp>
    </p:spTree>
    <p:extLst>
      <p:ext uri="{BB962C8B-B14F-4D97-AF65-F5344CB8AC3E}">
        <p14:creationId xmlns:p14="http://schemas.microsoft.com/office/powerpoint/2010/main" val="230248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DC3C490-8567-476B-85E4-DE8D4A3E9426}" type="slidenum">
              <a:rPr lang="en-US"/>
              <a:pPr/>
              <a:t>26</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Model for Limiting Reactant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Fe and S react to give FeS. If there is excess S, Fe is the limiting reactant. With excess Fe, S is the limiting reactant.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limiting reactant is used up completely as part of the chemical reaction.  There is an excess of the other reactant left unreacted.</a:t>
            </a:r>
          </a:p>
        </p:txBody>
      </p:sp>
    </p:spTree>
    <p:extLst>
      <p:ext uri="{BB962C8B-B14F-4D97-AF65-F5344CB8AC3E}">
        <p14:creationId xmlns:p14="http://schemas.microsoft.com/office/powerpoint/2010/main" val="105483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DC3C490-8567-476B-85E4-DE8D4A3E9426}" type="slidenum">
              <a:rPr lang="en-US"/>
              <a:pPr/>
              <a:t>27</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Model for Limiting Reactant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Fe and S react to give FeS. If there is excess S, Fe is the limiting reactant. With excess Fe, S is the limiting reactant.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limiting reactant is used up completely as part of the chemical reaction.  There is an excess of the other reactant left unreacted.</a:t>
            </a:r>
          </a:p>
        </p:txBody>
      </p:sp>
    </p:spTree>
    <p:extLst>
      <p:ext uri="{BB962C8B-B14F-4D97-AF65-F5344CB8AC3E}">
        <p14:creationId xmlns:p14="http://schemas.microsoft.com/office/powerpoint/2010/main" val="379854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DC3C490-8567-476B-85E4-DE8D4A3E9426}" type="slidenum">
              <a:rPr lang="en-US"/>
              <a:pPr/>
              <a:t>28</a:t>
            </a:fld>
            <a:endParaRPr lang="en-US"/>
          </a:p>
        </p:txBody>
      </p:sp>
      <p:sp>
        <p:nvSpPr>
          <p:cNvPr id="481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10-01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Model for Limiting Reactant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Fe and S react to give FeS. If there is excess S, Fe is the limiting reactant. With excess Fe, S is the limiting reactant.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limiting reactant is used up completely as part of the chemical reaction.  There is an excess of the other reactant left unreacted.</a:t>
            </a:r>
          </a:p>
        </p:txBody>
      </p:sp>
    </p:spTree>
    <p:extLst>
      <p:ext uri="{BB962C8B-B14F-4D97-AF65-F5344CB8AC3E}">
        <p14:creationId xmlns:p14="http://schemas.microsoft.com/office/powerpoint/2010/main" val="165928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a:lstStyle/>
          <a:p>
            <a:fld id="{CA78F154-A25C-4EB0-890F-7B947BC8DEBF}" type="slidenum">
              <a:rPr lang="en-US"/>
              <a:pPr/>
              <a:t>32</a:t>
            </a:fld>
            <a:endParaRPr lang="en-US"/>
          </a:p>
        </p:txBody>
      </p:sp>
    </p:spTree>
    <p:extLst>
      <p:ext uri="{BB962C8B-B14F-4D97-AF65-F5344CB8AC3E}">
        <p14:creationId xmlns:p14="http://schemas.microsoft.com/office/powerpoint/2010/main" val="144191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10.1 Conversion between moles of one species and moles of another species in a chemical change. The mole ratio between the two species, as given in the bal-anced chemical equation, is the Per expression that links moles of one species to moles of another. The overarching pattern, illustrated by the two boxes at the bottom of the figure, is that one particulate quan-tity in a blue box is linked to another</a:t>
            </a:r>
          </a:p>
        </p:txBody>
      </p:sp>
      <p:sp>
        <p:nvSpPr>
          <p:cNvPr id="19459" name="Slide Number Placeholder 3"/>
          <p:cNvSpPr>
            <a:spLocks noGrp="1"/>
          </p:cNvSpPr>
          <p:nvPr>
            <p:ph type="sldNum" sz="quarter" idx="5"/>
          </p:nvPr>
        </p:nvSpPr>
        <p:spPr bwMode="auto">
          <a:noFill/>
          <a:ln>
            <a:miter lim="800000"/>
            <a:headEnd/>
            <a:tailEnd/>
          </a:ln>
        </p:spPr>
        <p:txBody>
          <a:bodyPr/>
          <a:lstStyle/>
          <a:p>
            <a:fld id="{507EFE45-DF7A-429D-982B-445D80F430F3}" type="slidenum">
              <a:rPr lang="en-US"/>
              <a:pPr/>
              <a:t>5</a:t>
            </a:fld>
            <a:endParaRPr lang="en-US"/>
          </a:p>
        </p:txBody>
      </p:sp>
    </p:spTree>
    <p:extLst>
      <p:ext uri="{BB962C8B-B14F-4D97-AF65-F5344CB8AC3E}">
        <p14:creationId xmlns:p14="http://schemas.microsoft.com/office/powerpoint/2010/main" val="169497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10.5 Conversion among grams or energy and DH, moles, and number of particles for two species in a chemical change. This figure adds a new measured macroscopic quantity, energy and DH, to Figure 10.2. The link between energy and the number of moles is the bal-anced thermochemical equation, which includes DH. The overarching pattern, illustrated by the four boxes at the bottom of the figure, remains the same.</a:t>
            </a:r>
          </a:p>
        </p:txBody>
      </p:sp>
      <p:sp>
        <p:nvSpPr>
          <p:cNvPr id="72707" name="Slide Number Placeholder 3"/>
          <p:cNvSpPr>
            <a:spLocks noGrp="1"/>
          </p:cNvSpPr>
          <p:nvPr>
            <p:ph type="sldNum" sz="quarter" idx="5"/>
          </p:nvPr>
        </p:nvSpPr>
        <p:spPr bwMode="auto">
          <a:noFill/>
          <a:ln>
            <a:miter lim="800000"/>
            <a:headEnd/>
            <a:tailEnd/>
          </a:ln>
        </p:spPr>
        <p:txBody>
          <a:bodyPr/>
          <a:lstStyle/>
          <a:p>
            <a:fld id="{EE0013A9-75E9-4C65-BB0D-2F4A5DCAF365}" type="slidenum">
              <a:rPr lang="en-US"/>
              <a:pPr/>
              <a:t>6</a:t>
            </a:fld>
            <a:endParaRPr lang="en-US"/>
          </a:p>
        </p:txBody>
      </p:sp>
    </p:spTree>
    <p:extLst>
      <p:ext uri="{BB962C8B-B14F-4D97-AF65-F5344CB8AC3E}">
        <p14:creationId xmlns:p14="http://schemas.microsoft.com/office/powerpoint/2010/main" val="153350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ln/>
        </p:spPr>
      </p:sp>
      <p:sp>
        <p:nvSpPr>
          <p:cNvPr id="20483" name="Rectangle 2"/>
          <p:cNvSpPr txBox="1">
            <a:spLocks noGrp="1" noChangeArrowheads="1"/>
          </p:cNvSpPr>
          <p:nvPr>
            <p:ph type="body" idx="1"/>
          </p:nvPr>
        </p:nvSpPr>
        <p:spPr>
          <a:xfrm>
            <a:off x="503239" y="4315918"/>
            <a:ext cx="5856287" cy="4061398"/>
          </a:xfrm>
          <a:noFill/>
          <a:ln/>
        </p:spPr>
        <p:txBody>
          <a:bodyPr wrap="none" anchor="ctr"/>
          <a:lstStyle/>
          <a:p>
            <a:endParaRPr lang="en-US" smtClean="0"/>
          </a:p>
        </p:txBody>
      </p:sp>
    </p:spTree>
    <p:extLst>
      <p:ext uri="{BB962C8B-B14F-4D97-AF65-F5344CB8AC3E}">
        <p14:creationId xmlns:p14="http://schemas.microsoft.com/office/powerpoint/2010/main" val="250103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ln/>
        </p:spPr>
      </p:sp>
      <p:sp>
        <p:nvSpPr>
          <p:cNvPr id="20483" name="Rectangle 2"/>
          <p:cNvSpPr txBox="1">
            <a:spLocks noGrp="1" noChangeArrowheads="1"/>
          </p:cNvSpPr>
          <p:nvPr>
            <p:ph type="body" idx="1"/>
          </p:nvPr>
        </p:nvSpPr>
        <p:spPr>
          <a:xfrm>
            <a:off x="503239" y="4315918"/>
            <a:ext cx="5856287" cy="4061398"/>
          </a:xfrm>
          <a:noFill/>
          <a:ln/>
        </p:spPr>
        <p:txBody>
          <a:bodyPr wrap="none" anchor="ctr"/>
          <a:lstStyle/>
          <a:p>
            <a:endParaRPr lang="en-US" smtClean="0"/>
          </a:p>
        </p:txBody>
      </p:sp>
    </p:spTree>
    <p:extLst>
      <p:ext uri="{BB962C8B-B14F-4D97-AF65-F5344CB8AC3E}">
        <p14:creationId xmlns:p14="http://schemas.microsoft.com/office/powerpoint/2010/main" val="250103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ln/>
        </p:spPr>
      </p:sp>
      <p:sp>
        <p:nvSpPr>
          <p:cNvPr id="21507" name="Rectangle 2"/>
          <p:cNvSpPr txBox="1">
            <a:spLocks noGrp="1" noChangeArrowheads="1"/>
          </p:cNvSpPr>
          <p:nvPr>
            <p:ph type="body" idx="1"/>
          </p:nvPr>
        </p:nvSpPr>
        <p:spPr>
          <a:xfrm>
            <a:off x="503239" y="4315918"/>
            <a:ext cx="5856287" cy="4061398"/>
          </a:xfrm>
          <a:noFill/>
          <a:ln/>
        </p:spPr>
        <p:txBody>
          <a:bodyPr wrap="none" anchor="ctr"/>
          <a:lstStyle/>
          <a:p>
            <a:endParaRPr lang="en-US" dirty="0" smtClean="0"/>
          </a:p>
        </p:txBody>
      </p:sp>
    </p:spTree>
    <p:extLst>
      <p:ext uri="{BB962C8B-B14F-4D97-AF65-F5344CB8AC3E}">
        <p14:creationId xmlns:p14="http://schemas.microsoft.com/office/powerpoint/2010/main" val="264006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ln/>
        </p:spPr>
      </p:sp>
      <p:sp>
        <p:nvSpPr>
          <p:cNvPr id="22531" name="Rectangle 2"/>
          <p:cNvSpPr txBox="1">
            <a:spLocks noGrp="1" noChangeArrowheads="1"/>
          </p:cNvSpPr>
          <p:nvPr>
            <p:ph type="body" idx="1"/>
          </p:nvPr>
        </p:nvSpPr>
        <p:spPr>
          <a:xfrm>
            <a:off x="503239" y="4315918"/>
            <a:ext cx="5856287" cy="4061398"/>
          </a:xfrm>
          <a:noFill/>
          <a:ln/>
        </p:spPr>
        <p:txBody>
          <a:bodyPr wrap="none" anchor="ctr"/>
          <a:lstStyle/>
          <a:p>
            <a:endParaRPr lang="en-US" smtClean="0"/>
          </a:p>
        </p:txBody>
      </p:sp>
    </p:spTree>
    <p:extLst>
      <p:ext uri="{BB962C8B-B14F-4D97-AF65-F5344CB8AC3E}">
        <p14:creationId xmlns:p14="http://schemas.microsoft.com/office/powerpoint/2010/main" val="198591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ln/>
        </p:spPr>
      </p:sp>
      <p:sp>
        <p:nvSpPr>
          <p:cNvPr id="22531" name="Rectangle 2"/>
          <p:cNvSpPr txBox="1">
            <a:spLocks noGrp="1" noChangeArrowheads="1"/>
          </p:cNvSpPr>
          <p:nvPr>
            <p:ph type="body" idx="1"/>
          </p:nvPr>
        </p:nvSpPr>
        <p:spPr>
          <a:xfrm>
            <a:off x="503239" y="4315918"/>
            <a:ext cx="5856287" cy="4061398"/>
          </a:xfrm>
          <a:noFill/>
          <a:ln/>
        </p:spPr>
        <p:txBody>
          <a:bodyPr wrap="none" anchor="ctr"/>
          <a:lstStyle/>
          <a:p>
            <a:endParaRPr lang="en-US" smtClean="0"/>
          </a:p>
        </p:txBody>
      </p:sp>
    </p:spTree>
    <p:extLst>
      <p:ext uri="{BB962C8B-B14F-4D97-AF65-F5344CB8AC3E}">
        <p14:creationId xmlns:p14="http://schemas.microsoft.com/office/powerpoint/2010/main" val="19859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ln/>
        </p:spPr>
      </p:sp>
      <p:sp>
        <p:nvSpPr>
          <p:cNvPr id="27651" name="Rectangle 2"/>
          <p:cNvSpPr txBox="1">
            <a:spLocks noGrp="1" noChangeArrowheads="1"/>
          </p:cNvSpPr>
          <p:nvPr>
            <p:ph type="body" idx="1"/>
          </p:nvPr>
        </p:nvSpPr>
        <p:spPr>
          <a:xfrm>
            <a:off x="503239" y="4315918"/>
            <a:ext cx="5856287" cy="4061398"/>
          </a:xfrm>
          <a:noFill/>
          <a:ln/>
        </p:spPr>
        <p:txBody>
          <a:bodyPr wrap="none" anchor="ctr"/>
          <a:lstStyle/>
          <a:p>
            <a:endParaRPr lang="en-US" smtClean="0"/>
          </a:p>
        </p:txBody>
      </p:sp>
    </p:spTree>
    <p:extLst>
      <p:ext uri="{BB962C8B-B14F-4D97-AF65-F5344CB8AC3E}">
        <p14:creationId xmlns:p14="http://schemas.microsoft.com/office/powerpoint/2010/main" val="325078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6949A-E0DF-4DDA-BEDA-145F68989379}"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6949A-E0DF-4DDA-BEDA-145F68989379}"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6949A-E0DF-4DDA-BEDA-145F68989379}"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Chapter 10</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7831CCE-5E0E-4B3A-9A97-1E93EAEC91D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Tree>
    <p:extLst>
      <p:ext uri="{BB962C8B-B14F-4D97-AF65-F5344CB8AC3E}">
        <p14:creationId xmlns:p14="http://schemas.microsoft.com/office/powerpoint/2010/main" val="15890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6949A-E0DF-4DDA-BEDA-145F68989379}"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6949A-E0DF-4DDA-BEDA-145F68989379}" type="datetimeFigureOut">
              <a:rPr lang="en-US" smtClean="0"/>
              <a:pPr/>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6949A-E0DF-4DDA-BEDA-145F68989379}"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6949A-E0DF-4DDA-BEDA-145F68989379}" type="datetimeFigureOut">
              <a:rPr lang="en-US" smtClean="0"/>
              <a:pPr/>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6949A-E0DF-4DDA-BEDA-145F68989379}" type="datetimeFigureOut">
              <a:rPr lang="en-US" smtClean="0"/>
              <a:pPr/>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6949A-E0DF-4DDA-BEDA-145F68989379}" type="datetimeFigureOut">
              <a:rPr lang="en-US" smtClean="0"/>
              <a:pPr/>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6949A-E0DF-4DDA-BEDA-145F68989379}"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6949A-E0DF-4DDA-BEDA-145F68989379}" type="datetimeFigureOut">
              <a:rPr lang="en-US" smtClean="0"/>
              <a:pPr/>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2595D-92DF-4582-913B-7F55A75B77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6949A-E0DF-4DDA-BEDA-145F68989379}" type="datetimeFigureOut">
              <a:rPr lang="en-US" smtClean="0"/>
              <a:pPr/>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595D-92DF-4582-913B-7F55A75B77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838199"/>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1676400"/>
            <a:ext cx="7543800" cy="1143000"/>
          </a:xfrm>
        </p:spPr>
        <p:txBody>
          <a:bodyPr>
            <a:normAutofit/>
          </a:bodyPr>
          <a:lstStyle/>
          <a:p>
            <a:r>
              <a:rPr lang="en-US" sz="2800" dirty="0" smtClean="0"/>
              <a:t>Chapter 10: </a:t>
            </a:r>
          </a:p>
          <a:p>
            <a:r>
              <a:rPr lang="en-US" sz="2800" dirty="0" smtClean="0"/>
              <a:t>Quantity Relationships in Chemical Reactions </a:t>
            </a:r>
            <a:endParaRPr lang="en-US" sz="2800" dirty="0"/>
          </a:p>
        </p:txBody>
      </p:sp>
      <p:sp>
        <p:nvSpPr>
          <p:cNvPr id="4" name="TextBox 3"/>
          <p:cNvSpPr txBox="1"/>
          <p:nvPr/>
        </p:nvSpPr>
        <p:spPr>
          <a:xfrm>
            <a:off x="914400" y="3048000"/>
            <a:ext cx="4648200" cy="1754326"/>
          </a:xfrm>
          <a:prstGeom prst="rect">
            <a:avLst/>
          </a:prstGeom>
          <a:noFill/>
        </p:spPr>
        <p:txBody>
          <a:bodyPr wrap="square" rtlCol="0">
            <a:spAutoFit/>
          </a:bodyPr>
          <a:lstStyle/>
          <a:p>
            <a:r>
              <a:rPr lang="en-US" u="sng" dirty="0" smtClean="0"/>
              <a:t>Outline</a:t>
            </a:r>
          </a:p>
          <a:p>
            <a:pPr marL="514350" indent="-514350">
              <a:buFont typeface="+mj-lt"/>
              <a:buAutoNum type="romanUcPeriod"/>
            </a:pPr>
            <a:r>
              <a:rPr lang="en-US" dirty="0" smtClean="0"/>
              <a:t>Stoichiometry using Chemical Equations</a:t>
            </a:r>
          </a:p>
          <a:p>
            <a:pPr marL="971550" lvl="1" indent="-514350">
              <a:buFont typeface="+mj-lt"/>
              <a:buAutoNum type="alphaUcPeriod"/>
            </a:pPr>
            <a:r>
              <a:rPr lang="en-US" dirty="0"/>
              <a:t>Mole Relationships</a:t>
            </a:r>
          </a:p>
          <a:p>
            <a:pPr marL="971550" lvl="1" indent="-514350">
              <a:buFont typeface="+mj-lt"/>
              <a:buAutoNum type="alphaUcPeriod"/>
            </a:pPr>
            <a:r>
              <a:rPr lang="en-US" dirty="0"/>
              <a:t>Limiting Reagent</a:t>
            </a:r>
          </a:p>
          <a:p>
            <a:pPr marL="971550" lvl="1" indent="-514350">
              <a:buFont typeface="+mj-lt"/>
              <a:buAutoNum type="alphaUcPeriod"/>
            </a:pPr>
            <a:r>
              <a:rPr lang="en-US" dirty="0"/>
              <a:t>Percent Yield</a:t>
            </a:r>
          </a:p>
          <a:p>
            <a:pPr marL="514350" indent="-514350">
              <a:buFont typeface="+mj-lt"/>
              <a:buAutoNum type="romanUcPeriod"/>
            </a:pPr>
            <a:r>
              <a:rPr lang="en-US" dirty="0" smtClean="0"/>
              <a:t>Thermochemistry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06120" y="914400"/>
            <a:ext cx="7772400" cy="762000"/>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cs typeface="Times New Roman" pitchFamily="18" charset="0"/>
              </a:rPr>
              <a:t>CH</a:t>
            </a:r>
            <a:r>
              <a:rPr lang="en-GB" sz="4000" baseline="-30000" dirty="0" smtClean="0">
                <a:cs typeface="Times New Roman" pitchFamily="18" charset="0"/>
              </a:rPr>
              <a:t>4 (g)</a:t>
            </a:r>
            <a:r>
              <a:rPr lang="en-GB" sz="4000" dirty="0" smtClean="0">
                <a:cs typeface="Times New Roman" pitchFamily="18" charset="0"/>
              </a:rPr>
              <a:t> + </a:t>
            </a:r>
            <a:r>
              <a:rPr lang="en-GB" sz="4000" dirty="0" smtClean="0">
                <a:cs typeface="Times New Roman" pitchFamily="18" charset="0"/>
              </a:rPr>
              <a:t>O</a:t>
            </a:r>
            <a:r>
              <a:rPr lang="en-GB" sz="4000" baseline="-30000" dirty="0" smtClean="0">
                <a:cs typeface="Times New Roman" pitchFamily="18" charset="0"/>
              </a:rPr>
              <a:t>2 </a:t>
            </a:r>
            <a:r>
              <a:rPr lang="en-GB" sz="4000" baseline="-30000" dirty="0" smtClean="0">
                <a:cs typeface="Times New Roman" pitchFamily="18" charset="0"/>
              </a:rPr>
              <a:t>(g)</a:t>
            </a:r>
            <a:r>
              <a:rPr lang="en-GB" sz="4000" dirty="0" smtClean="0">
                <a:cs typeface="Times New Roman" pitchFamily="18" charset="0"/>
              </a:rPr>
              <a:t> </a:t>
            </a:r>
            <a:r>
              <a:rPr lang="en-GB" sz="4000" dirty="0" smtClean="0">
                <a:latin typeface="Symbol" pitchFamily="18" charset="2"/>
                <a:cs typeface="Times New Roman" pitchFamily="18" charset="0"/>
              </a:rPr>
              <a:t></a:t>
            </a:r>
            <a:endParaRPr lang="en-GB" sz="4000" baseline="-25000" dirty="0" smtClean="0">
              <a:cs typeface="Times New Roman" pitchFamily="18" charset="0"/>
            </a:endParaRPr>
          </a:p>
        </p:txBody>
      </p:sp>
      <p:sp>
        <p:nvSpPr>
          <p:cNvPr id="4"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Example - Stoichiometry</a:t>
            </a:r>
            <a:endParaRPr lang="en-US" dirty="0"/>
          </a:p>
        </p:txBody>
      </p:sp>
      <p:sp>
        <p:nvSpPr>
          <p:cNvPr id="7" name="Rectangle 1"/>
          <p:cNvSpPr txBox="1">
            <a:spLocks noChangeArrowheads="1"/>
          </p:cNvSpPr>
          <p:nvPr/>
        </p:nvSpPr>
        <p:spPr>
          <a:xfrm>
            <a:off x="838200" y="1752600"/>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cs typeface="Times New Roman" pitchFamily="18" charset="0"/>
              </a:rPr>
              <a:t>CH</a:t>
            </a:r>
            <a:r>
              <a:rPr lang="en-GB" sz="4000" baseline="-30000" dirty="0" smtClean="0">
                <a:cs typeface="Times New Roman" pitchFamily="18" charset="0"/>
              </a:rPr>
              <a:t>4 (g)</a:t>
            </a:r>
            <a:r>
              <a:rPr lang="en-GB" sz="4000" dirty="0" smtClean="0">
                <a:cs typeface="Times New Roman" pitchFamily="18" charset="0"/>
              </a:rPr>
              <a:t> + 2 O</a:t>
            </a:r>
            <a:r>
              <a:rPr lang="en-GB" sz="4000" baseline="-30000" dirty="0" smtClean="0">
                <a:cs typeface="Times New Roman" pitchFamily="18" charset="0"/>
              </a:rPr>
              <a:t>2 (g)</a:t>
            </a:r>
            <a:r>
              <a:rPr lang="en-GB" sz="4000" dirty="0" smtClean="0">
                <a:cs typeface="Times New Roman" pitchFamily="18" charset="0"/>
              </a:rPr>
              <a:t> </a:t>
            </a:r>
            <a:r>
              <a:rPr lang="en-GB" sz="4000" dirty="0" smtClean="0">
                <a:latin typeface="Symbol" pitchFamily="18" charset="2"/>
                <a:cs typeface="Times New Roman" pitchFamily="18" charset="0"/>
              </a:rPr>
              <a:t></a:t>
            </a:r>
            <a:r>
              <a:rPr lang="en-GB" sz="4000" dirty="0" smtClean="0">
                <a:cs typeface="Times New Roman" pitchFamily="18" charset="0"/>
              </a:rPr>
              <a:t> CO</a:t>
            </a:r>
            <a:r>
              <a:rPr lang="en-GB" sz="4000" baseline="-30000" dirty="0" smtClean="0">
                <a:cs typeface="Times New Roman" pitchFamily="18" charset="0"/>
              </a:rPr>
              <a:t>2 (g)</a:t>
            </a:r>
            <a:r>
              <a:rPr lang="en-GB" sz="4000" dirty="0" smtClean="0">
                <a:cs typeface="Times New Roman" pitchFamily="18" charset="0"/>
              </a:rPr>
              <a:t> + 2H</a:t>
            </a:r>
            <a:r>
              <a:rPr lang="en-GB" sz="4000" baseline="-30000" dirty="0" smtClean="0">
                <a:cs typeface="Times New Roman" pitchFamily="18" charset="0"/>
              </a:rPr>
              <a:t>2</a:t>
            </a:r>
            <a:r>
              <a:rPr lang="en-GB" sz="4000" dirty="0" smtClean="0">
                <a:cs typeface="Times New Roman" pitchFamily="18" charset="0"/>
              </a:rPr>
              <a:t>O </a:t>
            </a:r>
            <a:r>
              <a:rPr lang="en-GB" sz="4000" baseline="-25000" dirty="0" smtClean="0">
                <a:cs typeface="Times New Roman" pitchFamily="18" charset="0"/>
              </a:rPr>
              <a:t>(l)</a:t>
            </a:r>
            <a:endParaRPr lang="en-GB" sz="4000" baseline="-25000" dirty="0" smtClean="0">
              <a:cs typeface="Times New Roman" pitchFamily="18" charset="0"/>
            </a:endParaRPr>
          </a:p>
        </p:txBody>
      </p:sp>
    </p:spTree>
    <p:extLst>
      <p:ext uri="{BB962C8B-B14F-4D97-AF65-F5344CB8AC3E}">
        <p14:creationId xmlns:p14="http://schemas.microsoft.com/office/powerpoint/2010/main" val="2563347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85800" y="1143000"/>
            <a:ext cx="7772400" cy="762000"/>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cs typeface="Times New Roman" pitchFamily="18" charset="0"/>
              </a:rPr>
              <a:t>CH</a:t>
            </a:r>
            <a:r>
              <a:rPr lang="en-GB" sz="4000" baseline="-30000" dirty="0" smtClean="0">
                <a:cs typeface="Times New Roman" pitchFamily="18" charset="0"/>
              </a:rPr>
              <a:t>4 (g)</a:t>
            </a:r>
            <a:r>
              <a:rPr lang="en-GB" sz="4000" dirty="0" smtClean="0">
                <a:cs typeface="Times New Roman" pitchFamily="18" charset="0"/>
              </a:rPr>
              <a:t> + 2 O</a:t>
            </a:r>
            <a:r>
              <a:rPr lang="en-GB" sz="4000" baseline="-30000" dirty="0" smtClean="0">
                <a:cs typeface="Times New Roman" pitchFamily="18" charset="0"/>
              </a:rPr>
              <a:t>2 (g)</a:t>
            </a:r>
            <a:r>
              <a:rPr lang="en-GB" sz="4000" dirty="0" smtClean="0">
                <a:cs typeface="Times New Roman" pitchFamily="18" charset="0"/>
              </a:rPr>
              <a:t> </a:t>
            </a:r>
            <a:r>
              <a:rPr lang="en-GB" sz="4000" dirty="0" smtClean="0">
                <a:latin typeface="Symbol" pitchFamily="18" charset="2"/>
                <a:cs typeface="Times New Roman" pitchFamily="18" charset="0"/>
              </a:rPr>
              <a:t></a:t>
            </a:r>
            <a:r>
              <a:rPr lang="en-GB" sz="4000" dirty="0" smtClean="0">
                <a:cs typeface="Times New Roman" pitchFamily="18" charset="0"/>
              </a:rPr>
              <a:t> CO</a:t>
            </a:r>
            <a:r>
              <a:rPr lang="en-GB" sz="4000" baseline="-30000" dirty="0" smtClean="0">
                <a:cs typeface="Times New Roman" pitchFamily="18" charset="0"/>
              </a:rPr>
              <a:t>2 (g)</a:t>
            </a:r>
            <a:r>
              <a:rPr lang="en-GB" sz="4000" dirty="0" smtClean="0">
                <a:cs typeface="Times New Roman" pitchFamily="18" charset="0"/>
              </a:rPr>
              <a:t> + 2H</a:t>
            </a:r>
            <a:r>
              <a:rPr lang="en-GB" sz="4000" baseline="-30000" dirty="0" smtClean="0">
                <a:cs typeface="Times New Roman" pitchFamily="18" charset="0"/>
              </a:rPr>
              <a:t>2</a:t>
            </a:r>
            <a:r>
              <a:rPr lang="en-GB" sz="4000" dirty="0" smtClean="0">
                <a:cs typeface="Times New Roman" pitchFamily="18" charset="0"/>
              </a:rPr>
              <a:t>O </a:t>
            </a:r>
            <a:r>
              <a:rPr lang="en-GB" sz="4000" baseline="-25000" dirty="0" smtClean="0">
                <a:cs typeface="Times New Roman" pitchFamily="18" charset="0"/>
              </a:rPr>
              <a:t>(l)</a:t>
            </a:r>
          </a:p>
        </p:txBody>
      </p:sp>
      <p:sp>
        <p:nvSpPr>
          <p:cNvPr id="6147" name="Rectangle 2"/>
          <p:cNvSpPr>
            <a:spLocks noGrp="1" noChangeArrowheads="1"/>
          </p:cNvSpPr>
          <p:nvPr>
            <p:ph type="body" idx="1"/>
          </p:nvPr>
        </p:nvSpPr>
        <p:spPr>
          <a:xfrm>
            <a:off x="685800" y="1981200"/>
            <a:ext cx="7772400" cy="3886200"/>
          </a:xfrm>
        </p:spPr>
        <p:txBody>
          <a:bodyPr/>
          <a:lstStyle/>
          <a:p>
            <a:pPr eaLnBrk="1" hangingPunct="1">
              <a:lnSpc>
                <a:spcPct val="95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How many moles of oxygen are required to react completely with 33.5 g CH</a:t>
            </a:r>
            <a:r>
              <a:rPr lang="en-GB" sz="2800" baseline="-30000" dirty="0" smtClean="0">
                <a:cs typeface="Times New Roman" pitchFamily="18" charset="0"/>
              </a:rPr>
              <a:t>4</a:t>
            </a:r>
            <a:r>
              <a:rPr lang="en-GB" sz="2800" dirty="0" smtClean="0">
                <a:cs typeface="Times New Roman" pitchFamily="18" charset="0"/>
              </a:rPr>
              <a:t>?</a:t>
            </a:r>
          </a:p>
          <a:p>
            <a:pPr eaLnBrk="1" hangingPunct="1">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What mass of CH</a:t>
            </a:r>
            <a:r>
              <a:rPr lang="en-GB" sz="2800" baseline="-30000" dirty="0" smtClean="0">
                <a:cs typeface="Times New Roman" pitchFamily="18" charset="0"/>
              </a:rPr>
              <a:t>4</a:t>
            </a:r>
            <a:r>
              <a:rPr lang="en-GB" sz="2800" dirty="0" smtClean="0">
                <a:cs typeface="Times New Roman" pitchFamily="18" charset="0"/>
              </a:rPr>
              <a:t>, in grams, is required to react with 57.8 g of O</a:t>
            </a:r>
            <a:r>
              <a:rPr lang="en-GB" sz="2800" baseline="-30000" dirty="0" smtClean="0">
                <a:cs typeface="Times New Roman" pitchFamily="18" charset="0"/>
              </a:rPr>
              <a:t>2</a:t>
            </a:r>
            <a:r>
              <a:rPr lang="en-GB" sz="2800" dirty="0" smtClean="0">
                <a:cs typeface="Times New Roman" pitchFamily="18" charset="0"/>
              </a:rPr>
              <a:t>?</a:t>
            </a:r>
          </a:p>
          <a:p>
            <a:pPr eaLnBrk="1" hangingPunct="1">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What mass of CH</a:t>
            </a:r>
            <a:r>
              <a:rPr lang="en-GB" sz="2800" baseline="-30000" dirty="0" smtClean="0">
                <a:cs typeface="Times New Roman" pitchFamily="18" charset="0"/>
              </a:rPr>
              <a:t>4</a:t>
            </a:r>
            <a:r>
              <a:rPr lang="en-GB" sz="2800" dirty="0" smtClean="0">
                <a:cs typeface="Times New Roman" pitchFamily="18" charset="0"/>
              </a:rPr>
              <a:t> produces 3.01 x 10</a:t>
            </a:r>
            <a:r>
              <a:rPr lang="en-GB" sz="2800" baseline="30000" dirty="0" smtClean="0">
                <a:cs typeface="Times New Roman" pitchFamily="18" charset="0"/>
              </a:rPr>
              <a:t>23</a:t>
            </a:r>
            <a:r>
              <a:rPr lang="en-GB" sz="2800" dirty="0" smtClean="0">
                <a:cs typeface="Times New Roman" pitchFamily="18" charset="0"/>
              </a:rPr>
              <a:t> water molecules when burned in excess oxygen?</a:t>
            </a:r>
          </a:p>
          <a:p>
            <a:pPr eaLnBrk="1" hangingPunct="1">
              <a:spcBef>
                <a:spcPts val="688"/>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cs typeface="Times New Roman" pitchFamily="18" charset="0"/>
            </a:endParaRPr>
          </a:p>
        </p:txBody>
      </p:sp>
      <p:sp>
        <p:nvSpPr>
          <p:cNvPr id="4"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Example - Stoichiometry</a:t>
            </a:r>
            <a:endParaRPr lang="en-US" dirty="0"/>
          </a:p>
        </p:txBody>
      </p:sp>
    </p:spTree>
    <p:extLst>
      <p:ext uri="{BB962C8B-B14F-4D97-AF65-F5344CB8AC3E}">
        <p14:creationId xmlns:p14="http://schemas.microsoft.com/office/powerpoint/2010/main" val="921248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700" dirty="0" smtClean="0"/>
              <a:t>Example – Thermochemical Stoichiometry</a:t>
            </a:r>
            <a:endParaRPr lang="en-US" sz="3700" dirty="0"/>
          </a:p>
        </p:txBody>
      </p:sp>
      <p:sp>
        <p:nvSpPr>
          <p:cNvPr id="12289" name="Rectangle 1"/>
          <p:cNvSpPr>
            <a:spLocks noGrp="1" noChangeArrowheads="1"/>
          </p:cNvSpPr>
          <p:nvPr>
            <p:ph idx="1"/>
          </p:nvPr>
        </p:nvSpPr>
        <p:spPr/>
        <p:txBody>
          <a:bodyPr anchor="t"/>
          <a:lstStyle/>
          <a:p>
            <a:pPr marL="341313" indent="-341313" algn="l" eaLnBrk="1" hangingPunct="1">
              <a:lnSpc>
                <a:spcPct val="95000"/>
              </a:lnSpc>
              <a:spcBef>
                <a:spcPts val="688"/>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Times New Roman" pitchFamily="18" charset="0"/>
              </a:rPr>
              <a:t>Consider the combustion of methane (used in our Bunsen burners):</a:t>
            </a:r>
          </a:p>
          <a:p>
            <a:pPr marL="341313" indent="-341313" algn="ctr" eaLnBrk="1" hangingPunct="1">
              <a:spcBef>
                <a:spcPts val="688"/>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Times New Roman" pitchFamily="18" charset="0"/>
              </a:rPr>
              <a:t>CH</a:t>
            </a:r>
            <a:r>
              <a:rPr lang="en-GB" sz="2800" baseline="-30000" dirty="0" smtClean="0">
                <a:cs typeface="Times New Roman" pitchFamily="18" charset="0"/>
              </a:rPr>
              <a:t>4 (g) </a:t>
            </a:r>
            <a:r>
              <a:rPr lang="en-GB" sz="2800" dirty="0" smtClean="0">
                <a:cs typeface="Times New Roman" pitchFamily="18" charset="0"/>
              </a:rPr>
              <a:t>+ 2 O</a:t>
            </a:r>
            <a:r>
              <a:rPr lang="en-GB" sz="2800" baseline="-30000" dirty="0" smtClean="0">
                <a:cs typeface="Times New Roman" pitchFamily="18" charset="0"/>
              </a:rPr>
              <a:t>2 (g) </a:t>
            </a:r>
            <a:r>
              <a:rPr lang="en-GB" sz="2800" dirty="0" smtClean="0">
                <a:latin typeface="Symbol" pitchFamily="18" charset="2"/>
                <a:cs typeface="Times New Roman" pitchFamily="18" charset="0"/>
              </a:rPr>
              <a:t></a:t>
            </a:r>
            <a:r>
              <a:rPr lang="en-GB" sz="2800" dirty="0" smtClean="0">
                <a:cs typeface="Times New Roman" pitchFamily="18" charset="0"/>
              </a:rPr>
              <a:t> CO</a:t>
            </a:r>
            <a:r>
              <a:rPr lang="en-GB" sz="2800" baseline="-30000" dirty="0" smtClean="0">
                <a:cs typeface="Times New Roman" pitchFamily="18" charset="0"/>
              </a:rPr>
              <a:t>2 (g) </a:t>
            </a:r>
            <a:r>
              <a:rPr lang="en-GB" sz="2800" dirty="0" smtClean="0">
                <a:cs typeface="Times New Roman" pitchFamily="18" charset="0"/>
              </a:rPr>
              <a:t>+ 2 H</a:t>
            </a:r>
            <a:r>
              <a:rPr lang="en-GB" sz="2800" baseline="-30000" dirty="0" smtClean="0">
                <a:cs typeface="Times New Roman" pitchFamily="18" charset="0"/>
              </a:rPr>
              <a:t>2</a:t>
            </a:r>
            <a:r>
              <a:rPr lang="en-GB" sz="2800" dirty="0" smtClean="0">
                <a:cs typeface="Times New Roman" pitchFamily="18" charset="0"/>
              </a:rPr>
              <a:t>O </a:t>
            </a:r>
            <a:r>
              <a:rPr lang="en-GB" sz="2800" baseline="-25000" dirty="0" smtClean="0">
                <a:cs typeface="Times New Roman" pitchFamily="18" charset="0"/>
              </a:rPr>
              <a:t>(l) </a:t>
            </a:r>
            <a:r>
              <a:rPr lang="en-GB" sz="2800" dirty="0" smtClean="0">
                <a:cs typeface="Times New Roman" pitchFamily="18" charset="0"/>
              </a:rPr>
              <a:t>+ 890 kJ</a:t>
            </a:r>
          </a:p>
          <a:p>
            <a:pPr marL="514350" indent="-514350" algn="l" eaLnBrk="1" hangingPunct="1">
              <a:spcBef>
                <a:spcPts val="688"/>
              </a:spcBef>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Times New Roman" pitchFamily="18" charset="0"/>
              </a:rPr>
              <a:t>Is this reaction exothermic or endothermic? </a:t>
            </a:r>
          </a:p>
          <a:p>
            <a:pPr marL="514350" indent="-514350" algn="l" eaLnBrk="1" hangingPunct="1">
              <a:spcBef>
                <a:spcPts val="688"/>
              </a:spcBef>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Times New Roman" pitchFamily="18" charset="0"/>
              </a:rPr>
              <a:t>Calculate the amount of heat produced when 7.55 g of methane is burned in excess oxygen.</a:t>
            </a:r>
          </a:p>
          <a:p>
            <a:pPr marL="514350" indent="-514350" algn="l" eaLnBrk="1" hangingPunct="1">
              <a:spcBef>
                <a:spcPts val="688"/>
              </a:spcBef>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Times New Roman" pitchFamily="18" charset="0"/>
              </a:rPr>
              <a:t>If 5,143 kJ of energy is released, how much water can be collected? </a:t>
            </a:r>
          </a:p>
          <a:p>
            <a:pPr marL="341313" indent="-341313" algn="l" eaLnBrk="1" hangingPunct="1">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cs typeface="Times New Roman" pitchFamily="18" charset="0"/>
            </a:endParaRPr>
          </a:p>
        </p:txBody>
      </p:sp>
    </p:spTree>
    <p:extLst>
      <p:ext uri="{BB962C8B-B14F-4D97-AF65-F5344CB8AC3E}">
        <p14:creationId xmlns:p14="http://schemas.microsoft.com/office/powerpoint/2010/main" val="11621170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Stoichiometry</a:t>
            </a:r>
            <a:endParaRPr lang="en-US" dirty="0"/>
          </a:p>
        </p:txBody>
      </p:sp>
      <p:sp>
        <p:nvSpPr>
          <p:cNvPr id="3" name="Content Placeholder 2"/>
          <p:cNvSpPr>
            <a:spLocks noGrp="1"/>
          </p:cNvSpPr>
          <p:nvPr>
            <p:ph idx="1"/>
          </p:nvPr>
        </p:nvSpPr>
        <p:spPr/>
        <p:txBody>
          <a:bodyPr/>
          <a:lstStyle/>
          <a:p>
            <a:r>
              <a:rPr lang="en-US" dirty="0" smtClean="0"/>
              <a:t>How many grams of oxygen gas must react with excess zinc to produce 1.28 g of zinc oxide?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Stoichiometry</a:t>
            </a:r>
            <a:endParaRPr lang="en-US" dirty="0"/>
          </a:p>
        </p:txBody>
      </p:sp>
      <p:sp>
        <p:nvSpPr>
          <p:cNvPr id="3" name="Content Placeholder 2"/>
          <p:cNvSpPr>
            <a:spLocks noGrp="1"/>
          </p:cNvSpPr>
          <p:nvPr>
            <p:ph idx="1"/>
          </p:nvPr>
        </p:nvSpPr>
        <p:spPr/>
        <p:txBody>
          <a:bodyPr/>
          <a:lstStyle/>
          <a:p>
            <a:r>
              <a:rPr lang="en-US" dirty="0" smtClean="0"/>
              <a:t>Calcium </a:t>
            </a:r>
            <a:r>
              <a:rPr lang="en-US" dirty="0" err="1" smtClean="0"/>
              <a:t>cyanamide</a:t>
            </a:r>
            <a:r>
              <a:rPr lang="en-US" dirty="0" smtClean="0"/>
              <a:t>, CaCN</a:t>
            </a:r>
            <a:r>
              <a:rPr lang="en-US" baseline="-25000" dirty="0" smtClean="0"/>
              <a:t>2</a:t>
            </a:r>
            <a:r>
              <a:rPr lang="en-US" dirty="0" smtClean="0"/>
              <a:t>, reacts with water to form calcium carbonate and ammonia gas. How many grams of water are needed to react with 75.0 g of calcium </a:t>
            </a:r>
            <a:r>
              <a:rPr lang="en-US" dirty="0" err="1" smtClean="0"/>
              <a:t>cyanamide</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Stoichiometry</a:t>
            </a:r>
            <a:endParaRPr lang="en-US" dirty="0"/>
          </a:p>
        </p:txBody>
      </p:sp>
      <p:sp>
        <p:nvSpPr>
          <p:cNvPr id="3" name="Content Placeholder 2"/>
          <p:cNvSpPr>
            <a:spLocks noGrp="1"/>
          </p:cNvSpPr>
          <p:nvPr>
            <p:ph idx="1"/>
          </p:nvPr>
        </p:nvSpPr>
        <p:spPr/>
        <p:txBody>
          <a:bodyPr/>
          <a:lstStyle/>
          <a:p>
            <a:r>
              <a:rPr lang="en-US" dirty="0" smtClean="0"/>
              <a:t>When ferric oxide is heated with carbon, molten iron and carbon monoxide are produced. </a:t>
            </a:r>
          </a:p>
          <a:p>
            <a:r>
              <a:rPr lang="en-US" dirty="0" smtClean="0"/>
              <a:t>How many kilograms of iron are produced if 1.00 kilograms of carbon react with excess ferric oxide?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Percent Yield</a:t>
            </a:r>
            <a:endParaRPr lang="en-US" dirty="0"/>
          </a:p>
        </p:txBody>
      </p:sp>
      <p:sp>
        <p:nvSpPr>
          <p:cNvPr id="3" name="Content Placeholder 2"/>
          <p:cNvSpPr>
            <a:spLocks noGrp="1"/>
          </p:cNvSpPr>
          <p:nvPr>
            <p:ph idx="1"/>
          </p:nvPr>
        </p:nvSpPr>
        <p:spPr/>
        <p:txBody>
          <a:bodyPr/>
          <a:lstStyle/>
          <a:p>
            <a:r>
              <a:rPr lang="en-US" dirty="0" smtClean="0"/>
              <a:t>If 2.50 g of aqueous cadmium chloride reacts with excess aqueous sodium sulfide to produce 0.971 g of cadmium sulfide precipitate,</a:t>
            </a:r>
          </a:p>
          <a:p>
            <a:pPr marL="514350" indent="-514350">
              <a:buFont typeface="+mj-lt"/>
              <a:buAutoNum type="alphaLcParenR"/>
            </a:pPr>
            <a:r>
              <a:rPr lang="en-US" dirty="0" smtClean="0"/>
              <a:t>what mass of cadmium sulfide could be produced? </a:t>
            </a:r>
          </a:p>
        </p:txBody>
      </p:sp>
    </p:spTree>
    <p:extLst>
      <p:ext uri="{BB962C8B-B14F-4D97-AF65-F5344CB8AC3E}">
        <p14:creationId xmlns:p14="http://schemas.microsoft.com/office/powerpoint/2010/main" val="2717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p:cNvPicPr>
          <p:nvPr/>
        </p:nvPicPr>
        <p:blipFill>
          <a:blip r:embed="rId3" cstate="print"/>
          <a:srcRect/>
          <a:stretch>
            <a:fillRect/>
          </a:stretch>
        </p:blipFill>
        <p:spPr bwMode="auto">
          <a:xfrm>
            <a:off x="264886" y="1828800"/>
            <a:ext cx="8636000" cy="4241800"/>
          </a:xfrm>
          <a:prstGeom prst="rect">
            <a:avLst/>
          </a:prstGeom>
          <a:noFill/>
          <a:ln w="9525">
            <a:noFill/>
            <a:miter lim="800000"/>
            <a:headEnd/>
            <a:tailEnd/>
          </a:ln>
        </p:spPr>
      </p:pic>
      <p:sp>
        <p:nvSpPr>
          <p:cNvPr id="38914" name="TextBox 2"/>
          <p:cNvSpPr txBox="1">
            <a:spLocks noChangeArrowheads="1"/>
          </p:cNvSpPr>
          <p:nvPr/>
        </p:nvSpPr>
        <p:spPr bwMode="auto">
          <a:xfrm>
            <a:off x="7781925"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10-3 p287</a:t>
            </a:r>
          </a:p>
        </p:txBody>
      </p:sp>
      <p:sp>
        <p:nvSpPr>
          <p:cNvPr id="2" name="Title 1"/>
          <p:cNvSpPr>
            <a:spLocks noGrp="1"/>
          </p:cNvSpPr>
          <p:nvPr>
            <p:ph type="title"/>
          </p:nvPr>
        </p:nvSpPr>
        <p:spPr/>
        <p:txBody>
          <a:bodyPr>
            <a:normAutofit fontScale="90000"/>
          </a:bodyPr>
          <a:lstStyle/>
          <a:p>
            <a:r>
              <a:rPr lang="en-US" dirty="0" smtClean="0"/>
              <a:t>How is the actual yield determined? </a:t>
            </a:r>
            <a:endParaRPr lang="en-US" dirty="0"/>
          </a:p>
        </p:txBody>
      </p:sp>
    </p:spTree>
    <p:extLst>
      <p:ext uri="{BB962C8B-B14F-4D97-AF65-F5344CB8AC3E}">
        <p14:creationId xmlns:p14="http://schemas.microsoft.com/office/powerpoint/2010/main" val="441047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Percent Yield</a:t>
            </a:r>
            <a:endParaRPr lang="en-US" dirty="0"/>
          </a:p>
        </p:txBody>
      </p:sp>
      <p:sp>
        <p:nvSpPr>
          <p:cNvPr id="3" name="Content Placeholder 2"/>
          <p:cNvSpPr>
            <a:spLocks noGrp="1"/>
          </p:cNvSpPr>
          <p:nvPr>
            <p:ph idx="1"/>
          </p:nvPr>
        </p:nvSpPr>
        <p:spPr/>
        <p:txBody>
          <a:bodyPr/>
          <a:lstStyle/>
          <a:p>
            <a:r>
              <a:rPr lang="en-US" dirty="0" smtClean="0"/>
              <a:t>If 2.50 g of aqueous cadmium chloride reacts with excess aqueous sodium sulfide to produce 0.971 g of cadmium sulfide precipitate,</a:t>
            </a:r>
          </a:p>
          <a:p>
            <a:pPr marL="514350" indent="-514350">
              <a:buFont typeface="+mj-lt"/>
              <a:buAutoNum type="alphaLcParenR"/>
            </a:pPr>
            <a:r>
              <a:rPr lang="en-US" dirty="0" smtClean="0"/>
              <a:t>what mass of cadmium sulfide could be produced? </a:t>
            </a:r>
          </a:p>
          <a:p>
            <a:pPr marL="514350" indent="-514350">
              <a:buFont typeface="+mj-lt"/>
              <a:buAutoNum type="alphaLcParenR"/>
            </a:pPr>
            <a:r>
              <a:rPr lang="en-US" dirty="0" smtClean="0"/>
              <a:t>what is the percent yield of cadmium sulfide?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770813" cy="685800"/>
          </a:xfrm>
        </p:spPr>
        <p:txBody>
          <a:bodyPr>
            <a:normAutofit/>
          </a:bodyPr>
          <a:lstStyle/>
          <a:p>
            <a:r>
              <a:rPr lang="en-US" sz="3600" dirty="0"/>
              <a:t>Reacting Amounts – Limiting Reagent</a:t>
            </a:r>
          </a:p>
        </p:txBody>
      </p:sp>
      <p:sp>
        <p:nvSpPr>
          <p:cNvPr id="3" name="Content Placeholder 2"/>
          <p:cNvSpPr>
            <a:spLocks noGrp="1"/>
          </p:cNvSpPr>
          <p:nvPr>
            <p:ph idx="1"/>
          </p:nvPr>
        </p:nvSpPr>
        <p:spPr>
          <a:xfrm>
            <a:off x="685800" y="1132114"/>
            <a:ext cx="6095999" cy="4875213"/>
          </a:xfrm>
        </p:spPr>
        <p:txBody>
          <a:bodyPr>
            <a:normAutofit/>
          </a:bodyPr>
          <a:lstStyle/>
          <a:p>
            <a:pPr marL="0" indent="0">
              <a:buNone/>
            </a:pPr>
            <a:r>
              <a:rPr lang="en-US" dirty="0"/>
              <a:t>To make 1 batch (3 cups) of oatmeal combine 1 </a:t>
            </a:r>
            <a:r>
              <a:rPr lang="en-US" dirty="0" smtClean="0"/>
              <a:t>cup </a:t>
            </a:r>
            <a:r>
              <a:rPr lang="en-US" dirty="0"/>
              <a:t>of oats and 3</a:t>
            </a:r>
            <a:r>
              <a:rPr lang="en-US" dirty="0" smtClean="0"/>
              <a:t> </a:t>
            </a:r>
            <a:r>
              <a:rPr lang="en-US" dirty="0"/>
              <a:t>cups of water, bring to a boil, and cook for 20 </a:t>
            </a:r>
            <a:r>
              <a:rPr lang="en-US" dirty="0" smtClean="0"/>
              <a:t>minutes. </a:t>
            </a:r>
          </a:p>
          <a:p>
            <a:pPr>
              <a:buClr>
                <a:schemeClr val="bg2"/>
              </a:buClr>
            </a:pPr>
            <a:r>
              <a:rPr lang="en-US" dirty="0" smtClean="0"/>
              <a:t>How </a:t>
            </a:r>
            <a:r>
              <a:rPr lang="en-US" dirty="0"/>
              <a:t>many cups of oatmeal are possible if you have 2 cups of oats and 8 cups of water? </a:t>
            </a:r>
          </a:p>
          <a:p>
            <a:pPr eaLnBrk="1" hangingPunct="1">
              <a:buClr>
                <a:schemeClr val="bg2"/>
              </a:buClr>
              <a:buSzTx/>
            </a:pPr>
            <a:r>
              <a:rPr lang="en-US" dirty="0" smtClean="0"/>
              <a:t>What is the limiting item?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143000"/>
            <a:ext cx="1894867" cy="12573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136" y="2453554"/>
            <a:ext cx="1888336" cy="126509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606" r="14429" b="-2384"/>
          <a:stretch/>
        </p:blipFill>
        <p:spPr>
          <a:xfrm>
            <a:off x="6943532" y="5087268"/>
            <a:ext cx="1885535" cy="106573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8697" y="3771900"/>
            <a:ext cx="1900775" cy="1262114"/>
          </a:xfrm>
          <a:prstGeom prst="rect">
            <a:avLst/>
          </a:prstGeom>
        </p:spPr>
      </p:pic>
    </p:spTree>
    <p:extLst>
      <p:ext uri="{BB962C8B-B14F-4D97-AF65-F5344CB8AC3E}">
        <p14:creationId xmlns:p14="http://schemas.microsoft.com/office/powerpoint/2010/main" val="1355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1141413"/>
          </a:xfrm>
        </p:spPr>
        <p:txBody>
          <a:bodyPr/>
          <a:lstStyle/>
          <a:p>
            <a:r>
              <a:rPr lang="en-US" dirty="0" smtClean="0"/>
              <a:t>Law of Conservation of Mass</a:t>
            </a:r>
            <a:endParaRPr lang="en-US" dirty="0"/>
          </a:p>
        </p:txBody>
      </p:sp>
      <p:pic>
        <p:nvPicPr>
          <p:cNvPr id="3" name="Picture 8" descr="09_Pg256_UnFigure"/>
          <p:cNvPicPr>
            <a:picLocks noChangeAspect="1" noChangeArrowheads="1"/>
          </p:cNvPicPr>
          <p:nvPr/>
        </p:nvPicPr>
        <p:blipFill>
          <a:blip r:embed="rId2" cstate="print"/>
          <a:srcRect/>
          <a:stretch>
            <a:fillRect/>
          </a:stretch>
        </p:blipFill>
        <p:spPr bwMode="auto">
          <a:xfrm>
            <a:off x="0" y="1295400"/>
            <a:ext cx="9144000" cy="3634209"/>
          </a:xfrm>
          <a:prstGeom prst="rect">
            <a:avLst/>
          </a:prstGeom>
          <a:noFill/>
        </p:spPr>
      </p:pic>
      <p:sp>
        <p:nvSpPr>
          <p:cNvPr id="5" name="Rectangle 4"/>
          <p:cNvSpPr/>
          <p:nvPr/>
        </p:nvSpPr>
        <p:spPr>
          <a:xfrm>
            <a:off x="228600" y="4648200"/>
            <a:ext cx="8915400" cy="1902059"/>
          </a:xfrm>
          <a:prstGeom prst="rect">
            <a:avLst/>
          </a:prstGeom>
        </p:spPr>
        <p:txBody>
          <a:bodyPr wrap="square">
            <a:spAutoFit/>
          </a:bodyPr>
          <a:lstStyle/>
          <a:p>
            <a:pPr eaLnBrk="1" hangingPunct="1">
              <a:lnSpc>
                <a:spcPct val="90000"/>
              </a:lnSpc>
              <a:spcBef>
                <a:spcPct val="10000"/>
              </a:spcBef>
              <a:buClr>
                <a:srgbClr val="009999"/>
              </a:buClr>
              <a:buSzTx/>
              <a:buFontTx/>
              <a:buChar char="•"/>
            </a:pPr>
            <a:endParaRPr lang="en-US" dirty="0" smtClean="0"/>
          </a:p>
          <a:p>
            <a:pPr eaLnBrk="1" hangingPunct="1">
              <a:lnSpc>
                <a:spcPct val="90000"/>
              </a:lnSpc>
              <a:spcBef>
                <a:spcPct val="10000"/>
              </a:spcBef>
              <a:buClr>
                <a:srgbClr val="009999"/>
              </a:buClr>
              <a:buSzTx/>
              <a:buFontTx/>
              <a:buNone/>
            </a:pPr>
            <a:r>
              <a:rPr lang="en-US" u="sng" dirty="0" smtClean="0"/>
              <a:t>    </a:t>
            </a:r>
            <a:r>
              <a:rPr lang="en-US" b="1" u="sng" dirty="0" smtClean="0"/>
              <a:t>              Reactants			Products      </a:t>
            </a:r>
          </a:p>
          <a:p>
            <a:pPr eaLnBrk="1" hangingPunct="1">
              <a:lnSpc>
                <a:spcPct val="90000"/>
              </a:lnSpc>
              <a:spcBef>
                <a:spcPct val="10000"/>
              </a:spcBef>
              <a:buClr>
                <a:srgbClr val="009999"/>
              </a:buClr>
              <a:buSzTx/>
              <a:buFontTx/>
              <a:buNone/>
            </a:pPr>
            <a:r>
              <a:rPr lang="en-US" dirty="0" smtClean="0"/>
              <a:t>              2 mol of Ag + 1 mol of S    	            =    1 mol of Ag</a:t>
            </a:r>
            <a:r>
              <a:rPr lang="en-US" baseline="-25000" dirty="0" smtClean="0"/>
              <a:t>2</a:t>
            </a:r>
            <a:r>
              <a:rPr lang="en-US" dirty="0" smtClean="0"/>
              <a:t>S</a:t>
            </a:r>
          </a:p>
          <a:p>
            <a:pPr eaLnBrk="1" hangingPunct="1">
              <a:lnSpc>
                <a:spcPct val="90000"/>
              </a:lnSpc>
              <a:spcAft>
                <a:spcPct val="20000"/>
              </a:spcAft>
              <a:buClr>
                <a:srgbClr val="009999"/>
              </a:buClr>
              <a:buSzTx/>
              <a:buFontTx/>
              <a:buNone/>
            </a:pPr>
            <a:r>
              <a:rPr lang="en-US" dirty="0" smtClean="0"/>
              <a:t>(2 </a:t>
            </a:r>
            <a:r>
              <a:rPr lang="en-US" dirty="0" err="1" smtClean="0"/>
              <a:t>mol</a:t>
            </a:r>
            <a:r>
              <a:rPr lang="en-US" dirty="0" smtClean="0"/>
              <a:t>)(107.9 g/</a:t>
            </a:r>
            <a:r>
              <a:rPr lang="en-US" dirty="0" err="1" smtClean="0"/>
              <a:t>mol</a:t>
            </a:r>
            <a:r>
              <a:rPr lang="en-US" dirty="0" smtClean="0"/>
              <a:t>) + (1 </a:t>
            </a:r>
            <a:r>
              <a:rPr lang="en-US" dirty="0" err="1" smtClean="0"/>
              <a:t>mol</a:t>
            </a:r>
            <a:r>
              <a:rPr lang="en-US" dirty="0" smtClean="0"/>
              <a:t>)(32.1 g/</a:t>
            </a:r>
            <a:r>
              <a:rPr lang="en-US" dirty="0" err="1" smtClean="0"/>
              <a:t>mol</a:t>
            </a:r>
            <a:r>
              <a:rPr lang="en-US" dirty="0" smtClean="0"/>
              <a:t>)  	=   (1 </a:t>
            </a:r>
            <a:r>
              <a:rPr lang="en-US" dirty="0" err="1" smtClean="0"/>
              <a:t>mol</a:t>
            </a:r>
            <a:r>
              <a:rPr lang="en-US" dirty="0" smtClean="0"/>
              <a:t>)(247.9 g/</a:t>
            </a:r>
            <a:r>
              <a:rPr lang="en-US" dirty="0" err="1" smtClean="0"/>
              <a:t>mol</a:t>
            </a:r>
            <a:r>
              <a:rPr lang="en-US" dirty="0" smtClean="0"/>
              <a:t>)</a:t>
            </a:r>
          </a:p>
          <a:p>
            <a:pPr eaLnBrk="1" hangingPunct="1">
              <a:lnSpc>
                <a:spcPct val="90000"/>
              </a:lnSpc>
              <a:spcAft>
                <a:spcPct val="20000"/>
              </a:spcAft>
              <a:buClr>
                <a:srgbClr val="009999"/>
              </a:buClr>
              <a:buSzTx/>
              <a:buFontTx/>
              <a:buNone/>
            </a:pPr>
            <a:r>
              <a:rPr lang="en-US" b="1" dirty="0" smtClean="0"/>
              <a:t>		       </a:t>
            </a:r>
            <a:r>
              <a:rPr lang="en-US" dirty="0" smtClean="0"/>
              <a:t>247.9 g	                         =   247.9 g</a:t>
            </a:r>
          </a:p>
        </p:txBody>
      </p:sp>
    </p:spTree>
    <p:extLst>
      <p:ext uri="{BB962C8B-B14F-4D97-AF65-F5344CB8AC3E}">
        <p14:creationId xmlns:p14="http://schemas.microsoft.com/office/powerpoint/2010/main" val="32010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70263" y="171280"/>
            <a:ext cx="8229600" cy="487362"/>
          </a:xfrm>
        </p:spPr>
        <p:txBody>
          <a:bodyPr>
            <a:normAutofit fontScale="90000"/>
          </a:bodyPr>
          <a:lstStyle/>
          <a:p>
            <a:r>
              <a:rPr lang="en-US" dirty="0" smtClean="0"/>
              <a:t>Reacting Amounts – Limiting Reagent</a:t>
            </a:r>
            <a:endParaRPr lang="en-US" dirty="0"/>
          </a:p>
        </p:txBody>
      </p:sp>
      <p:sp>
        <p:nvSpPr>
          <p:cNvPr id="10" name="Text Placeholder 9"/>
          <p:cNvSpPr>
            <a:spLocks noGrp="1"/>
          </p:cNvSpPr>
          <p:nvPr>
            <p:ph type="body" sz="half" idx="1"/>
          </p:nvPr>
        </p:nvSpPr>
        <p:spPr>
          <a:xfrm>
            <a:off x="457200" y="685800"/>
            <a:ext cx="7162800" cy="1219200"/>
          </a:xfrm>
        </p:spPr>
        <p:txBody>
          <a:bodyPr>
            <a:normAutofit fontScale="62500" lnSpcReduction="20000"/>
          </a:bodyPr>
          <a:lstStyle/>
          <a:p>
            <a:pPr marL="0" indent="0">
              <a:buNone/>
            </a:pPr>
            <a:r>
              <a:rPr lang="en-US" dirty="0" smtClean="0"/>
              <a:t>To make 1 batch (3 cups) of oatmeal combine 1 cups of oats and 3 cups of water, bring to a boil, and cook for 20 minutes. </a:t>
            </a:r>
          </a:p>
          <a:p>
            <a:pPr marL="0" indent="0">
              <a:buNone/>
            </a:pPr>
            <a:r>
              <a:rPr lang="en-US" dirty="0" smtClean="0"/>
              <a:t>How </a:t>
            </a:r>
            <a:r>
              <a:rPr lang="en-US" dirty="0"/>
              <a:t>many </a:t>
            </a:r>
            <a:r>
              <a:rPr lang="en-US" dirty="0" smtClean="0"/>
              <a:t>cups of oatmeal are </a:t>
            </a:r>
            <a:r>
              <a:rPr lang="en-US" dirty="0"/>
              <a:t>possible </a:t>
            </a:r>
            <a:r>
              <a:rPr lang="en-US" dirty="0" smtClean="0"/>
              <a:t>if you have 2 cups of oats and 8 cups of water? </a:t>
            </a:r>
            <a:endParaRPr lang="en-US" dirty="0"/>
          </a:p>
        </p:txBody>
      </p:sp>
      <p:sp>
        <p:nvSpPr>
          <p:cNvPr id="2" name="TextBox 1"/>
          <p:cNvSpPr txBox="1"/>
          <p:nvPr/>
        </p:nvSpPr>
        <p:spPr>
          <a:xfrm>
            <a:off x="1905000" y="4114800"/>
            <a:ext cx="5257800" cy="923330"/>
          </a:xfrm>
          <a:prstGeom prst="rect">
            <a:avLst/>
          </a:prstGeom>
          <a:noFill/>
        </p:spPr>
        <p:txBody>
          <a:bodyPr wrap="square" rtlCol="0">
            <a:spAutoFit/>
          </a:bodyPr>
          <a:lstStyle/>
          <a:p>
            <a:r>
              <a:rPr lang="en-US" dirty="0" smtClean="0"/>
              <a:t>  2 c – x = 0       8 c – 3x </a:t>
            </a:r>
            <a:r>
              <a:rPr lang="en-US" dirty="0"/>
              <a:t>= </a:t>
            </a:r>
            <a:r>
              <a:rPr lang="en-US" dirty="0" smtClean="0"/>
              <a:t>0</a:t>
            </a:r>
            <a:r>
              <a:rPr lang="en-US" dirty="0"/>
              <a:t> </a:t>
            </a:r>
            <a:r>
              <a:rPr lang="en-US" dirty="0" smtClean="0"/>
              <a:t>       </a:t>
            </a:r>
          </a:p>
          <a:p>
            <a:r>
              <a:rPr lang="en-US" dirty="0" smtClean="0"/>
              <a:t>  x = 2 c             x = 2.6667 c ≈ 3 c            </a:t>
            </a:r>
          </a:p>
          <a:p>
            <a:r>
              <a:rPr lang="en-US" dirty="0" smtClean="0"/>
              <a:t>  Only one x can be the limiting one…the smallest. </a:t>
            </a:r>
            <a:endParaRPr lang="en-US" dirty="0"/>
          </a:p>
        </p:txBody>
      </p:sp>
      <p:graphicFrame>
        <p:nvGraphicFramePr>
          <p:cNvPr id="3" name="Table 2"/>
          <p:cNvGraphicFramePr>
            <a:graphicFrameLocks noGrp="1"/>
          </p:cNvGraphicFramePr>
          <p:nvPr>
            <p:extLst/>
          </p:nvPr>
        </p:nvGraphicFramePr>
        <p:xfrm>
          <a:off x="762000" y="1828800"/>
          <a:ext cx="6309338" cy="457200"/>
        </p:xfrm>
        <a:graphic>
          <a:graphicData uri="http://schemas.openxmlformats.org/drawingml/2006/table">
            <a:tbl>
              <a:tblPr firstRow="1" bandRow="1">
                <a:tableStyleId>{5940675A-B579-460E-94D1-54222C63F5DA}</a:tableStyleId>
              </a:tblPr>
              <a:tblGrid>
                <a:gridCol w="1143000"/>
                <a:gridCol w="1676400"/>
                <a:gridCol w="1600200"/>
                <a:gridCol w="1889738"/>
              </a:tblGrid>
              <a:tr h="370840">
                <a:tc>
                  <a:txBody>
                    <a:bodyPr/>
                    <a:lstStyle/>
                    <a:p>
                      <a:endParaRPr lang="en-US" sz="2400" dirty="0"/>
                    </a:p>
                  </a:txBody>
                  <a:tcPr/>
                </a:tc>
                <a:tc>
                  <a:txBody>
                    <a:bodyPr/>
                    <a:lstStyle/>
                    <a:p>
                      <a:r>
                        <a:rPr lang="en-US" sz="1800" dirty="0" smtClean="0"/>
                        <a:t>1</a:t>
                      </a:r>
                      <a:r>
                        <a:rPr lang="en-US" sz="1800" baseline="0" dirty="0" smtClean="0"/>
                        <a:t> cup oats</a:t>
                      </a:r>
                      <a:r>
                        <a:rPr lang="en-US" sz="1800" dirty="0" smtClean="0"/>
                        <a:t> +</a:t>
                      </a:r>
                      <a:endParaRPr lang="en-US" sz="1800" dirty="0"/>
                    </a:p>
                  </a:txBody>
                  <a:tcPr/>
                </a:tc>
                <a:tc>
                  <a:txBody>
                    <a:bodyPr/>
                    <a:lstStyle/>
                    <a:p>
                      <a:r>
                        <a:rPr lang="en-US" sz="1800" dirty="0" smtClean="0"/>
                        <a:t>3</a:t>
                      </a:r>
                      <a:r>
                        <a:rPr lang="en-US" sz="1800" baseline="0" dirty="0" smtClean="0"/>
                        <a:t> cups water</a:t>
                      </a:r>
                      <a:endParaRPr lang="en-US" sz="1800" dirty="0"/>
                    </a:p>
                  </a:txBody>
                  <a:tcPr/>
                </a:tc>
                <a:tc>
                  <a:txBody>
                    <a:bodyPr/>
                    <a:lstStyle/>
                    <a:p>
                      <a:r>
                        <a:rPr lang="en-US" sz="1800" dirty="0" smtClean="0">
                          <a:latin typeface="Times New Roman"/>
                          <a:cs typeface="Times New Roman"/>
                        </a:rPr>
                        <a:t>→</a:t>
                      </a:r>
                      <a:r>
                        <a:rPr lang="en-US" sz="1800" baseline="0" dirty="0" smtClean="0">
                          <a:latin typeface="+mn-lt"/>
                          <a:cs typeface="+mn-cs"/>
                        </a:rPr>
                        <a:t> 3 cups oatmeal</a:t>
                      </a:r>
                      <a:endParaRPr lang="en-US" sz="1800" dirty="0"/>
                    </a:p>
                  </a:txBody>
                  <a:tcPr/>
                </a:tc>
              </a:tr>
            </a:tbl>
          </a:graphicData>
        </a:graphic>
      </p:graphicFrame>
      <p:graphicFrame>
        <p:nvGraphicFramePr>
          <p:cNvPr id="4" name="Table 3"/>
          <p:cNvGraphicFramePr>
            <a:graphicFrameLocks noGrp="1"/>
          </p:cNvGraphicFramePr>
          <p:nvPr>
            <p:extLst/>
          </p:nvPr>
        </p:nvGraphicFramePr>
        <p:xfrm>
          <a:off x="761999" y="2403475"/>
          <a:ext cx="6309339" cy="457200"/>
        </p:xfrm>
        <a:graphic>
          <a:graphicData uri="http://schemas.openxmlformats.org/drawingml/2006/table">
            <a:tbl>
              <a:tblPr firstRow="1" bandRow="1">
                <a:tableStyleId>{5940675A-B579-460E-94D1-54222C63F5DA}</a:tableStyleId>
              </a:tblPr>
              <a:tblGrid>
                <a:gridCol w="1143001"/>
                <a:gridCol w="1676400"/>
                <a:gridCol w="1600200"/>
                <a:gridCol w="1889738"/>
              </a:tblGrid>
              <a:tr h="370840">
                <a:tc>
                  <a:txBody>
                    <a:bodyPr/>
                    <a:lstStyle/>
                    <a:p>
                      <a:r>
                        <a:rPr lang="en-US" sz="2400" dirty="0" smtClean="0"/>
                        <a:t>Initial</a:t>
                      </a:r>
                      <a:endParaRPr lang="en-US" sz="2400" dirty="0"/>
                    </a:p>
                  </a:txBody>
                  <a:tcPr/>
                </a:tc>
                <a:tc>
                  <a:txBody>
                    <a:bodyPr/>
                    <a:lstStyle/>
                    <a:p>
                      <a:r>
                        <a:rPr lang="en-US" sz="2400" dirty="0" smtClean="0"/>
                        <a:t>2</a:t>
                      </a:r>
                      <a:r>
                        <a:rPr lang="en-US" sz="2400" baseline="0" dirty="0" smtClean="0"/>
                        <a:t> c</a:t>
                      </a:r>
                      <a:endParaRPr lang="en-US" sz="2400" dirty="0"/>
                    </a:p>
                  </a:txBody>
                  <a:tcPr/>
                </a:tc>
                <a:tc>
                  <a:txBody>
                    <a:bodyPr/>
                    <a:lstStyle/>
                    <a:p>
                      <a:r>
                        <a:rPr lang="en-US" sz="2400" dirty="0" smtClean="0"/>
                        <a:t>8</a:t>
                      </a:r>
                      <a:r>
                        <a:rPr lang="en-US" sz="2400" baseline="0" dirty="0" smtClean="0"/>
                        <a:t> c</a:t>
                      </a:r>
                      <a:endParaRPr lang="en-US" sz="2400" dirty="0"/>
                    </a:p>
                  </a:txBody>
                  <a:tcPr/>
                </a:tc>
                <a:tc>
                  <a:txBody>
                    <a:bodyPr/>
                    <a:lstStyle/>
                    <a:p>
                      <a:r>
                        <a:rPr lang="en-US" sz="2400" dirty="0" smtClean="0"/>
                        <a:t>0</a:t>
                      </a:r>
                      <a:endParaRPr lang="en-US" sz="2400" dirty="0"/>
                    </a:p>
                  </a:txBody>
                  <a:tcPr/>
                </a:tc>
              </a:tr>
            </a:tbl>
          </a:graphicData>
        </a:graphic>
      </p:graphicFrame>
      <p:graphicFrame>
        <p:nvGraphicFramePr>
          <p:cNvPr id="5" name="Table 4"/>
          <p:cNvGraphicFramePr>
            <a:graphicFrameLocks noGrp="1"/>
          </p:cNvGraphicFramePr>
          <p:nvPr>
            <p:extLst/>
          </p:nvPr>
        </p:nvGraphicFramePr>
        <p:xfrm>
          <a:off x="761998" y="2971800"/>
          <a:ext cx="6309340" cy="457200"/>
        </p:xfrm>
        <a:graphic>
          <a:graphicData uri="http://schemas.openxmlformats.org/drawingml/2006/table">
            <a:tbl>
              <a:tblPr firstRow="1" bandRow="1">
                <a:tableStyleId>{5940675A-B579-460E-94D1-54222C63F5DA}</a:tableStyleId>
              </a:tblPr>
              <a:tblGrid>
                <a:gridCol w="1143002"/>
                <a:gridCol w="1676400"/>
                <a:gridCol w="1600200"/>
                <a:gridCol w="1889738"/>
              </a:tblGrid>
              <a:tr h="370840">
                <a:tc>
                  <a:txBody>
                    <a:bodyPr/>
                    <a:lstStyle/>
                    <a:p>
                      <a:r>
                        <a:rPr lang="en-US" sz="2400" dirty="0" smtClean="0"/>
                        <a:t>Change</a:t>
                      </a:r>
                      <a:endParaRPr lang="en-US" sz="2400" dirty="0"/>
                    </a:p>
                  </a:txBody>
                  <a:tcPr/>
                </a:tc>
                <a:tc>
                  <a:txBody>
                    <a:bodyPr/>
                    <a:lstStyle/>
                    <a:p>
                      <a:r>
                        <a:rPr lang="en-US" sz="2400" dirty="0" smtClean="0"/>
                        <a:t>-x </a:t>
                      </a:r>
                      <a:endParaRPr lang="en-US" sz="2400" dirty="0"/>
                    </a:p>
                  </a:txBody>
                  <a:tcPr/>
                </a:tc>
                <a:tc>
                  <a:txBody>
                    <a:bodyPr/>
                    <a:lstStyle/>
                    <a:p>
                      <a:r>
                        <a:rPr lang="en-US" sz="2400" dirty="0" smtClean="0"/>
                        <a:t>-3x</a:t>
                      </a:r>
                      <a:endParaRPr lang="en-US" sz="2400" dirty="0"/>
                    </a:p>
                  </a:txBody>
                  <a:tcPr/>
                </a:tc>
                <a:tc>
                  <a:txBody>
                    <a:bodyPr/>
                    <a:lstStyle/>
                    <a:p>
                      <a:r>
                        <a:rPr lang="en-US" sz="2400" dirty="0" smtClean="0"/>
                        <a:t>+3x</a:t>
                      </a:r>
                      <a:endParaRPr lang="en-US" sz="2400" dirty="0"/>
                    </a:p>
                  </a:txBody>
                  <a:tcPr/>
                </a:tc>
              </a:tr>
            </a:tbl>
          </a:graphicData>
        </a:graphic>
      </p:graphicFrame>
      <p:graphicFrame>
        <p:nvGraphicFramePr>
          <p:cNvPr id="8" name="Table 7"/>
          <p:cNvGraphicFramePr>
            <a:graphicFrameLocks noGrp="1"/>
          </p:cNvGraphicFramePr>
          <p:nvPr>
            <p:extLst/>
          </p:nvPr>
        </p:nvGraphicFramePr>
        <p:xfrm>
          <a:off x="761998" y="3581400"/>
          <a:ext cx="6309340" cy="457200"/>
        </p:xfrm>
        <a:graphic>
          <a:graphicData uri="http://schemas.openxmlformats.org/drawingml/2006/table">
            <a:tbl>
              <a:tblPr firstRow="1" bandRow="1">
                <a:tableStyleId>{5940675A-B579-460E-94D1-54222C63F5DA}</a:tableStyleId>
              </a:tblPr>
              <a:tblGrid>
                <a:gridCol w="1143002"/>
                <a:gridCol w="1676400"/>
                <a:gridCol w="1600200"/>
                <a:gridCol w="1889738"/>
              </a:tblGrid>
              <a:tr h="370840">
                <a:tc>
                  <a:txBody>
                    <a:bodyPr/>
                    <a:lstStyle/>
                    <a:p>
                      <a:r>
                        <a:rPr lang="en-US" sz="2400" dirty="0" smtClean="0"/>
                        <a:t>End</a:t>
                      </a:r>
                      <a:endParaRPr lang="en-US" sz="2400" dirty="0"/>
                    </a:p>
                  </a:txBody>
                  <a:tcPr/>
                </a:tc>
                <a:tc>
                  <a:txBody>
                    <a:bodyPr/>
                    <a:lstStyle/>
                    <a:p>
                      <a:r>
                        <a:rPr lang="en-US" sz="2400" dirty="0" smtClean="0"/>
                        <a:t>2</a:t>
                      </a:r>
                      <a:r>
                        <a:rPr lang="en-US" sz="2400" baseline="0" dirty="0" smtClean="0"/>
                        <a:t> c</a:t>
                      </a:r>
                      <a:r>
                        <a:rPr lang="en-US" sz="2400" dirty="0" smtClean="0"/>
                        <a:t> –</a:t>
                      </a:r>
                      <a:r>
                        <a:rPr lang="en-US" sz="2400" baseline="0" dirty="0" smtClean="0"/>
                        <a:t> x </a:t>
                      </a:r>
                      <a:endParaRPr lang="en-US" sz="2400" dirty="0"/>
                    </a:p>
                  </a:txBody>
                  <a:tcPr/>
                </a:tc>
                <a:tc>
                  <a:txBody>
                    <a:bodyPr/>
                    <a:lstStyle/>
                    <a:p>
                      <a:r>
                        <a:rPr lang="en-US" sz="2400" dirty="0" smtClean="0"/>
                        <a:t>8</a:t>
                      </a:r>
                      <a:r>
                        <a:rPr lang="en-US" sz="2400" baseline="0" dirty="0" smtClean="0"/>
                        <a:t> c</a:t>
                      </a:r>
                      <a:r>
                        <a:rPr lang="en-US" sz="2400" dirty="0" smtClean="0"/>
                        <a:t> – 3x </a:t>
                      </a:r>
                      <a:endParaRPr lang="en-US" sz="2400" dirty="0"/>
                    </a:p>
                  </a:txBody>
                  <a:tcPr/>
                </a:tc>
                <a:tc>
                  <a:txBody>
                    <a:bodyPr/>
                    <a:lstStyle/>
                    <a:p>
                      <a:r>
                        <a:rPr lang="en-US" sz="2400" dirty="0" smtClean="0"/>
                        <a:t>3x</a:t>
                      </a:r>
                      <a:endParaRPr lang="en-US" sz="2400" dirty="0"/>
                    </a:p>
                  </a:txBody>
                  <a:tcPr/>
                </a:tc>
              </a:tr>
            </a:tbl>
          </a:graphicData>
        </a:graphic>
      </p:graphicFrame>
      <p:graphicFrame>
        <p:nvGraphicFramePr>
          <p:cNvPr id="16" name="Table 15"/>
          <p:cNvGraphicFramePr>
            <a:graphicFrameLocks noGrp="1"/>
          </p:cNvGraphicFramePr>
          <p:nvPr>
            <p:extLst/>
          </p:nvPr>
        </p:nvGraphicFramePr>
        <p:xfrm>
          <a:off x="761998" y="5106463"/>
          <a:ext cx="6309340" cy="1188720"/>
        </p:xfrm>
        <a:graphic>
          <a:graphicData uri="http://schemas.openxmlformats.org/drawingml/2006/table">
            <a:tbl>
              <a:tblPr firstRow="1" bandRow="1">
                <a:tableStyleId>{5940675A-B579-460E-94D1-54222C63F5DA}</a:tableStyleId>
              </a:tblPr>
              <a:tblGrid>
                <a:gridCol w="1143002"/>
                <a:gridCol w="1752600"/>
                <a:gridCol w="1676400"/>
                <a:gridCol w="1737338"/>
              </a:tblGrid>
              <a:tr h="370840">
                <a:tc>
                  <a:txBody>
                    <a:bodyPr/>
                    <a:lstStyle/>
                    <a:p>
                      <a:r>
                        <a:rPr lang="en-US" sz="2400" dirty="0" smtClean="0"/>
                        <a:t>Final</a:t>
                      </a:r>
                      <a:endParaRPr lang="en-US" sz="2400" dirty="0"/>
                    </a:p>
                  </a:txBody>
                  <a:tcPr/>
                </a:tc>
                <a:tc>
                  <a:txBody>
                    <a:bodyPr/>
                    <a:lstStyle/>
                    <a:p>
                      <a:r>
                        <a:rPr lang="en-US" sz="2400" baseline="0" dirty="0" smtClean="0"/>
                        <a:t>2 c</a:t>
                      </a:r>
                      <a:r>
                        <a:rPr lang="en-US" sz="2400" dirty="0" smtClean="0"/>
                        <a:t> –</a:t>
                      </a:r>
                      <a:r>
                        <a:rPr lang="en-US" sz="2400" baseline="0" dirty="0" smtClean="0"/>
                        <a:t> x =</a:t>
                      </a:r>
                    </a:p>
                    <a:p>
                      <a:r>
                        <a:rPr lang="en-US" sz="2400" baseline="0" dirty="0" smtClean="0"/>
                        <a:t>2 c – 2 c = </a:t>
                      </a:r>
                    </a:p>
                    <a:p>
                      <a:r>
                        <a:rPr lang="en-US" sz="2400" baseline="0" dirty="0" smtClean="0"/>
                        <a:t>0 c</a:t>
                      </a:r>
                      <a:endParaRPr lang="en-US" sz="2400" dirty="0"/>
                    </a:p>
                  </a:txBody>
                  <a:tcPr/>
                </a:tc>
                <a:tc>
                  <a:txBody>
                    <a:bodyPr/>
                    <a:lstStyle/>
                    <a:p>
                      <a:r>
                        <a:rPr lang="en-US" sz="2400" dirty="0" smtClean="0"/>
                        <a:t>8 c – 3(2</a:t>
                      </a:r>
                      <a:r>
                        <a:rPr lang="en-US" sz="2400" baseline="0" dirty="0" smtClean="0"/>
                        <a:t> c)</a:t>
                      </a:r>
                      <a:r>
                        <a:rPr lang="en-US" sz="2400" dirty="0" smtClean="0"/>
                        <a:t>=</a:t>
                      </a:r>
                    </a:p>
                    <a:p>
                      <a:r>
                        <a:rPr lang="en-US" sz="2400" baseline="0" dirty="0" smtClean="0"/>
                        <a:t>8 c – 6 c = </a:t>
                      </a:r>
                    </a:p>
                    <a:p>
                      <a:r>
                        <a:rPr lang="en-US" sz="2400" baseline="0" dirty="0" smtClean="0"/>
                        <a:t>2 c</a:t>
                      </a:r>
                      <a:endParaRPr lang="en-US" sz="2400" dirty="0"/>
                    </a:p>
                  </a:txBody>
                  <a:tcPr/>
                </a:tc>
                <a:tc>
                  <a:txBody>
                    <a:bodyPr/>
                    <a:lstStyle/>
                    <a:p>
                      <a:r>
                        <a:rPr lang="en-US" sz="2400" dirty="0" smtClean="0"/>
                        <a:t>3x =</a:t>
                      </a:r>
                    </a:p>
                    <a:p>
                      <a:r>
                        <a:rPr lang="en-US" sz="2400" dirty="0" smtClean="0"/>
                        <a:t>3(2 c)</a:t>
                      </a:r>
                      <a:r>
                        <a:rPr lang="en-US" sz="2400" baseline="0" dirty="0" smtClean="0"/>
                        <a:t> = </a:t>
                      </a:r>
                      <a:endParaRPr lang="en-US" sz="2400" dirty="0" smtClean="0"/>
                    </a:p>
                    <a:p>
                      <a:r>
                        <a:rPr lang="en-US" sz="2400" dirty="0" smtClean="0"/>
                        <a:t>6 c</a:t>
                      </a:r>
                      <a:endParaRPr lang="en-US" sz="2400"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728" y="1485900"/>
            <a:ext cx="1894867" cy="12573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664" y="2796454"/>
            <a:ext cx="1888336" cy="126509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606" r="14429" b="-2384"/>
          <a:stretch/>
        </p:blipFill>
        <p:spPr>
          <a:xfrm>
            <a:off x="7243224" y="5430170"/>
            <a:ext cx="1885535" cy="106573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3224" y="4114801"/>
            <a:ext cx="1900775" cy="1262114"/>
          </a:xfrm>
          <a:prstGeom prst="rect">
            <a:avLst/>
          </a:prstGeom>
        </p:spPr>
      </p:pic>
    </p:spTree>
    <p:extLst>
      <p:ext uri="{BB962C8B-B14F-4D97-AF65-F5344CB8AC3E}">
        <p14:creationId xmlns:p14="http://schemas.microsoft.com/office/powerpoint/2010/main" val="351381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0813" cy="1141413"/>
          </a:xfrm>
        </p:spPr>
        <p:txBody>
          <a:bodyPr/>
          <a:lstStyle/>
          <a:p>
            <a:r>
              <a:rPr lang="en-US" dirty="0" smtClean="0"/>
              <a:t>Limiting Reactant</a:t>
            </a:r>
            <a:endParaRPr lang="en-US" dirty="0"/>
          </a:p>
        </p:txBody>
      </p:sp>
      <p:sp>
        <p:nvSpPr>
          <p:cNvPr id="3" name="Content Placeholder 2"/>
          <p:cNvSpPr>
            <a:spLocks noGrp="1"/>
          </p:cNvSpPr>
          <p:nvPr>
            <p:ph idx="1"/>
          </p:nvPr>
        </p:nvSpPr>
        <p:spPr>
          <a:xfrm>
            <a:off x="685801" y="1295400"/>
            <a:ext cx="4495799" cy="4875213"/>
          </a:xfrm>
        </p:spPr>
        <p:txBody>
          <a:bodyPr/>
          <a:lstStyle/>
          <a:p>
            <a:pPr eaLnBrk="1" hangingPunct="1">
              <a:buClr>
                <a:schemeClr val="bg2"/>
              </a:buClr>
              <a:buSzTx/>
            </a:pPr>
            <a:r>
              <a:rPr lang="en-US" dirty="0" smtClean="0"/>
              <a:t>In a table setting, there are 1 fork, 1 knife, and 1 spoon. </a:t>
            </a:r>
          </a:p>
          <a:p>
            <a:pPr eaLnBrk="1" hangingPunct="1">
              <a:buClr>
                <a:schemeClr val="bg2"/>
              </a:buClr>
              <a:buSzTx/>
            </a:pPr>
            <a:r>
              <a:rPr lang="en-US" dirty="0" smtClean="0"/>
              <a:t>How many table settings are possible from 6 forks, 4 spoons, and 7 knives?</a:t>
            </a:r>
          </a:p>
          <a:p>
            <a:pPr eaLnBrk="1" hangingPunct="1">
              <a:buClr>
                <a:schemeClr val="bg2"/>
              </a:buClr>
              <a:buSzTx/>
            </a:pPr>
            <a:r>
              <a:rPr lang="en-US" dirty="0" smtClean="0"/>
              <a:t>What is the limiting item?</a:t>
            </a:r>
          </a:p>
        </p:txBody>
      </p:sp>
      <p:pic>
        <p:nvPicPr>
          <p:cNvPr id="4" name="Picture 7" descr="09_Pg264_UnFigure"/>
          <p:cNvPicPr>
            <a:picLocks noChangeAspect="1" noChangeArrowheads="1"/>
          </p:cNvPicPr>
          <p:nvPr/>
        </p:nvPicPr>
        <p:blipFill>
          <a:blip r:embed="rId2" cstate="print"/>
          <a:srcRect/>
          <a:stretch>
            <a:fillRect/>
          </a:stretch>
        </p:blipFill>
        <p:spPr bwMode="auto">
          <a:xfrm>
            <a:off x="5181600" y="1295400"/>
            <a:ext cx="3646487" cy="2535237"/>
          </a:xfrm>
          <a:prstGeom prst="rect">
            <a:avLst/>
          </a:prstGeom>
          <a:noFill/>
        </p:spPr>
      </p:pic>
    </p:spTree>
    <p:extLst>
      <p:ext uri="{BB962C8B-B14F-4D97-AF65-F5344CB8AC3E}">
        <p14:creationId xmlns:p14="http://schemas.microsoft.com/office/powerpoint/2010/main" val="196484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Reacting Amounts</a:t>
            </a:r>
            <a:br>
              <a:rPr lang="en-US" dirty="0" smtClean="0"/>
            </a:br>
            <a:endParaRPr lang="en-US" dirty="0"/>
          </a:p>
        </p:txBody>
      </p:sp>
      <p:sp>
        <p:nvSpPr>
          <p:cNvPr id="10" name="Text Placeholder 9"/>
          <p:cNvSpPr>
            <a:spLocks noGrp="1"/>
          </p:cNvSpPr>
          <p:nvPr>
            <p:ph type="body" sz="half" idx="1"/>
          </p:nvPr>
        </p:nvSpPr>
        <p:spPr>
          <a:xfrm>
            <a:off x="304800" y="838200"/>
            <a:ext cx="7162800" cy="1219200"/>
          </a:xfrm>
        </p:spPr>
        <p:txBody>
          <a:bodyPr>
            <a:normAutofit/>
          </a:bodyPr>
          <a:lstStyle/>
          <a:p>
            <a:r>
              <a:rPr lang="en-US" dirty="0"/>
              <a:t>How many table settings are possible from 6 forks, 4 spoons, and 7 knives</a:t>
            </a:r>
            <a:r>
              <a:rPr lang="en-US" dirty="0" smtClean="0"/>
              <a:t>? </a:t>
            </a:r>
          </a:p>
          <a:p>
            <a:pPr algn="just">
              <a:buNone/>
            </a:pPr>
            <a:endParaRPr lang="en-US" dirty="0" smtClean="0"/>
          </a:p>
          <a:p>
            <a:pPr>
              <a:buNone/>
            </a:pPr>
            <a:endParaRPr lang="en-US" dirty="0"/>
          </a:p>
        </p:txBody>
      </p:sp>
      <p:grpSp>
        <p:nvGrpSpPr>
          <p:cNvPr id="11" name="Group 18"/>
          <p:cNvGrpSpPr>
            <a:grpSpLocks/>
          </p:cNvGrpSpPr>
          <p:nvPr/>
        </p:nvGrpSpPr>
        <p:grpSpPr bwMode="auto">
          <a:xfrm>
            <a:off x="7010400" y="914400"/>
            <a:ext cx="2133600" cy="5943600"/>
            <a:chOff x="3984" y="240"/>
            <a:chExt cx="1344" cy="3744"/>
          </a:xfrm>
        </p:grpSpPr>
        <p:pic>
          <p:nvPicPr>
            <p:cNvPr id="12" name="Picture 14" descr="09_Pg264_UnFigure"/>
            <p:cNvPicPr>
              <a:picLocks noChangeAspect="1" noChangeArrowheads="1"/>
            </p:cNvPicPr>
            <p:nvPr/>
          </p:nvPicPr>
          <p:blipFill>
            <a:blip r:embed="rId2" cstate="print"/>
            <a:srcRect/>
            <a:stretch>
              <a:fillRect/>
            </a:stretch>
          </p:blipFill>
          <p:spPr bwMode="auto">
            <a:xfrm>
              <a:off x="3984" y="240"/>
              <a:ext cx="1344" cy="934"/>
            </a:xfrm>
            <a:prstGeom prst="rect">
              <a:avLst/>
            </a:prstGeom>
            <a:noFill/>
          </p:spPr>
        </p:pic>
        <p:pic>
          <p:nvPicPr>
            <p:cNvPr id="13" name="Picture 15" descr="09_Pg264_UnFigure"/>
            <p:cNvPicPr>
              <a:picLocks noChangeAspect="1" noChangeArrowheads="1"/>
            </p:cNvPicPr>
            <p:nvPr/>
          </p:nvPicPr>
          <p:blipFill>
            <a:blip r:embed="rId2" cstate="print"/>
            <a:srcRect/>
            <a:stretch>
              <a:fillRect/>
            </a:stretch>
          </p:blipFill>
          <p:spPr bwMode="auto">
            <a:xfrm>
              <a:off x="3984" y="1178"/>
              <a:ext cx="1344" cy="934"/>
            </a:xfrm>
            <a:prstGeom prst="rect">
              <a:avLst/>
            </a:prstGeom>
            <a:noFill/>
          </p:spPr>
        </p:pic>
        <p:pic>
          <p:nvPicPr>
            <p:cNvPr id="14" name="Picture 16" descr="09_Pg264_UnFigure"/>
            <p:cNvPicPr>
              <a:picLocks noChangeAspect="1" noChangeArrowheads="1"/>
            </p:cNvPicPr>
            <p:nvPr/>
          </p:nvPicPr>
          <p:blipFill>
            <a:blip r:embed="rId2" cstate="print"/>
            <a:srcRect/>
            <a:stretch>
              <a:fillRect/>
            </a:stretch>
          </p:blipFill>
          <p:spPr bwMode="auto">
            <a:xfrm>
              <a:off x="3984" y="2116"/>
              <a:ext cx="1344" cy="934"/>
            </a:xfrm>
            <a:prstGeom prst="rect">
              <a:avLst/>
            </a:prstGeom>
            <a:noFill/>
          </p:spPr>
        </p:pic>
        <p:pic>
          <p:nvPicPr>
            <p:cNvPr id="15" name="Picture 17" descr="09_Pg264_UnFigure"/>
            <p:cNvPicPr>
              <a:picLocks noChangeAspect="1" noChangeArrowheads="1"/>
            </p:cNvPicPr>
            <p:nvPr/>
          </p:nvPicPr>
          <p:blipFill>
            <a:blip r:embed="rId2" cstate="print"/>
            <a:srcRect/>
            <a:stretch>
              <a:fillRect/>
            </a:stretch>
          </p:blipFill>
          <p:spPr bwMode="auto">
            <a:xfrm>
              <a:off x="3984" y="3050"/>
              <a:ext cx="1344" cy="934"/>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4075229459"/>
              </p:ext>
            </p:extLst>
          </p:nvPr>
        </p:nvGraphicFramePr>
        <p:xfrm>
          <a:off x="762000" y="18288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endParaRPr lang="en-US" sz="2400" dirty="0"/>
                    </a:p>
                  </a:txBody>
                  <a:tcPr/>
                </a:tc>
                <a:tc>
                  <a:txBody>
                    <a:bodyPr/>
                    <a:lstStyle/>
                    <a:p>
                      <a:r>
                        <a:rPr lang="en-US" sz="2400" dirty="0" smtClean="0"/>
                        <a:t>Fork  +</a:t>
                      </a:r>
                      <a:endParaRPr lang="en-US" sz="2400" dirty="0"/>
                    </a:p>
                  </a:txBody>
                  <a:tcPr/>
                </a:tc>
                <a:tc>
                  <a:txBody>
                    <a:bodyPr/>
                    <a:lstStyle/>
                    <a:p>
                      <a:r>
                        <a:rPr lang="en-US" sz="2400" dirty="0" smtClean="0"/>
                        <a:t>Spoon +</a:t>
                      </a:r>
                      <a:endParaRPr lang="en-US" sz="2400" dirty="0"/>
                    </a:p>
                  </a:txBody>
                  <a:tcPr/>
                </a:tc>
                <a:tc>
                  <a:txBody>
                    <a:bodyPr/>
                    <a:lstStyle/>
                    <a:p>
                      <a:r>
                        <a:rPr lang="en-US" sz="2400" dirty="0" smtClean="0"/>
                        <a:t>Knife </a:t>
                      </a:r>
                      <a:r>
                        <a:rPr lang="en-US" sz="2400" dirty="0" smtClean="0">
                          <a:sym typeface="Wingdings" pitchFamily="2" charset="2"/>
                        </a:rPr>
                        <a:t> </a:t>
                      </a:r>
                      <a:endParaRPr lang="en-US" sz="2400" dirty="0"/>
                    </a:p>
                  </a:txBody>
                  <a:tcPr/>
                </a:tc>
                <a:tc>
                  <a:txBody>
                    <a:bodyPr/>
                    <a:lstStyle/>
                    <a:p>
                      <a:r>
                        <a:rPr lang="en-US" sz="2400" dirty="0" smtClean="0"/>
                        <a:t>Setting</a:t>
                      </a:r>
                      <a:endParaRPr lang="en-US" sz="24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74621415"/>
              </p:ext>
            </p:extLst>
          </p:nvPr>
        </p:nvGraphicFramePr>
        <p:xfrm>
          <a:off x="762000" y="2403475"/>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Initial</a:t>
                      </a:r>
                      <a:endParaRPr lang="en-US" sz="2400" dirty="0"/>
                    </a:p>
                  </a:txBody>
                  <a:tcPr/>
                </a:tc>
                <a:tc>
                  <a:txBody>
                    <a:bodyPr/>
                    <a:lstStyle/>
                    <a:p>
                      <a:r>
                        <a:rPr lang="en-US" sz="2400" dirty="0" smtClean="0"/>
                        <a:t>6</a:t>
                      </a:r>
                      <a:endParaRPr lang="en-US" sz="2400" dirty="0"/>
                    </a:p>
                  </a:txBody>
                  <a:tcPr/>
                </a:tc>
                <a:tc>
                  <a:txBody>
                    <a:bodyPr/>
                    <a:lstStyle/>
                    <a:p>
                      <a:r>
                        <a:rPr lang="en-US" sz="2400" dirty="0" smtClean="0"/>
                        <a:t>4</a:t>
                      </a:r>
                      <a:endParaRPr lang="en-US" sz="2400" dirty="0"/>
                    </a:p>
                  </a:txBody>
                  <a:tcPr/>
                </a:tc>
                <a:tc>
                  <a:txBody>
                    <a:bodyPr/>
                    <a:lstStyle/>
                    <a:p>
                      <a:r>
                        <a:rPr lang="en-US" sz="2400" dirty="0" smtClean="0"/>
                        <a:t>7</a:t>
                      </a:r>
                      <a:endParaRPr lang="en-US" sz="2400" dirty="0"/>
                    </a:p>
                  </a:txBody>
                  <a:tcPr/>
                </a:tc>
                <a:tc>
                  <a:txBody>
                    <a:bodyPr/>
                    <a:lstStyle/>
                    <a:p>
                      <a:r>
                        <a:rPr lang="en-US" sz="2400" dirty="0" smtClean="0"/>
                        <a:t>0</a:t>
                      </a:r>
                      <a:endParaRPr lang="en-US" sz="2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970556"/>
              </p:ext>
            </p:extLst>
          </p:nvPr>
        </p:nvGraphicFramePr>
        <p:xfrm>
          <a:off x="762000" y="29718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Change</a:t>
                      </a:r>
                      <a:endParaRPr lang="en-US" sz="2400" dirty="0"/>
                    </a:p>
                  </a:txBody>
                  <a:tcPr/>
                </a:tc>
                <a:tc>
                  <a:txBody>
                    <a:bodyPr/>
                    <a:lstStyle/>
                    <a:p>
                      <a:r>
                        <a:rPr lang="en-US" sz="2400" dirty="0" smtClean="0"/>
                        <a:t>-x </a:t>
                      </a:r>
                      <a:endParaRPr lang="en-US" sz="2400" dirty="0"/>
                    </a:p>
                  </a:txBody>
                  <a:tcPr/>
                </a:tc>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0771217"/>
              </p:ext>
            </p:extLst>
          </p:nvPr>
        </p:nvGraphicFramePr>
        <p:xfrm>
          <a:off x="762000" y="35814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End</a:t>
                      </a:r>
                      <a:endParaRPr lang="en-US" sz="2400" dirty="0"/>
                    </a:p>
                  </a:txBody>
                  <a:tcPr/>
                </a:tc>
                <a:tc>
                  <a:txBody>
                    <a:bodyPr/>
                    <a:lstStyle/>
                    <a:p>
                      <a:r>
                        <a:rPr lang="en-US" sz="2400" dirty="0" smtClean="0"/>
                        <a:t>6 –</a:t>
                      </a:r>
                      <a:r>
                        <a:rPr lang="en-US" sz="2400" baseline="0" dirty="0" smtClean="0"/>
                        <a:t> x </a:t>
                      </a:r>
                      <a:endParaRPr lang="en-US" sz="2400" dirty="0"/>
                    </a:p>
                  </a:txBody>
                  <a:tcPr/>
                </a:tc>
                <a:tc>
                  <a:txBody>
                    <a:bodyPr/>
                    <a:lstStyle/>
                    <a:p>
                      <a:r>
                        <a:rPr lang="en-US" sz="2400" dirty="0" smtClean="0"/>
                        <a:t>4 – x </a:t>
                      </a:r>
                      <a:endParaRPr lang="en-US" sz="2400" dirty="0"/>
                    </a:p>
                  </a:txBody>
                  <a:tcPr/>
                </a:tc>
                <a:tc>
                  <a:txBody>
                    <a:bodyPr/>
                    <a:lstStyle/>
                    <a:p>
                      <a:r>
                        <a:rPr lang="en-US" sz="2400" dirty="0" smtClean="0"/>
                        <a:t>7 – x </a:t>
                      </a:r>
                      <a:endParaRPr lang="en-US" sz="2400" dirty="0"/>
                    </a:p>
                  </a:txBody>
                  <a:tcPr/>
                </a:tc>
                <a:tc>
                  <a:txBody>
                    <a:bodyPr/>
                    <a:lstStyle/>
                    <a:p>
                      <a:r>
                        <a:rPr lang="en-US" sz="2400" dirty="0" smtClean="0"/>
                        <a:t>x</a:t>
                      </a:r>
                      <a:endParaRPr lang="en-US" sz="2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31287808"/>
              </p:ext>
            </p:extLst>
          </p:nvPr>
        </p:nvGraphicFramePr>
        <p:xfrm>
          <a:off x="762000" y="4186555"/>
          <a:ext cx="6096000" cy="118872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Final</a:t>
                      </a:r>
                      <a:endParaRPr lang="en-US" sz="2400" dirty="0"/>
                    </a:p>
                  </a:txBody>
                  <a:tcPr/>
                </a:tc>
                <a:tc>
                  <a:txBody>
                    <a:bodyPr/>
                    <a:lstStyle/>
                    <a:p>
                      <a:r>
                        <a:rPr lang="en-US" sz="2400" dirty="0" smtClean="0"/>
                        <a:t>6 –</a:t>
                      </a:r>
                      <a:r>
                        <a:rPr lang="en-US" sz="2400" baseline="0" dirty="0" smtClean="0"/>
                        <a:t> x =</a:t>
                      </a:r>
                    </a:p>
                    <a:p>
                      <a:r>
                        <a:rPr lang="en-US" sz="2400" baseline="0" dirty="0" smtClean="0"/>
                        <a:t>6 – 4 = </a:t>
                      </a:r>
                    </a:p>
                    <a:p>
                      <a:r>
                        <a:rPr lang="en-US" sz="2400" baseline="0" dirty="0" smtClean="0"/>
                        <a:t>2 </a:t>
                      </a:r>
                      <a:endParaRPr lang="en-US" sz="2400" dirty="0"/>
                    </a:p>
                  </a:txBody>
                  <a:tcPr/>
                </a:tc>
                <a:tc>
                  <a:txBody>
                    <a:bodyPr/>
                    <a:lstStyle/>
                    <a:p>
                      <a:r>
                        <a:rPr lang="en-US" sz="2400" dirty="0" smtClean="0"/>
                        <a:t>4 – x =</a:t>
                      </a:r>
                    </a:p>
                    <a:p>
                      <a:r>
                        <a:rPr lang="en-US" sz="2400" dirty="0" smtClean="0"/>
                        <a:t>4</a:t>
                      </a:r>
                      <a:r>
                        <a:rPr lang="en-US" sz="2400" baseline="0" dirty="0" smtClean="0"/>
                        <a:t> – 4 = </a:t>
                      </a:r>
                    </a:p>
                    <a:p>
                      <a:r>
                        <a:rPr lang="en-US" sz="2400" baseline="0" dirty="0" smtClean="0"/>
                        <a:t>0</a:t>
                      </a:r>
                      <a:endParaRPr lang="en-US" sz="2400" dirty="0"/>
                    </a:p>
                  </a:txBody>
                  <a:tcPr/>
                </a:tc>
                <a:tc>
                  <a:txBody>
                    <a:bodyPr/>
                    <a:lstStyle/>
                    <a:p>
                      <a:r>
                        <a:rPr lang="en-US" sz="2400" dirty="0" smtClean="0"/>
                        <a:t>7 – x =</a:t>
                      </a:r>
                    </a:p>
                    <a:p>
                      <a:r>
                        <a:rPr lang="en-US" sz="2400" dirty="0" smtClean="0"/>
                        <a:t>7 – 4 = </a:t>
                      </a:r>
                    </a:p>
                    <a:p>
                      <a:r>
                        <a:rPr lang="en-US" sz="2400" dirty="0" smtClean="0"/>
                        <a:t>3 </a:t>
                      </a:r>
                      <a:endParaRPr lang="en-US" sz="2400" dirty="0"/>
                    </a:p>
                  </a:txBody>
                  <a:tcPr/>
                </a:tc>
                <a:tc>
                  <a:txBody>
                    <a:bodyPr/>
                    <a:lstStyle/>
                    <a:p>
                      <a:r>
                        <a:rPr lang="en-US" sz="2400" dirty="0" smtClean="0"/>
                        <a:t>x =</a:t>
                      </a:r>
                    </a:p>
                    <a:p>
                      <a:endParaRPr lang="en-US" sz="2400" dirty="0" smtClean="0"/>
                    </a:p>
                    <a:p>
                      <a:r>
                        <a:rPr lang="en-US" sz="2400" dirty="0" smtClean="0"/>
                        <a:t>4</a:t>
                      </a:r>
                      <a:endParaRPr lang="en-US" sz="2400" dirty="0"/>
                    </a:p>
                  </a:txBody>
                  <a:tcPr/>
                </a:tc>
              </a:tr>
            </a:tbl>
          </a:graphicData>
        </a:graphic>
      </p:graphicFrame>
    </p:spTree>
    <p:extLst>
      <p:ext uri="{BB962C8B-B14F-4D97-AF65-F5344CB8AC3E}">
        <p14:creationId xmlns:p14="http://schemas.microsoft.com/office/powerpoint/2010/main" val="91038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Reacting Amounts</a:t>
            </a:r>
            <a:br>
              <a:rPr lang="en-US" dirty="0" smtClean="0"/>
            </a:br>
            <a:endParaRPr lang="en-US" dirty="0"/>
          </a:p>
        </p:txBody>
      </p:sp>
      <p:sp>
        <p:nvSpPr>
          <p:cNvPr id="10" name="Text Placeholder 9"/>
          <p:cNvSpPr>
            <a:spLocks noGrp="1"/>
          </p:cNvSpPr>
          <p:nvPr>
            <p:ph type="body" sz="half" idx="1"/>
          </p:nvPr>
        </p:nvSpPr>
        <p:spPr>
          <a:xfrm>
            <a:off x="304800" y="838200"/>
            <a:ext cx="7162800" cy="1219200"/>
          </a:xfrm>
        </p:spPr>
        <p:txBody>
          <a:bodyPr>
            <a:normAutofit/>
          </a:bodyPr>
          <a:lstStyle/>
          <a:p>
            <a:r>
              <a:rPr lang="en-US" dirty="0"/>
              <a:t>How many table settings are possible from 6 forks, 4 spoons, and 7 knives</a:t>
            </a:r>
            <a:r>
              <a:rPr lang="en-US" dirty="0" smtClean="0"/>
              <a:t>? </a:t>
            </a:r>
          </a:p>
          <a:p>
            <a:pPr algn="just">
              <a:buNone/>
            </a:pPr>
            <a:endParaRPr lang="en-US" dirty="0" smtClean="0"/>
          </a:p>
          <a:p>
            <a:pPr>
              <a:buNone/>
            </a:pPr>
            <a:endParaRPr lang="en-US" dirty="0"/>
          </a:p>
        </p:txBody>
      </p:sp>
      <p:grpSp>
        <p:nvGrpSpPr>
          <p:cNvPr id="11" name="Group 18"/>
          <p:cNvGrpSpPr>
            <a:grpSpLocks/>
          </p:cNvGrpSpPr>
          <p:nvPr/>
        </p:nvGrpSpPr>
        <p:grpSpPr bwMode="auto">
          <a:xfrm>
            <a:off x="7010400" y="914400"/>
            <a:ext cx="2133600" cy="5943600"/>
            <a:chOff x="3984" y="240"/>
            <a:chExt cx="1344" cy="3744"/>
          </a:xfrm>
        </p:grpSpPr>
        <p:pic>
          <p:nvPicPr>
            <p:cNvPr id="12" name="Picture 14" descr="09_Pg264_UnFigure"/>
            <p:cNvPicPr>
              <a:picLocks noChangeAspect="1" noChangeArrowheads="1"/>
            </p:cNvPicPr>
            <p:nvPr/>
          </p:nvPicPr>
          <p:blipFill>
            <a:blip r:embed="rId2" cstate="print"/>
            <a:srcRect/>
            <a:stretch>
              <a:fillRect/>
            </a:stretch>
          </p:blipFill>
          <p:spPr bwMode="auto">
            <a:xfrm>
              <a:off x="3984" y="240"/>
              <a:ext cx="1344" cy="934"/>
            </a:xfrm>
            <a:prstGeom prst="rect">
              <a:avLst/>
            </a:prstGeom>
            <a:noFill/>
          </p:spPr>
        </p:pic>
        <p:pic>
          <p:nvPicPr>
            <p:cNvPr id="13" name="Picture 15" descr="09_Pg264_UnFigure"/>
            <p:cNvPicPr>
              <a:picLocks noChangeAspect="1" noChangeArrowheads="1"/>
            </p:cNvPicPr>
            <p:nvPr/>
          </p:nvPicPr>
          <p:blipFill>
            <a:blip r:embed="rId2" cstate="print"/>
            <a:srcRect/>
            <a:stretch>
              <a:fillRect/>
            </a:stretch>
          </p:blipFill>
          <p:spPr bwMode="auto">
            <a:xfrm>
              <a:off x="3984" y="1178"/>
              <a:ext cx="1344" cy="934"/>
            </a:xfrm>
            <a:prstGeom prst="rect">
              <a:avLst/>
            </a:prstGeom>
            <a:noFill/>
          </p:spPr>
        </p:pic>
        <p:pic>
          <p:nvPicPr>
            <p:cNvPr id="14" name="Picture 16" descr="09_Pg264_UnFigure"/>
            <p:cNvPicPr>
              <a:picLocks noChangeAspect="1" noChangeArrowheads="1"/>
            </p:cNvPicPr>
            <p:nvPr/>
          </p:nvPicPr>
          <p:blipFill>
            <a:blip r:embed="rId2" cstate="print"/>
            <a:srcRect/>
            <a:stretch>
              <a:fillRect/>
            </a:stretch>
          </p:blipFill>
          <p:spPr bwMode="auto">
            <a:xfrm>
              <a:off x="3984" y="2116"/>
              <a:ext cx="1344" cy="934"/>
            </a:xfrm>
            <a:prstGeom prst="rect">
              <a:avLst/>
            </a:prstGeom>
            <a:noFill/>
          </p:spPr>
        </p:pic>
        <p:pic>
          <p:nvPicPr>
            <p:cNvPr id="15" name="Picture 17" descr="09_Pg264_UnFigure"/>
            <p:cNvPicPr>
              <a:picLocks noChangeAspect="1" noChangeArrowheads="1"/>
            </p:cNvPicPr>
            <p:nvPr/>
          </p:nvPicPr>
          <p:blipFill>
            <a:blip r:embed="rId2" cstate="print"/>
            <a:srcRect/>
            <a:stretch>
              <a:fillRect/>
            </a:stretch>
          </p:blipFill>
          <p:spPr bwMode="auto">
            <a:xfrm>
              <a:off x="3984" y="3050"/>
              <a:ext cx="1344" cy="934"/>
            </a:xfrm>
            <a:prstGeom prst="rect">
              <a:avLst/>
            </a:prstGeom>
            <a:noFill/>
          </p:spPr>
        </p:pic>
      </p:grpSp>
      <p:sp>
        <p:nvSpPr>
          <p:cNvPr id="2" name="TextBox 1"/>
          <p:cNvSpPr txBox="1"/>
          <p:nvPr/>
        </p:nvSpPr>
        <p:spPr>
          <a:xfrm>
            <a:off x="1905000" y="4114800"/>
            <a:ext cx="5257800" cy="923330"/>
          </a:xfrm>
          <a:prstGeom prst="rect">
            <a:avLst/>
          </a:prstGeom>
          <a:noFill/>
        </p:spPr>
        <p:txBody>
          <a:bodyPr wrap="square" rtlCol="0">
            <a:spAutoFit/>
          </a:bodyPr>
          <a:lstStyle/>
          <a:p>
            <a:r>
              <a:rPr lang="en-US" dirty="0" smtClean="0"/>
              <a:t>  6 – x = 0	</a:t>
            </a:r>
            <a:r>
              <a:rPr lang="en-US" dirty="0"/>
              <a:t> </a:t>
            </a:r>
            <a:r>
              <a:rPr lang="en-US" dirty="0" smtClean="0"/>
              <a:t>       4 </a:t>
            </a:r>
            <a:r>
              <a:rPr lang="en-US" dirty="0"/>
              <a:t>– x = </a:t>
            </a:r>
            <a:r>
              <a:rPr lang="en-US" dirty="0" smtClean="0"/>
              <a:t>0</a:t>
            </a:r>
            <a:r>
              <a:rPr lang="en-US" dirty="0"/>
              <a:t> </a:t>
            </a:r>
            <a:r>
              <a:rPr lang="en-US" dirty="0" smtClean="0"/>
              <a:t>       7 </a:t>
            </a:r>
            <a:r>
              <a:rPr lang="en-US" dirty="0"/>
              <a:t>– x = 0</a:t>
            </a:r>
            <a:endParaRPr lang="en-US" dirty="0" smtClean="0"/>
          </a:p>
          <a:p>
            <a:r>
              <a:rPr lang="en-US" dirty="0" smtClean="0"/>
              <a:t>  x = 6               x = 4               x = 7</a:t>
            </a:r>
          </a:p>
          <a:p>
            <a:r>
              <a:rPr lang="en-US" dirty="0" smtClean="0"/>
              <a:t>  Only one x can be the limiting one…the smallest.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73528105"/>
              </p:ext>
            </p:extLst>
          </p:nvPr>
        </p:nvGraphicFramePr>
        <p:xfrm>
          <a:off x="762000" y="18288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endParaRPr lang="en-US" sz="2400" dirty="0"/>
                    </a:p>
                  </a:txBody>
                  <a:tcPr/>
                </a:tc>
                <a:tc>
                  <a:txBody>
                    <a:bodyPr/>
                    <a:lstStyle/>
                    <a:p>
                      <a:r>
                        <a:rPr lang="en-US" sz="2400" dirty="0" smtClean="0"/>
                        <a:t>Fork  +</a:t>
                      </a:r>
                      <a:endParaRPr lang="en-US" sz="2400" dirty="0"/>
                    </a:p>
                  </a:txBody>
                  <a:tcPr/>
                </a:tc>
                <a:tc>
                  <a:txBody>
                    <a:bodyPr/>
                    <a:lstStyle/>
                    <a:p>
                      <a:r>
                        <a:rPr lang="en-US" sz="2400" dirty="0" smtClean="0"/>
                        <a:t>Spoon +</a:t>
                      </a:r>
                      <a:endParaRPr lang="en-US" sz="2400" dirty="0"/>
                    </a:p>
                  </a:txBody>
                  <a:tcPr/>
                </a:tc>
                <a:tc>
                  <a:txBody>
                    <a:bodyPr/>
                    <a:lstStyle/>
                    <a:p>
                      <a:r>
                        <a:rPr lang="en-US" sz="2400" dirty="0" smtClean="0"/>
                        <a:t>Knife </a:t>
                      </a:r>
                      <a:r>
                        <a:rPr lang="en-US" sz="2400" dirty="0" smtClean="0">
                          <a:sym typeface="Wingdings" pitchFamily="2" charset="2"/>
                        </a:rPr>
                        <a:t> </a:t>
                      </a:r>
                      <a:endParaRPr lang="en-US" sz="2400" dirty="0"/>
                    </a:p>
                  </a:txBody>
                  <a:tcPr/>
                </a:tc>
                <a:tc>
                  <a:txBody>
                    <a:bodyPr/>
                    <a:lstStyle/>
                    <a:p>
                      <a:r>
                        <a:rPr lang="en-US" sz="2400" dirty="0" smtClean="0"/>
                        <a:t>Setting</a:t>
                      </a:r>
                      <a:endParaRPr lang="en-US" sz="2400"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29528237"/>
              </p:ext>
            </p:extLst>
          </p:nvPr>
        </p:nvGraphicFramePr>
        <p:xfrm>
          <a:off x="762000" y="2403475"/>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Initial</a:t>
                      </a:r>
                      <a:endParaRPr lang="en-US" sz="2400" dirty="0"/>
                    </a:p>
                  </a:txBody>
                  <a:tcPr/>
                </a:tc>
                <a:tc>
                  <a:txBody>
                    <a:bodyPr/>
                    <a:lstStyle/>
                    <a:p>
                      <a:r>
                        <a:rPr lang="en-US" sz="2400" dirty="0" smtClean="0"/>
                        <a:t>6</a:t>
                      </a:r>
                      <a:endParaRPr lang="en-US" sz="2400" dirty="0"/>
                    </a:p>
                  </a:txBody>
                  <a:tcPr/>
                </a:tc>
                <a:tc>
                  <a:txBody>
                    <a:bodyPr/>
                    <a:lstStyle/>
                    <a:p>
                      <a:r>
                        <a:rPr lang="en-US" sz="2400" dirty="0" smtClean="0"/>
                        <a:t>4</a:t>
                      </a:r>
                      <a:endParaRPr lang="en-US" sz="2400" dirty="0"/>
                    </a:p>
                  </a:txBody>
                  <a:tcPr/>
                </a:tc>
                <a:tc>
                  <a:txBody>
                    <a:bodyPr/>
                    <a:lstStyle/>
                    <a:p>
                      <a:r>
                        <a:rPr lang="en-US" sz="2400" dirty="0" smtClean="0"/>
                        <a:t>7</a:t>
                      </a:r>
                      <a:endParaRPr lang="en-US" sz="2400" dirty="0"/>
                    </a:p>
                  </a:txBody>
                  <a:tcPr/>
                </a:tc>
                <a:tc>
                  <a:txBody>
                    <a:bodyPr/>
                    <a:lstStyle/>
                    <a:p>
                      <a:r>
                        <a:rPr lang="en-US" sz="2400" dirty="0" smtClean="0"/>
                        <a:t>0</a:t>
                      </a:r>
                      <a:endParaRPr lang="en-US" sz="2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3746171"/>
              </p:ext>
            </p:extLst>
          </p:nvPr>
        </p:nvGraphicFramePr>
        <p:xfrm>
          <a:off x="762000" y="29718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Change</a:t>
                      </a:r>
                      <a:endParaRPr lang="en-US" sz="2400" dirty="0"/>
                    </a:p>
                  </a:txBody>
                  <a:tcPr/>
                </a:tc>
                <a:tc>
                  <a:txBody>
                    <a:bodyPr/>
                    <a:lstStyle/>
                    <a:p>
                      <a:r>
                        <a:rPr lang="en-US" sz="2400" dirty="0" smtClean="0"/>
                        <a:t>-x </a:t>
                      </a:r>
                      <a:endParaRPr lang="en-US" sz="2400" dirty="0"/>
                    </a:p>
                  </a:txBody>
                  <a:tcPr/>
                </a:tc>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c>
                  <a:txBody>
                    <a:bodyPr/>
                    <a:lstStyle/>
                    <a:p>
                      <a:r>
                        <a:rPr lang="en-US" sz="2400" dirty="0" smtClean="0"/>
                        <a:t>+x</a:t>
                      </a:r>
                      <a:endParaRPr lang="en-US" sz="2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9697376"/>
              </p:ext>
            </p:extLst>
          </p:nvPr>
        </p:nvGraphicFramePr>
        <p:xfrm>
          <a:off x="762000" y="3581400"/>
          <a:ext cx="6096000" cy="457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End</a:t>
                      </a:r>
                      <a:endParaRPr lang="en-US" sz="2400" dirty="0"/>
                    </a:p>
                  </a:txBody>
                  <a:tcPr/>
                </a:tc>
                <a:tc>
                  <a:txBody>
                    <a:bodyPr/>
                    <a:lstStyle/>
                    <a:p>
                      <a:r>
                        <a:rPr lang="en-US" sz="2400" dirty="0" smtClean="0"/>
                        <a:t>6 –</a:t>
                      </a:r>
                      <a:r>
                        <a:rPr lang="en-US" sz="2400" baseline="0" dirty="0" smtClean="0"/>
                        <a:t> x </a:t>
                      </a:r>
                      <a:endParaRPr lang="en-US" sz="2400" dirty="0"/>
                    </a:p>
                  </a:txBody>
                  <a:tcPr/>
                </a:tc>
                <a:tc>
                  <a:txBody>
                    <a:bodyPr/>
                    <a:lstStyle/>
                    <a:p>
                      <a:r>
                        <a:rPr lang="en-US" sz="2400" dirty="0" smtClean="0"/>
                        <a:t>4 – x </a:t>
                      </a:r>
                      <a:endParaRPr lang="en-US" sz="2400" dirty="0"/>
                    </a:p>
                  </a:txBody>
                  <a:tcPr/>
                </a:tc>
                <a:tc>
                  <a:txBody>
                    <a:bodyPr/>
                    <a:lstStyle/>
                    <a:p>
                      <a:r>
                        <a:rPr lang="en-US" sz="2400" dirty="0" smtClean="0"/>
                        <a:t>7 – x </a:t>
                      </a:r>
                      <a:endParaRPr lang="en-US" sz="2400" dirty="0"/>
                    </a:p>
                  </a:txBody>
                  <a:tcPr/>
                </a:tc>
                <a:tc>
                  <a:txBody>
                    <a:bodyPr/>
                    <a:lstStyle/>
                    <a:p>
                      <a:r>
                        <a:rPr lang="en-US" sz="2400" dirty="0" smtClean="0"/>
                        <a:t>x</a:t>
                      </a:r>
                      <a:endParaRPr lang="en-US" sz="24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48453585"/>
              </p:ext>
            </p:extLst>
          </p:nvPr>
        </p:nvGraphicFramePr>
        <p:xfrm>
          <a:off x="762000" y="5106463"/>
          <a:ext cx="6096000" cy="118872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r>
                        <a:rPr lang="en-US" sz="2400" dirty="0" smtClean="0"/>
                        <a:t>Final</a:t>
                      </a:r>
                      <a:endParaRPr lang="en-US" sz="2400" dirty="0"/>
                    </a:p>
                  </a:txBody>
                  <a:tcPr/>
                </a:tc>
                <a:tc>
                  <a:txBody>
                    <a:bodyPr/>
                    <a:lstStyle/>
                    <a:p>
                      <a:r>
                        <a:rPr lang="en-US" sz="2400" dirty="0" smtClean="0"/>
                        <a:t>6 –</a:t>
                      </a:r>
                      <a:r>
                        <a:rPr lang="en-US" sz="2400" baseline="0" dirty="0" smtClean="0"/>
                        <a:t> x =</a:t>
                      </a:r>
                    </a:p>
                    <a:p>
                      <a:r>
                        <a:rPr lang="en-US" sz="2400" baseline="0" dirty="0" smtClean="0"/>
                        <a:t>6 – 4 = </a:t>
                      </a:r>
                    </a:p>
                    <a:p>
                      <a:r>
                        <a:rPr lang="en-US" sz="2400" baseline="0" dirty="0" smtClean="0"/>
                        <a:t>2 </a:t>
                      </a:r>
                      <a:endParaRPr lang="en-US" sz="2400" dirty="0"/>
                    </a:p>
                  </a:txBody>
                  <a:tcPr/>
                </a:tc>
                <a:tc>
                  <a:txBody>
                    <a:bodyPr/>
                    <a:lstStyle/>
                    <a:p>
                      <a:r>
                        <a:rPr lang="en-US" sz="2400" dirty="0" smtClean="0"/>
                        <a:t>4 – x =</a:t>
                      </a:r>
                    </a:p>
                    <a:p>
                      <a:r>
                        <a:rPr lang="en-US" sz="2400" dirty="0" smtClean="0"/>
                        <a:t>4</a:t>
                      </a:r>
                      <a:r>
                        <a:rPr lang="en-US" sz="2400" baseline="0" dirty="0" smtClean="0"/>
                        <a:t> – 4 = </a:t>
                      </a:r>
                    </a:p>
                    <a:p>
                      <a:r>
                        <a:rPr lang="en-US" sz="2400" baseline="0" dirty="0" smtClean="0"/>
                        <a:t>0</a:t>
                      </a:r>
                      <a:endParaRPr lang="en-US" sz="2400" dirty="0"/>
                    </a:p>
                  </a:txBody>
                  <a:tcPr/>
                </a:tc>
                <a:tc>
                  <a:txBody>
                    <a:bodyPr/>
                    <a:lstStyle/>
                    <a:p>
                      <a:r>
                        <a:rPr lang="en-US" sz="2400" dirty="0" smtClean="0"/>
                        <a:t>7 – x =</a:t>
                      </a:r>
                    </a:p>
                    <a:p>
                      <a:r>
                        <a:rPr lang="en-US" sz="2400" dirty="0" smtClean="0"/>
                        <a:t>7 – 4 = </a:t>
                      </a:r>
                    </a:p>
                    <a:p>
                      <a:r>
                        <a:rPr lang="en-US" sz="2400" dirty="0" smtClean="0"/>
                        <a:t>3 </a:t>
                      </a:r>
                      <a:endParaRPr lang="en-US" sz="2400" dirty="0"/>
                    </a:p>
                  </a:txBody>
                  <a:tcPr/>
                </a:tc>
                <a:tc>
                  <a:txBody>
                    <a:bodyPr/>
                    <a:lstStyle/>
                    <a:p>
                      <a:r>
                        <a:rPr lang="en-US" sz="2400" dirty="0" smtClean="0"/>
                        <a:t>x =</a:t>
                      </a:r>
                    </a:p>
                    <a:p>
                      <a:endParaRPr lang="en-US" sz="2400" dirty="0" smtClean="0"/>
                    </a:p>
                    <a:p>
                      <a:r>
                        <a:rPr lang="en-US" sz="2400" dirty="0" smtClean="0"/>
                        <a:t>4</a:t>
                      </a:r>
                      <a:endParaRPr lang="en-US" sz="2400" dirty="0"/>
                    </a:p>
                  </a:txBody>
                  <a:tcPr/>
                </a:tc>
              </a:tr>
            </a:tbl>
          </a:graphicData>
        </a:graphic>
      </p:graphicFrame>
    </p:spTree>
    <p:extLst>
      <p:ext uri="{BB962C8B-B14F-4D97-AF65-F5344CB8AC3E}">
        <p14:creationId xmlns:p14="http://schemas.microsoft.com/office/powerpoint/2010/main" val="330029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rotWithShape="1">
          <a:blip r:embed="rId3" cstate="print"/>
          <a:srcRect r="43721" b="58460"/>
          <a:stretch/>
        </p:blipFill>
        <p:spPr bwMode="auto">
          <a:xfrm>
            <a:off x="685800" y="1600200"/>
            <a:ext cx="4384964" cy="2195945"/>
          </a:xfrm>
          <a:prstGeom prst="rect">
            <a:avLst/>
          </a:prstGeom>
          <a:noFill/>
          <a:ln w="25400">
            <a:noFill/>
            <a:miter lim="800000"/>
            <a:headEnd/>
            <a:tailEnd/>
          </a:ln>
          <a:effectLst/>
        </p:spPr>
      </p:pic>
      <p:sp>
        <p:nvSpPr>
          <p:cNvPr id="2" name="Title 1"/>
          <p:cNvSpPr>
            <a:spLocks noGrp="1"/>
          </p:cNvSpPr>
          <p:nvPr>
            <p:ph type="title"/>
          </p:nvPr>
        </p:nvSpPr>
        <p:spPr/>
        <p:txBody>
          <a:bodyPr>
            <a:normAutofit/>
          </a:bodyPr>
          <a:lstStyle/>
          <a:p>
            <a:r>
              <a:rPr lang="en-US" smtClean="0"/>
              <a:t>Fe </a:t>
            </a:r>
            <a:r>
              <a:rPr lang="en-US" baseline="-25000" smtClean="0"/>
              <a:t>(s) </a:t>
            </a:r>
            <a:r>
              <a:rPr lang="en-US" smtClean="0"/>
              <a:t>+ S </a:t>
            </a:r>
            <a:r>
              <a:rPr lang="en-US" baseline="-25000" smtClean="0"/>
              <a:t>(s) </a:t>
            </a:r>
            <a:r>
              <a:rPr lang="en-US" smtClean="0">
                <a:sym typeface="Wingdings" panose="05000000000000000000" pitchFamily="2" charset="2"/>
              </a:rPr>
              <a:t> FeS </a:t>
            </a:r>
            <a:r>
              <a:rPr lang="en-US" baseline="-25000" smtClean="0">
                <a:sym typeface="Wingdings" panose="05000000000000000000" pitchFamily="2" charset="2"/>
              </a:rPr>
              <a:t>(s) </a:t>
            </a:r>
            <a:endParaRPr lang="en-US" baseline="-25000" dirty="0"/>
          </a:p>
        </p:txBody>
      </p:sp>
      <p:sp>
        <p:nvSpPr>
          <p:cNvPr id="12" name="Content Placeholder 11"/>
          <p:cNvSpPr>
            <a:spLocks noGrp="1"/>
          </p:cNvSpPr>
          <p:nvPr>
            <p:ph sz="half" idx="1"/>
          </p:nvPr>
        </p:nvSpPr>
        <p:spPr>
          <a:xfrm>
            <a:off x="457200" y="3886200"/>
            <a:ext cx="7924800" cy="1524000"/>
          </a:xfrm>
        </p:spPr>
        <p:txBody>
          <a:bodyPr>
            <a:normAutofit/>
          </a:bodyPr>
          <a:lstStyle/>
          <a:p>
            <a:pPr marL="514350" indent="-514350">
              <a:buFont typeface="+mj-lt"/>
              <a:buAutoNum type="alphaLcPeriod"/>
            </a:pPr>
            <a:r>
              <a:rPr lang="en-US" dirty="0" smtClean="0"/>
              <a:t>What is the limiting reagent?</a:t>
            </a:r>
          </a:p>
          <a:p>
            <a:pPr marL="514350" indent="-514350">
              <a:buFont typeface="+mj-lt"/>
              <a:buAutoNum type="alphaLcPeriod"/>
            </a:pPr>
            <a:r>
              <a:rPr lang="en-US" dirty="0" smtClean="0"/>
              <a:t>How much iron(II) sulfide can be produced? </a:t>
            </a:r>
            <a:endParaRPr lang="en-US" dirty="0"/>
          </a:p>
        </p:txBody>
      </p:sp>
    </p:spTree>
    <p:extLst>
      <p:ext uri="{BB962C8B-B14F-4D97-AF65-F5344CB8AC3E}">
        <p14:creationId xmlns:p14="http://schemas.microsoft.com/office/powerpoint/2010/main" val="1297643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rotWithShape="1">
          <a:blip r:embed="rId3" cstate="print"/>
          <a:srcRect b="58460"/>
          <a:stretch/>
        </p:blipFill>
        <p:spPr bwMode="auto">
          <a:xfrm>
            <a:off x="685800" y="1600200"/>
            <a:ext cx="7791450" cy="2195945"/>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1096962"/>
          </a:xfrm>
        </p:spPr>
        <p:txBody>
          <a:bodyPr>
            <a:normAutofit fontScale="90000"/>
          </a:bodyPr>
          <a:lstStyle/>
          <a:p>
            <a:r>
              <a:rPr lang="en-US" dirty="0" smtClean="0"/>
              <a:t>What is the limiting reagent? </a:t>
            </a:r>
            <a:br>
              <a:rPr lang="en-US" dirty="0" smtClean="0"/>
            </a:br>
            <a:r>
              <a:rPr lang="en-US" dirty="0" smtClean="0"/>
              <a:t>Fe </a:t>
            </a:r>
            <a:r>
              <a:rPr lang="en-US" baseline="-25000" dirty="0" smtClean="0"/>
              <a:t>(s) </a:t>
            </a:r>
            <a:r>
              <a:rPr lang="en-US" dirty="0" smtClean="0"/>
              <a:t>+ S </a:t>
            </a:r>
            <a:r>
              <a:rPr lang="en-US" baseline="-25000" dirty="0" smtClean="0"/>
              <a:t>(s) </a:t>
            </a:r>
            <a:r>
              <a:rPr lang="en-US" dirty="0" smtClean="0">
                <a:sym typeface="Wingdings" panose="05000000000000000000" pitchFamily="2" charset="2"/>
              </a:rPr>
              <a:t> </a:t>
            </a:r>
            <a:r>
              <a:rPr lang="en-US" dirty="0" err="1" smtClean="0">
                <a:sym typeface="Wingdings" panose="05000000000000000000" pitchFamily="2" charset="2"/>
              </a:rPr>
              <a:t>FeS</a:t>
            </a:r>
            <a:r>
              <a:rPr lang="en-US" dirty="0" smtClean="0">
                <a:sym typeface="Wingdings" panose="05000000000000000000" pitchFamily="2" charset="2"/>
              </a:rPr>
              <a:t> </a:t>
            </a:r>
            <a:r>
              <a:rPr lang="en-US" baseline="-25000" dirty="0" smtClean="0">
                <a:sym typeface="Wingdings" panose="05000000000000000000" pitchFamily="2" charset="2"/>
              </a:rPr>
              <a:t>(s) </a:t>
            </a:r>
            <a:endParaRPr lang="en-US" baseline="-25000" dirty="0"/>
          </a:p>
        </p:txBody>
      </p:sp>
      <p:sp>
        <p:nvSpPr>
          <p:cNvPr id="5" name="Content Placeholder 11"/>
          <p:cNvSpPr txBox="1">
            <a:spLocks/>
          </p:cNvSpPr>
          <p:nvPr/>
        </p:nvSpPr>
        <p:spPr>
          <a:xfrm>
            <a:off x="457200" y="3886200"/>
            <a:ext cx="7924800" cy="152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pPr>
            <a:r>
              <a:rPr lang="en-US" dirty="0" smtClean="0"/>
              <a:t>What is the limiting reagent?</a:t>
            </a:r>
          </a:p>
          <a:p>
            <a:pPr marL="514350" indent="-514350">
              <a:buFont typeface="+mj-lt"/>
              <a:buAutoNum type="alphaLcPeriod"/>
            </a:pPr>
            <a:r>
              <a:rPr lang="en-US" dirty="0" smtClean="0"/>
              <a:t>How much iron(II) sulfide can be produced?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rotWithShape="1">
          <a:blip r:embed="rId3" cstate="print"/>
          <a:srcRect t="44947" r="44077" b="8009"/>
          <a:stretch/>
        </p:blipFill>
        <p:spPr bwMode="auto">
          <a:xfrm>
            <a:off x="685800" y="1752600"/>
            <a:ext cx="4357255" cy="2486891"/>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1096962"/>
          </a:xfrm>
        </p:spPr>
        <p:txBody>
          <a:bodyPr>
            <a:normAutofit fontScale="90000"/>
          </a:bodyPr>
          <a:lstStyle/>
          <a:p>
            <a:r>
              <a:rPr lang="en-US" dirty="0" smtClean="0"/>
              <a:t>What is the limiting reagent? </a:t>
            </a:r>
            <a:br>
              <a:rPr lang="en-US" dirty="0" smtClean="0"/>
            </a:br>
            <a:r>
              <a:rPr lang="en-US" dirty="0" smtClean="0"/>
              <a:t>Fe </a:t>
            </a:r>
            <a:r>
              <a:rPr lang="en-US" baseline="-25000" dirty="0" smtClean="0"/>
              <a:t>(s) </a:t>
            </a:r>
            <a:r>
              <a:rPr lang="en-US" dirty="0" smtClean="0"/>
              <a:t>+ S </a:t>
            </a:r>
            <a:r>
              <a:rPr lang="en-US" baseline="-25000" dirty="0" smtClean="0"/>
              <a:t>(s) </a:t>
            </a:r>
            <a:r>
              <a:rPr lang="en-US" dirty="0" smtClean="0">
                <a:sym typeface="Wingdings" panose="05000000000000000000" pitchFamily="2" charset="2"/>
              </a:rPr>
              <a:t> </a:t>
            </a:r>
            <a:r>
              <a:rPr lang="en-US" dirty="0" err="1" smtClean="0">
                <a:sym typeface="Wingdings" panose="05000000000000000000" pitchFamily="2" charset="2"/>
              </a:rPr>
              <a:t>FeS</a:t>
            </a:r>
            <a:r>
              <a:rPr lang="en-US" dirty="0" smtClean="0">
                <a:sym typeface="Wingdings" panose="05000000000000000000" pitchFamily="2" charset="2"/>
              </a:rPr>
              <a:t> </a:t>
            </a:r>
            <a:r>
              <a:rPr lang="en-US" baseline="-25000" dirty="0" smtClean="0">
                <a:sym typeface="Wingdings" panose="05000000000000000000" pitchFamily="2" charset="2"/>
              </a:rPr>
              <a:t>(s) </a:t>
            </a:r>
            <a:endParaRPr lang="en-US" baseline="-25000" dirty="0"/>
          </a:p>
        </p:txBody>
      </p:sp>
      <p:sp>
        <p:nvSpPr>
          <p:cNvPr id="4" name="Content Placeholder 11"/>
          <p:cNvSpPr txBox="1">
            <a:spLocks/>
          </p:cNvSpPr>
          <p:nvPr/>
        </p:nvSpPr>
        <p:spPr>
          <a:xfrm>
            <a:off x="457200" y="3886200"/>
            <a:ext cx="7924800" cy="152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pPr>
            <a:r>
              <a:rPr lang="en-US" dirty="0" smtClean="0"/>
              <a:t>What is the limiting reagent?</a:t>
            </a:r>
          </a:p>
          <a:p>
            <a:pPr marL="514350" indent="-514350">
              <a:buFont typeface="+mj-lt"/>
              <a:buAutoNum type="alphaLcPeriod"/>
            </a:pPr>
            <a:r>
              <a:rPr lang="en-US" dirty="0" smtClean="0"/>
              <a:t>How much iron(II) sulfide can be produced? </a:t>
            </a:r>
            <a:endParaRPr lang="en-US" dirty="0"/>
          </a:p>
        </p:txBody>
      </p:sp>
    </p:spTree>
    <p:extLst>
      <p:ext uri="{BB962C8B-B14F-4D97-AF65-F5344CB8AC3E}">
        <p14:creationId xmlns:p14="http://schemas.microsoft.com/office/powerpoint/2010/main" val="3838120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rotWithShape="1">
          <a:blip r:embed="rId3" cstate="print"/>
          <a:srcRect t="44947"/>
          <a:stretch/>
        </p:blipFill>
        <p:spPr bwMode="auto">
          <a:xfrm>
            <a:off x="685800" y="1600200"/>
            <a:ext cx="7791450" cy="2910296"/>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1096962"/>
          </a:xfrm>
        </p:spPr>
        <p:txBody>
          <a:bodyPr>
            <a:normAutofit fontScale="90000"/>
          </a:bodyPr>
          <a:lstStyle/>
          <a:p>
            <a:r>
              <a:rPr lang="en-US" dirty="0" smtClean="0"/>
              <a:t>What is the limiting reagent? </a:t>
            </a:r>
            <a:br>
              <a:rPr lang="en-US" dirty="0" smtClean="0"/>
            </a:br>
            <a:r>
              <a:rPr lang="en-US" dirty="0" smtClean="0"/>
              <a:t>Fe </a:t>
            </a:r>
            <a:r>
              <a:rPr lang="en-US" baseline="-25000" dirty="0" smtClean="0"/>
              <a:t>(s) </a:t>
            </a:r>
            <a:r>
              <a:rPr lang="en-US" dirty="0" smtClean="0"/>
              <a:t>+ S </a:t>
            </a:r>
            <a:r>
              <a:rPr lang="en-US" baseline="-25000" dirty="0" smtClean="0"/>
              <a:t>(s) </a:t>
            </a:r>
            <a:r>
              <a:rPr lang="en-US" dirty="0" smtClean="0">
                <a:sym typeface="Wingdings" panose="05000000000000000000" pitchFamily="2" charset="2"/>
              </a:rPr>
              <a:t> </a:t>
            </a:r>
            <a:r>
              <a:rPr lang="en-US" dirty="0" err="1" smtClean="0">
                <a:sym typeface="Wingdings" panose="05000000000000000000" pitchFamily="2" charset="2"/>
              </a:rPr>
              <a:t>FeS</a:t>
            </a:r>
            <a:r>
              <a:rPr lang="en-US" dirty="0" smtClean="0">
                <a:sym typeface="Wingdings" panose="05000000000000000000" pitchFamily="2" charset="2"/>
              </a:rPr>
              <a:t> </a:t>
            </a:r>
            <a:r>
              <a:rPr lang="en-US" baseline="-25000" dirty="0" smtClean="0">
                <a:sym typeface="Wingdings" panose="05000000000000000000" pitchFamily="2" charset="2"/>
              </a:rPr>
              <a:t>(s) </a:t>
            </a:r>
            <a:endParaRPr lang="en-US" baseline="-25000" dirty="0"/>
          </a:p>
        </p:txBody>
      </p:sp>
      <p:sp>
        <p:nvSpPr>
          <p:cNvPr id="4" name="Content Placeholder 11"/>
          <p:cNvSpPr txBox="1">
            <a:spLocks/>
          </p:cNvSpPr>
          <p:nvPr/>
        </p:nvSpPr>
        <p:spPr>
          <a:xfrm>
            <a:off x="381000" y="4526033"/>
            <a:ext cx="7924800" cy="152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pPr>
            <a:r>
              <a:rPr lang="en-US" dirty="0" smtClean="0"/>
              <a:t>What is the limiting reagent?</a:t>
            </a:r>
          </a:p>
          <a:p>
            <a:pPr marL="514350" indent="-514350">
              <a:buFont typeface="+mj-lt"/>
              <a:buAutoNum type="alphaLcPeriod"/>
            </a:pPr>
            <a:r>
              <a:rPr lang="en-US" dirty="0" smtClean="0"/>
              <a:t>How much iron(II) sulfide can be produced? </a:t>
            </a:r>
            <a:endParaRPr lang="en-US" dirty="0"/>
          </a:p>
        </p:txBody>
      </p:sp>
    </p:spTree>
    <p:extLst>
      <p:ext uri="{BB962C8B-B14F-4D97-AF65-F5344CB8AC3E}">
        <p14:creationId xmlns:p14="http://schemas.microsoft.com/office/powerpoint/2010/main" val="38698911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print"/>
          <a:srcRect/>
          <a:stretch>
            <a:fillRect/>
          </a:stretch>
        </p:blipFill>
        <p:spPr bwMode="auto">
          <a:xfrm>
            <a:off x="685800" y="1447800"/>
            <a:ext cx="7791450" cy="5286351"/>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1096962"/>
          </a:xfrm>
        </p:spPr>
        <p:txBody>
          <a:bodyPr>
            <a:normAutofit fontScale="90000"/>
          </a:bodyPr>
          <a:lstStyle/>
          <a:p>
            <a:r>
              <a:rPr lang="en-US" dirty="0" smtClean="0"/>
              <a:t>What is the limiting reagent? </a:t>
            </a:r>
            <a:br>
              <a:rPr lang="en-US" dirty="0" smtClean="0"/>
            </a:br>
            <a:r>
              <a:rPr lang="en-US" dirty="0" smtClean="0"/>
              <a:t>Fe </a:t>
            </a:r>
            <a:r>
              <a:rPr lang="en-US" baseline="-25000" dirty="0" smtClean="0"/>
              <a:t>(s) </a:t>
            </a:r>
            <a:r>
              <a:rPr lang="en-US" dirty="0" smtClean="0"/>
              <a:t>+ S </a:t>
            </a:r>
            <a:r>
              <a:rPr lang="en-US" baseline="-25000" dirty="0" smtClean="0"/>
              <a:t>(s) </a:t>
            </a:r>
            <a:r>
              <a:rPr lang="en-US" dirty="0" smtClean="0">
                <a:sym typeface="Wingdings" panose="05000000000000000000" pitchFamily="2" charset="2"/>
              </a:rPr>
              <a:t> </a:t>
            </a:r>
            <a:r>
              <a:rPr lang="en-US" dirty="0" err="1" smtClean="0">
                <a:sym typeface="Wingdings" panose="05000000000000000000" pitchFamily="2" charset="2"/>
              </a:rPr>
              <a:t>FeS</a:t>
            </a:r>
            <a:r>
              <a:rPr lang="en-US" dirty="0" smtClean="0">
                <a:sym typeface="Wingdings" panose="05000000000000000000" pitchFamily="2" charset="2"/>
              </a:rPr>
              <a:t> </a:t>
            </a:r>
            <a:r>
              <a:rPr lang="en-US" baseline="-25000" dirty="0" smtClean="0">
                <a:sym typeface="Wingdings" panose="05000000000000000000" pitchFamily="2" charset="2"/>
              </a:rPr>
              <a:t>(s) </a:t>
            </a:r>
            <a:endParaRPr lang="en-US" baseline="-25000" dirty="0"/>
          </a:p>
        </p:txBody>
      </p:sp>
    </p:spTree>
    <p:extLst>
      <p:ext uri="{BB962C8B-B14F-4D97-AF65-F5344CB8AC3E}">
        <p14:creationId xmlns:p14="http://schemas.microsoft.com/office/powerpoint/2010/main" val="20299512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Limiting Reagent</a:t>
            </a:r>
            <a:endParaRPr lang="en-US" dirty="0"/>
          </a:p>
        </p:txBody>
      </p:sp>
      <p:sp>
        <p:nvSpPr>
          <p:cNvPr id="3" name="Content Placeholder 2"/>
          <p:cNvSpPr>
            <a:spLocks noGrp="1"/>
          </p:cNvSpPr>
          <p:nvPr>
            <p:ph idx="1"/>
          </p:nvPr>
        </p:nvSpPr>
        <p:spPr/>
        <p:txBody>
          <a:bodyPr/>
          <a:lstStyle/>
          <a:p>
            <a:r>
              <a:rPr lang="en-US" dirty="0" smtClean="0"/>
              <a:t>Suppose that 7.50 moles of iron are heated with 2.00 moles of sulfur, how many moles of iron(II) sulfide are produced? Use an ICE table.</a:t>
            </a:r>
            <a:endParaRPr lang="en-US" dirty="0"/>
          </a:p>
        </p:txBody>
      </p:sp>
    </p:spTree>
    <p:extLst>
      <p:ext uri="{BB962C8B-B14F-4D97-AF65-F5344CB8AC3E}">
        <p14:creationId xmlns:p14="http://schemas.microsoft.com/office/powerpoint/2010/main" val="294790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a:stretch>
            <a:fillRect/>
          </a:stretch>
        </p:blipFill>
        <p:spPr bwMode="auto">
          <a:xfrm>
            <a:off x="0" y="1676400"/>
            <a:ext cx="9029700" cy="3943350"/>
          </a:xfrm>
          <a:prstGeom prst="rect">
            <a:avLst/>
          </a:prstGeom>
          <a:noFill/>
          <a:ln w="25400">
            <a:noFill/>
            <a:miter lim="800000"/>
            <a:headEnd/>
            <a:tailEnd/>
          </a:ln>
          <a:effectLst/>
        </p:spPr>
      </p:pic>
      <p:sp>
        <p:nvSpPr>
          <p:cNvPr id="3" name="Rectangle 3"/>
          <p:cNvSpPr txBox="1">
            <a:spLocks noChangeArrowheads="1"/>
          </p:cNvSpPr>
          <p:nvPr/>
        </p:nvSpPr>
        <p:spPr>
          <a:xfrm>
            <a:off x="228600" y="2743200"/>
            <a:ext cx="8775700" cy="60325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5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2 NO </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mn-cs"/>
              </a:rPr>
              <a:t>(g)</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 O</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mn-cs"/>
              </a:rPr>
              <a:t>2 (g)  </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Arial" charset="0"/>
              </a:rPr>
              <a:t>→ 2 NO</a:t>
            </a:r>
            <a:r>
              <a:rPr kumimoji="0" lang="en-US" sz="3200" b="0" i="0" u="none" strike="noStrike" kern="1200" cap="none" spc="0" normalizeH="0" baseline="-25000" noProof="0" dirty="0" smtClean="0">
                <a:ln>
                  <a:noFill/>
                </a:ln>
                <a:solidFill>
                  <a:schemeClr val="tx1"/>
                </a:solidFill>
                <a:effectLst/>
                <a:uLnTx/>
                <a:uFillTx/>
                <a:latin typeface="Times New Roman" pitchFamily="18" charset="0"/>
                <a:ea typeface="+mn-ea"/>
                <a:cs typeface="Arial" charset="0"/>
              </a:rPr>
              <a:t>2 (g)</a:t>
            </a:r>
            <a:endParaRPr kumimoji="0" lang="en-US" sz="3200" b="0" i="0" u="none" strike="noStrike" kern="1200" cap="none" spc="0" normalizeH="0" baseline="-25000" noProof="0" dirty="0">
              <a:ln>
                <a:noFill/>
              </a:ln>
              <a:solidFill>
                <a:schemeClr val="tx1"/>
              </a:solidFill>
              <a:effectLst/>
              <a:uLnTx/>
              <a:uFillTx/>
              <a:latin typeface="Times New Roman" pitchFamily="18" charset="0"/>
              <a:ea typeface="+mn-ea"/>
              <a:cs typeface="+mn-cs"/>
            </a:endParaRPr>
          </a:p>
        </p:txBody>
      </p:sp>
      <p:sp>
        <p:nvSpPr>
          <p:cNvPr id="2" name="Title 1"/>
          <p:cNvSpPr>
            <a:spLocks noGrp="1"/>
          </p:cNvSpPr>
          <p:nvPr>
            <p:ph type="title"/>
          </p:nvPr>
        </p:nvSpPr>
        <p:spPr/>
        <p:txBody>
          <a:bodyPr>
            <a:normAutofit fontScale="90000"/>
          </a:bodyPr>
          <a:lstStyle/>
          <a:p>
            <a:r>
              <a:rPr lang="en-US" dirty="0" smtClean="0"/>
              <a:t>What does a chemical reaction tell us? </a:t>
            </a:r>
            <a:endParaRPr lang="en-US" dirty="0"/>
          </a:p>
        </p:txBody>
      </p:sp>
    </p:spTree>
    <p:extLst>
      <p:ext uri="{BB962C8B-B14F-4D97-AF65-F5344CB8AC3E}">
        <p14:creationId xmlns:p14="http://schemas.microsoft.com/office/powerpoint/2010/main" val="41343929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Limiting Reagent</a:t>
            </a:r>
            <a:endParaRPr lang="en-US" dirty="0"/>
          </a:p>
        </p:txBody>
      </p:sp>
      <p:sp>
        <p:nvSpPr>
          <p:cNvPr id="3" name="Content Placeholder 2"/>
          <p:cNvSpPr>
            <a:spLocks noGrp="1"/>
          </p:cNvSpPr>
          <p:nvPr>
            <p:ph idx="1"/>
          </p:nvPr>
        </p:nvSpPr>
        <p:spPr/>
        <p:txBody>
          <a:bodyPr/>
          <a:lstStyle/>
          <a:p>
            <a:r>
              <a:rPr lang="en-US" dirty="0" smtClean="0"/>
              <a:t>Suppose that 6.24 moles of aluminum metal are heated in 5.00 moles of oxygen gas, how many moles of aluminum oxide powder can be produced? Use an ICE table.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Limiting Reagent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Antimony reacts with iodine to produce antimony(III) iodide. </a:t>
            </a:r>
          </a:p>
          <a:p>
            <a:pPr marL="514350" indent="-514350">
              <a:buFont typeface="+mj-lt"/>
              <a:buAutoNum type="alphaLcPeriod"/>
            </a:pPr>
            <a:r>
              <a:rPr lang="en-US" dirty="0" smtClean="0"/>
              <a:t>Write the balanced chemical equation.</a:t>
            </a:r>
          </a:p>
          <a:p>
            <a:pPr marL="514350" indent="-514350">
              <a:buFont typeface="+mj-lt"/>
              <a:buAutoNum type="alphaLcPeriod"/>
            </a:pPr>
            <a:r>
              <a:rPr lang="en-US" dirty="0" smtClean="0"/>
              <a:t>What is the limiting reagent if 10.00 g of antimony react with 10.00 g of iodine? Use an ICE table. </a:t>
            </a:r>
          </a:p>
          <a:p>
            <a:pPr marL="514350" indent="-514350">
              <a:buFont typeface="+mj-lt"/>
              <a:buAutoNum type="alphaLcPeriod"/>
            </a:pPr>
            <a:r>
              <a:rPr lang="en-US" dirty="0" smtClean="0"/>
              <a:t>How many grams of antimony(III) iodide can be produced? </a:t>
            </a:r>
          </a:p>
          <a:p>
            <a:pPr marL="514350" indent="-514350">
              <a:buFont typeface="+mj-lt"/>
              <a:buAutoNum type="alphaLcPeriod"/>
            </a:pPr>
            <a:r>
              <a:rPr lang="en-US" dirty="0" smtClean="0"/>
              <a:t>How many grams of the excess reagent remain at the completion of the reaction? </a:t>
            </a:r>
            <a:endParaRPr lang="en-US" dirty="0"/>
          </a:p>
        </p:txBody>
      </p:sp>
    </p:spTree>
    <p:extLst>
      <p:ext uri="{BB962C8B-B14F-4D97-AF65-F5344CB8AC3E}">
        <p14:creationId xmlns:p14="http://schemas.microsoft.com/office/powerpoint/2010/main" val="2068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p:cNvPicPr>
          <p:nvPr/>
        </p:nvPicPr>
        <p:blipFill>
          <a:blip r:embed="rId3" cstate="print"/>
          <a:srcRect/>
          <a:stretch>
            <a:fillRect/>
          </a:stretch>
        </p:blipFill>
        <p:spPr bwMode="auto">
          <a:xfrm>
            <a:off x="254000" y="2171700"/>
            <a:ext cx="8636000" cy="2514600"/>
          </a:xfrm>
          <a:prstGeom prst="rect">
            <a:avLst/>
          </a:prstGeom>
          <a:noFill/>
          <a:ln w="9525">
            <a:noFill/>
            <a:miter lim="800000"/>
            <a:headEnd/>
            <a:tailEnd/>
          </a:ln>
        </p:spPr>
      </p:pic>
      <p:sp>
        <p:nvSpPr>
          <p:cNvPr id="75778" name="TextBox 2"/>
          <p:cNvSpPr txBox="1">
            <a:spLocks noChangeArrowheads="1"/>
          </p:cNvSpPr>
          <p:nvPr/>
        </p:nvSpPr>
        <p:spPr bwMode="auto">
          <a:xfrm>
            <a:off x="7824788" y="6604000"/>
            <a:ext cx="1319212" cy="274638"/>
          </a:xfrm>
          <a:prstGeom prst="rect">
            <a:avLst/>
          </a:prstGeom>
          <a:noFill/>
          <a:ln w="9525">
            <a:noFill/>
            <a:miter lim="800000"/>
            <a:headEnd/>
            <a:tailEnd/>
          </a:ln>
        </p:spPr>
        <p:txBody>
          <a:bodyPr wrap="none">
            <a:spAutoFit/>
          </a:bodyPr>
          <a:lstStyle/>
          <a:p>
            <a:pPr algn="r"/>
            <a:r>
              <a:rPr lang="en-US" sz="1200" b="1">
                <a:latin typeface="Arial" pitchFamily="34" charset="0"/>
              </a:rPr>
              <a:t>Table 10-1 p304</a:t>
            </a:r>
          </a:p>
        </p:txBody>
      </p:sp>
    </p:spTree>
    <p:extLst>
      <p:ext uri="{BB962C8B-B14F-4D97-AF65-F5344CB8AC3E}">
        <p14:creationId xmlns:p14="http://schemas.microsoft.com/office/powerpoint/2010/main" val="972921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Limiting Reagent</a:t>
            </a:r>
            <a:endParaRPr lang="en-US" dirty="0"/>
          </a:p>
        </p:txBody>
      </p:sp>
      <p:sp>
        <p:nvSpPr>
          <p:cNvPr id="3" name="Content Placeholder 2"/>
          <p:cNvSpPr>
            <a:spLocks noGrp="1"/>
          </p:cNvSpPr>
          <p:nvPr>
            <p:ph idx="1"/>
          </p:nvPr>
        </p:nvSpPr>
        <p:spPr/>
        <p:txBody>
          <a:bodyPr/>
          <a:lstStyle/>
          <a:p>
            <a:r>
              <a:rPr lang="en-US" dirty="0" smtClean="0"/>
              <a:t>Ammonia and fluorine gases react to form </a:t>
            </a:r>
            <a:r>
              <a:rPr lang="en-US" dirty="0" err="1" smtClean="0"/>
              <a:t>dinitrogen</a:t>
            </a:r>
            <a:r>
              <a:rPr lang="en-US" dirty="0" smtClean="0"/>
              <a:t> </a:t>
            </a:r>
            <a:r>
              <a:rPr lang="en-US" dirty="0" err="1" smtClean="0"/>
              <a:t>tetrafluoride</a:t>
            </a:r>
            <a:r>
              <a:rPr lang="en-US" dirty="0" smtClean="0"/>
              <a:t> and hydrogen fluoride gases. </a:t>
            </a:r>
          </a:p>
          <a:p>
            <a:r>
              <a:rPr lang="en-US" dirty="0" smtClean="0"/>
              <a:t>If 5.00 g of ammonia and 20.0 g of fluorine gas react, how many grams of hydrogen fluoride gas are produced? Use an ICE table.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Limiting Reagent</a:t>
            </a:r>
            <a:endParaRPr lang="en-US" dirty="0"/>
          </a:p>
        </p:txBody>
      </p:sp>
      <p:sp>
        <p:nvSpPr>
          <p:cNvPr id="3" name="Content Placeholder 2"/>
          <p:cNvSpPr>
            <a:spLocks noGrp="1"/>
          </p:cNvSpPr>
          <p:nvPr>
            <p:ph idx="1"/>
          </p:nvPr>
        </p:nvSpPr>
        <p:spPr/>
        <p:txBody>
          <a:bodyPr/>
          <a:lstStyle/>
          <a:p>
            <a:r>
              <a:rPr lang="en-US" dirty="0" smtClean="0"/>
              <a:t>If 12.8 g </a:t>
            </a:r>
            <a:r>
              <a:rPr lang="en-US" smtClean="0"/>
              <a:t>of sodium metal </a:t>
            </a:r>
            <a:r>
              <a:rPr lang="en-US" dirty="0" smtClean="0"/>
              <a:t>react with 10.2 g of chlorine gas and 16.201 g of sodium chloride is produced, what is the percent yield? Use an ICE table.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r>
              <a:rPr lang="en-US" dirty="0" err="1" smtClean="0"/>
              <a:t>Thermochemical</a:t>
            </a:r>
            <a:r>
              <a:rPr lang="en-US" dirty="0" smtClean="0"/>
              <a:t> Equations</a:t>
            </a:r>
            <a:endParaRPr lang="en-US" dirty="0"/>
          </a:p>
        </p:txBody>
      </p:sp>
      <p:sp>
        <p:nvSpPr>
          <p:cNvPr id="3" name="Content Placeholder 2"/>
          <p:cNvSpPr>
            <a:spLocks noGrp="1"/>
          </p:cNvSpPr>
          <p:nvPr>
            <p:ph idx="1"/>
          </p:nvPr>
        </p:nvSpPr>
        <p:spPr/>
        <p:txBody>
          <a:bodyPr/>
          <a:lstStyle/>
          <a:p>
            <a:r>
              <a:rPr lang="en-US" dirty="0" smtClean="0"/>
              <a:t>The electrolysis of water absorbs 286 kJ for each mole of liquid water decomposed into its elements. </a:t>
            </a:r>
          </a:p>
          <a:p>
            <a:pPr marL="514350" indent="-514350">
              <a:buFont typeface="+mj-lt"/>
              <a:buAutoNum type="alphaLcParenR"/>
            </a:pPr>
            <a:r>
              <a:rPr lang="en-US" dirty="0" smtClean="0"/>
              <a:t>Is this reaction exothermic or endothermic? </a:t>
            </a:r>
          </a:p>
          <a:p>
            <a:pPr marL="514350" indent="-514350">
              <a:buFont typeface="+mj-lt"/>
              <a:buAutoNum type="alphaLcParenR"/>
            </a:pPr>
            <a:r>
              <a:rPr lang="en-US" dirty="0" smtClean="0"/>
              <a:t>How many grams of hydrogen gas can be collected if 5,000. kJ of energy are absorbed?</a:t>
            </a:r>
          </a:p>
          <a:p>
            <a:pPr marL="514350" indent="-514350">
              <a:buFont typeface="+mj-lt"/>
              <a:buAutoNum type="alphaLcParenR"/>
            </a:pPr>
            <a:r>
              <a:rPr lang="en-US" dirty="0" smtClean="0"/>
              <a:t>If 28.241 g of hydrogen gas are collected, what is the percent yield?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 </a:t>
            </a:r>
            <a:r>
              <a:rPr lang="en-US" dirty="0" err="1" smtClean="0"/>
              <a:t>Thermochemical</a:t>
            </a:r>
            <a:r>
              <a:rPr lang="en-US" dirty="0" smtClean="0"/>
              <a:t> Equations</a:t>
            </a:r>
            <a:endParaRPr lang="en-US" dirty="0"/>
          </a:p>
        </p:txBody>
      </p:sp>
      <p:sp>
        <p:nvSpPr>
          <p:cNvPr id="5" name="Content Placeholder 4"/>
          <p:cNvSpPr>
            <a:spLocks noGrp="1"/>
          </p:cNvSpPr>
          <p:nvPr>
            <p:ph idx="1"/>
          </p:nvPr>
        </p:nvSpPr>
        <p:spPr/>
        <p:txBody>
          <a:bodyPr/>
          <a:lstStyle/>
          <a:p>
            <a:r>
              <a:rPr lang="en-US" dirty="0" smtClean="0"/>
              <a:t>When octane, a hydrocarbon, in gasoline burns in an automobile engine 8.5 x 10</a:t>
            </a:r>
            <a:r>
              <a:rPr lang="en-US" baseline="30000" dirty="0" smtClean="0"/>
              <a:t>3</a:t>
            </a:r>
            <a:r>
              <a:rPr lang="en-US" dirty="0" smtClean="0"/>
              <a:t> J of heat are released.  </a:t>
            </a:r>
          </a:p>
          <a:p>
            <a:pPr marL="0" indent="0" algn="ctr">
              <a:buNone/>
            </a:pPr>
            <a:r>
              <a:rPr lang="en-US" dirty="0" smtClean="0"/>
              <a:t>2 C</a:t>
            </a:r>
            <a:r>
              <a:rPr lang="en-US" baseline="-25000" dirty="0" smtClean="0"/>
              <a:t>8</a:t>
            </a:r>
            <a:r>
              <a:rPr lang="en-US" dirty="0" smtClean="0"/>
              <a:t>H</a:t>
            </a:r>
            <a:r>
              <a:rPr lang="en-US" baseline="-25000" dirty="0" smtClean="0"/>
              <a:t>18 (l) </a:t>
            </a:r>
            <a:r>
              <a:rPr lang="en-US" dirty="0" smtClean="0"/>
              <a:t>+ 16 O</a:t>
            </a:r>
            <a:r>
              <a:rPr lang="en-US" baseline="-25000" dirty="0" smtClean="0"/>
              <a:t>2 (g) </a:t>
            </a:r>
            <a:r>
              <a:rPr lang="en-US" dirty="0" smtClean="0">
                <a:sym typeface="Wingdings" pitchFamily="2" charset="2"/>
              </a:rPr>
              <a:t> 16 CO</a:t>
            </a:r>
            <a:r>
              <a:rPr lang="en-US" baseline="-25000" dirty="0" smtClean="0">
                <a:sym typeface="Wingdings" pitchFamily="2" charset="2"/>
              </a:rPr>
              <a:t>2 (g) </a:t>
            </a:r>
            <a:r>
              <a:rPr lang="en-US" dirty="0" smtClean="0">
                <a:sym typeface="Wingdings" pitchFamily="2" charset="2"/>
              </a:rPr>
              <a:t>+ 18 H</a:t>
            </a:r>
            <a:r>
              <a:rPr lang="en-US" baseline="-25000" dirty="0" smtClean="0">
                <a:sym typeface="Wingdings" pitchFamily="2" charset="2"/>
              </a:rPr>
              <a:t>2</a:t>
            </a:r>
            <a:r>
              <a:rPr lang="en-US" dirty="0" smtClean="0">
                <a:sym typeface="Wingdings" pitchFamily="2" charset="2"/>
              </a:rPr>
              <a:t>O</a:t>
            </a:r>
            <a:r>
              <a:rPr lang="en-US" baseline="-25000" dirty="0" smtClean="0">
                <a:sym typeface="Wingdings" pitchFamily="2" charset="2"/>
              </a:rPr>
              <a:t> (g) </a:t>
            </a:r>
            <a:endParaRPr lang="en-US" baseline="-25000" dirty="0" smtClean="0"/>
          </a:p>
          <a:p>
            <a:r>
              <a:rPr lang="en-US" dirty="0" smtClean="0"/>
              <a:t>How many calories of heat are released, if 10.0 g of octane is combusted?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r>
              <a:rPr lang="en-US" dirty="0" err="1" smtClean="0"/>
              <a:t>Thermochemical</a:t>
            </a:r>
            <a:r>
              <a:rPr lang="en-US" dirty="0" smtClean="0"/>
              <a:t> Equations</a:t>
            </a:r>
            <a:endParaRPr lang="en-US" dirty="0"/>
          </a:p>
        </p:txBody>
      </p:sp>
      <p:sp>
        <p:nvSpPr>
          <p:cNvPr id="3" name="Content Placeholder 2"/>
          <p:cNvSpPr>
            <a:spLocks noGrp="1"/>
          </p:cNvSpPr>
          <p:nvPr>
            <p:ph idx="1"/>
          </p:nvPr>
        </p:nvSpPr>
        <p:spPr/>
        <p:txBody>
          <a:bodyPr/>
          <a:lstStyle/>
          <a:p>
            <a:r>
              <a:rPr lang="en-US" dirty="0" smtClean="0"/>
              <a:t>Solid sulfur reacts with carbon dioxide gas to produce sulfur dioxide gas and carbon solid, ∆H = -75.8 kJ. When 5.20 g of sulfur react with excess carbon dioxide, how many kJ of energy are evolved </a:t>
            </a:r>
            <a:r>
              <a:rPr lang="en-US" smtClean="0"/>
              <a:t>or absorbed?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6"/>
          <p:cNvSpPr>
            <a:spLocks noGrp="1"/>
          </p:cNvSpPr>
          <p:nvPr>
            <p:ph type="sldNum" sz="quarter" idx="12"/>
          </p:nvPr>
        </p:nvSpPr>
        <p:spPr/>
        <p:txBody>
          <a:bodyPr/>
          <a:lstStyle/>
          <a:p>
            <a:fld id="{EE1965C0-11DD-4FDF-A630-82CD4C6AF4AD}" type="slidenum">
              <a:rPr lang="en-US"/>
              <a:pPr/>
              <a:t>4</a:t>
            </a:fld>
            <a:endParaRPr lang="en-US"/>
          </a:p>
        </p:txBody>
      </p:sp>
      <p:sp>
        <p:nvSpPr>
          <p:cNvPr id="241666" name="Rectangle 2"/>
          <p:cNvSpPr>
            <a:spLocks noGrp="1" noChangeArrowheads="1"/>
          </p:cNvSpPr>
          <p:nvPr>
            <p:ph type="title"/>
          </p:nvPr>
        </p:nvSpPr>
        <p:spPr>
          <a:xfrm>
            <a:off x="457200" y="198438"/>
            <a:ext cx="8229600" cy="842962"/>
          </a:xfrm>
          <a:solidFill>
            <a:srgbClr val="FFCC99">
              <a:alpha val="19000"/>
            </a:srgbClr>
          </a:solidFill>
          <a:ln w="12700">
            <a:solidFill>
              <a:srgbClr val="000000"/>
            </a:solidFill>
          </a:ln>
        </p:spPr>
        <p:txBody>
          <a:bodyPr/>
          <a:lstStyle/>
          <a:p>
            <a:r>
              <a:rPr lang="en-US" b="1" dirty="0">
                <a:solidFill>
                  <a:srgbClr val="004CBC"/>
                </a:solidFill>
                <a:latin typeface="Times New Roman" pitchFamily="18" charset="0"/>
              </a:rPr>
              <a:t>Moles &amp; Equation Coefficients</a:t>
            </a:r>
          </a:p>
        </p:txBody>
      </p:sp>
      <p:sp>
        <p:nvSpPr>
          <p:cNvPr id="241667" name="Rectangle 3"/>
          <p:cNvSpPr>
            <a:spLocks noGrp="1" noChangeArrowheads="1"/>
          </p:cNvSpPr>
          <p:nvPr>
            <p:ph type="body" sz="half" idx="1"/>
          </p:nvPr>
        </p:nvSpPr>
        <p:spPr>
          <a:xfrm>
            <a:off x="152400" y="1295400"/>
            <a:ext cx="8775700" cy="603250"/>
          </a:xfrm>
        </p:spPr>
        <p:txBody>
          <a:bodyPr/>
          <a:lstStyle/>
          <a:p>
            <a:pPr algn="ctr">
              <a:lnSpc>
                <a:spcPct val="80000"/>
              </a:lnSpc>
              <a:spcBef>
                <a:spcPct val="50000"/>
              </a:spcBef>
              <a:buFontTx/>
              <a:buNone/>
            </a:pPr>
            <a:r>
              <a:rPr lang="en-US" dirty="0">
                <a:latin typeface="Times New Roman" pitchFamily="18" charset="0"/>
              </a:rPr>
              <a:t>2 </a:t>
            </a:r>
            <a:r>
              <a:rPr lang="en-US" dirty="0" smtClean="0">
                <a:latin typeface="Times New Roman" pitchFamily="18" charset="0"/>
              </a:rPr>
              <a:t>NO </a:t>
            </a:r>
            <a:r>
              <a:rPr lang="en-US" baseline="-25000" dirty="0" smtClean="0">
                <a:latin typeface="Times New Roman" pitchFamily="18" charset="0"/>
              </a:rPr>
              <a:t>(</a:t>
            </a:r>
            <a:r>
              <a:rPr lang="en-US" baseline="-25000" dirty="0">
                <a:latin typeface="Times New Roman" pitchFamily="18" charset="0"/>
              </a:rPr>
              <a:t>g) </a:t>
            </a:r>
            <a:r>
              <a:rPr lang="en-US" dirty="0">
                <a:latin typeface="Times New Roman" pitchFamily="18" charset="0"/>
              </a:rPr>
              <a:t>+ </a:t>
            </a:r>
            <a:r>
              <a:rPr lang="en-US" dirty="0" smtClean="0">
                <a:latin typeface="Times New Roman" pitchFamily="18" charset="0"/>
              </a:rPr>
              <a:t>O</a:t>
            </a:r>
            <a:r>
              <a:rPr lang="en-US" baseline="-25000" dirty="0" smtClean="0">
                <a:latin typeface="Times New Roman" pitchFamily="18" charset="0"/>
              </a:rPr>
              <a:t>2 (</a:t>
            </a:r>
            <a:r>
              <a:rPr lang="en-US" baseline="-25000" dirty="0">
                <a:latin typeface="Times New Roman" pitchFamily="18" charset="0"/>
              </a:rPr>
              <a:t>g)  </a:t>
            </a:r>
            <a:r>
              <a:rPr lang="en-US" dirty="0">
                <a:latin typeface="Times New Roman" pitchFamily="18" charset="0"/>
                <a:cs typeface="Arial" charset="0"/>
              </a:rPr>
              <a:t>→ 2 </a:t>
            </a:r>
            <a:r>
              <a:rPr lang="en-US" dirty="0" smtClean="0">
                <a:latin typeface="Times New Roman" pitchFamily="18" charset="0"/>
                <a:cs typeface="Arial" charset="0"/>
              </a:rPr>
              <a:t>NO</a:t>
            </a:r>
            <a:r>
              <a:rPr lang="en-US" baseline="-25000" dirty="0" smtClean="0">
                <a:latin typeface="Times New Roman" pitchFamily="18" charset="0"/>
                <a:cs typeface="Arial" charset="0"/>
              </a:rPr>
              <a:t>2 (g)</a:t>
            </a:r>
            <a:endParaRPr lang="en-US" baseline="-25000" dirty="0">
              <a:latin typeface="Times New Roman" pitchFamily="18" charset="0"/>
            </a:endParaRPr>
          </a:p>
        </p:txBody>
      </p:sp>
      <p:graphicFrame>
        <p:nvGraphicFramePr>
          <p:cNvPr id="241791" name="Group 127"/>
          <p:cNvGraphicFramePr>
            <a:graphicFrameLocks noGrp="1"/>
          </p:cNvGraphicFramePr>
          <p:nvPr>
            <p:ph sz="half" idx="2"/>
            <p:extLst>
              <p:ext uri="{D42A27DB-BD31-4B8C-83A1-F6EECF244321}">
                <p14:modId xmlns:p14="http://schemas.microsoft.com/office/powerpoint/2010/main" val="1615060786"/>
              </p:ext>
            </p:extLst>
          </p:nvPr>
        </p:nvGraphicFramePr>
        <p:xfrm>
          <a:off x="228600" y="1828800"/>
          <a:ext cx="8915400" cy="4427856"/>
        </p:xfrm>
        <a:graphic>
          <a:graphicData uri="http://schemas.openxmlformats.org/drawingml/2006/table">
            <a:tbl>
              <a:tblPr/>
              <a:tblGrid>
                <a:gridCol w="3200400"/>
                <a:gridCol w="3200400"/>
                <a:gridCol w="2514600"/>
              </a:tblGrid>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(g)</a:t>
                      </a:r>
                    </a:p>
                  </a:txBody>
                  <a:tcPr horzOverflow="overflow">
                    <a:lnL cap="flat">
                      <a:noFill/>
                    </a:lnL>
                    <a:lnR>
                      <a:noFill/>
                    </a:lnR>
                    <a:lnT w="38100" cap="flat" cmpd="sng" algn="ctr">
                      <a:solidFill>
                        <a:srgbClr val="B8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a:t>
                      </a:r>
                      <a:r>
                        <a:rPr kumimoji="0" lang="en-US" sz="2800" b="0" i="0" u="none" strike="noStrike" cap="none" normalizeH="0" baseline="-25000" dirty="0" smtClean="0">
                          <a:ln>
                            <a:noFill/>
                          </a:ln>
                          <a:solidFill>
                            <a:schemeClr val="tx1"/>
                          </a:solidFill>
                          <a:effectLst/>
                          <a:latin typeface="Times New Roman" pitchFamily="18" charset="0"/>
                        </a:rPr>
                        <a:t>2 </a:t>
                      </a:r>
                      <a:r>
                        <a:rPr kumimoji="0" lang="en-US" sz="2800" b="0" i="0" u="none" strike="noStrike" cap="none" normalizeH="0" baseline="0" dirty="0" smtClean="0">
                          <a:ln>
                            <a:noFill/>
                          </a:ln>
                          <a:solidFill>
                            <a:schemeClr val="tx1"/>
                          </a:solidFill>
                          <a:effectLst/>
                          <a:latin typeface="Times New Roman" pitchFamily="18" charset="0"/>
                        </a:rPr>
                        <a:t>(g)</a:t>
                      </a:r>
                    </a:p>
                  </a:txBody>
                  <a:tcPr horzOverflow="overflow">
                    <a:lnL>
                      <a:noFill/>
                    </a:lnL>
                    <a:lnR>
                      <a:noFill/>
                    </a:lnR>
                    <a:lnT w="38100" cap="flat" cmpd="sng" algn="ctr">
                      <a:solidFill>
                        <a:srgbClr val="B8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r>
                        <a:rPr kumimoji="0" lang="en-US" sz="2800" b="0" i="0" u="none" strike="noStrike" cap="none" normalizeH="0" baseline="-25000" dirty="0" smtClean="0">
                          <a:ln>
                            <a:noFill/>
                          </a:ln>
                          <a:solidFill>
                            <a:schemeClr val="tx1"/>
                          </a:solidFill>
                          <a:effectLst/>
                          <a:latin typeface="Times New Roman" pitchFamily="18" charset="0"/>
                        </a:rPr>
                        <a:t>2 </a:t>
                      </a:r>
                      <a:r>
                        <a:rPr kumimoji="0" lang="en-US" sz="2800" b="0" i="0" u="none" strike="noStrike" cap="none" normalizeH="0" baseline="0" dirty="0" smtClean="0">
                          <a:ln>
                            <a:noFill/>
                          </a:ln>
                          <a:solidFill>
                            <a:schemeClr val="tx1"/>
                          </a:solidFill>
                          <a:effectLst/>
                          <a:latin typeface="Times New Roman" pitchFamily="18" charset="0"/>
                        </a:rPr>
                        <a:t>(g)</a:t>
                      </a:r>
                    </a:p>
                  </a:txBody>
                  <a:tcPr horzOverflow="overflow">
                    <a:lnL>
                      <a:noFill/>
                    </a:lnL>
                    <a:lnR cap="flat">
                      <a:noFill/>
                    </a:lnR>
                    <a:lnT w="38100" cap="flat" cmpd="sng" algn="ctr">
                      <a:solidFill>
                        <a:srgbClr val="B8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molecules</a:t>
                      </a:r>
                    </a:p>
                  </a:txBody>
                  <a:tcPr horzOverflow="overflow">
                    <a:lnL cap="flat">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 molecule</a:t>
                      </a: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 molecules</a:t>
                      </a:r>
                    </a:p>
                  </a:txBody>
                  <a:tcPr horzOverflow="overflow">
                    <a:lnL>
                      <a:noFill/>
                    </a:lnL>
                    <a:lnR cap="flat">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2000 molecules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1000 molecules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2000 molecules</a:t>
                      </a:r>
                    </a:p>
                  </a:txBody>
                  <a:tcPr horzOverflow="overflow">
                    <a:lnL>
                      <a:noFill/>
                    </a:lnL>
                    <a:lnR cap="flat">
                      <a:noFill/>
                    </a:lnR>
                    <a:lnT>
                      <a:noFill/>
                    </a:lnT>
                    <a:lnB>
                      <a:noFill/>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12.04 </a:t>
                      </a:r>
                      <a:r>
                        <a:rPr kumimoji="0" lang="en-US" sz="2800" b="0" i="0" u="none" strike="noStrike" cap="none" normalizeH="0" baseline="0" dirty="0" smtClean="0">
                          <a:ln>
                            <a:noFill/>
                          </a:ln>
                          <a:solidFill>
                            <a:schemeClr val="tx1"/>
                          </a:solidFill>
                          <a:effectLst/>
                          <a:latin typeface="Times New Roman" pitchFamily="18" charset="0"/>
                          <a:cs typeface="Arial" charset="0"/>
                        </a:rPr>
                        <a:t>× 10</a:t>
                      </a:r>
                      <a:r>
                        <a:rPr kumimoji="0" lang="en-US" sz="2800" b="0" i="0" u="none" strike="noStrike" cap="none" normalizeH="0" baseline="30000" dirty="0" smtClean="0">
                          <a:ln>
                            <a:noFill/>
                          </a:ln>
                          <a:solidFill>
                            <a:schemeClr val="tx1"/>
                          </a:solidFill>
                          <a:effectLst/>
                          <a:latin typeface="Times New Roman" pitchFamily="18" charset="0"/>
                          <a:cs typeface="Arial" charset="0"/>
                        </a:rPr>
                        <a:t>23</a:t>
                      </a:r>
                      <a:r>
                        <a:rPr kumimoji="0" lang="en-US" sz="2800" b="0" i="0" u="none" strike="noStrike" cap="none" normalizeH="0" baseline="0" dirty="0" smtClean="0">
                          <a:ln>
                            <a:noFill/>
                          </a:ln>
                          <a:solidFill>
                            <a:schemeClr val="tx1"/>
                          </a:solidFill>
                          <a:effectLst/>
                          <a:latin typeface="Times New Roman" pitchFamily="18" charset="0"/>
                          <a:cs typeface="Arial" charset="0"/>
                        </a:rPr>
                        <a:t> molecules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6.02 </a:t>
                      </a:r>
                      <a:r>
                        <a:rPr kumimoji="0" lang="en-US" sz="2800" b="0" i="0" u="none" strike="noStrike" cap="none" normalizeH="0" baseline="0" smtClean="0">
                          <a:ln>
                            <a:noFill/>
                          </a:ln>
                          <a:solidFill>
                            <a:schemeClr val="tx1"/>
                          </a:solidFill>
                          <a:effectLst/>
                          <a:latin typeface="Times New Roman" pitchFamily="18" charset="0"/>
                          <a:cs typeface="Arial" charset="0"/>
                        </a:rPr>
                        <a:t>× 10</a:t>
                      </a:r>
                      <a:r>
                        <a:rPr kumimoji="0" lang="en-US" sz="2800" b="0" i="0" u="none" strike="noStrike" cap="none" normalizeH="0" baseline="30000" smtClean="0">
                          <a:ln>
                            <a:noFill/>
                          </a:ln>
                          <a:solidFill>
                            <a:schemeClr val="tx1"/>
                          </a:solidFill>
                          <a:effectLst/>
                          <a:latin typeface="Times New Roman" pitchFamily="18" charset="0"/>
                          <a:cs typeface="Arial" charset="0"/>
                        </a:rPr>
                        <a:t>23</a:t>
                      </a:r>
                      <a:r>
                        <a:rPr kumimoji="0" lang="en-US" sz="2800" b="0" i="0" u="none" strike="noStrike" cap="none" normalizeH="0" baseline="0" smtClean="0">
                          <a:ln>
                            <a:noFill/>
                          </a:ln>
                          <a:solidFill>
                            <a:schemeClr val="tx1"/>
                          </a:solidFill>
                          <a:effectLst/>
                          <a:latin typeface="Times New Roman" pitchFamily="18" charset="0"/>
                          <a:cs typeface="Arial" charset="0"/>
                        </a:rPr>
                        <a:t> molecules</a:t>
                      </a:r>
                      <a:endParaRPr kumimoji="0" lang="en-US" sz="2800" b="0" i="0" u="none" strike="noStrike" cap="none" normalizeH="0" baseline="30000" smtClean="0">
                        <a:ln>
                          <a:noFill/>
                        </a:ln>
                        <a:solidFill>
                          <a:schemeClr val="tx1"/>
                        </a:solidFill>
                        <a:effectLst/>
                        <a:latin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12.04 </a:t>
                      </a:r>
                      <a:r>
                        <a:rPr kumimoji="0" lang="en-US" sz="2800" b="0" i="0" u="none" strike="noStrike" cap="none" normalizeH="0" baseline="0" smtClean="0">
                          <a:ln>
                            <a:noFill/>
                          </a:ln>
                          <a:solidFill>
                            <a:schemeClr val="tx1"/>
                          </a:solidFill>
                          <a:effectLst/>
                          <a:latin typeface="Times New Roman" pitchFamily="18" charset="0"/>
                          <a:cs typeface="Arial" charset="0"/>
                        </a:rPr>
                        <a:t>× 10</a:t>
                      </a:r>
                      <a:r>
                        <a:rPr kumimoji="0" lang="en-US" sz="2800" b="0" i="0" u="none" strike="noStrike" cap="none" normalizeH="0" baseline="30000" smtClean="0">
                          <a:ln>
                            <a:noFill/>
                          </a:ln>
                          <a:solidFill>
                            <a:schemeClr val="tx1"/>
                          </a:solidFill>
                          <a:effectLst/>
                          <a:latin typeface="Times New Roman" pitchFamily="18" charset="0"/>
                          <a:cs typeface="Arial" charset="0"/>
                        </a:rPr>
                        <a:t>23</a:t>
                      </a:r>
                      <a:r>
                        <a:rPr kumimoji="0" lang="en-US" sz="2800" b="0" i="0" u="none" strike="noStrike" cap="none" normalizeH="0" baseline="0" smtClean="0">
                          <a:ln>
                            <a:noFill/>
                          </a:ln>
                          <a:solidFill>
                            <a:schemeClr val="tx1"/>
                          </a:solidFill>
                          <a:effectLst/>
                          <a:latin typeface="Times New Roman" pitchFamily="18" charset="0"/>
                          <a:cs typeface="Arial" charset="0"/>
                        </a:rPr>
                        <a:t> molecules</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moles</a:t>
                      </a:r>
                    </a:p>
                  </a:txBody>
                  <a:tcPr horzOverflow="overflow">
                    <a:lnL cap="flat">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 mole</a:t>
                      </a:r>
                    </a:p>
                  </a:txBody>
                  <a:tcPr horzOverflow="overflow">
                    <a:lnL>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moles</a:t>
                      </a:r>
                    </a:p>
                  </a:txBody>
                  <a:tcPr horzOverflow="overflow">
                    <a:lnL>
                      <a:noFill/>
                    </a:lnL>
                    <a:lnR cap="flat">
                      <a:noFill/>
                    </a:lnR>
                    <a:lnT>
                      <a:noFill/>
                    </a:lnT>
                    <a:lnB w="38100" cap="flat" cmpd="sng" algn="ctr">
                      <a:no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rPr>
                        <a:t>(2 </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)(30.01 g/</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         +</a:t>
                      </a:r>
                    </a:p>
                  </a:txBody>
                  <a:tcPr horzOverflow="overflow">
                    <a:lnL cap="flat">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rPr>
                        <a:t>(1 </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)(32.00 g/</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         = </a:t>
                      </a:r>
                    </a:p>
                  </a:txBody>
                  <a:tcPr horzOverflow="overflow">
                    <a:lnL>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imes New Roman" pitchFamily="18" charset="0"/>
                        </a:rPr>
                        <a:t>(2 </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)(46.01 g/</a:t>
                      </a:r>
                      <a:r>
                        <a:rPr kumimoji="0" lang="en-US" sz="2100" b="0" i="0" u="none" strike="noStrike" cap="none" normalizeH="0" baseline="0" dirty="0" err="1" smtClean="0">
                          <a:ln>
                            <a:noFill/>
                          </a:ln>
                          <a:solidFill>
                            <a:schemeClr val="tx1"/>
                          </a:solidFill>
                          <a:effectLst/>
                          <a:latin typeface="Times New Roman" pitchFamily="18" charset="0"/>
                        </a:rPr>
                        <a:t>mol</a:t>
                      </a:r>
                      <a:r>
                        <a:rPr kumimoji="0" lang="en-US" sz="2100" b="0" i="0" u="none" strike="noStrike" cap="none" normalizeH="0" baseline="0" dirty="0" smtClean="0">
                          <a:ln>
                            <a:noFill/>
                          </a:ln>
                          <a:solidFill>
                            <a:schemeClr val="tx1"/>
                          </a:solidFill>
                          <a:effectLst/>
                          <a:latin typeface="Times New Roman" pitchFamily="18" charset="0"/>
                        </a:rPr>
                        <a:t>)</a:t>
                      </a:r>
                    </a:p>
                  </a:txBody>
                  <a:tcPr horzOverflow="overflow">
                    <a:lnL>
                      <a:noFill/>
                    </a:lnL>
                    <a:lnR cap="flat">
                      <a:noFill/>
                    </a:lnR>
                    <a:lnT>
                      <a:noFill/>
                    </a:lnT>
                    <a:lnB w="38100" cap="flat" cmpd="sng" algn="ctr">
                      <a:no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w="38100" cap="flat" cmpd="sng" algn="ctr">
                      <a:solidFill>
                        <a:srgbClr val="B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        92.02 g           =</a:t>
                      </a:r>
                    </a:p>
                  </a:txBody>
                  <a:tcPr horzOverflow="overflow">
                    <a:lnL>
                      <a:noFill/>
                    </a:lnL>
                    <a:lnR>
                      <a:noFill/>
                    </a:lnR>
                    <a:lnT>
                      <a:noFill/>
                    </a:lnT>
                    <a:lnB w="38100" cap="flat" cmpd="sng" algn="ctr">
                      <a:solidFill>
                        <a:srgbClr val="B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92.02 g </a:t>
                      </a:r>
                    </a:p>
                  </a:txBody>
                  <a:tcPr horzOverflow="overflow">
                    <a:lnL>
                      <a:noFill/>
                    </a:lnL>
                    <a:lnR cap="flat">
                      <a:noFill/>
                    </a:lnR>
                    <a:lnT>
                      <a:noFill/>
                    </a:lnT>
                    <a:lnB w="38100" cap="flat" cmpd="sng" algn="ctr">
                      <a:solidFill>
                        <a:srgbClr val="B8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258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p:cNvPicPr>
          <p:nvPr/>
        </p:nvPicPr>
        <p:blipFill>
          <a:blip r:embed="rId3" cstate="print"/>
          <a:srcRect/>
          <a:stretch>
            <a:fillRect/>
          </a:stretch>
        </p:blipFill>
        <p:spPr bwMode="auto">
          <a:xfrm>
            <a:off x="254000" y="1409700"/>
            <a:ext cx="8636000" cy="4038600"/>
          </a:xfrm>
          <a:prstGeom prst="rect">
            <a:avLst/>
          </a:prstGeom>
          <a:noFill/>
          <a:ln w="9525">
            <a:noFill/>
            <a:miter lim="800000"/>
            <a:headEnd/>
            <a:tailEnd/>
          </a:ln>
        </p:spPr>
      </p:pic>
      <p:sp>
        <p:nvSpPr>
          <p:cNvPr id="18434" name="TextBox 2"/>
          <p:cNvSpPr txBox="1">
            <a:spLocks noChangeArrowheads="1"/>
          </p:cNvSpPr>
          <p:nvPr/>
        </p:nvSpPr>
        <p:spPr bwMode="auto">
          <a:xfrm>
            <a:off x="776128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10-1 p279</a:t>
            </a:r>
          </a:p>
        </p:txBody>
      </p:sp>
    </p:spTree>
    <p:extLst>
      <p:ext uri="{BB962C8B-B14F-4D97-AF65-F5344CB8AC3E}">
        <p14:creationId xmlns:p14="http://schemas.microsoft.com/office/powerpoint/2010/main" val="266458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p:cNvPicPr>
          <p:nvPr/>
        </p:nvPicPr>
        <p:blipFill>
          <a:blip r:embed="rId3" cstate="print"/>
          <a:srcRect/>
          <a:stretch>
            <a:fillRect/>
          </a:stretch>
        </p:blipFill>
        <p:spPr bwMode="auto">
          <a:xfrm>
            <a:off x="254000" y="1104900"/>
            <a:ext cx="8636000" cy="4648200"/>
          </a:xfrm>
          <a:prstGeom prst="rect">
            <a:avLst/>
          </a:prstGeom>
          <a:noFill/>
          <a:ln w="9525">
            <a:noFill/>
            <a:miter lim="800000"/>
            <a:headEnd/>
            <a:tailEnd/>
          </a:ln>
        </p:spPr>
      </p:pic>
      <p:sp>
        <p:nvSpPr>
          <p:cNvPr id="71682" name="TextBox 2"/>
          <p:cNvSpPr txBox="1">
            <a:spLocks noChangeArrowheads="1"/>
          </p:cNvSpPr>
          <p:nvPr/>
        </p:nvSpPr>
        <p:spPr bwMode="auto">
          <a:xfrm>
            <a:off x="7777163"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10-5 p302</a:t>
            </a:r>
          </a:p>
        </p:txBody>
      </p:sp>
    </p:spTree>
    <p:extLst>
      <p:ext uri="{BB962C8B-B14F-4D97-AF65-F5344CB8AC3E}">
        <p14:creationId xmlns:p14="http://schemas.microsoft.com/office/powerpoint/2010/main" val="171418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381000" y="990600"/>
            <a:ext cx="8458200" cy="838200"/>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800" dirty="0" smtClean="0">
                <a:cs typeface="Times New Roman" pitchFamily="18" charset="0"/>
              </a:rPr>
              <a:t>Al</a:t>
            </a:r>
            <a:r>
              <a:rPr lang="en-GB" sz="3800" baseline="-25000" dirty="0" smtClean="0">
                <a:cs typeface="Times New Roman" pitchFamily="18" charset="0"/>
              </a:rPr>
              <a:t> </a:t>
            </a:r>
            <a:r>
              <a:rPr lang="en-GB" sz="3800" baseline="-25000" dirty="0" smtClean="0">
                <a:cs typeface="Times New Roman" pitchFamily="18" charset="0"/>
              </a:rPr>
              <a:t>(s) </a:t>
            </a:r>
            <a:r>
              <a:rPr lang="en-GB" sz="3800" dirty="0" smtClean="0">
                <a:cs typeface="Times New Roman" pitchFamily="18" charset="0"/>
              </a:rPr>
              <a:t>+ </a:t>
            </a:r>
            <a:r>
              <a:rPr lang="en-GB" sz="3800" dirty="0" err="1" smtClean="0">
                <a:cs typeface="Times New Roman" pitchFamily="18" charset="0"/>
              </a:rPr>
              <a:t>HCl</a:t>
            </a:r>
            <a:r>
              <a:rPr lang="en-GB" sz="3800" dirty="0" smtClean="0">
                <a:cs typeface="Times New Roman" pitchFamily="18" charset="0"/>
              </a:rPr>
              <a:t> </a:t>
            </a:r>
            <a:r>
              <a:rPr lang="en-GB" sz="3800" baseline="-25000" dirty="0" smtClean="0">
                <a:cs typeface="Times New Roman" pitchFamily="18" charset="0"/>
              </a:rPr>
              <a:t>(</a:t>
            </a:r>
            <a:r>
              <a:rPr lang="en-GB" sz="3800" baseline="-25000" dirty="0" err="1" smtClean="0">
                <a:cs typeface="Times New Roman" pitchFamily="18" charset="0"/>
              </a:rPr>
              <a:t>aq</a:t>
            </a:r>
            <a:r>
              <a:rPr lang="en-GB" sz="3800" baseline="-25000" dirty="0" smtClean="0">
                <a:cs typeface="Times New Roman" pitchFamily="18" charset="0"/>
              </a:rPr>
              <a:t>) </a:t>
            </a:r>
            <a:r>
              <a:rPr lang="en-GB" sz="3800" dirty="0" smtClean="0">
                <a:latin typeface="Symbol" pitchFamily="18" charset="2"/>
                <a:cs typeface="Times New Roman" pitchFamily="18" charset="0"/>
              </a:rPr>
              <a:t></a:t>
            </a:r>
            <a:endParaRPr lang="en-GB" sz="3800" baseline="-30000" dirty="0" smtClean="0">
              <a:cs typeface="Times New Roman" pitchFamily="18" charset="0"/>
            </a:endParaRPr>
          </a:p>
        </p:txBody>
      </p:sp>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Example - Stoichiometry</a:t>
            </a:r>
            <a:endParaRPr lang="en-US" dirty="0"/>
          </a:p>
        </p:txBody>
      </p:sp>
      <p:sp>
        <p:nvSpPr>
          <p:cNvPr id="6" name="Rectangle 1"/>
          <p:cNvSpPr txBox="1">
            <a:spLocks noChangeArrowheads="1"/>
          </p:cNvSpPr>
          <p:nvPr/>
        </p:nvSpPr>
        <p:spPr>
          <a:xfrm>
            <a:off x="457200" y="2133600"/>
            <a:ext cx="8458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800" dirty="0" smtClean="0">
                <a:cs typeface="Times New Roman" pitchFamily="18" charset="0"/>
              </a:rPr>
              <a:t>2 Al</a:t>
            </a:r>
            <a:r>
              <a:rPr lang="en-GB" sz="3800" baseline="-25000" dirty="0" smtClean="0">
                <a:cs typeface="Times New Roman" pitchFamily="18" charset="0"/>
              </a:rPr>
              <a:t> (s) </a:t>
            </a:r>
            <a:r>
              <a:rPr lang="en-GB" sz="3800" dirty="0" smtClean="0">
                <a:cs typeface="Times New Roman" pitchFamily="18" charset="0"/>
              </a:rPr>
              <a:t>+ 6 </a:t>
            </a:r>
            <a:r>
              <a:rPr lang="en-GB" sz="3800" dirty="0" err="1" smtClean="0">
                <a:cs typeface="Times New Roman" pitchFamily="18" charset="0"/>
              </a:rPr>
              <a:t>HCl</a:t>
            </a:r>
            <a:r>
              <a:rPr lang="en-GB" sz="3800" dirty="0" smtClean="0">
                <a:cs typeface="Times New Roman" pitchFamily="18" charset="0"/>
              </a:rPr>
              <a:t> </a:t>
            </a:r>
            <a:r>
              <a:rPr lang="en-GB" sz="3800" baseline="-25000" dirty="0" smtClean="0">
                <a:cs typeface="Times New Roman" pitchFamily="18" charset="0"/>
              </a:rPr>
              <a:t>(</a:t>
            </a:r>
            <a:r>
              <a:rPr lang="en-GB" sz="3800" baseline="-25000" dirty="0" err="1" smtClean="0">
                <a:cs typeface="Times New Roman" pitchFamily="18" charset="0"/>
              </a:rPr>
              <a:t>aq</a:t>
            </a:r>
            <a:r>
              <a:rPr lang="en-GB" sz="3800" baseline="-25000" dirty="0" smtClean="0">
                <a:cs typeface="Times New Roman" pitchFamily="18" charset="0"/>
              </a:rPr>
              <a:t>) </a:t>
            </a:r>
            <a:r>
              <a:rPr lang="en-GB" sz="3800" dirty="0" smtClean="0">
                <a:latin typeface="Symbol" pitchFamily="18" charset="2"/>
                <a:cs typeface="Times New Roman" pitchFamily="18" charset="0"/>
              </a:rPr>
              <a:t></a:t>
            </a:r>
            <a:r>
              <a:rPr lang="en-GB" sz="3800" dirty="0" smtClean="0">
                <a:cs typeface="Times New Roman" pitchFamily="18" charset="0"/>
              </a:rPr>
              <a:t> 2 AlCl</a:t>
            </a:r>
            <a:r>
              <a:rPr lang="en-GB" sz="3800" baseline="-30000" dirty="0" smtClean="0">
                <a:cs typeface="Times New Roman" pitchFamily="18" charset="0"/>
              </a:rPr>
              <a:t>3 (</a:t>
            </a:r>
            <a:r>
              <a:rPr lang="en-GB" sz="3800" baseline="-30000" dirty="0" err="1" smtClean="0">
                <a:cs typeface="Times New Roman" pitchFamily="18" charset="0"/>
              </a:rPr>
              <a:t>aq</a:t>
            </a:r>
            <a:r>
              <a:rPr lang="en-GB" sz="3800" baseline="-30000" dirty="0" smtClean="0">
                <a:cs typeface="Times New Roman" pitchFamily="18" charset="0"/>
              </a:rPr>
              <a:t>)</a:t>
            </a:r>
            <a:r>
              <a:rPr lang="en-GB" sz="3800" dirty="0" smtClean="0">
                <a:cs typeface="Times New Roman" pitchFamily="18" charset="0"/>
              </a:rPr>
              <a:t> + 3 H</a:t>
            </a:r>
            <a:r>
              <a:rPr lang="en-GB" sz="3800" baseline="-30000" dirty="0" smtClean="0">
                <a:cs typeface="Times New Roman" pitchFamily="18" charset="0"/>
              </a:rPr>
              <a:t>2 (g)</a:t>
            </a:r>
            <a:endParaRPr lang="en-GB" sz="3800" baseline="-30000" dirty="0" smtClean="0">
              <a:cs typeface="Times New Roman" pitchFamily="18" charset="0"/>
            </a:endParaRPr>
          </a:p>
        </p:txBody>
      </p:sp>
      <p:sp>
        <p:nvSpPr>
          <p:cNvPr id="7" name="Rectangle 5"/>
          <p:cNvSpPr>
            <a:spLocks noChangeArrowheads="1"/>
          </p:cNvSpPr>
          <p:nvPr/>
        </p:nvSpPr>
        <p:spPr bwMode="auto">
          <a:xfrm>
            <a:off x="0" y="0"/>
            <a:ext cx="990600" cy="6858000"/>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r>
              <a:rPr lang="en-US" sz="1600" u="sng" dirty="0" smtClean="0">
                <a:latin typeface="Calibri" pitchFamily="34" charset="0"/>
              </a:rPr>
              <a:t>Activity </a:t>
            </a:r>
          </a:p>
          <a:p>
            <a:pPr marL="342900" indent="-342900">
              <a:lnSpc>
                <a:spcPct val="80000"/>
              </a:lnSpc>
              <a:spcBef>
                <a:spcPct val="20000"/>
              </a:spcBef>
              <a:buFont typeface="Arial" charset="0"/>
              <a:buNone/>
            </a:pPr>
            <a:r>
              <a:rPr lang="en-US" sz="1600" u="sng" dirty="0" smtClean="0">
                <a:latin typeface="Calibri" pitchFamily="34" charset="0"/>
              </a:rPr>
              <a:t>Series of </a:t>
            </a:r>
          </a:p>
          <a:p>
            <a:pPr marL="342900" indent="-342900">
              <a:lnSpc>
                <a:spcPct val="80000"/>
              </a:lnSpc>
              <a:spcBef>
                <a:spcPct val="20000"/>
              </a:spcBef>
              <a:buFont typeface="Arial" charset="0"/>
              <a:buNone/>
            </a:pPr>
            <a:r>
              <a:rPr lang="en-US" sz="1600" u="sng" dirty="0" smtClean="0">
                <a:latin typeface="Calibri" pitchFamily="34" charset="0"/>
              </a:rPr>
              <a:t>Metals</a:t>
            </a:r>
            <a:endParaRPr lang="en-US" sz="1600" u="sng"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Li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K</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Ba</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Sr</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Ca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Na</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Mg</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Al</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Mn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Zn</a:t>
            </a:r>
            <a:r>
              <a:rPr lang="en-US" sz="1600" dirty="0">
                <a:latin typeface="Calibri" pitchFamily="34" charset="0"/>
              </a:rPr>
              <a:t>	</a:t>
            </a:r>
            <a:endParaRPr lang="en-US" sz="16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Cr</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Fe</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Cd</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Co</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Ni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Sn</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err="1" smtClean="0">
                <a:latin typeface="Calibri" pitchFamily="34" charset="0"/>
              </a:rPr>
              <a:t>Pb</a:t>
            </a:r>
            <a:r>
              <a:rPr lang="en-US" sz="1600" dirty="0" smtClean="0">
                <a:latin typeface="Calibri" pitchFamily="34" charset="0"/>
              </a:rPr>
              <a: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t>
            </a:r>
            <a:r>
              <a:rPr lang="en-US" sz="1600" dirty="0">
                <a:latin typeface="Calibri" pitchFamily="34" charset="0"/>
              </a:rPr>
              <a:t>H</a:t>
            </a:r>
            <a:r>
              <a:rPr lang="en-US" sz="1600" dirty="0" smtClean="0">
                <a:latin typeface="Calibri" pitchFamily="34" charset="0"/>
              </a:rPr>
              <a:t>)</a:t>
            </a:r>
          </a:p>
          <a:p>
            <a:pPr marL="342900" indent="-342900">
              <a:lnSpc>
                <a:spcPct val="80000"/>
              </a:lnSpc>
              <a:spcBef>
                <a:spcPct val="20000"/>
              </a:spcBef>
              <a:buFont typeface="Arial" charset="0"/>
              <a:buNone/>
            </a:pPr>
            <a:r>
              <a:rPr lang="en-US" sz="1600" dirty="0" err="1" smtClean="0">
                <a:latin typeface="Calibri" pitchFamily="34" charset="0"/>
              </a:rPr>
              <a:t>Sb</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Cu</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Ag	 </a:t>
            </a:r>
          </a:p>
          <a:p>
            <a:pPr marL="342900" indent="-342900">
              <a:lnSpc>
                <a:spcPct val="80000"/>
              </a:lnSpc>
              <a:spcBef>
                <a:spcPct val="20000"/>
              </a:spcBef>
              <a:buFont typeface="Arial" charset="0"/>
              <a:buNone/>
            </a:pPr>
            <a:r>
              <a:rPr lang="en-US" sz="1600" dirty="0" smtClean="0">
                <a:latin typeface="Calibri" pitchFamily="34" charset="0"/>
              </a:rPr>
              <a:t>Pd	</a:t>
            </a:r>
            <a:endParaRPr lang="en-US" sz="1600" baseline="-25000" dirty="0" smtClean="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Pt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Hg	</a:t>
            </a:r>
            <a:endParaRPr lang="en-US" sz="1600" dirty="0">
              <a:latin typeface="Calibri" pitchFamily="34" charset="0"/>
            </a:endParaRPr>
          </a:p>
          <a:p>
            <a:pPr marL="342900" indent="-342900">
              <a:lnSpc>
                <a:spcPct val="80000"/>
              </a:lnSpc>
              <a:spcBef>
                <a:spcPct val="20000"/>
              </a:spcBef>
              <a:buFont typeface="Arial" charset="0"/>
              <a:buNone/>
            </a:pPr>
            <a:r>
              <a:rPr lang="en-US" sz="1600" dirty="0" smtClean="0">
                <a:latin typeface="Calibri" pitchFamily="34" charset="0"/>
              </a:rPr>
              <a:t>Au</a:t>
            </a:r>
            <a:r>
              <a:rPr lang="en-US" sz="1600" dirty="0">
                <a:latin typeface="Calibri" pitchFamily="34" charset="0"/>
              </a:rPr>
              <a:t>	</a:t>
            </a:r>
          </a:p>
          <a:p>
            <a:pPr marL="342900" indent="-342900">
              <a:lnSpc>
                <a:spcPct val="80000"/>
              </a:lnSpc>
              <a:spcBef>
                <a:spcPct val="20000"/>
              </a:spcBef>
              <a:buFont typeface="Arial" charset="0"/>
              <a:buNone/>
            </a:pPr>
            <a:endParaRPr lang="en-US" sz="1600" dirty="0">
              <a:latin typeface="Calibri" pitchFamily="34" charset="0"/>
            </a:endParaRPr>
          </a:p>
        </p:txBody>
      </p:sp>
    </p:spTree>
    <p:extLst>
      <p:ext uri="{BB962C8B-B14F-4D97-AF65-F5344CB8AC3E}">
        <p14:creationId xmlns:p14="http://schemas.microsoft.com/office/powerpoint/2010/main" val="10488427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381000" y="990600"/>
            <a:ext cx="8458200" cy="838200"/>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800" dirty="0" smtClean="0">
                <a:cs typeface="Times New Roman" pitchFamily="18" charset="0"/>
              </a:rPr>
              <a:t>2 Al</a:t>
            </a:r>
            <a:r>
              <a:rPr lang="en-GB" sz="3800" baseline="-25000" dirty="0" smtClean="0">
                <a:cs typeface="Times New Roman" pitchFamily="18" charset="0"/>
              </a:rPr>
              <a:t> (s) </a:t>
            </a:r>
            <a:r>
              <a:rPr lang="en-GB" sz="3800" dirty="0" smtClean="0">
                <a:cs typeface="Times New Roman" pitchFamily="18" charset="0"/>
              </a:rPr>
              <a:t>+ 6 </a:t>
            </a:r>
            <a:r>
              <a:rPr lang="en-GB" sz="3800" dirty="0" err="1" smtClean="0">
                <a:cs typeface="Times New Roman" pitchFamily="18" charset="0"/>
              </a:rPr>
              <a:t>HCl</a:t>
            </a:r>
            <a:r>
              <a:rPr lang="en-GB" sz="3800" dirty="0" smtClean="0">
                <a:cs typeface="Times New Roman" pitchFamily="18" charset="0"/>
              </a:rPr>
              <a:t> </a:t>
            </a:r>
            <a:r>
              <a:rPr lang="en-GB" sz="3800" baseline="-25000" dirty="0" smtClean="0">
                <a:cs typeface="Times New Roman" pitchFamily="18" charset="0"/>
              </a:rPr>
              <a:t>(</a:t>
            </a:r>
            <a:r>
              <a:rPr lang="en-GB" sz="3800" baseline="-25000" dirty="0" err="1" smtClean="0">
                <a:cs typeface="Times New Roman" pitchFamily="18" charset="0"/>
              </a:rPr>
              <a:t>aq</a:t>
            </a:r>
            <a:r>
              <a:rPr lang="en-GB" sz="3800" baseline="-25000" dirty="0" smtClean="0">
                <a:cs typeface="Times New Roman" pitchFamily="18" charset="0"/>
              </a:rPr>
              <a:t>) </a:t>
            </a:r>
            <a:r>
              <a:rPr lang="en-GB" sz="3800" dirty="0" smtClean="0">
                <a:latin typeface="Symbol" pitchFamily="18" charset="2"/>
                <a:cs typeface="Times New Roman" pitchFamily="18" charset="0"/>
              </a:rPr>
              <a:t></a:t>
            </a:r>
            <a:r>
              <a:rPr lang="en-GB" sz="3800" dirty="0" smtClean="0">
                <a:cs typeface="Times New Roman" pitchFamily="18" charset="0"/>
              </a:rPr>
              <a:t> 2 AlCl</a:t>
            </a:r>
            <a:r>
              <a:rPr lang="en-GB" sz="3800" baseline="-30000" dirty="0" smtClean="0">
                <a:cs typeface="Times New Roman" pitchFamily="18" charset="0"/>
              </a:rPr>
              <a:t>3 (</a:t>
            </a:r>
            <a:r>
              <a:rPr lang="en-GB" sz="3800" baseline="-30000" dirty="0" err="1" smtClean="0">
                <a:cs typeface="Times New Roman" pitchFamily="18" charset="0"/>
              </a:rPr>
              <a:t>aq</a:t>
            </a:r>
            <a:r>
              <a:rPr lang="en-GB" sz="3800" baseline="-30000" dirty="0" smtClean="0">
                <a:cs typeface="Times New Roman" pitchFamily="18" charset="0"/>
              </a:rPr>
              <a:t>)</a:t>
            </a:r>
            <a:r>
              <a:rPr lang="en-GB" sz="3800" dirty="0" smtClean="0">
                <a:cs typeface="Times New Roman" pitchFamily="18" charset="0"/>
              </a:rPr>
              <a:t> + 3 H</a:t>
            </a:r>
            <a:r>
              <a:rPr lang="en-GB" sz="3800" baseline="-30000" dirty="0" smtClean="0">
                <a:cs typeface="Times New Roman" pitchFamily="18" charset="0"/>
              </a:rPr>
              <a:t>2 (g)</a:t>
            </a:r>
          </a:p>
        </p:txBody>
      </p:sp>
      <p:sp>
        <p:nvSpPr>
          <p:cNvPr id="4099" name="Rectangle 2"/>
          <p:cNvSpPr>
            <a:spLocks noGrp="1" noChangeArrowheads="1"/>
          </p:cNvSpPr>
          <p:nvPr>
            <p:ph type="body" idx="1"/>
          </p:nvPr>
        </p:nvSpPr>
        <p:spPr>
          <a:xfrm>
            <a:off x="-34413" y="1981200"/>
            <a:ext cx="9144000" cy="4343400"/>
          </a:xfrm>
        </p:spPr>
        <p:txBody>
          <a:bodyPr/>
          <a:lstStyle/>
          <a:p>
            <a:pPr eaLnBrk="1" hangingPunct="1">
              <a:lnSpc>
                <a:spcPct val="95000"/>
              </a:lnSpc>
              <a:spcBef>
                <a:spcPts val="4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cs typeface="Times New Roman" pitchFamily="18" charset="0"/>
              </a:rPr>
              <a:t>2 atom Al + 6 molecule </a:t>
            </a:r>
            <a:r>
              <a:rPr lang="en-GB" sz="2400" dirty="0" err="1" smtClean="0">
                <a:cs typeface="Times New Roman" pitchFamily="18" charset="0"/>
              </a:rPr>
              <a:t>HCl</a:t>
            </a:r>
            <a:r>
              <a:rPr lang="en-GB" sz="2400" dirty="0" smtClean="0">
                <a:cs typeface="Times New Roman" pitchFamily="18" charset="0"/>
              </a:rPr>
              <a:t> </a:t>
            </a:r>
            <a:r>
              <a:rPr lang="en-GB" sz="2400" dirty="0" smtClean="0">
                <a:latin typeface="Symbol" pitchFamily="18" charset="2"/>
                <a:cs typeface="Times New Roman" pitchFamily="18" charset="0"/>
              </a:rPr>
              <a:t></a:t>
            </a:r>
            <a:r>
              <a:rPr lang="en-GB" sz="2400" dirty="0" smtClean="0">
                <a:cs typeface="Times New Roman" pitchFamily="18" charset="0"/>
              </a:rPr>
              <a:t> 2 formula unit AlCl</a:t>
            </a:r>
            <a:r>
              <a:rPr lang="en-GB" sz="2400" baseline="-30000" dirty="0" smtClean="0">
                <a:cs typeface="Times New Roman" pitchFamily="18" charset="0"/>
              </a:rPr>
              <a:t>3</a:t>
            </a:r>
            <a:r>
              <a:rPr lang="en-GB" sz="2400" dirty="0" smtClean="0">
                <a:cs typeface="Times New Roman" pitchFamily="18" charset="0"/>
              </a:rPr>
              <a:t> + 3 molecule H</a:t>
            </a:r>
            <a:r>
              <a:rPr lang="en-GB" sz="2400" baseline="-30000" dirty="0" smtClean="0">
                <a:cs typeface="Times New Roman" pitchFamily="18" charset="0"/>
              </a:rPr>
              <a:t>2</a:t>
            </a:r>
          </a:p>
          <a:p>
            <a:pPr eaLnBrk="1" hangingPunct="1">
              <a:lnSpc>
                <a:spcPct val="95000"/>
              </a:lnSpc>
              <a:spcBef>
                <a:spcPts val="488"/>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Times New Roman" pitchFamily="18" charset="0"/>
            </a:endParaRPr>
          </a:p>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cs typeface="Times New Roman" pitchFamily="18" charset="0"/>
              </a:rPr>
              <a:t>2 mol Al + 6 mol </a:t>
            </a:r>
            <a:r>
              <a:rPr lang="en-GB" sz="2400" dirty="0" err="1" smtClean="0">
                <a:cs typeface="Times New Roman" pitchFamily="18" charset="0"/>
              </a:rPr>
              <a:t>HCl</a:t>
            </a:r>
            <a:r>
              <a:rPr lang="en-GB" sz="2400" dirty="0" smtClean="0">
                <a:cs typeface="Times New Roman" pitchFamily="18" charset="0"/>
              </a:rPr>
              <a:t> </a:t>
            </a:r>
            <a:r>
              <a:rPr lang="en-GB" sz="2400" dirty="0" smtClean="0">
                <a:latin typeface="Symbol" pitchFamily="18" charset="2"/>
                <a:cs typeface="Times New Roman" pitchFamily="18" charset="0"/>
              </a:rPr>
              <a:t></a:t>
            </a:r>
            <a:r>
              <a:rPr lang="en-GB" sz="2400" dirty="0" smtClean="0">
                <a:cs typeface="Times New Roman" pitchFamily="18" charset="0"/>
              </a:rPr>
              <a:t> 2 mol AlCl</a:t>
            </a:r>
            <a:r>
              <a:rPr lang="en-GB" sz="2400" baseline="-30000" dirty="0" smtClean="0">
                <a:cs typeface="Times New Roman" pitchFamily="18" charset="0"/>
              </a:rPr>
              <a:t>3</a:t>
            </a:r>
            <a:r>
              <a:rPr lang="en-GB" sz="2400" dirty="0" smtClean="0">
                <a:cs typeface="Times New Roman" pitchFamily="18" charset="0"/>
              </a:rPr>
              <a:t> + 3 mol H</a:t>
            </a:r>
            <a:r>
              <a:rPr lang="en-GB" sz="2400" baseline="-30000" dirty="0" smtClean="0">
                <a:cs typeface="Times New Roman" pitchFamily="18" charset="0"/>
              </a:rPr>
              <a:t>2</a:t>
            </a:r>
          </a:p>
          <a:p>
            <a:pPr eaLnBrk="1" hangingPunct="1">
              <a:lnSpc>
                <a:spcPct val="90000"/>
              </a:lnSpc>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Times New Roman" pitchFamily="18" charset="0"/>
            </a:endParaRPr>
          </a:p>
          <a:p>
            <a:pPr eaLnBrk="1" hangingPunct="1">
              <a:lnSpc>
                <a:spcPct val="90000"/>
              </a:lnSpc>
              <a:spcBef>
                <a:spcPts val="4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cs typeface="Times New Roman" pitchFamily="18" charset="0"/>
              </a:rPr>
              <a:t>2(26.982 g) Al + 6(36.461 g) </a:t>
            </a:r>
            <a:r>
              <a:rPr lang="en-GB" sz="2400" dirty="0" err="1" smtClean="0">
                <a:cs typeface="Times New Roman" pitchFamily="18" charset="0"/>
              </a:rPr>
              <a:t>HCl</a:t>
            </a:r>
            <a:r>
              <a:rPr lang="en-GB" sz="2400" dirty="0" smtClean="0">
                <a:cs typeface="Times New Roman" pitchFamily="18" charset="0"/>
              </a:rPr>
              <a:t> </a:t>
            </a:r>
            <a:r>
              <a:rPr lang="en-GB" sz="2400" dirty="0" smtClean="0">
                <a:latin typeface="Symbol" pitchFamily="18" charset="2"/>
                <a:cs typeface="Times New Roman" pitchFamily="18" charset="0"/>
              </a:rPr>
              <a:t></a:t>
            </a:r>
            <a:r>
              <a:rPr lang="en-GB" sz="2400" dirty="0" smtClean="0">
                <a:cs typeface="Times New Roman" pitchFamily="18" charset="0"/>
              </a:rPr>
              <a:t> 2(133.341 g) AlCl</a:t>
            </a:r>
            <a:r>
              <a:rPr lang="en-GB" sz="2400" baseline="-30000" dirty="0" smtClean="0">
                <a:cs typeface="Times New Roman" pitchFamily="18" charset="0"/>
              </a:rPr>
              <a:t>3</a:t>
            </a:r>
            <a:r>
              <a:rPr lang="en-GB" sz="2400" dirty="0" smtClean="0">
                <a:cs typeface="Times New Roman" pitchFamily="18" charset="0"/>
              </a:rPr>
              <a:t> + 3(2.016 g) H</a:t>
            </a:r>
            <a:r>
              <a:rPr lang="en-GB" sz="2400" baseline="-25000" dirty="0" smtClean="0">
                <a:cs typeface="Times New Roman" pitchFamily="18" charset="0"/>
              </a:rPr>
              <a:t>2</a:t>
            </a:r>
            <a:endParaRPr lang="en-GB" sz="2400" dirty="0" smtClean="0">
              <a:cs typeface="Times New Roman" pitchFamily="18" charset="0"/>
            </a:endParaRPr>
          </a:p>
          <a:p>
            <a:pPr eaLnBrk="1" hangingPunct="1">
              <a:lnSpc>
                <a:spcPct val="90000"/>
              </a:lnSpc>
              <a:spcBef>
                <a:spcPts val="4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cs typeface="Times New Roman" pitchFamily="18" charset="0"/>
              </a:rPr>
              <a:t>53.964 g + 218.766 = 266.682 g + 6.048 g </a:t>
            </a:r>
          </a:p>
          <a:p>
            <a:pPr eaLnBrk="1" hangingPunct="1">
              <a:lnSpc>
                <a:spcPct val="90000"/>
              </a:lnSpc>
              <a:spcBef>
                <a:spcPts val="4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cs typeface="Times New Roman" pitchFamily="18" charset="0"/>
              </a:rPr>
              <a:t>272.730 g = 272.730 g </a:t>
            </a:r>
          </a:p>
        </p:txBody>
      </p:sp>
      <p:sp>
        <p:nvSpPr>
          <p:cNvPr id="5"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Example - Stoichiometry</a:t>
            </a:r>
            <a:endParaRPr lang="en-US" dirty="0"/>
          </a:p>
        </p:txBody>
      </p:sp>
    </p:spTree>
    <p:extLst>
      <p:ext uri="{BB962C8B-B14F-4D97-AF65-F5344CB8AC3E}">
        <p14:creationId xmlns:p14="http://schemas.microsoft.com/office/powerpoint/2010/main" val="150059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9600" y="1066800"/>
            <a:ext cx="7772400" cy="762000"/>
          </a:xfrm>
        </p:spPr>
        <p:txBody>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500" dirty="0" smtClean="0">
                <a:cs typeface="Times New Roman" pitchFamily="18" charset="0"/>
              </a:rPr>
              <a:t>2 Al</a:t>
            </a:r>
            <a:r>
              <a:rPr lang="en-GB" sz="3500" baseline="-25000" dirty="0" smtClean="0">
                <a:cs typeface="Times New Roman" pitchFamily="18" charset="0"/>
              </a:rPr>
              <a:t> (s) </a:t>
            </a:r>
            <a:r>
              <a:rPr lang="en-GB" sz="3500" dirty="0" smtClean="0">
                <a:cs typeface="Times New Roman" pitchFamily="18" charset="0"/>
              </a:rPr>
              <a:t>+ 6 </a:t>
            </a:r>
            <a:r>
              <a:rPr lang="en-GB" sz="3500" dirty="0" err="1" smtClean="0">
                <a:cs typeface="Times New Roman" pitchFamily="18" charset="0"/>
              </a:rPr>
              <a:t>HCl</a:t>
            </a:r>
            <a:r>
              <a:rPr lang="en-GB" sz="3500" dirty="0" smtClean="0">
                <a:cs typeface="Times New Roman" pitchFamily="18" charset="0"/>
              </a:rPr>
              <a:t> </a:t>
            </a:r>
            <a:r>
              <a:rPr lang="en-GB" sz="3500" baseline="-25000" dirty="0" smtClean="0">
                <a:cs typeface="Times New Roman" pitchFamily="18" charset="0"/>
              </a:rPr>
              <a:t>(</a:t>
            </a:r>
            <a:r>
              <a:rPr lang="en-GB" sz="3500" baseline="-25000" dirty="0" err="1" smtClean="0">
                <a:cs typeface="Times New Roman" pitchFamily="18" charset="0"/>
              </a:rPr>
              <a:t>aq</a:t>
            </a:r>
            <a:r>
              <a:rPr lang="en-GB" sz="3500" baseline="-25000" dirty="0" smtClean="0">
                <a:cs typeface="Times New Roman" pitchFamily="18" charset="0"/>
              </a:rPr>
              <a:t>) </a:t>
            </a:r>
            <a:r>
              <a:rPr lang="en-GB" sz="3500" dirty="0" smtClean="0">
                <a:latin typeface="Symbol" pitchFamily="18" charset="2"/>
                <a:cs typeface="Times New Roman" pitchFamily="18" charset="0"/>
              </a:rPr>
              <a:t></a:t>
            </a:r>
            <a:r>
              <a:rPr lang="en-GB" sz="3500" dirty="0" smtClean="0">
                <a:cs typeface="Times New Roman" pitchFamily="18" charset="0"/>
              </a:rPr>
              <a:t> 2 AlCl</a:t>
            </a:r>
            <a:r>
              <a:rPr lang="en-GB" sz="3500" baseline="-30000" dirty="0" smtClean="0">
                <a:cs typeface="Times New Roman" pitchFamily="18" charset="0"/>
              </a:rPr>
              <a:t>3 (</a:t>
            </a:r>
            <a:r>
              <a:rPr lang="en-GB" sz="3500" baseline="-30000" dirty="0" err="1" smtClean="0">
                <a:cs typeface="Times New Roman" pitchFamily="18" charset="0"/>
              </a:rPr>
              <a:t>aq</a:t>
            </a:r>
            <a:r>
              <a:rPr lang="en-GB" sz="3500" baseline="-30000" dirty="0" smtClean="0">
                <a:cs typeface="Times New Roman" pitchFamily="18" charset="0"/>
              </a:rPr>
              <a:t>)</a:t>
            </a:r>
            <a:r>
              <a:rPr lang="en-GB" sz="3500" dirty="0" smtClean="0">
                <a:cs typeface="Times New Roman" pitchFamily="18" charset="0"/>
              </a:rPr>
              <a:t> + 3 H</a:t>
            </a:r>
            <a:r>
              <a:rPr lang="en-GB" sz="3500" baseline="-30000" dirty="0" smtClean="0">
                <a:cs typeface="Times New Roman" pitchFamily="18" charset="0"/>
              </a:rPr>
              <a:t>2 (g)</a:t>
            </a:r>
          </a:p>
        </p:txBody>
      </p:sp>
      <p:sp>
        <p:nvSpPr>
          <p:cNvPr id="5123" name="Rectangle 2"/>
          <p:cNvSpPr>
            <a:spLocks noGrp="1" noChangeArrowheads="1"/>
          </p:cNvSpPr>
          <p:nvPr>
            <p:ph type="body" idx="1"/>
          </p:nvPr>
        </p:nvSpPr>
        <p:spPr>
          <a:xfrm>
            <a:off x="685800" y="1981200"/>
            <a:ext cx="7772400" cy="4495800"/>
          </a:xfrm>
        </p:spPr>
        <p:txBody>
          <a:bodyPr/>
          <a:lstStyle/>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How many molecules of </a:t>
            </a:r>
            <a:r>
              <a:rPr lang="en-GB" sz="2800" dirty="0" err="1" smtClean="0">
                <a:cs typeface="Times New Roman" pitchFamily="18" charset="0"/>
              </a:rPr>
              <a:t>HCl</a:t>
            </a:r>
            <a:r>
              <a:rPr lang="en-GB" sz="2800" dirty="0" smtClean="0">
                <a:cs typeface="Times New Roman" pitchFamily="18" charset="0"/>
              </a:rPr>
              <a:t> will react with 4 atoms of Al?</a:t>
            </a:r>
          </a:p>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How many atoms of Al are required to make  1 formula unit of AlCl</a:t>
            </a:r>
            <a:r>
              <a:rPr lang="en-GB" sz="2800" baseline="-30000" dirty="0" smtClean="0">
                <a:cs typeface="Times New Roman" pitchFamily="18" charset="0"/>
              </a:rPr>
              <a:t>3</a:t>
            </a:r>
            <a:r>
              <a:rPr lang="en-GB" sz="2800" dirty="0" smtClean="0">
                <a:cs typeface="Times New Roman" pitchFamily="18" charset="0"/>
              </a:rPr>
              <a:t>?</a:t>
            </a:r>
          </a:p>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How many moles of H</a:t>
            </a:r>
            <a:r>
              <a:rPr lang="en-GB" sz="2800" baseline="-30000" dirty="0" smtClean="0">
                <a:cs typeface="Times New Roman" pitchFamily="18" charset="0"/>
              </a:rPr>
              <a:t>2</a:t>
            </a:r>
            <a:r>
              <a:rPr lang="en-GB" sz="2800" dirty="0" smtClean="0">
                <a:cs typeface="Times New Roman" pitchFamily="18" charset="0"/>
              </a:rPr>
              <a:t> are made from 3.0 moles of </a:t>
            </a:r>
            <a:r>
              <a:rPr lang="en-GB" sz="2800" dirty="0" err="1" smtClean="0">
                <a:cs typeface="Times New Roman" pitchFamily="18" charset="0"/>
              </a:rPr>
              <a:t>HCl</a:t>
            </a:r>
            <a:r>
              <a:rPr lang="en-GB" sz="2800" dirty="0" smtClean="0">
                <a:cs typeface="Times New Roman" pitchFamily="18" charset="0"/>
              </a:rPr>
              <a:t>?</a:t>
            </a:r>
          </a:p>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If 4.5 moles of AlCl</a:t>
            </a:r>
            <a:r>
              <a:rPr lang="en-GB" sz="2800" baseline="-30000" dirty="0" smtClean="0">
                <a:cs typeface="Times New Roman" pitchFamily="18" charset="0"/>
              </a:rPr>
              <a:t>3</a:t>
            </a:r>
            <a:r>
              <a:rPr lang="en-GB" sz="2800" dirty="0" smtClean="0">
                <a:cs typeface="Times New Roman" pitchFamily="18" charset="0"/>
              </a:rPr>
              <a:t> are produced, what mass of H</a:t>
            </a:r>
            <a:r>
              <a:rPr lang="en-GB" sz="2800" baseline="-30000" dirty="0" smtClean="0">
                <a:cs typeface="Times New Roman" pitchFamily="18" charset="0"/>
              </a:rPr>
              <a:t>2</a:t>
            </a:r>
            <a:r>
              <a:rPr lang="en-GB" sz="2800" dirty="0" smtClean="0">
                <a:cs typeface="Times New Roman" pitchFamily="18" charset="0"/>
              </a:rPr>
              <a:t> is also produced?</a:t>
            </a:r>
          </a:p>
          <a:p>
            <a:pPr eaLnBrk="1" hangingPunct="1">
              <a:lnSpc>
                <a:spcPct val="90000"/>
              </a:lnSpc>
              <a:spcBef>
                <a:spcPts val="688"/>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cs typeface="Times New Roman" pitchFamily="18" charset="0"/>
              </a:rPr>
              <a:t>What mass of </a:t>
            </a:r>
            <a:r>
              <a:rPr lang="en-GB" sz="2800" dirty="0" err="1" smtClean="0">
                <a:cs typeface="Times New Roman" pitchFamily="18" charset="0"/>
              </a:rPr>
              <a:t>HCl</a:t>
            </a:r>
            <a:r>
              <a:rPr lang="en-GB" sz="2800" dirty="0" smtClean="0">
                <a:cs typeface="Times New Roman" pitchFamily="18" charset="0"/>
              </a:rPr>
              <a:t> is required to react with 1.75 mole of Al?</a:t>
            </a:r>
          </a:p>
          <a:p>
            <a:pPr eaLnBrk="1" hangingPunct="1">
              <a:lnSpc>
                <a:spcPct val="90000"/>
              </a:lnSpc>
              <a:spcBef>
                <a:spcPts val="688"/>
              </a:spcBef>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smtClean="0">
              <a:cs typeface="Times New Roman" pitchFamily="18" charset="0"/>
            </a:endParaRPr>
          </a:p>
        </p:txBody>
      </p:sp>
      <p:sp>
        <p:nvSpPr>
          <p:cNvPr id="4" name="Title 1"/>
          <p:cNvSpPr txBox="1">
            <a:spLocks/>
          </p:cNvSpPr>
          <p:nvPr/>
        </p:nvSpPr>
        <p:spPr>
          <a:xfrm>
            <a:off x="457200" y="274638"/>
            <a:ext cx="8229600" cy="71596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Example - Stoichiometry</a:t>
            </a:r>
            <a:endParaRPr lang="en-US" dirty="0"/>
          </a:p>
        </p:txBody>
      </p:sp>
    </p:spTree>
    <p:extLst>
      <p:ext uri="{BB962C8B-B14F-4D97-AF65-F5344CB8AC3E}">
        <p14:creationId xmlns:p14="http://schemas.microsoft.com/office/powerpoint/2010/main" val="17538675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2330</Words>
  <Application>Microsoft Office PowerPoint</Application>
  <PresentationFormat>On-screen Show (4:3)</PresentationFormat>
  <Paragraphs>343</Paragraphs>
  <Slides>37</Slides>
  <Notes>17</Notes>
  <HiddenSlides>6</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Chemistry 120</vt:lpstr>
      <vt:lpstr>Law of Conservation of Mass</vt:lpstr>
      <vt:lpstr>What does a chemical reaction tell us? </vt:lpstr>
      <vt:lpstr>Moles &amp; Equation Coefficients</vt:lpstr>
      <vt:lpstr>PowerPoint Presentation</vt:lpstr>
      <vt:lpstr>PowerPoint Presentation</vt:lpstr>
      <vt:lpstr>Al (s) + HCl (aq) </vt:lpstr>
      <vt:lpstr>2 Al (s) + 6 HCl (aq)  2 AlCl3 (aq) + 3 H2 (g)</vt:lpstr>
      <vt:lpstr>2 Al (s) + 6 HCl (aq)  2 AlCl3 (aq) + 3 H2 (g)</vt:lpstr>
      <vt:lpstr>CH4 (g) + O2 (g) </vt:lpstr>
      <vt:lpstr>CH4 (g) + 2 O2 (g)  CO2 (g) + 2H2O (l)</vt:lpstr>
      <vt:lpstr>Example – Thermochemical Stoichiometry</vt:lpstr>
      <vt:lpstr>Example - Stoichiometry</vt:lpstr>
      <vt:lpstr>Example - Stoichiometry</vt:lpstr>
      <vt:lpstr>Example - Stoichiometry</vt:lpstr>
      <vt:lpstr>Example – Percent Yield</vt:lpstr>
      <vt:lpstr>How is the actual yield determined? </vt:lpstr>
      <vt:lpstr>Example – Percent Yield</vt:lpstr>
      <vt:lpstr>Reacting Amounts – Limiting Reagent</vt:lpstr>
      <vt:lpstr>Reacting Amounts – Limiting Reagent</vt:lpstr>
      <vt:lpstr>Limiting Reactant</vt:lpstr>
      <vt:lpstr>Reacting Amounts </vt:lpstr>
      <vt:lpstr>Reacting Amounts </vt:lpstr>
      <vt:lpstr>Fe (s) + S (s)  FeS (s) </vt:lpstr>
      <vt:lpstr>What is the limiting reagent?  Fe (s) + S (s)  FeS (s) </vt:lpstr>
      <vt:lpstr>What is the limiting reagent?  Fe (s) + S (s)  FeS (s) </vt:lpstr>
      <vt:lpstr>What is the limiting reagent?  Fe (s) + S (s)  FeS (s) </vt:lpstr>
      <vt:lpstr>What is the limiting reagent?  Fe (s) + S (s)  FeS (s) </vt:lpstr>
      <vt:lpstr>Example – Limiting Reagent</vt:lpstr>
      <vt:lpstr>Example – Limiting Reagent</vt:lpstr>
      <vt:lpstr>Example – Limiting Reagent</vt:lpstr>
      <vt:lpstr>PowerPoint Presentation</vt:lpstr>
      <vt:lpstr>Example – Limiting Reagent</vt:lpstr>
      <vt:lpstr>Example – Limiting Reagent</vt:lpstr>
      <vt:lpstr>Example – Thermochemical Equations</vt:lpstr>
      <vt:lpstr>Example – Thermochemical Equations</vt:lpstr>
      <vt:lpstr>Example – Thermochemical Equations</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62</cp:revision>
  <dcterms:created xsi:type="dcterms:W3CDTF">2009-09-11T00:22:07Z</dcterms:created>
  <dcterms:modified xsi:type="dcterms:W3CDTF">2019-04-11T02:56:35Z</dcterms:modified>
</cp:coreProperties>
</file>