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98" r:id="rId2"/>
    <p:sldId id="338" r:id="rId3"/>
    <p:sldId id="305" r:id="rId4"/>
    <p:sldId id="339" r:id="rId5"/>
    <p:sldId id="308" r:id="rId6"/>
    <p:sldId id="322" r:id="rId7"/>
    <p:sldId id="341" r:id="rId8"/>
    <p:sldId id="343" r:id="rId9"/>
    <p:sldId id="349" r:id="rId10"/>
    <p:sldId id="342" r:id="rId11"/>
    <p:sldId id="271" r:id="rId12"/>
    <p:sldId id="340" r:id="rId13"/>
    <p:sldId id="310" r:id="rId14"/>
    <p:sldId id="309" r:id="rId15"/>
    <p:sldId id="379" r:id="rId16"/>
    <p:sldId id="380" r:id="rId17"/>
    <p:sldId id="381" r:id="rId18"/>
    <p:sldId id="382" r:id="rId19"/>
    <p:sldId id="383" r:id="rId20"/>
    <p:sldId id="384" r:id="rId21"/>
    <p:sldId id="385" r:id="rId22"/>
    <p:sldId id="266" r:id="rId23"/>
    <p:sldId id="347" r:id="rId24"/>
    <p:sldId id="268" r:id="rId25"/>
    <p:sldId id="386" r:id="rId26"/>
    <p:sldId id="387" r:id="rId27"/>
    <p:sldId id="388" r:id="rId28"/>
    <p:sldId id="389" r:id="rId29"/>
    <p:sldId id="393" r:id="rId30"/>
    <p:sldId id="392" r:id="rId31"/>
    <p:sldId id="323" r:id="rId32"/>
    <p:sldId id="344" r:id="rId33"/>
    <p:sldId id="371" r:id="rId34"/>
    <p:sldId id="350" r:id="rId35"/>
    <p:sldId id="263" r:id="rId36"/>
    <p:sldId id="372" r:id="rId37"/>
    <p:sldId id="348" r:id="rId38"/>
    <p:sldId id="284" r:id="rId39"/>
    <p:sldId id="272" r:id="rId40"/>
    <p:sldId id="397" r:id="rId41"/>
    <p:sldId id="373" r:id="rId42"/>
    <p:sldId id="345" r:id="rId43"/>
    <p:sldId id="346" r:id="rId44"/>
    <p:sldId id="273" r:id="rId45"/>
    <p:sldId id="337" r:id="rId46"/>
    <p:sldId id="390" r:id="rId47"/>
    <p:sldId id="391" r:id="rId48"/>
    <p:sldId id="280" r:id="rId49"/>
    <p:sldId id="294" r:id="rId50"/>
    <p:sldId id="282" r:id="rId51"/>
    <p:sldId id="363" r:id="rId52"/>
    <p:sldId id="265" r:id="rId53"/>
    <p:sldId id="288" r:id="rId54"/>
    <p:sldId id="316" r:id="rId55"/>
    <p:sldId id="315" r:id="rId56"/>
    <p:sldId id="377" r:id="rId57"/>
    <p:sldId id="378" r:id="rId58"/>
    <p:sldId id="317" r:id="rId59"/>
    <p:sldId id="318" r:id="rId60"/>
    <p:sldId id="319" r:id="rId61"/>
    <p:sldId id="362" r:id="rId62"/>
    <p:sldId id="320" r:id="rId63"/>
    <p:sldId id="275" r:id="rId64"/>
    <p:sldId id="267" r:id="rId65"/>
    <p:sldId id="394" r:id="rId66"/>
    <p:sldId id="395" r:id="rId67"/>
    <p:sldId id="351" r:id="rId68"/>
    <p:sldId id="396" r:id="rId69"/>
    <p:sldId id="352" r:id="rId70"/>
    <p:sldId id="264" r:id="rId71"/>
    <p:sldId id="300" r:id="rId72"/>
    <p:sldId id="355" r:id="rId73"/>
    <p:sldId id="356" r:id="rId74"/>
    <p:sldId id="354" r:id="rId75"/>
    <p:sldId id="359" r:id="rId76"/>
    <p:sldId id="307" r:id="rId77"/>
    <p:sldId id="360" r:id="rId78"/>
    <p:sldId id="361" r:id="rId79"/>
    <p:sldId id="274"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32" autoAdjust="0"/>
  </p:normalViewPr>
  <p:slideViewPr>
    <p:cSldViewPr>
      <p:cViewPr varScale="1">
        <p:scale>
          <a:sx n="76" d="100"/>
          <a:sy n="76" d="100"/>
        </p:scale>
        <p:origin x="2634" y="78"/>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D6B02-D6EC-4690-A063-22B821B5BC76}" type="datetimeFigureOut">
              <a:rPr lang="en-US" smtClean="0"/>
              <a:pPr/>
              <a:t>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6A110-127A-40BA-88F4-E269B2B571F5}" type="slidenum">
              <a:rPr lang="en-US" smtClean="0"/>
              <a:pPr/>
              <a:t>‹#›</a:t>
            </a:fld>
            <a:endParaRPr lang="en-US"/>
          </a:p>
        </p:txBody>
      </p:sp>
    </p:spTree>
    <p:extLst>
      <p:ext uri="{BB962C8B-B14F-4D97-AF65-F5344CB8AC3E}">
        <p14:creationId xmlns:p14="http://schemas.microsoft.com/office/powerpoint/2010/main" val="49025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22C78-B734-4193-99A6-0D7990F2623C}" type="slidenum">
              <a:rPr lang="en-US"/>
              <a:pPr/>
              <a:t>3</a:t>
            </a:fld>
            <a:endParaRPr lang="en-US"/>
          </a:p>
        </p:txBody>
      </p:sp>
      <p:sp>
        <p:nvSpPr>
          <p:cNvPr id="6146" name="Rectangle 2"/>
          <p:cNvSpPr>
            <a:spLocks noGrp="1" noRot="1" noChangeAspec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76625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A099A6A-E55B-4DE8-A0E5-56F22EDFF88B}" type="slidenum">
              <a:rPr lang="en-US"/>
              <a:pPr/>
              <a:t>31</a:t>
            </a:fld>
            <a:endParaRPr lang="en-US"/>
          </a:p>
        </p:txBody>
      </p:sp>
      <p:sp>
        <p:nvSpPr>
          <p:cNvPr id="5222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11-T02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11.2</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Vapor Pressure of Water</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vapor pressure of water increases with temperature because at a higher temperature, more water molecules have enough energy to become vapor.</a:t>
            </a:r>
          </a:p>
        </p:txBody>
      </p:sp>
    </p:spTree>
    <p:extLst>
      <p:ext uri="{BB962C8B-B14F-4D97-AF65-F5344CB8AC3E}">
        <p14:creationId xmlns:p14="http://schemas.microsoft.com/office/powerpoint/2010/main" val="104347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overcome the attractive forces that are exerted among liquid molecules. When an equal quantity of vapor condenses to a liquid, an equal amount of energy is released.</a:t>
            </a:r>
          </a:p>
        </p:txBody>
      </p:sp>
      <p:sp>
        <p:nvSpPr>
          <p:cNvPr id="33795" name="Slide Number Placeholder 3"/>
          <p:cNvSpPr>
            <a:spLocks noGrp="1"/>
          </p:cNvSpPr>
          <p:nvPr>
            <p:ph type="sldNum" sz="quarter" idx="5"/>
          </p:nvPr>
        </p:nvSpPr>
        <p:spPr bwMode="auto">
          <a:noFill/>
          <a:ln>
            <a:miter lim="800000"/>
            <a:headEnd/>
            <a:tailEnd/>
          </a:ln>
        </p:spPr>
        <p:txBody>
          <a:bodyPr/>
          <a:lstStyle/>
          <a:p>
            <a:fld id="{0B27501C-591C-4255-8AA6-511AAF05072F}" type="slidenum">
              <a:rPr lang="en-US"/>
              <a:pPr/>
              <a:t>32</a:t>
            </a:fld>
            <a:endParaRPr lang="en-US"/>
          </a:p>
        </p:txBody>
      </p:sp>
    </p:spTree>
    <p:extLst>
      <p:ext uri="{BB962C8B-B14F-4D97-AF65-F5344CB8AC3E}">
        <p14:creationId xmlns:p14="http://schemas.microsoft.com/office/powerpoint/2010/main" val="1894953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15.17 Vapor pressures of three liquids at different temperatures.</a:t>
            </a:r>
          </a:p>
        </p:txBody>
      </p:sp>
      <p:sp>
        <p:nvSpPr>
          <p:cNvPr id="64515" name="Slide Number Placeholder 3"/>
          <p:cNvSpPr>
            <a:spLocks noGrp="1"/>
          </p:cNvSpPr>
          <p:nvPr>
            <p:ph type="sldNum" sz="quarter" idx="5"/>
          </p:nvPr>
        </p:nvSpPr>
        <p:spPr bwMode="auto">
          <a:noFill/>
          <a:ln>
            <a:miter lim="800000"/>
            <a:headEnd/>
            <a:tailEnd/>
          </a:ln>
        </p:spPr>
        <p:txBody>
          <a:bodyPr/>
          <a:lstStyle/>
          <a:p>
            <a:fld id="{542FE21A-DE4C-437F-B029-E12AE1A001F3}" type="slidenum">
              <a:rPr lang="en-US"/>
              <a:pPr/>
              <a:t>34</a:t>
            </a:fld>
            <a:endParaRPr lang="en-US"/>
          </a:p>
        </p:txBody>
      </p:sp>
    </p:spTree>
    <p:extLst>
      <p:ext uri="{BB962C8B-B14F-4D97-AF65-F5344CB8AC3E}">
        <p14:creationId xmlns:p14="http://schemas.microsoft.com/office/powerpoint/2010/main" val="2770646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0B31C5CB-8419-4CE3-A74A-68DDCE236DA2}" type="slidenum">
              <a:rPr lang="en-US"/>
              <a:pPr/>
              <a:t>35</a:t>
            </a:fld>
            <a:endParaRPr lang="en-US"/>
          </a:p>
        </p:txBody>
      </p:sp>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Vapor Pressure vs. Temperature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vapor pressure of a liquid increases as the temperature increases.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boiling point of a liquid is defined as the temperature at which the vapor pressure of the liquid is equal to atmospheric pressure.  The vapor pressure of a liquid increases with temperature.</a:t>
            </a:r>
          </a:p>
        </p:txBody>
      </p:sp>
    </p:spTree>
    <p:extLst>
      <p:ext uri="{BB962C8B-B14F-4D97-AF65-F5344CB8AC3E}">
        <p14:creationId xmlns:p14="http://schemas.microsoft.com/office/powerpoint/2010/main" val="66635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Geneva" pitchFamily="4" charset="0"/>
              </a:rPr>
              <a:t>Figure: 13-14</a:t>
            </a:r>
          </a:p>
          <a:p>
            <a:endParaRPr lang="en-US" dirty="0"/>
          </a:p>
        </p:txBody>
      </p:sp>
      <p:sp>
        <p:nvSpPr>
          <p:cNvPr id="4" name="Slide Number Placeholder 3"/>
          <p:cNvSpPr>
            <a:spLocks noGrp="1"/>
          </p:cNvSpPr>
          <p:nvPr>
            <p:ph type="sldNum" sz="quarter" idx="10"/>
          </p:nvPr>
        </p:nvSpPr>
        <p:spPr/>
        <p:txBody>
          <a:bodyPr/>
          <a:lstStyle/>
          <a:p>
            <a:fld id="{2176A110-127A-40BA-88F4-E269B2B571F5}" type="slidenum">
              <a:rPr lang="en-US" smtClean="0"/>
              <a:pPr/>
              <a:t>36</a:t>
            </a:fld>
            <a:endParaRPr lang="en-US"/>
          </a:p>
        </p:txBody>
      </p:sp>
    </p:spTree>
    <p:extLst>
      <p:ext uri="{BB962C8B-B14F-4D97-AF65-F5344CB8AC3E}">
        <p14:creationId xmlns:p14="http://schemas.microsoft.com/office/powerpoint/2010/main" val="159631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smtClean="0"/>
              <a:t>Figure 15.14 Intermolecular attractions illustrated by boiling points of hydrogen-containing compounds. Liquids with strong intermolecular attractions usually boil at higher temperatures than liquids with weak intermolecular attractions. These attractions are caused by induced dipole forces, dipole forces, and hydrogen bonding. Holding two of these variables essentially constant and changing the third, we can see how each variable affects the attractions by comparing boiling points. Induced dipole forces The Group 4A/14 hydrogen-containing compounds (blue line), all have tetrahedral molecular geometries. They are nonpolar, and they have no hydrogen bonding. The only intermolecular forces are induced dipole forces. The molecules differ only in molecular size (mass), ranging from CH4, the smallest, to SnH4, the largest. The boiling points of the four compounds increase as their molecular sizes increase. Except for H2O and NH3, the same trend appears for Group 5A/15 (black line) and Group 6A/16 (red line) hydrogen-containing compounds. This suggests that, other things being equal, intermolecular attractions increase as molecular size increases. Dipole forces The molecules in the rectangle in for the Period 4 hydrogen-containing compounds—H2Se, AsH3, and GeH4—are about the same size (nearly equal molar mass), and none of them has hydrogen bonding. They differ most in polarity. GeH4 has tetrahedral molecules; it is nonpolar. The trigonal pyrami-dal molecules of AsH3 are polar, but less so than bent H2Se mol-ecules. The least polar compound, GeH4, has the lowest boiling point, and the most polar compound, H2Se, has the highest boiling point. The same trend appears with the Period 3 and Period 5 hydrogen-containing compounds. This indicates that, other things being equal, intermolecular attractions increase as molecular polar-ity increases. Hydrogen bonding The high boiling points of H2O and NH3 violate the trends in which small molecules boil at lower tempera-tures than large molecules that are otherwise similar. H2O and NH3 are the only two substances shown that have hydrogen bonding. This indicates that, for small molecules in particular, hydrogen bonding causes exceptionally strong intermolecular attractions.</a:t>
            </a:r>
          </a:p>
        </p:txBody>
      </p:sp>
      <p:sp>
        <p:nvSpPr>
          <p:cNvPr id="56323" name="Slide Number Placeholder 3"/>
          <p:cNvSpPr>
            <a:spLocks noGrp="1"/>
          </p:cNvSpPr>
          <p:nvPr>
            <p:ph type="sldNum" sz="quarter" idx="5"/>
          </p:nvPr>
        </p:nvSpPr>
        <p:spPr bwMode="auto">
          <a:noFill/>
          <a:ln>
            <a:miter lim="800000"/>
            <a:headEnd/>
            <a:tailEnd/>
          </a:ln>
        </p:spPr>
        <p:txBody>
          <a:bodyPr/>
          <a:lstStyle/>
          <a:p>
            <a:fld id="{FBFD3DF2-E22F-4ADD-BD3B-A48172DE8F13}" type="slidenum">
              <a:rPr lang="en-US"/>
              <a:pPr/>
              <a:t>37</a:t>
            </a:fld>
            <a:endParaRPr lang="en-US"/>
          </a:p>
        </p:txBody>
      </p:sp>
    </p:spTree>
    <p:extLst>
      <p:ext uri="{BB962C8B-B14F-4D97-AF65-F5344CB8AC3E}">
        <p14:creationId xmlns:p14="http://schemas.microsoft.com/office/powerpoint/2010/main" val="334821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96BC4718-44FA-43DB-9FB9-F21F287AD65F}" type="slidenum">
              <a:rPr lang="en-US"/>
              <a:pPr/>
              <a:t>39</a:t>
            </a:fld>
            <a:endParaRPr lang="en-US"/>
          </a:p>
        </p:txBody>
      </p:sp>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13-T02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13.2</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Viscosity of Selected Liquids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Note that four of the compounds have roughly the same molar mass but differ in viscosity due to different intermolecular forces.  Water, while it has a much lower molar mass, exhibits hydrogen bonding, which makes its viscosity much higher than it would be otherwise.</a:t>
            </a:r>
          </a:p>
        </p:txBody>
      </p:sp>
    </p:spTree>
    <p:extLst>
      <p:ext uri="{BB962C8B-B14F-4D97-AF65-F5344CB8AC3E}">
        <p14:creationId xmlns:p14="http://schemas.microsoft.com/office/powerpoint/2010/main" val="123296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32" charset="0"/>
              </a:defRPr>
            </a:lvl1pPr>
            <a:lvl2pPr marL="742950" indent="-285750">
              <a:defRPr sz="2400">
                <a:solidFill>
                  <a:schemeClr val="tx1"/>
                </a:solidFill>
                <a:latin typeface="Times New Roman" pitchFamily="32" charset="0"/>
              </a:defRPr>
            </a:lvl2pPr>
            <a:lvl3pPr marL="1143000" indent="-228600">
              <a:defRPr sz="2400">
                <a:solidFill>
                  <a:schemeClr val="tx1"/>
                </a:solidFill>
                <a:latin typeface="Times New Roman" pitchFamily="32" charset="0"/>
              </a:defRPr>
            </a:lvl3pPr>
            <a:lvl4pPr marL="1600200" indent="-228600">
              <a:defRPr sz="2400">
                <a:solidFill>
                  <a:schemeClr val="tx1"/>
                </a:solidFill>
                <a:latin typeface="Times New Roman" pitchFamily="32" charset="0"/>
              </a:defRPr>
            </a:lvl4pPr>
            <a:lvl5pPr marL="2057400" indent="-228600">
              <a:defRPr sz="2400">
                <a:solidFill>
                  <a:schemeClr val="tx1"/>
                </a:solidFill>
                <a:latin typeface="Times New Roman" pitchFamily="32" charset="0"/>
              </a:defRPr>
            </a:lvl5pPr>
            <a:lvl6pPr marL="2514600" indent="-228600" eaLnBrk="0" fontAlgn="base" hangingPunct="0">
              <a:spcBef>
                <a:spcPct val="0"/>
              </a:spcBef>
              <a:spcAft>
                <a:spcPct val="0"/>
              </a:spcAft>
              <a:defRPr sz="2400">
                <a:solidFill>
                  <a:schemeClr val="tx1"/>
                </a:solidFill>
                <a:latin typeface="Times New Roman" pitchFamily="32" charset="0"/>
              </a:defRPr>
            </a:lvl6pPr>
            <a:lvl7pPr marL="2971800" indent="-228600" eaLnBrk="0" fontAlgn="base" hangingPunct="0">
              <a:spcBef>
                <a:spcPct val="0"/>
              </a:spcBef>
              <a:spcAft>
                <a:spcPct val="0"/>
              </a:spcAft>
              <a:defRPr sz="2400">
                <a:solidFill>
                  <a:schemeClr val="tx1"/>
                </a:solidFill>
                <a:latin typeface="Times New Roman" pitchFamily="32" charset="0"/>
              </a:defRPr>
            </a:lvl7pPr>
            <a:lvl8pPr marL="3429000" indent="-228600" eaLnBrk="0" fontAlgn="base" hangingPunct="0">
              <a:spcBef>
                <a:spcPct val="0"/>
              </a:spcBef>
              <a:spcAft>
                <a:spcPct val="0"/>
              </a:spcAft>
              <a:defRPr sz="2400">
                <a:solidFill>
                  <a:schemeClr val="tx1"/>
                </a:solidFill>
                <a:latin typeface="Times New Roman" pitchFamily="32" charset="0"/>
              </a:defRPr>
            </a:lvl8pPr>
            <a:lvl9pPr marL="3886200" indent="-228600" eaLnBrk="0" fontAlgn="base" hangingPunct="0">
              <a:spcBef>
                <a:spcPct val="0"/>
              </a:spcBef>
              <a:spcAft>
                <a:spcPct val="0"/>
              </a:spcAft>
              <a:defRPr sz="2400">
                <a:solidFill>
                  <a:schemeClr val="tx1"/>
                </a:solidFill>
                <a:latin typeface="Times New Roman" pitchFamily="32" charset="0"/>
              </a:defRPr>
            </a:lvl9pPr>
          </a:lstStyle>
          <a:p>
            <a:fld id="{FC7CFB9C-5ADF-4B05-A668-9A803E4340E2}" type="slidenum">
              <a:rPr lang="en-US" altLang="en-US" sz="1200" smtClean="0"/>
              <a:pPr/>
              <a:t>40</a:t>
            </a:fld>
            <a:endParaRPr lang="en-US" alt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32" charset="0"/>
            </a:endParaRPr>
          </a:p>
        </p:txBody>
      </p:sp>
    </p:spTree>
    <p:extLst>
      <p:ext uri="{BB962C8B-B14F-4D97-AF65-F5344CB8AC3E}">
        <p14:creationId xmlns:p14="http://schemas.microsoft.com/office/powerpoint/2010/main" val="1901654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15.8 Insect walking on water. The surface tension of water creates a difficult-to-penetrate skin that will support small bugs or thin pieces of dense metals, such as a needle or razor blade. A bug literally runs on the water; it does not float  in it</a:t>
            </a:r>
          </a:p>
        </p:txBody>
      </p:sp>
      <p:sp>
        <p:nvSpPr>
          <p:cNvPr id="39939" name="Slide Number Placeholder 3"/>
          <p:cNvSpPr>
            <a:spLocks noGrp="1"/>
          </p:cNvSpPr>
          <p:nvPr>
            <p:ph type="sldNum" sz="quarter" idx="5"/>
          </p:nvPr>
        </p:nvSpPr>
        <p:spPr bwMode="auto">
          <a:noFill/>
          <a:ln>
            <a:miter lim="800000"/>
            <a:headEnd/>
            <a:tailEnd/>
          </a:ln>
        </p:spPr>
        <p:txBody>
          <a:bodyPr/>
          <a:lstStyle/>
          <a:p>
            <a:fld id="{DB2D9CDC-6ABA-45F4-9F4E-89023C384D55}" type="slidenum">
              <a:rPr lang="en-US"/>
              <a:pPr/>
              <a:t>42</a:t>
            </a:fld>
            <a:endParaRPr lang="en-US"/>
          </a:p>
        </p:txBody>
      </p:sp>
    </p:spTree>
    <p:extLst>
      <p:ext uri="{BB962C8B-B14F-4D97-AF65-F5344CB8AC3E}">
        <p14:creationId xmlns:p14="http://schemas.microsoft.com/office/powerpoint/2010/main" val="3300799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15.8 Insect walking on water. The surface tension of water creates a difficult-to-penetrate skin that will support small bugs or thin pieces of dense metals, such as a needle or razor blade. A bug literally runs on the water; it does not float  in it</a:t>
            </a:r>
          </a:p>
        </p:txBody>
      </p:sp>
      <p:sp>
        <p:nvSpPr>
          <p:cNvPr id="41987" name="Slide Number Placeholder 3"/>
          <p:cNvSpPr>
            <a:spLocks noGrp="1"/>
          </p:cNvSpPr>
          <p:nvPr>
            <p:ph type="sldNum" sz="quarter" idx="5"/>
          </p:nvPr>
        </p:nvSpPr>
        <p:spPr bwMode="auto">
          <a:noFill/>
          <a:ln>
            <a:miter lim="800000"/>
            <a:headEnd/>
            <a:tailEnd/>
          </a:ln>
        </p:spPr>
        <p:txBody>
          <a:bodyPr/>
          <a:lstStyle/>
          <a:p>
            <a:fld id="{97A40D91-1A24-4597-A4B0-BCB6C4035453}" type="slidenum">
              <a:rPr lang="en-US"/>
              <a:pPr/>
              <a:t>43</a:t>
            </a:fld>
            <a:endParaRPr lang="en-US"/>
          </a:p>
        </p:txBody>
      </p:sp>
    </p:spTree>
    <p:extLst>
      <p:ext uri="{BB962C8B-B14F-4D97-AF65-F5344CB8AC3E}">
        <p14:creationId xmlns:p14="http://schemas.microsoft.com/office/powerpoint/2010/main" val="420208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4.9 Open-end manometers. Open-end manometers are governed by the same princi-ples as mercury barometers (Fig. 4.8). The pressure of the gas, Pg, is exerted on the mercury surface in the closed (left) leg of the manometer. Atmospheric pressure, Pa, is exerted on the mercury surface in the open (right) leg. With a meter stick, the difference between these two pres-sures, PHg, may be measured directly in millimeters of mercury (torr). Gas pressure is determined by equating the total pressures at the lower liquid mercury level, indicated with a dashed line. In (a), the enclosed gas is exerting more pressure than the atmosphere, so the quantities are added to result in a higher pressure. In (b), the enclosed gas exerts less pressure than the atmosphere, and a lower pressure is obtained by subtracting the pressure difference from the atmospheric pressure. In effect, you can determine the pressure of a gas, as measured by a manometer, by adding the pressure difference to, or subtracting the pressure difference from, atmospheric pressure: Pg 5 Pa  PHg.</a:t>
            </a:r>
          </a:p>
        </p:txBody>
      </p:sp>
      <p:sp>
        <p:nvSpPr>
          <p:cNvPr id="39939" name="Slide Number Placeholder 3"/>
          <p:cNvSpPr>
            <a:spLocks noGrp="1"/>
          </p:cNvSpPr>
          <p:nvPr>
            <p:ph type="sldNum" sz="quarter" idx="5"/>
          </p:nvPr>
        </p:nvSpPr>
        <p:spPr bwMode="auto">
          <a:noFill/>
          <a:ln>
            <a:miter lim="800000"/>
            <a:headEnd/>
            <a:tailEnd/>
          </a:ln>
        </p:spPr>
        <p:txBody>
          <a:bodyPr/>
          <a:lstStyle/>
          <a:p>
            <a:fld id="{AA29F657-5851-4E56-91C1-5DA15A9FB2F1}" type="slidenum">
              <a:rPr lang="en-US"/>
              <a:pPr/>
              <a:t>6</a:t>
            </a:fld>
            <a:endParaRPr lang="en-US"/>
          </a:p>
        </p:txBody>
      </p:sp>
    </p:spTree>
    <p:extLst>
      <p:ext uri="{BB962C8B-B14F-4D97-AF65-F5344CB8AC3E}">
        <p14:creationId xmlns:p14="http://schemas.microsoft.com/office/powerpoint/2010/main" val="1142302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F0A4DEF4-30FE-42EC-A691-A5AB92CFA579}" type="slidenum">
              <a:rPr lang="en-US"/>
              <a:pPr/>
              <a:t>44</a:t>
            </a:fld>
            <a:endParaRPr lang="en-US"/>
          </a:p>
        </p:txBody>
      </p:sp>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13-T03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13.3</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Surface Tension of Selected Liquids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Note that four of the compounds have roughly the same molar mass but differ in surface tension due to different intermolecular forces.  Water, while it has a much lower molar mass, exhibits hydrogen bonding, which makes its surface tension much higher than it would be otherwise.</a:t>
            </a:r>
          </a:p>
        </p:txBody>
      </p:sp>
    </p:spTree>
    <p:extLst>
      <p:ext uri="{BB962C8B-B14F-4D97-AF65-F5344CB8AC3E}">
        <p14:creationId xmlns:p14="http://schemas.microsoft.com/office/powerpoint/2010/main" val="3310571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21303-0ECD-48D5-873C-4DD94CBB41C0}" type="slidenum">
              <a:rPr lang="en-US"/>
              <a:pPr/>
              <a:t>47</a:t>
            </a:fld>
            <a:endParaRPr lang="en-US"/>
          </a:p>
        </p:txBody>
      </p:sp>
      <p:sp>
        <p:nvSpPr>
          <p:cNvPr id="88066" name="Rectangle 2"/>
          <p:cNvSpPr>
            <a:spLocks noGrp="1" noRot="1" noChangeAspect="1" noChangeArrowheads="1" noTextEdit="1"/>
          </p:cNvSpPr>
          <p:nvPr>
            <p:ph type="sldImg"/>
          </p:nvPr>
        </p:nvSpPr>
        <p:spPr>
          <a:xfrm>
            <a:off x="1143000" y="687388"/>
            <a:ext cx="4572000" cy="3429000"/>
          </a:xfrm>
          <a:ln/>
        </p:spPr>
      </p:sp>
      <p:sp>
        <p:nvSpPr>
          <p:cNvPr id="8806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647238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738FC05E-231A-4192-BEA2-255377DBBE0C}" type="slidenum">
              <a:rPr lang="en-US"/>
              <a:pPr/>
              <a:t>48</a:t>
            </a:fld>
            <a:endParaRPr lang="en-US"/>
          </a:p>
        </p:txBody>
      </p:sp>
      <p:sp>
        <p:nvSpPr>
          <p:cNvPr id="870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03-08</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Illustration of Specific Heat</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Each cube represents 1 g of substance receiving 1 cal of heat.  The temperature change varies with the substance.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 large specific heat means that a substance can absorb more energy before its temperature changes.  Note that water has the highest specific heat on the list.</a:t>
            </a:r>
          </a:p>
        </p:txBody>
      </p:sp>
    </p:spTree>
    <p:extLst>
      <p:ext uri="{BB962C8B-B14F-4D97-AF65-F5344CB8AC3E}">
        <p14:creationId xmlns:p14="http://schemas.microsoft.com/office/powerpoint/2010/main" val="655092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DDF7F-9892-422A-A53E-BE4D827E4C7C}" type="slidenum">
              <a:rPr lang="en-US"/>
              <a:pPr/>
              <a:t>49</a:t>
            </a:fld>
            <a:endParaRPr lang="en-US"/>
          </a:p>
        </p:txBody>
      </p:sp>
      <p:sp>
        <p:nvSpPr>
          <p:cNvPr id="90114" name="Rectangle 2"/>
          <p:cNvSpPr>
            <a:spLocks noGrp="1" noRot="1" noChangeAspect="1" noChangeArrowheads="1" noTextEdit="1"/>
          </p:cNvSpPr>
          <p:nvPr>
            <p:ph type="sldImg"/>
          </p:nvPr>
        </p:nvSpPr>
        <p:spPr>
          <a:xfrm>
            <a:off x="1143000" y="687388"/>
            <a:ext cx="4572000" cy="3429000"/>
          </a:xfrm>
          <a:ln/>
        </p:spPr>
      </p:sp>
      <p:sp>
        <p:nvSpPr>
          <p:cNvPr id="9011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3707315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37B8CDB3-5775-419A-BDD8-B006815CC13A}" type="slidenum">
              <a:rPr lang="en-US"/>
              <a:pPr/>
              <a:t>50</a:t>
            </a:fld>
            <a:endParaRPr lang="en-US"/>
          </a:p>
        </p:txBody>
      </p:sp>
      <p:sp>
        <p:nvSpPr>
          <p:cNvPr id="952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03-T05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3.5 Specific Heats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Specific Heat for Selected Solids, Liquids, and Gases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substance has its own specific heat.</a:t>
            </a:r>
          </a:p>
        </p:txBody>
      </p:sp>
    </p:spTree>
    <p:extLst>
      <p:ext uri="{BB962C8B-B14F-4D97-AF65-F5344CB8AC3E}">
        <p14:creationId xmlns:p14="http://schemas.microsoft.com/office/powerpoint/2010/main" val="4170527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15.33 Temperature–heat–energy graph for state and temperature changes. Solid column: When a solid below the freezing point is heated, temperature increases; when cooled, the temperature decreases. There is no change of state; the substance remains a solid. Solid 1 liquid column: At the melting point the solid melts as heat is added, or it freezes as heat is removed. Tem-perature remains constant during the change between solid and liquid. Liquid column: As heat is added to a liquid, its temperature increases; as heat is removed, the temperature goes down. There is no change of state; the substance remains a liquid. Liquid 1 gas column: At the boiling point the liquid boils as heat is added, or it condenses as heat is removed. Temperature remains constant during the change between liquid and gas. Gas column: As heat is added to a gas, its temperature increases; as heat is removed, the temperature goes down. There is no change of state; the sub-stance remains a gas.</a:t>
            </a:r>
          </a:p>
        </p:txBody>
      </p:sp>
      <p:sp>
        <p:nvSpPr>
          <p:cNvPr id="125955" name="Slide Number Placeholder 3"/>
          <p:cNvSpPr>
            <a:spLocks noGrp="1"/>
          </p:cNvSpPr>
          <p:nvPr>
            <p:ph type="sldNum" sz="quarter" idx="5"/>
          </p:nvPr>
        </p:nvSpPr>
        <p:spPr bwMode="auto">
          <a:noFill/>
          <a:ln>
            <a:miter lim="800000"/>
            <a:headEnd/>
            <a:tailEnd/>
          </a:ln>
        </p:spPr>
        <p:txBody>
          <a:bodyPr/>
          <a:lstStyle/>
          <a:p>
            <a:fld id="{27D3373F-9C4B-4CD9-9B12-4891F5932386}" type="slidenum">
              <a:rPr lang="en-US"/>
              <a:pPr/>
              <a:t>51</a:t>
            </a:fld>
            <a:endParaRPr lang="en-US"/>
          </a:p>
        </p:txBody>
      </p:sp>
    </p:spTree>
    <p:extLst>
      <p:ext uri="{BB962C8B-B14F-4D97-AF65-F5344CB8AC3E}">
        <p14:creationId xmlns:p14="http://schemas.microsoft.com/office/powerpoint/2010/main" val="2415644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6B76E3C1-9F14-41BD-A914-6A453995B00E}" type="slidenum">
              <a:rPr lang="en-US"/>
              <a:pPr/>
              <a:t>52</a:t>
            </a:fld>
            <a:endParaRPr lang="en-US"/>
          </a:p>
        </p:txBody>
      </p:sp>
      <p:sp>
        <p:nvSpPr>
          <p:cNvPr id="1945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13-10</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Temperature-Energy Graph</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As heat is added to a substance, it changes its state.  Notice that the temperature remains constant during state change.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Energy is required to break the intermolecular forces holding solid or liquid particles together.  Temperature stops increasing when a compound melts or boils and then continues to rise after the state change is complete.  All of the energy put into the substance during the phase change goes to completing the phase change and not to raising the temperature.</a:t>
            </a:r>
          </a:p>
        </p:txBody>
      </p:sp>
    </p:spTree>
    <p:extLst>
      <p:ext uri="{BB962C8B-B14F-4D97-AF65-F5344CB8AC3E}">
        <p14:creationId xmlns:p14="http://schemas.microsoft.com/office/powerpoint/2010/main" val="1428800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Data for heat-flow problems are obtained from calorimeters, highly insulated containers in which chem-ical or physical changes occur. This coffee-cup calorimeter is commonly used in introductory college chem-istry laboratories.</a:t>
            </a:r>
          </a:p>
        </p:txBody>
      </p:sp>
      <p:sp>
        <p:nvSpPr>
          <p:cNvPr id="123907" name="Slide Number Placeholder 3"/>
          <p:cNvSpPr>
            <a:spLocks noGrp="1"/>
          </p:cNvSpPr>
          <p:nvPr>
            <p:ph type="sldNum" sz="quarter" idx="5"/>
          </p:nvPr>
        </p:nvSpPr>
        <p:spPr bwMode="auto">
          <a:noFill/>
          <a:ln>
            <a:miter lim="800000"/>
            <a:headEnd/>
            <a:tailEnd/>
          </a:ln>
        </p:spPr>
        <p:txBody>
          <a:bodyPr/>
          <a:lstStyle/>
          <a:p>
            <a:fld id="{7C95E396-E2D8-4681-80F8-305D10B0F1DB}" type="slidenum">
              <a:rPr lang="en-US"/>
              <a:pPr/>
              <a:t>61</a:t>
            </a:fld>
            <a:endParaRPr lang="en-US"/>
          </a:p>
        </p:txBody>
      </p:sp>
    </p:spTree>
    <p:extLst>
      <p:ext uri="{BB962C8B-B14F-4D97-AF65-F5344CB8AC3E}">
        <p14:creationId xmlns:p14="http://schemas.microsoft.com/office/powerpoint/2010/main" val="1256493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44BC4164-74F2-426C-BAC5-AA68AA9618EC}" type="slidenum">
              <a:rPr lang="en-US"/>
              <a:pPr/>
              <a:t>63</a:t>
            </a:fld>
            <a:endParaRPr lang="en-US"/>
          </a:p>
        </p:txBody>
      </p:sp>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13-T05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13.5</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Heat Values for Water</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specific heats of ice, liquid water, and steam are given as well as the heats of fusion, vaporization, solidification, and condensation.</a:t>
            </a:r>
          </a:p>
        </p:txBody>
      </p:sp>
    </p:spTree>
    <p:extLst>
      <p:ext uri="{BB962C8B-B14F-4D97-AF65-F5344CB8AC3E}">
        <p14:creationId xmlns:p14="http://schemas.microsoft.com/office/powerpoint/2010/main" val="2554162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317F5DF7-C948-4E06-B246-0682AE3B1084}" type="slidenum">
              <a:rPr lang="en-US"/>
              <a:pPr/>
              <a:t>64</a:t>
            </a:fld>
            <a:endParaRPr lang="en-US"/>
          </a:p>
        </p:txBody>
      </p:sp>
      <p:sp>
        <p:nvSpPr>
          <p:cNvPr id="2560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13-13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Structure of Ice Crystals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Water molecules form hydrogen bonds resulting in six-member rings. The rings in turn form hydrogen bonds to other rings, producing large, three-dimensional crystalline structures.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6-sided shapes of snowflakes are a result of the 6-membered rings made by hydrogen-bonded water molecules.</a:t>
            </a:r>
          </a:p>
        </p:txBody>
      </p:sp>
    </p:spTree>
    <p:extLst>
      <p:ext uri="{BB962C8B-B14F-4D97-AF65-F5344CB8AC3E}">
        <p14:creationId xmlns:p14="http://schemas.microsoft.com/office/powerpoint/2010/main" val="38319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15.4 Evaporation. Some molecules at the surface of the liquid phase have sufficient energy to escape and enter the vapor phase. Some molecules in the vapor phase will reenter the liquid phase when they make contact with the surface. The partial pressure exerted by the mol-ecules in the vapor phase is called vapor pressure.</a:t>
            </a:r>
          </a:p>
        </p:txBody>
      </p:sp>
      <p:sp>
        <p:nvSpPr>
          <p:cNvPr id="31747" name="Slide Number Placeholder 3"/>
          <p:cNvSpPr>
            <a:spLocks noGrp="1"/>
          </p:cNvSpPr>
          <p:nvPr>
            <p:ph type="sldNum" sz="quarter" idx="5"/>
          </p:nvPr>
        </p:nvSpPr>
        <p:spPr bwMode="auto">
          <a:noFill/>
          <a:ln>
            <a:miter lim="800000"/>
            <a:headEnd/>
            <a:tailEnd/>
          </a:ln>
        </p:spPr>
        <p:txBody>
          <a:bodyPr/>
          <a:lstStyle/>
          <a:p>
            <a:fld id="{34646186-0FCE-4C8A-A3FF-D9AE34ED1F01}" type="slidenum">
              <a:rPr lang="en-US"/>
              <a:pPr/>
              <a:t>8</a:t>
            </a:fld>
            <a:endParaRPr lang="en-US"/>
          </a:p>
        </p:txBody>
      </p:sp>
    </p:spTree>
    <p:extLst>
      <p:ext uri="{BB962C8B-B14F-4D97-AF65-F5344CB8AC3E}">
        <p14:creationId xmlns:p14="http://schemas.microsoft.com/office/powerpoint/2010/main" val="1409206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15.22 Amorphous (left) and crystalline (right) solids. An amorphous solid, such as the polyethylene bottle shown, has little long-range ordering at the particulate level. In contrast, each of the crystalline solids shown has an orderly, regularly repeating arrangement of the particles.</a:t>
            </a:r>
          </a:p>
        </p:txBody>
      </p:sp>
      <p:sp>
        <p:nvSpPr>
          <p:cNvPr id="76803" name="Slide Number Placeholder 3"/>
          <p:cNvSpPr>
            <a:spLocks noGrp="1"/>
          </p:cNvSpPr>
          <p:nvPr>
            <p:ph type="sldNum" sz="quarter" idx="5"/>
          </p:nvPr>
        </p:nvSpPr>
        <p:spPr bwMode="auto">
          <a:noFill/>
          <a:ln>
            <a:miter lim="800000"/>
            <a:headEnd/>
            <a:tailEnd/>
          </a:ln>
        </p:spPr>
        <p:txBody>
          <a:bodyPr/>
          <a:lstStyle/>
          <a:p>
            <a:fld id="{1680FF3F-F2A7-44D0-ABF9-F2F468E8C359}" type="slidenum">
              <a:rPr lang="en-US"/>
              <a:pPr/>
              <a:t>67</a:t>
            </a:fld>
            <a:endParaRPr lang="en-US"/>
          </a:p>
        </p:txBody>
      </p:sp>
    </p:spTree>
    <p:extLst>
      <p:ext uri="{BB962C8B-B14F-4D97-AF65-F5344CB8AC3E}">
        <p14:creationId xmlns:p14="http://schemas.microsoft.com/office/powerpoint/2010/main" val="3353049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15.23 Macroscopic prop-erties of crystalline and amor-phous solids. The presence or absence of a regular structure at the particulate level influences the mac-roscopic shape of the solid.</a:t>
            </a:r>
          </a:p>
        </p:txBody>
      </p:sp>
      <p:sp>
        <p:nvSpPr>
          <p:cNvPr id="78851" name="Slide Number Placeholder 3"/>
          <p:cNvSpPr>
            <a:spLocks noGrp="1"/>
          </p:cNvSpPr>
          <p:nvPr>
            <p:ph type="sldNum" sz="quarter" idx="5"/>
          </p:nvPr>
        </p:nvSpPr>
        <p:spPr bwMode="auto">
          <a:noFill/>
          <a:ln>
            <a:miter lim="800000"/>
            <a:headEnd/>
            <a:tailEnd/>
          </a:ln>
        </p:spPr>
        <p:txBody>
          <a:bodyPr/>
          <a:lstStyle/>
          <a:p>
            <a:fld id="{33091827-4E1A-4C3E-BE34-FCD15481F5C5}" type="slidenum">
              <a:rPr lang="en-US"/>
              <a:pPr/>
              <a:t>69</a:t>
            </a:fld>
            <a:endParaRPr lang="en-US"/>
          </a:p>
        </p:txBody>
      </p:sp>
    </p:spTree>
    <p:extLst>
      <p:ext uri="{BB962C8B-B14F-4D97-AF65-F5344CB8AC3E}">
        <p14:creationId xmlns:p14="http://schemas.microsoft.com/office/powerpoint/2010/main" val="1913388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707D3E63-F959-434C-BC77-0FE38C8946D1}" type="slidenum">
              <a:rPr lang="en-US"/>
              <a:pPr/>
              <a:t>70</a:t>
            </a:fld>
            <a:endParaRPr lang="en-US"/>
          </a:p>
        </p:txBody>
      </p:sp>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13-06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Ionic, Molecular, Metallic</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Shown here are the arrangements of atoms and ions in ionic, molecular, and metallic solids.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All crystals share a repeating lattice-like structure, regardless of their composition.  The molecules in a molecular solid remain as individual molecules.</a:t>
            </a:r>
          </a:p>
        </p:txBody>
      </p:sp>
    </p:spTree>
    <p:extLst>
      <p:ext uri="{BB962C8B-B14F-4D97-AF65-F5344CB8AC3E}">
        <p14:creationId xmlns:p14="http://schemas.microsoft.com/office/powerpoint/2010/main" val="2673068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863D6-D081-4D09-AD7F-F11370B39955}" type="slidenum">
              <a:rPr lang="en-US"/>
              <a:pPr/>
              <a:t>71</a:t>
            </a:fld>
            <a:endParaRPr lang="en-US"/>
          </a:p>
        </p:txBody>
      </p:sp>
      <p:sp>
        <p:nvSpPr>
          <p:cNvPr id="63490" name="Rectangle 2"/>
          <p:cNvSpPr>
            <a:spLocks noGrp="1" noRot="1" noChangeAspect="1" noChangeArrowheads="1" noTextEdit="1"/>
          </p:cNvSpPr>
          <p:nvPr>
            <p:ph type="sldImg"/>
          </p:nvPr>
        </p:nvSpPr>
        <p:spPr>
          <a:xfrm>
            <a:off x="1143000" y="687388"/>
            <a:ext cx="4572000" cy="3429000"/>
          </a:xfrm>
          <a:ln/>
        </p:spPr>
      </p:sp>
      <p:sp>
        <p:nvSpPr>
          <p:cNvPr id="63491" name="Rectangle 3"/>
          <p:cNvSpPr>
            <a:spLocks noGrp="1" noChangeArrowheads="1"/>
          </p:cNvSpPr>
          <p:nvPr>
            <p:ph type="body" idx="1"/>
          </p:nvPr>
        </p:nvSpPr>
        <p:spPr>
          <a:xfrm>
            <a:off x="912813" y="4343400"/>
            <a:ext cx="5032375" cy="4113213"/>
          </a:xfrm>
        </p:spPr>
        <p:txBody>
          <a:bodyPr lIns="91426" tIns="45714" rIns="91426" bIns="45714"/>
          <a:lstStyle/>
          <a:p>
            <a:pPr eaLnBrk="1" hangingPunct="1">
              <a:spcBef>
                <a:spcPct val="0"/>
              </a:spcBef>
            </a:pPr>
            <a:r>
              <a:rPr lang="en-US" dirty="0" smtClean="0"/>
              <a:t>Figure 15.24 A particulate-level model of an ionic crystal. The gray spheres represent sodium ions and the green spheres are chloride ions. The macroscopic physical properties of ionic crystals result from the strong electro-static attractions among the ions.</a:t>
            </a:r>
          </a:p>
        </p:txBody>
      </p:sp>
    </p:spTree>
    <p:extLst>
      <p:ext uri="{BB962C8B-B14F-4D97-AF65-F5344CB8AC3E}">
        <p14:creationId xmlns:p14="http://schemas.microsoft.com/office/powerpoint/2010/main" val="2291716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15.26 An ionic crystal. The chemical composition of the mineral galena is lead(II) sulfide.</a:t>
            </a:r>
          </a:p>
        </p:txBody>
      </p:sp>
      <p:sp>
        <p:nvSpPr>
          <p:cNvPr id="89091" name="Slide Number Placeholder 3"/>
          <p:cNvSpPr>
            <a:spLocks noGrp="1"/>
          </p:cNvSpPr>
          <p:nvPr>
            <p:ph type="sldNum" sz="quarter" idx="5"/>
          </p:nvPr>
        </p:nvSpPr>
        <p:spPr bwMode="auto">
          <a:noFill/>
          <a:ln>
            <a:miter lim="800000"/>
            <a:headEnd/>
            <a:tailEnd/>
          </a:ln>
        </p:spPr>
        <p:txBody>
          <a:bodyPr/>
          <a:lstStyle/>
          <a:p>
            <a:fld id="{B2BD0622-2E0C-4F65-9FBB-38D16C13DE52}" type="slidenum">
              <a:rPr lang="en-US"/>
              <a:pPr/>
              <a:t>72</a:t>
            </a:fld>
            <a:endParaRPr lang="en-US"/>
          </a:p>
        </p:txBody>
      </p:sp>
    </p:spTree>
    <p:extLst>
      <p:ext uri="{BB962C8B-B14F-4D97-AF65-F5344CB8AC3E}">
        <p14:creationId xmlns:p14="http://schemas.microsoft.com/office/powerpoint/2010/main" val="1118662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15.27 Two forms of sulfur. (a) One form of solid sulfur is an example of a molecular crystal in which distinct molecular units can be identified. (b) One liquid form consists of chains of sulfur atoms.</a:t>
            </a:r>
          </a:p>
        </p:txBody>
      </p:sp>
      <p:sp>
        <p:nvSpPr>
          <p:cNvPr id="91139" name="Slide Number Placeholder 3"/>
          <p:cNvSpPr>
            <a:spLocks noGrp="1"/>
          </p:cNvSpPr>
          <p:nvPr>
            <p:ph type="sldNum" sz="quarter" idx="5"/>
          </p:nvPr>
        </p:nvSpPr>
        <p:spPr bwMode="auto">
          <a:noFill/>
          <a:ln>
            <a:miter lim="800000"/>
            <a:headEnd/>
            <a:tailEnd/>
          </a:ln>
        </p:spPr>
        <p:txBody>
          <a:bodyPr/>
          <a:lstStyle/>
          <a:p>
            <a:fld id="{503EC8CB-7B0A-49DA-9518-748F12ADD648}" type="slidenum">
              <a:rPr lang="en-US"/>
              <a:pPr/>
              <a:t>73</a:t>
            </a:fld>
            <a:endParaRPr lang="en-US"/>
          </a:p>
        </p:txBody>
      </p:sp>
    </p:spTree>
    <p:extLst>
      <p:ext uri="{BB962C8B-B14F-4D97-AF65-F5344CB8AC3E}">
        <p14:creationId xmlns:p14="http://schemas.microsoft.com/office/powerpoint/2010/main" val="1021810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15.25 A particulate-level model of a calcium car-bonate crystal. This is an example of an ionic crystal that has a polyatomic ion. The gray spheres represent calcium ions, Ca21. The black spheres with three red spheres attached are carbonate ions, CO322. The circle encloses one carbonate ion.</a:t>
            </a:r>
          </a:p>
        </p:txBody>
      </p:sp>
      <p:sp>
        <p:nvSpPr>
          <p:cNvPr id="87043" name="Slide Number Placeholder 3"/>
          <p:cNvSpPr>
            <a:spLocks noGrp="1"/>
          </p:cNvSpPr>
          <p:nvPr>
            <p:ph type="sldNum" sz="quarter" idx="5"/>
          </p:nvPr>
        </p:nvSpPr>
        <p:spPr bwMode="auto">
          <a:noFill/>
          <a:ln>
            <a:miter lim="800000"/>
            <a:headEnd/>
            <a:tailEnd/>
          </a:ln>
        </p:spPr>
        <p:txBody>
          <a:bodyPr/>
          <a:lstStyle/>
          <a:p>
            <a:fld id="{357716DD-23D5-48E1-B073-E808F77AC919}" type="slidenum">
              <a:rPr lang="en-US"/>
              <a:pPr/>
              <a:t>74</a:t>
            </a:fld>
            <a:endParaRPr lang="en-US"/>
          </a:p>
        </p:txBody>
      </p:sp>
    </p:spTree>
    <p:extLst>
      <p:ext uri="{BB962C8B-B14F-4D97-AF65-F5344CB8AC3E}">
        <p14:creationId xmlns:p14="http://schemas.microsoft.com/office/powerpoint/2010/main" val="44143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15.28 Forms of quartz crystals. Pure quartz, SiO2, is colorless. Amethyst and citrine are mostly composed of silicon and oxygen, but small amounts of iron impurities make the crys-tals colored. Quartz is an example of a covalent network solid. Atoms are covalently bonded in a regularly repeating pattern, but there are no individual molecules of fixed size.</a:t>
            </a:r>
          </a:p>
        </p:txBody>
      </p:sp>
      <p:sp>
        <p:nvSpPr>
          <p:cNvPr id="97283" name="Slide Number Placeholder 3"/>
          <p:cNvSpPr>
            <a:spLocks noGrp="1"/>
          </p:cNvSpPr>
          <p:nvPr>
            <p:ph type="sldNum" sz="quarter" idx="5"/>
          </p:nvPr>
        </p:nvSpPr>
        <p:spPr bwMode="auto">
          <a:noFill/>
          <a:ln>
            <a:miter lim="800000"/>
            <a:headEnd/>
            <a:tailEnd/>
          </a:ln>
        </p:spPr>
        <p:txBody>
          <a:bodyPr/>
          <a:lstStyle/>
          <a:p>
            <a:fld id="{07013F75-3E44-4B8C-9A5A-FE5F50A8D8BA}" type="slidenum">
              <a:rPr lang="en-US"/>
              <a:pPr/>
              <a:t>75</a:t>
            </a:fld>
            <a:endParaRPr lang="en-US"/>
          </a:p>
        </p:txBody>
      </p:sp>
    </p:spTree>
    <p:extLst>
      <p:ext uri="{BB962C8B-B14F-4D97-AF65-F5344CB8AC3E}">
        <p14:creationId xmlns:p14="http://schemas.microsoft.com/office/powerpoint/2010/main" val="2658825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E258E-C8A0-48E9-A71C-4EB7C59AEEFA}" type="slidenum">
              <a:rPr lang="en-US"/>
              <a:pPr/>
              <a:t>76</a:t>
            </a:fld>
            <a:endParaRPr lang="en-US"/>
          </a:p>
        </p:txBody>
      </p:sp>
      <p:sp>
        <p:nvSpPr>
          <p:cNvPr id="36866" name="Rectangle 2"/>
          <p:cNvSpPr>
            <a:spLocks noGrp="1" noRot="1" noChangeAspect="1" noChangeArrowheads="1" noTextEdit="1"/>
          </p:cNvSpPr>
          <p:nvPr>
            <p:ph type="sldImg"/>
          </p:nvPr>
        </p:nvSpPr>
        <p:spPr>
          <a:xfrm>
            <a:off x="1143000" y="687388"/>
            <a:ext cx="4572000" cy="3429000"/>
          </a:xfrm>
          <a:ln/>
        </p:spPr>
      </p:sp>
      <p:sp>
        <p:nvSpPr>
          <p:cNvPr id="3686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1187434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15.29 Aluminum metal. This is an example of a metallic crystal.</a:t>
            </a:r>
          </a:p>
        </p:txBody>
      </p:sp>
      <p:sp>
        <p:nvSpPr>
          <p:cNvPr id="99331" name="Slide Number Placeholder 3"/>
          <p:cNvSpPr>
            <a:spLocks noGrp="1"/>
          </p:cNvSpPr>
          <p:nvPr>
            <p:ph type="sldNum" sz="quarter" idx="5"/>
          </p:nvPr>
        </p:nvSpPr>
        <p:spPr bwMode="auto">
          <a:noFill/>
          <a:ln>
            <a:miter lim="800000"/>
            <a:headEnd/>
            <a:tailEnd/>
          </a:ln>
        </p:spPr>
        <p:txBody>
          <a:bodyPr/>
          <a:lstStyle/>
          <a:p>
            <a:fld id="{70CFAF78-7CC2-4DFA-BEC3-229DDCB0E0B2}" type="slidenum">
              <a:rPr lang="en-US"/>
              <a:pPr/>
              <a:t>77</a:t>
            </a:fld>
            <a:endParaRPr lang="en-US"/>
          </a:p>
        </p:txBody>
      </p:sp>
    </p:spTree>
    <p:extLst>
      <p:ext uri="{BB962C8B-B14F-4D97-AF65-F5344CB8AC3E}">
        <p14:creationId xmlns:p14="http://schemas.microsoft.com/office/powerpoint/2010/main" val="155260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15.16 Liquid–vapor equilibrium. A liquid with weak inter-molecular forces, such as benzene, is placed in an Erlenmeyer flask, which is then closed with a rubber stopper. At constant temperature and surface area, the liquid begins to evaporate at a constant rate. This rate is represented by the fixed length of the arrows pointing upward from the liquid in each view of the flask. It is also shown as the horizontal line in the graph of evaporation rate versus time. At first (Time 0), the movement of molecules is entirely in one direction, from the liquid to the vapor. As the concentration of mol-ecules in the vapor builds up, an occasional molecule hits the surface and reenters the liquid. The change of state from gas to a liquid is called condensation. The rate of condensation per unit area at constant temperature depends on the concentration of molecules in the vapor state. At Time 1, there will be a small number of molecules in the vapor state, so the condensation rate (R1) will be more than zero, but much less than the evaporation rate (R). This is shown by the condensation arrow being shorter than the evaporation arrow in the Time 1 flask. As long as the rate of evaporation is greater than the rate of condensation, the vapor concentration will rise. Therefore, the rate of return from vapor to liquid rises with time (Time 2). Eventually, the rates of vaporization and condensation become equal (Time 3). The number of molecules moving from vapor to liquid in unit time just balances the number moving in the opposite direction. There is no further change in the vapor concentration, so</a:t>
            </a:r>
          </a:p>
        </p:txBody>
      </p:sp>
      <p:sp>
        <p:nvSpPr>
          <p:cNvPr id="60419" name="Slide Number Placeholder 3"/>
          <p:cNvSpPr>
            <a:spLocks noGrp="1"/>
          </p:cNvSpPr>
          <p:nvPr>
            <p:ph type="sldNum" sz="quarter" idx="5"/>
          </p:nvPr>
        </p:nvSpPr>
        <p:spPr bwMode="auto">
          <a:noFill/>
          <a:ln>
            <a:miter lim="800000"/>
            <a:headEnd/>
            <a:tailEnd/>
          </a:ln>
        </p:spPr>
        <p:txBody>
          <a:bodyPr/>
          <a:lstStyle/>
          <a:p>
            <a:fld id="{C401BBEB-C7ED-4548-9142-B24FF524C26C}" type="slidenum">
              <a:rPr lang="en-US"/>
              <a:pPr/>
              <a:t>9</a:t>
            </a:fld>
            <a:endParaRPr lang="en-US"/>
          </a:p>
        </p:txBody>
      </p:sp>
    </p:spTree>
    <p:extLst>
      <p:ext uri="{BB962C8B-B14F-4D97-AF65-F5344CB8AC3E}">
        <p14:creationId xmlns:p14="http://schemas.microsoft.com/office/powerpoint/2010/main" val="3901019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19" name="Slide Number Placeholder 3"/>
          <p:cNvSpPr>
            <a:spLocks noGrp="1"/>
          </p:cNvSpPr>
          <p:nvPr>
            <p:ph type="sldNum" sz="quarter" idx="5"/>
          </p:nvPr>
        </p:nvSpPr>
        <p:spPr bwMode="auto">
          <a:noFill/>
          <a:ln>
            <a:miter lim="800000"/>
            <a:headEnd/>
            <a:tailEnd/>
          </a:ln>
        </p:spPr>
        <p:txBody>
          <a:bodyPr/>
          <a:lstStyle/>
          <a:p>
            <a:fld id="{FF7E620A-E189-4470-A857-86633D1E82FB}" type="slidenum">
              <a:rPr lang="en-US"/>
              <a:pPr/>
              <a:t>78</a:t>
            </a:fld>
            <a:endParaRPr lang="en-US"/>
          </a:p>
        </p:txBody>
      </p:sp>
    </p:spTree>
    <p:extLst>
      <p:ext uri="{BB962C8B-B14F-4D97-AF65-F5344CB8AC3E}">
        <p14:creationId xmlns:p14="http://schemas.microsoft.com/office/powerpoint/2010/main" val="511109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D416C070-6060-48C0-836C-605A3BB89486}" type="slidenum">
              <a:rPr lang="en-US"/>
              <a:pPr/>
              <a:t>79</a:t>
            </a:fld>
            <a:endParaRPr lang="en-US"/>
          </a:p>
        </p:txBody>
      </p:sp>
      <p:sp>
        <p:nvSpPr>
          <p:cNvPr id="399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13-T04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13.4</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General Properties of Crystalline Solids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Ionic, molecular, and metallic solids differ in properties depending on the elementary particles that make up the solid crystal.</a:t>
            </a:r>
          </a:p>
        </p:txBody>
      </p:sp>
    </p:spTree>
    <p:extLst>
      <p:ext uri="{BB962C8B-B14F-4D97-AF65-F5344CB8AC3E}">
        <p14:creationId xmlns:p14="http://schemas.microsoft.com/office/powerpoint/2010/main" val="200539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BE150C7D-2AB3-4D3E-A48B-206F274E6059}" type="slidenum">
              <a:rPr lang="en-US"/>
              <a:pPr/>
              <a:t>11</a:t>
            </a:fld>
            <a:endParaRPr lang="en-US"/>
          </a:p>
        </p:txBody>
      </p:sp>
      <p:sp>
        <p:nvSpPr>
          <p:cNvPr id="337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13-T01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13.1</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Vapor Pressure of Selected Liquids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Note that four of the compounds have roughly the same molar mass but differ in vapor pressure due to different intermolecular forces.  Water, while it has a much lower molar mass, exhibits hydrogen bonding, which makes its vapor pressure much lower than it would be otherwise.</a:t>
            </a:r>
          </a:p>
        </p:txBody>
      </p:sp>
    </p:spTree>
    <p:extLst>
      <p:ext uri="{BB962C8B-B14F-4D97-AF65-F5344CB8AC3E}">
        <p14:creationId xmlns:p14="http://schemas.microsoft.com/office/powerpoint/2010/main" val="300609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C941E2C-DCBF-4DCA-AEF7-1763AF04F13A}" type="slidenum">
              <a:rPr lang="en-US"/>
              <a:pPr/>
              <a:t>13</a:t>
            </a:fld>
            <a:endParaRPr lang="en-US"/>
          </a:p>
        </p:txBody>
      </p:sp>
      <p:sp>
        <p:nvSpPr>
          <p:cNvPr id="399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11-11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Collecting a Gas over Water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graduated cylinder collects the gas bubbles formed.  The volume of the gas is equal to the water displaced.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More precisely, a small percentage of the gas volume is from the water vapor, while the remainder is the hydrogen gas.  Each exerts a pressure, and the sum of these is the total pressure.</a:t>
            </a:r>
          </a:p>
        </p:txBody>
      </p:sp>
    </p:spTree>
    <p:extLst>
      <p:ext uri="{BB962C8B-B14F-4D97-AF65-F5344CB8AC3E}">
        <p14:creationId xmlns:p14="http://schemas.microsoft.com/office/powerpoint/2010/main" val="68725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6F76F0AA-1356-4AF8-825E-8E96441B31AE}" type="slidenum">
              <a:rPr lang="en-US"/>
              <a:pPr/>
              <a:t>22</a:t>
            </a:fld>
            <a:endParaRPr lang="en-US"/>
          </a:p>
        </p:txBody>
      </p:sp>
      <p:sp>
        <p:nvSpPr>
          <p:cNvPr id="235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13-12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Hydrogen Bonding</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Each water molecule is attached to four other molecules.  The intermolecular bond is 50% longer.</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longer a bond, the weaker it is.  Although hydrogen bonding is the strongest type of intermolecular force, it is far weaker than the polar covalent intramolecular bonds.</a:t>
            </a:r>
          </a:p>
        </p:txBody>
      </p:sp>
    </p:spTree>
    <p:extLst>
      <p:ext uri="{BB962C8B-B14F-4D97-AF65-F5344CB8AC3E}">
        <p14:creationId xmlns:p14="http://schemas.microsoft.com/office/powerpoint/2010/main" val="3895826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15.13 Hydrogen bonding in water. Intermolecular hydrogen bonds are present between the elec-tronegative oxygen region of one mol-ecule and the electropositive hydro-gen region of a second molecule.</a:t>
            </a:r>
          </a:p>
        </p:txBody>
      </p:sp>
      <p:sp>
        <p:nvSpPr>
          <p:cNvPr id="54275" name="Slide Number Placeholder 3"/>
          <p:cNvSpPr>
            <a:spLocks noGrp="1"/>
          </p:cNvSpPr>
          <p:nvPr>
            <p:ph type="sldNum" sz="quarter" idx="5"/>
          </p:nvPr>
        </p:nvSpPr>
        <p:spPr bwMode="auto">
          <a:noFill/>
          <a:ln>
            <a:miter lim="800000"/>
            <a:headEnd/>
            <a:tailEnd/>
          </a:ln>
        </p:spPr>
        <p:txBody>
          <a:bodyPr/>
          <a:lstStyle/>
          <a:p>
            <a:fld id="{2DBC0AB5-CF81-4278-8F09-FA78C762825C}" type="slidenum">
              <a:rPr lang="en-US"/>
              <a:pPr/>
              <a:t>23</a:t>
            </a:fld>
            <a:endParaRPr lang="en-US"/>
          </a:p>
        </p:txBody>
      </p:sp>
    </p:spTree>
    <p:extLst>
      <p:ext uri="{BB962C8B-B14F-4D97-AF65-F5344CB8AC3E}">
        <p14:creationId xmlns:p14="http://schemas.microsoft.com/office/powerpoint/2010/main" val="93741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DFC364DA-5F43-4DDB-8644-A49E0FC53DC4}" type="slidenum">
              <a:rPr lang="en-US"/>
              <a:pPr/>
              <a:t>24</a:t>
            </a:fld>
            <a:endParaRPr lang="en-US"/>
          </a:p>
        </p:txBody>
      </p:sp>
      <p:sp>
        <p:nvSpPr>
          <p:cNvPr id="276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dirty="0">
                <a:solidFill>
                  <a:srgbClr val="000000"/>
                </a:solidFill>
                <a:latin typeface="Geneva" pitchFamily="4" charset="0"/>
              </a:rPr>
              <a:t>Figure: 13-14-01UN</a:t>
            </a:r>
          </a:p>
          <a:p>
            <a:endParaRPr lang="en-US" dirty="0">
              <a:solidFill>
                <a:srgbClr val="000000"/>
              </a:solidFill>
              <a:latin typeface="Geneva" pitchFamily="4" charset="0"/>
            </a:endParaRPr>
          </a:p>
          <a:p>
            <a:r>
              <a:rPr lang="en-US" dirty="0">
                <a:solidFill>
                  <a:srgbClr val="000000"/>
                </a:solidFill>
                <a:latin typeface="Geneva" pitchFamily="4" charset="0"/>
              </a:rPr>
              <a:t>Title:</a:t>
            </a:r>
          </a:p>
          <a:p>
            <a:r>
              <a:rPr lang="en-US" dirty="0">
                <a:solidFill>
                  <a:srgbClr val="000000"/>
                </a:solidFill>
                <a:latin typeface="Geneva" pitchFamily="4" charset="0"/>
              </a:rPr>
              <a:t>Water and Heavy Water</a:t>
            </a:r>
          </a:p>
          <a:p>
            <a:endParaRPr lang="en-US" dirty="0">
              <a:solidFill>
                <a:srgbClr val="000000"/>
              </a:solidFill>
              <a:latin typeface="Geneva" pitchFamily="4" charset="0"/>
            </a:endParaRPr>
          </a:p>
          <a:p>
            <a:r>
              <a:rPr lang="en-US" dirty="0">
                <a:solidFill>
                  <a:srgbClr val="000000"/>
                </a:solidFill>
                <a:latin typeface="Geneva" pitchFamily="4" charset="0"/>
              </a:rPr>
              <a:t>Caption:</a:t>
            </a:r>
          </a:p>
          <a:p>
            <a:r>
              <a:rPr lang="en-US" dirty="0">
                <a:solidFill>
                  <a:srgbClr val="000000"/>
                </a:solidFill>
                <a:latin typeface="Geneva" pitchFamily="4" charset="0"/>
              </a:rPr>
              <a:t>Heavy water is named deuterium oxide, and its formula is D</a:t>
            </a:r>
            <a:r>
              <a:rPr lang="en-US" baseline="-25000" dirty="0">
                <a:solidFill>
                  <a:srgbClr val="000000"/>
                </a:solidFill>
                <a:latin typeface="Geneva" pitchFamily="4" charset="0"/>
              </a:rPr>
              <a:t>2</a:t>
            </a:r>
            <a:r>
              <a:rPr lang="en-US" dirty="0">
                <a:solidFill>
                  <a:srgbClr val="000000"/>
                </a:solidFill>
                <a:latin typeface="Geneva" pitchFamily="4" charset="0"/>
              </a:rPr>
              <a:t>O.</a:t>
            </a:r>
          </a:p>
          <a:p>
            <a:endParaRPr lang="en-US" dirty="0">
              <a:solidFill>
                <a:srgbClr val="000000"/>
              </a:solidFill>
              <a:latin typeface="Geneva" pitchFamily="4" charset="0"/>
            </a:endParaRPr>
          </a:p>
          <a:p>
            <a:r>
              <a:rPr lang="en-US" dirty="0">
                <a:solidFill>
                  <a:srgbClr val="000000"/>
                </a:solidFill>
                <a:latin typeface="Geneva" pitchFamily="4" charset="0"/>
              </a:rPr>
              <a:t>Notes:</a:t>
            </a:r>
          </a:p>
          <a:p>
            <a:r>
              <a:rPr lang="en-US" dirty="0">
                <a:solidFill>
                  <a:srgbClr val="000000"/>
                </a:solidFill>
                <a:latin typeface="Geneva" pitchFamily="4" charset="0"/>
              </a:rPr>
              <a:t>The two extra neutrons completely change the physical properties of the water.  They are considered to be different compounds.  Since the chemical elements that make up heavy water are still hydrogen and oxygen, they are chemically the same.</a:t>
            </a:r>
          </a:p>
        </p:txBody>
      </p:sp>
    </p:spTree>
    <p:extLst>
      <p:ext uri="{BB962C8B-B14F-4D97-AF65-F5344CB8AC3E}">
        <p14:creationId xmlns:p14="http://schemas.microsoft.com/office/powerpoint/2010/main" val="334613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1965F-229C-4AE2-997B-35CB7D8AC75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1965F-229C-4AE2-997B-35CB7D8AC75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1965F-229C-4AE2-997B-35CB7D8AC75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B15CF8D-45CD-4647-B667-28991541F34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1965F-229C-4AE2-997B-35CB7D8AC75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1965F-229C-4AE2-997B-35CB7D8AC758}"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1965F-229C-4AE2-997B-35CB7D8AC75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1965F-229C-4AE2-997B-35CB7D8AC758}" type="datetimeFigureOut">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1965F-229C-4AE2-997B-35CB7D8AC758}"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1965F-229C-4AE2-997B-35CB7D8AC758}"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1965F-229C-4AE2-997B-35CB7D8AC75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1965F-229C-4AE2-997B-35CB7D8AC758}"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1965F-229C-4AE2-997B-35CB7D8AC758}" type="datetimeFigureOut">
              <a:rPr lang="en-US" smtClean="0"/>
              <a:pPr/>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51EF2-FD70-4501-A721-2C201EE4D1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53.jpeg"/></Relationships>
</file>

<file path=ppt/slides/_rels/slide6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914400"/>
          </a:xfrm>
        </p:spPr>
        <p:txBody>
          <a:bodyPr/>
          <a:lstStyle/>
          <a:p>
            <a:r>
              <a:rPr lang="en-US" dirty="0" smtClean="0"/>
              <a:t>Chemistry 120</a:t>
            </a:r>
            <a:endParaRPr lang="en-US" dirty="0"/>
          </a:p>
        </p:txBody>
      </p:sp>
      <p:sp>
        <p:nvSpPr>
          <p:cNvPr id="3" name="Subtitle 2"/>
          <p:cNvSpPr>
            <a:spLocks noGrp="1"/>
          </p:cNvSpPr>
          <p:nvPr>
            <p:ph type="subTitle" idx="1"/>
          </p:nvPr>
        </p:nvSpPr>
        <p:spPr>
          <a:xfrm>
            <a:off x="881743" y="914400"/>
            <a:ext cx="7543800" cy="762000"/>
          </a:xfrm>
        </p:spPr>
        <p:txBody>
          <a:bodyPr>
            <a:noAutofit/>
          </a:bodyPr>
          <a:lstStyle/>
          <a:p>
            <a:r>
              <a:rPr lang="en-US" sz="3600" dirty="0" smtClean="0"/>
              <a:t>Chapter 15: Gases, Liquids and Solids </a:t>
            </a:r>
            <a:endParaRPr lang="en-US" sz="3600" dirty="0"/>
          </a:p>
        </p:txBody>
      </p:sp>
      <p:sp>
        <p:nvSpPr>
          <p:cNvPr id="4" name="TextBox 3"/>
          <p:cNvSpPr txBox="1"/>
          <p:nvPr/>
        </p:nvSpPr>
        <p:spPr>
          <a:xfrm>
            <a:off x="914400" y="1524000"/>
            <a:ext cx="4572000" cy="4893647"/>
          </a:xfrm>
          <a:prstGeom prst="rect">
            <a:avLst/>
          </a:prstGeom>
          <a:noFill/>
        </p:spPr>
        <p:txBody>
          <a:bodyPr wrap="square" rtlCol="0">
            <a:spAutoFit/>
          </a:bodyPr>
          <a:lstStyle/>
          <a:p>
            <a:r>
              <a:rPr lang="en-US" sz="2400" u="sng" dirty="0" smtClean="0"/>
              <a:t>Outline</a:t>
            </a:r>
          </a:p>
          <a:p>
            <a:pPr marL="400050" indent="-400050">
              <a:buFont typeface="+mj-lt"/>
              <a:buAutoNum type="romanUcPeriod"/>
            </a:pPr>
            <a:r>
              <a:rPr lang="en-US" sz="2400" dirty="0" smtClean="0"/>
              <a:t>Dalton’s Law of Partial Pressure</a:t>
            </a:r>
          </a:p>
          <a:p>
            <a:pPr marL="914400" lvl="1" indent="-457200">
              <a:buFont typeface="+mj-lt"/>
              <a:buAutoNum type="alphaUcPeriod"/>
            </a:pPr>
            <a:r>
              <a:rPr lang="en-US" sz="2400" dirty="0" smtClean="0"/>
              <a:t>Vapor Pressure</a:t>
            </a:r>
          </a:p>
          <a:p>
            <a:pPr marL="400050" indent="-400050">
              <a:buFont typeface="+mj-lt"/>
              <a:buAutoNum type="romanUcPeriod"/>
            </a:pPr>
            <a:r>
              <a:rPr lang="en-US" sz="2400" dirty="0" smtClean="0"/>
              <a:t>Intermolecular Forces</a:t>
            </a:r>
          </a:p>
          <a:p>
            <a:pPr marL="400050" indent="-400050">
              <a:buFont typeface="+mj-lt"/>
              <a:buAutoNum type="romanUcPeriod"/>
            </a:pPr>
            <a:r>
              <a:rPr lang="en-US" sz="2400" dirty="0" smtClean="0"/>
              <a:t>Properties of Liquids</a:t>
            </a:r>
          </a:p>
          <a:p>
            <a:pPr marL="914400" lvl="1" indent="-457200">
              <a:buFont typeface="+mj-lt"/>
              <a:buAutoNum type="alphaUcPeriod"/>
            </a:pPr>
            <a:r>
              <a:rPr lang="en-US" sz="2400" dirty="0" smtClean="0"/>
              <a:t>Boiling Point</a:t>
            </a:r>
          </a:p>
          <a:p>
            <a:pPr marL="914400" lvl="1" indent="-457200">
              <a:buFont typeface="+mj-lt"/>
              <a:buAutoNum type="alphaUcPeriod"/>
            </a:pPr>
            <a:r>
              <a:rPr lang="en-US" sz="2400" dirty="0" smtClean="0"/>
              <a:t>Viscosity</a:t>
            </a:r>
          </a:p>
          <a:p>
            <a:pPr marL="914400" lvl="1" indent="-457200">
              <a:buFont typeface="+mj-lt"/>
              <a:buAutoNum type="alphaUcPeriod"/>
            </a:pPr>
            <a:r>
              <a:rPr lang="en-US" sz="2400" dirty="0" smtClean="0"/>
              <a:t>Surface Tension</a:t>
            </a:r>
          </a:p>
          <a:p>
            <a:pPr marL="400050" indent="-400050">
              <a:buFont typeface="+mj-lt"/>
              <a:buAutoNum type="romanUcPeriod"/>
            </a:pPr>
            <a:r>
              <a:rPr lang="en-US" sz="2400" dirty="0" smtClean="0"/>
              <a:t>Energy and Changes of State</a:t>
            </a:r>
          </a:p>
          <a:p>
            <a:pPr marL="914400" lvl="1" indent="-457200">
              <a:buFont typeface="+mj-lt"/>
              <a:buAutoNum type="alphaUcPeriod"/>
            </a:pPr>
            <a:r>
              <a:rPr lang="en-US" sz="2400" dirty="0" smtClean="0"/>
              <a:t>Heat of Vaporization/Fusion</a:t>
            </a:r>
          </a:p>
          <a:p>
            <a:pPr marL="914400" lvl="1" indent="-457200">
              <a:buFont typeface="+mj-lt"/>
              <a:buAutoNum type="alphaUcPeriod"/>
            </a:pPr>
            <a:r>
              <a:rPr lang="en-US" sz="2400" dirty="0" smtClean="0"/>
              <a:t>Specific Heat</a:t>
            </a:r>
          </a:p>
          <a:p>
            <a:pPr marL="400050" indent="-400050">
              <a:buFont typeface="+mj-lt"/>
              <a:buAutoNum type="romanUcPeriod"/>
            </a:pPr>
            <a:r>
              <a:rPr lang="en-US" sz="2400" dirty="0" smtClean="0"/>
              <a:t>Water</a:t>
            </a:r>
          </a:p>
          <a:p>
            <a:pPr marL="400050" indent="-400050">
              <a:buFont typeface="+mj-lt"/>
              <a:buAutoNum type="romanUcPeriod"/>
            </a:pPr>
            <a:r>
              <a:rPr lang="en-US" sz="2400" dirty="0" smtClean="0"/>
              <a:t>Solids </a:t>
            </a:r>
          </a:p>
        </p:txBody>
      </p:sp>
    </p:spTree>
    <p:extLst>
      <p:ext uri="{BB962C8B-B14F-4D97-AF65-F5344CB8AC3E}">
        <p14:creationId xmlns:p14="http://schemas.microsoft.com/office/powerpoint/2010/main" val="2508335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g13_04"/>
          <p:cNvPicPr>
            <a:picLocks noChangeAspect="1" noChangeArrowheads="1"/>
          </p:cNvPicPr>
          <p:nvPr/>
        </p:nvPicPr>
        <p:blipFill>
          <a:blip r:embed="rId2" cstate="print"/>
          <a:srcRect/>
          <a:stretch>
            <a:fillRect/>
          </a:stretch>
        </p:blipFill>
        <p:spPr bwMode="auto">
          <a:xfrm>
            <a:off x="2895600" y="1092616"/>
            <a:ext cx="3949700" cy="5765383"/>
          </a:xfrm>
          <a:prstGeom prst="rect">
            <a:avLst/>
          </a:prstGeom>
          <a:noFill/>
          <a:ln w="9525">
            <a:noFill/>
            <a:miter lim="800000"/>
            <a:headEnd/>
            <a:tailEnd/>
          </a:ln>
        </p:spPr>
      </p:pic>
      <p:sp>
        <p:nvSpPr>
          <p:cNvPr id="3" name="Title 2"/>
          <p:cNvSpPr>
            <a:spLocks noGrp="1"/>
          </p:cNvSpPr>
          <p:nvPr>
            <p:ph type="title"/>
          </p:nvPr>
        </p:nvSpPr>
        <p:spPr>
          <a:xfrm>
            <a:off x="457200" y="274638"/>
            <a:ext cx="8229600" cy="639762"/>
          </a:xfrm>
        </p:spPr>
        <p:txBody>
          <a:bodyPr/>
          <a:lstStyle/>
          <a:p>
            <a:r>
              <a:rPr lang="en-US" sz="2600" dirty="0" smtClean="0"/>
              <a:t>How do intermolecular forces affect vapor pressure? </a:t>
            </a:r>
            <a:endParaRPr lang="en-US" sz="2600" dirty="0"/>
          </a:p>
        </p:txBody>
      </p:sp>
    </p:spTree>
    <p:extLst>
      <p:ext uri="{BB962C8B-B14F-4D97-AF65-F5344CB8AC3E}">
        <p14:creationId xmlns:p14="http://schemas.microsoft.com/office/powerpoint/2010/main" val="2482707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srcRect/>
          <a:stretch>
            <a:fillRect/>
          </a:stretch>
        </p:blipFill>
        <p:spPr bwMode="auto">
          <a:xfrm>
            <a:off x="57150" y="1783080"/>
            <a:ext cx="9029700" cy="3291840"/>
          </a:xfrm>
          <a:prstGeom prst="rect">
            <a:avLst/>
          </a:prstGeom>
          <a:noFill/>
          <a:ln w="25400">
            <a:no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p:spPr>
        <p:txBody>
          <a:bodyPr/>
          <a:lstStyle/>
          <a:p>
            <a:r>
              <a:rPr lang="en-US" sz="3600" dirty="0" smtClean="0"/>
              <a:t>How are gases collected over water? </a:t>
            </a:r>
            <a:endParaRPr lang="en-US" sz="3600" dirty="0"/>
          </a:p>
        </p:txBody>
      </p:sp>
      <p:pic>
        <p:nvPicPr>
          <p:cNvPr id="35843" name="Content Placeholder 3" descr="11_09_Figure.jpg"/>
          <p:cNvPicPr>
            <a:picLocks noGrp="1" noChangeAspect="1"/>
          </p:cNvPicPr>
          <p:nvPr>
            <p:ph idx="4294967295"/>
          </p:nvPr>
        </p:nvPicPr>
        <p:blipFill>
          <a:blip r:embed="rId2" cstate="print"/>
          <a:srcRect/>
          <a:stretch>
            <a:fillRect/>
          </a:stretch>
        </p:blipFill>
        <p:spPr>
          <a:xfrm>
            <a:off x="1676400" y="914400"/>
            <a:ext cx="5867400" cy="5617763"/>
          </a:xfrm>
        </p:spPr>
      </p:pic>
    </p:spTree>
    <p:extLst>
      <p:ext uri="{BB962C8B-B14F-4D97-AF65-F5344CB8AC3E}">
        <p14:creationId xmlns:p14="http://schemas.microsoft.com/office/powerpoint/2010/main" val="3790336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645795" y="57150"/>
            <a:ext cx="7852410" cy="674370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Gas </a:t>
            </a:r>
            <a:r>
              <a:rPr lang="en-US" dirty="0" err="1" smtClean="0"/>
              <a:t>Stoichiometry</a:t>
            </a:r>
            <a:endParaRPr lang="en-US" dirty="0"/>
          </a:p>
        </p:txBody>
      </p:sp>
      <p:sp>
        <p:nvSpPr>
          <p:cNvPr id="3" name="Content Placeholder 2"/>
          <p:cNvSpPr>
            <a:spLocks noGrp="1"/>
          </p:cNvSpPr>
          <p:nvPr>
            <p:ph idx="1"/>
          </p:nvPr>
        </p:nvSpPr>
        <p:spPr/>
        <p:txBody>
          <a:bodyPr>
            <a:normAutofit lnSpcReduction="10000"/>
          </a:bodyPr>
          <a:lstStyle/>
          <a:p>
            <a:r>
              <a:rPr lang="en-US" dirty="0" smtClean="0"/>
              <a:t>In an experiment, zinc and excess sulfuric acid reacted and 105 mL of hydrogen gas was collected at 30 °C. The barometric pressure was 755.0 mm Hg. At a water temperature of 30 °C the partial pressure of the water vapor is 31.8 mm Hg. </a:t>
            </a:r>
          </a:p>
          <a:p>
            <a:pPr marL="514350" indent="-514350">
              <a:buFont typeface="+mj-lt"/>
              <a:buAutoNum type="alphaUcPeriod"/>
            </a:pPr>
            <a:r>
              <a:rPr lang="en-US" dirty="0" smtClean="0"/>
              <a:t>What is the partial pressure of hydrogen gas?</a:t>
            </a:r>
          </a:p>
          <a:p>
            <a:pPr marL="514350" indent="-514350">
              <a:buFont typeface="+mj-lt"/>
              <a:buAutoNum type="alphaUcPeriod"/>
            </a:pPr>
            <a:r>
              <a:rPr lang="en-US" dirty="0" smtClean="0"/>
              <a:t>What </a:t>
            </a:r>
            <a:r>
              <a:rPr lang="en-US" dirty="0"/>
              <a:t>mass of zinc reacted with excess sulfuric acid?</a:t>
            </a:r>
          </a:p>
          <a:p>
            <a:pPr marL="514350" indent="-514350">
              <a:buFont typeface="+mj-lt"/>
              <a:buAutoNum type="alphaU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81000" y="0"/>
            <a:ext cx="8382000" cy="2111347"/>
          </a:xfrm>
          <a:prstGeom prst="rect">
            <a:avLst/>
          </a:prstGeom>
          <a:noFill/>
          <a:ln w="9525">
            <a:noFill/>
            <a:miter lim="800000"/>
            <a:headEnd/>
            <a:tailEnd/>
          </a:ln>
        </p:spPr>
        <p:txBody>
          <a:bodyPr wrap="square">
            <a:spAutoFit/>
          </a:bodyPr>
          <a:lstStyle/>
          <a:p>
            <a:pPr algn="ctr">
              <a:spcBef>
                <a:spcPct val="50000"/>
              </a:spcBef>
            </a:pPr>
            <a:r>
              <a:rPr lang="en-US" sz="4000" dirty="0" smtClean="0"/>
              <a:t>What are London forces? </a:t>
            </a:r>
          </a:p>
          <a:p>
            <a:pPr algn="ctr">
              <a:spcBef>
                <a:spcPct val="50000"/>
              </a:spcBef>
            </a:pPr>
            <a:r>
              <a:rPr lang="en-US" sz="3200" dirty="0" smtClean="0"/>
              <a:t> aka Induced </a:t>
            </a:r>
            <a:r>
              <a:rPr lang="en-US" sz="3200" dirty="0"/>
              <a:t>dipole – induced </a:t>
            </a:r>
            <a:r>
              <a:rPr lang="en-US" sz="3200" dirty="0" smtClean="0"/>
              <a:t>dipole or </a:t>
            </a:r>
            <a:endParaRPr lang="en-US" sz="3200" dirty="0"/>
          </a:p>
          <a:p>
            <a:pPr algn="ctr">
              <a:lnSpc>
                <a:spcPct val="85000"/>
              </a:lnSpc>
              <a:spcBef>
                <a:spcPct val="50000"/>
              </a:spcBef>
            </a:pPr>
            <a:r>
              <a:rPr lang="en-US" sz="3200" dirty="0" err="1"/>
              <a:t>Nonpolar</a:t>
            </a:r>
            <a:r>
              <a:rPr lang="en-US" sz="3200" dirty="0"/>
              <a:t> - </a:t>
            </a:r>
            <a:r>
              <a:rPr lang="en-US" sz="3200" dirty="0" err="1"/>
              <a:t>Nonpolar</a:t>
            </a:r>
            <a:r>
              <a:rPr lang="en-US" sz="3200" dirty="0"/>
              <a:t> interactions</a:t>
            </a:r>
          </a:p>
        </p:txBody>
      </p:sp>
      <p:pic>
        <p:nvPicPr>
          <p:cNvPr id="9219" name="Picture 7" descr="fg13_01"/>
          <p:cNvPicPr>
            <a:picLocks noChangeAspect="1" noChangeArrowheads="1"/>
          </p:cNvPicPr>
          <p:nvPr/>
        </p:nvPicPr>
        <p:blipFill>
          <a:blip r:embed="rId2" cstate="print"/>
          <a:srcRect/>
          <a:stretch>
            <a:fillRect/>
          </a:stretch>
        </p:blipFill>
        <p:spPr bwMode="auto">
          <a:xfrm>
            <a:off x="2285999" y="2111347"/>
            <a:ext cx="4920441" cy="4429153"/>
          </a:xfrm>
          <a:prstGeom prst="rect">
            <a:avLst/>
          </a:prstGeom>
          <a:noFill/>
          <a:ln w="9525">
            <a:noFill/>
            <a:miter lim="800000"/>
            <a:headEnd/>
            <a:tailEnd/>
          </a:ln>
        </p:spPr>
      </p:pic>
    </p:spTree>
    <p:extLst>
      <p:ext uri="{BB962C8B-B14F-4D97-AF65-F5344CB8AC3E}">
        <p14:creationId xmlns:p14="http://schemas.microsoft.com/office/powerpoint/2010/main" val="2798112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Intermolecular Forces</a:t>
            </a:r>
            <a:endParaRPr lang="en-US" dirty="0"/>
          </a:p>
        </p:txBody>
      </p:sp>
      <p:sp>
        <p:nvSpPr>
          <p:cNvPr id="3" name="Content Placeholder 2"/>
          <p:cNvSpPr>
            <a:spLocks noGrp="1"/>
          </p:cNvSpPr>
          <p:nvPr>
            <p:ph idx="1"/>
          </p:nvPr>
        </p:nvSpPr>
        <p:spPr/>
        <p:txBody>
          <a:bodyPr/>
          <a:lstStyle/>
          <a:p>
            <a:r>
              <a:rPr lang="en-US" dirty="0" smtClean="0"/>
              <a:t>Order methane, CH</a:t>
            </a:r>
            <a:r>
              <a:rPr lang="en-US" baseline="-25000" dirty="0" smtClean="0"/>
              <a:t>4</a:t>
            </a:r>
            <a:r>
              <a:rPr lang="en-US" dirty="0" smtClean="0"/>
              <a:t>, pentane, C</a:t>
            </a:r>
            <a:r>
              <a:rPr lang="en-US" baseline="-25000" dirty="0" smtClean="0"/>
              <a:t>5</a:t>
            </a:r>
            <a:r>
              <a:rPr lang="en-US" dirty="0" smtClean="0"/>
              <a:t>H</a:t>
            </a:r>
            <a:r>
              <a:rPr lang="en-US" baseline="-25000" dirty="0" smtClean="0"/>
              <a:t>12</a:t>
            </a:r>
            <a:r>
              <a:rPr lang="en-US" dirty="0" smtClean="0"/>
              <a:t>, and ethane, C</a:t>
            </a:r>
            <a:r>
              <a:rPr lang="en-US" baseline="-25000" dirty="0" smtClean="0"/>
              <a:t>2</a:t>
            </a:r>
            <a:r>
              <a:rPr lang="en-US" dirty="0" smtClean="0"/>
              <a:t>H</a:t>
            </a:r>
            <a:r>
              <a:rPr lang="en-US" baseline="-25000" dirty="0" smtClean="0"/>
              <a:t>6</a:t>
            </a:r>
            <a:r>
              <a:rPr lang="en-US" dirty="0" smtClean="0"/>
              <a:t>, in order of increasing melting point.</a:t>
            </a:r>
          </a:p>
          <a:p>
            <a:pPr marL="514350" indent="-514350">
              <a:buFont typeface="+mj-lt"/>
              <a:buAutoNum type="alphaUcPeriod"/>
            </a:pPr>
            <a:r>
              <a:rPr lang="en-US" dirty="0" smtClean="0"/>
              <a:t> CH</a:t>
            </a:r>
            <a:r>
              <a:rPr lang="en-US" baseline="-25000" dirty="0" smtClean="0"/>
              <a:t>4</a:t>
            </a:r>
            <a:r>
              <a:rPr lang="en-US" dirty="0" smtClean="0"/>
              <a:t> &lt; C</a:t>
            </a:r>
            <a:r>
              <a:rPr lang="en-US" baseline="-25000" dirty="0" smtClean="0"/>
              <a:t>2</a:t>
            </a:r>
            <a:r>
              <a:rPr lang="en-US" dirty="0" smtClean="0"/>
              <a:t>H</a:t>
            </a:r>
            <a:r>
              <a:rPr lang="en-US" baseline="-25000" dirty="0" smtClean="0"/>
              <a:t>6</a:t>
            </a:r>
            <a:r>
              <a:rPr lang="en-US" dirty="0" smtClean="0"/>
              <a:t> &lt; C</a:t>
            </a:r>
            <a:r>
              <a:rPr lang="en-US" baseline="-25000" dirty="0" smtClean="0"/>
              <a:t>5</a:t>
            </a:r>
            <a:r>
              <a:rPr lang="en-US" dirty="0" smtClean="0"/>
              <a:t>H</a:t>
            </a:r>
            <a:r>
              <a:rPr lang="en-US" baseline="-25000" dirty="0" smtClean="0"/>
              <a:t>12</a:t>
            </a:r>
          </a:p>
          <a:p>
            <a:pPr marL="514350" indent="-514350">
              <a:buFont typeface="+mj-lt"/>
              <a:buAutoNum type="alphaUcPeriod"/>
            </a:pPr>
            <a:r>
              <a:rPr lang="en-US" dirty="0" smtClean="0"/>
              <a:t>C</a:t>
            </a:r>
            <a:r>
              <a:rPr lang="en-US" baseline="-25000" dirty="0" smtClean="0"/>
              <a:t>2</a:t>
            </a:r>
            <a:r>
              <a:rPr lang="en-US" dirty="0" smtClean="0"/>
              <a:t>H</a:t>
            </a:r>
            <a:r>
              <a:rPr lang="en-US" baseline="-25000" dirty="0" smtClean="0"/>
              <a:t>6</a:t>
            </a:r>
            <a:r>
              <a:rPr lang="en-US" dirty="0" smtClean="0"/>
              <a:t> &lt; CH</a:t>
            </a:r>
            <a:r>
              <a:rPr lang="en-US" baseline="-25000" dirty="0" smtClean="0"/>
              <a:t>4</a:t>
            </a:r>
            <a:r>
              <a:rPr lang="en-US" dirty="0" smtClean="0"/>
              <a:t> &lt; C</a:t>
            </a:r>
            <a:r>
              <a:rPr lang="en-US" baseline="-25000" dirty="0" smtClean="0"/>
              <a:t>5</a:t>
            </a:r>
            <a:r>
              <a:rPr lang="en-US" dirty="0" smtClean="0"/>
              <a:t>H</a:t>
            </a:r>
            <a:r>
              <a:rPr lang="en-US" baseline="-25000" dirty="0" smtClean="0"/>
              <a:t>12</a:t>
            </a:r>
          </a:p>
          <a:p>
            <a:pPr marL="514350" indent="-514350">
              <a:buFont typeface="+mj-lt"/>
              <a:buAutoNum type="alphaUcPeriod"/>
            </a:pPr>
            <a:r>
              <a:rPr lang="en-US" dirty="0" smtClean="0"/>
              <a:t>C</a:t>
            </a:r>
            <a:r>
              <a:rPr lang="en-US" baseline="-25000" dirty="0" smtClean="0"/>
              <a:t>5</a:t>
            </a:r>
            <a:r>
              <a:rPr lang="en-US" dirty="0" smtClean="0"/>
              <a:t>H</a:t>
            </a:r>
            <a:r>
              <a:rPr lang="en-US" baseline="-25000" dirty="0" smtClean="0"/>
              <a:t>12 </a:t>
            </a:r>
            <a:r>
              <a:rPr lang="en-US" dirty="0" smtClean="0"/>
              <a:t> &lt; C</a:t>
            </a:r>
            <a:r>
              <a:rPr lang="en-US" baseline="-25000" dirty="0" smtClean="0"/>
              <a:t>2</a:t>
            </a:r>
            <a:r>
              <a:rPr lang="en-US" dirty="0" smtClean="0"/>
              <a:t>H</a:t>
            </a:r>
            <a:r>
              <a:rPr lang="en-US" baseline="-25000" dirty="0" smtClean="0"/>
              <a:t>6</a:t>
            </a:r>
            <a:r>
              <a:rPr lang="en-US" dirty="0" smtClean="0"/>
              <a:t> &lt; CH</a:t>
            </a:r>
            <a:r>
              <a:rPr lang="en-US" baseline="-25000" dirty="0" smtClean="0"/>
              <a:t>4</a:t>
            </a:r>
          </a:p>
          <a:p>
            <a:pPr marL="514350" indent="-514350">
              <a:buFont typeface="+mj-lt"/>
              <a:buAutoNum type="alphaUcPeriod"/>
            </a:pPr>
            <a:r>
              <a:rPr lang="en-US" dirty="0" smtClean="0"/>
              <a:t>CH</a:t>
            </a:r>
            <a:r>
              <a:rPr lang="en-US" baseline="-25000" dirty="0" smtClean="0"/>
              <a:t>4  </a:t>
            </a:r>
            <a:r>
              <a:rPr lang="en-US" dirty="0" smtClean="0"/>
              <a:t>&lt; C</a:t>
            </a:r>
            <a:r>
              <a:rPr lang="en-US" baseline="-25000" dirty="0" smtClean="0"/>
              <a:t>5</a:t>
            </a:r>
            <a:r>
              <a:rPr lang="en-US" dirty="0" smtClean="0"/>
              <a:t>H</a:t>
            </a:r>
            <a:r>
              <a:rPr lang="en-US" baseline="-25000" dirty="0" smtClean="0"/>
              <a:t>12 </a:t>
            </a:r>
            <a:r>
              <a:rPr lang="en-US" dirty="0" smtClean="0"/>
              <a:t> &lt; C</a:t>
            </a:r>
            <a:r>
              <a:rPr lang="en-US" baseline="-25000" dirty="0" smtClean="0"/>
              <a:t>2</a:t>
            </a:r>
            <a:r>
              <a:rPr lang="en-US" dirty="0" smtClean="0"/>
              <a:t>H</a:t>
            </a:r>
            <a:r>
              <a:rPr lang="en-US" baseline="-25000" dirty="0" smtClean="0"/>
              <a:t>6</a:t>
            </a:r>
          </a:p>
          <a:p>
            <a:pPr marL="514350" indent="-514350">
              <a:buFont typeface="+mj-lt"/>
              <a:buAutoNum type="alphaUcPeriod"/>
            </a:pPr>
            <a:r>
              <a:rPr lang="en-US" dirty="0" smtClean="0"/>
              <a:t>Not enough information</a:t>
            </a:r>
          </a:p>
          <a:p>
            <a:pPr marL="514350" indent="-514350">
              <a:buFont typeface="+mj-lt"/>
              <a:buAutoNum type="alphaUcPeriod"/>
            </a:pPr>
            <a:endParaRPr lang="en-US" dirty="0" smtClean="0"/>
          </a:p>
          <a:p>
            <a:pPr marL="514350" indent="-514350">
              <a:buFont typeface="+mj-lt"/>
              <a:buAutoNum type="alphaUcPeriod"/>
            </a:pPr>
            <a:endParaRPr lang="en-US" dirty="0" smtClean="0"/>
          </a:p>
          <a:p>
            <a:endParaRPr lang="en-US" dirty="0"/>
          </a:p>
        </p:txBody>
      </p:sp>
    </p:spTree>
    <p:extLst>
      <p:ext uri="{BB962C8B-B14F-4D97-AF65-F5344CB8AC3E}">
        <p14:creationId xmlns:p14="http://schemas.microsoft.com/office/powerpoint/2010/main" val="3216431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676400" y="914400"/>
            <a:ext cx="6019800" cy="457200"/>
          </a:xfrm>
          <a:prstGeom prst="rect">
            <a:avLst/>
          </a:prstGeom>
          <a:noFill/>
          <a:ln w="9525">
            <a:noFill/>
            <a:miter lim="800000"/>
            <a:headEnd/>
            <a:tailEnd/>
          </a:ln>
        </p:spPr>
        <p:txBody>
          <a:bodyPr>
            <a:spAutoFit/>
          </a:bodyPr>
          <a:lstStyle/>
          <a:p>
            <a:pPr>
              <a:spcBef>
                <a:spcPct val="50000"/>
              </a:spcBef>
            </a:pPr>
            <a:endParaRPr lang="en-US"/>
          </a:p>
        </p:txBody>
      </p:sp>
      <p:sp>
        <p:nvSpPr>
          <p:cNvPr id="8195" name="Rectangle 5"/>
          <p:cNvSpPr>
            <a:spLocks noChangeArrowheads="1"/>
          </p:cNvSpPr>
          <p:nvPr/>
        </p:nvSpPr>
        <p:spPr bwMode="auto">
          <a:xfrm>
            <a:off x="1167773" y="0"/>
            <a:ext cx="6827510" cy="1754326"/>
          </a:xfrm>
          <a:prstGeom prst="rect">
            <a:avLst/>
          </a:prstGeom>
          <a:noFill/>
          <a:ln w="9525">
            <a:noFill/>
            <a:miter lim="800000"/>
            <a:headEnd/>
            <a:tailEnd/>
          </a:ln>
        </p:spPr>
        <p:txBody>
          <a:bodyPr wrap="none">
            <a:spAutoFit/>
          </a:bodyPr>
          <a:lstStyle/>
          <a:p>
            <a:pPr algn="ctr"/>
            <a:r>
              <a:rPr lang="en-US" sz="3600" dirty="0" smtClean="0"/>
              <a:t>What are Dipole </a:t>
            </a:r>
            <a:r>
              <a:rPr lang="en-US" sz="3600" dirty="0"/>
              <a:t>– Dipole forces </a:t>
            </a:r>
          </a:p>
          <a:p>
            <a:pPr algn="ctr"/>
            <a:r>
              <a:rPr lang="en-US" sz="3600" dirty="0"/>
              <a:t>or </a:t>
            </a:r>
          </a:p>
          <a:p>
            <a:pPr algn="ctr"/>
            <a:r>
              <a:rPr lang="en-US" sz="3600" dirty="0"/>
              <a:t>Polar - Polar </a:t>
            </a:r>
            <a:r>
              <a:rPr lang="en-US" sz="3600" dirty="0" smtClean="0"/>
              <a:t>interactions? </a:t>
            </a:r>
            <a:endParaRPr lang="en-US" sz="3600" dirty="0"/>
          </a:p>
        </p:txBody>
      </p:sp>
      <p:pic>
        <p:nvPicPr>
          <p:cNvPr id="8196" name="Picture 6" descr="FG10_04"/>
          <p:cNvPicPr>
            <a:picLocks noGrp="1" noChangeAspect="1" noChangeArrowheads="1"/>
          </p:cNvPicPr>
          <p:nvPr>
            <p:ph/>
          </p:nvPr>
        </p:nvPicPr>
        <p:blipFill>
          <a:blip r:embed="rId2" cstate="print"/>
          <a:srcRect/>
          <a:stretch>
            <a:fillRect/>
          </a:stretch>
        </p:blipFill>
        <p:spPr>
          <a:xfrm>
            <a:off x="0" y="4162425"/>
            <a:ext cx="9144000" cy="2695575"/>
          </a:xfrm>
          <a:noFill/>
        </p:spPr>
      </p:pic>
      <p:pic>
        <p:nvPicPr>
          <p:cNvPr id="8197" name="Picture 8" descr="fg13_02"/>
          <p:cNvPicPr>
            <a:picLocks noChangeAspect="1" noChangeArrowheads="1"/>
          </p:cNvPicPr>
          <p:nvPr/>
        </p:nvPicPr>
        <p:blipFill>
          <a:blip r:embed="rId3" cstate="print"/>
          <a:srcRect b="42014"/>
          <a:stretch>
            <a:fillRect/>
          </a:stretch>
        </p:blipFill>
        <p:spPr bwMode="auto">
          <a:xfrm>
            <a:off x="1371600" y="1828800"/>
            <a:ext cx="6248400" cy="2057400"/>
          </a:xfrm>
          <a:prstGeom prst="rect">
            <a:avLst/>
          </a:prstGeom>
          <a:noFill/>
          <a:ln w="9525">
            <a:noFill/>
            <a:miter lim="800000"/>
            <a:headEnd/>
            <a:tailEnd/>
          </a:ln>
        </p:spPr>
      </p:pic>
    </p:spTree>
    <p:extLst>
      <p:ext uri="{BB962C8B-B14F-4D97-AF65-F5344CB8AC3E}">
        <p14:creationId xmlns:p14="http://schemas.microsoft.com/office/powerpoint/2010/main" val="417552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Intermolecular Forces</a:t>
            </a:r>
            <a:endParaRPr lang="en-US" dirty="0"/>
          </a:p>
        </p:txBody>
      </p:sp>
      <p:sp>
        <p:nvSpPr>
          <p:cNvPr id="3" name="Content Placeholder 2"/>
          <p:cNvSpPr>
            <a:spLocks noGrp="1"/>
          </p:cNvSpPr>
          <p:nvPr>
            <p:ph idx="1"/>
          </p:nvPr>
        </p:nvSpPr>
        <p:spPr/>
        <p:txBody>
          <a:bodyPr/>
          <a:lstStyle/>
          <a:p>
            <a:r>
              <a:rPr lang="en-US" dirty="0" smtClean="0"/>
              <a:t>Which molecule has the lower melting point?</a:t>
            </a:r>
          </a:p>
          <a:p>
            <a:pPr marL="514350" indent="-514350">
              <a:buFont typeface="+mj-lt"/>
              <a:buAutoNum type="alphaUcPeriod"/>
            </a:pPr>
            <a:r>
              <a:rPr lang="en-US" dirty="0" smtClean="0"/>
              <a:t>Propane, C</a:t>
            </a:r>
            <a:r>
              <a:rPr lang="en-US" baseline="-25000" dirty="0" smtClean="0"/>
              <a:t>3</a:t>
            </a:r>
            <a:r>
              <a:rPr lang="en-US" dirty="0" smtClean="0"/>
              <a:t>H</a:t>
            </a:r>
            <a:r>
              <a:rPr lang="en-US" baseline="-25000" dirty="0" smtClean="0"/>
              <a:t>8</a:t>
            </a:r>
          </a:p>
          <a:p>
            <a:pPr marL="514350" indent="-514350">
              <a:buFont typeface="+mj-lt"/>
              <a:buAutoNum type="alphaUcPeriod"/>
            </a:pPr>
            <a:r>
              <a:rPr lang="en-US" dirty="0" err="1" smtClean="0"/>
              <a:t>Methanethiol</a:t>
            </a:r>
            <a:r>
              <a:rPr lang="en-US" dirty="0" smtClean="0"/>
              <a:t>, CH</a:t>
            </a:r>
            <a:r>
              <a:rPr lang="en-US" baseline="-25000" dirty="0" smtClean="0"/>
              <a:t>3</a:t>
            </a:r>
            <a:r>
              <a:rPr lang="en-US" dirty="0" smtClean="0"/>
              <a:t>SH</a:t>
            </a:r>
            <a:endParaRPr lang="en-US" dirty="0"/>
          </a:p>
        </p:txBody>
      </p:sp>
    </p:spTree>
    <p:extLst>
      <p:ext uri="{BB962C8B-B14F-4D97-AF65-F5344CB8AC3E}">
        <p14:creationId xmlns:p14="http://schemas.microsoft.com/office/powerpoint/2010/main" val="3329566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FG10_05"/>
          <p:cNvPicPr>
            <a:picLocks noChangeAspect="1" noChangeArrowheads="1"/>
          </p:cNvPicPr>
          <p:nvPr/>
        </p:nvPicPr>
        <p:blipFill>
          <a:blip r:embed="rId2" cstate="print"/>
          <a:srcRect/>
          <a:stretch>
            <a:fillRect/>
          </a:stretch>
        </p:blipFill>
        <p:spPr bwMode="auto">
          <a:xfrm>
            <a:off x="0" y="2133600"/>
            <a:ext cx="9144000" cy="2068513"/>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sz="4000" dirty="0" smtClean="0"/>
              <a:t>What types of intermolecular forces do these molecules have?</a:t>
            </a:r>
            <a:endParaRPr lang="en-US" sz="4000" dirty="0"/>
          </a:p>
        </p:txBody>
      </p:sp>
    </p:spTree>
    <p:extLst>
      <p:ext uri="{BB962C8B-B14F-4D97-AF65-F5344CB8AC3E}">
        <p14:creationId xmlns:p14="http://schemas.microsoft.com/office/powerpoint/2010/main" val="251814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lstStyle/>
          <a:p>
            <a:r>
              <a:rPr lang="en-US" sz="3400" dirty="0" smtClean="0"/>
              <a:t>What is Dalton’s Law of Partial Pressure?</a:t>
            </a:r>
            <a:endParaRPr lang="en-US" sz="3400" dirty="0"/>
          </a:p>
        </p:txBody>
      </p:sp>
      <p:grpSp>
        <p:nvGrpSpPr>
          <p:cNvPr id="5" name="Group 12"/>
          <p:cNvGrpSpPr>
            <a:grpSpLocks/>
          </p:cNvGrpSpPr>
          <p:nvPr/>
        </p:nvGrpSpPr>
        <p:grpSpPr bwMode="auto">
          <a:xfrm>
            <a:off x="228600" y="1219200"/>
            <a:ext cx="8610600" cy="5410200"/>
            <a:chOff x="528" y="1008"/>
            <a:chExt cx="4848" cy="2724"/>
          </a:xfrm>
        </p:grpSpPr>
        <p:pic>
          <p:nvPicPr>
            <p:cNvPr id="6" name="Picture 8" descr="11_Pg353_UnFigure"/>
            <p:cNvPicPr>
              <a:picLocks noChangeAspect="1" noChangeArrowheads="1"/>
            </p:cNvPicPr>
            <p:nvPr/>
          </p:nvPicPr>
          <p:blipFill>
            <a:blip r:embed="rId2" cstate="print"/>
            <a:srcRect/>
            <a:stretch>
              <a:fillRect/>
            </a:stretch>
          </p:blipFill>
          <p:spPr bwMode="auto">
            <a:xfrm>
              <a:off x="528" y="1008"/>
              <a:ext cx="3307" cy="2724"/>
            </a:xfrm>
            <a:prstGeom prst="rect">
              <a:avLst/>
            </a:prstGeom>
            <a:noFill/>
          </p:spPr>
        </p:pic>
        <p:sp>
          <p:nvSpPr>
            <p:cNvPr id="7" name="Text Box 9"/>
            <p:cNvSpPr txBox="1">
              <a:spLocks noChangeArrowheads="1"/>
            </p:cNvSpPr>
            <p:nvPr/>
          </p:nvSpPr>
          <p:spPr bwMode="auto">
            <a:xfrm>
              <a:off x="3600" y="3107"/>
              <a:ext cx="1776" cy="460"/>
            </a:xfrm>
            <a:prstGeom prst="rect">
              <a:avLst/>
            </a:prstGeom>
            <a:noFill/>
            <a:ln w="9525">
              <a:noFill/>
              <a:miter lim="800000"/>
              <a:headEnd/>
              <a:tailEnd/>
            </a:ln>
            <a:effectLst/>
          </p:spPr>
          <p:txBody>
            <a:bodyPr>
              <a:spAutoFit/>
            </a:bodyPr>
            <a:lstStyle/>
            <a:p>
              <a:pPr>
                <a:spcBef>
                  <a:spcPct val="50000"/>
                </a:spcBef>
              </a:pPr>
              <a:r>
                <a:rPr lang="en-US" sz="1400" b="1">
                  <a:solidFill>
                    <a:schemeClr val="tx2"/>
                  </a:solidFill>
                </a:rPr>
                <a:t>The total pressure of two gases is the sum of their partial pressures.</a:t>
              </a:r>
            </a:p>
          </p:txBody>
        </p:sp>
      </p:grpSp>
    </p:spTree>
    <p:extLst>
      <p:ext uri="{BB962C8B-B14F-4D97-AF65-F5344CB8AC3E}">
        <p14:creationId xmlns:p14="http://schemas.microsoft.com/office/powerpoint/2010/main" val="3670115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What are hydrogen bonds?</a:t>
            </a:r>
            <a:endParaRPr lang="en-US" u="sng" dirty="0" smtClean="0"/>
          </a:p>
        </p:txBody>
      </p:sp>
      <p:pic>
        <p:nvPicPr>
          <p:cNvPr id="11268" name="Picture 4" descr="FG10_06-02UN"/>
          <p:cNvPicPr>
            <a:picLocks noGrp="1" noChangeAspect="1" noChangeArrowheads="1"/>
          </p:cNvPicPr>
          <p:nvPr>
            <p:ph sz="half" idx="4294967295"/>
          </p:nvPr>
        </p:nvPicPr>
        <p:blipFill>
          <a:blip r:embed="rId2" cstate="print"/>
          <a:srcRect/>
          <a:stretch>
            <a:fillRect/>
          </a:stretch>
        </p:blipFill>
        <p:spPr>
          <a:xfrm>
            <a:off x="141326" y="1676400"/>
            <a:ext cx="9002674" cy="3352800"/>
          </a:xfrm>
          <a:noFill/>
        </p:spPr>
      </p:pic>
    </p:spTree>
    <p:extLst>
      <p:ext uri="{BB962C8B-B14F-4D97-AF65-F5344CB8AC3E}">
        <p14:creationId xmlns:p14="http://schemas.microsoft.com/office/powerpoint/2010/main" val="3721920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g13_03"/>
          <p:cNvPicPr>
            <a:picLocks noChangeAspect="1" noChangeArrowheads="1"/>
          </p:cNvPicPr>
          <p:nvPr/>
        </p:nvPicPr>
        <p:blipFill>
          <a:blip r:embed="rId2" cstate="print"/>
          <a:srcRect/>
          <a:stretch>
            <a:fillRect/>
          </a:stretch>
        </p:blipFill>
        <p:spPr bwMode="auto">
          <a:xfrm>
            <a:off x="0" y="1341531"/>
            <a:ext cx="8934126" cy="5489575"/>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What kind of intermolecular forces does water have?</a:t>
            </a:r>
            <a:endParaRPr lang="en-US" dirty="0"/>
          </a:p>
        </p:txBody>
      </p:sp>
    </p:spTree>
    <p:extLst>
      <p:ext uri="{BB962C8B-B14F-4D97-AF65-F5344CB8AC3E}">
        <p14:creationId xmlns:p14="http://schemas.microsoft.com/office/powerpoint/2010/main" val="2374948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1503045" y="57150"/>
            <a:ext cx="6137910" cy="6743700"/>
          </a:xfrm>
          <a:prstGeom prst="rect">
            <a:avLst/>
          </a:prstGeom>
          <a:noFill/>
          <a:ln w="25400">
            <a:noFill/>
            <a:miter lim="800000"/>
            <a:headEnd/>
            <a:tailEnd/>
          </a:ln>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p:cNvPicPr>
          <p:nvPr/>
        </p:nvPicPr>
        <p:blipFill>
          <a:blip r:embed="rId3" cstate="print"/>
          <a:srcRect/>
          <a:stretch>
            <a:fillRect/>
          </a:stretch>
        </p:blipFill>
        <p:spPr bwMode="auto">
          <a:xfrm>
            <a:off x="254000" y="1295400"/>
            <a:ext cx="8636000" cy="2959100"/>
          </a:xfrm>
          <a:prstGeom prst="rect">
            <a:avLst/>
          </a:prstGeom>
          <a:noFill/>
          <a:ln w="9525">
            <a:noFill/>
            <a:miter lim="800000"/>
            <a:headEnd/>
            <a:tailEnd/>
          </a:ln>
        </p:spPr>
      </p:pic>
      <p:sp>
        <p:nvSpPr>
          <p:cNvPr id="53250"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15-13 p442</a:t>
            </a:r>
          </a:p>
        </p:txBody>
      </p:sp>
      <p:sp>
        <p:nvSpPr>
          <p:cNvPr id="2" name="Title 1"/>
          <p:cNvSpPr>
            <a:spLocks noGrp="1"/>
          </p:cNvSpPr>
          <p:nvPr>
            <p:ph type="title"/>
          </p:nvPr>
        </p:nvSpPr>
        <p:spPr>
          <a:xfrm>
            <a:off x="457200" y="274638"/>
            <a:ext cx="8229600" cy="792162"/>
          </a:xfrm>
        </p:spPr>
        <p:txBody>
          <a:bodyPr>
            <a:normAutofit/>
          </a:bodyPr>
          <a:lstStyle/>
          <a:p>
            <a:r>
              <a:rPr lang="en-US" sz="3600" dirty="0" smtClean="0"/>
              <a:t>What makes ice less dense than water? </a:t>
            </a:r>
            <a:endParaRPr lang="en-US" sz="3600" dirty="0"/>
          </a:p>
        </p:txBody>
      </p:sp>
    </p:spTree>
    <p:extLst>
      <p:ext uri="{BB962C8B-B14F-4D97-AF65-F5344CB8AC3E}">
        <p14:creationId xmlns:p14="http://schemas.microsoft.com/office/powerpoint/2010/main" val="3471785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srcRect/>
          <a:stretch>
            <a:fillRect/>
          </a:stretch>
        </p:blipFill>
        <p:spPr bwMode="auto">
          <a:xfrm>
            <a:off x="381000" y="1066800"/>
            <a:ext cx="8096250" cy="5062718"/>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792162"/>
          </a:xfrm>
        </p:spPr>
        <p:txBody>
          <a:bodyPr>
            <a:normAutofit/>
          </a:bodyPr>
          <a:lstStyle/>
          <a:p>
            <a:r>
              <a:rPr lang="en-US" sz="2400" dirty="0" smtClean="0"/>
              <a:t>What is the difference between water and heavy water? </a:t>
            </a:r>
            <a:endParaRPr lang="en-US" sz="24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FG12_22"/>
          <p:cNvPicPr>
            <a:picLocks noChangeAspect="1" noChangeArrowheads="1"/>
          </p:cNvPicPr>
          <p:nvPr/>
        </p:nvPicPr>
        <p:blipFill>
          <a:blip r:embed="rId2" cstate="print"/>
          <a:srcRect/>
          <a:stretch>
            <a:fillRect/>
          </a:stretch>
        </p:blipFill>
        <p:spPr bwMode="auto">
          <a:xfrm>
            <a:off x="1214718" y="710966"/>
            <a:ext cx="6838950" cy="6133587"/>
          </a:xfrm>
          <a:prstGeom prst="rect">
            <a:avLst/>
          </a:prstGeom>
          <a:noFill/>
          <a:ln w="9525">
            <a:noFill/>
            <a:miter lim="800000"/>
            <a:headEnd/>
            <a:tailEnd/>
          </a:ln>
        </p:spPr>
      </p:pic>
      <p:sp>
        <p:nvSpPr>
          <p:cNvPr id="2" name="Title 1"/>
          <p:cNvSpPr>
            <a:spLocks noGrp="1"/>
          </p:cNvSpPr>
          <p:nvPr>
            <p:ph type="title"/>
          </p:nvPr>
        </p:nvSpPr>
        <p:spPr>
          <a:xfrm>
            <a:off x="457200" y="274638"/>
            <a:ext cx="8229600" cy="525975"/>
          </a:xfrm>
        </p:spPr>
        <p:txBody>
          <a:bodyPr>
            <a:normAutofit fontScale="90000"/>
          </a:bodyPr>
          <a:lstStyle/>
          <a:p>
            <a:r>
              <a:rPr lang="en-US" sz="3000" dirty="0" smtClean="0"/>
              <a:t>How does hydrogen bonding work in the body?</a:t>
            </a:r>
            <a:endParaRPr lang="en-US" sz="3000" dirty="0"/>
          </a:p>
        </p:txBody>
      </p:sp>
      <p:sp>
        <p:nvSpPr>
          <p:cNvPr id="3" name="TextBox 2"/>
          <p:cNvSpPr txBox="1"/>
          <p:nvPr/>
        </p:nvSpPr>
        <p:spPr>
          <a:xfrm>
            <a:off x="3124200" y="3004066"/>
            <a:ext cx="1084729" cy="369332"/>
          </a:xfrm>
          <a:prstGeom prst="rect">
            <a:avLst/>
          </a:prstGeom>
          <a:noFill/>
        </p:spPr>
        <p:txBody>
          <a:bodyPr wrap="square" rtlCol="0">
            <a:spAutoFit/>
          </a:bodyPr>
          <a:lstStyle/>
          <a:p>
            <a:r>
              <a:rPr lang="en-US" dirty="0" smtClean="0"/>
              <a:t>Thymine</a:t>
            </a:r>
            <a:endParaRPr lang="en-US" dirty="0"/>
          </a:p>
        </p:txBody>
      </p:sp>
      <p:sp>
        <p:nvSpPr>
          <p:cNvPr id="4" name="TextBox 3"/>
          <p:cNvSpPr txBox="1"/>
          <p:nvPr/>
        </p:nvSpPr>
        <p:spPr>
          <a:xfrm>
            <a:off x="7924800" y="3004066"/>
            <a:ext cx="1066800" cy="369332"/>
          </a:xfrm>
          <a:prstGeom prst="rect">
            <a:avLst/>
          </a:prstGeom>
          <a:noFill/>
        </p:spPr>
        <p:txBody>
          <a:bodyPr wrap="square" rtlCol="0">
            <a:spAutoFit/>
          </a:bodyPr>
          <a:lstStyle/>
          <a:p>
            <a:r>
              <a:rPr lang="en-US" dirty="0" smtClean="0"/>
              <a:t>Adenine</a:t>
            </a:r>
            <a:endParaRPr lang="en-US" dirty="0"/>
          </a:p>
        </p:txBody>
      </p:sp>
      <p:sp>
        <p:nvSpPr>
          <p:cNvPr id="5" name="TextBox 4"/>
          <p:cNvSpPr txBox="1"/>
          <p:nvPr/>
        </p:nvSpPr>
        <p:spPr>
          <a:xfrm>
            <a:off x="3200399" y="5176228"/>
            <a:ext cx="1084729" cy="369332"/>
          </a:xfrm>
          <a:prstGeom prst="rect">
            <a:avLst/>
          </a:prstGeom>
          <a:noFill/>
        </p:spPr>
        <p:txBody>
          <a:bodyPr wrap="square" rtlCol="0">
            <a:spAutoFit/>
          </a:bodyPr>
          <a:lstStyle/>
          <a:p>
            <a:r>
              <a:rPr lang="en-US" dirty="0" smtClean="0"/>
              <a:t>Cytosine</a:t>
            </a:r>
            <a:endParaRPr lang="en-US" dirty="0"/>
          </a:p>
        </p:txBody>
      </p:sp>
      <p:sp>
        <p:nvSpPr>
          <p:cNvPr id="6" name="TextBox 5"/>
          <p:cNvSpPr txBox="1"/>
          <p:nvPr/>
        </p:nvSpPr>
        <p:spPr>
          <a:xfrm>
            <a:off x="7924800" y="5144852"/>
            <a:ext cx="1066800" cy="369332"/>
          </a:xfrm>
          <a:prstGeom prst="rect">
            <a:avLst/>
          </a:prstGeom>
          <a:noFill/>
        </p:spPr>
        <p:txBody>
          <a:bodyPr wrap="square" rtlCol="0">
            <a:spAutoFit/>
          </a:bodyPr>
          <a:lstStyle/>
          <a:p>
            <a:r>
              <a:rPr lang="en-US" dirty="0" smtClean="0"/>
              <a:t>Guanine</a:t>
            </a:r>
            <a:endParaRPr lang="en-US" dirty="0"/>
          </a:p>
        </p:txBody>
      </p:sp>
    </p:spTree>
    <p:extLst>
      <p:ext uri="{BB962C8B-B14F-4D97-AF65-F5344CB8AC3E}">
        <p14:creationId xmlns:p14="http://schemas.microsoft.com/office/powerpoint/2010/main" val="600288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_Pg306_UnFigure_1.jpg"/>
          <p:cNvPicPr>
            <a:picLocks noChangeAspect="1"/>
          </p:cNvPicPr>
          <p:nvPr/>
        </p:nvPicPr>
        <p:blipFill>
          <a:blip r:embed="rId2" cstate="print"/>
          <a:stretch>
            <a:fillRect/>
          </a:stretch>
        </p:blipFill>
        <p:spPr>
          <a:xfrm>
            <a:off x="703113" y="762001"/>
            <a:ext cx="7096719" cy="6061216"/>
          </a:xfrm>
          <a:prstGeom prst="rect">
            <a:avLst/>
          </a:prstGeom>
        </p:spPr>
      </p:pic>
      <p:sp>
        <p:nvSpPr>
          <p:cNvPr id="3" name="Title 2"/>
          <p:cNvSpPr>
            <a:spLocks noGrp="1"/>
          </p:cNvSpPr>
          <p:nvPr>
            <p:ph type="title"/>
          </p:nvPr>
        </p:nvSpPr>
        <p:spPr>
          <a:xfrm>
            <a:off x="457200" y="274638"/>
            <a:ext cx="8229600" cy="639762"/>
          </a:xfrm>
        </p:spPr>
        <p:txBody>
          <a:bodyPr/>
          <a:lstStyle/>
          <a:p>
            <a:r>
              <a:rPr lang="en-US" sz="2800" dirty="0" smtClean="0"/>
              <a:t>What other types of bonding are found in proteins?</a:t>
            </a:r>
            <a:endParaRPr lang="en-US" sz="2800" dirty="0"/>
          </a:p>
        </p:txBody>
      </p:sp>
    </p:spTree>
    <p:extLst>
      <p:ext uri="{BB962C8B-B14F-4D97-AF65-F5344CB8AC3E}">
        <p14:creationId xmlns:p14="http://schemas.microsoft.com/office/powerpoint/2010/main" val="1248352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Intermolecular Forces</a:t>
            </a:r>
            <a:endParaRPr lang="en-US" dirty="0"/>
          </a:p>
        </p:txBody>
      </p:sp>
      <p:sp>
        <p:nvSpPr>
          <p:cNvPr id="3" name="Content Placeholder 2"/>
          <p:cNvSpPr>
            <a:spLocks noGrp="1"/>
          </p:cNvSpPr>
          <p:nvPr>
            <p:ph idx="1"/>
          </p:nvPr>
        </p:nvSpPr>
        <p:spPr/>
        <p:txBody>
          <a:bodyPr/>
          <a:lstStyle/>
          <a:p>
            <a:r>
              <a:rPr lang="en-US" dirty="0" smtClean="0"/>
              <a:t>Order methanol, CH</a:t>
            </a:r>
            <a:r>
              <a:rPr lang="en-US" baseline="-25000" dirty="0" smtClean="0"/>
              <a:t>3</a:t>
            </a:r>
            <a:r>
              <a:rPr lang="en-US" dirty="0" smtClean="0"/>
              <a:t>OH, </a:t>
            </a:r>
            <a:r>
              <a:rPr lang="en-US" dirty="0" err="1" smtClean="0"/>
              <a:t>fluoromethane</a:t>
            </a:r>
            <a:r>
              <a:rPr lang="en-US" dirty="0" smtClean="0"/>
              <a:t>, CH</a:t>
            </a:r>
            <a:r>
              <a:rPr lang="en-US" baseline="-25000" dirty="0" smtClean="0"/>
              <a:t>3</a:t>
            </a:r>
            <a:r>
              <a:rPr lang="en-US" dirty="0" smtClean="0"/>
              <a:t>F, and fluorine, F</a:t>
            </a:r>
            <a:r>
              <a:rPr lang="en-US" baseline="-25000" dirty="0" smtClean="0"/>
              <a:t>2</a:t>
            </a:r>
            <a:r>
              <a:rPr lang="en-US" dirty="0" smtClean="0"/>
              <a:t>, from highest to lowest melting point.</a:t>
            </a:r>
          </a:p>
          <a:p>
            <a:pPr marL="514350" indent="-514350">
              <a:buFont typeface="+mj-lt"/>
              <a:buAutoNum type="alphaUcPeriod"/>
            </a:pPr>
            <a:r>
              <a:rPr lang="en-US" dirty="0" smtClean="0"/>
              <a:t>CH</a:t>
            </a:r>
            <a:r>
              <a:rPr lang="en-US" baseline="-25000" dirty="0" smtClean="0"/>
              <a:t>3</a:t>
            </a:r>
            <a:r>
              <a:rPr lang="en-US" dirty="0" smtClean="0"/>
              <a:t>OH &gt; F</a:t>
            </a:r>
            <a:r>
              <a:rPr lang="en-US" baseline="-25000" dirty="0" smtClean="0"/>
              <a:t>2 </a:t>
            </a:r>
            <a:r>
              <a:rPr lang="en-US" dirty="0" smtClean="0"/>
              <a:t>&gt; CH</a:t>
            </a:r>
            <a:r>
              <a:rPr lang="en-US" baseline="-25000" dirty="0" smtClean="0"/>
              <a:t>3</a:t>
            </a:r>
            <a:r>
              <a:rPr lang="en-US" dirty="0" smtClean="0"/>
              <a:t>F</a:t>
            </a:r>
          </a:p>
          <a:p>
            <a:pPr marL="514350" indent="-514350">
              <a:buFont typeface="+mj-lt"/>
              <a:buAutoNum type="alphaUcPeriod"/>
            </a:pPr>
            <a:r>
              <a:rPr lang="en-US" dirty="0" smtClean="0"/>
              <a:t> F</a:t>
            </a:r>
            <a:r>
              <a:rPr lang="en-US" baseline="-25000" dirty="0" smtClean="0"/>
              <a:t>2 </a:t>
            </a:r>
            <a:r>
              <a:rPr lang="en-US" dirty="0" smtClean="0"/>
              <a:t>&gt; CH</a:t>
            </a:r>
            <a:r>
              <a:rPr lang="en-US" baseline="-25000" dirty="0" smtClean="0"/>
              <a:t>3</a:t>
            </a:r>
            <a:r>
              <a:rPr lang="en-US" dirty="0" smtClean="0"/>
              <a:t>F &gt; CH</a:t>
            </a:r>
            <a:r>
              <a:rPr lang="en-US" baseline="-25000" dirty="0" smtClean="0"/>
              <a:t>3</a:t>
            </a:r>
            <a:r>
              <a:rPr lang="en-US" dirty="0" smtClean="0"/>
              <a:t>OH</a:t>
            </a:r>
          </a:p>
          <a:p>
            <a:pPr marL="514350" indent="-514350">
              <a:buFont typeface="+mj-lt"/>
              <a:buAutoNum type="alphaUcPeriod"/>
            </a:pPr>
            <a:r>
              <a:rPr lang="en-US" dirty="0" smtClean="0"/>
              <a:t>CH</a:t>
            </a:r>
            <a:r>
              <a:rPr lang="en-US" baseline="-25000" dirty="0" smtClean="0"/>
              <a:t>3</a:t>
            </a:r>
            <a:r>
              <a:rPr lang="en-US" dirty="0" smtClean="0"/>
              <a:t>OH &gt; CH</a:t>
            </a:r>
            <a:r>
              <a:rPr lang="en-US" baseline="-25000" dirty="0" smtClean="0"/>
              <a:t>3</a:t>
            </a:r>
            <a:r>
              <a:rPr lang="en-US" dirty="0" smtClean="0"/>
              <a:t>F &gt; F</a:t>
            </a:r>
            <a:r>
              <a:rPr lang="en-US" baseline="-25000" dirty="0" smtClean="0"/>
              <a:t>2 </a:t>
            </a:r>
            <a:endParaRPr lang="en-US" dirty="0" smtClean="0"/>
          </a:p>
          <a:p>
            <a:pPr marL="514350" indent="-514350">
              <a:buFont typeface="+mj-lt"/>
              <a:buAutoNum type="alphaUcPeriod"/>
            </a:pPr>
            <a:r>
              <a:rPr lang="en-US" dirty="0" smtClean="0"/>
              <a:t>CH</a:t>
            </a:r>
            <a:r>
              <a:rPr lang="en-US" baseline="-25000" dirty="0" smtClean="0"/>
              <a:t>3</a:t>
            </a:r>
            <a:r>
              <a:rPr lang="en-US" dirty="0" smtClean="0"/>
              <a:t>F &gt; F</a:t>
            </a:r>
            <a:r>
              <a:rPr lang="en-US" baseline="-25000" dirty="0" smtClean="0"/>
              <a:t>2 </a:t>
            </a:r>
            <a:r>
              <a:rPr lang="en-US" dirty="0" smtClean="0"/>
              <a:t>&gt; CH</a:t>
            </a:r>
            <a:r>
              <a:rPr lang="en-US" baseline="-25000" dirty="0" smtClean="0"/>
              <a:t>3</a:t>
            </a:r>
            <a:r>
              <a:rPr lang="en-US" dirty="0" smtClean="0"/>
              <a:t>OH</a:t>
            </a:r>
          </a:p>
          <a:p>
            <a:pPr marL="514350" indent="-514350">
              <a:buFont typeface="+mj-lt"/>
              <a:buAutoNum type="alphaUcPeriod"/>
            </a:pPr>
            <a:r>
              <a:rPr lang="en-US" dirty="0" smtClean="0"/>
              <a:t>CH</a:t>
            </a:r>
            <a:r>
              <a:rPr lang="en-US" baseline="-25000" dirty="0" smtClean="0"/>
              <a:t>3</a:t>
            </a:r>
            <a:r>
              <a:rPr lang="en-US" dirty="0" smtClean="0"/>
              <a:t>F </a:t>
            </a:r>
            <a:r>
              <a:rPr lang="en-US" smtClean="0"/>
              <a:t>&gt; CH</a:t>
            </a:r>
            <a:r>
              <a:rPr lang="en-US" baseline="-25000" smtClean="0"/>
              <a:t>3</a:t>
            </a:r>
            <a:r>
              <a:rPr lang="en-US" smtClean="0"/>
              <a:t>OH &gt; F</a:t>
            </a:r>
            <a:r>
              <a:rPr lang="en-US" baseline="-25000" smtClean="0"/>
              <a:t>2 </a:t>
            </a:r>
            <a:endParaRPr lang="en-US" dirty="0" smtClean="0"/>
          </a:p>
          <a:p>
            <a:pPr marL="514350" indent="-514350">
              <a:buFont typeface="+mj-lt"/>
              <a:buAutoNum type="alphaUcPeriod"/>
            </a:pPr>
            <a:endParaRPr lang="en-US" dirty="0" smtClean="0"/>
          </a:p>
          <a:p>
            <a:pPr marL="514350" indent="-514350">
              <a:buFont typeface="+mj-lt"/>
              <a:buAutoNum type="alphaUcPeriod"/>
            </a:pPr>
            <a:endParaRPr lang="en-US" dirty="0"/>
          </a:p>
        </p:txBody>
      </p:sp>
    </p:spTree>
    <p:extLst>
      <p:ext uri="{BB962C8B-B14F-4D97-AF65-F5344CB8AC3E}">
        <p14:creationId xmlns:p14="http://schemas.microsoft.com/office/powerpoint/2010/main" val="1774437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Chapter_10\B_Images\10_07_Table.jpg"/>
          <p:cNvPicPr>
            <a:picLocks noChangeAspect="1" noChangeArrowheads="1"/>
          </p:cNvPicPr>
          <p:nvPr/>
        </p:nvPicPr>
        <p:blipFill>
          <a:blip r:embed="rId2" cstate="print"/>
          <a:srcRect/>
          <a:stretch>
            <a:fillRect/>
          </a:stretch>
        </p:blipFill>
        <p:spPr bwMode="auto">
          <a:xfrm>
            <a:off x="0" y="0"/>
            <a:ext cx="9168359" cy="6577013"/>
          </a:xfrm>
          <a:prstGeom prst="rect">
            <a:avLst/>
          </a:prstGeom>
          <a:noFill/>
        </p:spPr>
      </p:pic>
    </p:spTree>
    <p:extLst>
      <p:ext uri="{BB962C8B-B14F-4D97-AF65-F5344CB8AC3E}">
        <p14:creationId xmlns:p14="http://schemas.microsoft.com/office/powerpoint/2010/main" val="2222115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What are the properties of liquids? </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Variable </a:t>
            </a:r>
            <a:r>
              <a:rPr lang="en-US" dirty="0" smtClean="0"/>
              <a:t>shape</a:t>
            </a:r>
          </a:p>
          <a:p>
            <a:r>
              <a:rPr lang="en-US" dirty="0" smtClean="0"/>
              <a:t>Fixed volume</a:t>
            </a:r>
          </a:p>
          <a:p>
            <a:r>
              <a:rPr lang="en-US" dirty="0" smtClean="0"/>
              <a:t>Not really compressible </a:t>
            </a:r>
          </a:p>
          <a:p>
            <a:r>
              <a:rPr lang="en-US" dirty="0" smtClean="0"/>
              <a:t>Atoms/molecules are close together</a:t>
            </a:r>
          </a:p>
          <a:p>
            <a:r>
              <a:rPr lang="en-US" dirty="0" smtClean="0"/>
              <a:t>Free to move beneath the surface </a:t>
            </a:r>
          </a:p>
          <a:p>
            <a:r>
              <a:rPr lang="en-US" dirty="0" smtClean="0"/>
              <a:t>Moderate density</a:t>
            </a:r>
          </a:p>
          <a:p>
            <a:r>
              <a:rPr lang="en-US" dirty="0" smtClean="0"/>
              <a:t>Low-moderate energy</a:t>
            </a:r>
          </a:p>
          <a:p>
            <a:r>
              <a:rPr lang="en-US" dirty="0" smtClean="0"/>
              <a:t>Form heterogeneous or homogeneous mixtures</a:t>
            </a:r>
          </a:p>
          <a:p>
            <a:r>
              <a:rPr lang="en-US" dirty="0" smtClean="0"/>
              <a:t>Strong attractive forces  </a:t>
            </a:r>
            <a:endParaRPr lang="en-US" dirty="0" smtClean="0"/>
          </a:p>
          <a:p>
            <a:r>
              <a:rPr lang="en-US" dirty="0"/>
              <a:t>Able to </a:t>
            </a:r>
            <a:r>
              <a:rPr lang="en-US" dirty="0" smtClean="0"/>
              <a:t>flow</a:t>
            </a:r>
            <a:endParaRPr lang="en-US" dirty="0" smtClean="0"/>
          </a:p>
          <a:p>
            <a:endParaRPr lang="en-US" dirty="0"/>
          </a:p>
        </p:txBody>
      </p:sp>
    </p:spTree>
    <p:extLst>
      <p:ext uri="{BB962C8B-B14F-4D97-AF65-F5344CB8AC3E}">
        <p14:creationId xmlns:p14="http://schemas.microsoft.com/office/powerpoint/2010/main" val="18950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1" descr="1501"/>
          <p:cNvPicPr>
            <a:picLocks noChangeAspect="1" noChangeArrowheads="1"/>
          </p:cNvPicPr>
          <p:nvPr/>
        </p:nvPicPr>
        <p:blipFill>
          <a:blip r:embed="rId3" cstate="print"/>
          <a:srcRect/>
          <a:stretch>
            <a:fillRect/>
          </a:stretch>
        </p:blipFill>
        <p:spPr bwMode="auto">
          <a:xfrm>
            <a:off x="88900" y="1169988"/>
            <a:ext cx="8964613" cy="4518025"/>
          </a:xfrm>
          <a:prstGeom prst="rect">
            <a:avLst/>
          </a:prstGeom>
          <a:noFill/>
          <a:ln w="9525">
            <a:noFill/>
            <a:miter lim="800000"/>
            <a:headEnd/>
            <a:tailEnd/>
          </a:ln>
          <a:effectLst/>
        </p:spPr>
      </p:pic>
      <p:sp>
        <p:nvSpPr>
          <p:cNvPr id="5122" name="Rectangle 2" hidden="1"/>
          <p:cNvSpPr>
            <a:spLocks noGrp="1" noChangeArrowheads="1"/>
          </p:cNvSpPr>
          <p:nvPr>
            <p:ph type="title"/>
          </p:nvPr>
        </p:nvSpPr>
        <p:spPr/>
        <p:txBody>
          <a:bodyPr/>
          <a:lstStyle/>
          <a:p>
            <a:endParaRPr lang="en-US"/>
          </a:p>
        </p:txBody>
      </p:sp>
      <p:sp>
        <p:nvSpPr>
          <p:cNvPr id="5123"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15-1, p. 431</a:t>
            </a:r>
          </a:p>
        </p:txBody>
      </p:sp>
      <p:sp>
        <p:nvSpPr>
          <p:cNvPr id="5" name="Title 3"/>
          <p:cNvSpPr txBox="1">
            <a:spLocks/>
          </p:cNvSpPr>
          <p:nvPr/>
        </p:nvSpPr>
        <p:spPr>
          <a:xfrm>
            <a:off x="456406" y="179388"/>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smtClean="0"/>
              <a:t>What is Dalton’s Law of Partial Pressure?</a:t>
            </a:r>
            <a:endParaRPr lang="en-US" sz="3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How do the states of matter compare?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0297326"/>
              </p:ext>
            </p:extLst>
          </p:nvPr>
        </p:nvGraphicFramePr>
        <p:xfrm>
          <a:off x="457200" y="1295400"/>
          <a:ext cx="8229600" cy="434848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endParaRPr lang="en-US" dirty="0"/>
                    </a:p>
                  </a:txBody>
                  <a:tcPr/>
                </a:tc>
                <a:tc>
                  <a:txBody>
                    <a:bodyPr/>
                    <a:lstStyle/>
                    <a:p>
                      <a:r>
                        <a:rPr lang="en-US" dirty="0" smtClean="0"/>
                        <a:t>Solid</a:t>
                      </a:r>
                      <a:endParaRPr lang="en-US" dirty="0"/>
                    </a:p>
                  </a:txBody>
                  <a:tcPr/>
                </a:tc>
                <a:tc>
                  <a:txBody>
                    <a:bodyPr/>
                    <a:lstStyle/>
                    <a:p>
                      <a:r>
                        <a:rPr lang="en-US" dirty="0" smtClean="0"/>
                        <a:t>Liquid</a:t>
                      </a:r>
                      <a:endParaRPr lang="en-US" dirty="0"/>
                    </a:p>
                  </a:txBody>
                  <a:tcPr/>
                </a:tc>
                <a:tc>
                  <a:txBody>
                    <a:bodyPr/>
                    <a:lstStyle/>
                    <a:p>
                      <a:r>
                        <a:rPr lang="en-US" dirty="0" smtClean="0"/>
                        <a:t>Gas</a:t>
                      </a:r>
                      <a:endParaRPr lang="en-US" dirty="0"/>
                    </a:p>
                  </a:txBody>
                  <a:tcPr/>
                </a:tc>
              </a:tr>
              <a:tr h="370840">
                <a:tc>
                  <a:txBody>
                    <a:bodyPr/>
                    <a:lstStyle/>
                    <a:p>
                      <a:r>
                        <a:rPr lang="en-US" dirty="0" smtClean="0"/>
                        <a:t>Able</a:t>
                      </a:r>
                      <a:r>
                        <a:rPr lang="en-US" baseline="0" dirty="0" smtClean="0"/>
                        <a:t> to flow?</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Shape</a:t>
                      </a:r>
                      <a:endParaRPr lang="en-US" dirty="0"/>
                    </a:p>
                  </a:txBody>
                  <a:tcPr/>
                </a:tc>
                <a:tc>
                  <a:txBody>
                    <a:bodyPr/>
                    <a:lstStyle/>
                    <a:p>
                      <a:r>
                        <a:rPr lang="en-US" dirty="0" smtClean="0"/>
                        <a:t>Fixed</a:t>
                      </a:r>
                      <a:endParaRPr lang="en-US" dirty="0"/>
                    </a:p>
                  </a:txBody>
                  <a:tcPr/>
                </a:tc>
                <a:tc>
                  <a:txBody>
                    <a:bodyPr/>
                    <a:lstStyle/>
                    <a:p>
                      <a:r>
                        <a:rPr lang="en-US" dirty="0" smtClean="0"/>
                        <a:t>Variable</a:t>
                      </a:r>
                      <a:endParaRPr lang="en-US" dirty="0"/>
                    </a:p>
                  </a:txBody>
                  <a:tcPr/>
                </a:tc>
                <a:tc>
                  <a:txBody>
                    <a:bodyPr/>
                    <a:lstStyle/>
                    <a:p>
                      <a:r>
                        <a:rPr lang="en-US" dirty="0" smtClean="0"/>
                        <a:t>Variable</a:t>
                      </a:r>
                      <a:endParaRPr lang="en-US" dirty="0"/>
                    </a:p>
                  </a:txBody>
                  <a:tcPr/>
                </a:tc>
              </a:tr>
              <a:tr h="370840">
                <a:tc>
                  <a:txBody>
                    <a:bodyPr/>
                    <a:lstStyle/>
                    <a:p>
                      <a:r>
                        <a:rPr lang="en-US" dirty="0" smtClean="0"/>
                        <a:t>Volume</a:t>
                      </a:r>
                      <a:r>
                        <a:rPr lang="en-US" baseline="0" dirty="0" smtClean="0"/>
                        <a:t> </a:t>
                      </a:r>
                      <a:endParaRPr lang="en-US" dirty="0"/>
                    </a:p>
                  </a:txBody>
                  <a:tcPr/>
                </a:tc>
                <a:tc>
                  <a:txBody>
                    <a:bodyPr/>
                    <a:lstStyle/>
                    <a:p>
                      <a:r>
                        <a:rPr lang="en-US" dirty="0" smtClean="0"/>
                        <a:t>Fixed</a:t>
                      </a:r>
                      <a:endParaRPr lang="en-US" dirty="0"/>
                    </a:p>
                  </a:txBody>
                  <a:tcPr/>
                </a:tc>
                <a:tc>
                  <a:txBody>
                    <a:bodyPr/>
                    <a:lstStyle/>
                    <a:p>
                      <a:r>
                        <a:rPr lang="en-US" dirty="0" smtClean="0"/>
                        <a:t>Fixed</a:t>
                      </a:r>
                      <a:endParaRPr lang="en-US" dirty="0"/>
                    </a:p>
                  </a:txBody>
                  <a:tcPr/>
                </a:tc>
                <a:tc>
                  <a:txBody>
                    <a:bodyPr/>
                    <a:lstStyle/>
                    <a:p>
                      <a:r>
                        <a:rPr lang="en-US" dirty="0" smtClean="0"/>
                        <a:t>Variable</a:t>
                      </a:r>
                      <a:endParaRPr lang="en-US" dirty="0"/>
                    </a:p>
                  </a:txBody>
                  <a:tcPr/>
                </a:tc>
              </a:tr>
              <a:tr h="370840">
                <a:tc>
                  <a:txBody>
                    <a:bodyPr/>
                    <a:lstStyle/>
                    <a:p>
                      <a:r>
                        <a:rPr lang="en-US" dirty="0" smtClean="0"/>
                        <a:t>Compressible?</a:t>
                      </a:r>
                      <a:endParaRPr lang="en-US" dirty="0"/>
                    </a:p>
                  </a:txBody>
                  <a:tcPr/>
                </a:tc>
                <a:tc>
                  <a:txBody>
                    <a:bodyPr/>
                    <a:lstStyle/>
                    <a:p>
                      <a:r>
                        <a:rPr lang="en-US" dirty="0" smtClean="0"/>
                        <a:t>Not really</a:t>
                      </a:r>
                      <a:endParaRPr lang="en-US" dirty="0"/>
                    </a:p>
                  </a:txBody>
                  <a:tcPr/>
                </a:tc>
                <a:tc>
                  <a:txBody>
                    <a:bodyPr/>
                    <a:lstStyle/>
                    <a:p>
                      <a:r>
                        <a:rPr lang="en-US" dirty="0" smtClean="0"/>
                        <a:t>Not really</a:t>
                      </a:r>
                      <a:endParaRPr lang="en-US" dirty="0"/>
                    </a:p>
                  </a:txBody>
                  <a:tcPr/>
                </a:tc>
                <a:tc>
                  <a:txBody>
                    <a:bodyPr/>
                    <a:lstStyle/>
                    <a:p>
                      <a:r>
                        <a:rPr lang="en-US" dirty="0" smtClean="0"/>
                        <a:t>Yes</a:t>
                      </a:r>
                      <a:endParaRPr lang="en-US" dirty="0"/>
                    </a:p>
                  </a:txBody>
                  <a:tcPr/>
                </a:tc>
              </a:tr>
              <a:tr h="370840">
                <a:tc>
                  <a:txBody>
                    <a:bodyPr/>
                    <a:lstStyle/>
                    <a:p>
                      <a:r>
                        <a:rPr lang="en-US" dirty="0" smtClean="0"/>
                        <a:t>Atoms/Molecules</a:t>
                      </a:r>
                      <a:endParaRPr lang="en-US" dirty="0"/>
                    </a:p>
                  </a:txBody>
                  <a:tcPr/>
                </a:tc>
                <a:tc>
                  <a:txBody>
                    <a:bodyPr/>
                    <a:lstStyle/>
                    <a:p>
                      <a:r>
                        <a:rPr lang="en-US" dirty="0" smtClean="0"/>
                        <a:t>Close together</a:t>
                      </a:r>
                      <a:endParaRPr lang="en-US" dirty="0"/>
                    </a:p>
                  </a:txBody>
                  <a:tcPr/>
                </a:tc>
                <a:tc>
                  <a:txBody>
                    <a:bodyPr/>
                    <a:lstStyle/>
                    <a:p>
                      <a:r>
                        <a:rPr lang="en-US" dirty="0" smtClean="0"/>
                        <a:t>Close together</a:t>
                      </a:r>
                      <a:endParaRPr lang="en-US" dirty="0"/>
                    </a:p>
                  </a:txBody>
                  <a:tcPr/>
                </a:tc>
                <a:tc>
                  <a:txBody>
                    <a:bodyPr/>
                    <a:lstStyle/>
                    <a:p>
                      <a:r>
                        <a:rPr lang="en-US" dirty="0" smtClean="0"/>
                        <a:t>Far apart</a:t>
                      </a:r>
                      <a:endParaRPr lang="en-US" dirty="0"/>
                    </a:p>
                  </a:txBody>
                  <a:tcPr/>
                </a:tc>
              </a:tr>
              <a:tr h="370840">
                <a:tc>
                  <a:txBody>
                    <a:bodyPr/>
                    <a:lstStyle/>
                    <a:p>
                      <a:r>
                        <a:rPr lang="en-US" dirty="0" smtClean="0"/>
                        <a:t>Movement</a:t>
                      </a:r>
                      <a:endParaRPr lang="en-US" dirty="0"/>
                    </a:p>
                  </a:txBody>
                  <a:tcPr/>
                </a:tc>
                <a:tc>
                  <a:txBody>
                    <a:bodyPr/>
                    <a:lstStyle/>
                    <a:p>
                      <a:r>
                        <a:rPr lang="en-US" smtClean="0"/>
                        <a:t>Oscillate </a:t>
                      </a:r>
                      <a:r>
                        <a:rPr lang="en-US" dirty="0" smtClean="0"/>
                        <a:t>about a fixed point</a:t>
                      </a:r>
                      <a:endParaRPr lang="en-US" dirty="0"/>
                    </a:p>
                  </a:txBody>
                  <a:tcPr/>
                </a:tc>
                <a:tc>
                  <a:txBody>
                    <a:bodyPr/>
                    <a:lstStyle/>
                    <a:p>
                      <a:r>
                        <a:rPr lang="en-US" dirty="0" smtClean="0"/>
                        <a:t>Free to move beneath the surface</a:t>
                      </a:r>
                      <a:endParaRPr lang="en-US" dirty="0"/>
                    </a:p>
                  </a:txBody>
                  <a:tcPr/>
                </a:tc>
                <a:tc>
                  <a:txBody>
                    <a:bodyPr/>
                    <a:lstStyle/>
                    <a:p>
                      <a:r>
                        <a:rPr lang="en-US" dirty="0" smtClean="0"/>
                        <a:t>May move anyplace in the container</a:t>
                      </a:r>
                      <a:endParaRPr lang="en-US" dirty="0"/>
                    </a:p>
                  </a:txBody>
                  <a:tcPr/>
                </a:tc>
              </a:tr>
              <a:tr h="370840">
                <a:tc>
                  <a:txBody>
                    <a:bodyPr/>
                    <a:lstStyle/>
                    <a:p>
                      <a:r>
                        <a:rPr lang="en-US" dirty="0" smtClean="0"/>
                        <a:t>Density</a:t>
                      </a:r>
                      <a:endParaRPr lang="en-US" dirty="0"/>
                    </a:p>
                  </a:txBody>
                  <a:tcPr/>
                </a:tc>
                <a:tc>
                  <a:txBody>
                    <a:bodyPr/>
                    <a:lstStyle/>
                    <a:p>
                      <a:r>
                        <a:rPr lang="en-US" dirty="0" smtClean="0"/>
                        <a:t>High</a:t>
                      </a:r>
                      <a:endParaRPr lang="en-US" dirty="0"/>
                    </a:p>
                  </a:txBody>
                  <a:tcPr/>
                </a:tc>
                <a:tc>
                  <a:txBody>
                    <a:bodyPr/>
                    <a:lstStyle/>
                    <a:p>
                      <a:r>
                        <a:rPr lang="en-US" dirty="0" smtClean="0"/>
                        <a:t>Moderate</a:t>
                      </a:r>
                      <a:endParaRPr lang="en-US" dirty="0"/>
                    </a:p>
                  </a:txBody>
                  <a:tcPr/>
                </a:tc>
                <a:tc>
                  <a:txBody>
                    <a:bodyPr/>
                    <a:lstStyle/>
                    <a:p>
                      <a:r>
                        <a:rPr lang="en-US" dirty="0" smtClean="0"/>
                        <a:t>Low</a:t>
                      </a:r>
                      <a:endParaRPr lang="en-US" dirty="0"/>
                    </a:p>
                  </a:txBody>
                  <a:tcPr/>
                </a:tc>
              </a:tr>
              <a:tr h="370840">
                <a:tc>
                  <a:txBody>
                    <a:bodyPr/>
                    <a:lstStyle/>
                    <a:p>
                      <a:r>
                        <a:rPr lang="en-US" dirty="0" smtClean="0"/>
                        <a:t>Energy</a:t>
                      </a:r>
                      <a:endParaRPr lang="en-US" dirty="0"/>
                    </a:p>
                  </a:txBody>
                  <a:tcPr/>
                </a:tc>
                <a:tc>
                  <a:txBody>
                    <a:bodyPr/>
                    <a:lstStyle/>
                    <a:p>
                      <a:r>
                        <a:rPr lang="en-US" dirty="0" smtClean="0"/>
                        <a:t>Low</a:t>
                      </a:r>
                      <a:endParaRPr lang="en-US" dirty="0"/>
                    </a:p>
                  </a:txBody>
                  <a:tcPr/>
                </a:tc>
                <a:tc>
                  <a:txBody>
                    <a:bodyPr/>
                    <a:lstStyle/>
                    <a:p>
                      <a:r>
                        <a:rPr lang="en-US" dirty="0" smtClean="0"/>
                        <a:t>Low-moderate</a:t>
                      </a:r>
                      <a:endParaRPr lang="en-US" dirty="0"/>
                    </a:p>
                  </a:txBody>
                  <a:tcPr/>
                </a:tc>
                <a:tc>
                  <a:txBody>
                    <a:bodyPr/>
                    <a:lstStyle/>
                    <a:p>
                      <a:r>
                        <a:rPr lang="en-US" dirty="0" smtClean="0"/>
                        <a:t>High</a:t>
                      </a:r>
                      <a:endParaRPr lang="en-US" dirty="0"/>
                    </a:p>
                  </a:txBody>
                  <a:tcPr/>
                </a:tc>
              </a:tr>
              <a:tr h="370840">
                <a:tc>
                  <a:txBody>
                    <a:bodyPr/>
                    <a:lstStyle/>
                    <a:p>
                      <a:r>
                        <a:rPr lang="en-US" dirty="0" smtClean="0"/>
                        <a:t>Mixtures</a:t>
                      </a:r>
                      <a:endParaRPr lang="en-US" dirty="0"/>
                    </a:p>
                  </a:txBody>
                  <a:tcPr/>
                </a:tc>
                <a:tc>
                  <a:txBody>
                    <a:bodyPr/>
                    <a:lstStyle/>
                    <a:p>
                      <a:r>
                        <a:rPr lang="en-US" dirty="0" smtClean="0"/>
                        <a:t>Homogeneous</a:t>
                      </a:r>
                      <a:endParaRPr lang="en-US" dirty="0"/>
                    </a:p>
                  </a:txBody>
                  <a:tcPr/>
                </a:tc>
                <a:tc>
                  <a:txBody>
                    <a:bodyPr/>
                    <a:lstStyle/>
                    <a:p>
                      <a:r>
                        <a:rPr lang="en-US" dirty="0" smtClean="0"/>
                        <a:t>Depends</a:t>
                      </a:r>
                      <a:endParaRPr lang="en-US" dirty="0"/>
                    </a:p>
                  </a:txBody>
                  <a:tcPr/>
                </a:tc>
                <a:tc>
                  <a:txBody>
                    <a:bodyPr/>
                    <a:lstStyle/>
                    <a:p>
                      <a:r>
                        <a:rPr lang="en-US" dirty="0" smtClean="0"/>
                        <a:t>Homogeneous </a:t>
                      </a:r>
                      <a:endParaRPr lang="en-US" dirty="0"/>
                    </a:p>
                  </a:txBody>
                  <a:tcPr/>
                </a:tc>
              </a:tr>
              <a:tr h="370840">
                <a:tc>
                  <a:txBody>
                    <a:bodyPr/>
                    <a:lstStyle/>
                    <a:p>
                      <a:r>
                        <a:rPr lang="en-US" dirty="0" smtClean="0"/>
                        <a:t>Attractive</a:t>
                      </a:r>
                      <a:r>
                        <a:rPr lang="en-US" baseline="0" dirty="0" smtClean="0"/>
                        <a:t> forces</a:t>
                      </a:r>
                      <a:endParaRPr lang="en-US" dirty="0"/>
                    </a:p>
                  </a:txBody>
                  <a:tcPr/>
                </a:tc>
                <a:tc>
                  <a:txBody>
                    <a:bodyPr/>
                    <a:lstStyle/>
                    <a:p>
                      <a:r>
                        <a:rPr lang="en-US" dirty="0" smtClean="0"/>
                        <a:t>Strong</a:t>
                      </a:r>
                      <a:r>
                        <a:rPr lang="en-US" baseline="0" dirty="0" smtClean="0"/>
                        <a:t> </a:t>
                      </a:r>
                      <a:endParaRPr lang="en-US" dirty="0"/>
                    </a:p>
                  </a:txBody>
                  <a:tcPr/>
                </a:tc>
                <a:tc>
                  <a:txBody>
                    <a:bodyPr/>
                    <a:lstStyle/>
                    <a:p>
                      <a:r>
                        <a:rPr lang="en-US" dirty="0" smtClean="0"/>
                        <a:t>Strong </a:t>
                      </a:r>
                      <a:endParaRPr lang="en-US" dirty="0"/>
                    </a:p>
                  </a:txBody>
                  <a:tcPr/>
                </a:tc>
                <a:tc>
                  <a:txBody>
                    <a:bodyPr/>
                    <a:lstStyle/>
                    <a:p>
                      <a:r>
                        <a:rPr lang="en-US" dirty="0" smtClean="0"/>
                        <a:t>Low-none </a:t>
                      </a:r>
                      <a:endParaRPr lang="en-US" dirty="0"/>
                    </a:p>
                  </a:txBody>
                  <a:tcPr/>
                </a:tc>
              </a:tr>
            </a:tbl>
          </a:graphicData>
        </a:graphic>
      </p:graphicFrame>
    </p:spTree>
    <p:extLst>
      <p:ext uri="{BB962C8B-B14F-4D97-AF65-F5344CB8AC3E}">
        <p14:creationId xmlns:p14="http://schemas.microsoft.com/office/powerpoint/2010/main" val="246699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cstate="print"/>
          <a:srcRect/>
          <a:stretch>
            <a:fillRect/>
          </a:stretch>
        </p:blipFill>
        <p:spPr bwMode="auto">
          <a:xfrm>
            <a:off x="57150" y="1137285"/>
            <a:ext cx="9029700" cy="4583430"/>
          </a:xfrm>
          <a:prstGeom prst="rect">
            <a:avLst/>
          </a:prstGeom>
          <a:noFill/>
          <a:ln w="25400">
            <a:noFill/>
            <a:miter lim="800000"/>
            <a:headEnd/>
            <a:tailEnd/>
          </a:ln>
          <a:effectLst/>
        </p:spPr>
      </p:pic>
    </p:spTree>
    <p:extLst>
      <p:ext uri="{BB962C8B-B14F-4D97-AF65-F5344CB8AC3E}">
        <p14:creationId xmlns:p14="http://schemas.microsoft.com/office/powerpoint/2010/main" val="30864197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p:cNvPicPr>
          <p:nvPr/>
        </p:nvPicPr>
        <p:blipFill>
          <a:blip r:embed="rId3" cstate="print"/>
          <a:srcRect/>
          <a:stretch>
            <a:fillRect/>
          </a:stretch>
        </p:blipFill>
        <p:spPr bwMode="auto">
          <a:xfrm>
            <a:off x="254000" y="1092200"/>
            <a:ext cx="8636000" cy="4660900"/>
          </a:xfrm>
          <a:prstGeom prst="rect">
            <a:avLst/>
          </a:prstGeom>
          <a:noFill/>
          <a:ln w="9525">
            <a:noFill/>
            <a:miter lim="800000"/>
            <a:headEnd/>
            <a:tailEnd/>
          </a:ln>
        </p:spPr>
      </p:pic>
      <p:sp>
        <p:nvSpPr>
          <p:cNvPr id="32770" name="TextBox 2"/>
          <p:cNvSpPr txBox="1">
            <a:spLocks noChangeArrowheads="1"/>
          </p:cNvSpPr>
          <p:nvPr/>
        </p:nvSpPr>
        <p:spPr bwMode="auto">
          <a:xfrm>
            <a:off x="7762875"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15-5 p438</a:t>
            </a:r>
          </a:p>
        </p:txBody>
      </p:sp>
      <p:sp>
        <p:nvSpPr>
          <p:cNvPr id="2" name="Title 1"/>
          <p:cNvSpPr>
            <a:spLocks noGrp="1"/>
          </p:cNvSpPr>
          <p:nvPr>
            <p:ph type="title"/>
          </p:nvPr>
        </p:nvSpPr>
        <p:spPr>
          <a:xfrm>
            <a:off x="457200" y="274638"/>
            <a:ext cx="8229600" cy="817562"/>
          </a:xfrm>
        </p:spPr>
        <p:txBody>
          <a:bodyPr/>
          <a:lstStyle/>
          <a:p>
            <a:r>
              <a:rPr lang="en-US" dirty="0" smtClean="0"/>
              <a:t>When does boiling occur? </a:t>
            </a:r>
            <a:endParaRPr lang="en-US" dirty="0"/>
          </a:p>
        </p:txBody>
      </p:sp>
    </p:spTree>
    <p:extLst>
      <p:ext uri="{BB962C8B-B14F-4D97-AF65-F5344CB8AC3E}">
        <p14:creationId xmlns:p14="http://schemas.microsoft.com/office/powerpoint/2010/main" val="3455935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What is happens at the boiling point? </a:t>
            </a:r>
            <a:endParaRPr lang="en-US" sz="3600" dirty="0"/>
          </a:p>
        </p:txBody>
      </p:sp>
      <p:pic>
        <p:nvPicPr>
          <p:cNvPr id="22531" name="Picture 4" descr="FG10_013"/>
          <p:cNvPicPr>
            <a:picLocks noChangeAspect="1" noChangeArrowheads="1"/>
          </p:cNvPicPr>
          <p:nvPr/>
        </p:nvPicPr>
        <p:blipFill>
          <a:blip r:embed="rId2" cstate="print"/>
          <a:srcRect/>
          <a:stretch>
            <a:fillRect/>
          </a:stretch>
        </p:blipFill>
        <p:spPr bwMode="auto">
          <a:xfrm>
            <a:off x="762000" y="1524000"/>
            <a:ext cx="7621587" cy="5081587"/>
          </a:xfrm>
          <a:prstGeom prst="rect">
            <a:avLst/>
          </a:prstGeom>
          <a:noFill/>
          <a:ln w="9525">
            <a:noFill/>
            <a:miter lim="800000"/>
            <a:headEnd/>
            <a:tailEnd/>
          </a:ln>
        </p:spPr>
      </p:pic>
    </p:spTree>
    <p:extLst>
      <p:ext uri="{BB962C8B-B14F-4D97-AF65-F5344CB8AC3E}">
        <p14:creationId xmlns:p14="http://schemas.microsoft.com/office/powerpoint/2010/main" val="1807823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p:cNvPicPr>
          <p:nvPr/>
        </p:nvPicPr>
        <p:blipFill>
          <a:blip r:embed="rId3" cstate="print"/>
          <a:srcRect/>
          <a:stretch>
            <a:fillRect/>
          </a:stretch>
        </p:blipFill>
        <p:spPr bwMode="auto">
          <a:xfrm>
            <a:off x="254000" y="939800"/>
            <a:ext cx="8636000" cy="5664200"/>
          </a:xfrm>
          <a:prstGeom prst="rect">
            <a:avLst/>
          </a:prstGeom>
          <a:noFill/>
          <a:ln w="9525">
            <a:noFill/>
            <a:miter lim="800000"/>
            <a:headEnd/>
            <a:tailEnd/>
          </a:ln>
        </p:spPr>
      </p:pic>
      <p:sp>
        <p:nvSpPr>
          <p:cNvPr id="63490"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15-17 p447</a:t>
            </a:r>
          </a:p>
        </p:txBody>
      </p:sp>
      <p:sp>
        <p:nvSpPr>
          <p:cNvPr id="2" name="Title 1"/>
          <p:cNvSpPr>
            <a:spLocks noGrp="1"/>
          </p:cNvSpPr>
          <p:nvPr>
            <p:ph type="title"/>
          </p:nvPr>
        </p:nvSpPr>
        <p:spPr>
          <a:xfrm>
            <a:off x="457200" y="274638"/>
            <a:ext cx="8229600" cy="639762"/>
          </a:xfrm>
        </p:spPr>
        <p:txBody>
          <a:bodyPr>
            <a:normAutofit/>
          </a:bodyPr>
          <a:lstStyle/>
          <a:p>
            <a:r>
              <a:rPr lang="en-US" sz="3200" dirty="0" smtClean="0"/>
              <a:t>How are vapor pressure and boiling related? </a:t>
            </a:r>
            <a:endParaRPr lang="en-US" sz="3200" dirty="0"/>
          </a:p>
        </p:txBody>
      </p:sp>
    </p:spTree>
    <p:extLst>
      <p:ext uri="{BB962C8B-B14F-4D97-AF65-F5344CB8AC3E}">
        <p14:creationId xmlns:p14="http://schemas.microsoft.com/office/powerpoint/2010/main" val="2281952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1640205" y="57150"/>
            <a:ext cx="5863590" cy="6743700"/>
          </a:xfrm>
          <a:prstGeom prst="rect">
            <a:avLst/>
          </a:prstGeom>
          <a:noFill/>
          <a:ln w="25400">
            <a:noFill/>
            <a:miter lim="800000"/>
            <a:headEnd/>
            <a:tailEnd/>
          </a:ln>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g13_14"/>
          <p:cNvPicPr>
            <a:picLocks noChangeAspect="1" noChangeArrowheads="1"/>
          </p:cNvPicPr>
          <p:nvPr/>
        </p:nvPicPr>
        <p:blipFill>
          <a:blip r:embed="rId3" cstate="print"/>
          <a:srcRect/>
          <a:stretch>
            <a:fillRect/>
          </a:stretch>
        </p:blipFill>
        <p:spPr bwMode="auto">
          <a:xfrm>
            <a:off x="914400" y="1021108"/>
            <a:ext cx="7315200" cy="5766269"/>
          </a:xfrm>
          <a:prstGeom prst="rect">
            <a:avLst/>
          </a:prstGeom>
          <a:noFill/>
          <a:ln w="9525">
            <a:noFill/>
            <a:miter lim="800000"/>
            <a:headEnd/>
            <a:tailEnd/>
          </a:ln>
        </p:spPr>
      </p:pic>
      <p:sp>
        <p:nvSpPr>
          <p:cNvPr id="2" name="Title 1"/>
          <p:cNvSpPr>
            <a:spLocks noGrp="1"/>
          </p:cNvSpPr>
          <p:nvPr>
            <p:ph type="title"/>
          </p:nvPr>
        </p:nvSpPr>
        <p:spPr>
          <a:xfrm>
            <a:off x="457200" y="274639"/>
            <a:ext cx="8229600" cy="563562"/>
          </a:xfrm>
        </p:spPr>
        <p:txBody>
          <a:bodyPr/>
          <a:lstStyle/>
          <a:p>
            <a:r>
              <a:rPr lang="en-US" sz="2400" dirty="0" smtClean="0"/>
              <a:t>How do intermolecular forces affect the boiling point?</a:t>
            </a:r>
            <a:endParaRPr lang="en-US" sz="2400" dirty="0"/>
          </a:p>
        </p:txBody>
      </p:sp>
    </p:spTree>
    <p:extLst>
      <p:ext uri="{BB962C8B-B14F-4D97-AF65-F5344CB8AC3E}">
        <p14:creationId xmlns:p14="http://schemas.microsoft.com/office/powerpoint/2010/main" val="4081245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7" name="Picture 1"/>
          <p:cNvPicPr>
            <a:picLocks/>
          </p:cNvPicPr>
          <p:nvPr/>
        </p:nvPicPr>
        <p:blipFill>
          <a:blip r:embed="rId3" cstate="print"/>
          <a:srcRect/>
          <a:stretch>
            <a:fillRect/>
          </a:stretch>
        </p:blipFill>
        <p:spPr bwMode="auto">
          <a:xfrm>
            <a:off x="266700" y="254000"/>
            <a:ext cx="8597900" cy="6350000"/>
          </a:xfrm>
          <a:prstGeom prst="rect">
            <a:avLst/>
          </a:prstGeom>
          <a:noFill/>
          <a:ln w="9525">
            <a:noFill/>
            <a:miter lim="800000"/>
            <a:headEnd/>
            <a:tailEnd/>
          </a:ln>
        </p:spPr>
      </p:pic>
      <p:sp>
        <p:nvSpPr>
          <p:cNvPr id="55298"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15-14 p443</a:t>
            </a:r>
          </a:p>
        </p:txBody>
      </p:sp>
    </p:spTree>
    <p:extLst>
      <p:ext uri="{BB962C8B-B14F-4D97-AF65-F5344CB8AC3E}">
        <p14:creationId xmlns:p14="http://schemas.microsoft.com/office/powerpoint/2010/main" val="304750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FG10_07-01UN"/>
          <p:cNvPicPr>
            <a:picLocks noGrp="1" noChangeAspect="1" noChangeArrowheads="1"/>
          </p:cNvPicPr>
          <p:nvPr>
            <p:ph/>
          </p:nvPr>
        </p:nvPicPr>
        <p:blipFill>
          <a:blip r:embed="rId2" cstate="print"/>
          <a:srcRect/>
          <a:stretch>
            <a:fillRect/>
          </a:stretch>
        </p:blipFill>
        <p:spPr>
          <a:xfrm>
            <a:off x="0" y="609600"/>
            <a:ext cx="9144000" cy="51435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a:stretch>
            <a:fillRect/>
          </a:stretch>
        </p:blipFill>
        <p:spPr bwMode="auto">
          <a:xfrm>
            <a:off x="57150" y="1668780"/>
            <a:ext cx="9029700" cy="3520440"/>
          </a:xfrm>
          <a:prstGeom prst="rect">
            <a:avLst/>
          </a:prstGeom>
          <a:noFill/>
          <a:ln w="25400">
            <a:noFill/>
            <a:miter lim="800000"/>
            <a:headEnd/>
            <a:tailEnd/>
          </a:ln>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Dalton’s Law</a:t>
            </a:r>
            <a:endParaRPr lang="en-US" dirty="0"/>
          </a:p>
        </p:txBody>
      </p:sp>
      <p:sp>
        <p:nvSpPr>
          <p:cNvPr id="33794" name="Rectangle 3"/>
          <p:cNvSpPr>
            <a:spLocks noGrp="1" noChangeArrowheads="1"/>
          </p:cNvSpPr>
          <p:nvPr>
            <p:ph idx="1"/>
          </p:nvPr>
        </p:nvSpPr>
        <p:spPr/>
        <p:txBody>
          <a:bodyPr/>
          <a:lstStyle/>
          <a:p>
            <a:pPr eaLnBrk="1" hangingPunct="1"/>
            <a:r>
              <a:rPr lang="en-US" dirty="0" smtClean="0"/>
              <a:t>The atmosphere of Venus contains the following gases: </a:t>
            </a:r>
          </a:p>
          <a:p>
            <a:pPr lvl="1" eaLnBrk="1" hangingPunct="1"/>
            <a:r>
              <a:rPr lang="en-US" dirty="0" smtClean="0"/>
              <a:t>CO</a:t>
            </a:r>
            <a:r>
              <a:rPr lang="en-US" baseline="-25000" dirty="0" smtClean="0"/>
              <a:t>2</a:t>
            </a:r>
            <a:r>
              <a:rPr lang="en-US" dirty="0" smtClean="0"/>
              <a:t> 392  </a:t>
            </a:r>
            <a:r>
              <a:rPr lang="en-US" dirty="0" err="1" smtClean="0"/>
              <a:t>torr</a:t>
            </a:r>
            <a:r>
              <a:rPr lang="en-US" dirty="0" smtClean="0"/>
              <a:t>, </a:t>
            </a:r>
          </a:p>
          <a:p>
            <a:pPr lvl="1" eaLnBrk="1" hangingPunct="1"/>
            <a:r>
              <a:rPr lang="en-US" dirty="0" smtClean="0"/>
              <a:t>N</a:t>
            </a:r>
            <a:r>
              <a:rPr lang="en-US" baseline="-25000" dirty="0" smtClean="0"/>
              <a:t>2</a:t>
            </a:r>
            <a:r>
              <a:rPr lang="en-US" dirty="0" smtClean="0"/>
              <a:t>    834 </a:t>
            </a:r>
            <a:r>
              <a:rPr lang="en-US" dirty="0" err="1" smtClean="0"/>
              <a:t>torr</a:t>
            </a:r>
            <a:r>
              <a:rPr lang="en-US" dirty="0" smtClean="0"/>
              <a:t> </a:t>
            </a:r>
          </a:p>
          <a:p>
            <a:pPr lvl="1" eaLnBrk="1" hangingPunct="1"/>
            <a:r>
              <a:rPr lang="en-US" dirty="0" err="1" smtClean="0"/>
              <a:t>Ar</a:t>
            </a:r>
            <a:r>
              <a:rPr lang="en-US" dirty="0" smtClean="0"/>
              <a:t>    302 </a:t>
            </a:r>
            <a:r>
              <a:rPr lang="en-US" dirty="0" err="1" smtClean="0"/>
              <a:t>torr</a:t>
            </a:r>
            <a:endParaRPr lang="en-US" dirty="0" smtClean="0"/>
          </a:p>
          <a:p>
            <a:pPr eaLnBrk="1" hangingPunct="1"/>
            <a:r>
              <a:rPr lang="en-US" dirty="0" smtClean="0"/>
              <a:t>What is the atmospheric pressure on Venus?</a:t>
            </a:r>
          </a:p>
        </p:txBody>
      </p:sp>
    </p:spTree>
    <p:extLst>
      <p:ext uri="{BB962C8B-B14F-4D97-AF65-F5344CB8AC3E}">
        <p14:creationId xmlns:p14="http://schemas.microsoft.com/office/powerpoint/2010/main" val="2585261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ure_10_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5588"/>
            <a:ext cx="3656013"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itle 1"/>
          <p:cNvSpPr>
            <a:spLocks noGrp="1"/>
          </p:cNvSpPr>
          <p:nvPr>
            <p:ph type="title"/>
          </p:nvPr>
        </p:nvSpPr>
        <p:spPr>
          <a:xfrm>
            <a:off x="685800" y="609600"/>
            <a:ext cx="3810000" cy="1143000"/>
          </a:xfrm>
        </p:spPr>
        <p:txBody>
          <a:bodyPr>
            <a:normAutofit fontScale="90000"/>
          </a:bodyPr>
          <a:lstStyle/>
          <a:p>
            <a:r>
              <a:rPr lang="en-US" altLang="en-US" smtClean="0"/>
              <a:t>What is viscosity? </a:t>
            </a:r>
          </a:p>
        </p:txBody>
      </p:sp>
    </p:spTree>
    <p:extLst>
      <p:ext uri="{BB962C8B-B14F-4D97-AF65-F5344CB8AC3E}">
        <p14:creationId xmlns:p14="http://schemas.microsoft.com/office/powerpoint/2010/main" val="1392986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800" dirty="0" smtClean="0"/>
              <a:t>What is surface tension?</a:t>
            </a:r>
            <a:endParaRPr lang="en-US" dirty="0" smtClean="0"/>
          </a:p>
        </p:txBody>
      </p:sp>
      <p:pic>
        <p:nvPicPr>
          <p:cNvPr id="28676" name="Picture 4" descr="FG10_08"/>
          <p:cNvPicPr>
            <a:picLocks noGrp="1" noChangeAspect="1" noChangeArrowheads="1"/>
          </p:cNvPicPr>
          <p:nvPr>
            <p:ph sz="half" idx="4294967295"/>
          </p:nvPr>
        </p:nvPicPr>
        <p:blipFill>
          <a:blip r:embed="rId2" cstate="print"/>
          <a:srcRect/>
          <a:stretch>
            <a:fillRect/>
          </a:stretch>
        </p:blipFill>
        <p:spPr>
          <a:xfrm>
            <a:off x="0" y="1600200"/>
            <a:ext cx="9056914" cy="3962400"/>
          </a:xfrm>
          <a:noFill/>
        </p:spPr>
      </p:pic>
    </p:spTree>
    <p:extLst>
      <p:ext uri="{BB962C8B-B14F-4D97-AF65-F5344CB8AC3E}">
        <p14:creationId xmlns:p14="http://schemas.microsoft.com/office/powerpoint/2010/main" val="2111914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p:cNvPicPr>
          <p:nvPr/>
        </p:nvPicPr>
        <p:blipFill>
          <a:blip r:embed="rId3" cstate="print"/>
          <a:srcRect/>
          <a:stretch>
            <a:fillRect/>
          </a:stretch>
        </p:blipFill>
        <p:spPr bwMode="auto">
          <a:xfrm>
            <a:off x="254000" y="990600"/>
            <a:ext cx="8636000" cy="5092700"/>
          </a:xfrm>
          <a:prstGeom prst="rect">
            <a:avLst/>
          </a:prstGeom>
          <a:noFill/>
          <a:ln w="9525">
            <a:noFill/>
            <a:miter lim="800000"/>
            <a:headEnd/>
            <a:tailEnd/>
          </a:ln>
        </p:spPr>
      </p:pic>
      <p:sp>
        <p:nvSpPr>
          <p:cNvPr id="38914" name="TextBox 2"/>
          <p:cNvSpPr txBox="1">
            <a:spLocks noChangeArrowheads="1"/>
          </p:cNvSpPr>
          <p:nvPr/>
        </p:nvSpPr>
        <p:spPr bwMode="auto">
          <a:xfrm>
            <a:off x="7770813"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15-7 p439</a:t>
            </a:r>
          </a:p>
        </p:txBody>
      </p:sp>
      <p:sp>
        <p:nvSpPr>
          <p:cNvPr id="2" name="Title 1"/>
          <p:cNvSpPr>
            <a:spLocks noGrp="1"/>
          </p:cNvSpPr>
          <p:nvPr>
            <p:ph type="title"/>
          </p:nvPr>
        </p:nvSpPr>
        <p:spPr>
          <a:xfrm>
            <a:off x="457200" y="274638"/>
            <a:ext cx="8229600" cy="601662"/>
          </a:xfrm>
        </p:spPr>
        <p:txBody>
          <a:bodyPr>
            <a:normAutofit/>
          </a:bodyPr>
          <a:lstStyle/>
          <a:p>
            <a:r>
              <a:rPr lang="en-US" sz="3000" dirty="0" smtClean="0"/>
              <a:t>Why does the </a:t>
            </a:r>
            <a:r>
              <a:rPr lang="en-US" sz="3000" dirty="0" err="1" smtClean="0"/>
              <a:t>mensicus</a:t>
            </a:r>
            <a:r>
              <a:rPr lang="en-US" sz="3000" dirty="0" smtClean="0"/>
              <a:t> of water curve downward? </a:t>
            </a:r>
            <a:endParaRPr lang="en-US" sz="3000" dirty="0"/>
          </a:p>
        </p:txBody>
      </p:sp>
    </p:spTree>
    <p:extLst>
      <p:ext uri="{BB962C8B-B14F-4D97-AF65-F5344CB8AC3E}">
        <p14:creationId xmlns:p14="http://schemas.microsoft.com/office/powerpoint/2010/main" val="2342605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p:cNvPicPr>
          <p:nvPr/>
        </p:nvPicPr>
        <p:blipFill>
          <a:blip r:embed="rId3" cstate="print"/>
          <a:srcRect/>
          <a:stretch>
            <a:fillRect/>
          </a:stretch>
        </p:blipFill>
        <p:spPr bwMode="auto">
          <a:xfrm>
            <a:off x="254000" y="419100"/>
            <a:ext cx="8636000" cy="6007100"/>
          </a:xfrm>
          <a:prstGeom prst="rect">
            <a:avLst/>
          </a:prstGeom>
          <a:noFill/>
          <a:ln w="9525">
            <a:noFill/>
            <a:miter lim="800000"/>
            <a:headEnd/>
            <a:tailEnd/>
          </a:ln>
        </p:spPr>
      </p:pic>
      <p:sp>
        <p:nvSpPr>
          <p:cNvPr id="40962" name="TextBox 2"/>
          <p:cNvSpPr txBox="1">
            <a:spLocks noChangeArrowheads="1"/>
          </p:cNvSpPr>
          <p:nvPr/>
        </p:nvSpPr>
        <p:spPr bwMode="auto">
          <a:xfrm>
            <a:off x="7769225"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15-8 p439</a:t>
            </a:r>
          </a:p>
        </p:txBody>
      </p:sp>
    </p:spTree>
    <p:extLst>
      <p:ext uri="{BB962C8B-B14F-4D97-AF65-F5344CB8AC3E}">
        <p14:creationId xmlns:p14="http://schemas.microsoft.com/office/powerpoint/2010/main" val="3632382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57150" y="1668780"/>
            <a:ext cx="9029700" cy="3520440"/>
          </a:xfrm>
          <a:prstGeom prst="rect">
            <a:avLst/>
          </a:prstGeom>
          <a:noFill/>
          <a:ln w="25400">
            <a:noFill/>
            <a:miter lim="800000"/>
            <a:headEnd/>
            <a:tailEnd/>
          </a:ln>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_03_Figure.jpg"/>
          <p:cNvPicPr>
            <a:picLocks noChangeAspect="1"/>
          </p:cNvPicPr>
          <p:nvPr/>
        </p:nvPicPr>
        <p:blipFill>
          <a:blip r:embed="rId2" cstate="print"/>
          <a:stretch>
            <a:fillRect/>
          </a:stretch>
        </p:blipFill>
        <p:spPr>
          <a:xfrm>
            <a:off x="1603201" y="914400"/>
            <a:ext cx="5788199" cy="4612407"/>
          </a:xfrm>
          <a:prstGeom prst="rect">
            <a:avLst/>
          </a:prstGeom>
        </p:spPr>
      </p:pic>
      <p:sp>
        <p:nvSpPr>
          <p:cNvPr id="34818" name="Rectangle 2"/>
          <p:cNvSpPr>
            <a:spLocks noGrp="1" noChangeArrowheads="1"/>
          </p:cNvSpPr>
          <p:nvPr>
            <p:ph type="title"/>
          </p:nvPr>
        </p:nvSpPr>
        <p:spPr>
          <a:xfrm>
            <a:off x="685800" y="0"/>
            <a:ext cx="8153400" cy="838200"/>
          </a:xfrm>
        </p:spPr>
        <p:txBody>
          <a:bodyPr/>
          <a:lstStyle/>
          <a:p>
            <a:r>
              <a:rPr lang="en-US" dirty="0" smtClean="0"/>
              <a:t>What are phase transitions?</a:t>
            </a:r>
          </a:p>
        </p:txBody>
      </p:sp>
      <p:sp>
        <p:nvSpPr>
          <p:cNvPr id="34819" name="Rectangle 3"/>
          <p:cNvSpPr>
            <a:spLocks noGrp="1" noChangeArrowheads="1"/>
          </p:cNvSpPr>
          <p:nvPr>
            <p:ph type="body" idx="1"/>
          </p:nvPr>
        </p:nvSpPr>
        <p:spPr>
          <a:xfrm>
            <a:off x="0" y="5410200"/>
            <a:ext cx="9144000" cy="1447800"/>
          </a:xfrm>
        </p:spPr>
        <p:txBody>
          <a:bodyPr/>
          <a:lstStyle/>
          <a:p>
            <a:pPr>
              <a:buNone/>
            </a:pPr>
            <a:r>
              <a:rPr lang="en-US" sz="1800" u="sng" dirty="0" smtClean="0"/>
              <a:t>Vaporization</a:t>
            </a:r>
            <a:r>
              <a:rPr lang="en-US" sz="1800" dirty="0" smtClean="0"/>
              <a:t> 	Liquid to gas transition	</a:t>
            </a:r>
            <a:r>
              <a:rPr lang="en-US" sz="1800" u="sng" dirty="0" smtClean="0"/>
              <a:t>Condensation</a:t>
            </a:r>
            <a:r>
              <a:rPr lang="en-US" sz="1800" dirty="0" smtClean="0"/>
              <a:t>	Gas to liquid transition</a:t>
            </a:r>
          </a:p>
          <a:p>
            <a:pPr>
              <a:buFontTx/>
              <a:buNone/>
            </a:pPr>
            <a:r>
              <a:rPr lang="en-US" sz="1800" u="sng" dirty="0" smtClean="0"/>
              <a:t>Melting</a:t>
            </a:r>
            <a:r>
              <a:rPr lang="en-US" sz="1800" dirty="0" smtClean="0"/>
              <a:t>		Solid to liquid transition	</a:t>
            </a:r>
            <a:r>
              <a:rPr lang="en-US" sz="1800" u="sng" dirty="0" smtClean="0"/>
              <a:t>Freezing</a:t>
            </a:r>
            <a:r>
              <a:rPr lang="en-US" sz="1800" dirty="0" smtClean="0"/>
              <a:t>		liquid to solid transition</a:t>
            </a:r>
          </a:p>
          <a:p>
            <a:pPr>
              <a:lnSpc>
                <a:spcPct val="110000"/>
              </a:lnSpc>
              <a:buFontTx/>
              <a:buNone/>
            </a:pPr>
            <a:r>
              <a:rPr lang="en-US" sz="1800" u="sng" dirty="0" smtClean="0"/>
              <a:t>Sublimation</a:t>
            </a:r>
            <a:r>
              <a:rPr lang="en-US" sz="1800" dirty="0" smtClean="0"/>
              <a:t>	Solid to gas transition 	</a:t>
            </a:r>
            <a:r>
              <a:rPr lang="en-US" sz="1800" u="sng" dirty="0" smtClean="0"/>
              <a:t>Deposition</a:t>
            </a:r>
            <a:r>
              <a:rPr lang="en-US" sz="1800" dirty="0" smtClean="0"/>
              <a:t>	Gas to solid transition</a:t>
            </a:r>
            <a:endParaRPr lang="en-US" sz="1800" dirty="0" smtClean="0">
              <a:latin typeface="Arial" charset="0"/>
            </a:endParaRPr>
          </a:p>
        </p:txBody>
      </p:sp>
    </p:spTree>
    <p:extLst>
      <p:ext uri="{BB962C8B-B14F-4D97-AF65-F5344CB8AC3E}">
        <p14:creationId xmlns:p14="http://schemas.microsoft.com/office/powerpoint/2010/main" val="2851810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_05_Figure.jpg"/>
          <p:cNvPicPr>
            <a:picLocks noChangeAspect="1"/>
          </p:cNvPicPr>
          <p:nvPr/>
        </p:nvPicPr>
        <p:blipFill>
          <a:blip r:embed="rId2" cstate="print"/>
          <a:stretch>
            <a:fillRect/>
          </a:stretch>
        </p:blipFill>
        <p:spPr>
          <a:xfrm>
            <a:off x="182880" y="390144"/>
            <a:ext cx="8778240" cy="6077712"/>
          </a:xfrm>
          <a:prstGeom prst="rect">
            <a:avLst/>
          </a:prstGeom>
        </p:spPr>
      </p:pic>
    </p:spTree>
    <p:extLst>
      <p:ext uri="{BB962C8B-B14F-4D97-AF65-F5344CB8AC3E}">
        <p14:creationId xmlns:p14="http://schemas.microsoft.com/office/powerpoint/2010/main" val="1373011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1" descr="15T4"/>
          <p:cNvPicPr>
            <a:picLocks noChangeAspect="1" noChangeArrowheads="1"/>
          </p:cNvPicPr>
          <p:nvPr/>
        </p:nvPicPr>
        <p:blipFill>
          <a:blip r:embed="rId3" cstate="print"/>
          <a:srcRect/>
          <a:stretch>
            <a:fillRect/>
          </a:stretch>
        </p:blipFill>
        <p:spPr bwMode="auto">
          <a:xfrm>
            <a:off x="88900" y="273050"/>
            <a:ext cx="8964613" cy="6311900"/>
          </a:xfrm>
          <a:prstGeom prst="rect">
            <a:avLst/>
          </a:prstGeom>
          <a:noFill/>
          <a:ln w="9525">
            <a:noFill/>
            <a:miter lim="800000"/>
            <a:headEnd/>
            <a:tailEnd/>
          </a:ln>
          <a:effectLst/>
        </p:spPr>
      </p:pic>
      <p:sp>
        <p:nvSpPr>
          <p:cNvPr id="87042" name="Rectangle 2" hidden="1"/>
          <p:cNvSpPr>
            <a:spLocks noGrp="1" noChangeArrowheads="1"/>
          </p:cNvSpPr>
          <p:nvPr>
            <p:ph type="title"/>
          </p:nvPr>
        </p:nvSpPr>
        <p:spPr/>
        <p:txBody>
          <a:bodyPr/>
          <a:lstStyle/>
          <a:p>
            <a:endParaRPr lang="en-US"/>
          </a:p>
        </p:txBody>
      </p:sp>
      <p:sp>
        <p:nvSpPr>
          <p:cNvPr id="87043" name="Rectangle 3"/>
          <p:cNvSpPr>
            <a:spLocks noChangeArrowheads="1"/>
          </p:cNvSpPr>
          <p:nvPr/>
        </p:nvSpPr>
        <p:spPr bwMode="auto">
          <a:xfrm>
            <a:off x="7718425" y="6584950"/>
            <a:ext cx="14255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Table 15-4, p. 452</a:t>
            </a:r>
          </a:p>
        </p:txBody>
      </p:sp>
    </p:spTree>
    <p:extLst>
      <p:ext uri="{BB962C8B-B14F-4D97-AF65-F5344CB8AC3E}">
        <p14:creationId xmlns:p14="http://schemas.microsoft.com/office/powerpoint/2010/main" val="2524943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3" cstate="print"/>
          <a:srcRect/>
          <a:stretch>
            <a:fillRect/>
          </a:stretch>
        </p:blipFill>
        <p:spPr bwMode="auto">
          <a:xfrm>
            <a:off x="125186" y="1600200"/>
            <a:ext cx="9029700" cy="4697730"/>
          </a:xfrm>
          <a:prstGeom prst="rect">
            <a:avLst/>
          </a:prstGeom>
          <a:noFill/>
          <a:ln w="25400">
            <a:noFill/>
            <a:miter lim="800000"/>
            <a:headEnd/>
            <a:tailEnd/>
          </a:ln>
          <a:effectLst/>
        </p:spPr>
      </p:pic>
      <p:sp>
        <p:nvSpPr>
          <p:cNvPr id="2" name="Title 1"/>
          <p:cNvSpPr>
            <a:spLocks noGrp="1"/>
          </p:cNvSpPr>
          <p:nvPr>
            <p:ph type="title"/>
          </p:nvPr>
        </p:nvSpPr>
        <p:spPr/>
        <p:txBody>
          <a:bodyPr/>
          <a:lstStyle/>
          <a:p>
            <a:r>
              <a:rPr lang="en-US" dirty="0" smtClean="0"/>
              <a:t>What is specific heat? </a:t>
            </a:r>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1" descr="15T5"/>
          <p:cNvPicPr>
            <a:picLocks noChangeAspect="1" noChangeArrowheads="1"/>
          </p:cNvPicPr>
          <p:nvPr/>
        </p:nvPicPr>
        <p:blipFill>
          <a:blip r:embed="rId3" cstate="print"/>
          <a:srcRect/>
          <a:stretch>
            <a:fillRect/>
          </a:stretch>
        </p:blipFill>
        <p:spPr bwMode="auto">
          <a:xfrm>
            <a:off x="2209800" y="210845"/>
            <a:ext cx="1714468" cy="6506661"/>
          </a:xfrm>
          <a:prstGeom prst="rect">
            <a:avLst/>
          </a:prstGeom>
          <a:noFill/>
          <a:ln w="9525">
            <a:noFill/>
            <a:miter lim="800000"/>
            <a:headEnd/>
            <a:tailEnd/>
          </a:ln>
          <a:effectLst/>
        </p:spPr>
      </p:pic>
      <p:sp>
        <p:nvSpPr>
          <p:cNvPr id="89090" name="Rectangle 2" hidden="1"/>
          <p:cNvSpPr>
            <a:spLocks noGrp="1" noChangeArrowheads="1"/>
          </p:cNvSpPr>
          <p:nvPr>
            <p:ph type="title"/>
          </p:nvPr>
        </p:nvSpPr>
        <p:spPr/>
        <p:txBody>
          <a:bodyPr/>
          <a:lstStyle/>
          <a:p>
            <a:endParaRPr lang="en-US"/>
          </a:p>
        </p:txBody>
      </p:sp>
      <p:sp>
        <p:nvSpPr>
          <p:cNvPr id="89091" name="Rectangle 3"/>
          <p:cNvSpPr>
            <a:spLocks noChangeArrowheads="1"/>
          </p:cNvSpPr>
          <p:nvPr/>
        </p:nvSpPr>
        <p:spPr bwMode="auto">
          <a:xfrm>
            <a:off x="7718425" y="6584950"/>
            <a:ext cx="14255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Table 15-5, p. 455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Partial Pressure</a:t>
            </a:r>
            <a:endParaRPr lang="en-US" dirty="0"/>
          </a:p>
        </p:txBody>
      </p:sp>
      <p:sp>
        <p:nvSpPr>
          <p:cNvPr id="3" name="Content Placeholder 2"/>
          <p:cNvSpPr>
            <a:spLocks noGrp="1"/>
          </p:cNvSpPr>
          <p:nvPr>
            <p:ph idx="1"/>
          </p:nvPr>
        </p:nvSpPr>
        <p:spPr/>
        <p:txBody>
          <a:bodyPr/>
          <a:lstStyle/>
          <a:p>
            <a:r>
              <a:rPr lang="en-US" dirty="0" smtClean="0"/>
              <a:t>A mixture of oxygen and helium is prepared for a SCUBA diver, who is going to descend 200 ft below the ocean surface. At this depth, the diver breathes a gas mixture that has a total pressure of 7.0 atm. If the partial pressure of oxygen in the tank is 1.5 </a:t>
            </a:r>
            <a:r>
              <a:rPr lang="en-US" dirty="0" err="1" smtClean="0"/>
              <a:t>atm</a:t>
            </a:r>
            <a:r>
              <a:rPr lang="en-US" dirty="0" smtClean="0"/>
              <a:t> at that depth, what is the partial pressure of helium?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p:cNvPicPr>
            <a:picLocks noChangeAspect="1" noChangeArrowheads="1"/>
          </p:cNvPicPr>
          <p:nvPr/>
        </p:nvPicPr>
        <p:blipFill>
          <a:blip r:embed="rId3" cstate="print"/>
          <a:srcRect/>
          <a:stretch>
            <a:fillRect/>
          </a:stretch>
        </p:blipFill>
        <p:spPr bwMode="auto">
          <a:xfrm>
            <a:off x="422910" y="57150"/>
            <a:ext cx="8298180" cy="674370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1"/>
          <p:cNvPicPr>
            <a:picLocks/>
          </p:cNvPicPr>
          <p:nvPr/>
        </p:nvPicPr>
        <p:blipFill>
          <a:blip r:embed="rId3" cstate="print"/>
          <a:srcRect/>
          <a:stretch>
            <a:fillRect/>
          </a:stretch>
        </p:blipFill>
        <p:spPr bwMode="auto">
          <a:xfrm>
            <a:off x="254000" y="990600"/>
            <a:ext cx="8636000" cy="4864100"/>
          </a:xfrm>
          <a:prstGeom prst="rect">
            <a:avLst/>
          </a:prstGeom>
          <a:noFill/>
          <a:ln w="9525">
            <a:noFill/>
            <a:miter lim="800000"/>
            <a:headEnd/>
            <a:tailEnd/>
          </a:ln>
        </p:spPr>
      </p:pic>
      <p:sp>
        <p:nvSpPr>
          <p:cNvPr id="124930" name="TextBox 2"/>
          <p:cNvSpPr txBox="1">
            <a:spLocks noChangeArrowheads="1"/>
          </p:cNvSpPr>
          <p:nvPr/>
        </p:nvSpPr>
        <p:spPr bwMode="auto">
          <a:xfrm>
            <a:off x="7673975" y="6604000"/>
            <a:ext cx="1471613" cy="274638"/>
          </a:xfrm>
          <a:prstGeom prst="rect">
            <a:avLst/>
          </a:prstGeom>
          <a:noFill/>
          <a:ln w="9525">
            <a:noFill/>
            <a:miter lim="800000"/>
            <a:headEnd/>
            <a:tailEnd/>
          </a:ln>
        </p:spPr>
        <p:txBody>
          <a:bodyPr wrap="none">
            <a:spAutoFit/>
          </a:bodyPr>
          <a:lstStyle/>
          <a:p>
            <a:pPr algn="r"/>
            <a:r>
              <a:rPr lang="en-US" sz="1200" b="1">
                <a:latin typeface="Arial" pitchFamily="34" charset="0"/>
              </a:rPr>
              <a:t>Figure 15-33 p463</a:t>
            </a:r>
          </a:p>
        </p:txBody>
      </p:sp>
    </p:spTree>
    <p:extLst>
      <p:ext uri="{BB962C8B-B14F-4D97-AF65-F5344CB8AC3E}">
        <p14:creationId xmlns:p14="http://schemas.microsoft.com/office/powerpoint/2010/main" val="3768007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57150" y="80010"/>
            <a:ext cx="9029700" cy="6697980"/>
          </a:xfrm>
          <a:prstGeom prst="rect">
            <a:avLst/>
          </a:prstGeom>
          <a:noFill/>
          <a:ln w="25400">
            <a:noFill/>
            <a:miter lim="800000"/>
            <a:headEnd/>
            <a:tailEnd/>
          </a:ln>
          <a:effec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7" name="Picture 3" descr="FG10_011"/>
          <p:cNvPicPr>
            <a:picLocks noChangeAspect="1" noChangeArrowheads="1"/>
          </p:cNvPicPr>
          <p:nvPr/>
        </p:nvPicPr>
        <p:blipFill>
          <a:blip r:embed="rId2" cstate="print"/>
          <a:srcRect/>
          <a:stretch>
            <a:fillRect/>
          </a:stretch>
        </p:blipFill>
        <p:spPr bwMode="auto">
          <a:xfrm>
            <a:off x="747713" y="881063"/>
            <a:ext cx="7646987" cy="509428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Changes in State</a:t>
            </a:r>
            <a:endParaRPr lang="en-US" dirty="0"/>
          </a:p>
        </p:txBody>
      </p:sp>
      <p:sp>
        <p:nvSpPr>
          <p:cNvPr id="3" name="Content Placeholder 2"/>
          <p:cNvSpPr>
            <a:spLocks noGrp="1"/>
          </p:cNvSpPr>
          <p:nvPr>
            <p:ph idx="1"/>
          </p:nvPr>
        </p:nvSpPr>
        <p:spPr/>
        <p:txBody>
          <a:bodyPr/>
          <a:lstStyle/>
          <a:p>
            <a:r>
              <a:rPr lang="en-US" dirty="0" smtClean="0"/>
              <a:t>Ice cubes at 0 °C with a mass of 26.0 g are added to a soft drink. How much heat in joules will be absorbed to melt all the ice at 0 °C</a:t>
            </a:r>
            <a:r>
              <a:rPr lang="en-US" dirty="0"/>
              <a:t>? If </a:t>
            </a:r>
            <a:r>
              <a:rPr lang="en-US" dirty="0" err="1" smtClean="0">
                <a:latin typeface="Symbol" pitchFamily="18" charset="2"/>
              </a:rPr>
              <a:t>D</a:t>
            </a:r>
            <a:r>
              <a:rPr lang="en-US" dirty="0" err="1" smtClean="0"/>
              <a:t>H</a:t>
            </a:r>
            <a:r>
              <a:rPr lang="en-US" baseline="-25000" dirty="0" err="1" smtClean="0"/>
              <a:t>fus</a:t>
            </a:r>
            <a:r>
              <a:rPr lang="en-US" dirty="0" smtClean="0"/>
              <a:t> </a:t>
            </a:r>
            <a:r>
              <a:rPr lang="en-US" dirty="0"/>
              <a:t>is </a:t>
            </a:r>
            <a:r>
              <a:rPr lang="en-US" dirty="0" smtClean="0"/>
              <a:t>333 J/g</a:t>
            </a:r>
            <a:r>
              <a:rPr lang="en-US" dirty="0"/>
              <a:t>.</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Changes in State</a:t>
            </a:r>
            <a:endParaRPr lang="en-US" dirty="0"/>
          </a:p>
        </p:txBody>
      </p:sp>
      <p:sp>
        <p:nvSpPr>
          <p:cNvPr id="3" name="Content Placeholder 2"/>
          <p:cNvSpPr>
            <a:spLocks noGrp="1"/>
          </p:cNvSpPr>
          <p:nvPr>
            <p:ph idx="1"/>
          </p:nvPr>
        </p:nvSpPr>
        <p:spPr/>
        <p:txBody>
          <a:bodyPr/>
          <a:lstStyle/>
          <a:p>
            <a:r>
              <a:rPr lang="en-US" dirty="0" smtClean="0"/>
              <a:t>In a sauna, 122 g of water is converted to steam at 100 °C. How many kilojoules of heat are needed? If </a:t>
            </a:r>
            <a:r>
              <a:rPr lang="en-US" dirty="0" err="1" smtClean="0">
                <a:latin typeface="Symbol" pitchFamily="18" charset="2"/>
              </a:rPr>
              <a:t>D</a:t>
            </a:r>
            <a:r>
              <a:rPr lang="en-US" dirty="0" err="1" smtClean="0"/>
              <a:t>H</a:t>
            </a:r>
            <a:r>
              <a:rPr lang="en-US" baseline="-25000" dirty="0" err="1" smtClean="0"/>
              <a:t>vap</a:t>
            </a:r>
            <a:r>
              <a:rPr lang="en-US" dirty="0" smtClean="0"/>
              <a:t> is 2.26 kJ/g.</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868362"/>
          </a:xfrm>
        </p:spPr>
        <p:txBody>
          <a:bodyPr/>
          <a:lstStyle/>
          <a:p>
            <a:pPr eaLnBrk="1" hangingPunct="1"/>
            <a:r>
              <a:rPr lang="en-US" sz="4000" dirty="0" smtClean="0"/>
              <a:t>How is the energy of food measured? </a:t>
            </a:r>
          </a:p>
        </p:txBody>
      </p:sp>
      <p:pic>
        <p:nvPicPr>
          <p:cNvPr id="4" name="Content Placeholder 3" descr="03_Pg82_UnFigure.jpg"/>
          <p:cNvPicPr>
            <a:picLocks noGrp="1" noChangeAspect="1"/>
          </p:cNvPicPr>
          <p:nvPr>
            <p:ph idx="1"/>
          </p:nvPr>
        </p:nvPicPr>
        <p:blipFill>
          <a:blip r:embed="rId2" cstate="print"/>
          <a:stretch>
            <a:fillRect/>
          </a:stretch>
        </p:blipFill>
        <p:spPr>
          <a:xfrm>
            <a:off x="1056254" y="1219200"/>
            <a:ext cx="6922635" cy="5638800"/>
          </a:xfrm>
        </p:spPr>
      </p:pic>
    </p:spTree>
    <p:extLst>
      <p:ext uri="{BB962C8B-B14F-4D97-AF65-F5344CB8AC3E}">
        <p14:creationId xmlns:p14="http://schemas.microsoft.com/office/powerpoint/2010/main" val="27592995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Heat</a:t>
            </a:r>
            <a:endParaRPr lang="en-US" dirty="0"/>
          </a:p>
        </p:txBody>
      </p:sp>
      <p:sp>
        <p:nvSpPr>
          <p:cNvPr id="3" name="Content Placeholder 2"/>
          <p:cNvSpPr>
            <a:spLocks noGrp="1"/>
          </p:cNvSpPr>
          <p:nvPr>
            <p:ph idx="1"/>
          </p:nvPr>
        </p:nvSpPr>
        <p:spPr/>
        <p:txBody>
          <a:bodyPr/>
          <a:lstStyle/>
          <a:p>
            <a:r>
              <a:rPr lang="en-US" dirty="0" smtClean="0"/>
              <a:t>If one stalk of celery heats 505 g of water from 25.2 °C to 35.7 °C in a calorimeter, how many kilocalories were in the unburned (</a:t>
            </a:r>
            <a:r>
              <a:rPr lang="en-US" dirty="0" err="1" smtClean="0"/>
              <a:t>uncombusted</a:t>
            </a:r>
            <a:r>
              <a:rPr lang="en-US" dirty="0" smtClean="0"/>
              <a:t>) celery? </a:t>
            </a:r>
            <a:r>
              <a:rPr lang="en-US" dirty="0" err="1" smtClean="0"/>
              <a:t>C</a:t>
            </a:r>
            <a:r>
              <a:rPr lang="en-US" baseline="-25000" dirty="0" err="1" smtClean="0"/>
              <a:t>water</a:t>
            </a:r>
            <a:r>
              <a:rPr lang="en-US" dirty="0" smtClean="0"/>
              <a:t> = 4.184 J/g °C </a:t>
            </a:r>
            <a:endParaRPr lang="en-US" dirty="0"/>
          </a:p>
        </p:txBody>
      </p:sp>
    </p:spTree>
    <p:extLst>
      <p:ext uri="{BB962C8B-B14F-4D97-AF65-F5344CB8AC3E}">
        <p14:creationId xmlns:p14="http://schemas.microsoft.com/office/powerpoint/2010/main" val="3658981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Changes in Temperature</a:t>
            </a:r>
            <a:endParaRPr lang="en-US" dirty="0"/>
          </a:p>
        </p:txBody>
      </p:sp>
      <p:sp>
        <p:nvSpPr>
          <p:cNvPr id="3" name="Content Placeholder 2"/>
          <p:cNvSpPr>
            <a:spLocks noGrp="1"/>
          </p:cNvSpPr>
          <p:nvPr>
            <p:ph idx="1"/>
          </p:nvPr>
        </p:nvSpPr>
        <p:spPr/>
        <p:txBody>
          <a:bodyPr/>
          <a:lstStyle/>
          <a:p>
            <a:r>
              <a:rPr lang="en-US" dirty="0" smtClean="0"/>
              <a:t>The element aluminum has a specific heat of 0.897 J/g °C. How many joules are absorbed by 45.2 g aluminum, if its temperature rises from 12.5 °C to 78.6 °C?</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Changes in Temperature and State</a:t>
            </a:r>
            <a:endParaRPr lang="en-US" dirty="0"/>
          </a:p>
        </p:txBody>
      </p:sp>
      <p:sp>
        <p:nvSpPr>
          <p:cNvPr id="3" name="Content Placeholder 2"/>
          <p:cNvSpPr>
            <a:spLocks noGrp="1"/>
          </p:cNvSpPr>
          <p:nvPr>
            <p:ph idx="1"/>
          </p:nvPr>
        </p:nvSpPr>
        <p:spPr/>
        <p:txBody>
          <a:bodyPr/>
          <a:lstStyle/>
          <a:p>
            <a:r>
              <a:rPr lang="en-US" dirty="0" smtClean="0"/>
              <a:t>Calculate the total heat in kilojoules needed to convert 15.0 g of liquid water at 25.0 °C to steam at 100 °C. </a:t>
            </a:r>
            <a:r>
              <a:rPr lang="en-US" dirty="0"/>
              <a:t>If </a:t>
            </a:r>
            <a:r>
              <a:rPr lang="en-US" dirty="0" err="1"/>
              <a:t>C</a:t>
            </a:r>
            <a:r>
              <a:rPr lang="en-US" baseline="-25000" dirty="0" err="1"/>
              <a:t>water</a:t>
            </a:r>
            <a:r>
              <a:rPr lang="en-US" dirty="0"/>
              <a:t> = 4.184 J/g °</a:t>
            </a:r>
            <a:r>
              <a:rPr lang="en-US" dirty="0" smtClean="0"/>
              <a:t>C, </a:t>
            </a:r>
            <a:r>
              <a:rPr lang="en-US" dirty="0" err="1">
                <a:latin typeface="Symbol" pitchFamily="18" charset="2"/>
              </a:rPr>
              <a:t>D</a:t>
            </a:r>
            <a:r>
              <a:rPr lang="en-US" dirty="0" err="1"/>
              <a:t>H</a:t>
            </a:r>
            <a:r>
              <a:rPr lang="en-US" baseline="-25000" dirty="0" err="1"/>
              <a:t>fus</a:t>
            </a:r>
            <a:r>
              <a:rPr lang="en-US" dirty="0"/>
              <a:t> </a:t>
            </a:r>
            <a:r>
              <a:rPr lang="en-US" dirty="0" smtClean="0"/>
              <a:t>= </a:t>
            </a:r>
            <a:r>
              <a:rPr lang="en-US" dirty="0"/>
              <a:t>333 </a:t>
            </a:r>
            <a:r>
              <a:rPr lang="en-US" dirty="0" smtClean="0"/>
              <a:t>J/g, and </a:t>
            </a:r>
            <a:r>
              <a:rPr lang="en-US" dirty="0" err="1">
                <a:latin typeface="Symbol" pitchFamily="18" charset="2"/>
              </a:rPr>
              <a:t>D</a:t>
            </a:r>
            <a:r>
              <a:rPr lang="en-US" dirty="0" err="1"/>
              <a:t>H</a:t>
            </a:r>
            <a:r>
              <a:rPr lang="en-US" baseline="-25000" dirty="0" err="1"/>
              <a:t>vap</a:t>
            </a:r>
            <a:r>
              <a:rPr lang="en-US" dirty="0"/>
              <a:t> =</a:t>
            </a:r>
            <a:r>
              <a:rPr lang="en-US" dirty="0" smtClean="0"/>
              <a:t> </a:t>
            </a:r>
            <a:r>
              <a:rPr lang="en-US" dirty="0"/>
              <a:t>2.26 </a:t>
            </a:r>
            <a:r>
              <a:rPr lang="en-US" dirty="0" smtClean="0"/>
              <a:t>kJ/g.</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p:cNvPicPr>
          <p:nvPr/>
        </p:nvPicPr>
        <p:blipFill>
          <a:blip r:embed="rId3" cstate="print"/>
          <a:srcRect/>
          <a:stretch>
            <a:fillRect/>
          </a:stretch>
        </p:blipFill>
        <p:spPr bwMode="auto">
          <a:xfrm>
            <a:off x="254000" y="406400"/>
            <a:ext cx="8636000" cy="6045200"/>
          </a:xfrm>
          <a:prstGeom prst="rect">
            <a:avLst/>
          </a:prstGeom>
          <a:noFill/>
          <a:ln w="9525">
            <a:noFill/>
            <a:miter lim="800000"/>
            <a:headEnd/>
            <a:tailEnd/>
          </a:ln>
        </p:spPr>
      </p:pic>
      <p:sp>
        <p:nvSpPr>
          <p:cNvPr id="38914" name="TextBox 2"/>
          <p:cNvSpPr txBox="1">
            <a:spLocks noChangeArrowheads="1"/>
          </p:cNvSpPr>
          <p:nvPr/>
        </p:nvSpPr>
        <p:spPr bwMode="auto">
          <a:xfrm>
            <a:off x="7842250"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4-9 p106</a:t>
            </a:r>
          </a:p>
        </p:txBody>
      </p:sp>
    </p:spTree>
    <p:extLst>
      <p:ext uri="{BB962C8B-B14F-4D97-AF65-F5344CB8AC3E}">
        <p14:creationId xmlns:p14="http://schemas.microsoft.com/office/powerpoint/2010/main" val="6744209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Changes in Temperature and State</a:t>
            </a:r>
            <a:endParaRPr lang="en-US" dirty="0"/>
          </a:p>
        </p:txBody>
      </p:sp>
      <p:sp>
        <p:nvSpPr>
          <p:cNvPr id="3" name="Content Placeholder 2"/>
          <p:cNvSpPr>
            <a:spLocks noGrp="1"/>
          </p:cNvSpPr>
          <p:nvPr>
            <p:ph idx="1"/>
          </p:nvPr>
        </p:nvSpPr>
        <p:spPr/>
        <p:txBody>
          <a:bodyPr/>
          <a:lstStyle/>
          <a:p>
            <a:r>
              <a:rPr lang="en-US" dirty="0" smtClean="0"/>
              <a:t>How many kJ are released when 75.0 g of steam at 100 °C condenses, cools to 0 °C and freezes</a:t>
            </a:r>
            <a:r>
              <a:rPr lang="en-US" dirty="0"/>
              <a:t>? If </a:t>
            </a:r>
            <a:r>
              <a:rPr lang="en-US" dirty="0" err="1"/>
              <a:t>C</a:t>
            </a:r>
            <a:r>
              <a:rPr lang="en-US" baseline="-25000" dirty="0" err="1"/>
              <a:t>water</a:t>
            </a:r>
            <a:r>
              <a:rPr lang="en-US" dirty="0"/>
              <a:t> = 4.184 J/g °C, </a:t>
            </a:r>
            <a:r>
              <a:rPr lang="en-US" dirty="0" err="1">
                <a:latin typeface="Symbol" pitchFamily="18" charset="2"/>
              </a:rPr>
              <a:t>D</a:t>
            </a:r>
            <a:r>
              <a:rPr lang="en-US" dirty="0" err="1"/>
              <a:t>H</a:t>
            </a:r>
            <a:r>
              <a:rPr lang="en-US" baseline="-25000" dirty="0" err="1"/>
              <a:t>fus</a:t>
            </a:r>
            <a:r>
              <a:rPr lang="en-US" dirty="0"/>
              <a:t> = 333 J/g, and </a:t>
            </a:r>
            <a:r>
              <a:rPr lang="en-US" dirty="0" err="1">
                <a:latin typeface="Symbol" pitchFamily="18" charset="2"/>
              </a:rPr>
              <a:t>D</a:t>
            </a:r>
            <a:r>
              <a:rPr lang="en-US" dirty="0" err="1"/>
              <a:t>H</a:t>
            </a:r>
            <a:r>
              <a:rPr lang="en-US" baseline="-25000" dirty="0" err="1"/>
              <a:t>vap</a:t>
            </a:r>
            <a:r>
              <a:rPr lang="en-US" dirty="0"/>
              <a:t> = 2.26 kJ/g.</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1"/>
          <p:cNvPicPr>
            <a:picLocks/>
          </p:cNvPicPr>
          <p:nvPr/>
        </p:nvPicPr>
        <p:blipFill>
          <a:blip r:embed="rId3" cstate="print"/>
          <a:srcRect/>
          <a:stretch>
            <a:fillRect/>
          </a:stretch>
        </p:blipFill>
        <p:spPr bwMode="auto">
          <a:xfrm>
            <a:off x="4539343" y="358662"/>
            <a:ext cx="3352800" cy="6350000"/>
          </a:xfrm>
          <a:prstGeom prst="rect">
            <a:avLst/>
          </a:prstGeom>
          <a:noFill/>
          <a:ln w="9525">
            <a:noFill/>
            <a:miter lim="800000"/>
            <a:headEnd/>
            <a:tailEnd/>
          </a:ln>
        </p:spPr>
      </p:pic>
      <p:sp>
        <p:nvSpPr>
          <p:cNvPr id="122882" name="TextBox 2"/>
          <p:cNvSpPr txBox="1">
            <a:spLocks noChangeArrowheads="1"/>
          </p:cNvSpPr>
          <p:nvPr/>
        </p:nvSpPr>
        <p:spPr bwMode="auto">
          <a:xfrm>
            <a:off x="8621713" y="6604000"/>
            <a:ext cx="531812" cy="274638"/>
          </a:xfrm>
          <a:prstGeom prst="rect">
            <a:avLst/>
          </a:prstGeom>
          <a:noFill/>
          <a:ln w="9525">
            <a:noFill/>
            <a:miter lim="800000"/>
            <a:headEnd/>
            <a:tailEnd/>
          </a:ln>
        </p:spPr>
        <p:txBody>
          <a:bodyPr wrap="none">
            <a:spAutoFit/>
          </a:bodyPr>
          <a:lstStyle/>
          <a:p>
            <a:pPr algn="r"/>
            <a:r>
              <a:rPr lang="en-US" sz="1200" b="1">
                <a:latin typeface="Arial" pitchFamily="34" charset="0"/>
              </a:rPr>
              <a:t>p462</a:t>
            </a:r>
          </a:p>
        </p:txBody>
      </p:sp>
      <p:sp>
        <p:nvSpPr>
          <p:cNvPr id="2" name="Title 1"/>
          <p:cNvSpPr>
            <a:spLocks noGrp="1"/>
          </p:cNvSpPr>
          <p:nvPr>
            <p:ph type="title"/>
          </p:nvPr>
        </p:nvSpPr>
        <p:spPr>
          <a:xfrm>
            <a:off x="457200" y="609600"/>
            <a:ext cx="3962400" cy="3001962"/>
          </a:xfrm>
        </p:spPr>
        <p:txBody>
          <a:bodyPr>
            <a:normAutofit/>
          </a:bodyPr>
          <a:lstStyle/>
          <a:p>
            <a:r>
              <a:rPr lang="en-US" dirty="0" smtClean="0"/>
              <a:t>How is heat energy measured? </a:t>
            </a:r>
            <a:endParaRPr lang="en-US" dirty="0"/>
          </a:p>
        </p:txBody>
      </p:sp>
    </p:spTree>
    <p:extLst>
      <p:ext uri="{BB962C8B-B14F-4D97-AF65-F5344CB8AC3E}">
        <p14:creationId xmlns:p14="http://schemas.microsoft.com/office/powerpoint/2010/main" val="3432105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r>
              <a:rPr lang="en-US" dirty="0" err="1" smtClean="0"/>
              <a:t>Calorimetry</a:t>
            </a:r>
            <a:endParaRPr lang="en-US" dirty="0"/>
          </a:p>
        </p:txBody>
      </p:sp>
      <p:sp>
        <p:nvSpPr>
          <p:cNvPr id="3" name="Content Placeholder 2"/>
          <p:cNvSpPr>
            <a:spLocks noGrp="1"/>
          </p:cNvSpPr>
          <p:nvPr>
            <p:ph idx="1"/>
          </p:nvPr>
        </p:nvSpPr>
        <p:spPr/>
        <p:txBody>
          <a:bodyPr/>
          <a:lstStyle/>
          <a:p>
            <a:r>
              <a:rPr lang="en-US" dirty="0" smtClean="0"/>
              <a:t>A 35.20 g sample of a metal is heated to 100.0 °C is placed in a calorimeter containing 42.5 g of water at 19.2 °C. If the final temperature of the metal and water is 29.5 °C, what is the specific heat of the solid? Assume that no heat is lost to the surroundings</a:t>
            </a:r>
            <a:r>
              <a:rPr lang="en-US" dirty="0"/>
              <a:t>. If </a:t>
            </a:r>
            <a:r>
              <a:rPr lang="en-US" dirty="0" err="1"/>
              <a:t>C</a:t>
            </a:r>
            <a:r>
              <a:rPr lang="en-US" baseline="-25000" dirty="0" err="1"/>
              <a:t>water</a:t>
            </a:r>
            <a:r>
              <a:rPr lang="en-US" dirty="0"/>
              <a:t> = 4.184 J/g °</a:t>
            </a:r>
            <a:r>
              <a:rPr lang="en-US" dirty="0" smtClean="0"/>
              <a:t>C.</a:t>
            </a:r>
            <a:endParaRPr lang="en-US" dirty="0"/>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cstate="print"/>
          <a:srcRect/>
          <a:stretch>
            <a:fillRect/>
          </a:stretch>
        </p:blipFill>
        <p:spPr bwMode="auto">
          <a:xfrm>
            <a:off x="57150" y="2131695"/>
            <a:ext cx="9029700" cy="2594610"/>
          </a:xfrm>
          <a:prstGeom prst="rect">
            <a:avLst/>
          </a:prstGeom>
          <a:noFill/>
          <a:ln w="25400">
            <a:noFill/>
            <a:miter lim="800000"/>
            <a:headEnd/>
            <a:tailEnd/>
          </a:ln>
          <a:effec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57150" y="885825"/>
            <a:ext cx="9029700" cy="5086350"/>
          </a:xfrm>
          <a:prstGeom prst="rect">
            <a:avLst/>
          </a:prstGeom>
          <a:noFill/>
          <a:ln w="25400">
            <a:noFill/>
            <a:miter lim="800000"/>
            <a:headEnd/>
            <a:tailEnd/>
          </a:ln>
          <a:effec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What are the properties of solids? </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Fixed </a:t>
            </a:r>
            <a:r>
              <a:rPr lang="en-US" dirty="0" smtClean="0"/>
              <a:t>shape</a:t>
            </a:r>
          </a:p>
          <a:p>
            <a:r>
              <a:rPr lang="en-US" dirty="0" smtClean="0"/>
              <a:t>Fixed volume</a:t>
            </a:r>
          </a:p>
          <a:p>
            <a:r>
              <a:rPr lang="en-US" dirty="0" smtClean="0"/>
              <a:t>Not really compressible </a:t>
            </a:r>
          </a:p>
          <a:p>
            <a:r>
              <a:rPr lang="en-US" dirty="0" smtClean="0"/>
              <a:t>Atoms/molecules are close together</a:t>
            </a:r>
          </a:p>
          <a:p>
            <a:r>
              <a:rPr lang="en-US" dirty="0" smtClean="0"/>
              <a:t>Oscillate/vibrate about a fixed point </a:t>
            </a:r>
          </a:p>
          <a:p>
            <a:r>
              <a:rPr lang="en-US" dirty="0" smtClean="0"/>
              <a:t>High density</a:t>
            </a:r>
          </a:p>
          <a:p>
            <a:r>
              <a:rPr lang="en-US" dirty="0" smtClean="0"/>
              <a:t>Low energy</a:t>
            </a:r>
          </a:p>
          <a:p>
            <a:r>
              <a:rPr lang="en-US" dirty="0" smtClean="0"/>
              <a:t>Form homogeneous mixtures</a:t>
            </a:r>
          </a:p>
          <a:p>
            <a:r>
              <a:rPr lang="en-US" dirty="0" smtClean="0"/>
              <a:t>Strong attractive </a:t>
            </a:r>
            <a:r>
              <a:rPr lang="en-US" dirty="0" smtClean="0"/>
              <a:t>forces</a:t>
            </a:r>
          </a:p>
          <a:p>
            <a:r>
              <a:rPr lang="en-US" dirty="0"/>
              <a:t>Not able to </a:t>
            </a:r>
            <a:r>
              <a:rPr lang="en-US" dirty="0" smtClean="0"/>
              <a:t>flow</a:t>
            </a:r>
            <a:r>
              <a:rPr lang="en-US" dirty="0" smtClean="0"/>
              <a:t>  </a:t>
            </a:r>
            <a:endParaRPr lang="en-US" dirty="0" smtClean="0"/>
          </a:p>
          <a:p>
            <a:endParaRPr lang="en-US" dirty="0"/>
          </a:p>
        </p:txBody>
      </p:sp>
    </p:spTree>
    <p:extLst>
      <p:ext uri="{BB962C8B-B14F-4D97-AF65-F5344CB8AC3E}">
        <p14:creationId xmlns:p14="http://schemas.microsoft.com/office/powerpoint/2010/main" val="238607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How do the states of matter compare?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6975995"/>
              </p:ext>
            </p:extLst>
          </p:nvPr>
        </p:nvGraphicFramePr>
        <p:xfrm>
          <a:off x="457200" y="1295400"/>
          <a:ext cx="8229600" cy="434848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endParaRPr lang="en-US" b="1" dirty="0"/>
                    </a:p>
                  </a:txBody>
                  <a:tcPr/>
                </a:tc>
                <a:tc>
                  <a:txBody>
                    <a:bodyPr/>
                    <a:lstStyle/>
                    <a:p>
                      <a:r>
                        <a:rPr lang="en-US" b="1" dirty="0" smtClean="0"/>
                        <a:t>Solid</a:t>
                      </a:r>
                      <a:endParaRPr lang="en-US" b="1" dirty="0"/>
                    </a:p>
                  </a:txBody>
                  <a:tcPr/>
                </a:tc>
                <a:tc>
                  <a:txBody>
                    <a:bodyPr/>
                    <a:lstStyle/>
                    <a:p>
                      <a:r>
                        <a:rPr lang="en-US" b="1" dirty="0" smtClean="0"/>
                        <a:t>Liquid</a:t>
                      </a:r>
                      <a:endParaRPr lang="en-US" b="1" dirty="0"/>
                    </a:p>
                  </a:txBody>
                  <a:tcPr/>
                </a:tc>
                <a:tc>
                  <a:txBody>
                    <a:bodyPr/>
                    <a:lstStyle/>
                    <a:p>
                      <a:r>
                        <a:rPr lang="en-US" b="1" dirty="0" smtClean="0"/>
                        <a:t>Gas</a:t>
                      </a:r>
                      <a:endParaRPr lang="en-US" b="1" dirty="0"/>
                    </a:p>
                  </a:txBody>
                  <a:tcPr/>
                </a:tc>
              </a:tr>
              <a:tr h="370840">
                <a:tc>
                  <a:txBody>
                    <a:bodyPr/>
                    <a:lstStyle/>
                    <a:p>
                      <a:r>
                        <a:rPr lang="en-US" dirty="0" smtClean="0"/>
                        <a:t>Able</a:t>
                      </a:r>
                      <a:r>
                        <a:rPr lang="en-US" baseline="0" dirty="0" smtClean="0"/>
                        <a:t> to flow?</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Shape</a:t>
                      </a:r>
                      <a:endParaRPr lang="en-US" dirty="0"/>
                    </a:p>
                  </a:txBody>
                  <a:tcPr/>
                </a:tc>
                <a:tc>
                  <a:txBody>
                    <a:bodyPr/>
                    <a:lstStyle/>
                    <a:p>
                      <a:r>
                        <a:rPr lang="en-US" dirty="0" smtClean="0"/>
                        <a:t>Fixed</a:t>
                      </a:r>
                      <a:endParaRPr lang="en-US" dirty="0"/>
                    </a:p>
                  </a:txBody>
                  <a:tcPr/>
                </a:tc>
                <a:tc>
                  <a:txBody>
                    <a:bodyPr/>
                    <a:lstStyle/>
                    <a:p>
                      <a:r>
                        <a:rPr lang="en-US" dirty="0" smtClean="0"/>
                        <a:t>Variable</a:t>
                      </a:r>
                      <a:endParaRPr lang="en-US" dirty="0"/>
                    </a:p>
                  </a:txBody>
                  <a:tcPr/>
                </a:tc>
                <a:tc>
                  <a:txBody>
                    <a:bodyPr/>
                    <a:lstStyle/>
                    <a:p>
                      <a:r>
                        <a:rPr lang="en-US" dirty="0" smtClean="0"/>
                        <a:t>Variable</a:t>
                      </a:r>
                      <a:endParaRPr lang="en-US" dirty="0"/>
                    </a:p>
                  </a:txBody>
                  <a:tcPr/>
                </a:tc>
              </a:tr>
              <a:tr h="370840">
                <a:tc>
                  <a:txBody>
                    <a:bodyPr/>
                    <a:lstStyle/>
                    <a:p>
                      <a:r>
                        <a:rPr lang="en-US" dirty="0" smtClean="0"/>
                        <a:t>Volume</a:t>
                      </a:r>
                      <a:r>
                        <a:rPr lang="en-US" baseline="0" dirty="0" smtClean="0"/>
                        <a:t> </a:t>
                      </a:r>
                      <a:endParaRPr lang="en-US" dirty="0"/>
                    </a:p>
                  </a:txBody>
                  <a:tcPr/>
                </a:tc>
                <a:tc>
                  <a:txBody>
                    <a:bodyPr/>
                    <a:lstStyle/>
                    <a:p>
                      <a:r>
                        <a:rPr lang="en-US" dirty="0" smtClean="0"/>
                        <a:t>Fixed</a:t>
                      </a:r>
                      <a:endParaRPr lang="en-US" dirty="0"/>
                    </a:p>
                  </a:txBody>
                  <a:tcPr/>
                </a:tc>
                <a:tc>
                  <a:txBody>
                    <a:bodyPr/>
                    <a:lstStyle/>
                    <a:p>
                      <a:r>
                        <a:rPr lang="en-US" dirty="0" smtClean="0"/>
                        <a:t>Fixed</a:t>
                      </a:r>
                      <a:endParaRPr lang="en-US" dirty="0"/>
                    </a:p>
                  </a:txBody>
                  <a:tcPr/>
                </a:tc>
                <a:tc>
                  <a:txBody>
                    <a:bodyPr/>
                    <a:lstStyle/>
                    <a:p>
                      <a:r>
                        <a:rPr lang="en-US" dirty="0" smtClean="0"/>
                        <a:t>Variable</a:t>
                      </a:r>
                      <a:endParaRPr lang="en-US" dirty="0"/>
                    </a:p>
                  </a:txBody>
                  <a:tcPr/>
                </a:tc>
              </a:tr>
              <a:tr h="370840">
                <a:tc>
                  <a:txBody>
                    <a:bodyPr/>
                    <a:lstStyle/>
                    <a:p>
                      <a:r>
                        <a:rPr lang="en-US" dirty="0" smtClean="0"/>
                        <a:t>Compressible?</a:t>
                      </a:r>
                      <a:endParaRPr lang="en-US" dirty="0"/>
                    </a:p>
                  </a:txBody>
                  <a:tcPr/>
                </a:tc>
                <a:tc>
                  <a:txBody>
                    <a:bodyPr/>
                    <a:lstStyle/>
                    <a:p>
                      <a:r>
                        <a:rPr lang="en-US" dirty="0" smtClean="0"/>
                        <a:t>Not really</a:t>
                      </a:r>
                      <a:endParaRPr lang="en-US" dirty="0"/>
                    </a:p>
                  </a:txBody>
                  <a:tcPr/>
                </a:tc>
                <a:tc>
                  <a:txBody>
                    <a:bodyPr/>
                    <a:lstStyle/>
                    <a:p>
                      <a:r>
                        <a:rPr lang="en-US" dirty="0" smtClean="0"/>
                        <a:t>Not really</a:t>
                      </a:r>
                      <a:endParaRPr lang="en-US" dirty="0"/>
                    </a:p>
                  </a:txBody>
                  <a:tcPr/>
                </a:tc>
                <a:tc>
                  <a:txBody>
                    <a:bodyPr/>
                    <a:lstStyle/>
                    <a:p>
                      <a:r>
                        <a:rPr lang="en-US" dirty="0" smtClean="0"/>
                        <a:t>Yes</a:t>
                      </a:r>
                      <a:endParaRPr lang="en-US" dirty="0"/>
                    </a:p>
                  </a:txBody>
                  <a:tcPr/>
                </a:tc>
              </a:tr>
              <a:tr h="370840">
                <a:tc>
                  <a:txBody>
                    <a:bodyPr/>
                    <a:lstStyle/>
                    <a:p>
                      <a:r>
                        <a:rPr lang="en-US" dirty="0" smtClean="0"/>
                        <a:t>Atoms/Molecules</a:t>
                      </a:r>
                      <a:endParaRPr lang="en-US" dirty="0"/>
                    </a:p>
                  </a:txBody>
                  <a:tcPr/>
                </a:tc>
                <a:tc>
                  <a:txBody>
                    <a:bodyPr/>
                    <a:lstStyle/>
                    <a:p>
                      <a:r>
                        <a:rPr lang="en-US" dirty="0" smtClean="0"/>
                        <a:t>Close together</a:t>
                      </a:r>
                      <a:endParaRPr lang="en-US" dirty="0"/>
                    </a:p>
                  </a:txBody>
                  <a:tcPr/>
                </a:tc>
                <a:tc>
                  <a:txBody>
                    <a:bodyPr/>
                    <a:lstStyle/>
                    <a:p>
                      <a:r>
                        <a:rPr lang="en-US" dirty="0" smtClean="0"/>
                        <a:t>Close together</a:t>
                      </a:r>
                      <a:endParaRPr lang="en-US" dirty="0"/>
                    </a:p>
                  </a:txBody>
                  <a:tcPr/>
                </a:tc>
                <a:tc>
                  <a:txBody>
                    <a:bodyPr/>
                    <a:lstStyle/>
                    <a:p>
                      <a:r>
                        <a:rPr lang="en-US" dirty="0" smtClean="0"/>
                        <a:t>Far apart</a:t>
                      </a:r>
                      <a:endParaRPr lang="en-US" dirty="0"/>
                    </a:p>
                  </a:txBody>
                  <a:tcPr/>
                </a:tc>
              </a:tr>
              <a:tr h="370840">
                <a:tc>
                  <a:txBody>
                    <a:bodyPr/>
                    <a:lstStyle/>
                    <a:p>
                      <a:r>
                        <a:rPr lang="en-US" dirty="0" smtClean="0"/>
                        <a:t>Movement</a:t>
                      </a:r>
                      <a:endParaRPr lang="en-US" dirty="0"/>
                    </a:p>
                  </a:txBody>
                  <a:tcPr/>
                </a:tc>
                <a:tc>
                  <a:txBody>
                    <a:bodyPr/>
                    <a:lstStyle/>
                    <a:p>
                      <a:r>
                        <a:rPr lang="en-US" smtClean="0"/>
                        <a:t>Oscillate </a:t>
                      </a:r>
                      <a:r>
                        <a:rPr lang="en-US" dirty="0" smtClean="0"/>
                        <a:t>about a fixed point</a:t>
                      </a:r>
                      <a:endParaRPr lang="en-US" dirty="0"/>
                    </a:p>
                  </a:txBody>
                  <a:tcPr/>
                </a:tc>
                <a:tc>
                  <a:txBody>
                    <a:bodyPr/>
                    <a:lstStyle/>
                    <a:p>
                      <a:r>
                        <a:rPr lang="en-US" dirty="0" smtClean="0"/>
                        <a:t>Free to move beneath the surface</a:t>
                      </a:r>
                      <a:endParaRPr lang="en-US" dirty="0"/>
                    </a:p>
                  </a:txBody>
                  <a:tcPr/>
                </a:tc>
                <a:tc>
                  <a:txBody>
                    <a:bodyPr/>
                    <a:lstStyle/>
                    <a:p>
                      <a:r>
                        <a:rPr lang="en-US" dirty="0" smtClean="0"/>
                        <a:t>May move anyplace in the container</a:t>
                      </a:r>
                      <a:endParaRPr lang="en-US" dirty="0"/>
                    </a:p>
                  </a:txBody>
                  <a:tcPr/>
                </a:tc>
              </a:tr>
              <a:tr h="370840">
                <a:tc>
                  <a:txBody>
                    <a:bodyPr/>
                    <a:lstStyle/>
                    <a:p>
                      <a:r>
                        <a:rPr lang="en-US" dirty="0" smtClean="0"/>
                        <a:t>Density</a:t>
                      </a:r>
                      <a:endParaRPr lang="en-US" dirty="0"/>
                    </a:p>
                  </a:txBody>
                  <a:tcPr/>
                </a:tc>
                <a:tc>
                  <a:txBody>
                    <a:bodyPr/>
                    <a:lstStyle/>
                    <a:p>
                      <a:r>
                        <a:rPr lang="en-US" dirty="0" smtClean="0"/>
                        <a:t>High</a:t>
                      </a:r>
                      <a:endParaRPr lang="en-US" dirty="0"/>
                    </a:p>
                  </a:txBody>
                  <a:tcPr/>
                </a:tc>
                <a:tc>
                  <a:txBody>
                    <a:bodyPr/>
                    <a:lstStyle/>
                    <a:p>
                      <a:r>
                        <a:rPr lang="en-US" dirty="0" smtClean="0"/>
                        <a:t>Moderate</a:t>
                      </a:r>
                      <a:endParaRPr lang="en-US" dirty="0"/>
                    </a:p>
                  </a:txBody>
                  <a:tcPr/>
                </a:tc>
                <a:tc>
                  <a:txBody>
                    <a:bodyPr/>
                    <a:lstStyle/>
                    <a:p>
                      <a:r>
                        <a:rPr lang="en-US" dirty="0" smtClean="0"/>
                        <a:t>Low</a:t>
                      </a:r>
                      <a:endParaRPr lang="en-US" dirty="0"/>
                    </a:p>
                  </a:txBody>
                  <a:tcPr/>
                </a:tc>
              </a:tr>
              <a:tr h="370840">
                <a:tc>
                  <a:txBody>
                    <a:bodyPr/>
                    <a:lstStyle/>
                    <a:p>
                      <a:r>
                        <a:rPr lang="en-US" dirty="0" smtClean="0"/>
                        <a:t>Energy</a:t>
                      </a:r>
                      <a:endParaRPr lang="en-US" dirty="0"/>
                    </a:p>
                  </a:txBody>
                  <a:tcPr/>
                </a:tc>
                <a:tc>
                  <a:txBody>
                    <a:bodyPr/>
                    <a:lstStyle/>
                    <a:p>
                      <a:r>
                        <a:rPr lang="en-US" dirty="0" smtClean="0"/>
                        <a:t>Low</a:t>
                      </a:r>
                      <a:endParaRPr lang="en-US" dirty="0"/>
                    </a:p>
                  </a:txBody>
                  <a:tcPr/>
                </a:tc>
                <a:tc>
                  <a:txBody>
                    <a:bodyPr/>
                    <a:lstStyle/>
                    <a:p>
                      <a:r>
                        <a:rPr lang="en-US" dirty="0" smtClean="0"/>
                        <a:t>Low-moderate</a:t>
                      </a:r>
                      <a:endParaRPr lang="en-US" dirty="0"/>
                    </a:p>
                  </a:txBody>
                  <a:tcPr/>
                </a:tc>
                <a:tc>
                  <a:txBody>
                    <a:bodyPr/>
                    <a:lstStyle/>
                    <a:p>
                      <a:r>
                        <a:rPr lang="en-US" dirty="0" smtClean="0"/>
                        <a:t>High</a:t>
                      </a:r>
                      <a:endParaRPr lang="en-US" dirty="0"/>
                    </a:p>
                  </a:txBody>
                  <a:tcPr/>
                </a:tc>
              </a:tr>
              <a:tr h="370840">
                <a:tc>
                  <a:txBody>
                    <a:bodyPr/>
                    <a:lstStyle/>
                    <a:p>
                      <a:r>
                        <a:rPr lang="en-US" dirty="0" smtClean="0"/>
                        <a:t>Mixtures</a:t>
                      </a:r>
                      <a:endParaRPr lang="en-US" dirty="0"/>
                    </a:p>
                  </a:txBody>
                  <a:tcPr/>
                </a:tc>
                <a:tc>
                  <a:txBody>
                    <a:bodyPr/>
                    <a:lstStyle/>
                    <a:p>
                      <a:r>
                        <a:rPr lang="en-US" dirty="0" smtClean="0"/>
                        <a:t>Homogeneous</a:t>
                      </a:r>
                      <a:endParaRPr lang="en-US" dirty="0"/>
                    </a:p>
                  </a:txBody>
                  <a:tcPr/>
                </a:tc>
                <a:tc>
                  <a:txBody>
                    <a:bodyPr/>
                    <a:lstStyle/>
                    <a:p>
                      <a:r>
                        <a:rPr lang="en-US" dirty="0" smtClean="0"/>
                        <a:t>Depends</a:t>
                      </a:r>
                      <a:endParaRPr lang="en-US" dirty="0"/>
                    </a:p>
                  </a:txBody>
                  <a:tcPr/>
                </a:tc>
                <a:tc>
                  <a:txBody>
                    <a:bodyPr/>
                    <a:lstStyle/>
                    <a:p>
                      <a:r>
                        <a:rPr lang="en-US" dirty="0" smtClean="0"/>
                        <a:t>Homogeneous </a:t>
                      </a:r>
                      <a:endParaRPr lang="en-US" dirty="0"/>
                    </a:p>
                  </a:txBody>
                  <a:tcPr/>
                </a:tc>
              </a:tr>
              <a:tr h="370840">
                <a:tc>
                  <a:txBody>
                    <a:bodyPr/>
                    <a:lstStyle/>
                    <a:p>
                      <a:r>
                        <a:rPr lang="en-US" dirty="0" smtClean="0"/>
                        <a:t>Attractive</a:t>
                      </a:r>
                      <a:r>
                        <a:rPr lang="en-US" baseline="0" dirty="0" smtClean="0"/>
                        <a:t> forces</a:t>
                      </a:r>
                      <a:endParaRPr lang="en-US" dirty="0"/>
                    </a:p>
                  </a:txBody>
                  <a:tcPr/>
                </a:tc>
                <a:tc>
                  <a:txBody>
                    <a:bodyPr/>
                    <a:lstStyle/>
                    <a:p>
                      <a:r>
                        <a:rPr lang="en-US" dirty="0" smtClean="0"/>
                        <a:t>Strong</a:t>
                      </a:r>
                      <a:r>
                        <a:rPr lang="en-US" baseline="0" dirty="0" smtClean="0"/>
                        <a:t> </a:t>
                      </a:r>
                      <a:endParaRPr lang="en-US" dirty="0"/>
                    </a:p>
                  </a:txBody>
                  <a:tcPr/>
                </a:tc>
                <a:tc>
                  <a:txBody>
                    <a:bodyPr/>
                    <a:lstStyle/>
                    <a:p>
                      <a:r>
                        <a:rPr lang="en-US" dirty="0" smtClean="0"/>
                        <a:t>Strong </a:t>
                      </a:r>
                      <a:endParaRPr lang="en-US" dirty="0"/>
                    </a:p>
                  </a:txBody>
                  <a:tcPr/>
                </a:tc>
                <a:tc>
                  <a:txBody>
                    <a:bodyPr/>
                    <a:lstStyle/>
                    <a:p>
                      <a:r>
                        <a:rPr lang="en-US" dirty="0" smtClean="0"/>
                        <a:t>Low-none </a:t>
                      </a:r>
                      <a:endParaRPr lang="en-US" dirty="0"/>
                    </a:p>
                  </a:txBody>
                  <a:tcPr/>
                </a:tc>
              </a:tr>
            </a:tbl>
          </a:graphicData>
        </a:graphic>
      </p:graphicFrame>
    </p:spTree>
    <p:extLst>
      <p:ext uri="{BB962C8B-B14F-4D97-AF65-F5344CB8AC3E}">
        <p14:creationId xmlns:p14="http://schemas.microsoft.com/office/powerpoint/2010/main" val="264356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p:cNvPicPr>
          <p:nvPr/>
        </p:nvPicPr>
        <p:blipFill>
          <a:blip r:embed="rId3" cstate="print"/>
          <a:srcRect/>
          <a:stretch>
            <a:fillRect/>
          </a:stretch>
        </p:blipFill>
        <p:spPr bwMode="auto">
          <a:xfrm>
            <a:off x="254000" y="914400"/>
            <a:ext cx="8636000" cy="5041900"/>
          </a:xfrm>
          <a:prstGeom prst="rect">
            <a:avLst/>
          </a:prstGeom>
          <a:noFill/>
          <a:ln w="9525">
            <a:noFill/>
            <a:miter lim="800000"/>
            <a:headEnd/>
            <a:tailEnd/>
          </a:ln>
        </p:spPr>
      </p:pic>
      <p:sp>
        <p:nvSpPr>
          <p:cNvPr id="75778"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15-22 p451</a:t>
            </a:r>
          </a:p>
        </p:txBody>
      </p:sp>
      <p:sp>
        <p:nvSpPr>
          <p:cNvPr id="2" name="Title 1"/>
          <p:cNvSpPr>
            <a:spLocks noGrp="1"/>
          </p:cNvSpPr>
          <p:nvPr>
            <p:ph type="title"/>
          </p:nvPr>
        </p:nvSpPr>
        <p:spPr>
          <a:xfrm>
            <a:off x="457200" y="274638"/>
            <a:ext cx="8229600" cy="639762"/>
          </a:xfrm>
        </p:spPr>
        <p:txBody>
          <a:bodyPr>
            <a:normAutofit/>
          </a:bodyPr>
          <a:lstStyle/>
          <a:p>
            <a:r>
              <a:rPr lang="en-US" sz="3200" dirty="0" smtClean="0"/>
              <a:t>How do crystalline and amorphous solids differ? </a:t>
            </a:r>
            <a:endParaRPr lang="en-US" sz="3200" dirty="0"/>
          </a:p>
        </p:txBody>
      </p:sp>
    </p:spTree>
    <p:extLst>
      <p:ext uri="{BB962C8B-B14F-4D97-AF65-F5344CB8AC3E}">
        <p14:creationId xmlns:p14="http://schemas.microsoft.com/office/powerpoint/2010/main" val="31979920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figure_11_26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979630"/>
            <a:ext cx="3019721" cy="253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igure_11_2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036" y="979630"/>
            <a:ext cx="2992982" cy="256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01943" y="152400"/>
            <a:ext cx="8229600" cy="944562"/>
          </a:xfrm>
        </p:spPr>
        <p:txBody>
          <a:bodyPr>
            <a:normAutofit/>
          </a:bodyPr>
          <a:lstStyle/>
          <a:p>
            <a:r>
              <a:rPr lang="en-US" sz="2400" dirty="0" smtClean="0"/>
              <a:t>Both obsidian and quartz are composed of silica, SiO</a:t>
            </a:r>
            <a:r>
              <a:rPr lang="en-US" sz="2400" baseline="-25000" dirty="0" smtClean="0"/>
              <a:t>2</a:t>
            </a:r>
            <a:r>
              <a:rPr lang="en-US" sz="2400" dirty="0" smtClean="0"/>
              <a:t>. </a:t>
            </a:r>
            <a:br>
              <a:rPr lang="en-US" sz="2400" dirty="0" smtClean="0"/>
            </a:br>
            <a:r>
              <a:rPr lang="en-US" sz="2400" dirty="0" smtClean="0"/>
              <a:t>Are they crystalline or amorphous solids? </a:t>
            </a:r>
            <a:endParaRPr lang="en-US" sz="2400" dirty="0"/>
          </a:p>
        </p:txBody>
      </p:sp>
      <p:pic>
        <p:nvPicPr>
          <p:cNvPr id="5" name="Picture 2" descr="figure_11_26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695987"/>
            <a:ext cx="2992318" cy="281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figure_11_28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943" y="3493799"/>
            <a:ext cx="3132096" cy="322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251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p:cNvPicPr>
          <p:nvPr/>
        </p:nvPicPr>
        <p:blipFill>
          <a:blip r:embed="rId3" cstate="print"/>
          <a:srcRect/>
          <a:stretch>
            <a:fillRect/>
          </a:stretch>
        </p:blipFill>
        <p:spPr bwMode="auto">
          <a:xfrm>
            <a:off x="254000" y="1524000"/>
            <a:ext cx="8636000" cy="4724400"/>
          </a:xfrm>
          <a:prstGeom prst="rect">
            <a:avLst/>
          </a:prstGeom>
          <a:noFill/>
          <a:ln w="9525">
            <a:noFill/>
            <a:miter lim="800000"/>
            <a:headEnd/>
            <a:tailEnd/>
          </a:ln>
        </p:spPr>
      </p:pic>
      <p:sp>
        <p:nvSpPr>
          <p:cNvPr id="77826"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15-23 p451</a:t>
            </a:r>
          </a:p>
        </p:txBody>
      </p:sp>
      <p:sp>
        <p:nvSpPr>
          <p:cNvPr id="2" name="Title 1"/>
          <p:cNvSpPr>
            <a:spLocks noGrp="1"/>
          </p:cNvSpPr>
          <p:nvPr>
            <p:ph type="title"/>
          </p:nvPr>
        </p:nvSpPr>
        <p:spPr/>
        <p:txBody>
          <a:bodyPr/>
          <a:lstStyle/>
          <a:p>
            <a:r>
              <a:rPr lang="en-US" dirty="0" smtClean="0"/>
              <a:t>How do solids break? </a:t>
            </a:r>
            <a:endParaRPr lang="en-US" dirty="0"/>
          </a:p>
        </p:txBody>
      </p:sp>
    </p:spTree>
    <p:extLst>
      <p:ext uri="{BB962C8B-B14F-4D97-AF65-F5344CB8AC3E}">
        <p14:creationId xmlns:p14="http://schemas.microsoft.com/office/powerpoint/2010/main" val="115909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p:txBody>
          <a:bodyPr/>
          <a:lstStyle/>
          <a:p>
            <a:r>
              <a:rPr lang="en-US" dirty="0" smtClean="0"/>
              <a:t>What is vapor pressure?</a:t>
            </a:r>
          </a:p>
        </p:txBody>
      </p:sp>
      <p:pic>
        <p:nvPicPr>
          <p:cNvPr id="18436" name="Picture 5" descr="FG10_11"/>
          <p:cNvPicPr>
            <a:picLocks noGrp="1" noChangeAspect="1" noChangeArrowheads="1"/>
          </p:cNvPicPr>
          <p:nvPr>
            <p:ph idx="4294967295"/>
          </p:nvPr>
        </p:nvPicPr>
        <p:blipFill>
          <a:blip r:embed="rId2" cstate="print"/>
          <a:srcRect/>
          <a:stretch>
            <a:fillRect/>
          </a:stretch>
        </p:blipFill>
        <p:spPr>
          <a:xfrm>
            <a:off x="0" y="1219200"/>
            <a:ext cx="9137822" cy="4419600"/>
          </a:xfrm>
          <a:noFill/>
        </p:spPr>
      </p:pic>
    </p:spTree>
    <p:extLst>
      <p:ext uri="{BB962C8B-B14F-4D97-AF65-F5344CB8AC3E}">
        <p14:creationId xmlns:p14="http://schemas.microsoft.com/office/powerpoint/2010/main" val="18198997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fg13_06.jpg                                                    000222FBrenus_mcintosh                 B74677AA:"/>
          <p:cNvPicPr>
            <a:picLocks noChangeAspect="1" noChangeArrowheads="1"/>
          </p:cNvPicPr>
          <p:nvPr/>
        </p:nvPicPr>
        <p:blipFill>
          <a:blip r:embed="rId3" cstate="print"/>
          <a:srcRect/>
          <a:stretch>
            <a:fillRect/>
          </a:stretch>
        </p:blipFill>
        <p:spPr bwMode="auto">
          <a:xfrm>
            <a:off x="38577" y="827247"/>
            <a:ext cx="9065418" cy="5202078"/>
          </a:xfrm>
          <a:prstGeom prst="rect">
            <a:avLst/>
          </a:prstGeom>
          <a:noFill/>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1" descr="1524"/>
          <p:cNvPicPr>
            <a:picLocks noChangeAspect="1" noChangeArrowheads="1"/>
          </p:cNvPicPr>
          <p:nvPr/>
        </p:nvPicPr>
        <p:blipFill>
          <a:blip r:embed="rId3" cstate="print"/>
          <a:srcRect b="12500"/>
          <a:stretch>
            <a:fillRect/>
          </a:stretch>
        </p:blipFill>
        <p:spPr bwMode="auto">
          <a:xfrm>
            <a:off x="1055688" y="38100"/>
            <a:ext cx="7032625" cy="6781800"/>
          </a:xfrm>
          <a:prstGeom prst="rect">
            <a:avLst/>
          </a:prstGeom>
          <a:noFill/>
          <a:ln w="9525">
            <a:noFill/>
            <a:miter lim="800000"/>
            <a:headEnd/>
            <a:tailEnd/>
          </a:ln>
          <a:effectLst/>
        </p:spPr>
      </p:pic>
      <p:sp>
        <p:nvSpPr>
          <p:cNvPr id="62466" name="Rectangle 2" hidden="1"/>
          <p:cNvSpPr>
            <a:spLocks noGrp="1" noChangeArrowheads="1"/>
          </p:cNvSpPr>
          <p:nvPr>
            <p:ph type="title"/>
          </p:nvPr>
        </p:nvSpPr>
        <p:spPr/>
        <p:txBody>
          <a:bodyPr/>
          <a:lstStyle/>
          <a:p>
            <a:endParaRPr lang="en-US"/>
          </a:p>
        </p:txBody>
      </p:sp>
      <p:sp>
        <p:nvSpPr>
          <p:cNvPr id="62467"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15-24, p. 448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p:cNvPicPr>
          <p:nvPr/>
        </p:nvPicPr>
        <p:blipFill>
          <a:blip r:embed="rId3" cstate="print"/>
          <a:srcRect/>
          <a:stretch>
            <a:fillRect/>
          </a:stretch>
        </p:blipFill>
        <p:spPr bwMode="auto">
          <a:xfrm>
            <a:off x="1168400" y="254000"/>
            <a:ext cx="6807200" cy="6350000"/>
          </a:xfrm>
          <a:prstGeom prst="rect">
            <a:avLst/>
          </a:prstGeom>
          <a:noFill/>
          <a:ln w="9525">
            <a:noFill/>
            <a:miter lim="800000"/>
            <a:headEnd/>
            <a:tailEnd/>
          </a:ln>
        </p:spPr>
      </p:pic>
      <p:sp>
        <p:nvSpPr>
          <p:cNvPr id="88066"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15-26 p452</a:t>
            </a:r>
          </a:p>
        </p:txBody>
      </p:sp>
    </p:spTree>
    <p:extLst>
      <p:ext uri="{BB962C8B-B14F-4D97-AF65-F5344CB8AC3E}">
        <p14:creationId xmlns:p14="http://schemas.microsoft.com/office/powerpoint/2010/main" val="32584617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p:cNvPicPr>
            <a:picLocks/>
          </p:cNvPicPr>
          <p:nvPr/>
        </p:nvPicPr>
        <p:blipFill>
          <a:blip r:embed="rId3" cstate="print"/>
          <a:srcRect/>
          <a:stretch>
            <a:fillRect/>
          </a:stretch>
        </p:blipFill>
        <p:spPr bwMode="auto">
          <a:xfrm>
            <a:off x="254000" y="927100"/>
            <a:ext cx="8636000" cy="4991100"/>
          </a:xfrm>
          <a:prstGeom prst="rect">
            <a:avLst/>
          </a:prstGeom>
          <a:noFill/>
          <a:ln w="9525">
            <a:noFill/>
            <a:miter lim="800000"/>
            <a:headEnd/>
            <a:tailEnd/>
          </a:ln>
        </p:spPr>
      </p:pic>
      <p:sp>
        <p:nvSpPr>
          <p:cNvPr id="90114"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15-27 p453</a:t>
            </a:r>
          </a:p>
        </p:txBody>
      </p:sp>
    </p:spTree>
    <p:extLst>
      <p:ext uri="{BB962C8B-B14F-4D97-AF65-F5344CB8AC3E}">
        <p14:creationId xmlns:p14="http://schemas.microsoft.com/office/powerpoint/2010/main" val="4117274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p:cNvPicPr>
          <p:nvPr/>
        </p:nvPicPr>
        <p:blipFill>
          <a:blip r:embed="rId3" cstate="print"/>
          <a:srcRect/>
          <a:stretch>
            <a:fillRect/>
          </a:stretch>
        </p:blipFill>
        <p:spPr bwMode="auto">
          <a:xfrm>
            <a:off x="965200" y="254000"/>
            <a:ext cx="7213600" cy="6350000"/>
          </a:xfrm>
          <a:prstGeom prst="rect">
            <a:avLst/>
          </a:prstGeom>
          <a:noFill/>
          <a:ln w="9525">
            <a:noFill/>
            <a:miter lim="800000"/>
            <a:headEnd/>
            <a:tailEnd/>
          </a:ln>
        </p:spPr>
      </p:pic>
      <p:sp>
        <p:nvSpPr>
          <p:cNvPr id="86018"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15-25 p452</a:t>
            </a:r>
          </a:p>
        </p:txBody>
      </p:sp>
    </p:spTree>
    <p:extLst>
      <p:ext uri="{BB962C8B-B14F-4D97-AF65-F5344CB8AC3E}">
        <p14:creationId xmlns:p14="http://schemas.microsoft.com/office/powerpoint/2010/main" val="251038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p:cNvPicPr>
            <a:picLocks/>
          </p:cNvPicPr>
          <p:nvPr/>
        </p:nvPicPr>
        <p:blipFill>
          <a:blip r:embed="rId3" cstate="print"/>
          <a:srcRect/>
          <a:stretch>
            <a:fillRect/>
          </a:stretch>
        </p:blipFill>
        <p:spPr bwMode="auto">
          <a:xfrm>
            <a:off x="254000" y="1981200"/>
            <a:ext cx="8636000" cy="2895600"/>
          </a:xfrm>
          <a:prstGeom prst="rect">
            <a:avLst/>
          </a:prstGeom>
          <a:noFill/>
          <a:ln w="9525">
            <a:noFill/>
            <a:miter lim="800000"/>
            <a:headEnd/>
            <a:tailEnd/>
          </a:ln>
        </p:spPr>
      </p:pic>
      <p:sp>
        <p:nvSpPr>
          <p:cNvPr id="96258"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15-28 p453</a:t>
            </a:r>
          </a:p>
        </p:txBody>
      </p:sp>
    </p:spTree>
    <p:extLst>
      <p:ext uri="{BB962C8B-B14F-4D97-AF65-F5344CB8AC3E}">
        <p14:creationId xmlns:p14="http://schemas.microsoft.com/office/powerpoint/2010/main" val="9942693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1" descr="1211"/>
          <p:cNvPicPr>
            <a:picLocks noChangeAspect="1" noChangeArrowheads="1"/>
          </p:cNvPicPr>
          <p:nvPr/>
        </p:nvPicPr>
        <p:blipFill>
          <a:blip r:embed="rId3" cstate="print"/>
          <a:srcRect/>
          <a:stretch>
            <a:fillRect/>
          </a:stretch>
        </p:blipFill>
        <p:spPr bwMode="auto">
          <a:xfrm>
            <a:off x="88900" y="1846263"/>
            <a:ext cx="8964613" cy="316388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What is a sea of electrons? </a:t>
            </a:r>
            <a:endParaRPr lang="en-US" dirty="0"/>
          </a:p>
        </p:txBody>
      </p:sp>
      <p:sp>
        <p:nvSpPr>
          <p:cNvPr id="35843"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12-11, p. 357</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p:cNvPicPr>
            <a:picLocks/>
          </p:cNvPicPr>
          <p:nvPr/>
        </p:nvPicPr>
        <p:blipFill>
          <a:blip r:embed="rId3" cstate="print"/>
          <a:srcRect/>
          <a:stretch>
            <a:fillRect/>
          </a:stretch>
        </p:blipFill>
        <p:spPr bwMode="auto">
          <a:xfrm>
            <a:off x="1905000" y="254000"/>
            <a:ext cx="5321300" cy="6350000"/>
          </a:xfrm>
          <a:prstGeom prst="rect">
            <a:avLst/>
          </a:prstGeom>
          <a:noFill/>
          <a:ln w="9525">
            <a:noFill/>
            <a:miter lim="800000"/>
            <a:headEnd/>
            <a:tailEnd/>
          </a:ln>
        </p:spPr>
      </p:pic>
      <p:sp>
        <p:nvSpPr>
          <p:cNvPr id="98306" name="TextBox 2"/>
          <p:cNvSpPr txBox="1">
            <a:spLocks noChangeArrowheads="1"/>
          </p:cNvSpPr>
          <p:nvPr/>
        </p:nvSpPr>
        <p:spPr bwMode="auto">
          <a:xfrm>
            <a:off x="7672388" y="6604000"/>
            <a:ext cx="1471612" cy="274638"/>
          </a:xfrm>
          <a:prstGeom prst="rect">
            <a:avLst/>
          </a:prstGeom>
          <a:noFill/>
          <a:ln w="9525">
            <a:noFill/>
            <a:miter lim="800000"/>
            <a:headEnd/>
            <a:tailEnd/>
          </a:ln>
        </p:spPr>
        <p:txBody>
          <a:bodyPr wrap="none">
            <a:spAutoFit/>
          </a:bodyPr>
          <a:lstStyle/>
          <a:p>
            <a:pPr algn="r"/>
            <a:r>
              <a:rPr lang="en-US" sz="1200" b="1">
                <a:latin typeface="Arial" pitchFamily="34" charset="0"/>
              </a:rPr>
              <a:t>Figure 15-29 p454</a:t>
            </a:r>
          </a:p>
        </p:txBody>
      </p:sp>
    </p:spTree>
    <p:extLst>
      <p:ext uri="{BB962C8B-B14F-4D97-AF65-F5344CB8AC3E}">
        <p14:creationId xmlns:p14="http://schemas.microsoft.com/office/powerpoint/2010/main" val="1843272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p:cNvPicPr>
            <a:picLocks/>
          </p:cNvPicPr>
          <p:nvPr/>
        </p:nvPicPr>
        <p:blipFill>
          <a:blip r:embed="rId3" cstate="print"/>
          <a:srcRect/>
          <a:stretch>
            <a:fillRect/>
          </a:stretch>
        </p:blipFill>
        <p:spPr bwMode="auto">
          <a:xfrm>
            <a:off x="254000" y="1739900"/>
            <a:ext cx="8636000" cy="3378200"/>
          </a:xfrm>
          <a:prstGeom prst="rect">
            <a:avLst/>
          </a:prstGeom>
          <a:noFill/>
          <a:ln w="9525">
            <a:noFill/>
            <a:miter lim="800000"/>
            <a:headEnd/>
            <a:tailEnd/>
          </a:ln>
        </p:spPr>
      </p:pic>
      <p:sp>
        <p:nvSpPr>
          <p:cNvPr id="110594" name="TextBox 2"/>
          <p:cNvSpPr txBox="1">
            <a:spLocks noChangeArrowheads="1"/>
          </p:cNvSpPr>
          <p:nvPr/>
        </p:nvSpPr>
        <p:spPr bwMode="auto">
          <a:xfrm>
            <a:off x="7826375" y="6604000"/>
            <a:ext cx="1319213" cy="274638"/>
          </a:xfrm>
          <a:prstGeom prst="rect">
            <a:avLst/>
          </a:prstGeom>
          <a:noFill/>
          <a:ln w="9525">
            <a:noFill/>
            <a:miter lim="800000"/>
            <a:headEnd/>
            <a:tailEnd/>
          </a:ln>
        </p:spPr>
        <p:txBody>
          <a:bodyPr wrap="none">
            <a:spAutoFit/>
          </a:bodyPr>
          <a:lstStyle/>
          <a:p>
            <a:pPr algn="r"/>
            <a:r>
              <a:rPr lang="en-US" sz="1200" b="1">
                <a:latin typeface="Arial" pitchFamily="34" charset="0"/>
              </a:rPr>
              <a:t>Table 15-3 p456</a:t>
            </a:r>
          </a:p>
        </p:txBody>
      </p:sp>
    </p:spTree>
    <p:extLst>
      <p:ext uri="{BB962C8B-B14F-4D97-AF65-F5344CB8AC3E}">
        <p14:creationId xmlns:p14="http://schemas.microsoft.com/office/powerpoint/2010/main" val="30255239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57150" y="1171575"/>
            <a:ext cx="9029700" cy="4514850"/>
          </a:xfrm>
          <a:prstGeom prst="rect">
            <a:avLst/>
          </a:prstGeom>
          <a:noFill/>
          <a:ln w="25400">
            <a:noFill/>
            <a:miter lim="800000"/>
            <a:headEnd/>
            <a:tailEnd/>
          </a:ln>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p:cNvPicPr>
          <p:nvPr/>
        </p:nvPicPr>
        <p:blipFill>
          <a:blip r:embed="rId3" cstate="print"/>
          <a:srcRect/>
          <a:stretch>
            <a:fillRect/>
          </a:stretch>
        </p:blipFill>
        <p:spPr bwMode="auto">
          <a:xfrm>
            <a:off x="254000" y="1143000"/>
            <a:ext cx="8636000" cy="4559300"/>
          </a:xfrm>
          <a:prstGeom prst="rect">
            <a:avLst/>
          </a:prstGeom>
          <a:noFill/>
          <a:ln w="9525">
            <a:noFill/>
            <a:miter lim="800000"/>
            <a:headEnd/>
            <a:tailEnd/>
          </a:ln>
        </p:spPr>
      </p:pic>
      <p:sp>
        <p:nvSpPr>
          <p:cNvPr id="30722" name="TextBox 2"/>
          <p:cNvSpPr txBox="1">
            <a:spLocks noChangeArrowheads="1"/>
          </p:cNvSpPr>
          <p:nvPr/>
        </p:nvSpPr>
        <p:spPr bwMode="auto">
          <a:xfrm>
            <a:off x="7764463"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15-4 p438</a:t>
            </a:r>
          </a:p>
        </p:txBody>
      </p:sp>
      <p:sp>
        <p:nvSpPr>
          <p:cNvPr id="2" name="Title 1"/>
          <p:cNvSpPr>
            <a:spLocks noGrp="1"/>
          </p:cNvSpPr>
          <p:nvPr>
            <p:ph type="title"/>
          </p:nvPr>
        </p:nvSpPr>
        <p:spPr/>
        <p:txBody>
          <a:bodyPr/>
          <a:lstStyle/>
          <a:p>
            <a:r>
              <a:rPr lang="en-US" dirty="0" smtClean="0"/>
              <a:t>What is vapor pressure? </a:t>
            </a:r>
            <a:endParaRPr lang="en-US" dirty="0"/>
          </a:p>
        </p:txBody>
      </p:sp>
    </p:spTree>
    <p:extLst>
      <p:ext uri="{BB962C8B-B14F-4D97-AF65-F5344CB8AC3E}">
        <p14:creationId xmlns:p14="http://schemas.microsoft.com/office/powerpoint/2010/main" val="133469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p:cNvPicPr>
          <p:nvPr/>
        </p:nvPicPr>
        <p:blipFill>
          <a:blip r:embed="rId3" cstate="print"/>
          <a:srcRect/>
          <a:stretch>
            <a:fillRect/>
          </a:stretch>
        </p:blipFill>
        <p:spPr bwMode="auto">
          <a:xfrm>
            <a:off x="847838" y="914400"/>
            <a:ext cx="7594600" cy="5524500"/>
          </a:xfrm>
          <a:prstGeom prst="rect">
            <a:avLst/>
          </a:prstGeom>
          <a:noFill/>
          <a:ln w="9525">
            <a:noFill/>
            <a:miter lim="800000"/>
            <a:headEnd/>
            <a:tailEnd/>
          </a:ln>
        </p:spPr>
      </p:pic>
      <p:sp>
        <p:nvSpPr>
          <p:cNvPr id="59394" name="TextBox 2"/>
          <p:cNvSpPr txBox="1">
            <a:spLocks noChangeArrowheads="1"/>
          </p:cNvSpPr>
          <p:nvPr/>
        </p:nvSpPr>
        <p:spPr bwMode="auto">
          <a:xfrm>
            <a:off x="7673975" y="6604000"/>
            <a:ext cx="1471613" cy="274638"/>
          </a:xfrm>
          <a:prstGeom prst="rect">
            <a:avLst/>
          </a:prstGeom>
          <a:noFill/>
          <a:ln w="9525">
            <a:noFill/>
            <a:miter lim="800000"/>
            <a:headEnd/>
            <a:tailEnd/>
          </a:ln>
        </p:spPr>
        <p:txBody>
          <a:bodyPr wrap="none">
            <a:spAutoFit/>
          </a:bodyPr>
          <a:lstStyle/>
          <a:p>
            <a:pPr algn="r"/>
            <a:r>
              <a:rPr lang="en-US" sz="1200" b="1">
                <a:latin typeface="Arial" pitchFamily="34" charset="0"/>
              </a:rPr>
              <a:t>Figure 15-16 p446</a:t>
            </a:r>
          </a:p>
        </p:txBody>
      </p:sp>
      <p:sp>
        <p:nvSpPr>
          <p:cNvPr id="2" name="Title 1"/>
          <p:cNvSpPr>
            <a:spLocks noGrp="1"/>
          </p:cNvSpPr>
          <p:nvPr>
            <p:ph type="title"/>
          </p:nvPr>
        </p:nvSpPr>
        <p:spPr>
          <a:xfrm>
            <a:off x="457200" y="274638"/>
            <a:ext cx="8229600" cy="563562"/>
          </a:xfrm>
        </p:spPr>
        <p:txBody>
          <a:bodyPr>
            <a:normAutofit fontScale="90000"/>
          </a:bodyPr>
          <a:lstStyle/>
          <a:p>
            <a:r>
              <a:rPr lang="en-US" dirty="0" smtClean="0"/>
              <a:t>When is dynamic equilibrium reached? </a:t>
            </a:r>
            <a:endParaRPr lang="en-US" dirty="0"/>
          </a:p>
        </p:txBody>
      </p:sp>
    </p:spTree>
    <p:extLst>
      <p:ext uri="{BB962C8B-B14F-4D97-AF65-F5344CB8AC3E}">
        <p14:creationId xmlns:p14="http://schemas.microsoft.com/office/powerpoint/2010/main" val="1912153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3857</Words>
  <Application>Microsoft Office PowerPoint</Application>
  <PresentationFormat>On-screen Show (4:3)</PresentationFormat>
  <Paragraphs>448</Paragraphs>
  <Slides>79</Slides>
  <Notes>41</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Geneva</vt:lpstr>
      <vt:lpstr>Symbol</vt:lpstr>
      <vt:lpstr>Times New Roman</vt:lpstr>
      <vt:lpstr>Office Theme</vt:lpstr>
      <vt:lpstr>Chemistry 120</vt:lpstr>
      <vt:lpstr>What is Dalton’s Law of Partial Pressure?</vt:lpstr>
      <vt:lpstr>PowerPoint Presentation</vt:lpstr>
      <vt:lpstr>Example – Dalton’s Law</vt:lpstr>
      <vt:lpstr>Example – Partial Pressure</vt:lpstr>
      <vt:lpstr>PowerPoint Presentation</vt:lpstr>
      <vt:lpstr>What is vapor pressure?</vt:lpstr>
      <vt:lpstr>What is vapor pressure? </vt:lpstr>
      <vt:lpstr>When is dynamic equilibrium reached? </vt:lpstr>
      <vt:lpstr>How do intermolecular forces affect vapor pressure? </vt:lpstr>
      <vt:lpstr>PowerPoint Presentation</vt:lpstr>
      <vt:lpstr>How are gases collected over water? </vt:lpstr>
      <vt:lpstr>PowerPoint Presentation</vt:lpstr>
      <vt:lpstr>Example – Gas Stoichiometry</vt:lpstr>
      <vt:lpstr>PowerPoint Presentation</vt:lpstr>
      <vt:lpstr>Example – Intermolecular Forces</vt:lpstr>
      <vt:lpstr>PowerPoint Presentation</vt:lpstr>
      <vt:lpstr>Example – Intermolecular Forces</vt:lpstr>
      <vt:lpstr>What types of intermolecular forces do these molecules have?</vt:lpstr>
      <vt:lpstr>What are hydrogen bonds?</vt:lpstr>
      <vt:lpstr>What kind of intermolecular forces does water have?</vt:lpstr>
      <vt:lpstr>PowerPoint Presentation</vt:lpstr>
      <vt:lpstr>What makes ice less dense than water? </vt:lpstr>
      <vt:lpstr>What is the difference between water and heavy water? </vt:lpstr>
      <vt:lpstr>How does hydrogen bonding work in the body?</vt:lpstr>
      <vt:lpstr>What other types of bonding are found in proteins?</vt:lpstr>
      <vt:lpstr>Example – Intermolecular Forces</vt:lpstr>
      <vt:lpstr>PowerPoint Presentation</vt:lpstr>
      <vt:lpstr>What are the properties of liquids? </vt:lpstr>
      <vt:lpstr>How do the states of matter compare? </vt:lpstr>
      <vt:lpstr>PowerPoint Presentation</vt:lpstr>
      <vt:lpstr>When does boiling occur? </vt:lpstr>
      <vt:lpstr>What is happens at the boiling point? </vt:lpstr>
      <vt:lpstr>How are vapor pressure and boiling related? </vt:lpstr>
      <vt:lpstr>PowerPoint Presentation</vt:lpstr>
      <vt:lpstr>How do intermolecular forces affect the boiling point?</vt:lpstr>
      <vt:lpstr>PowerPoint Presentation</vt:lpstr>
      <vt:lpstr>PowerPoint Presentation</vt:lpstr>
      <vt:lpstr>PowerPoint Presentation</vt:lpstr>
      <vt:lpstr>What is viscosity? </vt:lpstr>
      <vt:lpstr>What is surface tension?</vt:lpstr>
      <vt:lpstr>Why does the mensicus of water curve downward? </vt:lpstr>
      <vt:lpstr>PowerPoint Presentation</vt:lpstr>
      <vt:lpstr>PowerPoint Presentation</vt:lpstr>
      <vt:lpstr>What are phase transitions?</vt:lpstr>
      <vt:lpstr>PowerPoint Presentation</vt:lpstr>
      <vt:lpstr>PowerPoint Presentation</vt:lpstr>
      <vt:lpstr>What is specific heat? </vt:lpstr>
      <vt:lpstr>PowerPoint Presentation</vt:lpstr>
      <vt:lpstr>PowerPoint Presentation</vt:lpstr>
      <vt:lpstr>PowerPoint Presentation</vt:lpstr>
      <vt:lpstr>PowerPoint Presentation</vt:lpstr>
      <vt:lpstr>PowerPoint Presentation</vt:lpstr>
      <vt:lpstr>Example – Changes in State</vt:lpstr>
      <vt:lpstr>Example – Changes in State</vt:lpstr>
      <vt:lpstr>How is the energy of food measured? </vt:lpstr>
      <vt:lpstr>Example - Heat</vt:lpstr>
      <vt:lpstr>Example – Changes in Temperature</vt:lpstr>
      <vt:lpstr>Example – Changes in Temperature and State</vt:lpstr>
      <vt:lpstr>Example – Changes in Temperature and State</vt:lpstr>
      <vt:lpstr>How is heat energy measured? </vt:lpstr>
      <vt:lpstr>Example - Calorimetry</vt:lpstr>
      <vt:lpstr>PowerPoint Presentation</vt:lpstr>
      <vt:lpstr>PowerPoint Presentation</vt:lpstr>
      <vt:lpstr>What are the properties of solids? </vt:lpstr>
      <vt:lpstr>How do the states of matter compare? </vt:lpstr>
      <vt:lpstr>How do crystalline and amorphous solids differ? </vt:lpstr>
      <vt:lpstr>Both obsidian and quartz are composed of silica, SiO2.  Are they crystalline or amorphous solids? </vt:lpstr>
      <vt:lpstr>How do solids break? </vt:lpstr>
      <vt:lpstr>PowerPoint Presentation</vt:lpstr>
      <vt:lpstr>PowerPoint Presentation</vt:lpstr>
      <vt:lpstr>PowerPoint Presentation</vt:lpstr>
      <vt:lpstr>PowerPoint Presentation</vt:lpstr>
      <vt:lpstr>PowerPoint Presentation</vt:lpstr>
      <vt:lpstr>PowerPoint Presentation</vt:lpstr>
      <vt:lpstr>What is a sea of electrons? </vt:lpstr>
      <vt:lpstr>PowerPoint Presentation</vt:lpstr>
      <vt:lpstr>PowerPoint Presentation</vt:lpstr>
      <vt:lpstr>PowerPoint Presentation</vt:lpstr>
    </vt:vector>
  </TitlesOfParts>
  <Company>GCCCD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Diana Vance</cp:lastModifiedBy>
  <cp:revision>62</cp:revision>
  <dcterms:created xsi:type="dcterms:W3CDTF">2009-10-01T00:07:18Z</dcterms:created>
  <dcterms:modified xsi:type="dcterms:W3CDTF">2018-11-08T21:00:13Z</dcterms:modified>
</cp:coreProperties>
</file>