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7" r:id="rId2"/>
    <p:sldId id="305" r:id="rId3"/>
    <p:sldId id="329" r:id="rId4"/>
    <p:sldId id="330" r:id="rId5"/>
    <p:sldId id="331" r:id="rId6"/>
    <p:sldId id="334" r:id="rId7"/>
    <p:sldId id="335" r:id="rId8"/>
    <p:sldId id="332" r:id="rId9"/>
    <p:sldId id="333" r:id="rId10"/>
    <p:sldId id="336" r:id="rId11"/>
    <p:sldId id="337" r:id="rId12"/>
    <p:sldId id="338" r:id="rId13"/>
    <p:sldId id="354" r:id="rId14"/>
    <p:sldId id="341" r:id="rId15"/>
    <p:sldId id="342" r:id="rId16"/>
    <p:sldId id="343" r:id="rId17"/>
    <p:sldId id="344" r:id="rId18"/>
    <p:sldId id="345" r:id="rId19"/>
    <p:sldId id="346" r:id="rId20"/>
    <p:sldId id="352" r:id="rId21"/>
    <p:sldId id="353" r:id="rId22"/>
    <p:sldId id="347" r:id="rId23"/>
    <p:sldId id="348" r:id="rId24"/>
    <p:sldId id="349" r:id="rId25"/>
    <p:sldId id="355" r:id="rId26"/>
    <p:sldId id="350" r:id="rId27"/>
    <p:sldId id="351" r:id="rId28"/>
    <p:sldId id="320" r:id="rId29"/>
    <p:sldId id="295" r:id="rId30"/>
    <p:sldId id="266" r:id="rId31"/>
    <p:sldId id="315" r:id="rId32"/>
    <p:sldId id="321" r:id="rId33"/>
    <p:sldId id="306" r:id="rId34"/>
    <p:sldId id="296" r:id="rId35"/>
    <p:sldId id="281" r:id="rId36"/>
    <p:sldId id="282" r:id="rId37"/>
    <p:sldId id="272" r:id="rId38"/>
    <p:sldId id="297" r:id="rId39"/>
    <p:sldId id="298" r:id="rId40"/>
    <p:sldId id="283" r:id="rId41"/>
    <p:sldId id="307" r:id="rId42"/>
    <p:sldId id="300" r:id="rId43"/>
    <p:sldId id="258" r:id="rId44"/>
    <p:sldId id="308" r:id="rId45"/>
    <p:sldId id="304" r:id="rId46"/>
    <p:sldId id="301" r:id="rId47"/>
    <p:sldId id="302" r:id="rId48"/>
    <p:sldId id="322" r:id="rId49"/>
    <p:sldId id="323" r:id="rId50"/>
    <p:sldId id="313" r:id="rId51"/>
    <p:sldId id="326" r:id="rId52"/>
    <p:sldId id="316" r:id="rId53"/>
    <p:sldId id="327" r:id="rId54"/>
    <p:sldId id="328" r:id="rId55"/>
    <p:sldId id="317" r:id="rId56"/>
    <p:sldId id="318" r:id="rId57"/>
    <p:sldId id="319"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70" d="100"/>
          <a:sy n="70" d="100"/>
        </p:scale>
        <p:origin x="-324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837F08-28CD-4AE7-A4AB-4F794FC64138}" type="datetimeFigureOut">
              <a:rPr lang="en-US" smtClean="0"/>
              <a:pPr/>
              <a:t>5/8/2018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AC8008-6B9D-4E6F-B94F-A831B3898E53}" type="slidenum">
              <a:rPr lang="en-US" smtClean="0"/>
              <a:pPr/>
              <a:t>‹#›</a:t>
            </a:fld>
            <a:endParaRPr lang="en-US"/>
          </a:p>
        </p:txBody>
      </p:sp>
    </p:spTree>
    <p:extLst>
      <p:ext uri="{BB962C8B-B14F-4D97-AF65-F5344CB8AC3E}">
        <p14:creationId xmlns:p14="http://schemas.microsoft.com/office/powerpoint/2010/main" val="3116643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16.1 Solute and solvent. (a) When a solid is dissolved in water, the solid is the solute and water is the solvent. The solute in this photograph is solid copper(II) chloride. (b) The solution formed is a homogeneous mixture. Hydrated copper(II) ions and hydrated chloride ions are mixed among water mole-cules. At the macroscopic level, the solution has the same appearance throughout.</a:t>
            </a:r>
          </a:p>
        </p:txBody>
      </p:sp>
      <p:sp>
        <p:nvSpPr>
          <p:cNvPr id="19459" name="Slide Number Placeholder 3"/>
          <p:cNvSpPr>
            <a:spLocks noGrp="1"/>
          </p:cNvSpPr>
          <p:nvPr>
            <p:ph type="sldNum" sz="quarter" idx="5"/>
          </p:nvPr>
        </p:nvSpPr>
        <p:spPr bwMode="auto">
          <a:noFill/>
          <a:ln>
            <a:miter lim="800000"/>
            <a:headEnd/>
            <a:tailEnd/>
          </a:ln>
        </p:spPr>
        <p:txBody>
          <a:bodyPr/>
          <a:lstStyle/>
          <a:p>
            <a:fld id="{34F72208-8531-4A7D-9D3E-75B23AD5B81A}" type="slidenum">
              <a:rPr lang="en-US"/>
              <a:pPr/>
              <a:t>2</a:t>
            </a:fld>
            <a:endParaRPr lang="en-US"/>
          </a:p>
        </p:txBody>
      </p:sp>
    </p:spTree>
    <p:extLst>
      <p:ext uri="{BB962C8B-B14F-4D97-AF65-F5344CB8AC3E}">
        <p14:creationId xmlns:p14="http://schemas.microsoft.com/office/powerpoint/2010/main" val="2229212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864E9ABD-EF6B-4644-988F-D834E00BF571}" type="slidenum">
              <a:rPr lang="en-US"/>
              <a:pPr/>
              <a:t>36</a:t>
            </a:fld>
            <a:endParaRPr lang="en-US"/>
          </a:p>
        </p:txBody>
      </p:sp>
      <p:sp>
        <p:nvSpPr>
          <p:cNvPr id="4403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03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14-T04</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14.4</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Summary of the </a:t>
            </a:r>
            <a:r>
              <a:rPr lang="en-US" i="1">
                <a:solidFill>
                  <a:srgbClr val="000000"/>
                </a:solidFill>
                <a:latin typeface="Geneva" pitchFamily="4" charset="0"/>
              </a:rPr>
              <a:t>Like Dissolves Like</a:t>
            </a:r>
            <a:r>
              <a:rPr lang="en-US">
                <a:solidFill>
                  <a:srgbClr val="000000"/>
                </a:solidFill>
                <a:latin typeface="Geneva" pitchFamily="4" charset="0"/>
              </a:rPr>
              <a:t> Rule for Two Liquids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Polar solutes are miscible in polar solvents but not nonpolar solvents, and vice versa.</a:t>
            </a:r>
          </a:p>
        </p:txBody>
      </p:sp>
    </p:spTree>
    <p:extLst>
      <p:ext uri="{BB962C8B-B14F-4D97-AF65-F5344CB8AC3E}">
        <p14:creationId xmlns:p14="http://schemas.microsoft.com/office/powerpoint/2010/main" val="45998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EDE8E15E-FEF9-42B6-9BA5-3ADBFCF9978E}" type="slidenum">
              <a:rPr lang="en-US"/>
              <a:pPr/>
              <a:t>40</a:t>
            </a:fld>
            <a:endParaRPr lang="en-US"/>
          </a:p>
        </p:txBody>
      </p:sp>
      <p:sp>
        <p:nvSpPr>
          <p:cNvPr id="4608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08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14-T05</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14.5</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Summary of the </a:t>
            </a:r>
            <a:r>
              <a:rPr lang="en-US" i="1">
                <a:solidFill>
                  <a:srgbClr val="000000"/>
                </a:solidFill>
                <a:latin typeface="Geneva" pitchFamily="4" charset="0"/>
              </a:rPr>
              <a:t>Like Dissolves Like</a:t>
            </a:r>
            <a:r>
              <a:rPr lang="en-US">
                <a:solidFill>
                  <a:srgbClr val="000000"/>
                </a:solidFill>
                <a:latin typeface="Geneva" pitchFamily="4" charset="0"/>
              </a:rPr>
              <a:t> Rule for a Solid in a Liquid</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Polar solutes are miscible in polar solvents but not nonpolar solvents, and vice versa.</a:t>
            </a:r>
          </a:p>
        </p:txBody>
      </p:sp>
    </p:spTree>
    <p:extLst>
      <p:ext uri="{BB962C8B-B14F-4D97-AF65-F5344CB8AC3E}">
        <p14:creationId xmlns:p14="http://schemas.microsoft.com/office/powerpoint/2010/main" val="2035394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16.6 Dissolving an ionic solute in water. The negative ions of the solute are pulled from the crystal by relatively positive hydrogen regions in polar water molecules. Similarly, posi-tive ions are attracted by the relatively negative oxygen region in the molecule. In solution, the ions are surrounded by those regions of the water molecules that have the opposite charge. These are hydrated ions.</a:t>
            </a:r>
          </a:p>
        </p:txBody>
      </p:sp>
      <p:sp>
        <p:nvSpPr>
          <p:cNvPr id="54275" name="Slide Number Placeholder 3"/>
          <p:cNvSpPr>
            <a:spLocks noGrp="1"/>
          </p:cNvSpPr>
          <p:nvPr>
            <p:ph type="sldNum" sz="quarter" idx="5"/>
          </p:nvPr>
        </p:nvSpPr>
        <p:spPr bwMode="auto">
          <a:noFill/>
          <a:ln>
            <a:miter lim="800000"/>
            <a:headEnd/>
            <a:tailEnd/>
          </a:ln>
        </p:spPr>
        <p:txBody>
          <a:bodyPr/>
          <a:lstStyle/>
          <a:p>
            <a:fld id="{3DA15A67-D97D-4565-BAD7-5842004E8862}" type="slidenum">
              <a:rPr lang="en-US"/>
              <a:pPr/>
              <a:t>41</a:t>
            </a:fld>
            <a:endParaRPr lang="en-US"/>
          </a:p>
        </p:txBody>
      </p:sp>
    </p:spTree>
    <p:extLst>
      <p:ext uri="{BB962C8B-B14F-4D97-AF65-F5344CB8AC3E}">
        <p14:creationId xmlns:p14="http://schemas.microsoft.com/office/powerpoint/2010/main" val="3265149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68D81090-56E6-4ED1-8FC2-D19E6F24F09D}" type="slidenum">
              <a:rPr lang="en-US"/>
              <a:pPr/>
              <a:t>43</a:t>
            </a:fld>
            <a:endParaRPr lang="en-US"/>
          </a:p>
        </p:txBody>
      </p:sp>
      <p:sp>
        <p:nvSpPr>
          <p:cNvPr id="921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1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14-02</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Sugar in Water</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Water molecules attack a sugar cube along the edges and at the corners.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Sugar molecules separate and are surrounded by water molecules.  These solvent molecules are called a "solvent cage."  Each sugar molecule is pulled into solution by several water molecules surrounding it.</a:t>
            </a:r>
          </a:p>
        </p:txBody>
      </p:sp>
    </p:spTree>
    <p:extLst>
      <p:ext uri="{BB962C8B-B14F-4D97-AF65-F5344CB8AC3E}">
        <p14:creationId xmlns:p14="http://schemas.microsoft.com/office/powerpoint/2010/main" val="3986265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Figure 16.7 Development of equilibrium in forming a saturated solution. If temperature is held constant, the rate of dissolving per unit of solute surface area is constant. This is shown by the equal length black arrows in the three views. The crystallization rate per unit of surface area increases as the solution concentration at the surface increases. In (a), when dissolving has just begun, solution concentration is zero, and the crystallization rate is zero. In (b) the solution con-centration has risen to yield a crystallization rate above zero, but less than the dissolving rate. This is shown by the different length arrows. Concentration continues to increase until (c), when the crystallization rate has become equal to the dissolving rate. Equilibrium has been reached, and the solution is saturated.</a:t>
            </a:r>
          </a:p>
        </p:txBody>
      </p:sp>
      <p:sp>
        <p:nvSpPr>
          <p:cNvPr id="56323" name="Slide Number Placeholder 3"/>
          <p:cNvSpPr>
            <a:spLocks noGrp="1"/>
          </p:cNvSpPr>
          <p:nvPr>
            <p:ph type="sldNum" sz="quarter" idx="5"/>
          </p:nvPr>
        </p:nvSpPr>
        <p:spPr bwMode="auto">
          <a:noFill/>
          <a:ln>
            <a:miter lim="800000"/>
            <a:headEnd/>
            <a:tailEnd/>
          </a:ln>
        </p:spPr>
        <p:txBody>
          <a:bodyPr/>
          <a:lstStyle/>
          <a:p>
            <a:fld id="{83EBB9C7-D576-454A-B78F-736057D09228}" type="slidenum">
              <a:rPr lang="en-US"/>
              <a:pPr/>
              <a:t>44</a:t>
            </a:fld>
            <a:endParaRPr lang="en-US"/>
          </a:p>
        </p:txBody>
      </p:sp>
    </p:spTree>
    <p:extLst>
      <p:ext uri="{BB962C8B-B14F-4D97-AF65-F5344CB8AC3E}">
        <p14:creationId xmlns:p14="http://schemas.microsoft.com/office/powerpoint/2010/main" val="3941512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767F1B0-69F4-41E9-9ED1-F51D0541C455}" type="slidenum">
              <a:rPr lang="en-US"/>
              <a:pPr/>
              <a:t>45</a:t>
            </a:fld>
            <a:endParaRPr lang="en-US"/>
          </a:p>
        </p:txBody>
      </p:sp>
      <p:sp>
        <p:nvSpPr>
          <p:cNvPr id="1536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6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14-06-01UN</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Illustration of Supersaturation</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(a) A single crystal of sodium acetate, NaC</a:t>
            </a:r>
            <a:r>
              <a:rPr lang="en-US" baseline="-25000">
                <a:solidFill>
                  <a:srgbClr val="000000"/>
                </a:solidFill>
                <a:latin typeface="Geneva" pitchFamily="4" charset="0"/>
              </a:rPr>
              <a:t>2</a:t>
            </a:r>
            <a:r>
              <a:rPr lang="en-US">
                <a:solidFill>
                  <a:srgbClr val="000000"/>
                </a:solidFill>
                <a:latin typeface="Geneva" pitchFamily="4" charset="0"/>
              </a:rPr>
              <a:t>H</a:t>
            </a:r>
            <a:r>
              <a:rPr lang="en-US" baseline="-25000">
                <a:solidFill>
                  <a:srgbClr val="000000"/>
                </a:solidFill>
                <a:latin typeface="Geneva" pitchFamily="4" charset="0"/>
              </a:rPr>
              <a:t>3</a:t>
            </a:r>
            <a:r>
              <a:rPr lang="en-US">
                <a:solidFill>
                  <a:srgbClr val="000000"/>
                </a:solidFill>
                <a:latin typeface="Geneva" pitchFamily="4" charset="0"/>
              </a:rPr>
              <a:t>O</a:t>
            </a:r>
            <a:r>
              <a:rPr lang="en-US" baseline="-25000">
                <a:solidFill>
                  <a:srgbClr val="000000"/>
                </a:solidFill>
                <a:latin typeface="Geneva" pitchFamily="4" charset="0"/>
              </a:rPr>
              <a:t>2</a:t>
            </a:r>
            <a:r>
              <a:rPr lang="en-US">
                <a:solidFill>
                  <a:srgbClr val="000000"/>
                </a:solidFill>
                <a:latin typeface="Geneva" pitchFamily="4" charset="0"/>
              </a:rPr>
              <a:t>, is dropped into a supersaturated solution, (b) the small crystal causes extensive crystallization, and eventually, (c) the solute forms a solid mass of NaC</a:t>
            </a:r>
            <a:r>
              <a:rPr lang="en-US" baseline="-25000">
                <a:solidFill>
                  <a:srgbClr val="000000"/>
                </a:solidFill>
                <a:latin typeface="Geneva" pitchFamily="4" charset="0"/>
              </a:rPr>
              <a:t>2</a:t>
            </a:r>
            <a:r>
              <a:rPr lang="en-US">
                <a:solidFill>
                  <a:srgbClr val="000000"/>
                </a:solidFill>
                <a:latin typeface="Geneva" pitchFamily="4" charset="0"/>
              </a:rPr>
              <a:t>H</a:t>
            </a:r>
            <a:r>
              <a:rPr lang="en-US" baseline="-25000">
                <a:solidFill>
                  <a:srgbClr val="000000"/>
                </a:solidFill>
                <a:latin typeface="Geneva" pitchFamily="4" charset="0"/>
              </a:rPr>
              <a:t>3</a:t>
            </a:r>
            <a:r>
              <a:rPr lang="en-US">
                <a:solidFill>
                  <a:srgbClr val="000000"/>
                </a:solidFill>
                <a:latin typeface="Geneva" pitchFamily="4" charset="0"/>
              </a:rPr>
              <a:t>O</a:t>
            </a:r>
            <a:r>
              <a:rPr lang="en-US" baseline="-25000">
                <a:solidFill>
                  <a:srgbClr val="000000"/>
                </a:solidFill>
                <a:latin typeface="Geneva" pitchFamily="4" charset="0"/>
              </a:rPr>
              <a:t>2</a:t>
            </a:r>
            <a:r>
              <a:rPr lang="en-US">
                <a:solidFill>
                  <a:srgbClr val="000000"/>
                </a:solidFill>
                <a:latin typeface="Geneva" pitchFamily="4" charset="0"/>
              </a:rPr>
              <a:t>.  </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Any remaining sodium acetate solution in the beaker is saturated.</a:t>
            </a:r>
          </a:p>
        </p:txBody>
      </p:sp>
    </p:spTree>
    <p:extLst>
      <p:ext uri="{BB962C8B-B14F-4D97-AF65-F5344CB8AC3E}">
        <p14:creationId xmlns:p14="http://schemas.microsoft.com/office/powerpoint/2010/main" val="2707014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16.22 Freezing point depression. The change in freezing point of a solution is propor-tional to its molal concentration.</a:t>
            </a:r>
          </a:p>
        </p:txBody>
      </p:sp>
      <p:sp>
        <p:nvSpPr>
          <p:cNvPr id="144387" name="Slide Number Placeholder 3"/>
          <p:cNvSpPr>
            <a:spLocks noGrp="1"/>
          </p:cNvSpPr>
          <p:nvPr>
            <p:ph type="sldNum" sz="quarter" idx="5"/>
          </p:nvPr>
        </p:nvSpPr>
        <p:spPr bwMode="auto">
          <a:noFill/>
          <a:ln>
            <a:miter lim="800000"/>
            <a:headEnd/>
            <a:tailEnd/>
          </a:ln>
        </p:spPr>
        <p:txBody>
          <a:bodyPr/>
          <a:lstStyle/>
          <a:p>
            <a:fld id="{5F68181C-DDBC-4E10-B5A4-168DA7486E89}" type="slidenum">
              <a:rPr lang="en-US"/>
              <a:pPr/>
              <a:t>50</a:t>
            </a:fld>
            <a:endParaRPr lang="en-US"/>
          </a:p>
        </p:txBody>
      </p:sp>
    </p:spTree>
    <p:extLst>
      <p:ext uri="{BB962C8B-B14F-4D97-AF65-F5344CB8AC3E}">
        <p14:creationId xmlns:p14="http://schemas.microsoft.com/office/powerpoint/2010/main" val="1521055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16.15 Preparing a solution of specified molarity.</a:t>
            </a:r>
          </a:p>
        </p:txBody>
      </p:sp>
      <p:sp>
        <p:nvSpPr>
          <p:cNvPr id="93187" name="Slide Number Placeholder 3"/>
          <p:cNvSpPr>
            <a:spLocks noGrp="1"/>
          </p:cNvSpPr>
          <p:nvPr>
            <p:ph type="sldNum" sz="quarter" idx="5"/>
          </p:nvPr>
        </p:nvSpPr>
        <p:spPr bwMode="auto">
          <a:noFill/>
          <a:ln>
            <a:miter lim="800000"/>
            <a:headEnd/>
            <a:tailEnd/>
          </a:ln>
        </p:spPr>
        <p:txBody>
          <a:bodyPr/>
          <a:lstStyle/>
          <a:p>
            <a:fld id="{67286DD4-A255-45D3-A3FF-F9D707908701}" type="slidenum">
              <a:rPr lang="en-US"/>
              <a:pPr/>
              <a:t>9</a:t>
            </a:fld>
            <a:endParaRPr lang="en-US"/>
          </a:p>
        </p:txBody>
      </p:sp>
    </p:spTree>
    <p:extLst>
      <p:ext uri="{BB962C8B-B14F-4D97-AF65-F5344CB8AC3E}">
        <p14:creationId xmlns:p14="http://schemas.microsoft.com/office/powerpoint/2010/main" val="492642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16.17 Dilution of a con-centrated solution. Concentrated solutions are diluted by adding more solvent particles. The volume changes because of this addition. The number of solute particles, whether counted individually or grouped into moles, remains the same before (a) and after (b) the dilu-tion. Thus, the number of moles of solute particles is a constant:Vc 3 Mc 5 n 5 Vd 3 Md</a:t>
            </a:r>
          </a:p>
        </p:txBody>
      </p:sp>
      <p:sp>
        <p:nvSpPr>
          <p:cNvPr id="111619" name="Slide Number Placeholder 3"/>
          <p:cNvSpPr>
            <a:spLocks noGrp="1"/>
          </p:cNvSpPr>
          <p:nvPr>
            <p:ph type="sldNum" sz="quarter" idx="5"/>
          </p:nvPr>
        </p:nvSpPr>
        <p:spPr bwMode="auto">
          <a:noFill/>
          <a:ln>
            <a:miter lim="800000"/>
            <a:headEnd/>
            <a:tailEnd/>
          </a:ln>
        </p:spPr>
        <p:txBody>
          <a:bodyPr/>
          <a:lstStyle/>
          <a:p>
            <a:fld id="{19BE0BF7-EAB8-46D5-85CE-2279534EFE27}" type="slidenum">
              <a:rPr lang="en-US"/>
              <a:pPr/>
              <a:t>15</a:t>
            </a:fld>
            <a:endParaRPr lang="en-US"/>
          </a:p>
        </p:txBody>
      </p:sp>
    </p:spTree>
    <p:extLst>
      <p:ext uri="{BB962C8B-B14F-4D97-AF65-F5344CB8AC3E}">
        <p14:creationId xmlns:p14="http://schemas.microsoft.com/office/powerpoint/2010/main" val="33335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16.18 Procedure for diluting a concentrated solution</a:t>
            </a:r>
          </a:p>
        </p:txBody>
      </p:sp>
      <p:sp>
        <p:nvSpPr>
          <p:cNvPr id="117763" name="Slide Number Placeholder 3"/>
          <p:cNvSpPr>
            <a:spLocks noGrp="1"/>
          </p:cNvSpPr>
          <p:nvPr>
            <p:ph type="sldNum" sz="quarter" idx="5"/>
          </p:nvPr>
        </p:nvSpPr>
        <p:spPr bwMode="auto">
          <a:noFill/>
          <a:ln>
            <a:miter lim="800000"/>
            <a:headEnd/>
            <a:tailEnd/>
          </a:ln>
        </p:spPr>
        <p:txBody>
          <a:bodyPr/>
          <a:lstStyle/>
          <a:p>
            <a:fld id="{B30312F9-3E36-43B0-AE8F-30DF1D5FA46A}" type="slidenum">
              <a:rPr lang="en-US"/>
              <a:pPr/>
              <a:t>16</a:t>
            </a:fld>
            <a:endParaRPr lang="en-US"/>
          </a:p>
        </p:txBody>
      </p:sp>
    </p:spTree>
    <p:extLst>
      <p:ext uri="{BB962C8B-B14F-4D97-AF65-F5344CB8AC3E}">
        <p14:creationId xmlns:p14="http://schemas.microsoft.com/office/powerpoint/2010/main" val="2822309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3D50D9FC-4F64-4F1E-8ADB-B837150BB7F0}" type="slidenum">
              <a:rPr lang="en-US"/>
              <a:pPr/>
              <a:t>17</a:t>
            </a:fld>
            <a:endParaRPr lang="en-US"/>
          </a:p>
        </p:txBody>
      </p:sp>
      <p:sp>
        <p:nvSpPr>
          <p:cNvPr id="2355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55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14-06-05UN</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Preparing 0.100 M Potassium Dichromate</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(a) A 250-mL volumetric flask contains 7.36 g of potassium dichromate, K</a:t>
            </a:r>
            <a:r>
              <a:rPr lang="en-US" baseline="-25000">
                <a:solidFill>
                  <a:srgbClr val="000000"/>
                </a:solidFill>
                <a:latin typeface="Geneva" pitchFamily="4" charset="0"/>
              </a:rPr>
              <a:t>2</a:t>
            </a:r>
            <a:r>
              <a:rPr lang="en-US">
                <a:solidFill>
                  <a:srgbClr val="000000"/>
                </a:solidFill>
                <a:latin typeface="Geneva" pitchFamily="4" charset="0"/>
              </a:rPr>
              <a:t>Cr</a:t>
            </a:r>
            <a:r>
              <a:rPr lang="en-US" baseline="-25000">
                <a:solidFill>
                  <a:srgbClr val="000000"/>
                </a:solidFill>
                <a:latin typeface="Geneva" pitchFamily="4" charset="0"/>
              </a:rPr>
              <a:t>2</a:t>
            </a:r>
            <a:r>
              <a:rPr lang="en-US">
                <a:solidFill>
                  <a:srgbClr val="000000"/>
                </a:solidFill>
                <a:latin typeface="Geneva" pitchFamily="4" charset="0"/>
              </a:rPr>
              <a:t>O</a:t>
            </a:r>
            <a:r>
              <a:rPr lang="en-US" baseline="-25000">
                <a:solidFill>
                  <a:srgbClr val="000000"/>
                </a:solidFill>
                <a:latin typeface="Geneva" pitchFamily="4" charset="0"/>
              </a:rPr>
              <a:t>7</a:t>
            </a:r>
            <a:r>
              <a:rPr lang="en-US">
                <a:solidFill>
                  <a:srgbClr val="000000"/>
                </a:solidFill>
                <a:latin typeface="Geneva" pitchFamily="4" charset="0"/>
              </a:rPr>
              <a:t>. (b) Distilled water is added into the flask to dissolve the orange compound. (c) The volume of solution is adjusted to the calibration line on the flask, giving a 0.100 M K</a:t>
            </a:r>
            <a:r>
              <a:rPr lang="en-US" baseline="-25000">
                <a:solidFill>
                  <a:srgbClr val="000000"/>
                </a:solidFill>
                <a:latin typeface="Geneva" pitchFamily="4" charset="0"/>
              </a:rPr>
              <a:t>2</a:t>
            </a:r>
            <a:r>
              <a:rPr lang="en-US">
                <a:solidFill>
                  <a:srgbClr val="000000"/>
                </a:solidFill>
                <a:latin typeface="Geneva" pitchFamily="4" charset="0"/>
              </a:rPr>
              <a:t>Cr</a:t>
            </a:r>
            <a:r>
              <a:rPr lang="en-US" baseline="-25000">
                <a:solidFill>
                  <a:srgbClr val="000000"/>
                </a:solidFill>
                <a:latin typeface="Geneva" pitchFamily="4" charset="0"/>
              </a:rPr>
              <a:t>2</a:t>
            </a:r>
            <a:r>
              <a:rPr lang="en-US">
                <a:solidFill>
                  <a:srgbClr val="000000"/>
                </a:solidFill>
                <a:latin typeface="Geneva" pitchFamily="4" charset="0"/>
              </a:rPr>
              <a:t>O</a:t>
            </a:r>
            <a:r>
              <a:rPr lang="en-US" baseline="-25000">
                <a:solidFill>
                  <a:srgbClr val="000000"/>
                </a:solidFill>
                <a:latin typeface="Geneva" pitchFamily="4" charset="0"/>
              </a:rPr>
              <a:t>7</a:t>
            </a:r>
            <a:r>
              <a:rPr lang="en-US">
                <a:solidFill>
                  <a:srgbClr val="000000"/>
                </a:solidFill>
                <a:latin typeface="Geneva" pitchFamily="4" charset="0"/>
              </a:rPr>
              <a:t> solution.  </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We can NOT prepare the molar solution by simply measuring a volume of solvent and adding the solute.  We must prepare an appropriate volume of solution.</a:t>
            </a:r>
          </a:p>
        </p:txBody>
      </p:sp>
    </p:spTree>
    <p:extLst>
      <p:ext uri="{BB962C8B-B14F-4D97-AF65-F5344CB8AC3E}">
        <p14:creationId xmlns:p14="http://schemas.microsoft.com/office/powerpoint/2010/main" val="277071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16.19 Conversion among grams; energy and ΔH; volume and molarity; gas pres-sure, volume, and temperature; moles; and number of particles for two species in a chemi-cal change. This figure shows all stoichiometric relationships introduced in this textbook. In general, a measured macroscopic quantity is changed to the number of particles in the sample, measured in moles, and then moles of one species in the chemical change are converted to moles of another species using the mole ratio from the balanced equation. The resulting particu-late quantity can be converted to a measured macroscopic quantity.</a:t>
            </a:r>
          </a:p>
        </p:txBody>
      </p:sp>
      <p:sp>
        <p:nvSpPr>
          <p:cNvPr id="128003" name="Slide Number Placeholder 3"/>
          <p:cNvSpPr>
            <a:spLocks noGrp="1"/>
          </p:cNvSpPr>
          <p:nvPr>
            <p:ph type="sldNum" sz="quarter" idx="5"/>
          </p:nvPr>
        </p:nvSpPr>
        <p:spPr bwMode="auto">
          <a:noFill/>
          <a:ln>
            <a:miter lim="800000"/>
            <a:headEnd/>
            <a:tailEnd/>
          </a:ln>
        </p:spPr>
        <p:txBody>
          <a:bodyPr/>
          <a:lstStyle/>
          <a:p>
            <a:fld id="{8CCB542D-DE69-4A11-A3BA-5FEFBFA98F3C}" type="slidenum">
              <a:rPr lang="en-US"/>
              <a:pPr/>
              <a:t>22</a:t>
            </a:fld>
            <a:endParaRPr lang="en-US"/>
          </a:p>
        </p:txBody>
      </p:sp>
    </p:spTree>
    <p:extLst>
      <p:ext uri="{BB962C8B-B14F-4D97-AF65-F5344CB8AC3E}">
        <p14:creationId xmlns:p14="http://schemas.microsoft.com/office/powerpoint/2010/main" val="2365763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E8DECF22-1F90-4764-832B-7414DC4D5164}" type="slidenum">
              <a:rPr lang="en-US"/>
              <a:pPr/>
              <a:t>30</a:t>
            </a:fld>
            <a:endParaRPr lang="en-US"/>
          </a:p>
        </p:txBody>
      </p:sp>
      <p:sp>
        <p:nvSpPr>
          <p:cNvPr id="3993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93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14-T02</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14.2</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Solubility of Carbon Dioxide in Water*</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Gases are most soluble in liquids at low temperature and high pressure.</a:t>
            </a:r>
          </a:p>
        </p:txBody>
      </p:sp>
    </p:spTree>
    <p:extLst>
      <p:ext uri="{BB962C8B-B14F-4D97-AF65-F5344CB8AC3E}">
        <p14:creationId xmlns:p14="http://schemas.microsoft.com/office/powerpoint/2010/main" val="2993844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16.4 Miscible and immis-cible. (a) Octane and carbon tetra-chloride dissolve in each other, and thus they are miscible. (b) Gasoline (with some red dye added for visibil-ity) and water are insoluble in each other. They are immiscible</a:t>
            </a:r>
          </a:p>
        </p:txBody>
      </p:sp>
      <p:sp>
        <p:nvSpPr>
          <p:cNvPr id="46083" name="Slide Number Placeholder 3"/>
          <p:cNvSpPr>
            <a:spLocks noGrp="1"/>
          </p:cNvSpPr>
          <p:nvPr>
            <p:ph type="sldNum" sz="quarter" idx="5"/>
          </p:nvPr>
        </p:nvSpPr>
        <p:spPr bwMode="auto">
          <a:noFill/>
          <a:ln>
            <a:miter lim="800000"/>
            <a:headEnd/>
            <a:tailEnd/>
          </a:ln>
        </p:spPr>
        <p:txBody>
          <a:bodyPr/>
          <a:lstStyle/>
          <a:p>
            <a:fld id="{C6560141-8485-4FC0-823D-1AC6D4DCD5BE}" type="slidenum">
              <a:rPr lang="en-US"/>
              <a:pPr/>
              <a:t>33</a:t>
            </a:fld>
            <a:endParaRPr lang="en-US"/>
          </a:p>
        </p:txBody>
      </p:sp>
    </p:spTree>
    <p:extLst>
      <p:ext uri="{BB962C8B-B14F-4D97-AF65-F5344CB8AC3E}">
        <p14:creationId xmlns:p14="http://schemas.microsoft.com/office/powerpoint/2010/main" val="134629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584F1BD6-5558-4FE5-9CEF-91FE7F33A1CD}" type="slidenum">
              <a:rPr lang="en-US"/>
              <a:pPr/>
              <a:t>35</a:t>
            </a:fld>
            <a:endParaRPr lang="en-US"/>
          </a:p>
        </p:txBody>
      </p:sp>
      <p:sp>
        <p:nvSpPr>
          <p:cNvPr id="4198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98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14-T03</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14.3</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Selected Polar and Nonpolar Solvents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Solvents containing oxygen are generally polar.  One exception is diethyl ether.</a:t>
            </a:r>
          </a:p>
        </p:txBody>
      </p:sp>
    </p:spTree>
    <p:extLst>
      <p:ext uri="{BB962C8B-B14F-4D97-AF65-F5344CB8AC3E}">
        <p14:creationId xmlns:p14="http://schemas.microsoft.com/office/powerpoint/2010/main" val="2999407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29B2AF-AB58-4049-BA23-2C63D29068BF}" type="datetimeFigureOut">
              <a:rPr lang="en-US" smtClean="0"/>
              <a:pPr/>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00D54-40B9-41DD-A7B6-75CA49EC0FE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29B2AF-AB58-4049-BA23-2C63D29068BF}" type="datetimeFigureOut">
              <a:rPr lang="en-US" smtClean="0"/>
              <a:pPr/>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00D54-40B9-41DD-A7B6-75CA49EC0F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29B2AF-AB58-4049-BA23-2C63D29068BF}" type="datetimeFigureOut">
              <a:rPr lang="en-US" smtClean="0"/>
              <a:pPr/>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00D54-40B9-41DD-A7B6-75CA49EC0FE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B29609-CCAE-48AD-A9EC-69FC16BFEEE5}" type="slidenum">
              <a:rPr lang="en-US"/>
              <a:pPr>
                <a:defRPr/>
              </a:pPr>
              <a:t>‹#›</a:t>
            </a:fld>
            <a:endParaRPr lang="en-US"/>
          </a:p>
        </p:txBody>
      </p:sp>
    </p:spTree>
    <p:extLst>
      <p:ext uri="{BB962C8B-B14F-4D97-AF65-F5344CB8AC3E}">
        <p14:creationId xmlns:p14="http://schemas.microsoft.com/office/powerpoint/2010/main" val="4141414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29B2AF-AB58-4049-BA23-2C63D29068BF}" type="datetimeFigureOut">
              <a:rPr lang="en-US" smtClean="0"/>
              <a:pPr/>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00D54-40B9-41DD-A7B6-75CA49EC0FE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29B2AF-AB58-4049-BA23-2C63D29068BF}" type="datetimeFigureOut">
              <a:rPr lang="en-US" smtClean="0"/>
              <a:pPr/>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00D54-40B9-41DD-A7B6-75CA49EC0FE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29B2AF-AB58-4049-BA23-2C63D29068BF}" type="datetimeFigureOut">
              <a:rPr lang="en-US" smtClean="0"/>
              <a:pPr/>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00D54-40B9-41DD-A7B6-75CA49EC0F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29B2AF-AB58-4049-BA23-2C63D29068BF}" type="datetimeFigureOut">
              <a:rPr lang="en-US" smtClean="0"/>
              <a:pPr/>
              <a:t>5/8/2018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00D54-40B9-41DD-A7B6-75CA49EC0FE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29B2AF-AB58-4049-BA23-2C63D29068BF}" type="datetimeFigureOut">
              <a:rPr lang="en-US" smtClean="0"/>
              <a:pPr/>
              <a:t>5/8/2018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F00D54-40B9-41DD-A7B6-75CA49EC0FE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9B2AF-AB58-4049-BA23-2C63D29068BF}" type="datetimeFigureOut">
              <a:rPr lang="en-US" smtClean="0"/>
              <a:pPr/>
              <a:t>5/8/2018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F00D54-40B9-41DD-A7B6-75CA49EC0F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9B2AF-AB58-4049-BA23-2C63D29068BF}" type="datetimeFigureOut">
              <a:rPr lang="en-US" smtClean="0"/>
              <a:pPr/>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00D54-40B9-41DD-A7B6-75CA49EC0FE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9B2AF-AB58-4049-BA23-2C63D29068BF}" type="datetimeFigureOut">
              <a:rPr lang="en-US" smtClean="0"/>
              <a:pPr/>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00D54-40B9-41DD-A7B6-75CA49EC0FE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9B2AF-AB58-4049-BA23-2C63D29068BF}" type="datetimeFigureOut">
              <a:rPr lang="en-US" smtClean="0"/>
              <a:pPr/>
              <a:t>5/8/2018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00D54-40B9-41DD-A7B6-75CA49EC0F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9.emf"/><Relationship Id="rId5" Type="http://schemas.openxmlformats.org/officeDocument/2006/relationships/oleObject" Target="../embeddings/oleObject3.bin"/><Relationship Id="rId4" Type="http://schemas.openxmlformats.org/officeDocument/2006/relationships/image" Target="../media/image18.emf"/></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838200"/>
          </a:xfrm>
        </p:spPr>
        <p:txBody>
          <a:bodyPr/>
          <a:lstStyle/>
          <a:p>
            <a:r>
              <a:rPr lang="en-US" dirty="0" smtClean="0"/>
              <a:t>Chemistry 120</a:t>
            </a:r>
            <a:endParaRPr lang="en-US" dirty="0"/>
          </a:p>
        </p:txBody>
      </p:sp>
      <p:sp>
        <p:nvSpPr>
          <p:cNvPr id="3" name="Subtitle 2"/>
          <p:cNvSpPr>
            <a:spLocks noGrp="1"/>
          </p:cNvSpPr>
          <p:nvPr>
            <p:ph type="subTitle" idx="1"/>
          </p:nvPr>
        </p:nvSpPr>
        <p:spPr>
          <a:xfrm>
            <a:off x="914400" y="1600200"/>
            <a:ext cx="7543800" cy="685800"/>
          </a:xfrm>
        </p:spPr>
        <p:txBody>
          <a:bodyPr>
            <a:noAutofit/>
          </a:bodyPr>
          <a:lstStyle/>
          <a:p>
            <a:r>
              <a:rPr lang="en-US" sz="3600" dirty="0" smtClean="0"/>
              <a:t>Chapter 16: Solutions</a:t>
            </a:r>
            <a:endParaRPr lang="en-US" sz="3600" dirty="0"/>
          </a:p>
        </p:txBody>
      </p:sp>
      <p:sp>
        <p:nvSpPr>
          <p:cNvPr id="4" name="TextBox 3"/>
          <p:cNvSpPr txBox="1"/>
          <p:nvPr/>
        </p:nvSpPr>
        <p:spPr>
          <a:xfrm>
            <a:off x="914400" y="2438400"/>
            <a:ext cx="4846468" cy="2677656"/>
          </a:xfrm>
          <a:prstGeom prst="rect">
            <a:avLst/>
          </a:prstGeom>
          <a:noFill/>
        </p:spPr>
        <p:txBody>
          <a:bodyPr wrap="square" rtlCol="0">
            <a:spAutoFit/>
          </a:bodyPr>
          <a:lstStyle/>
          <a:p>
            <a:r>
              <a:rPr lang="en-US" sz="2400" u="sng" dirty="0" smtClean="0"/>
              <a:t>Outline</a:t>
            </a:r>
          </a:p>
          <a:p>
            <a:pPr marL="400050" indent="-400050">
              <a:buFont typeface="+mj-lt"/>
              <a:buAutoNum type="romanUcPeriod"/>
            </a:pPr>
            <a:r>
              <a:rPr lang="en-US" sz="2400" dirty="0" smtClean="0"/>
              <a:t>Solutions</a:t>
            </a:r>
          </a:p>
          <a:p>
            <a:pPr marL="400050" indent="-400050">
              <a:buFont typeface="+mj-lt"/>
              <a:buAutoNum type="romanUcPeriod"/>
            </a:pPr>
            <a:r>
              <a:rPr lang="en-US" sz="2400" dirty="0" smtClean="0"/>
              <a:t>Properties of Solutions</a:t>
            </a:r>
          </a:p>
          <a:p>
            <a:pPr marL="400050" indent="-400050">
              <a:buFont typeface="+mj-lt"/>
              <a:buAutoNum type="romanUcPeriod"/>
            </a:pPr>
            <a:r>
              <a:rPr lang="en-US" sz="2400" dirty="0" smtClean="0"/>
              <a:t>Solubility</a:t>
            </a:r>
          </a:p>
          <a:p>
            <a:pPr marL="400050" indent="-400050">
              <a:buFont typeface="+mj-lt"/>
              <a:buAutoNum type="romanUcPeriod"/>
            </a:pPr>
            <a:r>
              <a:rPr lang="en-US" sz="2400" dirty="0"/>
              <a:t>Units of Concentration</a:t>
            </a:r>
          </a:p>
          <a:p>
            <a:pPr marL="400050" indent="-400050">
              <a:buFont typeface="+mj-lt"/>
              <a:buAutoNum type="romanUcPeriod"/>
            </a:pPr>
            <a:r>
              <a:rPr lang="en-US" sz="2400" dirty="0" smtClean="0"/>
              <a:t>Solution Stoichiometry </a:t>
            </a:r>
          </a:p>
          <a:p>
            <a:pPr marL="400050" indent="-400050">
              <a:buFont typeface="+mj-lt"/>
              <a:buAutoNum type="romanUcPeriod"/>
            </a:pPr>
            <a:r>
              <a:rPr lang="en-US" sz="2400" dirty="0" smtClean="0"/>
              <a:t>Colligative Properties  </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Units of Concentration</a:t>
            </a:r>
            <a:br>
              <a:rPr lang="en-US" dirty="0" smtClean="0"/>
            </a:br>
            <a:r>
              <a:rPr lang="en-US" dirty="0" err="1" smtClean="0"/>
              <a:t>Molarity</a:t>
            </a:r>
            <a:endParaRPr lang="en-US" dirty="0"/>
          </a:p>
        </p:txBody>
      </p:sp>
      <p:sp>
        <p:nvSpPr>
          <p:cNvPr id="3" name="Content Placeholder 2"/>
          <p:cNvSpPr>
            <a:spLocks noGrp="1"/>
          </p:cNvSpPr>
          <p:nvPr>
            <p:ph idx="1"/>
          </p:nvPr>
        </p:nvSpPr>
        <p:spPr/>
        <p:txBody>
          <a:bodyPr/>
          <a:lstStyle/>
          <a:p>
            <a:r>
              <a:rPr lang="en-US" dirty="0" smtClean="0"/>
              <a:t>What is the molarity of a solution that contains 24.6 g of sodium hydroxide dissolved in a total volume of 500.0 mL? </a:t>
            </a:r>
            <a:endParaRPr lang="en-US" dirty="0"/>
          </a:p>
        </p:txBody>
      </p:sp>
    </p:spTree>
    <p:extLst>
      <p:ext uri="{BB962C8B-B14F-4D97-AF65-F5344CB8AC3E}">
        <p14:creationId xmlns:p14="http://schemas.microsoft.com/office/powerpoint/2010/main" val="2649381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Units of Concentration</a:t>
            </a:r>
            <a:br>
              <a:rPr lang="en-US" dirty="0" smtClean="0"/>
            </a:br>
            <a:r>
              <a:rPr lang="en-US" dirty="0" err="1" smtClean="0"/>
              <a:t>Molarity</a:t>
            </a:r>
            <a:endParaRPr lang="en-US" dirty="0"/>
          </a:p>
        </p:txBody>
      </p:sp>
      <p:sp>
        <p:nvSpPr>
          <p:cNvPr id="3" name="Content Placeholder 2"/>
          <p:cNvSpPr>
            <a:spLocks noGrp="1"/>
          </p:cNvSpPr>
          <p:nvPr>
            <p:ph idx="1"/>
          </p:nvPr>
        </p:nvSpPr>
        <p:spPr/>
        <p:txBody>
          <a:bodyPr/>
          <a:lstStyle/>
          <a:p>
            <a:r>
              <a:rPr lang="en-US" dirty="0" smtClean="0"/>
              <a:t>How many grams of potassium chloride is needed to prepare 0.250 L of 2.00 M potassium chloride solution? </a:t>
            </a:r>
            <a:endParaRPr lang="en-US" dirty="0"/>
          </a:p>
        </p:txBody>
      </p:sp>
    </p:spTree>
    <p:extLst>
      <p:ext uri="{BB962C8B-B14F-4D97-AF65-F5344CB8AC3E}">
        <p14:creationId xmlns:p14="http://schemas.microsoft.com/office/powerpoint/2010/main" val="4272626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Units of Concentration</a:t>
            </a:r>
            <a:br>
              <a:rPr lang="en-US" dirty="0" smtClean="0"/>
            </a:br>
            <a:r>
              <a:rPr lang="en-US" dirty="0" err="1" smtClean="0"/>
              <a:t>Molarity</a:t>
            </a:r>
            <a:endParaRPr lang="en-US" dirty="0"/>
          </a:p>
        </p:txBody>
      </p:sp>
      <p:sp>
        <p:nvSpPr>
          <p:cNvPr id="3" name="Content Placeholder 2"/>
          <p:cNvSpPr>
            <a:spLocks noGrp="1"/>
          </p:cNvSpPr>
          <p:nvPr>
            <p:ph idx="1"/>
          </p:nvPr>
        </p:nvSpPr>
        <p:spPr/>
        <p:txBody>
          <a:bodyPr/>
          <a:lstStyle/>
          <a:p>
            <a:r>
              <a:rPr lang="en-US" dirty="0" smtClean="0"/>
              <a:t>Determine the molar concentrations of potassium ions and carbonate ions in a 2.00 M potassium carbonate solution.</a:t>
            </a:r>
          </a:p>
          <a:p>
            <a:pPr marL="514350" indent="-514350">
              <a:buFont typeface="+mj-lt"/>
              <a:buAutoNum type="alphaUcPeriod"/>
            </a:pPr>
            <a:r>
              <a:rPr lang="en-US" dirty="0" smtClean="0"/>
              <a:t>2.00 M K</a:t>
            </a:r>
            <a:r>
              <a:rPr lang="en-US" baseline="30000" dirty="0" smtClean="0"/>
              <a:t>+</a:t>
            </a:r>
            <a:r>
              <a:rPr lang="en-US" dirty="0" smtClean="0"/>
              <a:t> and 2.00 M CO</a:t>
            </a:r>
            <a:r>
              <a:rPr lang="en-US" baseline="-25000" dirty="0" smtClean="0"/>
              <a:t>3</a:t>
            </a:r>
            <a:r>
              <a:rPr lang="en-US" baseline="30000" dirty="0" smtClean="0"/>
              <a:t>2-</a:t>
            </a:r>
          </a:p>
          <a:p>
            <a:pPr marL="514350" indent="-514350">
              <a:buFont typeface="+mj-lt"/>
              <a:buAutoNum type="alphaUcPeriod"/>
            </a:pPr>
            <a:r>
              <a:rPr lang="en-US" dirty="0" smtClean="0"/>
              <a:t>2.00 M K</a:t>
            </a:r>
            <a:r>
              <a:rPr lang="en-US" baseline="30000" dirty="0" smtClean="0"/>
              <a:t>+</a:t>
            </a:r>
            <a:r>
              <a:rPr lang="en-US" dirty="0" smtClean="0"/>
              <a:t>, 2.00 M C</a:t>
            </a:r>
            <a:r>
              <a:rPr lang="en-US" baseline="30000" dirty="0" smtClean="0"/>
              <a:t>4-</a:t>
            </a:r>
            <a:r>
              <a:rPr lang="en-US" dirty="0" smtClean="0"/>
              <a:t>, 2.00 M O</a:t>
            </a:r>
            <a:r>
              <a:rPr lang="en-US" baseline="30000" dirty="0" smtClean="0"/>
              <a:t>2-</a:t>
            </a:r>
          </a:p>
          <a:p>
            <a:pPr marL="514350" indent="-514350">
              <a:buFont typeface="+mj-lt"/>
              <a:buAutoNum type="alphaUcPeriod"/>
            </a:pPr>
            <a:r>
              <a:rPr lang="en-US" dirty="0" smtClean="0"/>
              <a:t>2.00 M K</a:t>
            </a:r>
            <a:r>
              <a:rPr lang="en-US" baseline="30000" dirty="0" smtClean="0"/>
              <a:t>+</a:t>
            </a:r>
            <a:r>
              <a:rPr lang="en-US" dirty="0" smtClean="0"/>
              <a:t> and 4.00 M CO</a:t>
            </a:r>
            <a:r>
              <a:rPr lang="en-US" baseline="-25000" dirty="0" smtClean="0"/>
              <a:t>3</a:t>
            </a:r>
            <a:r>
              <a:rPr lang="en-US" baseline="30000" dirty="0" smtClean="0"/>
              <a:t>2-</a:t>
            </a:r>
          </a:p>
          <a:p>
            <a:pPr marL="514350" indent="-514350">
              <a:buFont typeface="+mj-lt"/>
              <a:buAutoNum type="alphaUcPeriod"/>
            </a:pPr>
            <a:r>
              <a:rPr lang="en-US" dirty="0" smtClean="0"/>
              <a:t>4.00 M K</a:t>
            </a:r>
            <a:r>
              <a:rPr lang="en-US" baseline="30000" dirty="0" smtClean="0"/>
              <a:t>+</a:t>
            </a:r>
            <a:r>
              <a:rPr lang="en-US" dirty="0" smtClean="0"/>
              <a:t> and 2.00 M CO</a:t>
            </a:r>
            <a:r>
              <a:rPr lang="en-US" baseline="-25000" dirty="0" smtClean="0"/>
              <a:t>3</a:t>
            </a:r>
            <a:r>
              <a:rPr lang="en-US" baseline="30000" dirty="0" smtClean="0"/>
              <a:t>2-</a:t>
            </a:r>
          </a:p>
          <a:p>
            <a:pPr marL="514350" indent="-514350">
              <a:buFont typeface="+mj-lt"/>
              <a:buAutoNum type="alphaUcPeriod"/>
            </a:pPr>
            <a:r>
              <a:rPr lang="en-US" dirty="0" smtClean="0"/>
              <a:t>none of the above</a:t>
            </a:r>
            <a:endParaRPr lang="en-US" dirty="0"/>
          </a:p>
        </p:txBody>
      </p:sp>
    </p:spTree>
    <p:extLst>
      <p:ext uri="{BB962C8B-B14F-4D97-AF65-F5344CB8AC3E}">
        <p14:creationId xmlns:p14="http://schemas.microsoft.com/office/powerpoint/2010/main" val="2551565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Units of Concentration</a:t>
            </a:r>
            <a:br>
              <a:rPr lang="en-US" dirty="0" smtClean="0"/>
            </a:br>
            <a:r>
              <a:rPr lang="en-US" dirty="0" err="1" smtClean="0"/>
              <a:t>Molarity</a:t>
            </a:r>
            <a:endParaRPr lang="en-US" dirty="0"/>
          </a:p>
        </p:txBody>
      </p:sp>
      <p:sp>
        <p:nvSpPr>
          <p:cNvPr id="3" name="Content Placeholder 2"/>
          <p:cNvSpPr>
            <a:spLocks noGrp="1"/>
          </p:cNvSpPr>
          <p:nvPr>
            <p:ph idx="1"/>
          </p:nvPr>
        </p:nvSpPr>
        <p:spPr/>
        <p:txBody>
          <a:bodyPr/>
          <a:lstStyle/>
          <a:p>
            <a:r>
              <a:rPr lang="en-US" dirty="0" smtClean="0"/>
              <a:t>Determine the molar concentrations of </a:t>
            </a:r>
            <a:r>
              <a:rPr lang="en-US" dirty="0" smtClean="0"/>
              <a:t>ions </a:t>
            </a:r>
            <a:r>
              <a:rPr lang="en-US" dirty="0" smtClean="0"/>
              <a:t>in a 2.00 M </a:t>
            </a:r>
            <a:r>
              <a:rPr lang="en-US" dirty="0" smtClean="0"/>
              <a:t>iron(III) sulfate solution</a:t>
            </a:r>
            <a:r>
              <a:rPr lang="en-US" dirty="0" smtClean="0"/>
              <a:t>.</a:t>
            </a:r>
          </a:p>
          <a:p>
            <a:pPr marL="514350" indent="-514350">
              <a:buFont typeface="+mj-lt"/>
              <a:buAutoNum type="alphaUcPeriod"/>
            </a:pPr>
            <a:r>
              <a:rPr lang="en-US" dirty="0" smtClean="0"/>
              <a:t>2.00 M </a:t>
            </a:r>
            <a:r>
              <a:rPr lang="en-US" dirty="0" smtClean="0"/>
              <a:t>Fe</a:t>
            </a:r>
            <a:r>
              <a:rPr lang="en-US" baseline="30000" dirty="0" smtClean="0"/>
              <a:t>3+</a:t>
            </a:r>
            <a:r>
              <a:rPr lang="en-US" dirty="0" smtClean="0"/>
              <a:t> </a:t>
            </a:r>
            <a:r>
              <a:rPr lang="en-US" dirty="0" smtClean="0"/>
              <a:t>and 2.00 M </a:t>
            </a:r>
            <a:r>
              <a:rPr lang="en-US" dirty="0" smtClean="0"/>
              <a:t>SO</a:t>
            </a:r>
            <a:r>
              <a:rPr lang="en-US" baseline="-25000" dirty="0"/>
              <a:t>4</a:t>
            </a:r>
            <a:r>
              <a:rPr lang="en-US" baseline="30000" dirty="0" smtClean="0"/>
              <a:t>2-</a:t>
            </a:r>
            <a:endParaRPr lang="en-US" baseline="30000" dirty="0" smtClean="0"/>
          </a:p>
          <a:p>
            <a:pPr marL="514350" indent="-514350">
              <a:buFont typeface="+mj-lt"/>
              <a:buAutoNum type="alphaUcPeriod"/>
            </a:pPr>
            <a:r>
              <a:rPr lang="en-US" dirty="0"/>
              <a:t>4</a:t>
            </a:r>
            <a:r>
              <a:rPr lang="en-US" dirty="0" smtClean="0"/>
              <a:t>.00 </a:t>
            </a:r>
            <a:r>
              <a:rPr lang="en-US" dirty="0" smtClean="0"/>
              <a:t>M </a:t>
            </a:r>
            <a:r>
              <a:rPr lang="en-US" dirty="0" smtClean="0"/>
              <a:t>Fe</a:t>
            </a:r>
            <a:r>
              <a:rPr lang="en-US" baseline="30000" dirty="0" smtClean="0"/>
              <a:t>3+</a:t>
            </a:r>
            <a:r>
              <a:rPr lang="en-US" dirty="0" smtClean="0"/>
              <a:t>, </a:t>
            </a:r>
            <a:r>
              <a:rPr lang="en-US" dirty="0"/>
              <a:t>6</a:t>
            </a:r>
            <a:r>
              <a:rPr lang="en-US" dirty="0" smtClean="0"/>
              <a:t>.00 </a:t>
            </a:r>
            <a:r>
              <a:rPr lang="en-US" dirty="0" smtClean="0"/>
              <a:t>M </a:t>
            </a:r>
            <a:r>
              <a:rPr lang="en-US" dirty="0" smtClean="0"/>
              <a:t>S</a:t>
            </a:r>
            <a:r>
              <a:rPr lang="en-US" baseline="30000" dirty="0"/>
              <a:t>2</a:t>
            </a:r>
            <a:r>
              <a:rPr lang="en-US" baseline="30000" dirty="0" smtClean="0"/>
              <a:t>-</a:t>
            </a:r>
            <a:r>
              <a:rPr lang="en-US" dirty="0" smtClean="0"/>
              <a:t>, </a:t>
            </a:r>
            <a:r>
              <a:rPr lang="en-US" dirty="0" smtClean="0"/>
              <a:t>24</a:t>
            </a:r>
            <a:r>
              <a:rPr lang="en-US" dirty="0" smtClean="0"/>
              <a:t>.0 </a:t>
            </a:r>
            <a:r>
              <a:rPr lang="en-US" dirty="0" smtClean="0"/>
              <a:t>M O</a:t>
            </a:r>
            <a:r>
              <a:rPr lang="en-US" baseline="30000" dirty="0" smtClean="0"/>
              <a:t>2-</a:t>
            </a:r>
          </a:p>
          <a:p>
            <a:pPr marL="514350" indent="-514350">
              <a:buFont typeface="+mj-lt"/>
              <a:buAutoNum type="alphaUcPeriod"/>
            </a:pPr>
            <a:r>
              <a:rPr lang="en-US" dirty="0"/>
              <a:t>4</a:t>
            </a:r>
            <a:r>
              <a:rPr lang="en-US" dirty="0" smtClean="0"/>
              <a:t>.00 </a:t>
            </a:r>
            <a:r>
              <a:rPr lang="en-US" dirty="0" smtClean="0"/>
              <a:t>M </a:t>
            </a:r>
            <a:r>
              <a:rPr lang="en-US" dirty="0" smtClean="0"/>
              <a:t>Fe</a:t>
            </a:r>
            <a:r>
              <a:rPr lang="en-US" baseline="30000" dirty="0" smtClean="0"/>
              <a:t>3+</a:t>
            </a:r>
            <a:r>
              <a:rPr lang="en-US" dirty="0" smtClean="0"/>
              <a:t> </a:t>
            </a:r>
            <a:r>
              <a:rPr lang="en-US" dirty="0" smtClean="0"/>
              <a:t>and </a:t>
            </a:r>
            <a:r>
              <a:rPr lang="en-US" dirty="0" smtClean="0"/>
              <a:t>6.00 </a:t>
            </a:r>
            <a:r>
              <a:rPr lang="en-US" dirty="0" smtClean="0"/>
              <a:t>M </a:t>
            </a:r>
            <a:r>
              <a:rPr lang="en-US" dirty="0" smtClean="0"/>
              <a:t>SO</a:t>
            </a:r>
            <a:r>
              <a:rPr lang="en-US" baseline="-25000" dirty="0" smtClean="0"/>
              <a:t>4</a:t>
            </a:r>
            <a:r>
              <a:rPr lang="en-US" baseline="30000" dirty="0" smtClean="0"/>
              <a:t>2-</a:t>
            </a:r>
            <a:endParaRPr lang="en-US" baseline="30000" dirty="0" smtClean="0"/>
          </a:p>
          <a:p>
            <a:pPr marL="514350" indent="-514350">
              <a:buFont typeface="+mj-lt"/>
              <a:buAutoNum type="alphaUcPeriod"/>
            </a:pPr>
            <a:r>
              <a:rPr lang="en-US" dirty="0"/>
              <a:t>4.00 M Fe</a:t>
            </a:r>
            <a:r>
              <a:rPr lang="en-US" baseline="30000" dirty="0"/>
              <a:t>3+</a:t>
            </a:r>
            <a:r>
              <a:rPr lang="en-US" dirty="0"/>
              <a:t>, 6.00 M S</a:t>
            </a:r>
            <a:r>
              <a:rPr lang="en-US" baseline="30000" dirty="0"/>
              <a:t>2-</a:t>
            </a:r>
            <a:r>
              <a:rPr lang="en-US" dirty="0"/>
              <a:t>, </a:t>
            </a:r>
            <a:r>
              <a:rPr lang="en-US" dirty="0" smtClean="0"/>
              <a:t>8.00 </a:t>
            </a:r>
            <a:r>
              <a:rPr lang="en-US" dirty="0"/>
              <a:t>M O</a:t>
            </a:r>
            <a:r>
              <a:rPr lang="en-US" baseline="30000" dirty="0"/>
              <a:t>2-</a:t>
            </a:r>
          </a:p>
          <a:p>
            <a:pPr marL="514350" indent="-514350">
              <a:buFont typeface="+mj-lt"/>
              <a:buAutoNum type="alphaUcPeriod"/>
            </a:pPr>
            <a:r>
              <a:rPr lang="en-US" dirty="0" smtClean="0"/>
              <a:t>none </a:t>
            </a:r>
            <a:r>
              <a:rPr lang="en-US" dirty="0" smtClean="0"/>
              <a:t>of the above</a:t>
            </a:r>
            <a:endParaRPr lang="en-US" dirty="0"/>
          </a:p>
        </p:txBody>
      </p:sp>
    </p:spTree>
    <p:extLst>
      <p:ext uri="{BB962C8B-B14F-4D97-AF65-F5344CB8AC3E}">
        <p14:creationId xmlns:p14="http://schemas.microsoft.com/office/powerpoint/2010/main" val="917418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How does concentration change during a dilution?</a:t>
            </a:r>
            <a:endParaRPr lang="en-US" sz="2800" dirty="0"/>
          </a:p>
        </p:txBody>
      </p:sp>
      <p:pic>
        <p:nvPicPr>
          <p:cNvPr id="4" name="Picture 7" descr="12_08_Figure"/>
          <p:cNvPicPr>
            <a:picLocks noGrp="1" noChangeAspect="1" noChangeArrowheads="1"/>
          </p:cNvPicPr>
          <p:nvPr>
            <p:ph idx="1"/>
          </p:nvPr>
        </p:nvPicPr>
        <p:blipFill>
          <a:blip r:embed="rId2" cstate="print"/>
          <a:srcRect/>
          <a:stretch>
            <a:fillRect/>
          </a:stretch>
        </p:blipFill>
        <p:spPr bwMode="auto">
          <a:xfrm>
            <a:off x="214120" y="2133600"/>
            <a:ext cx="8929880" cy="2924985"/>
          </a:xfrm>
          <a:prstGeom prst="rect">
            <a:avLst/>
          </a:prstGeom>
          <a:noFill/>
        </p:spPr>
      </p:pic>
    </p:spTree>
    <p:extLst>
      <p:ext uri="{BB962C8B-B14F-4D97-AF65-F5344CB8AC3E}">
        <p14:creationId xmlns:p14="http://schemas.microsoft.com/office/powerpoint/2010/main" val="3196040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1"/>
          <p:cNvPicPr>
            <a:picLocks/>
          </p:cNvPicPr>
          <p:nvPr/>
        </p:nvPicPr>
        <p:blipFill>
          <a:blip r:embed="rId3" cstate="print"/>
          <a:srcRect/>
          <a:stretch>
            <a:fillRect/>
          </a:stretch>
        </p:blipFill>
        <p:spPr bwMode="auto">
          <a:xfrm>
            <a:off x="3253014" y="391319"/>
            <a:ext cx="5880100" cy="6350000"/>
          </a:xfrm>
          <a:prstGeom prst="rect">
            <a:avLst/>
          </a:prstGeom>
          <a:noFill/>
          <a:ln w="9525">
            <a:noFill/>
            <a:miter lim="800000"/>
            <a:headEnd/>
            <a:tailEnd/>
          </a:ln>
        </p:spPr>
      </p:pic>
      <p:sp>
        <p:nvSpPr>
          <p:cNvPr id="110594" name="TextBox 2"/>
          <p:cNvSpPr txBox="1">
            <a:spLocks noChangeArrowheads="1"/>
          </p:cNvSpPr>
          <p:nvPr/>
        </p:nvSpPr>
        <p:spPr bwMode="auto">
          <a:xfrm>
            <a:off x="7672388" y="6604000"/>
            <a:ext cx="1471612" cy="274638"/>
          </a:xfrm>
          <a:prstGeom prst="rect">
            <a:avLst/>
          </a:prstGeom>
          <a:noFill/>
          <a:ln w="9525">
            <a:noFill/>
            <a:miter lim="800000"/>
            <a:headEnd/>
            <a:tailEnd/>
          </a:ln>
        </p:spPr>
        <p:txBody>
          <a:bodyPr wrap="none">
            <a:spAutoFit/>
          </a:bodyPr>
          <a:lstStyle/>
          <a:p>
            <a:pPr algn="r"/>
            <a:r>
              <a:rPr lang="en-US" sz="1200" b="1">
                <a:latin typeface="Arial" pitchFamily="34" charset="0"/>
              </a:rPr>
              <a:t>Figure 16-17 p499</a:t>
            </a:r>
          </a:p>
        </p:txBody>
      </p:sp>
      <p:sp>
        <p:nvSpPr>
          <p:cNvPr id="2" name="Title 1"/>
          <p:cNvSpPr>
            <a:spLocks noGrp="1"/>
          </p:cNvSpPr>
          <p:nvPr>
            <p:ph type="title"/>
          </p:nvPr>
        </p:nvSpPr>
        <p:spPr>
          <a:xfrm>
            <a:off x="457200" y="274638"/>
            <a:ext cx="2667000" cy="5592762"/>
          </a:xfrm>
        </p:spPr>
        <p:txBody>
          <a:bodyPr>
            <a:normAutofit fontScale="90000"/>
          </a:bodyPr>
          <a:lstStyle/>
          <a:p>
            <a:r>
              <a:rPr lang="en-US" dirty="0" smtClean="0"/>
              <a:t>How does the number of solute particles change when a solution is diluted?</a:t>
            </a:r>
            <a:endParaRPr lang="en-US" dirty="0"/>
          </a:p>
        </p:txBody>
      </p:sp>
    </p:spTree>
    <p:extLst>
      <p:ext uri="{BB962C8B-B14F-4D97-AF65-F5344CB8AC3E}">
        <p14:creationId xmlns:p14="http://schemas.microsoft.com/office/powerpoint/2010/main" val="2839295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1"/>
          <p:cNvPicPr>
            <a:picLocks/>
          </p:cNvPicPr>
          <p:nvPr/>
        </p:nvPicPr>
        <p:blipFill>
          <a:blip r:embed="rId3" cstate="print"/>
          <a:srcRect/>
          <a:stretch>
            <a:fillRect/>
          </a:stretch>
        </p:blipFill>
        <p:spPr bwMode="auto">
          <a:xfrm>
            <a:off x="254000" y="927100"/>
            <a:ext cx="8636000" cy="4991100"/>
          </a:xfrm>
          <a:prstGeom prst="rect">
            <a:avLst/>
          </a:prstGeom>
          <a:noFill/>
          <a:ln w="9525">
            <a:noFill/>
            <a:miter lim="800000"/>
            <a:headEnd/>
            <a:tailEnd/>
          </a:ln>
        </p:spPr>
      </p:pic>
      <p:sp>
        <p:nvSpPr>
          <p:cNvPr id="116738" name="TextBox 2"/>
          <p:cNvSpPr txBox="1">
            <a:spLocks noChangeArrowheads="1"/>
          </p:cNvSpPr>
          <p:nvPr/>
        </p:nvSpPr>
        <p:spPr bwMode="auto">
          <a:xfrm>
            <a:off x="7672388" y="6604000"/>
            <a:ext cx="1471612" cy="274638"/>
          </a:xfrm>
          <a:prstGeom prst="rect">
            <a:avLst/>
          </a:prstGeom>
          <a:noFill/>
          <a:ln w="9525">
            <a:noFill/>
            <a:miter lim="800000"/>
            <a:headEnd/>
            <a:tailEnd/>
          </a:ln>
        </p:spPr>
        <p:txBody>
          <a:bodyPr wrap="none">
            <a:spAutoFit/>
          </a:bodyPr>
          <a:lstStyle/>
          <a:p>
            <a:pPr algn="r"/>
            <a:r>
              <a:rPr lang="en-US" sz="1200" b="1">
                <a:latin typeface="Arial" pitchFamily="34" charset="0"/>
              </a:rPr>
              <a:t>Figure 16-18 p501</a:t>
            </a:r>
          </a:p>
        </p:txBody>
      </p:sp>
      <p:sp>
        <p:nvSpPr>
          <p:cNvPr id="2" name="Title 1"/>
          <p:cNvSpPr>
            <a:spLocks noGrp="1"/>
          </p:cNvSpPr>
          <p:nvPr>
            <p:ph type="title"/>
          </p:nvPr>
        </p:nvSpPr>
        <p:spPr>
          <a:xfrm>
            <a:off x="457200" y="274638"/>
            <a:ext cx="8229600" cy="652462"/>
          </a:xfrm>
        </p:spPr>
        <p:txBody>
          <a:bodyPr>
            <a:normAutofit/>
          </a:bodyPr>
          <a:lstStyle/>
          <a:p>
            <a:r>
              <a:rPr lang="en-US" sz="3600" dirty="0" smtClean="0"/>
              <a:t>How do you prepare a diluted solution? </a:t>
            </a:r>
            <a:endParaRPr lang="en-US" sz="3600" dirty="0"/>
          </a:p>
        </p:txBody>
      </p:sp>
    </p:spTree>
    <p:extLst>
      <p:ext uri="{BB962C8B-B14F-4D97-AF65-F5344CB8AC3E}">
        <p14:creationId xmlns:p14="http://schemas.microsoft.com/office/powerpoint/2010/main" val="1138974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3" cstate="print"/>
          <a:srcRect/>
          <a:stretch>
            <a:fillRect/>
          </a:stretch>
        </p:blipFill>
        <p:spPr bwMode="auto">
          <a:xfrm>
            <a:off x="32657" y="1219200"/>
            <a:ext cx="9029700" cy="5303520"/>
          </a:xfrm>
          <a:prstGeom prst="rect">
            <a:avLst/>
          </a:prstGeom>
          <a:noFill/>
          <a:ln w="25400">
            <a:noFill/>
            <a:miter lim="800000"/>
            <a:headEnd/>
            <a:tailEnd/>
          </a:ln>
          <a:effectLst/>
        </p:spPr>
      </p:pic>
      <p:sp>
        <p:nvSpPr>
          <p:cNvPr id="3" name="Title 1"/>
          <p:cNvSpPr>
            <a:spLocks noGrp="1"/>
          </p:cNvSpPr>
          <p:nvPr>
            <p:ph type="title"/>
          </p:nvPr>
        </p:nvSpPr>
        <p:spPr>
          <a:xfrm>
            <a:off x="457200" y="274638"/>
            <a:ext cx="8229600" cy="652462"/>
          </a:xfrm>
        </p:spPr>
        <p:txBody>
          <a:bodyPr>
            <a:normAutofit/>
          </a:bodyPr>
          <a:lstStyle/>
          <a:p>
            <a:r>
              <a:rPr lang="en-US" sz="3600" dirty="0" smtClean="0"/>
              <a:t>How do you prepare a diluted solution? </a:t>
            </a:r>
            <a:endParaRPr lang="en-US" sz="3600" dirty="0"/>
          </a:p>
        </p:txBody>
      </p:sp>
    </p:spTree>
    <p:extLst>
      <p:ext uri="{BB962C8B-B14F-4D97-AF65-F5344CB8AC3E}">
        <p14:creationId xmlns:p14="http://schemas.microsoft.com/office/powerpoint/2010/main" val="378687798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 Dilutions</a:t>
            </a:r>
            <a:endParaRPr lang="en-US" dirty="0"/>
          </a:p>
        </p:txBody>
      </p:sp>
      <p:sp>
        <p:nvSpPr>
          <p:cNvPr id="3" name="Content Placeholder 2"/>
          <p:cNvSpPr>
            <a:spLocks noGrp="1"/>
          </p:cNvSpPr>
          <p:nvPr>
            <p:ph idx="1"/>
          </p:nvPr>
        </p:nvSpPr>
        <p:spPr/>
        <p:txBody>
          <a:bodyPr/>
          <a:lstStyle/>
          <a:p>
            <a:r>
              <a:rPr lang="en-US" dirty="0" smtClean="0"/>
              <a:t>What is the molarity of a solution prepared when 75.00 mL of a 4.00 M potassium chloride solution is diluted to 500.0 mL?</a:t>
            </a:r>
            <a:endParaRPr lang="en-US" dirty="0"/>
          </a:p>
        </p:txBody>
      </p:sp>
    </p:spTree>
    <p:extLst>
      <p:ext uri="{BB962C8B-B14F-4D97-AF65-F5344CB8AC3E}">
        <p14:creationId xmlns:p14="http://schemas.microsoft.com/office/powerpoint/2010/main" val="26841659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Dilutions</a:t>
            </a:r>
            <a:endParaRPr lang="en-US" dirty="0"/>
          </a:p>
        </p:txBody>
      </p:sp>
      <p:sp>
        <p:nvSpPr>
          <p:cNvPr id="3" name="Content Placeholder 2"/>
          <p:cNvSpPr>
            <a:spLocks noGrp="1"/>
          </p:cNvSpPr>
          <p:nvPr>
            <p:ph idx="1"/>
          </p:nvPr>
        </p:nvSpPr>
        <p:spPr/>
        <p:txBody>
          <a:bodyPr/>
          <a:lstStyle/>
          <a:p>
            <a:r>
              <a:rPr lang="en-US" dirty="0" smtClean="0"/>
              <a:t>What volume in mL of a 0.20 M strontium chloride solution is needed </a:t>
            </a:r>
            <a:r>
              <a:rPr lang="en-US" smtClean="0"/>
              <a:t>to prepare 5.00 </a:t>
            </a:r>
            <a:r>
              <a:rPr lang="en-US" dirty="0" smtClean="0"/>
              <a:t>mL of a 1.0 M strontium chloride solution?</a:t>
            </a:r>
            <a:endParaRPr lang="en-US" dirty="0"/>
          </a:p>
        </p:txBody>
      </p:sp>
    </p:spTree>
    <p:extLst>
      <p:ext uri="{BB962C8B-B14F-4D97-AF65-F5344CB8AC3E}">
        <p14:creationId xmlns:p14="http://schemas.microsoft.com/office/powerpoint/2010/main" val="1972787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p:cNvPicPr>
          <p:nvPr/>
        </p:nvPicPr>
        <p:blipFill>
          <a:blip r:embed="rId3" cstate="print"/>
          <a:srcRect/>
          <a:stretch>
            <a:fillRect/>
          </a:stretch>
        </p:blipFill>
        <p:spPr bwMode="auto">
          <a:xfrm>
            <a:off x="254000" y="1066800"/>
            <a:ext cx="8636000" cy="4711700"/>
          </a:xfrm>
          <a:prstGeom prst="rect">
            <a:avLst/>
          </a:prstGeom>
          <a:noFill/>
          <a:ln w="9525">
            <a:noFill/>
            <a:miter lim="800000"/>
            <a:headEnd/>
            <a:tailEnd/>
          </a:ln>
        </p:spPr>
      </p:pic>
      <p:sp>
        <p:nvSpPr>
          <p:cNvPr id="18434" name="TextBox 2"/>
          <p:cNvSpPr txBox="1">
            <a:spLocks noChangeArrowheads="1"/>
          </p:cNvSpPr>
          <p:nvPr/>
        </p:nvSpPr>
        <p:spPr bwMode="auto">
          <a:xfrm>
            <a:off x="7769225" y="6604000"/>
            <a:ext cx="1387475" cy="274638"/>
          </a:xfrm>
          <a:prstGeom prst="rect">
            <a:avLst/>
          </a:prstGeom>
          <a:noFill/>
          <a:ln w="9525">
            <a:noFill/>
            <a:miter lim="800000"/>
            <a:headEnd/>
            <a:tailEnd/>
          </a:ln>
        </p:spPr>
        <p:txBody>
          <a:bodyPr wrap="none">
            <a:spAutoFit/>
          </a:bodyPr>
          <a:lstStyle/>
          <a:p>
            <a:pPr algn="r"/>
            <a:r>
              <a:rPr lang="en-US" sz="1200" b="1">
                <a:latin typeface="Arial" pitchFamily="34" charset="0"/>
              </a:rPr>
              <a:t>Figure 16-1 p476</a:t>
            </a:r>
          </a:p>
        </p:txBody>
      </p:sp>
      <p:sp>
        <p:nvSpPr>
          <p:cNvPr id="2" name="Title 1"/>
          <p:cNvSpPr>
            <a:spLocks noGrp="1"/>
          </p:cNvSpPr>
          <p:nvPr>
            <p:ph type="title"/>
          </p:nvPr>
        </p:nvSpPr>
        <p:spPr>
          <a:xfrm>
            <a:off x="457200" y="274638"/>
            <a:ext cx="8229600" cy="792162"/>
          </a:xfrm>
        </p:spPr>
        <p:txBody>
          <a:bodyPr>
            <a:normAutofit/>
          </a:bodyPr>
          <a:lstStyle/>
          <a:p>
            <a:r>
              <a:rPr lang="en-US" sz="3200" dirty="0" smtClean="0"/>
              <a:t>How do the solute and solvent mix in a solution? </a:t>
            </a:r>
            <a:endParaRPr lang="en-US" sz="3200" dirty="0"/>
          </a:p>
        </p:txBody>
      </p:sp>
    </p:spTree>
    <p:extLst>
      <p:ext uri="{BB962C8B-B14F-4D97-AF65-F5344CB8AC3E}">
        <p14:creationId xmlns:p14="http://schemas.microsoft.com/office/powerpoint/2010/main" val="3108373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Units of Concentration</a:t>
            </a:r>
            <a:br>
              <a:rPr lang="en-US" dirty="0" smtClean="0"/>
            </a:br>
            <a:r>
              <a:rPr lang="en-US" dirty="0" err="1" smtClean="0"/>
              <a:t>Molarity</a:t>
            </a:r>
            <a:endParaRPr lang="en-US" dirty="0"/>
          </a:p>
        </p:txBody>
      </p:sp>
      <p:sp>
        <p:nvSpPr>
          <p:cNvPr id="3" name="Content Placeholder 2"/>
          <p:cNvSpPr>
            <a:spLocks noGrp="1"/>
          </p:cNvSpPr>
          <p:nvPr>
            <p:ph idx="1"/>
          </p:nvPr>
        </p:nvSpPr>
        <p:spPr/>
        <p:txBody>
          <a:bodyPr/>
          <a:lstStyle/>
          <a:p>
            <a:r>
              <a:rPr lang="en-US" dirty="0" smtClean="0"/>
              <a:t>A nitric acid solution is 35.0% nitric acid by mass and has a density of 1.21 g/</a:t>
            </a:r>
            <a:r>
              <a:rPr lang="en-US" dirty="0" err="1" smtClean="0"/>
              <a:t>mL.</a:t>
            </a:r>
            <a:r>
              <a:rPr lang="en-US" dirty="0" smtClean="0"/>
              <a:t> What is the </a:t>
            </a:r>
            <a:r>
              <a:rPr lang="en-US" dirty="0" err="1" smtClean="0"/>
              <a:t>molarity</a:t>
            </a:r>
            <a:r>
              <a:rPr lang="en-US" dirty="0" smtClean="0"/>
              <a:t> of the solution?</a:t>
            </a:r>
            <a:endParaRPr lang="en-US" dirty="0"/>
          </a:p>
        </p:txBody>
      </p:sp>
    </p:spTree>
    <p:extLst>
      <p:ext uri="{BB962C8B-B14F-4D97-AF65-F5344CB8AC3E}">
        <p14:creationId xmlns:p14="http://schemas.microsoft.com/office/powerpoint/2010/main" val="34043277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Units of Concentration</a:t>
            </a:r>
            <a:br>
              <a:rPr lang="en-US" dirty="0" smtClean="0"/>
            </a:br>
            <a:r>
              <a:rPr lang="en-US" dirty="0" err="1" smtClean="0"/>
              <a:t>Molarity</a:t>
            </a:r>
            <a:endParaRPr lang="en-US" dirty="0"/>
          </a:p>
        </p:txBody>
      </p:sp>
      <p:sp>
        <p:nvSpPr>
          <p:cNvPr id="3" name="Content Placeholder 2"/>
          <p:cNvSpPr>
            <a:spLocks noGrp="1"/>
          </p:cNvSpPr>
          <p:nvPr>
            <p:ph idx="1"/>
          </p:nvPr>
        </p:nvSpPr>
        <p:spPr/>
        <p:txBody>
          <a:bodyPr/>
          <a:lstStyle/>
          <a:p>
            <a:r>
              <a:rPr lang="en-US" dirty="0" smtClean="0"/>
              <a:t>Calculate the percent acetic acid in a solution of vinegar that is 3.50 M in acetic acid and has a density of 1.06 g/</a:t>
            </a:r>
            <a:r>
              <a:rPr lang="en-US" dirty="0" err="1" smtClean="0"/>
              <a:t>mL.</a:t>
            </a:r>
            <a:r>
              <a:rPr lang="en-US" dirty="0" smtClean="0"/>
              <a:t> </a:t>
            </a:r>
            <a:endParaRPr lang="en-US" dirty="0"/>
          </a:p>
        </p:txBody>
      </p:sp>
    </p:spTree>
    <p:extLst>
      <p:ext uri="{BB962C8B-B14F-4D97-AF65-F5344CB8AC3E}">
        <p14:creationId xmlns:p14="http://schemas.microsoft.com/office/powerpoint/2010/main" val="38048663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1"/>
          <p:cNvPicPr>
            <a:picLocks/>
          </p:cNvPicPr>
          <p:nvPr/>
        </p:nvPicPr>
        <p:blipFill>
          <a:blip r:embed="rId3" cstate="print"/>
          <a:srcRect/>
          <a:stretch>
            <a:fillRect/>
          </a:stretch>
        </p:blipFill>
        <p:spPr bwMode="auto">
          <a:xfrm>
            <a:off x="254000" y="1143000"/>
            <a:ext cx="8636000" cy="4572000"/>
          </a:xfrm>
          <a:prstGeom prst="rect">
            <a:avLst/>
          </a:prstGeom>
          <a:noFill/>
          <a:ln w="9525">
            <a:noFill/>
            <a:miter lim="800000"/>
            <a:headEnd/>
            <a:tailEnd/>
          </a:ln>
        </p:spPr>
      </p:pic>
      <p:sp>
        <p:nvSpPr>
          <p:cNvPr id="126978" name="TextBox 2"/>
          <p:cNvSpPr txBox="1">
            <a:spLocks noChangeArrowheads="1"/>
          </p:cNvSpPr>
          <p:nvPr/>
        </p:nvSpPr>
        <p:spPr bwMode="auto">
          <a:xfrm>
            <a:off x="7672388" y="6604000"/>
            <a:ext cx="1471612" cy="274638"/>
          </a:xfrm>
          <a:prstGeom prst="rect">
            <a:avLst/>
          </a:prstGeom>
          <a:noFill/>
          <a:ln w="9525">
            <a:noFill/>
            <a:miter lim="800000"/>
            <a:headEnd/>
            <a:tailEnd/>
          </a:ln>
        </p:spPr>
        <p:txBody>
          <a:bodyPr wrap="none">
            <a:spAutoFit/>
          </a:bodyPr>
          <a:lstStyle/>
          <a:p>
            <a:pPr algn="r"/>
            <a:r>
              <a:rPr lang="en-US" sz="1200" b="1">
                <a:latin typeface="Arial" pitchFamily="34" charset="0"/>
              </a:rPr>
              <a:t>Figure 16-19 p502</a:t>
            </a:r>
          </a:p>
        </p:txBody>
      </p:sp>
    </p:spTree>
    <p:extLst>
      <p:ext uri="{BB962C8B-B14F-4D97-AF65-F5344CB8AC3E}">
        <p14:creationId xmlns:p14="http://schemas.microsoft.com/office/powerpoint/2010/main" val="38726010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Solution </a:t>
            </a:r>
            <a:r>
              <a:rPr lang="en-US" dirty="0" err="1" smtClean="0"/>
              <a:t>Stoichiometry</a:t>
            </a:r>
            <a:endParaRPr lang="en-US" dirty="0"/>
          </a:p>
        </p:txBody>
      </p:sp>
      <p:sp>
        <p:nvSpPr>
          <p:cNvPr id="3" name="Content Placeholder 2"/>
          <p:cNvSpPr>
            <a:spLocks noGrp="1"/>
          </p:cNvSpPr>
          <p:nvPr>
            <p:ph idx="1"/>
          </p:nvPr>
        </p:nvSpPr>
        <p:spPr/>
        <p:txBody>
          <a:bodyPr/>
          <a:lstStyle/>
          <a:p>
            <a:r>
              <a:rPr lang="en-US" dirty="0" smtClean="0"/>
              <a:t>How many liters of a 1.50 M hydrochloric acid solution will completely react with 5.32 g of zinc?</a:t>
            </a:r>
            <a:endParaRPr lang="en-US" dirty="0"/>
          </a:p>
        </p:txBody>
      </p:sp>
    </p:spTree>
    <p:extLst>
      <p:ext uri="{BB962C8B-B14F-4D97-AF65-F5344CB8AC3E}">
        <p14:creationId xmlns:p14="http://schemas.microsoft.com/office/powerpoint/2010/main" val="911216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Solution </a:t>
            </a:r>
            <a:r>
              <a:rPr lang="en-US" dirty="0" err="1" smtClean="0"/>
              <a:t>Stoichiometry</a:t>
            </a:r>
            <a:endParaRPr lang="en-US" dirty="0"/>
          </a:p>
        </p:txBody>
      </p:sp>
      <p:sp>
        <p:nvSpPr>
          <p:cNvPr id="3" name="Content Placeholder 2"/>
          <p:cNvSpPr>
            <a:spLocks noGrp="1"/>
          </p:cNvSpPr>
          <p:nvPr>
            <p:ph idx="1"/>
          </p:nvPr>
        </p:nvSpPr>
        <p:spPr/>
        <p:txBody>
          <a:bodyPr/>
          <a:lstStyle/>
          <a:p>
            <a:r>
              <a:rPr lang="en-US" dirty="0" smtClean="0"/>
              <a:t>What volume in mL of a 0.750 M sodium carbonate is required to completely react with 15.0 mL of 6.00 M hydrochloric acid? </a:t>
            </a:r>
            <a:endParaRPr lang="en-US" dirty="0"/>
          </a:p>
        </p:txBody>
      </p:sp>
    </p:spTree>
    <p:extLst>
      <p:ext uri="{BB962C8B-B14F-4D97-AF65-F5344CB8AC3E}">
        <p14:creationId xmlns:p14="http://schemas.microsoft.com/office/powerpoint/2010/main" val="10123893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Solution </a:t>
            </a:r>
            <a:r>
              <a:rPr lang="en-US" dirty="0" err="1" smtClean="0"/>
              <a:t>Stoichiometry</a:t>
            </a:r>
            <a:endParaRPr lang="en-US" dirty="0"/>
          </a:p>
        </p:txBody>
      </p:sp>
      <p:sp>
        <p:nvSpPr>
          <p:cNvPr id="3" name="Content Placeholder 2"/>
          <p:cNvSpPr>
            <a:spLocks noGrp="1"/>
          </p:cNvSpPr>
          <p:nvPr>
            <p:ph idx="1"/>
          </p:nvPr>
        </p:nvSpPr>
        <p:spPr/>
        <p:txBody>
          <a:bodyPr/>
          <a:lstStyle/>
          <a:p>
            <a:r>
              <a:rPr lang="en-US" dirty="0" smtClean="0"/>
              <a:t>The antacid </a:t>
            </a:r>
            <a:r>
              <a:rPr lang="en-US" dirty="0" err="1" smtClean="0"/>
              <a:t>Amphogel</a:t>
            </a:r>
            <a:r>
              <a:rPr lang="en-US" dirty="0" smtClean="0"/>
              <a:t> contains aluminum hydroxide. Aluminum hydroxide reacts with sulfuric acid to produce aluminum sulfate and water. </a:t>
            </a:r>
            <a:r>
              <a:rPr lang="en-US" dirty="0" smtClean="0"/>
              <a:t>What is the concentration of hydroxide ions in </a:t>
            </a:r>
            <a:r>
              <a:rPr lang="en-US" dirty="0" smtClean="0"/>
              <a:t>the antacid solution, if it requires 30.00 mL of 6.00 M </a:t>
            </a:r>
            <a:r>
              <a:rPr lang="en-US" dirty="0" smtClean="0"/>
              <a:t>sulfuric </a:t>
            </a:r>
            <a:r>
              <a:rPr lang="en-US" dirty="0" smtClean="0"/>
              <a:t>acid </a:t>
            </a:r>
            <a:r>
              <a:rPr lang="en-US" dirty="0" smtClean="0"/>
              <a:t>to completely react with 60.00 mL of </a:t>
            </a:r>
            <a:r>
              <a:rPr lang="en-US" dirty="0" err="1" smtClean="0"/>
              <a:t>Amphogel</a:t>
            </a:r>
            <a:r>
              <a:rPr lang="en-US" dirty="0" smtClean="0"/>
              <a:t>? </a:t>
            </a:r>
            <a:endParaRPr lang="en-US" dirty="0"/>
          </a:p>
        </p:txBody>
      </p:sp>
    </p:spTree>
    <p:extLst>
      <p:ext uri="{BB962C8B-B14F-4D97-AF65-F5344CB8AC3E}">
        <p14:creationId xmlns:p14="http://schemas.microsoft.com/office/powerpoint/2010/main" val="41582560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Solution </a:t>
            </a:r>
            <a:r>
              <a:rPr lang="en-US" dirty="0" err="1" smtClean="0"/>
              <a:t>Stoichiometry</a:t>
            </a:r>
            <a:endParaRPr lang="en-US" dirty="0"/>
          </a:p>
        </p:txBody>
      </p:sp>
      <p:sp>
        <p:nvSpPr>
          <p:cNvPr id="3" name="Content Placeholder 2"/>
          <p:cNvSpPr>
            <a:spLocks noGrp="1"/>
          </p:cNvSpPr>
          <p:nvPr>
            <p:ph idx="1"/>
          </p:nvPr>
        </p:nvSpPr>
        <p:spPr/>
        <p:txBody>
          <a:bodyPr/>
          <a:lstStyle/>
          <a:p>
            <a:r>
              <a:rPr lang="en-US" dirty="0" smtClean="0"/>
              <a:t>The antacid </a:t>
            </a:r>
            <a:r>
              <a:rPr lang="en-US" dirty="0" err="1" smtClean="0"/>
              <a:t>Amphogel</a:t>
            </a:r>
            <a:r>
              <a:rPr lang="en-US" dirty="0" smtClean="0"/>
              <a:t> contains aluminum hydroxide. Aluminum hydroxide reacts with sulfuric acid to produce aluminum sulfate and water. How many </a:t>
            </a:r>
            <a:r>
              <a:rPr lang="en-US" dirty="0" err="1" smtClean="0"/>
              <a:t>mL</a:t>
            </a:r>
            <a:r>
              <a:rPr lang="en-US" dirty="0" smtClean="0"/>
              <a:t> of 6.00 M sulfuric acid are required to react with an aluminum hydroxide solution of 60.00 </a:t>
            </a:r>
            <a:r>
              <a:rPr lang="en-US" dirty="0" err="1" smtClean="0"/>
              <a:t>mL</a:t>
            </a:r>
            <a:r>
              <a:rPr lang="en-US" dirty="0" smtClean="0"/>
              <a:t> that has a concentration of 6.00 M hydroxide ions?</a:t>
            </a:r>
            <a:endParaRPr lang="en-US" dirty="0"/>
          </a:p>
        </p:txBody>
      </p:sp>
    </p:spTree>
    <p:extLst>
      <p:ext uri="{BB962C8B-B14F-4D97-AF65-F5344CB8AC3E}">
        <p14:creationId xmlns:p14="http://schemas.microsoft.com/office/powerpoint/2010/main" val="14401895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Solution </a:t>
            </a:r>
            <a:r>
              <a:rPr lang="en-US" dirty="0" err="1" smtClean="0"/>
              <a:t>Stoichiometry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Nickel(II) chloride reacts with sodium hydroxide to produce nickel(II) hydroxide and sodium chloride. </a:t>
            </a:r>
          </a:p>
          <a:p>
            <a:pPr marL="514350" indent="-514350">
              <a:buFont typeface="+mj-lt"/>
              <a:buAutoNum type="alphaUcPeriod"/>
            </a:pPr>
            <a:r>
              <a:rPr lang="en-US" dirty="0" smtClean="0"/>
              <a:t>Write the balanced equation, total ionic equation and net ionic equation. </a:t>
            </a:r>
          </a:p>
          <a:p>
            <a:pPr marL="514350" indent="-514350">
              <a:buFont typeface="+mj-lt"/>
              <a:buAutoNum type="alphaUcPeriod"/>
            </a:pPr>
            <a:r>
              <a:rPr lang="en-US" dirty="0" smtClean="0"/>
              <a:t>How many grams of nickel(II) hydroxide are produced when 35.0 mL of 1.75 M sodium hydroxide reacts with 10.00 mL of 5.00 M nickel(II) chloride?</a:t>
            </a:r>
          </a:p>
          <a:p>
            <a:pPr marL="514350" indent="-514350">
              <a:buFont typeface="+mj-lt"/>
              <a:buAutoNum type="alphaUcPeriod"/>
            </a:pPr>
            <a:r>
              <a:rPr lang="en-US" dirty="0" smtClean="0"/>
              <a:t>What is the molarity of the ions that are left? </a:t>
            </a:r>
            <a:endParaRPr lang="en-US" dirty="0"/>
          </a:p>
        </p:txBody>
      </p:sp>
    </p:spTree>
    <p:extLst>
      <p:ext uri="{BB962C8B-B14F-4D97-AF65-F5344CB8AC3E}">
        <p14:creationId xmlns:p14="http://schemas.microsoft.com/office/powerpoint/2010/main" val="260890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868362"/>
          </a:xfrm>
        </p:spPr>
        <p:txBody>
          <a:bodyPr/>
          <a:lstStyle/>
          <a:p>
            <a:pPr eaLnBrk="1" hangingPunct="1"/>
            <a:r>
              <a:rPr lang="en-US" sz="3400" dirty="0" smtClean="0"/>
              <a:t>What are the common types of solutions?</a:t>
            </a:r>
          </a:p>
        </p:txBody>
      </p:sp>
      <p:sp>
        <p:nvSpPr>
          <p:cNvPr id="5123" name="Rectangle 3"/>
          <p:cNvSpPr>
            <a:spLocks noGrp="1" noChangeArrowheads="1"/>
          </p:cNvSpPr>
          <p:nvPr>
            <p:ph type="body" idx="1"/>
          </p:nvPr>
        </p:nvSpPr>
        <p:spPr>
          <a:xfrm>
            <a:off x="457200" y="1219200"/>
            <a:ext cx="8229600" cy="5181600"/>
          </a:xfrm>
        </p:spPr>
        <p:txBody>
          <a:bodyPr>
            <a:normAutofit fontScale="92500" lnSpcReduction="10000"/>
          </a:bodyPr>
          <a:lstStyle/>
          <a:p>
            <a:pPr eaLnBrk="1" hangingPunct="1"/>
            <a:r>
              <a:rPr lang="en-US" dirty="0" smtClean="0"/>
              <a:t>Gaseous		gas in gas</a:t>
            </a:r>
          </a:p>
          <a:p>
            <a:pPr eaLnBrk="1" hangingPunct="1">
              <a:buNone/>
            </a:pPr>
            <a:r>
              <a:rPr lang="en-US" dirty="0" smtClean="0"/>
              <a:t>    			liquid in gas</a:t>
            </a:r>
          </a:p>
          <a:p>
            <a:pPr eaLnBrk="1" hangingPunct="1">
              <a:buNone/>
            </a:pPr>
            <a:endParaRPr lang="en-US" dirty="0" smtClean="0"/>
          </a:p>
          <a:p>
            <a:pPr eaLnBrk="1" hangingPunct="1"/>
            <a:r>
              <a:rPr lang="en-US" dirty="0" smtClean="0"/>
              <a:t>Liquid		gas in liquid</a:t>
            </a:r>
          </a:p>
          <a:p>
            <a:pPr eaLnBrk="1" hangingPunct="1">
              <a:buNone/>
            </a:pPr>
            <a:r>
              <a:rPr lang="en-US" dirty="0" smtClean="0"/>
              <a:t>    			liquid in liquid</a:t>
            </a:r>
          </a:p>
          <a:p>
            <a:pPr eaLnBrk="1" hangingPunct="1">
              <a:buNone/>
            </a:pPr>
            <a:r>
              <a:rPr lang="en-US" dirty="0" smtClean="0"/>
              <a:t>    			solid in liquid</a:t>
            </a:r>
          </a:p>
          <a:p>
            <a:pPr eaLnBrk="1" hangingPunct="1">
              <a:buNone/>
            </a:pPr>
            <a:endParaRPr lang="en-US" dirty="0" smtClean="0"/>
          </a:p>
          <a:p>
            <a:pPr eaLnBrk="1" hangingPunct="1"/>
            <a:r>
              <a:rPr lang="en-US" dirty="0" smtClean="0"/>
              <a:t>Solid		liquid in solid</a:t>
            </a:r>
          </a:p>
          <a:p>
            <a:pPr marL="0" indent="0" eaLnBrk="1" hangingPunct="1">
              <a:buNone/>
            </a:pPr>
            <a:r>
              <a:rPr lang="en-US" dirty="0"/>
              <a:t>	</a:t>
            </a:r>
            <a:r>
              <a:rPr lang="en-US" dirty="0" smtClean="0"/>
              <a:t>		solid in solid</a:t>
            </a:r>
          </a:p>
          <a:p>
            <a:pPr marL="0" indent="0" eaLnBrk="1" hangingPunct="1">
              <a:buNone/>
            </a:pPr>
            <a:r>
              <a:rPr lang="en-US" dirty="0"/>
              <a:t>	</a:t>
            </a:r>
            <a:r>
              <a:rPr lang="en-US" dirty="0" smtClean="0"/>
              <a:t>		</a:t>
            </a:r>
          </a:p>
          <a:p>
            <a:pPr eaLnBrk="1" hangingPunct="1"/>
            <a:endParaRPr lang="en-US" dirty="0" smtClean="0"/>
          </a:p>
        </p:txBody>
      </p:sp>
    </p:spTree>
    <p:extLst>
      <p:ext uri="{BB962C8B-B14F-4D97-AF65-F5344CB8AC3E}">
        <p14:creationId xmlns:p14="http://schemas.microsoft.com/office/powerpoint/2010/main" val="1334926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944562"/>
          </a:xfrm>
        </p:spPr>
        <p:txBody>
          <a:bodyPr/>
          <a:lstStyle/>
          <a:p>
            <a:pPr eaLnBrk="1" hangingPunct="1"/>
            <a:r>
              <a:rPr lang="en-US" sz="3200" dirty="0" smtClean="0"/>
              <a:t>How does pressure affect gas solubility?</a:t>
            </a:r>
          </a:p>
        </p:txBody>
      </p:sp>
      <p:pic>
        <p:nvPicPr>
          <p:cNvPr id="6148" name="Picture 5" descr="FG13_06"/>
          <p:cNvPicPr>
            <a:picLocks noGrp="1" noChangeAspect="1" noChangeArrowheads="1"/>
          </p:cNvPicPr>
          <p:nvPr>
            <p:ph sz="half" idx="2"/>
          </p:nvPr>
        </p:nvPicPr>
        <p:blipFill>
          <a:blip r:embed="rId2" cstate="print"/>
          <a:srcRect/>
          <a:stretch>
            <a:fillRect/>
          </a:stretch>
        </p:blipFill>
        <p:spPr>
          <a:xfrm>
            <a:off x="685800" y="1066800"/>
            <a:ext cx="7941793" cy="5181600"/>
          </a:xfrm>
          <a:noFill/>
        </p:spPr>
      </p:pic>
    </p:spTree>
    <p:extLst>
      <p:ext uri="{BB962C8B-B14F-4D97-AF65-F5344CB8AC3E}">
        <p14:creationId xmlns:p14="http://schemas.microsoft.com/office/powerpoint/2010/main" val="2189029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extLst>
              <p:ext uri="{D42A27DB-BD31-4B8C-83A1-F6EECF244321}">
                <p14:modId xmlns:p14="http://schemas.microsoft.com/office/powerpoint/2010/main" val="1668120343"/>
              </p:ext>
            </p:extLst>
          </p:nvPr>
        </p:nvGraphicFramePr>
        <p:xfrm>
          <a:off x="315913" y="1301750"/>
          <a:ext cx="8734425" cy="2976563"/>
        </p:xfrm>
        <a:graphic>
          <a:graphicData uri="http://schemas.openxmlformats.org/presentationml/2006/ole">
            <mc:AlternateContent xmlns:mc="http://schemas.openxmlformats.org/markup-compatibility/2006">
              <mc:Choice xmlns:v="urn:schemas-microsoft-com:vml" Requires="v">
                <p:oleObj spid="_x0000_s3082" name="Document" r:id="rId3" imgW="5640898" imgH="1924934" progId="Word.Document.8">
                  <p:embed/>
                </p:oleObj>
              </mc:Choice>
              <mc:Fallback>
                <p:oleObj name="Document" r:id="rId3" imgW="5640898" imgH="1924934" progId="Word.Document.8">
                  <p:embed/>
                  <p:pic>
                    <p:nvPicPr>
                      <p:cNvPr id="0" name=""/>
                      <p:cNvPicPr>
                        <a:picLocks noChangeAspect="1" noChangeArrowheads="1"/>
                      </p:cNvPicPr>
                      <p:nvPr/>
                    </p:nvPicPr>
                    <p:blipFill>
                      <a:blip r:embed="rId4"/>
                      <a:srcRect/>
                      <a:stretch>
                        <a:fillRect/>
                      </a:stretch>
                    </p:blipFill>
                    <p:spPr bwMode="auto">
                      <a:xfrm>
                        <a:off x="315913" y="1301750"/>
                        <a:ext cx="8734425" cy="2976563"/>
                      </a:xfrm>
                      <a:prstGeom prst="rect">
                        <a:avLst/>
                      </a:prstGeom>
                      <a:noFill/>
                      <a:ln>
                        <a:noFill/>
                      </a:ln>
                      <a:effectLst/>
                      <a:extLst/>
                    </p:spPr>
                  </p:pic>
                </p:oleObj>
              </mc:Fallback>
            </mc:AlternateContent>
          </a:graphicData>
        </a:graphic>
      </p:graphicFrame>
      <p:sp>
        <p:nvSpPr>
          <p:cNvPr id="2" name="Title 1"/>
          <p:cNvSpPr>
            <a:spLocks noGrp="1"/>
          </p:cNvSpPr>
          <p:nvPr>
            <p:ph type="title"/>
          </p:nvPr>
        </p:nvSpPr>
        <p:spPr/>
        <p:txBody>
          <a:bodyPr/>
          <a:lstStyle/>
          <a:p>
            <a:r>
              <a:rPr lang="en-US" dirty="0" smtClean="0"/>
              <a:t>How are solutions quantified?</a:t>
            </a:r>
            <a:endParaRPr lang="en-US" dirty="0"/>
          </a:p>
        </p:txBody>
      </p:sp>
    </p:spTree>
    <p:extLst>
      <p:ext uri="{BB962C8B-B14F-4D97-AF65-F5344CB8AC3E}">
        <p14:creationId xmlns:p14="http://schemas.microsoft.com/office/powerpoint/2010/main" val="36004318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cstate="print"/>
          <a:srcRect/>
          <a:stretch>
            <a:fillRect/>
          </a:stretch>
        </p:blipFill>
        <p:spPr bwMode="auto">
          <a:xfrm>
            <a:off x="57150" y="1057275"/>
            <a:ext cx="9029700" cy="4743450"/>
          </a:xfrm>
          <a:prstGeom prst="rect">
            <a:avLst/>
          </a:prstGeom>
          <a:noFill/>
          <a:ln w="25400">
            <a:noFill/>
            <a:miter lim="800000"/>
            <a:headEnd/>
            <a:tailEnd/>
          </a:ln>
          <a:effec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Example - Henry’s Law </a:t>
            </a:r>
          </a:p>
        </p:txBody>
      </p:sp>
      <p:sp>
        <p:nvSpPr>
          <p:cNvPr id="9219" name="Rectangle 3"/>
          <p:cNvSpPr>
            <a:spLocks noGrp="1" noChangeArrowheads="1"/>
          </p:cNvSpPr>
          <p:nvPr>
            <p:ph type="body" idx="1"/>
          </p:nvPr>
        </p:nvSpPr>
        <p:spPr>
          <a:xfrm>
            <a:off x="457200" y="1600200"/>
            <a:ext cx="8229600" cy="2590800"/>
          </a:xfrm>
        </p:spPr>
        <p:txBody>
          <a:bodyPr/>
          <a:lstStyle/>
          <a:p>
            <a:pPr eaLnBrk="1" hangingPunct="1"/>
            <a:r>
              <a:rPr lang="en-US" smtClean="0"/>
              <a:t>If the solubility of nitrogen is 1.90 mg/100mL blood at 1.00 atm, what is the solubility of nitrogen in a scuba diver’s blood at a depth of 155 feet where the pressure is 5.50 atm?</a:t>
            </a:r>
          </a:p>
        </p:txBody>
      </p:sp>
    </p:spTree>
    <p:extLst>
      <p:ext uri="{BB962C8B-B14F-4D97-AF65-F5344CB8AC3E}">
        <p14:creationId xmlns:p14="http://schemas.microsoft.com/office/powerpoint/2010/main" val="2016763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Example - Henry’s Law </a:t>
            </a:r>
          </a:p>
        </p:txBody>
      </p:sp>
      <p:sp>
        <p:nvSpPr>
          <p:cNvPr id="9219" name="Rectangle 3"/>
          <p:cNvSpPr>
            <a:spLocks noGrp="1" noChangeArrowheads="1"/>
          </p:cNvSpPr>
          <p:nvPr>
            <p:ph type="body" idx="1"/>
          </p:nvPr>
        </p:nvSpPr>
        <p:spPr>
          <a:xfrm>
            <a:off x="457200" y="1600200"/>
            <a:ext cx="8229600" cy="2590800"/>
          </a:xfrm>
        </p:spPr>
        <p:txBody>
          <a:bodyPr/>
          <a:lstStyle/>
          <a:p>
            <a:pPr eaLnBrk="1" hangingPunct="1"/>
            <a:r>
              <a:rPr lang="en-US" dirty="0" smtClean="0"/>
              <a:t>The solubility of chlorine gas is 0.63 g Cl</a:t>
            </a:r>
            <a:r>
              <a:rPr lang="en-US" baseline="-25000" dirty="0" smtClean="0"/>
              <a:t>2</a:t>
            </a:r>
            <a:r>
              <a:rPr lang="en-US" dirty="0" smtClean="0"/>
              <a:t>/100 g water at STP. What is the solubility of chlorine gas in water at 0 °C and 1200 mm Hg? </a:t>
            </a:r>
          </a:p>
        </p:txBody>
      </p:sp>
    </p:spTree>
    <p:extLst>
      <p:ext uri="{BB962C8B-B14F-4D97-AF65-F5344CB8AC3E}">
        <p14:creationId xmlns:p14="http://schemas.microsoft.com/office/powerpoint/2010/main" val="373002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p:cNvPicPr>
          <p:nvPr/>
        </p:nvPicPr>
        <p:blipFill>
          <a:blip r:embed="rId3" cstate="print"/>
          <a:srcRect/>
          <a:stretch>
            <a:fillRect/>
          </a:stretch>
        </p:blipFill>
        <p:spPr bwMode="auto">
          <a:xfrm>
            <a:off x="254000" y="1054100"/>
            <a:ext cx="8636000" cy="4737100"/>
          </a:xfrm>
          <a:prstGeom prst="rect">
            <a:avLst/>
          </a:prstGeom>
          <a:noFill/>
          <a:ln w="9525">
            <a:noFill/>
            <a:miter lim="800000"/>
            <a:headEnd/>
            <a:tailEnd/>
          </a:ln>
        </p:spPr>
      </p:pic>
      <p:sp>
        <p:nvSpPr>
          <p:cNvPr id="45058" name="TextBox 2"/>
          <p:cNvSpPr txBox="1">
            <a:spLocks noChangeArrowheads="1"/>
          </p:cNvSpPr>
          <p:nvPr/>
        </p:nvSpPr>
        <p:spPr bwMode="auto">
          <a:xfrm>
            <a:off x="7767638" y="6604000"/>
            <a:ext cx="1387475" cy="274638"/>
          </a:xfrm>
          <a:prstGeom prst="rect">
            <a:avLst/>
          </a:prstGeom>
          <a:noFill/>
          <a:ln w="9525">
            <a:noFill/>
            <a:miter lim="800000"/>
            <a:headEnd/>
            <a:tailEnd/>
          </a:ln>
        </p:spPr>
        <p:txBody>
          <a:bodyPr wrap="none">
            <a:spAutoFit/>
          </a:bodyPr>
          <a:lstStyle/>
          <a:p>
            <a:pPr algn="r"/>
            <a:r>
              <a:rPr lang="en-US" sz="1200" b="1">
                <a:latin typeface="Arial" pitchFamily="34" charset="0"/>
              </a:rPr>
              <a:t>Figure 16-4 p478</a:t>
            </a:r>
          </a:p>
        </p:txBody>
      </p:sp>
      <p:sp>
        <p:nvSpPr>
          <p:cNvPr id="2" name="Title 1"/>
          <p:cNvSpPr>
            <a:spLocks noGrp="1"/>
          </p:cNvSpPr>
          <p:nvPr>
            <p:ph type="title"/>
          </p:nvPr>
        </p:nvSpPr>
        <p:spPr>
          <a:xfrm>
            <a:off x="457200" y="274638"/>
            <a:ext cx="8229600" cy="639762"/>
          </a:xfrm>
        </p:spPr>
        <p:txBody>
          <a:bodyPr>
            <a:normAutofit fontScale="90000"/>
          </a:bodyPr>
          <a:lstStyle/>
          <a:p>
            <a:r>
              <a:rPr lang="en-US" dirty="0" smtClean="0"/>
              <a:t>How do these liquids form solutions? </a:t>
            </a:r>
            <a:endParaRPr lang="en-US" dirty="0"/>
          </a:p>
        </p:txBody>
      </p:sp>
    </p:spTree>
    <p:extLst>
      <p:ext uri="{BB962C8B-B14F-4D97-AF65-F5344CB8AC3E}">
        <p14:creationId xmlns:p14="http://schemas.microsoft.com/office/powerpoint/2010/main" val="4145906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1752600"/>
            <a:ext cx="8229600" cy="3581400"/>
          </a:xfrm>
          <a:prstGeom prst="rect">
            <a:avLst/>
          </a:prstGeom>
          <a:noFill/>
          <a:ln w="9525">
            <a:noFill/>
            <a:miter lim="800000"/>
            <a:headEnd/>
            <a:tailEnd/>
          </a:ln>
        </p:spPr>
        <p:txBody>
          <a:bodyPr/>
          <a:lstStyle/>
          <a:p>
            <a:pPr marL="609600" indent="-609600">
              <a:spcBef>
                <a:spcPct val="20000"/>
              </a:spcBef>
              <a:buFontTx/>
              <a:buChar char="•"/>
            </a:pPr>
            <a:endParaRPr lang="en-US" sz="3200"/>
          </a:p>
        </p:txBody>
      </p:sp>
      <p:sp>
        <p:nvSpPr>
          <p:cNvPr id="11267" name="Rectangle 3"/>
          <p:cNvSpPr>
            <a:spLocks noGrp="1" noChangeArrowheads="1"/>
          </p:cNvSpPr>
          <p:nvPr>
            <p:ph type="title"/>
          </p:nvPr>
        </p:nvSpPr>
        <p:spPr/>
        <p:txBody>
          <a:bodyPr/>
          <a:lstStyle/>
          <a:p>
            <a:pPr eaLnBrk="1" hangingPunct="1"/>
            <a:r>
              <a:rPr lang="en-US" sz="4000" dirty="0" smtClean="0"/>
              <a:t>How do liquids mix into solutions?</a:t>
            </a:r>
          </a:p>
        </p:txBody>
      </p:sp>
      <p:pic>
        <p:nvPicPr>
          <p:cNvPr id="11269" name="Picture 9" descr="fg14_T04"/>
          <p:cNvPicPr>
            <a:picLocks noGrp="1" noChangeAspect="1" noChangeArrowheads="1"/>
          </p:cNvPicPr>
          <p:nvPr>
            <p:ph sz="half" idx="2"/>
          </p:nvPr>
        </p:nvPicPr>
        <p:blipFill>
          <a:blip r:embed="rId2" cstate="print"/>
          <a:srcRect/>
          <a:stretch>
            <a:fillRect/>
          </a:stretch>
        </p:blipFill>
        <p:spPr>
          <a:xfrm>
            <a:off x="304800" y="1752600"/>
            <a:ext cx="8382000" cy="2033588"/>
          </a:xfrm>
          <a:noFill/>
        </p:spPr>
      </p:pic>
    </p:spTree>
    <p:extLst>
      <p:ext uri="{BB962C8B-B14F-4D97-AF65-F5344CB8AC3E}">
        <p14:creationId xmlns:p14="http://schemas.microsoft.com/office/powerpoint/2010/main" val="3128318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noChangeAspect="1" noChangeArrowheads="1"/>
          </p:cNvPicPr>
          <p:nvPr/>
        </p:nvPicPr>
        <p:blipFill>
          <a:blip r:embed="rId3" cstate="print"/>
          <a:srcRect/>
          <a:stretch>
            <a:fillRect/>
          </a:stretch>
        </p:blipFill>
        <p:spPr bwMode="auto">
          <a:xfrm>
            <a:off x="57150" y="1434465"/>
            <a:ext cx="9029700" cy="3989070"/>
          </a:xfrm>
          <a:prstGeom prst="rect">
            <a:avLst/>
          </a:prstGeom>
          <a:noFill/>
          <a:ln w="25400">
            <a:noFill/>
            <a:miter lim="800000"/>
            <a:headEnd/>
            <a:tailEnd/>
          </a:ln>
          <a:effec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p:cNvPicPr>
            <a:picLocks noChangeAspect="1" noChangeArrowheads="1"/>
          </p:cNvPicPr>
          <p:nvPr/>
        </p:nvPicPr>
        <p:blipFill>
          <a:blip r:embed="rId3" cstate="print"/>
          <a:srcRect/>
          <a:stretch>
            <a:fillRect/>
          </a:stretch>
        </p:blipFill>
        <p:spPr bwMode="auto">
          <a:xfrm>
            <a:off x="57150" y="2337435"/>
            <a:ext cx="9029700" cy="2183130"/>
          </a:xfrm>
          <a:prstGeom prst="rect">
            <a:avLst/>
          </a:prstGeom>
          <a:noFill/>
          <a:ln w="25400">
            <a:noFill/>
            <a:miter lim="800000"/>
            <a:headEnd/>
            <a:tailEnd/>
          </a:ln>
          <a:effec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Solubility</a:t>
            </a:r>
            <a:endParaRPr lang="en-US" dirty="0"/>
          </a:p>
        </p:txBody>
      </p:sp>
      <p:sp>
        <p:nvSpPr>
          <p:cNvPr id="3" name="Content Placeholder 2"/>
          <p:cNvSpPr>
            <a:spLocks noGrp="1"/>
          </p:cNvSpPr>
          <p:nvPr>
            <p:ph idx="1"/>
          </p:nvPr>
        </p:nvSpPr>
        <p:spPr/>
        <p:txBody>
          <a:bodyPr/>
          <a:lstStyle/>
          <a:p>
            <a:r>
              <a:rPr lang="en-US" dirty="0" smtClean="0"/>
              <a:t>Which of the following pairs are miscible?</a:t>
            </a:r>
          </a:p>
          <a:p>
            <a:pPr marL="514350" indent="-514350">
              <a:buFont typeface="+mj-lt"/>
              <a:buAutoNum type="alphaUcPeriod"/>
            </a:pPr>
            <a:r>
              <a:rPr lang="en-US" dirty="0" smtClean="0"/>
              <a:t>Water and ethanol, CH</a:t>
            </a:r>
            <a:r>
              <a:rPr lang="en-US" baseline="-25000" dirty="0" smtClean="0"/>
              <a:t>3</a:t>
            </a:r>
            <a:r>
              <a:rPr lang="en-US" dirty="0" smtClean="0"/>
              <a:t>CH</a:t>
            </a:r>
            <a:r>
              <a:rPr lang="en-US" baseline="-25000" dirty="0" smtClean="0"/>
              <a:t>2</a:t>
            </a:r>
            <a:r>
              <a:rPr lang="en-US" dirty="0" smtClean="0"/>
              <a:t>OH</a:t>
            </a:r>
          </a:p>
          <a:p>
            <a:pPr marL="514350" indent="-514350">
              <a:buFont typeface="+mj-lt"/>
              <a:buAutoNum type="alphaUcPeriod"/>
            </a:pPr>
            <a:r>
              <a:rPr lang="en-US" dirty="0" smtClean="0"/>
              <a:t>Hexane, CH</a:t>
            </a:r>
            <a:r>
              <a:rPr lang="en-US" baseline="-25000" dirty="0" smtClean="0"/>
              <a:t>3</a:t>
            </a:r>
            <a:r>
              <a:rPr lang="en-US" dirty="0" smtClean="0"/>
              <a:t>(CH</a:t>
            </a:r>
            <a:r>
              <a:rPr lang="en-US" baseline="-25000" dirty="0" smtClean="0"/>
              <a:t>2</a:t>
            </a:r>
            <a:r>
              <a:rPr lang="en-US" dirty="0" smtClean="0"/>
              <a:t>)</a:t>
            </a:r>
            <a:r>
              <a:rPr lang="en-US" baseline="-25000" dirty="0" smtClean="0"/>
              <a:t>4</a:t>
            </a:r>
            <a:r>
              <a:rPr lang="en-US" dirty="0" smtClean="0"/>
              <a:t>CH</a:t>
            </a:r>
            <a:r>
              <a:rPr lang="en-US" baseline="-25000" dirty="0" smtClean="0"/>
              <a:t>3</a:t>
            </a:r>
            <a:r>
              <a:rPr lang="en-US" dirty="0" smtClean="0"/>
              <a:t> and </a:t>
            </a:r>
            <a:r>
              <a:rPr lang="en-US" dirty="0" err="1" smtClean="0"/>
              <a:t>xylene</a:t>
            </a:r>
            <a:r>
              <a:rPr lang="en-US" dirty="0" smtClean="0"/>
              <a:t>,</a:t>
            </a:r>
          </a:p>
          <a:p>
            <a:pPr marL="514350" indent="-514350">
              <a:buFont typeface="+mj-lt"/>
              <a:buAutoNum type="alphaUcPeriod"/>
            </a:pPr>
            <a:r>
              <a:rPr lang="en-US" dirty="0" smtClean="0"/>
              <a:t>Ethanol, CH</a:t>
            </a:r>
            <a:r>
              <a:rPr lang="en-US" baseline="-25000" dirty="0" smtClean="0"/>
              <a:t>3</a:t>
            </a:r>
            <a:r>
              <a:rPr lang="en-US" dirty="0" smtClean="0"/>
              <a:t>CH</a:t>
            </a:r>
            <a:r>
              <a:rPr lang="en-US" baseline="-25000" dirty="0" smtClean="0"/>
              <a:t>2</a:t>
            </a:r>
            <a:r>
              <a:rPr lang="en-US" dirty="0" smtClean="0"/>
              <a:t>OH, and </a:t>
            </a:r>
            <a:r>
              <a:rPr lang="en-US" dirty="0" err="1" smtClean="0"/>
              <a:t>xylene</a:t>
            </a:r>
            <a:r>
              <a:rPr lang="en-US" dirty="0" smtClean="0"/>
              <a:t>,  </a:t>
            </a:r>
          </a:p>
          <a:p>
            <a:pPr marL="514350" indent="-514350">
              <a:buFont typeface="+mj-lt"/>
              <a:buAutoNum type="alphaUcPeriod"/>
            </a:pPr>
            <a:r>
              <a:rPr lang="en-US" dirty="0" smtClean="0"/>
              <a:t>A and B</a:t>
            </a:r>
          </a:p>
          <a:p>
            <a:pPr marL="514350" indent="-514350">
              <a:buFont typeface="+mj-lt"/>
              <a:buAutoNum type="alphaUcPeriod"/>
            </a:pPr>
            <a:r>
              <a:rPr lang="en-US" dirty="0" smtClean="0"/>
              <a:t>All of the above</a:t>
            </a:r>
            <a:endParaRPr lang="en-US" dirty="0"/>
          </a:p>
        </p:txBody>
      </p:sp>
      <p:graphicFrame>
        <p:nvGraphicFramePr>
          <p:cNvPr id="1026" name="Object 2"/>
          <p:cNvGraphicFramePr>
            <a:graphicFrameLocks noChangeAspect="1"/>
          </p:cNvGraphicFramePr>
          <p:nvPr/>
        </p:nvGraphicFramePr>
        <p:xfrm>
          <a:off x="6705600" y="2590800"/>
          <a:ext cx="1954213" cy="714375"/>
        </p:xfrm>
        <a:graphic>
          <a:graphicData uri="http://schemas.openxmlformats.org/presentationml/2006/ole">
            <mc:AlternateContent xmlns:mc="http://schemas.openxmlformats.org/markup-compatibility/2006">
              <mc:Choice xmlns:v="urn:schemas-microsoft-com:vml" Requires="v">
                <p:oleObj spid="_x0000_s1066" name="CS ChemDraw Drawing" r:id="rId3" imgW="1954912" imgH="714514" progId="ChemDraw.Document.6.0">
                  <p:embed/>
                </p:oleObj>
              </mc:Choice>
              <mc:Fallback>
                <p:oleObj name="CS ChemDraw Drawing" r:id="rId3" imgW="1954912" imgH="714514"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590800"/>
                        <a:ext cx="1954213"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6705600" y="3352800"/>
          <a:ext cx="1954213" cy="714375"/>
        </p:xfrm>
        <a:graphic>
          <a:graphicData uri="http://schemas.openxmlformats.org/presentationml/2006/ole">
            <mc:AlternateContent xmlns:mc="http://schemas.openxmlformats.org/markup-compatibility/2006">
              <mc:Choice xmlns:v="urn:schemas-microsoft-com:vml" Requires="v">
                <p:oleObj spid="_x0000_s1067" name="CS ChemDraw Drawing" r:id="rId5" imgW="1954912" imgH="714514" progId="ChemDraw.Document.6.0">
                  <p:embed/>
                </p:oleObj>
              </mc:Choice>
              <mc:Fallback>
                <p:oleObj name="CS ChemDraw Drawing" r:id="rId5" imgW="1954912" imgH="714514" progId="ChemDraw.Document.6.0">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3352800"/>
                        <a:ext cx="1954213"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81000" y="1752600"/>
            <a:ext cx="8229600" cy="3581400"/>
          </a:xfrm>
          <a:prstGeom prst="rect">
            <a:avLst/>
          </a:prstGeom>
          <a:noFill/>
          <a:ln w="9525">
            <a:noFill/>
            <a:miter lim="800000"/>
            <a:headEnd/>
            <a:tailEnd/>
          </a:ln>
        </p:spPr>
        <p:txBody>
          <a:bodyPr/>
          <a:lstStyle/>
          <a:p>
            <a:pPr marL="609600" indent="-609600">
              <a:spcBef>
                <a:spcPct val="20000"/>
              </a:spcBef>
              <a:buFontTx/>
              <a:buChar char="•"/>
            </a:pPr>
            <a:endParaRPr lang="en-US" sz="3200"/>
          </a:p>
        </p:txBody>
      </p:sp>
      <p:sp>
        <p:nvSpPr>
          <p:cNvPr id="12291" name="Rectangle 3"/>
          <p:cNvSpPr>
            <a:spLocks noGrp="1" noChangeArrowheads="1"/>
          </p:cNvSpPr>
          <p:nvPr>
            <p:ph type="title"/>
          </p:nvPr>
        </p:nvSpPr>
        <p:spPr>
          <a:xfrm>
            <a:off x="457200" y="274638"/>
            <a:ext cx="8229600" cy="792162"/>
          </a:xfrm>
        </p:spPr>
        <p:txBody>
          <a:bodyPr/>
          <a:lstStyle/>
          <a:p>
            <a:pPr eaLnBrk="1" hangingPunct="1"/>
            <a:r>
              <a:rPr lang="en-US" dirty="0" smtClean="0"/>
              <a:t>How do solids mix in solutions?</a:t>
            </a:r>
          </a:p>
        </p:txBody>
      </p:sp>
      <p:pic>
        <p:nvPicPr>
          <p:cNvPr id="12293" name="Picture 8" descr="fg14_T05"/>
          <p:cNvPicPr>
            <a:picLocks noGrp="1" noChangeAspect="1" noChangeArrowheads="1"/>
          </p:cNvPicPr>
          <p:nvPr>
            <p:ph sz="half" idx="2"/>
          </p:nvPr>
        </p:nvPicPr>
        <p:blipFill>
          <a:blip r:embed="rId2" cstate="print"/>
          <a:srcRect/>
          <a:stretch>
            <a:fillRect/>
          </a:stretch>
        </p:blipFill>
        <p:spPr>
          <a:xfrm>
            <a:off x="685800" y="1066800"/>
            <a:ext cx="8001000" cy="2472531"/>
          </a:xfrm>
          <a:noFill/>
        </p:spPr>
      </p:pic>
      <p:pic>
        <p:nvPicPr>
          <p:cNvPr id="6" name="Picture 7" descr="12_05_Table"/>
          <p:cNvPicPr>
            <a:picLocks noChangeAspect="1" noChangeArrowheads="1"/>
          </p:cNvPicPr>
          <p:nvPr/>
        </p:nvPicPr>
        <p:blipFill>
          <a:blip r:embed="rId3" cstate="print"/>
          <a:srcRect/>
          <a:stretch>
            <a:fillRect/>
          </a:stretch>
        </p:blipFill>
        <p:spPr bwMode="auto">
          <a:xfrm>
            <a:off x="914400" y="3732025"/>
            <a:ext cx="7620000" cy="3125975"/>
          </a:xfrm>
          <a:prstGeom prst="rect">
            <a:avLst/>
          </a:prstGeom>
          <a:noFill/>
        </p:spPr>
      </p:pic>
    </p:spTree>
    <p:extLst>
      <p:ext uri="{BB962C8B-B14F-4D97-AF65-F5344CB8AC3E}">
        <p14:creationId xmlns:p14="http://schemas.microsoft.com/office/powerpoint/2010/main" val="10269305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3800" dirty="0" smtClean="0"/>
              <a:t>What causes substances to dissolve?</a:t>
            </a:r>
          </a:p>
        </p:txBody>
      </p:sp>
      <p:pic>
        <p:nvPicPr>
          <p:cNvPr id="13316" name="Picture 4" descr="FG13_01"/>
          <p:cNvPicPr>
            <a:picLocks noGrp="1" noChangeAspect="1" noChangeArrowheads="1"/>
          </p:cNvPicPr>
          <p:nvPr>
            <p:ph sz="half" idx="2"/>
          </p:nvPr>
        </p:nvPicPr>
        <p:blipFill>
          <a:blip r:embed="rId2" cstate="print"/>
          <a:srcRect/>
          <a:stretch>
            <a:fillRect/>
          </a:stretch>
        </p:blipFill>
        <p:spPr>
          <a:xfrm>
            <a:off x="2514600" y="1676400"/>
            <a:ext cx="3725863" cy="4525963"/>
          </a:xfrm>
          <a:noFill/>
        </p:spPr>
      </p:pic>
    </p:spTree>
    <p:extLst>
      <p:ext uri="{BB962C8B-B14F-4D97-AF65-F5344CB8AC3E}">
        <p14:creationId xmlns:p14="http://schemas.microsoft.com/office/powerpoint/2010/main" val="2471841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1" descr="16T1"/>
          <p:cNvPicPr>
            <a:picLocks noChangeAspect="1" noChangeArrowheads="1"/>
          </p:cNvPicPr>
          <p:nvPr/>
        </p:nvPicPr>
        <p:blipFill>
          <a:blip r:embed="rId2" cstate="print"/>
          <a:srcRect/>
          <a:stretch>
            <a:fillRect/>
          </a:stretch>
        </p:blipFill>
        <p:spPr bwMode="auto">
          <a:xfrm>
            <a:off x="381000" y="609600"/>
            <a:ext cx="8367713" cy="5522912"/>
          </a:xfrm>
          <a:prstGeom prst="rect">
            <a:avLst/>
          </a:prstGeom>
          <a:noFill/>
          <a:ln w="9525">
            <a:noFill/>
            <a:miter lim="800000"/>
            <a:headEnd/>
            <a:tailEnd/>
          </a:ln>
          <a:effectLst/>
        </p:spPr>
      </p:pic>
    </p:spTree>
    <p:extLst>
      <p:ext uri="{BB962C8B-B14F-4D97-AF65-F5344CB8AC3E}">
        <p14:creationId xmlns:p14="http://schemas.microsoft.com/office/powerpoint/2010/main" val="3822740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spect="1" noChangeArrowheads="1"/>
          </p:cNvPicPr>
          <p:nvPr/>
        </p:nvPicPr>
        <p:blipFill>
          <a:blip r:embed="rId3" cstate="print"/>
          <a:srcRect/>
          <a:stretch>
            <a:fillRect/>
          </a:stretch>
        </p:blipFill>
        <p:spPr bwMode="auto">
          <a:xfrm>
            <a:off x="57150" y="2034540"/>
            <a:ext cx="9029700" cy="2788920"/>
          </a:xfrm>
          <a:prstGeom prst="rect">
            <a:avLst/>
          </a:prstGeom>
          <a:noFill/>
          <a:ln w="25400">
            <a:noFill/>
            <a:miter lim="800000"/>
            <a:headEnd/>
            <a:tailEnd/>
          </a:ln>
          <a:effec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p:cNvPicPr>
            <a:picLocks/>
          </p:cNvPicPr>
          <p:nvPr/>
        </p:nvPicPr>
        <p:blipFill>
          <a:blip r:embed="rId3" cstate="print"/>
          <a:srcRect/>
          <a:stretch>
            <a:fillRect/>
          </a:stretch>
        </p:blipFill>
        <p:spPr bwMode="auto">
          <a:xfrm>
            <a:off x="254000" y="1176763"/>
            <a:ext cx="8636000" cy="5397500"/>
          </a:xfrm>
          <a:prstGeom prst="rect">
            <a:avLst/>
          </a:prstGeom>
          <a:noFill/>
          <a:ln w="9525">
            <a:noFill/>
            <a:miter lim="800000"/>
            <a:headEnd/>
            <a:tailEnd/>
          </a:ln>
        </p:spPr>
      </p:pic>
      <p:sp>
        <p:nvSpPr>
          <p:cNvPr id="53250" name="TextBox 2"/>
          <p:cNvSpPr txBox="1">
            <a:spLocks noChangeArrowheads="1"/>
          </p:cNvSpPr>
          <p:nvPr/>
        </p:nvSpPr>
        <p:spPr bwMode="auto">
          <a:xfrm>
            <a:off x="7767638" y="6604000"/>
            <a:ext cx="1387475" cy="274638"/>
          </a:xfrm>
          <a:prstGeom prst="rect">
            <a:avLst/>
          </a:prstGeom>
          <a:noFill/>
          <a:ln w="9525">
            <a:noFill/>
            <a:miter lim="800000"/>
            <a:headEnd/>
            <a:tailEnd/>
          </a:ln>
        </p:spPr>
        <p:txBody>
          <a:bodyPr wrap="none">
            <a:spAutoFit/>
          </a:bodyPr>
          <a:lstStyle/>
          <a:p>
            <a:pPr algn="r"/>
            <a:r>
              <a:rPr lang="en-US" sz="1200" b="1">
                <a:latin typeface="Arial" pitchFamily="34" charset="0"/>
              </a:rPr>
              <a:t>Figure 16-6 p479</a:t>
            </a:r>
          </a:p>
        </p:txBody>
      </p:sp>
      <p:sp>
        <p:nvSpPr>
          <p:cNvPr id="4" name="Title 4"/>
          <p:cNvSpPr txBox="1">
            <a:spLocks/>
          </p:cNvSpPr>
          <p:nvPr/>
        </p:nvSpPr>
        <p:spPr>
          <a:xfrm>
            <a:off x="457200" y="274638"/>
            <a:ext cx="8229600" cy="9445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What is a solvent cage?</a:t>
            </a:r>
            <a:endParaRPr lang="en-US" dirty="0"/>
          </a:p>
        </p:txBody>
      </p:sp>
    </p:spTree>
    <p:extLst>
      <p:ext uri="{BB962C8B-B14F-4D97-AF65-F5344CB8AC3E}">
        <p14:creationId xmlns:p14="http://schemas.microsoft.com/office/powerpoint/2010/main" val="5705040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229600" cy="868362"/>
          </a:xfrm>
        </p:spPr>
        <p:txBody>
          <a:bodyPr/>
          <a:lstStyle/>
          <a:p>
            <a:r>
              <a:rPr lang="en-US" sz="3800" dirty="0" smtClean="0"/>
              <a:t>How do ionic compounds dissociate?</a:t>
            </a:r>
            <a:endParaRPr lang="en-US" sz="3800" dirty="0"/>
          </a:p>
        </p:txBody>
      </p:sp>
      <p:pic>
        <p:nvPicPr>
          <p:cNvPr id="16387" name="Picture 5" descr="fg14_03"/>
          <p:cNvPicPr>
            <a:picLocks noGrp="1" noChangeAspect="1" noChangeArrowheads="1"/>
          </p:cNvPicPr>
          <p:nvPr>
            <p:ph sz="half" idx="4294967295"/>
          </p:nvPr>
        </p:nvPicPr>
        <p:blipFill>
          <a:blip r:embed="rId2" cstate="print"/>
          <a:srcRect/>
          <a:stretch>
            <a:fillRect/>
          </a:stretch>
        </p:blipFill>
        <p:spPr>
          <a:xfrm>
            <a:off x="2895600" y="1143000"/>
            <a:ext cx="4005263" cy="5461000"/>
          </a:xfrm>
          <a:noFill/>
        </p:spPr>
      </p:pic>
    </p:spTree>
    <p:extLst>
      <p:ext uri="{BB962C8B-B14F-4D97-AF65-F5344CB8AC3E}">
        <p14:creationId xmlns:p14="http://schemas.microsoft.com/office/powerpoint/2010/main" val="1868892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cstate="print"/>
          <a:srcRect/>
          <a:stretch>
            <a:fillRect/>
          </a:stretch>
        </p:blipFill>
        <p:spPr bwMode="auto">
          <a:xfrm>
            <a:off x="3962400" y="0"/>
            <a:ext cx="5017770" cy="6743700"/>
          </a:xfrm>
          <a:prstGeom prst="rect">
            <a:avLst/>
          </a:prstGeom>
          <a:noFill/>
          <a:ln w="25400">
            <a:noFill/>
            <a:miter lim="800000"/>
            <a:headEnd/>
            <a:tailEnd/>
          </a:ln>
          <a:effectLst/>
        </p:spPr>
      </p:pic>
      <p:sp>
        <p:nvSpPr>
          <p:cNvPr id="4" name="Title 8"/>
          <p:cNvSpPr>
            <a:spLocks noGrp="1"/>
          </p:cNvSpPr>
          <p:nvPr>
            <p:ph type="title"/>
          </p:nvPr>
        </p:nvSpPr>
        <p:spPr>
          <a:xfrm>
            <a:off x="457200" y="274638"/>
            <a:ext cx="3124200" cy="3097212"/>
          </a:xfrm>
        </p:spPr>
        <p:txBody>
          <a:bodyPr>
            <a:normAutofit/>
          </a:bodyPr>
          <a:lstStyle/>
          <a:p>
            <a:r>
              <a:rPr lang="en-US" sz="3800" dirty="0" smtClean="0"/>
              <a:t>How do molecular compounds dissolve? </a:t>
            </a:r>
            <a:endParaRPr lang="en-US" sz="3800"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p:cNvPicPr>
            <a:picLocks/>
          </p:cNvPicPr>
          <p:nvPr/>
        </p:nvPicPr>
        <p:blipFill>
          <a:blip r:embed="rId3" cstate="print"/>
          <a:srcRect/>
          <a:stretch>
            <a:fillRect/>
          </a:stretch>
        </p:blipFill>
        <p:spPr bwMode="auto">
          <a:xfrm>
            <a:off x="254000" y="1816100"/>
            <a:ext cx="8636000" cy="3225800"/>
          </a:xfrm>
          <a:prstGeom prst="rect">
            <a:avLst/>
          </a:prstGeom>
          <a:noFill/>
          <a:ln w="9525">
            <a:noFill/>
            <a:miter lim="800000"/>
            <a:headEnd/>
            <a:tailEnd/>
          </a:ln>
        </p:spPr>
      </p:pic>
      <p:sp>
        <p:nvSpPr>
          <p:cNvPr id="55298" name="TextBox 2"/>
          <p:cNvSpPr txBox="1">
            <a:spLocks noChangeArrowheads="1"/>
          </p:cNvSpPr>
          <p:nvPr/>
        </p:nvSpPr>
        <p:spPr bwMode="auto">
          <a:xfrm>
            <a:off x="7767638" y="6604000"/>
            <a:ext cx="1387475" cy="274638"/>
          </a:xfrm>
          <a:prstGeom prst="rect">
            <a:avLst/>
          </a:prstGeom>
          <a:noFill/>
          <a:ln w="9525">
            <a:noFill/>
            <a:miter lim="800000"/>
            <a:headEnd/>
            <a:tailEnd/>
          </a:ln>
        </p:spPr>
        <p:txBody>
          <a:bodyPr wrap="none">
            <a:spAutoFit/>
          </a:bodyPr>
          <a:lstStyle/>
          <a:p>
            <a:pPr algn="r"/>
            <a:r>
              <a:rPr lang="en-US" sz="1200" b="1">
                <a:latin typeface="Arial" pitchFamily="34" charset="0"/>
              </a:rPr>
              <a:t>Figure 16-7 p480</a:t>
            </a:r>
          </a:p>
        </p:txBody>
      </p:sp>
      <p:sp>
        <p:nvSpPr>
          <p:cNvPr id="2" name="Title 1"/>
          <p:cNvSpPr>
            <a:spLocks noGrp="1"/>
          </p:cNvSpPr>
          <p:nvPr>
            <p:ph type="title"/>
          </p:nvPr>
        </p:nvSpPr>
        <p:spPr/>
        <p:txBody>
          <a:bodyPr/>
          <a:lstStyle/>
          <a:p>
            <a:r>
              <a:rPr lang="en-US" dirty="0" smtClean="0"/>
              <a:t>What is a saturated solution? </a:t>
            </a:r>
            <a:endParaRPr lang="en-US" dirty="0"/>
          </a:p>
        </p:txBody>
      </p:sp>
    </p:spTree>
    <p:extLst>
      <p:ext uri="{BB962C8B-B14F-4D97-AF65-F5344CB8AC3E}">
        <p14:creationId xmlns:p14="http://schemas.microsoft.com/office/powerpoint/2010/main" val="26244913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114300" y="1066800"/>
            <a:ext cx="9029700" cy="5577840"/>
          </a:xfrm>
          <a:prstGeom prst="rect">
            <a:avLst/>
          </a:prstGeom>
          <a:noFill/>
          <a:ln w="25400">
            <a:noFill/>
            <a:miter lim="800000"/>
            <a:headEnd/>
            <a:tailEnd/>
          </a:ln>
          <a:effectLst/>
        </p:spPr>
      </p:pic>
      <p:sp>
        <p:nvSpPr>
          <p:cNvPr id="3" name="Title 2"/>
          <p:cNvSpPr>
            <a:spLocks noGrp="1"/>
          </p:cNvSpPr>
          <p:nvPr>
            <p:ph type="title"/>
          </p:nvPr>
        </p:nvSpPr>
        <p:spPr>
          <a:xfrm>
            <a:off x="457200" y="274638"/>
            <a:ext cx="8229600" cy="868362"/>
          </a:xfrm>
        </p:spPr>
        <p:txBody>
          <a:bodyPr/>
          <a:lstStyle/>
          <a:p>
            <a:r>
              <a:rPr lang="en-US" sz="2100" dirty="0" smtClean="0"/>
              <a:t>What happens to a supersaturated solution if more solute is added? </a:t>
            </a:r>
            <a:endParaRPr lang="en-US" sz="2100" dirty="0"/>
          </a:p>
        </p:txBody>
      </p:sp>
    </p:spTree>
    <p:extLst>
      <p:ext uri="{BB962C8B-B14F-4D97-AF65-F5344CB8AC3E}">
        <p14:creationId xmlns:p14="http://schemas.microsoft.com/office/powerpoint/2010/main" val="54510032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12_05_Figure"/>
          <p:cNvPicPr>
            <a:picLocks noChangeAspect="1" noChangeArrowheads="1"/>
          </p:cNvPicPr>
          <p:nvPr/>
        </p:nvPicPr>
        <p:blipFill>
          <a:blip r:embed="rId2" cstate="print"/>
          <a:srcRect/>
          <a:stretch>
            <a:fillRect/>
          </a:stretch>
        </p:blipFill>
        <p:spPr bwMode="auto">
          <a:xfrm>
            <a:off x="1905000" y="833867"/>
            <a:ext cx="5638800" cy="6024133"/>
          </a:xfrm>
          <a:prstGeom prst="rect">
            <a:avLst/>
          </a:prstGeom>
          <a:noFill/>
        </p:spPr>
      </p:pic>
      <p:sp>
        <p:nvSpPr>
          <p:cNvPr id="3" name="Title 2"/>
          <p:cNvSpPr>
            <a:spLocks noGrp="1"/>
          </p:cNvSpPr>
          <p:nvPr>
            <p:ph type="title"/>
          </p:nvPr>
        </p:nvSpPr>
        <p:spPr>
          <a:xfrm>
            <a:off x="457200" y="274638"/>
            <a:ext cx="8229600" cy="639762"/>
          </a:xfrm>
        </p:spPr>
        <p:txBody>
          <a:bodyPr/>
          <a:lstStyle/>
          <a:p>
            <a:r>
              <a:rPr lang="en-US" sz="3200" dirty="0" smtClean="0"/>
              <a:t>How are solubility and temperature related? </a:t>
            </a:r>
            <a:endParaRPr lang="en-US" sz="3200" dirty="0"/>
          </a:p>
        </p:txBody>
      </p:sp>
    </p:spTree>
    <p:extLst>
      <p:ext uri="{BB962C8B-B14F-4D97-AF65-F5344CB8AC3E}">
        <p14:creationId xmlns:p14="http://schemas.microsoft.com/office/powerpoint/2010/main" val="30316518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How are solubility and temperature related?</a:t>
            </a:r>
            <a:endParaRPr lang="en-US" sz="3200" dirty="0"/>
          </a:p>
        </p:txBody>
      </p:sp>
      <p:pic>
        <p:nvPicPr>
          <p:cNvPr id="3" name="Picture 2"/>
          <p:cNvPicPr>
            <a:picLocks noChangeAspect="1" noChangeArrowheads="1"/>
          </p:cNvPicPr>
          <p:nvPr/>
        </p:nvPicPr>
        <p:blipFill>
          <a:blip r:embed="rId2"/>
          <a:stretch>
            <a:fillRect/>
          </a:stretch>
        </p:blipFill>
        <p:spPr bwMode="auto">
          <a:xfrm>
            <a:off x="1447800" y="1527832"/>
            <a:ext cx="6096000" cy="5196426"/>
          </a:xfrm>
          <a:prstGeom prst="rect">
            <a:avLst/>
          </a:prstGeom>
          <a:noFill/>
          <a:ln w="9525">
            <a:noFill/>
            <a:miter lim="800000"/>
            <a:headEnd/>
            <a:tailEnd/>
          </a:ln>
        </p:spPr>
      </p:pic>
    </p:spTree>
    <p:extLst>
      <p:ext uri="{BB962C8B-B14F-4D97-AF65-F5344CB8AC3E}">
        <p14:creationId xmlns:p14="http://schemas.microsoft.com/office/powerpoint/2010/main" val="755697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229600" cy="792162"/>
          </a:xfrm>
        </p:spPr>
        <p:txBody>
          <a:bodyPr/>
          <a:lstStyle/>
          <a:p>
            <a:r>
              <a:rPr lang="en-US" dirty="0" smtClean="0"/>
              <a:t>Example - Solutions</a:t>
            </a:r>
            <a:endParaRPr lang="en-US" dirty="0"/>
          </a:p>
        </p:txBody>
      </p:sp>
      <p:pic>
        <p:nvPicPr>
          <p:cNvPr id="4" name="Picture 1"/>
          <p:cNvPicPr>
            <a:picLocks noGrp="1" noChangeAspect="1" noChangeArrowheads="1"/>
          </p:cNvPicPr>
          <p:nvPr>
            <p:ph sz="half" idx="1"/>
          </p:nvPr>
        </p:nvPicPr>
        <p:blipFill>
          <a:blip r:embed="rId2" cstate="print"/>
          <a:stretch>
            <a:fillRect/>
          </a:stretch>
        </p:blipFill>
        <p:spPr bwMode="auto">
          <a:xfrm>
            <a:off x="0" y="1600201"/>
            <a:ext cx="5977105" cy="4267200"/>
          </a:xfrm>
          <a:prstGeom prst="rect">
            <a:avLst/>
          </a:prstGeom>
          <a:noFill/>
          <a:ln w="25400">
            <a:noFill/>
            <a:miter lim="800000"/>
            <a:headEnd/>
            <a:tailEnd/>
          </a:ln>
          <a:effectLst/>
        </p:spPr>
      </p:pic>
      <p:sp>
        <p:nvSpPr>
          <p:cNvPr id="10" name="Content Placeholder 9"/>
          <p:cNvSpPr>
            <a:spLocks noGrp="1"/>
          </p:cNvSpPr>
          <p:nvPr>
            <p:ph sz="half" idx="2"/>
          </p:nvPr>
        </p:nvSpPr>
        <p:spPr>
          <a:xfrm>
            <a:off x="6019800" y="1219200"/>
            <a:ext cx="3124200" cy="5181599"/>
          </a:xfrm>
        </p:spPr>
        <p:txBody>
          <a:bodyPr>
            <a:normAutofit/>
          </a:bodyPr>
          <a:lstStyle/>
          <a:p>
            <a:r>
              <a:rPr lang="en-US" sz="2400" dirty="0" smtClean="0"/>
              <a:t>What type of solution is sodium acetate at 75 °C  and 115 g/100 g H</a:t>
            </a:r>
            <a:r>
              <a:rPr lang="en-US" sz="2400" baseline="-25000" dirty="0" smtClean="0"/>
              <a:t>2</a:t>
            </a:r>
            <a:r>
              <a:rPr lang="en-US" sz="2400" dirty="0" smtClean="0"/>
              <a:t>O?</a:t>
            </a:r>
          </a:p>
          <a:p>
            <a:pPr marL="514350" indent="-514350">
              <a:buFont typeface="+mj-lt"/>
              <a:buAutoNum type="alphaUcPeriod"/>
            </a:pPr>
            <a:r>
              <a:rPr lang="en-US" sz="2400" dirty="0" smtClean="0"/>
              <a:t>Saturated</a:t>
            </a:r>
          </a:p>
          <a:p>
            <a:pPr marL="514350" indent="-514350">
              <a:buFont typeface="+mj-lt"/>
              <a:buAutoNum type="alphaUcPeriod"/>
            </a:pPr>
            <a:r>
              <a:rPr lang="en-US" sz="2400" dirty="0" smtClean="0"/>
              <a:t>Unsaturated</a:t>
            </a:r>
          </a:p>
          <a:p>
            <a:pPr marL="514350" indent="-514350">
              <a:buFont typeface="+mj-lt"/>
              <a:buAutoNum type="alphaUcPeriod"/>
            </a:pPr>
            <a:r>
              <a:rPr lang="en-US" sz="2400" dirty="0" smtClean="0"/>
              <a:t>Supersaturated</a:t>
            </a:r>
          </a:p>
          <a:p>
            <a:pPr marL="514350" indent="-514350">
              <a:buFont typeface="+mj-lt"/>
              <a:buAutoNum type="alphaUcPeriod"/>
            </a:pPr>
            <a:r>
              <a:rPr lang="en-US" sz="2400" dirty="0" smtClean="0"/>
              <a:t>Not enough information</a:t>
            </a:r>
            <a:endParaRPr lang="en-US" sz="2400" dirty="0"/>
          </a:p>
        </p:txBody>
      </p:sp>
    </p:spTree>
    <p:extLst>
      <p:ext uri="{BB962C8B-B14F-4D97-AF65-F5344CB8AC3E}">
        <p14:creationId xmlns:p14="http://schemas.microsoft.com/office/powerpoint/2010/main" val="10837049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229600" cy="792162"/>
          </a:xfrm>
        </p:spPr>
        <p:txBody>
          <a:bodyPr/>
          <a:lstStyle/>
          <a:p>
            <a:r>
              <a:rPr lang="en-US" dirty="0" smtClean="0"/>
              <a:t>Example - Solutions</a:t>
            </a:r>
            <a:endParaRPr lang="en-US" dirty="0"/>
          </a:p>
        </p:txBody>
      </p:sp>
      <p:pic>
        <p:nvPicPr>
          <p:cNvPr id="4" name="Picture 1"/>
          <p:cNvPicPr>
            <a:picLocks noGrp="1" noChangeAspect="1" noChangeArrowheads="1"/>
          </p:cNvPicPr>
          <p:nvPr>
            <p:ph sz="half" idx="1"/>
          </p:nvPr>
        </p:nvPicPr>
        <p:blipFill>
          <a:blip r:embed="rId2" cstate="print"/>
          <a:stretch>
            <a:fillRect/>
          </a:stretch>
        </p:blipFill>
        <p:spPr bwMode="auto">
          <a:xfrm>
            <a:off x="0" y="1600201"/>
            <a:ext cx="5977105" cy="4267200"/>
          </a:xfrm>
          <a:prstGeom prst="rect">
            <a:avLst/>
          </a:prstGeom>
          <a:noFill/>
          <a:ln w="25400">
            <a:noFill/>
            <a:miter lim="800000"/>
            <a:headEnd/>
            <a:tailEnd/>
          </a:ln>
          <a:effectLst/>
        </p:spPr>
      </p:pic>
      <p:sp>
        <p:nvSpPr>
          <p:cNvPr id="10" name="Content Placeholder 9"/>
          <p:cNvSpPr>
            <a:spLocks noGrp="1"/>
          </p:cNvSpPr>
          <p:nvPr>
            <p:ph sz="half" idx="2"/>
          </p:nvPr>
        </p:nvSpPr>
        <p:spPr>
          <a:xfrm>
            <a:off x="6019800" y="1219200"/>
            <a:ext cx="3124200" cy="5181599"/>
          </a:xfrm>
        </p:spPr>
        <p:txBody>
          <a:bodyPr>
            <a:normAutofit/>
          </a:bodyPr>
          <a:lstStyle/>
          <a:p>
            <a:r>
              <a:rPr lang="en-US" sz="2400" dirty="0" smtClean="0"/>
              <a:t>What type of solution is sodium acetate at 75 °C  and 50 g/100 g H</a:t>
            </a:r>
            <a:r>
              <a:rPr lang="en-US" sz="2400" baseline="-25000" dirty="0" smtClean="0"/>
              <a:t>2</a:t>
            </a:r>
            <a:r>
              <a:rPr lang="en-US" sz="2400" dirty="0" smtClean="0"/>
              <a:t>O?</a:t>
            </a:r>
          </a:p>
          <a:p>
            <a:pPr marL="514350" indent="-514350">
              <a:buFont typeface="+mj-lt"/>
              <a:buAutoNum type="alphaUcPeriod"/>
            </a:pPr>
            <a:r>
              <a:rPr lang="en-US" sz="2400" dirty="0" smtClean="0"/>
              <a:t>Saturated</a:t>
            </a:r>
          </a:p>
          <a:p>
            <a:pPr marL="514350" indent="-514350">
              <a:buFont typeface="+mj-lt"/>
              <a:buAutoNum type="alphaUcPeriod"/>
            </a:pPr>
            <a:r>
              <a:rPr lang="en-US" sz="2400" dirty="0" smtClean="0"/>
              <a:t>Unsaturated</a:t>
            </a:r>
          </a:p>
          <a:p>
            <a:pPr marL="514350" indent="-514350">
              <a:buFont typeface="+mj-lt"/>
              <a:buAutoNum type="alphaUcPeriod"/>
            </a:pPr>
            <a:r>
              <a:rPr lang="en-US" sz="2400" dirty="0" smtClean="0"/>
              <a:t>Supersaturated</a:t>
            </a:r>
          </a:p>
          <a:p>
            <a:pPr marL="514350" indent="-514350">
              <a:buFont typeface="+mj-lt"/>
              <a:buAutoNum type="alphaUcPeriod"/>
            </a:pPr>
            <a:r>
              <a:rPr lang="en-US" sz="2400" dirty="0" smtClean="0"/>
              <a:t>Not enough information</a:t>
            </a:r>
            <a:endParaRPr lang="en-US" sz="2400" dirty="0"/>
          </a:p>
        </p:txBody>
      </p:sp>
    </p:spTree>
    <p:extLst>
      <p:ext uri="{BB962C8B-B14F-4D97-AF65-F5344CB8AC3E}">
        <p14:creationId xmlns:p14="http://schemas.microsoft.com/office/powerpoint/2010/main" val="1083704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228600" y="1676400"/>
            <a:ext cx="8686801" cy="4800600"/>
            <a:chOff x="691" y="1392"/>
            <a:chExt cx="4445" cy="2277"/>
          </a:xfrm>
        </p:grpSpPr>
        <p:pic>
          <p:nvPicPr>
            <p:cNvPr id="3" name="Picture 8" descr="12_Pg379_UnFigure"/>
            <p:cNvPicPr>
              <a:picLocks noChangeAspect="1" noChangeArrowheads="1"/>
            </p:cNvPicPr>
            <p:nvPr/>
          </p:nvPicPr>
          <p:blipFill>
            <a:blip r:embed="rId2" cstate="print"/>
            <a:srcRect b="51921"/>
            <a:stretch>
              <a:fillRect/>
            </a:stretch>
          </p:blipFill>
          <p:spPr bwMode="auto">
            <a:xfrm>
              <a:off x="691" y="1392"/>
              <a:ext cx="2093" cy="2064"/>
            </a:xfrm>
            <a:prstGeom prst="rect">
              <a:avLst/>
            </a:prstGeom>
            <a:noFill/>
          </p:spPr>
        </p:pic>
        <p:pic>
          <p:nvPicPr>
            <p:cNvPr id="4" name="Picture 9" descr="12_Pg379_UnFigure"/>
            <p:cNvPicPr>
              <a:picLocks noChangeAspect="1" noChangeArrowheads="1"/>
            </p:cNvPicPr>
            <p:nvPr/>
          </p:nvPicPr>
          <p:blipFill>
            <a:blip r:embed="rId2" cstate="print"/>
            <a:srcRect t="46960"/>
            <a:stretch>
              <a:fillRect/>
            </a:stretch>
          </p:blipFill>
          <p:spPr bwMode="auto">
            <a:xfrm>
              <a:off x="3043" y="1392"/>
              <a:ext cx="2093" cy="2277"/>
            </a:xfrm>
            <a:prstGeom prst="rect">
              <a:avLst/>
            </a:prstGeom>
            <a:noFill/>
          </p:spPr>
        </p:pic>
      </p:grpSp>
      <p:sp>
        <p:nvSpPr>
          <p:cNvPr id="5" name="Title 4"/>
          <p:cNvSpPr>
            <a:spLocks noGrp="1"/>
          </p:cNvSpPr>
          <p:nvPr>
            <p:ph type="title"/>
          </p:nvPr>
        </p:nvSpPr>
        <p:spPr/>
        <p:txBody>
          <a:bodyPr/>
          <a:lstStyle/>
          <a:p>
            <a:r>
              <a:rPr lang="en-US" sz="3400" dirty="0" smtClean="0"/>
              <a:t>What is the mass percent of the solution?</a:t>
            </a:r>
            <a:endParaRPr lang="en-US" sz="3400" dirty="0"/>
          </a:p>
        </p:txBody>
      </p:sp>
    </p:spTree>
    <p:extLst>
      <p:ext uri="{BB962C8B-B14F-4D97-AF65-F5344CB8AC3E}">
        <p14:creationId xmlns:p14="http://schemas.microsoft.com/office/powerpoint/2010/main" val="20346035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1"/>
          <p:cNvPicPr>
            <a:picLocks/>
          </p:cNvPicPr>
          <p:nvPr/>
        </p:nvPicPr>
        <p:blipFill>
          <a:blip r:embed="rId3" cstate="print"/>
          <a:srcRect/>
          <a:stretch>
            <a:fillRect/>
          </a:stretch>
        </p:blipFill>
        <p:spPr bwMode="auto">
          <a:xfrm>
            <a:off x="254000" y="1371600"/>
            <a:ext cx="8636000" cy="3429000"/>
          </a:xfrm>
          <a:prstGeom prst="rect">
            <a:avLst/>
          </a:prstGeom>
          <a:noFill/>
          <a:ln w="9525">
            <a:noFill/>
            <a:miter lim="800000"/>
            <a:headEnd/>
            <a:tailEnd/>
          </a:ln>
        </p:spPr>
      </p:pic>
      <p:sp>
        <p:nvSpPr>
          <p:cNvPr id="143362" name="TextBox 2"/>
          <p:cNvSpPr txBox="1">
            <a:spLocks noChangeArrowheads="1"/>
          </p:cNvSpPr>
          <p:nvPr/>
        </p:nvSpPr>
        <p:spPr bwMode="auto">
          <a:xfrm>
            <a:off x="7672388" y="6604000"/>
            <a:ext cx="1471612" cy="274638"/>
          </a:xfrm>
          <a:prstGeom prst="rect">
            <a:avLst/>
          </a:prstGeom>
          <a:noFill/>
          <a:ln w="9525">
            <a:noFill/>
            <a:miter lim="800000"/>
            <a:headEnd/>
            <a:tailEnd/>
          </a:ln>
        </p:spPr>
        <p:txBody>
          <a:bodyPr wrap="none">
            <a:spAutoFit/>
          </a:bodyPr>
          <a:lstStyle/>
          <a:p>
            <a:pPr algn="r"/>
            <a:r>
              <a:rPr lang="en-US" sz="1200" b="1">
                <a:latin typeface="Arial" pitchFamily="34" charset="0"/>
              </a:rPr>
              <a:t>Figure 16-22 p511</a:t>
            </a:r>
          </a:p>
        </p:txBody>
      </p:sp>
      <p:sp>
        <p:nvSpPr>
          <p:cNvPr id="2" name="Title 1"/>
          <p:cNvSpPr>
            <a:spLocks noGrp="1"/>
          </p:cNvSpPr>
          <p:nvPr>
            <p:ph type="title"/>
          </p:nvPr>
        </p:nvSpPr>
        <p:spPr>
          <a:xfrm>
            <a:off x="457200" y="274638"/>
            <a:ext cx="8229600" cy="792162"/>
          </a:xfrm>
        </p:spPr>
        <p:txBody>
          <a:bodyPr>
            <a:normAutofit/>
          </a:bodyPr>
          <a:lstStyle/>
          <a:p>
            <a:r>
              <a:rPr lang="en-US" sz="3400" dirty="0" smtClean="0"/>
              <a:t>How do colligative properties affect freezing? </a:t>
            </a:r>
            <a:endParaRPr lang="en-US" sz="3400" dirty="0"/>
          </a:p>
        </p:txBody>
      </p:sp>
    </p:spTree>
    <p:extLst>
      <p:ext uri="{BB962C8B-B14F-4D97-AF65-F5344CB8AC3E}">
        <p14:creationId xmlns:p14="http://schemas.microsoft.com/office/powerpoint/2010/main" val="16853357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Example – </a:t>
            </a:r>
            <a:r>
              <a:rPr lang="en-US" sz="4200" dirty="0" err="1" smtClean="0"/>
              <a:t>Colligative</a:t>
            </a:r>
            <a:r>
              <a:rPr lang="en-US" sz="4200" dirty="0" smtClean="0"/>
              <a:t> Properties</a:t>
            </a:r>
            <a:endParaRPr lang="en-US" sz="4200" dirty="0"/>
          </a:p>
        </p:txBody>
      </p:sp>
      <p:sp>
        <p:nvSpPr>
          <p:cNvPr id="3" name="Content Placeholder 2"/>
          <p:cNvSpPr>
            <a:spLocks noGrp="1"/>
          </p:cNvSpPr>
          <p:nvPr>
            <p:ph idx="1"/>
          </p:nvPr>
        </p:nvSpPr>
        <p:spPr/>
        <p:txBody>
          <a:bodyPr/>
          <a:lstStyle/>
          <a:p>
            <a:r>
              <a:rPr lang="en-US" dirty="0" smtClean="0"/>
              <a:t>Calculate the freezing point of a 2.0 </a:t>
            </a:r>
            <a:r>
              <a:rPr lang="en-US" i="1" dirty="0"/>
              <a:t>m</a:t>
            </a:r>
            <a:r>
              <a:rPr lang="en-US" dirty="0" smtClean="0"/>
              <a:t> ethylene </a:t>
            </a:r>
            <a:r>
              <a:rPr lang="en-US" dirty="0" err="1" smtClean="0"/>
              <a:t>gylcol</a:t>
            </a:r>
            <a:r>
              <a:rPr lang="en-US" dirty="0" smtClean="0"/>
              <a:t>, CH</a:t>
            </a:r>
            <a:r>
              <a:rPr lang="en-US" baseline="-25000" dirty="0" smtClean="0"/>
              <a:t>2</a:t>
            </a:r>
            <a:r>
              <a:rPr lang="en-US" dirty="0" smtClean="0"/>
              <a:t>(OH)CH</a:t>
            </a:r>
            <a:r>
              <a:rPr lang="en-US" baseline="-25000" dirty="0" smtClean="0"/>
              <a:t>2</a:t>
            </a:r>
            <a:r>
              <a:rPr lang="en-US" dirty="0" smtClean="0"/>
              <a:t>OH, antifreeze solution. </a:t>
            </a:r>
            <a:r>
              <a:rPr lang="en-US" dirty="0" err="1" smtClean="0"/>
              <a:t>K</a:t>
            </a:r>
            <a:r>
              <a:rPr lang="en-US" baseline="-25000" dirty="0" err="1" smtClean="0"/>
              <a:t>f</a:t>
            </a:r>
            <a:r>
              <a:rPr lang="en-US" baseline="-25000" dirty="0" smtClean="0"/>
              <a:t> </a:t>
            </a:r>
            <a:r>
              <a:rPr lang="en-US" dirty="0" smtClean="0"/>
              <a:t>water = 1.86 °C/</a:t>
            </a:r>
            <a:r>
              <a:rPr lang="en-US" i="1" dirty="0" smtClean="0"/>
              <a:t>m</a:t>
            </a:r>
            <a:r>
              <a:rPr lang="en-US" dirty="0" smtClean="0"/>
              <a:t>. </a:t>
            </a:r>
            <a:endParaRPr lang="en-US" i="1" dirty="0" smtClean="0"/>
          </a:p>
          <a:p>
            <a:endParaRPr lang="en-US" dirty="0"/>
          </a:p>
        </p:txBody>
      </p:sp>
    </p:spTree>
    <p:extLst>
      <p:ext uri="{BB962C8B-B14F-4D97-AF65-F5344CB8AC3E}">
        <p14:creationId xmlns:p14="http://schemas.microsoft.com/office/powerpoint/2010/main" val="23075438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Example – </a:t>
            </a:r>
            <a:r>
              <a:rPr lang="en-US" sz="4200" dirty="0" err="1" smtClean="0"/>
              <a:t>Colligative</a:t>
            </a:r>
            <a:r>
              <a:rPr lang="en-US" sz="4200" dirty="0" smtClean="0"/>
              <a:t> Properties</a:t>
            </a:r>
            <a:endParaRPr lang="en-US" sz="4200" dirty="0"/>
          </a:p>
        </p:txBody>
      </p:sp>
      <p:sp>
        <p:nvSpPr>
          <p:cNvPr id="3" name="Content Placeholder 2"/>
          <p:cNvSpPr>
            <a:spLocks noGrp="1"/>
          </p:cNvSpPr>
          <p:nvPr>
            <p:ph idx="1"/>
          </p:nvPr>
        </p:nvSpPr>
        <p:spPr/>
        <p:txBody>
          <a:bodyPr/>
          <a:lstStyle/>
          <a:p>
            <a:r>
              <a:rPr lang="en-US" dirty="0" smtClean="0"/>
              <a:t>A 1.00-kg sample of water contains 0.500 mol of Na</a:t>
            </a:r>
            <a:r>
              <a:rPr lang="en-US" baseline="-25000" dirty="0" smtClean="0"/>
              <a:t>3</a:t>
            </a:r>
            <a:r>
              <a:rPr lang="en-US" dirty="0" smtClean="0"/>
              <a:t>PO</a:t>
            </a:r>
            <a:r>
              <a:rPr lang="en-US" baseline="-25000" dirty="0" smtClean="0"/>
              <a:t>4</a:t>
            </a:r>
            <a:r>
              <a:rPr lang="en-US" dirty="0" smtClean="0"/>
              <a:t>. What is the freezing point of the solution? </a:t>
            </a:r>
            <a:r>
              <a:rPr lang="en-US" dirty="0" err="1" smtClean="0"/>
              <a:t>K</a:t>
            </a:r>
            <a:r>
              <a:rPr lang="en-US" baseline="-25000" dirty="0" err="1" smtClean="0"/>
              <a:t>f</a:t>
            </a:r>
            <a:r>
              <a:rPr lang="en-US" baseline="-25000" dirty="0" smtClean="0"/>
              <a:t> </a:t>
            </a:r>
            <a:r>
              <a:rPr lang="en-US" dirty="0" smtClean="0"/>
              <a:t>water = 1.86 °C/</a:t>
            </a:r>
            <a:r>
              <a:rPr lang="en-US" i="1" dirty="0" smtClean="0"/>
              <a:t>m</a:t>
            </a:r>
            <a:r>
              <a:rPr lang="en-US" dirty="0" smtClean="0"/>
              <a:t>. </a:t>
            </a:r>
            <a:endParaRPr lang="en-US" i="1" dirty="0" smtClean="0"/>
          </a:p>
          <a:p>
            <a:endParaRPr lang="en-US" dirty="0"/>
          </a:p>
        </p:txBody>
      </p:sp>
    </p:spTree>
    <p:extLst>
      <p:ext uri="{BB962C8B-B14F-4D97-AF65-F5344CB8AC3E}">
        <p14:creationId xmlns:p14="http://schemas.microsoft.com/office/powerpoint/2010/main" val="15884823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Example – </a:t>
            </a:r>
            <a:r>
              <a:rPr lang="en-US" sz="4200" dirty="0" err="1" smtClean="0"/>
              <a:t>Colligative</a:t>
            </a:r>
            <a:r>
              <a:rPr lang="en-US" sz="4200" dirty="0" smtClean="0"/>
              <a:t> Properties</a:t>
            </a:r>
            <a:endParaRPr lang="en-US" sz="4200" dirty="0"/>
          </a:p>
        </p:txBody>
      </p:sp>
      <p:sp>
        <p:nvSpPr>
          <p:cNvPr id="3" name="Content Placeholder 2"/>
          <p:cNvSpPr>
            <a:spLocks noGrp="1"/>
          </p:cNvSpPr>
          <p:nvPr>
            <p:ph idx="1"/>
          </p:nvPr>
        </p:nvSpPr>
        <p:spPr/>
        <p:txBody>
          <a:bodyPr/>
          <a:lstStyle/>
          <a:p>
            <a:r>
              <a:rPr lang="en-US" dirty="0" smtClean="0"/>
              <a:t>Calculate the boiling point of a 2.0 </a:t>
            </a:r>
            <a:r>
              <a:rPr lang="en-US" i="1" dirty="0"/>
              <a:t>m</a:t>
            </a:r>
            <a:r>
              <a:rPr lang="en-US" dirty="0" smtClean="0"/>
              <a:t> ethylene </a:t>
            </a:r>
            <a:r>
              <a:rPr lang="en-US" dirty="0" err="1" smtClean="0"/>
              <a:t>gylcol</a:t>
            </a:r>
            <a:r>
              <a:rPr lang="en-US" dirty="0" smtClean="0"/>
              <a:t>, CH</a:t>
            </a:r>
            <a:r>
              <a:rPr lang="en-US" baseline="-25000" dirty="0" smtClean="0"/>
              <a:t>2</a:t>
            </a:r>
            <a:r>
              <a:rPr lang="en-US" dirty="0" smtClean="0"/>
              <a:t>(OH)CH</a:t>
            </a:r>
            <a:r>
              <a:rPr lang="en-US" baseline="-25000" dirty="0" smtClean="0"/>
              <a:t>2</a:t>
            </a:r>
            <a:r>
              <a:rPr lang="en-US" dirty="0" smtClean="0"/>
              <a:t>OH, antifreeze solution. K</a:t>
            </a:r>
            <a:r>
              <a:rPr lang="en-US" baseline="-25000" dirty="0" smtClean="0"/>
              <a:t>b </a:t>
            </a:r>
            <a:r>
              <a:rPr lang="en-US" dirty="0" smtClean="0"/>
              <a:t>water = 0.512 °C/</a:t>
            </a:r>
            <a:r>
              <a:rPr lang="en-US" i="1" dirty="0" smtClean="0"/>
              <a:t>m</a:t>
            </a:r>
            <a:r>
              <a:rPr lang="en-US" dirty="0" smtClean="0"/>
              <a:t>. </a:t>
            </a:r>
            <a:endParaRPr lang="en-US" i="1" dirty="0" smtClean="0"/>
          </a:p>
          <a:p>
            <a:endParaRPr lang="en-US" dirty="0"/>
          </a:p>
        </p:txBody>
      </p:sp>
    </p:spTree>
    <p:extLst>
      <p:ext uri="{BB962C8B-B14F-4D97-AF65-F5344CB8AC3E}">
        <p14:creationId xmlns:p14="http://schemas.microsoft.com/office/powerpoint/2010/main" val="24207583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Example – </a:t>
            </a:r>
            <a:r>
              <a:rPr lang="en-US" sz="4200" dirty="0" err="1" smtClean="0"/>
              <a:t>Colligative</a:t>
            </a:r>
            <a:r>
              <a:rPr lang="en-US" sz="4200" dirty="0" smtClean="0"/>
              <a:t> Properties</a:t>
            </a:r>
            <a:endParaRPr lang="en-US" sz="4200" dirty="0"/>
          </a:p>
        </p:txBody>
      </p:sp>
      <p:sp>
        <p:nvSpPr>
          <p:cNvPr id="3" name="Content Placeholder 2"/>
          <p:cNvSpPr>
            <a:spLocks noGrp="1"/>
          </p:cNvSpPr>
          <p:nvPr>
            <p:ph idx="1"/>
          </p:nvPr>
        </p:nvSpPr>
        <p:spPr/>
        <p:txBody>
          <a:bodyPr>
            <a:normAutofit/>
          </a:bodyPr>
          <a:lstStyle/>
          <a:p>
            <a:r>
              <a:rPr lang="en-US" dirty="0" smtClean="0"/>
              <a:t>When 200. mg of linalool, a fragrant compound extracted from cinnamon oil, was added to 50.0 g of camphor</a:t>
            </a:r>
            <a:r>
              <a:rPr lang="en-US" dirty="0"/>
              <a:t>, K</a:t>
            </a:r>
            <a:r>
              <a:rPr lang="en-US" baseline="-25000" dirty="0"/>
              <a:t>b </a:t>
            </a:r>
            <a:r>
              <a:rPr lang="en-US" dirty="0"/>
              <a:t>water = </a:t>
            </a:r>
            <a:r>
              <a:rPr lang="en-US" dirty="0" smtClean="0"/>
              <a:t>5.16 </a:t>
            </a:r>
            <a:r>
              <a:rPr lang="en-US" dirty="0"/>
              <a:t>°</a:t>
            </a:r>
            <a:r>
              <a:rPr lang="en-US" dirty="0" smtClean="0"/>
              <a:t>C/</a:t>
            </a:r>
            <a:r>
              <a:rPr lang="en-US" i="1" dirty="0" smtClean="0"/>
              <a:t>m</a:t>
            </a:r>
            <a:r>
              <a:rPr lang="en-US" dirty="0" smtClean="0"/>
              <a:t>. , it raised the boiling point of the camphor by 0.144 °C. What is the molar mass of the linalool? </a:t>
            </a:r>
            <a:endParaRPr lang="en-US" dirty="0"/>
          </a:p>
        </p:txBody>
      </p:sp>
    </p:spTree>
    <p:extLst>
      <p:ext uri="{BB962C8B-B14F-4D97-AF65-F5344CB8AC3E}">
        <p14:creationId xmlns:p14="http://schemas.microsoft.com/office/powerpoint/2010/main" val="40513777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12_Pg396_UnFigure"/>
          <p:cNvPicPr>
            <a:picLocks noChangeAspect="1" noChangeArrowheads="1"/>
          </p:cNvPicPr>
          <p:nvPr/>
        </p:nvPicPr>
        <p:blipFill>
          <a:blip r:embed="rId2" cstate="print"/>
          <a:srcRect/>
          <a:stretch>
            <a:fillRect/>
          </a:stretch>
        </p:blipFill>
        <p:spPr bwMode="auto">
          <a:xfrm>
            <a:off x="1676400" y="990600"/>
            <a:ext cx="6324600" cy="5640557"/>
          </a:xfrm>
          <a:prstGeom prst="rect">
            <a:avLst/>
          </a:prstGeom>
          <a:noFill/>
        </p:spPr>
      </p:pic>
      <p:sp>
        <p:nvSpPr>
          <p:cNvPr id="3" name="Title 2"/>
          <p:cNvSpPr>
            <a:spLocks noGrp="1"/>
          </p:cNvSpPr>
          <p:nvPr>
            <p:ph type="title"/>
          </p:nvPr>
        </p:nvSpPr>
        <p:spPr>
          <a:xfrm>
            <a:off x="457200" y="274638"/>
            <a:ext cx="8229600" cy="639762"/>
          </a:xfrm>
        </p:spPr>
        <p:txBody>
          <a:bodyPr>
            <a:normAutofit fontScale="90000"/>
          </a:bodyPr>
          <a:lstStyle/>
          <a:p>
            <a:r>
              <a:rPr lang="en-US" dirty="0" smtClean="0"/>
              <a:t>How does osmosis work?</a:t>
            </a:r>
            <a:endParaRPr lang="en-US" dirty="0"/>
          </a:p>
        </p:txBody>
      </p:sp>
    </p:spTree>
    <p:extLst>
      <p:ext uri="{BB962C8B-B14F-4D97-AF65-F5344CB8AC3E}">
        <p14:creationId xmlns:p14="http://schemas.microsoft.com/office/powerpoint/2010/main" val="1347982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osmosis work?</a:t>
            </a:r>
            <a:endParaRPr lang="en-US" dirty="0"/>
          </a:p>
        </p:txBody>
      </p:sp>
      <p:pic>
        <p:nvPicPr>
          <p:cNvPr id="3" name="Picture 4"/>
          <p:cNvPicPr>
            <a:picLocks noChangeAspect="1" noChangeArrowheads="1"/>
          </p:cNvPicPr>
          <p:nvPr/>
        </p:nvPicPr>
        <p:blipFill>
          <a:blip r:embed="rId2"/>
          <a:stretch>
            <a:fillRect/>
          </a:stretch>
        </p:blipFill>
        <p:spPr bwMode="auto">
          <a:xfrm>
            <a:off x="3124200" y="1524000"/>
            <a:ext cx="3200400" cy="4931765"/>
          </a:xfrm>
          <a:prstGeom prst="rect">
            <a:avLst/>
          </a:prstGeom>
          <a:noFill/>
          <a:ln w="9525">
            <a:noFill/>
            <a:miter lim="800000"/>
            <a:headEnd/>
            <a:tailEnd/>
          </a:ln>
        </p:spPr>
      </p:pic>
    </p:spTree>
    <p:extLst>
      <p:ext uri="{BB962C8B-B14F-4D97-AF65-F5344CB8AC3E}">
        <p14:creationId xmlns:p14="http://schemas.microsoft.com/office/powerpoint/2010/main" val="376374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smtClean="0"/>
              <a:t>How does solution concentration affect red blood cells? </a:t>
            </a:r>
            <a:endParaRPr lang="en-US" sz="2500" dirty="0"/>
          </a:p>
        </p:txBody>
      </p:sp>
      <p:pic>
        <p:nvPicPr>
          <p:cNvPr id="3" name="Picture 6"/>
          <p:cNvPicPr>
            <a:picLocks noChangeAspect="1" noChangeArrowheads="1"/>
          </p:cNvPicPr>
          <p:nvPr/>
        </p:nvPicPr>
        <p:blipFill>
          <a:blip r:embed="rId2"/>
          <a:stretch>
            <a:fillRect/>
          </a:stretch>
        </p:blipFill>
        <p:spPr bwMode="auto">
          <a:xfrm>
            <a:off x="536516" y="1371600"/>
            <a:ext cx="7991714" cy="3276600"/>
          </a:xfrm>
          <a:prstGeom prst="rect">
            <a:avLst/>
          </a:prstGeom>
          <a:noFill/>
          <a:ln w="9525">
            <a:noFill/>
            <a:miter lim="800000"/>
            <a:headEnd/>
            <a:tailEnd/>
          </a:ln>
        </p:spPr>
      </p:pic>
      <p:sp>
        <p:nvSpPr>
          <p:cNvPr id="4" name="TextBox 9"/>
          <p:cNvSpPr txBox="1">
            <a:spLocks noChangeArrowheads="1"/>
          </p:cNvSpPr>
          <p:nvPr/>
        </p:nvSpPr>
        <p:spPr bwMode="auto">
          <a:xfrm>
            <a:off x="1295400" y="4955977"/>
            <a:ext cx="1371600" cy="307777"/>
          </a:xfrm>
          <a:prstGeom prst="rect">
            <a:avLst/>
          </a:prstGeom>
          <a:noFill/>
          <a:ln w="9525">
            <a:noFill/>
            <a:miter lim="800000"/>
            <a:headEnd/>
            <a:tailEnd/>
          </a:ln>
        </p:spPr>
        <p:txBody>
          <a:bodyPr wrap="square">
            <a:spAutoFit/>
          </a:bodyPr>
          <a:lstStyle/>
          <a:p>
            <a:pPr algn="ctr"/>
            <a:r>
              <a:rPr lang="en-US" sz="1400" b="1" dirty="0">
                <a:latin typeface="Tahoma" pitchFamily="34" charset="0"/>
                <a:ea typeface="Tahoma" pitchFamily="34" charset="0"/>
                <a:cs typeface="Tahoma" pitchFamily="34" charset="0"/>
              </a:rPr>
              <a:t>isotonic</a:t>
            </a:r>
          </a:p>
        </p:txBody>
      </p:sp>
      <p:sp>
        <p:nvSpPr>
          <p:cNvPr id="5" name="TextBox 10"/>
          <p:cNvSpPr txBox="1">
            <a:spLocks noChangeArrowheads="1"/>
          </p:cNvSpPr>
          <p:nvPr/>
        </p:nvSpPr>
        <p:spPr bwMode="auto">
          <a:xfrm>
            <a:off x="3825533" y="4955977"/>
            <a:ext cx="1447800" cy="307777"/>
          </a:xfrm>
          <a:prstGeom prst="rect">
            <a:avLst/>
          </a:prstGeom>
          <a:noFill/>
          <a:ln w="9525">
            <a:noFill/>
            <a:miter lim="800000"/>
            <a:headEnd/>
            <a:tailEnd/>
          </a:ln>
        </p:spPr>
        <p:txBody>
          <a:bodyPr wrap="square">
            <a:spAutoFit/>
          </a:bodyPr>
          <a:lstStyle/>
          <a:p>
            <a:pPr algn="ctr"/>
            <a:r>
              <a:rPr lang="en-US" sz="1400" b="1" dirty="0">
                <a:latin typeface="Tahoma" pitchFamily="34" charset="0"/>
                <a:ea typeface="Tahoma" pitchFamily="34" charset="0"/>
                <a:cs typeface="Tahoma" pitchFamily="34" charset="0"/>
              </a:rPr>
              <a:t>hypertonic</a:t>
            </a:r>
          </a:p>
        </p:txBody>
      </p:sp>
      <p:sp>
        <p:nvSpPr>
          <p:cNvPr id="6" name="TextBox 11"/>
          <p:cNvSpPr txBox="1">
            <a:spLocks noChangeArrowheads="1"/>
          </p:cNvSpPr>
          <p:nvPr/>
        </p:nvSpPr>
        <p:spPr bwMode="auto">
          <a:xfrm>
            <a:off x="6400800" y="4955977"/>
            <a:ext cx="1447800" cy="307777"/>
          </a:xfrm>
          <a:prstGeom prst="rect">
            <a:avLst/>
          </a:prstGeom>
          <a:noFill/>
          <a:ln w="9525">
            <a:noFill/>
            <a:miter lim="800000"/>
            <a:headEnd/>
            <a:tailEnd/>
          </a:ln>
        </p:spPr>
        <p:txBody>
          <a:bodyPr wrap="square">
            <a:spAutoFit/>
          </a:bodyPr>
          <a:lstStyle/>
          <a:p>
            <a:pPr algn="ctr"/>
            <a:r>
              <a:rPr lang="en-US" sz="1400" b="1" dirty="0">
                <a:latin typeface="Tahoma" pitchFamily="34" charset="0"/>
                <a:ea typeface="Tahoma" pitchFamily="34" charset="0"/>
                <a:cs typeface="Tahoma" pitchFamily="34" charset="0"/>
              </a:rPr>
              <a:t>hypotonic</a:t>
            </a:r>
          </a:p>
        </p:txBody>
      </p:sp>
    </p:spTree>
    <p:extLst>
      <p:ext uri="{BB962C8B-B14F-4D97-AF65-F5344CB8AC3E}">
        <p14:creationId xmlns:p14="http://schemas.microsoft.com/office/powerpoint/2010/main" val="262279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Units of Concentration</a:t>
            </a:r>
            <a:br>
              <a:rPr lang="en-US" dirty="0" smtClean="0"/>
            </a:br>
            <a:r>
              <a:rPr lang="en-US" dirty="0" smtClean="0"/>
              <a:t>Mass Percent</a:t>
            </a:r>
            <a:endParaRPr lang="en-US" dirty="0"/>
          </a:p>
        </p:txBody>
      </p:sp>
      <p:sp>
        <p:nvSpPr>
          <p:cNvPr id="3" name="Content Placeholder 2"/>
          <p:cNvSpPr>
            <a:spLocks noGrp="1"/>
          </p:cNvSpPr>
          <p:nvPr>
            <p:ph idx="1"/>
          </p:nvPr>
        </p:nvSpPr>
        <p:spPr/>
        <p:txBody>
          <a:bodyPr/>
          <a:lstStyle/>
          <a:p>
            <a:pPr algn="just"/>
            <a:r>
              <a:rPr lang="en-US" dirty="0" smtClean="0"/>
              <a:t>What is the mass percent of a solution prepared by dissolving 30.0 g of sodium hydroxide in 120.0 g of water?</a:t>
            </a:r>
          </a:p>
          <a:p>
            <a:endParaRPr lang="en-US" dirty="0"/>
          </a:p>
        </p:txBody>
      </p:sp>
    </p:spTree>
    <p:extLst>
      <p:ext uri="{BB962C8B-B14F-4D97-AF65-F5344CB8AC3E}">
        <p14:creationId xmlns:p14="http://schemas.microsoft.com/office/powerpoint/2010/main" val="3663674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Units of Concentration</a:t>
            </a:r>
            <a:br>
              <a:rPr lang="en-US" dirty="0" smtClean="0"/>
            </a:br>
            <a:r>
              <a:rPr lang="en-US" dirty="0" smtClean="0"/>
              <a:t>Mass Percent</a:t>
            </a:r>
            <a:endParaRPr lang="en-US" dirty="0"/>
          </a:p>
        </p:txBody>
      </p:sp>
      <p:sp>
        <p:nvSpPr>
          <p:cNvPr id="3" name="Content Placeholder 2"/>
          <p:cNvSpPr>
            <a:spLocks noGrp="1"/>
          </p:cNvSpPr>
          <p:nvPr>
            <p:ph idx="1"/>
          </p:nvPr>
        </p:nvSpPr>
        <p:spPr/>
        <p:txBody>
          <a:bodyPr/>
          <a:lstStyle/>
          <a:p>
            <a:r>
              <a:rPr lang="en-US" smtClean="0"/>
              <a:t>An antibiotic </a:t>
            </a:r>
            <a:r>
              <a:rPr lang="en-US" dirty="0" smtClean="0"/>
              <a:t>ointment is 3.5% neomycin. How many grams of neomycin are in a tube containing 64 grams of ointment?</a:t>
            </a:r>
            <a:endParaRPr lang="en-US" dirty="0"/>
          </a:p>
        </p:txBody>
      </p:sp>
    </p:spTree>
    <p:extLst>
      <p:ext uri="{BB962C8B-B14F-4D97-AF65-F5344CB8AC3E}">
        <p14:creationId xmlns:p14="http://schemas.microsoft.com/office/powerpoint/2010/main" val="3893676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0529"/>
            <a:ext cx="5257800" cy="853059"/>
          </a:xfrm>
        </p:spPr>
        <p:txBody>
          <a:bodyPr/>
          <a:lstStyle/>
          <a:p>
            <a:r>
              <a:rPr lang="en-US" sz="2800" dirty="0" smtClean="0"/>
              <a:t>How do you prepare a solution?</a:t>
            </a:r>
            <a:endParaRPr lang="en-US" sz="2800" dirty="0"/>
          </a:p>
        </p:txBody>
      </p:sp>
      <p:pic>
        <p:nvPicPr>
          <p:cNvPr id="3" name="Picture 7" descr="12_Pg383_UnFigure"/>
          <p:cNvPicPr>
            <a:picLocks noChangeAspect="1" noChangeArrowheads="1"/>
          </p:cNvPicPr>
          <p:nvPr/>
        </p:nvPicPr>
        <p:blipFill>
          <a:blip r:embed="rId2" cstate="print"/>
          <a:srcRect/>
          <a:stretch>
            <a:fillRect/>
          </a:stretch>
        </p:blipFill>
        <p:spPr bwMode="auto">
          <a:xfrm>
            <a:off x="5867400" y="0"/>
            <a:ext cx="3276600" cy="6847176"/>
          </a:xfrm>
          <a:prstGeom prst="rect">
            <a:avLst/>
          </a:prstGeom>
          <a:noFill/>
        </p:spPr>
      </p:pic>
    </p:spTree>
    <p:extLst>
      <p:ext uri="{BB962C8B-B14F-4D97-AF65-F5344CB8AC3E}">
        <p14:creationId xmlns:p14="http://schemas.microsoft.com/office/powerpoint/2010/main" val="1524952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1"/>
          <p:cNvPicPr>
            <a:picLocks/>
          </p:cNvPicPr>
          <p:nvPr/>
        </p:nvPicPr>
        <p:blipFill>
          <a:blip r:embed="rId3" cstate="print"/>
          <a:srcRect/>
          <a:stretch>
            <a:fillRect/>
          </a:stretch>
        </p:blipFill>
        <p:spPr bwMode="auto">
          <a:xfrm>
            <a:off x="254000" y="1028700"/>
            <a:ext cx="8636000" cy="4787900"/>
          </a:xfrm>
          <a:prstGeom prst="rect">
            <a:avLst/>
          </a:prstGeom>
          <a:noFill/>
          <a:ln w="9525">
            <a:noFill/>
            <a:miter lim="800000"/>
            <a:headEnd/>
            <a:tailEnd/>
          </a:ln>
        </p:spPr>
      </p:pic>
      <p:sp>
        <p:nvSpPr>
          <p:cNvPr id="92162" name="TextBox 2"/>
          <p:cNvSpPr txBox="1">
            <a:spLocks noChangeArrowheads="1"/>
          </p:cNvSpPr>
          <p:nvPr/>
        </p:nvSpPr>
        <p:spPr bwMode="auto">
          <a:xfrm>
            <a:off x="7672388" y="6604000"/>
            <a:ext cx="1471612" cy="274638"/>
          </a:xfrm>
          <a:prstGeom prst="rect">
            <a:avLst/>
          </a:prstGeom>
          <a:noFill/>
          <a:ln w="9525">
            <a:noFill/>
            <a:miter lim="800000"/>
            <a:headEnd/>
            <a:tailEnd/>
          </a:ln>
        </p:spPr>
        <p:txBody>
          <a:bodyPr wrap="none">
            <a:spAutoFit/>
          </a:bodyPr>
          <a:lstStyle/>
          <a:p>
            <a:pPr algn="r"/>
            <a:r>
              <a:rPr lang="en-US" sz="1200" b="1">
                <a:latin typeface="Arial" pitchFamily="34" charset="0"/>
              </a:rPr>
              <a:t>Figure 16-15 p490</a:t>
            </a:r>
          </a:p>
        </p:txBody>
      </p:sp>
      <p:sp>
        <p:nvSpPr>
          <p:cNvPr id="2" name="Title 1"/>
          <p:cNvSpPr>
            <a:spLocks noGrp="1"/>
          </p:cNvSpPr>
          <p:nvPr>
            <p:ph type="title"/>
          </p:nvPr>
        </p:nvSpPr>
        <p:spPr>
          <a:xfrm>
            <a:off x="457200" y="274638"/>
            <a:ext cx="8229600" cy="754062"/>
          </a:xfrm>
        </p:spPr>
        <p:txBody>
          <a:bodyPr>
            <a:normAutofit fontScale="90000"/>
          </a:bodyPr>
          <a:lstStyle/>
          <a:p>
            <a:r>
              <a:rPr lang="en-US" dirty="0" smtClean="0"/>
              <a:t>How do you prepare a solution? </a:t>
            </a:r>
            <a:endParaRPr lang="en-US" dirty="0"/>
          </a:p>
        </p:txBody>
      </p:sp>
    </p:spTree>
    <p:extLst>
      <p:ext uri="{BB962C8B-B14F-4D97-AF65-F5344CB8AC3E}">
        <p14:creationId xmlns:p14="http://schemas.microsoft.com/office/powerpoint/2010/main" val="16582812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TotalTime>
  <Words>2076</Words>
  <Application>Microsoft Office PowerPoint</Application>
  <PresentationFormat>On-screen Show (4:3)</PresentationFormat>
  <Paragraphs>226</Paragraphs>
  <Slides>57</Slides>
  <Notes>16</Notes>
  <HiddenSlides>3</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4" baseType="lpstr">
      <vt:lpstr>Arial</vt:lpstr>
      <vt:lpstr>Calibri</vt:lpstr>
      <vt:lpstr>Geneva</vt:lpstr>
      <vt:lpstr>Tahoma</vt:lpstr>
      <vt:lpstr>Office Theme</vt:lpstr>
      <vt:lpstr>Document</vt:lpstr>
      <vt:lpstr>CS ChemDraw Drawing</vt:lpstr>
      <vt:lpstr>Chemistry 120</vt:lpstr>
      <vt:lpstr>How do the solute and solvent mix in a solution? </vt:lpstr>
      <vt:lpstr>How are solutions quantified?</vt:lpstr>
      <vt:lpstr>PowerPoint Presentation</vt:lpstr>
      <vt:lpstr>What is the mass percent of the solution?</vt:lpstr>
      <vt:lpstr>Example – Units of Concentration Mass Percent</vt:lpstr>
      <vt:lpstr>Example – Units of Concentration Mass Percent</vt:lpstr>
      <vt:lpstr>How do you prepare a solution?</vt:lpstr>
      <vt:lpstr>How do you prepare a solution? </vt:lpstr>
      <vt:lpstr>Example – Units of Concentration Molarity</vt:lpstr>
      <vt:lpstr>Example – Units of Concentration Molarity</vt:lpstr>
      <vt:lpstr>Example – Units of Concentration Molarity</vt:lpstr>
      <vt:lpstr>Example – Units of Concentration Molarity</vt:lpstr>
      <vt:lpstr>How does concentration change during a dilution?</vt:lpstr>
      <vt:lpstr>How does the number of solute particles change when a solution is diluted?</vt:lpstr>
      <vt:lpstr>How do you prepare a diluted solution? </vt:lpstr>
      <vt:lpstr>How do you prepare a diluted solution? </vt:lpstr>
      <vt:lpstr>Example - Dilutions</vt:lpstr>
      <vt:lpstr>Example - Dilutions</vt:lpstr>
      <vt:lpstr>Example – Units of Concentration Molarity</vt:lpstr>
      <vt:lpstr>Example – Units of Concentration Molarity</vt:lpstr>
      <vt:lpstr>PowerPoint Presentation</vt:lpstr>
      <vt:lpstr>Example – Solution Stoichiometry</vt:lpstr>
      <vt:lpstr>Example – Solution Stoichiometry</vt:lpstr>
      <vt:lpstr>Example – Solution Stoichiometry</vt:lpstr>
      <vt:lpstr>Example – Solution Stoichiometry</vt:lpstr>
      <vt:lpstr>Example – Solution Stoichiometry</vt:lpstr>
      <vt:lpstr>What are the common types of solutions?</vt:lpstr>
      <vt:lpstr>How does pressure affect gas solubility?</vt:lpstr>
      <vt:lpstr>PowerPoint Presentation</vt:lpstr>
      <vt:lpstr>Example - Henry’s Law </vt:lpstr>
      <vt:lpstr>Example - Henry’s Law </vt:lpstr>
      <vt:lpstr>How do these liquids form solutions? </vt:lpstr>
      <vt:lpstr>How do liquids mix into solutions?</vt:lpstr>
      <vt:lpstr>PowerPoint Presentation</vt:lpstr>
      <vt:lpstr>PowerPoint Presentation</vt:lpstr>
      <vt:lpstr>Example - Solubility</vt:lpstr>
      <vt:lpstr>How do solids mix in solutions?</vt:lpstr>
      <vt:lpstr>What causes substances to dissolve?</vt:lpstr>
      <vt:lpstr>PowerPoint Presentation</vt:lpstr>
      <vt:lpstr>PowerPoint Presentation</vt:lpstr>
      <vt:lpstr>How do ionic compounds dissociate?</vt:lpstr>
      <vt:lpstr>How do molecular compounds dissolve? </vt:lpstr>
      <vt:lpstr>What is a saturated solution? </vt:lpstr>
      <vt:lpstr>What happens to a supersaturated solution if more solute is added? </vt:lpstr>
      <vt:lpstr>How are solubility and temperature related? </vt:lpstr>
      <vt:lpstr>How are solubility and temperature related?</vt:lpstr>
      <vt:lpstr>Example - Solutions</vt:lpstr>
      <vt:lpstr>Example - Solutions</vt:lpstr>
      <vt:lpstr>How do colligative properties affect freezing? </vt:lpstr>
      <vt:lpstr>Example – Colligative Properties</vt:lpstr>
      <vt:lpstr>Example – Colligative Properties</vt:lpstr>
      <vt:lpstr>Example – Colligative Properties</vt:lpstr>
      <vt:lpstr>Example – Colligative Properties</vt:lpstr>
      <vt:lpstr>How does osmosis work?</vt:lpstr>
      <vt:lpstr>How does osmosis work?</vt:lpstr>
      <vt:lpstr>How does solution concentration affect red blood cells? </vt:lpstr>
    </vt:vector>
  </TitlesOfParts>
  <Company>GCCCD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120</dc:title>
  <dc:creator>Diana.Vance</dc:creator>
  <cp:lastModifiedBy>Diana Vance</cp:lastModifiedBy>
  <cp:revision>29</cp:revision>
  <dcterms:created xsi:type="dcterms:W3CDTF">2009-10-01T00:13:35Z</dcterms:created>
  <dcterms:modified xsi:type="dcterms:W3CDTF">2018-05-08T15:55:38Z</dcterms:modified>
</cp:coreProperties>
</file>