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67" r:id="rId3"/>
    <p:sldId id="290" r:id="rId4"/>
    <p:sldId id="328" r:id="rId5"/>
    <p:sldId id="329" r:id="rId6"/>
    <p:sldId id="330" r:id="rId7"/>
    <p:sldId id="331" r:id="rId8"/>
    <p:sldId id="296" r:id="rId9"/>
    <p:sldId id="317" r:id="rId10"/>
    <p:sldId id="333" r:id="rId11"/>
    <p:sldId id="258" r:id="rId12"/>
    <p:sldId id="263" r:id="rId13"/>
    <p:sldId id="299" r:id="rId14"/>
    <p:sldId id="275" r:id="rId15"/>
    <p:sldId id="276" r:id="rId16"/>
    <p:sldId id="332" r:id="rId17"/>
    <p:sldId id="327" r:id="rId18"/>
    <p:sldId id="291" r:id="rId19"/>
    <p:sldId id="307" r:id="rId20"/>
    <p:sldId id="308" r:id="rId21"/>
    <p:sldId id="309" r:id="rId22"/>
    <p:sldId id="277" r:id="rId23"/>
    <p:sldId id="305" r:id="rId24"/>
    <p:sldId id="271" r:id="rId25"/>
    <p:sldId id="273" r:id="rId26"/>
    <p:sldId id="293" r:id="rId27"/>
    <p:sldId id="294" r:id="rId28"/>
    <p:sldId id="278" r:id="rId29"/>
    <p:sldId id="279" r:id="rId30"/>
    <p:sldId id="280" r:id="rId31"/>
    <p:sldId id="334" r:id="rId32"/>
    <p:sldId id="300" r:id="rId33"/>
    <p:sldId id="310" r:id="rId34"/>
    <p:sldId id="311" r:id="rId35"/>
    <p:sldId id="312" r:id="rId36"/>
    <p:sldId id="313" r:id="rId37"/>
    <p:sldId id="314" r:id="rId38"/>
    <p:sldId id="295" r:id="rId39"/>
    <p:sldId id="297" r:id="rId40"/>
    <p:sldId id="318" r:id="rId41"/>
    <p:sldId id="298" r:id="rId42"/>
    <p:sldId id="319" r:id="rId43"/>
    <p:sldId id="320" r:id="rId44"/>
    <p:sldId id="289" r:id="rId45"/>
    <p:sldId id="260" r:id="rId46"/>
    <p:sldId id="270" r:id="rId47"/>
    <p:sldId id="261" r:id="rId48"/>
    <p:sldId id="315" r:id="rId49"/>
    <p:sldId id="322" r:id="rId50"/>
    <p:sldId id="321" r:id="rId51"/>
    <p:sldId id="323" r:id="rId52"/>
    <p:sldId id="324" r:id="rId53"/>
    <p:sldId id="325" r:id="rId54"/>
    <p:sldId id="32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AB57D-FE8F-433D-BA6C-1B881B40DC09}" type="datetimeFigureOut">
              <a:rPr lang="en-US" smtClean="0"/>
              <a:pPr/>
              <a:t>5/15/2017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D824F-4DB9-4071-8049-6C84D98C9311}" type="slidenum">
              <a:rPr lang="en-US" smtClean="0"/>
              <a:pPr/>
              <a:t>‹#›</a:t>
            </a:fld>
            <a:endParaRPr lang="en-US"/>
          </a:p>
        </p:txBody>
      </p:sp>
    </p:spTree>
    <p:extLst>
      <p:ext uri="{BB962C8B-B14F-4D97-AF65-F5344CB8AC3E}">
        <p14:creationId xmlns:p14="http://schemas.microsoft.com/office/powerpoint/2010/main" val="291532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3CDDD9FC-EF0F-4391-9214-0381E9F3B39E}" type="slidenum">
              <a:rPr lang="en-US"/>
              <a:pPr/>
              <a:t>2</a:t>
            </a:fld>
            <a:endParaRPr lang="en-US"/>
          </a:p>
        </p:txBody>
      </p:sp>
      <p:sp>
        <p:nvSpPr>
          <p:cNvPr id="2560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15-T01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15.1</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Properties of Acids and Bases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You should NOT taste or feel chemicals--these observed characteristics are historical.  (Many early chemists had short lives because they tasted their chemicals!)</a:t>
            </a:r>
          </a:p>
        </p:txBody>
      </p:sp>
    </p:spTree>
    <p:extLst>
      <p:ext uri="{BB962C8B-B14F-4D97-AF65-F5344CB8AC3E}">
        <p14:creationId xmlns:p14="http://schemas.microsoft.com/office/powerpoint/2010/main" val="1080475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17.3 Relative strengths of acids and bases.</a:t>
            </a:r>
          </a:p>
        </p:txBody>
      </p:sp>
      <p:sp>
        <p:nvSpPr>
          <p:cNvPr id="46083" name="Slide Number Placeholder 3"/>
          <p:cNvSpPr>
            <a:spLocks noGrp="1"/>
          </p:cNvSpPr>
          <p:nvPr>
            <p:ph type="sldNum" sz="quarter" idx="5"/>
          </p:nvPr>
        </p:nvSpPr>
        <p:spPr bwMode="auto">
          <a:noFill/>
          <a:ln>
            <a:miter lim="800000"/>
            <a:headEnd/>
            <a:tailEnd/>
          </a:ln>
        </p:spPr>
        <p:txBody>
          <a:bodyPr/>
          <a:lstStyle/>
          <a:p>
            <a:fld id="{99B64CAD-FD5E-49F4-8A6E-12EA8D13A42E}" type="slidenum">
              <a:rPr lang="en-US"/>
              <a:pPr/>
              <a:t>26</a:t>
            </a:fld>
            <a:endParaRPr lang="en-US"/>
          </a:p>
        </p:txBody>
      </p:sp>
    </p:spTree>
    <p:extLst>
      <p:ext uri="{BB962C8B-B14F-4D97-AF65-F5344CB8AC3E}">
        <p14:creationId xmlns:p14="http://schemas.microsoft.com/office/powerpoint/2010/main" val="963089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17.4 Predicting acid–base reactions from positions in Figure 17.3. The spontaneous chemical change always transfers a proton from the stronger acid to the stronger base, both shown in pink. The products of the reaction, the weaker acid and the weaker base, are shown in blue. The favored direction, forward or reverse, is the one that has the weaker acid and base as products.</a:t>
            </a:r>
          </a:p>
        </p:txBody>
      </p:sp>
      <p:sp>
        <p:nvSpPr>
          <p:cNvPr id="48131" name="Slide Number Placeholder 3"/>
          <p:cNvSpPr>
            <a:spLocks noGrp="1"/>
          </p:cNvSpPr>
          <p:nvPr>
            <p:ph type="sldNum" sz="quarter" idx="5"/>
          </p:nvPr>
        </p:nvSpPr>
        <p:spPr bwMode="auto">
          <a:noFill/>
          <a:ln>
            <a:miter lim="800000"/>
            <a:headEnd/>
            <a:tailEnd/>
          </a:ln>
        </p:spPr>
        <p:txBody>
          <a:bodyPr/>
          <a:lstStyle/>
          <a:p>
            <a:fld id="{7F97460B-B0B7-434A-9E27-58D3DB52CA27}" type="slidenum">
              <a:rPr lang="en-US"/>
              <a:pPr/>
              <a:t>27</a:t>
            </a:fld>
            <a:endParaRPr lang="en-US"/>
          </a:p>
        </p:txBody>
      </p:sp>
    </p:spTree>
    <p:extLst>
      <p:ext uri="{BB962C8B-B14F-4D97-AF65-F5344CB8AC3E}">
        <p14:creationId xmlns:p14="http://schemas.microsoft.com/office/powerpoint/2010/main" val="1126120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Gilbert N. Lewis (1875–1946). Elec-tron dot structures are called Lewis diagrams in his honor.</a:t>
            </a:r>
          </a:p>
        </p:txBody>
      </p:sp>
      <p:sp>
        <p:nvSpPr>
          <p:cNvPr id="60419" name="Slide Number Placeholder 3"/>
          <p:cNvSpPr>
            <a:spLocks noGrp="1"/>
          </p:cNvSpPr>
          <p:nvPr>
            <p:ph type="sldNum" sz="quarter" idx="5"/>
          </p:nvPr>
        </p:nvSpPr>
        <p:spPr bwMode="auto">
          <a:noFill/>
          <a:ln>
            <a:miter lim="800000"/>
            <a:headEnd/>
            <a:tailEnd/>
          </a:ln>
        </p:spPr>
        <p:txBody>
          <a:bodyPr/>
          <a:lstStyle/>
          <a:p>
            <a:fld id="{70A51230-CCD7-46C5-9976-22C04264D35E}" type="slidenum">
              <a:rPr lang="en-US"/>
              <a:pPr/>
              <a:t>31</a:t>
            </a:fld>
            <a:endParaRPr lang="en-US"/>
          </a:p>
        </p:txBody>
      </p:sp>
    </p:spTree>
    <p:extLst>
      <p:ext uri="{BB962C8B-B14F-4D97-AF65-F5344CB8AC3E}">
        <p14:creationId xmlns:p14="http://schemas.microsoft.com/office/powerpoint/2010/main" val="167187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Geneva" pitchFamily="4" charset="0"/>
              </a:rPr>
              <a:t>Figure: 15-01</a:t>
            </a:r>
          </a:p>
          <a:p>
            <a:endParaRPr lang="en-US" dirty="0"/>
          </a:p>
        </p:txBody>
      </p:sp>
      <p:sp>
        <p:nvSpPr>
          <p:cNvPr id="4" name="Slide Number Placeholder 3"/>
          <p:cNvSpPr>
            <a:spLocks noGrp="1"/>
          </p:cNvSpPr>
          <p:nvPr>
            <p:ph type="sldNum" sz="quarter" idx="10"/>
          </p:nvPr>
        </p:nvSpPr>
        <p:spPr/>
        <p:txBody>
          <a:bodyPr/>
          <a:lstStyle/>
          <a:p>
            <a:fld id="{12AD824F-4DB9-4071-8049-6C84D98C9311}" type="slidenum">
              <a:rPr lang="en-US" smtClean="0"/>
              <a:pPr/>
              <a:t>37</a:t>
            </a:fld>
            <a:endParaRPr lang="en-US"/>
          </a:p>
        </p:txBody>
      </p:sp>
    </p:spTree>
    <p:extLst>
      <p:ext uri="{BB962C8B-B14F-4D97-AF65-F5344CB8AC3E}">
        <p14:creationId xmlns:p14="http://schemas.microsoft.com/office/powerpoint/2010/main" val="168923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17.5 The </a:t>
            </a:r>
            <a:r>
              <a:rPr lang="ja-JP" altLang="en-US" smtClean="0"/>
              <a:t>“</a:t>
            </a:r>
            <a:r>
              <a:rPr lang="en-US" altLang="ja-JP" smtClean="0"/>
              <a:t>pH loop.</a:t>
            </a:r>
            <a:r>
              <a:rPr lang="ja-JP" altLang="en-US" smtClean="0"/>
              <a:t>”</a:t>
            </a:r>
            <a:r>
              <a:rPr lang="en-US" altLang="ja-JP" smtClean="0"/>
              <a:t> Given the value for any corner of the pH loop, all other values may be cal-culated by progressing around the loop in either direction. Conversion equations are shown for each step.</a:t>
            </a: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a:lstStyle/>
          <a:p>
            <a:fld id="{02931AAB-BE7C-4207-A14B-60F8E038C33D}" type="slidenum">
              <a:rPr lang="en-US"/>
              <a:pPr/>
              <a:t>38</a:t>
            </a:fld>
            <a:endParaRPr lang="en-US"/>
          </a:p>
        </p:txBody>
      </p:sp>
    </p:spTree>
    <p:extLst>
      <p:ext uri="{BB962C8B-B14F-4D97-AF65-F5344CB8AC3E}">
        <p14:creationId xmlns:p14="http://schemas.microsoft.com/office/powerpoint/2010/main" val="3720689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17.7 pH values of common solutions.</a:t>
            </a:r>
          </a:p>
          <a:p>
            <a:pPr eaLnBrk="1" hangingPunct="1">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a:lstStyle/>
          <a:p>
            <a:fld id="{90FA4022-BD60-4070-9D04-69C63F3DD149}" type="slidenum">
              <a:rPr lang="en-US"/>
              <a:pPr/>
              <a:t>39</a:t>
            </a:fld>
            <a:endParaRPr lang="en-US"/>
          </a:p>
        </p:txBody>
      </p:sp>
    </p:spTree>
    <p:extLst>
      <p:ext uri="{BB962C8B-B14F-4D97-AF65-F5344CB8AC3E}">
        <p14:creationId xmlns:p14="http://schemas.microsoft.com/office/powerpoint/2010/main" val="4270456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a:lstStyle/>
          <a:p>
            <a:fld id="{852F373B-EFD7-433F-A9EF-03B4EAFEDB85}" type="slidenum">
              <a:rPr lang="en-US"/>
              <a:pPr/>
              <a:t>41</a:t>
            </a:fld>
            <a:endParaRPr lang="en-US"/>
          </a:p>
        </p:txBody>
      </p:sp>
    </p:spTree>
    <p:extLst>
      <p:ext uri="{BB962C8B-B14F-4D97-AF65-F5344CB8AC3E}">
        <p14:creationId xmlns:p14="http://schemas.microsoft.com/office/powerpoint/2010/main" val="1164055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741C258-E81A-485A-941E-6AC850F4B7F5}" type="slidenum">
              <a:rPr lang="en-US"/>
              <a:pPr/>
              <a:t>45</a:t>
            </a:fld>
            <a:endParaRPr lang="en-US"/>
          </a:p>
        </p:txBody>
      </p:sp>
      <p:sp>
        <p:nvSpPr>
          <p:cNvPr id="71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pH and Acid-Base Indicator Color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color of three acid-base indicators at different pH values. Methyl red (left) changes from red to yellow at pH 5. Bromthymol blue (middle) changes from yellow to blue at pH 7. Phenolphthalein (right) changes from colorless to pink at pH 9.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indicator changes color based on the pH of the solution.  THe indicator a scientist uses is chosen based on the approximate pH at which the color change takes place.</a:t>
            </a:r>
          </a:p>
        </p:txBody>
      </p:sp>
    </p:spTree>
    <p:extLst>
      <p:ext uri="{BB962C8B-B14F-4D97-AF65-F5344CB8AC3E}">
        <p14:creationId xmlns:p14="http://schemas.microsoft.com/office/powerpoint/2010/main" val="3420024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1D16171-F7CF-4E28-A39B-252403995178}" type="slidenum">
              <a:rPr lang="en-US"/>
              <a:pPr/>
              <a:t>46</a:t>
            </a:fld>
            <a:endParaRPr lang="en-US"/>
          </a:p>
        </p:txBody>
      </p:sp>
      <p:sp>
        <p:nvSpPr>
          <p:cNvPr id="3174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15-T04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15.4</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Acid-Base Indicators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indicator changes color in a different pH range.</a:t>
            </a:r>
          </a:p>
        </p:txBody>
      </p:sp>
    </p:spTree>
    <p:extLst>
      <p:ext uri="{BB962C8B-B14F-4D97-AF65-F5344CB8AC3E}">
        <p14:creationId xmlns:p14="http://schemas.microsoft.com/office/powerpoint/2010/main" val="352503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6067F65-B4C2-474D-BFD1-A6F3166BE764}" type="slidenum">
              <a:rPr lang="en-US"/>
              <a:pPr/>
              <a:t>47</a:t>
            </a:fld>
            <a:endParaRPr lang="en-US"/>
          </a:p>
        </p:txBody>
      </p:sp>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Titration of Acetic Acid with Sodium Hydroxide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The flask contains a sample of acetic acid and a drop of phenolphthalein indicator. (b) The buret delivers a measured volume of sodium hydroxide solution into the flask. (c) The titration is complete when the solution attains a permanent pink color.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phenolphthalein is pink in basic solution and colorless in acidic solution.  One drop of base from the buret is enough to make the solution change in color.</a:t>
            </a:r>
          </a:p>
        </p:txBody>
      </p:sp>
    </p:spTree>
    <p:extLst>
      <p:ext uri="{BB962C8B-B14F-4D97-AF65-F5344CB8AC3E}">
        <p14:creationId xmlns:p14="http://schemas.microsoft.com/office/powerpoint/2010/main" val="102567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Svante August Arrhenius (1859–1927). Arrhenius was awarded the 1903 Nobel Prize in Chemistry for proposing that ionic compounds can divide into oppositely charged particles in solution.</a:t>
            </a:r>
          </a:p>
        </p:txBody>
      </p:sp>
      <p:sp>
        <p:nvSpPr>
          <p:cNvPr id="17411" name="Slide Number Placeholder 3"/>
          <p:cNvSpPr>
            <a:spLocks noGrp="1"/>
          </p:cNvSpPr>
          <p:nvPr>
            <p:ph type="sldNum" sz="quarter" idx="5"/>
          </p:nvPr>
        </p:nvSpPr>
        <p:spPr bwMode="auto">
          <a:noFill/>
          <a:ln>
            <a:miter lim="800000"/>
            <a:headEnd/>
            <a:tailEnd/>
          </a:ln>
        </p:spPr>
        <p:txBody>
          <a:bodyPr/>
          <a:lstStyle/>
          <a:p>
            <a:fld id="{F4AF7037-7E13-4D96-9BF3-6C6B61D59EC7}" type="slidenum">
              <a:rPr lang="en-US"/>
              <a:pPr/>
              <a:t>3</a:t>
            </a:fld>
            <a:endParaRPr lang="en-US"/>
          </a:p>
        </p:txBody>
      </p:sp>
    </p:spTree>
    <p:extLst>
      <p:ext uri="{BB962C8B-B14F-4D97-AF65-F5344CB8AC3E}">
        <p14:creationId xmlns:p14="http://schemas.microsoft.com/office/powerpoint/2010/main" val="383512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17.6 Acids and bases in biochemical systems.</a:t>
            </a:r>
          </a:p>
        </p:txBody>
      </p:sp>
      <p:sp>
        <p:nvSpPr>
          <p:cNvPr id="62467" name="Slide Number Placeholder 3"/>
          <p:cNvSpPr>
            <a:spLocks noGrp="1"/>
          </p:cNvSpPr>
          <p:nvPr>
            <p:ph type="sldNum" sz="quarter" idx="5"/>
          </p:nvPr>
        </p:nvSpPr>
        <p:spPr bwMode="auto">
          <a:noFill/>
          <a:ln>
            <a:miter lim="800000"/>
            <a:headEnd/>
            <a:tailEnd/>
          </a:ln>
        </p:spPr>
        <p:txBody>
          <a:bodyPr/>
          <a:lstStyle/>
          <a:p>
            <a:fld id="{DBE5A1C4-B1DC-40E7-A052-978134CEC34E}" type="slidenum">
              <a:rPr lang="en-US"/>
              <a:pPr/>
              <a:t>8</a:t>
            </a:fld>
            <a:endParaRPr lang="en-US"/>
          </a:p>
        </p:txBody>
      </p:sp>
    </p:spTree>
    <p:extLst>
      <p:ext uri="{BB962C8B-B14F-4D97-AF65-F5344CB8AC3E}">
        <p14:creationId xmlns:p14="http://schemas.microsoft.com/office/powerpoint/2010/main" val="422855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6067F65-B4C2-474D-BFD1-A6F3166BE764}" type="slidenum">
              <a:rPr lang="en-US"/>
              <a:pPr/>
              <a:t>10</a:t>
            </a:fld>
            <a:endParaRPr lang="en-US"/>
          </a:p>
        </p:txBody>
      </p:sp>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Titration of Acetic Acid with Sodium Hydroxide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The flask contains a sample of acetic acid and a drop of phenolphthalein indicator. (b) The buret delivers a measured volume of sodium hydroxide solution into the flask. (c) The titration is complete when the solution attains a permanent pink color.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phenolphthalein is pink in basic solution and colorless in acidic solution.  One drop of base from the buret is enough to make the solution change in color.</a:t>
            </a:r>
          </a:p>
        </p:txBody>
      </p:sp>
    </p:spTree>
    <p:extLst>
      <p:ext uri="{BB962C8B-B14F-4D97-AF65-F5344CB8AC3E}">
        <p14:creationId xmlns:p14="http://schemas.microsoft.com/office/powerpoint/2010/main" val="95949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779B249E-CAB0-4582-AEAE-CC331ECFDC62}" type="slidenum">
              <a:rPr lang="en-US"/>
              <a:pPr/>
              <a:t>12</a:t>
            </a:fld>
            <a:endParaRPr lang="en-US"/>
          </a:p>
        </p:txBody>
      </p:sp>
      <p:sp>
        <p:nvSpPr>
          <p:cNvPr id="174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15-05-02UN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Acid Rain</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photograph on the left shows a marble statue of George Washington in 1935. The recent photograph on the right shows the effect of acid rain, which attacks the statue by dissolving away calcium carbonate in the marble.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Carbon dioxide from emissions of fossil fuel burning dissolves in water to produce an acidic solution that dissolves marble.</a:t>
            </a:r>
          </a:p>
        </p:txBody>
      </p:sp>
    </p:spTree>
    <p:extLst>
      <p:ext uri="{BB962C8B-B14F-4D97-AF65-F5344CB8AC3E}">
        <p14:creationId xmlns:p14="http://schemas.microsoft.com/office/powerpoint/2010/main" val="127970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36F02-C6CB-4B5E-9C0A-6323501D29AB}" type="slidenum">
              <a:rPr lang="en-US"/>
              <a:pPr/>
              <a:t>14</a:t>
            </a:fld>
            <a:endParaRPr lang="en-US"/>
          </a:p>
        </p:txBody>
      </p:sp>
      <p:sp>
        <p:nvSpPr>
          <p:cNvPr id="8194" name="Rectangle 2"/>
          <p:cNvSpPr>
            <a:spLocks noGrp="1" noRot="1" noChangeAspect="1" noChangeArrowheads="1" noTextEdit="1"/>
          </p:cNvSpPr>
          <p:nvPr>
            <p:ph type="sldImg"/>
          </p:nvPr>
        </p:nvSpPr>
        <p:spPr>
          <a:xfrm>
            <a:off x="1143000" y="687388"/>
            <a:ext cx="4572000" cy="3429000"/>
          </a:xfrm>
          <a:ln/>
        </p:spPr>
      </p:sp>
      <p:sp>
        <p:nvSpPr>
          <p:cNvPr id="819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4177556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B2BF4-CBD3-442A-A3A4-4E8B323A7266}" type="slidenum">
              <a:rPr lang="en-US"/>
              <a:pPr/>
              <a:t>15</a:t>
            </a:fld>
            <a:endParaRPr lang="en-US"/>
          </a:p>
        </p:txBody>
      </p:sp>
      <p:sp>
        <p:nvSpPr>
          <p:cNvPr id="18434" name="Rectangle 2"/>
          <p:cNvSpPr>
            <a:spLocks noGrp="1" noRot="1" noChangeAspect="1" noChangeArrowheads="1" noTextEdit="1"/>
          </p:cNvSpPr>
          <p:nvPr>
            <p:ph type="sldImg"/>
          </p:nvPr>
        </p:nvSpPr>
        <p:spPr>
          <a:xfrm>
            <a:off x="1143000" y="687388"/>
            <a:ext cx="4572000" cy="3429000"/>
          </a:xfrm>
          <a:ln/>
        </p:spPr>
      </p:sp>
      <p:sp>
        <p:nvSpPr>
          <p:cNvPr id="1843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4033969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Johannes N. </a:t>
            </a:r>
            <a:r>
              <a:rPr lang="en-US" dirty="0" err="1" smtClean="0"/>
              <a:t>Brønsted</a:t>
            </a:r>
            <a:r>
              <a:rPr lang="en-US" dirty="0" smtClean="0"/>
              <a:t> (1879–1947), who was primarily interested in studying thermochemistry, in addition to his more famous work with acids and bases. </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Thomas M. Lowry (1874–1936), the first professor of physical chemistry at Cambridge University.</a:t>
            </a:r>
          </a:p>
          <a:p>
            <a:pPr eaLnBrk="1" hangingPunct="1">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a:lstStyle/>
          <a:p>
            <a:fld id="{55A09435-3776-4D50-AC59-57AA0786B039}" type="slidenum">
              <a:rPr lang="en-US"/>
              <a:pPr/>
              <a:t>18</a:t>
            </a:fld>
            <a:endParaRPr lang="en-US"/>
          </a:p>
        </p:txBody>
      </p:sp>
    </p:spTree>
    <p:extLst>
      <p:ext uri="{BB962C8B-B14F-4D97-AF65-F5344CB8AC3E}">
        <p14:creationId xmlns:p14="http://schemas.microsoft.com/office/powerpoint/2010/main" val="353187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0683791-DD43-4ED5-B74C-7DB9277EFA15}" type="slidenum">
              <a:rPr lang="en-US"/>
              <a:pPr/>
              <a:t>24</a:t>
            </a:fld>
            <a:endParaRPr lang="en-US"/>
          </a:p>
        </p:txBody>
      </p:sp>
      <p:sp>
        <p:nvSpPr>
          <p:cNvPr id="337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15-T05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15.5</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Strong and Weak Electrolytes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Strong Acids and Bases as well as Soluble Salts are strong electrolytes.  Weak acids and bases as well as insoluble salts give weak electrolyte solutions.</a:t>
            </a:r>
          </a:p>
        </p:txBody>
      </p:sp>
    </p:spTree>
    <p:extLst>
      <p:ext uri="{BB962C8B-B14F-4D97-AF65-F5344CB8AC3E}">
        <p14:creationId xmlns:p14="http://schemas.microsoft.com/office/powerpoint/2010/main" val="236291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147EC-21D4-40BE-9CA6-29ED1C3D74FF}"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147EC-21D4-40BE-9CA6-29ED1C3D74FF}"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147EC-21D4-40BE-9CA6-29ED1C3D74FF}"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7CF930-F354-41AF-A14F-B2B62F52EDF6}" type="slidenum">
              <a:rPr lang="en-US"/>
              <a:pPr>
                <a:defRPr/>
              </a:pPr>
              <a:t>‹#›</a:t>
            </a:fld>
            <a:endParaRPr lang="en-US"/>
          </a:p>
        </p:txBody>
      </p:sp>
    </p:spTree>
    <p:extLst>
      <p:ext uri="{BB962C8B-B14F-4D97-AF65-F5344CB8AC3E}">
        <p14:creationId xmlns:p14="http://schemas.microsoft.com/office/powerpoint/2010/main" val="2704898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AF95FB-D863-4C36-81B6-2982944BA535}" type="slidenum">
              <a:rPr lang="en-US"/>
              <a:pPr>
                <a:defRPr/>
              </a:pPr>
              <a:t>‹#›</a:t>
            </a:fld>
            <a:endParaRPr lang="en-US"/>
          </a:p>
        </p:txBody>
      </p:sp>
    </p:spTree>
    <p:extLst>
      <p:ext uri="{BB962C8B-B14F-4D97-AF65-F5344CB8AC3E}">
        <p14:creationId xmlns:p14="http://schemas.microsoft.com/office/powerpoint/2010/main" val="1786571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8AF7AAF-F84B-488C-8AD9-8F8D01797D4E}" type="slidenum">
              <a:rPr lang="en-US"/>
              <a:pPr>
                <a:defRPr/>
              </a:pPr>
              <a:t>‹#›</a:t>
            </a:fld>
            <a:endParaRPr lang="en-US"/>
          </a:p>
        </p:txBody>
      </p:sp>
    </p:spTree>
    <p:extLst>
      <p:ext uri="{BB962C8B-B14F-4D97-AF65-F5344CB8AC3E}">
        <p14:creationId xmlns:p14="http://schemas.microsoft.com/office/powerpoint/2010/main" val="184278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147EC-21D4-40BE-9CA6-29ED1C3D74FF}"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147EC-21D4-40BE-9CA6-29ED1C3D74FF}"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147EC-21D4-40BE-9CA6-29ED1C3D74FF}"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147EC-21D4-40BE-9CA6-29ED1C3D74FF}" type="datetimeFigureOut">
              <a:rPr lang="en-US" smtClean="0"/>
              <a:pPr/>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147EC-21D4-40BE-9CA6-29ED1C3D74FF}" type="datetimeFigureOut">
              <a:rPr lang="en-US" smtClean="0"/>
              <a:pPr/>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147EC-21D4-40BE-9CA6-29ED1C3D74FF}" type="datetimeFigureOut">
              <a:rPr lang="en-US" smtClean="0"/>
              <a:pPr/>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147EC-21D4-40BE-9CA6-29ED1C3D74FF}"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147EC-21D4-40BE-9CA6-29ED1C3D74FF}"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69881-75C1-474E-A2A1-F92AD05B1F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147EC-21D4-40BE-9CA6-29ED1C3D74FF}" type="datetimeFigureOut">
              <a:rPr lang="en-US" smtClean="0"/>
              <a:pPr/>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69881-75C1-474E-A2A1-F92AD05B1F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838199"/>
          </a:xfrm>
        </p:spPr>
        <p:txBody>
          <a:bodyPr/>
          <a:lstStyle/>
          <a:p>
            <a:r>
              <a:rPr lang="en-US" dirty="0" smtClean="0"/>
              <a:t>Chemistry 120</a:t>
            </a:r>
            <a:endParaRPr lang="en-US" dirty="0"/>
          </a:p>
        </p:txBody>
      </p:sp>
      <p:sp>
        <p:nvSpPr>
          <p:cNvPr id="3" name="Subtitle 2"/>
          <p:cNvSpPr>
            <a:spLocks noGrp="1"/>
          </p:cNvSpPr>
          <p:nvPr>
            <p:ph type="subTitle" idx="1"/>
          </p:nvPr>
        </p:nvSpPr>
        <p:spPr>
          <a:xfrm>
            <a:off x="914400" y="1752600"/>
            <a:ext cx="7543800" cy="1447800"/>
          </a:xfrm>
        </p:spPr>
        <p:txBody>
          <a:bodyPr>
            <a:noAutofit/>
          </a:bodyPr>
          <a:lstStyle/>
          <a:p>
            <a:r>
              <a:rPr lang="en-US" sz="3600" dirty="0" smtClean="0"/>
              <a:t>Chapter 17: </a:t>
            </a:r>
          </a:p>
          <a:p>
            <a:r>
              <a:rPr lang="en-US" sz="3600" dirty="0" smtClean="0"/>
              <a:t>Acid-Bases (Proton Transfer) Reactions</a:t>
            </a:r>
            <a:endParaRPr lang="en-US" sz="3600" dirty="0"/>
          </a:p>
        </p:txBody>
      </p:sp>
      <p:sp>
        <p:nvSpPr>
          <p:cNvPr id="4" name="TextBox 3"/>
          <p:cNvSpPr txBox="1"/>
          <p:nvPr/>
        </p:nvSpPr>
        <p:spPr>
          <a:xfrm>
            <a:off x="664029" y="3048000"/>
            <a:ext cx="4800600" cy="2862322"/>
          </a:xfrm>
          <a:prstGeom prst="rect">
            <a:avLst/>
          </a:prstGeom>
          <a:noFill/>
        </p:spPr>
        <p:txBody>
          <a:bodyPr wrap="square" rtlCol="0">
            <a:spAutoFit/>
          </a:bodyPr>
          <a:lstStyle/>
          <a:p>
            <a:r>
              <a:rPr lang="en-US" sz="2000" u="sng" dirty="0" smtClean="0"/>
              <a:t>Outline</a:t>
            </a:r>
          </a:p>
          <a:p>
            <a:pPr marL="400050" indent="-400050">
              <a:buFont typeface="+mj-lt"/>
              <a:buAutoNum type="romanUcPeriod"/>
            </a:pPr>
            <a:r>
              <a:rPr lang="en-US" sz="2000" dirty="0" smtClean="0"/>
              <a:t>Properties</a:t>
            </a:r>
          </a:p>
          <a:p>
            <a:pPr marL="400050" indent="-400050">
              <a:buFont typeface="+mj-lt"/>
              <a:buAutoNum type="romanUcPeriod"/>
            </a:pPr>
            <a:r>
              <a:rPr lang="en-US" sz="2000" dirty="0" smtClean="0"/>
              <a:t>Definitions </a:t>
            </a:r>
          </a:p>
          <a:p>
            <a:pPr marL="800100" lvl="1" indent="-342900">
              <a:buFont typeface="+mj-lt"/>
              <a:buAutoNum type="alphaUcPeriod"/>
            </a:pPr>
            <a:r>
              <a:rPr lang="en-US" sz="2000" dirty="0" smtClean="0"/>
              <a:t>Arrhenius</a:t>
            </a:r>
          </a:p>
          <a:p>
            <a:pPr marL="800100" lvl="1" indent="-342900">
              <a:buFont typeface="+mj-lt"/>
              <a:buAutoNum type="alphaUcPeriod"/>
            </a:pPr>
            <a:r>
              <a:rPr lang="en-US" sz="2000" dirty="0" smtClean="0">
                <a:latin typeface="+mj-lt"/>
              </a:rPr>
              <a:t>Br</a:t>
            </a:r>
            <a:r>
              <a:rPr lang="en-US" sz="2000" dirty="0" smtClean="0">
                <a:latin typeface="+mj-lt"/>
                <a:cs typeface="Times New Roman"/>
              </a:rPr>
              <a:t>ønsted-Lowry</a:t>
            </a:r>
          </a:p>
          <a:p>
            <a:pPr marL="800100" lvl="1" indent="-342900">
              <a:buFont typeface="+mj-lt"/>
              <a:buAutoNum type="alphaUcPeriod"/>
            </a:pPr>
            <a:r>
              <a:rPr lang="en-US" sz="2000" dirty="0" smtClean="0">
                <a:latin typeface="+mj-lt"/>
                <a:cs typeface="Times New Roman"/>
              </a:rPr>
              <a:t>Lewis</a:t>
            </a:r>
            <a:endParaRPr lang="en-US" sz="2000" dirty="0" smtClean="0">
              <a:latin typeface="+mj-lt"/>
            </a:endParaRPr>
          </a:p>
          <a:p>
            <a:pPr marL="400050" indent="-400050">
              <a:buFont typeface="+mj-lt"/>
              <a:buAutoNum type="romanUcPeriod"/>
            </a:pPr>
            <a:r>
              <a:rPr lang="en-US" sz="2000" dirty="0" smtClean="0"/>
              <a:t>Ionization of Water</a:t>
            </a:r>
          </a:p>
          <a:p>
            <a:pPr marL="400050" indent="-400050">
              <a:buFont typeface="+mj-lt"/>
              <a:buAutoNum type="romanUcPeriod"/>
            </a:pPr>
            <a:r>
              <a:rPr lang="en-US" sz="2000" dirty="0" smtClean="0"/>
              <a:t>pH</a:t>
            </a:r>
            <a:r>
              <a:rPr lang="en-US" sz="2000" dirty="0"/>
              <a:t> </a:t>
            </a:r>
            <a:r>
              <a:rPr lang="en-US" sz="2000" dirty="0" smtClean="0"/>
              <a:t>and </a:t>
            </a:r>
            <a:r>
              <a:rPr lang="en-US" sz="2000" dirty="0" err="1" smtClean="0"/>
              <a:t>pOH</a:t>
            </a:r>
            <a:endParaRPr lang="en-US" sz="2000" dirty="0" smtClean="0"/>
          </a:p>
          <a:p>
            <a:pPr marL="400050" indent="-400050">
              <a:buFont typeface="+mj-lt"/>
              <a:buAutoNum type="romanUcPeriod"/>
            </a:pPr>
            <a:r>
              <a:rPr lang="en-US" sz="2000" dirty="0" smtClean="0"/>
              <a:t>Stoichiometry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0" y="838200"/>
            <a:ext cx="9029700" cy="5863590"/>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563562"/>
          </a:xfrm>
        </p:spPr>
        <p:txBody>
          <a:bodyPr>
            <a:normAutofit/>
          </a:bodyPr>
          <a:lstStyle/>
          <a:p>
            <a:r>
              <a:rPr lang="en-US" sz="2600" dirty="0" smtClean="0"/>
              <a:t>What do acids and bases do when they react? </a:t>
            </a:r>
            <a:endParaRPr lang="en-US" sz="2600" dirty="0"/>
          </a:p>
        </p:txBody>
      </p:sp>
    </p:spTree>
    <p:extLst>
      <p:ext uri="{BB962C8B-B14F-4D97-AF65-F5344CB8AC3E}">
        <p14:creationId xmlns:p14="http://schemas.microsoft.com/office/powerpoint/2010/main" val="21460227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7200" y="266246"/>
            <a:ext cx="8305800" cy="648153"/>
          </a:xfrm>
          <a:prstGeom prst="rect">
            <a:avLst/>
          </a:prstGeom>
          <a:noFill/>
          <a:ln w="9525">
            <a:noFill/>
            <a:miter lim="800000"/>
            <a:headEnd/>
            <a:tailEnd/>
          </a:ln>
        </p:spPr>
        <p:txBody>
          <a:bodyPr anchor="ctr"/>
          <a:lstStyle/>
          <a:p>
            <a:pPr algn="ctr"/>
            <a:r>
              <a:rPr lang="en-US" sz="2400" dirty="0" smtClean="0">
                <a:latin typeface="Calibri" pitchFamily="34" charset="0"/>
              </a:rPr>
              <a:t>How do we know when an acid will react with a metal? </a:t>
            </a:r>
            <a:endParaRPr lang="en-US" sz="2400" dirty="0">
              <a:latin typeface="Calibri" pitchFamily="34" charset="0"/>
            </a:endParaRPr>
          </a:p>
        </p:txBody>
      </p:sp>
      <p:sp>
        <p:nvSpPr>
          <p:cNvPr id="4099" name="Rectangle 5"/>
          <p:cNvSpPr>
            <a:spLocks noChangeArrowheads="1"/>
          </p:cNvSpPr>
          <p:nvPr/>
        </p:nvSpPr>
        <p:spPr bwMode="auto">
          <a:xfrm>
            <a:off x="457200" y="914400"/>
            <a:ext cx="3962400" cy="556260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en-US" sz="1600" dirty="0">
                <a:latin typeface="Calibri" pitchFamily="34" charset="0"/>
              </a:rPr>
              <a:t>		</a:t>
            </a:r>
            <a:r>
              <a:rPr lang="en-US" sz="1600" u="sng" dirty="0">
                <a:latin typeface="Calibri" pitchFamily="34" charset="0"/>
              </a:rPr>
              <a:t>Metals</a:t>
            </a:r>
          </a:p>
          <a:p>
            <a:pPr marL="342900" indent="-342900">
              <a:lnSpc>
                <a:spcPct val="80000"/>
              </a:lnSpc>
              <a:spcBef>
                <a:spcPct val="20000"/>
              </a:spcBef>
              <a:buFont typeface="Arial" charset="0"/>
              <a:buNone/>
            </a:pPr>
            <a:r>
              <a:rPr lang="en-US" sz="1600" dirty="0">
                <a:latin typeface="Calibri" pitchFamily="34" charset="0"/>
              </a:rPr>
              <a:t>		Li	</a:t>
            </a:r>
            <a:r>
              <a:rPr lang="en-US" sz="1600" dirty="0">
                <a:latin typeface="Calibri" pitchFamily="34" charset="0"/>
                <a:sym typeface="Wingdings" pitchFamily="2" charset="2"/>
              </a:rPr>
              <a:t> most reactive</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K</a:t>
            </a:r>
          </a:p>
          <a:p>
            <a:pPr marL="342900" indent="-342900">
              <a:lnSpc>
                <a:spcPct val="80000"/>
              </a:lnSpc>
              <a:spcBef>
                <a:spcPct val="20000"/>
              </a:spcBef>
              <a:buFont typeface="Arial" charset="0"/>
              <a:buNone/>
            </a:pPr>
            <a:r>
              <a:rPr lang="en-US" sz="1600" dirty="0">
                <a:latin typeface="Calibri" pitchFamily="34" charset="0"/>
              </a:rPr>
              <a:t>active	Ba</a:t>
            </a:r>
          </a:p>
          <a:p>
            <a:pPr marL="342900" indent="-342900">
              <a:lnSpc>
                <a:spcPct val="80000"/>
              </a:lnSpc>
              <a:spcBef>
                <a:spcPct val="20000"/>
              </a:spcBef>
              <a:buFont typeface="Arial" charset="0"/>
              <a:buNone/>
            </a:pPr>
            <a:r>
              <a:rPr lang="en-US" sz="1600" dirty="0">
                <a:latin typeface="Calibri" pitchFamily="34" charset="0"/>
              </a:rPr>
              <a:t>metals	</a:t>
            </a:r>
            <a:r>
              <a:rPr lang="en-US" sz="1600" dirty="0" err="1">
                <a:latin typeface="Calibri" pitchFamily="34" charset="0"/>
              </a:rPr>
              <a:t>Sr</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a:t>
            </a:r>
            <a:r>
              <a:rPr lang="en-US" sz="1600" dirty="0" err="1">
                <a:latin typeface="Calibri" pitchFamily="34" charset="0"/>
              </a:rPr>
              <a:t>Ca</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Na</a:t>
            </a:r>
          </a:p>
          <a:p>
            <a:pPr marL="342900" indent="-342900">
              <a:lnSpc>
                <a:spcPct val="80000"/>
              </a:lnSpc>
              <a:spcBef>
                <a:spcPct val="20000"/>
              </a:spcBef>
              <a:buFont typeface="Arial" charset="0"/>
              <a:buNone/>
            </a:pPr>
            <a:r>
              <a:rPr lang="en-US" sz="1600" dirty="0">
                <a:latin typeface="Calibri" pitchFamily="34" charset="0"/>
              </a:rPr>
              <a:t>		Mg</a:t>
            </a:r>
          </a:p>
          <a:p>
            <a:pPr marL="342900" indent="-342900">
              <a:lnSpc>
                <a:spcPct val="80000"/>
              </a:lnSpc>
              <a:spcBef>
                <a:spcPct val="20000"/>
              </a:spcBef>
              <a:buFont typeface="Arial" charset="0"/>
              <a:buNone/>
            </a:pPr>
            <a:r>
              <a:rPr lang="en-US" sz="1600" dirty="0">
                <a:latin typeface="Calibri" pitchFamily="34" charset="0"/>
              </a:rPr>
              <a:t>		Al</a:t>
            </a:r>
          </a:p>
          <a:p>
            <a:pPr marL="342900" indent="-342900">
              <a:lnSpc>
                <a:spcPct val="80000"/>
              </a:lnSpc>
              <a:spcBef>
                <a:spcPct val="20000"/>
              </a:spcBef>
              <a:buFont typeface="Arial" charset="0"/>
              <a:buNone/>
            </a:pPr>
            <a:r>
              <a:rPr lang="en-US" sz="1600" dirty="0">
                <a:latin typeface="Calibri" pitchFamily="34" charset="0"/>
              </a:rPr>
              <a:t>		</a:t>
            </a:r>
            <a:r>
              <a:rPr lang="en-US" sz="1600" dirty="0" err="1">
                <a:latin typeface="Calibri" pitchFamily="34" charset="0"/>
              </a:rPr>
              <a:t>Mn</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Zn</a:t>
            </a:r>
          </a:p>
          <a:p>
            <a:pPr marL="342900" indent="-342900">
              <a:lnSpc>
                <a:spcPct val="80000"/>
              </a:lnSpc>
              <a:spcBef>
                <a:spcPct val="20000"/>
              </a:spcBef>
              <a:buFont typeface="Arial" charset="0"/>
              <a:buNone/>
            </a:pPr>
            <a:r>
              <a:rPr lang="en-US" sz="1600" dirty="0">
                <a:latin typeface="Calibri" pitchFamily="34" charset="0"/>
              </a:rPr>
              <a:t>		Fe</a:t>
            </a:r>
          </a:p>
          <a:p>
            <a:pPr marL="342900" indent="-342900">
              <a:lnSpc>
                <a:spcPct val="80000"/>
              </a:lnSpc>
              <a:spcBef>
                <a:spcPct val="20000"/>
              </a:spcBef>
              <a:buFont typeface="Arial" charset="0"/>
              <a:buNone/>
            </a:pPr>
            <a:r>
              <a:rPr lang="en-US" sz="1600" dirty="0">
                <a:latin typeface="Calibri" pitchFamily="34" charset="0"/>
              </a:rPr>
              <a:t>		Cd</a:t>
            </a:r>
          </a:p>
          <a:p>
            <a:pPr marL="342900" indent="-342900">
              <a:lnSpc>
                <a:spcPct val="80000"/>
              </a:lnSpc>
              <a:spcBef>
                <a:spcPct val="20000"/>
              </a:spcBef>
              <a:buFont typeface="Arial" charset="0"/>
              <a:buNone/>
            </a:pPr>
            <a:r>
              <a:rPr lang="en-US" sz="1600" dirty="0">
                <a:latin typeface="Calibri" pitchFamily="34" charset="0"/>
              </a:rPr>
              <a:t>		Co</a:t>
            </a:r>
          </a:p>
          <a:p>
            <a:pPr marL="342900" indent="-342900">
              <a:lnSpc>
                <a:spcPct val="80000"/>
              </a:lnSpc>
              <a:spcBef>
                <a:spcPct val="20000"/>
              </a:spcBef>
              <a:buFont typeface="Arial" charset="0"/>
              <a:buNone/>
            </a:pPr>
            <a:r>
              <a:rPr lang="en-US" sz="1600" dirty="0">
                <a:latin typeface="Calibri" pitchFamily="34" charset="0"/>
              </a:rPr>
              <a:t>		Ni</a:t>
            </a:r>
          </a:p>
          <a:p>
            <a:pPr marL="342900" indent="-342900">
              <a:lnSpc>
                <a:spcPct val="80000"/>
              </a:lnSpc>
              <a:spcBef>
                <a:spcPct val="20000"/>
              </a:spcBef>
              <a:buFont typeface="Arial" charset="0"/>
              <a:buNone/>
            </a:pPr>
            <a:r>
              <a:rPr lang="en-US" sz="1600" dirty="0">
                <a:latin typeface="Calibri" pitchFamily="34" charset="0"/>
              </a:rPr>
              <a:t>		</a:t>
            </a:r>
            <a:r>
              <a:rPr lang="en-US" sz="1600" dirty="0" err="1">
                <a:latin typeface="Calibri" pitchFamily="34" charset="0"/>
              </a:rPr>
              <a:t>Sn</a:t>
            </a:r>
            <a:endParaRPr lang="en-US" sz="1600" dirty="0">
              <a:latin typeface="Calibri" pitchFamily="34" charset="0"/>
            </a:endParaRPr>
          </a:p>
          <a:p>
            <a:pPr marL="342900" indent="-342900">
              <a:lnSpc>
                <a:spcPct val="80000"/>
              </a:lnSpc>
              <a:spcBef>
                <a:spcPct val="20000"/>
              </a:spcBef>
              <a:buFont typeface="Arial" charset="0"/>
              <a:buNone/>
            </a:pPr>
            <a:r>
              <a:rPr lang="en-US" sz="1600" dirty="0">
                <a:latin typeface="Calibri" pitchFamily="34" charset="0"/>
              </a:rPr>
              <a:t>		</a:t>
            </a:r>
            <a:r>
              <a:rPr lang="en-US" sz="1600" dirty="0" err="1">
                <a:latin typeface="Calibri" pitchFamily="34" charset="0"/>
              </a:rPr>
              <a:t>Pb</a:t>
            </a:r>
            <a:r>
              <a:rPr lang="en-US" sz="1600" dirty="0">
                <a:latin typeface="Calibri" pitchFamily="34" charset="0"/>
              </a:rPr>
              <a:t> </a:t>
            </a:r>
          </a:p>
          <a:p>
            <a:pPr marL="342900" indent="-342900">
              <a:lnSpc>
                <a:spcPct val="80000"/>
              </a:lnSpc>
              <a:spcBef>
                <a:spcPct val="20000"/>
              </a:spcBef>
              <a:buFont typeface="Arial" charset="0"/>
              <a:buNone/>
            </a:pPr>
            <a:r>
              <a:rPr lang="en-US" sz="1600" dirty="0">
                <a:latin typeface="Calibri" pitchFamily="34" charset="0"/>
              </a:rPr>
              <a:t>		(H)</a:t>
            </a:r>
          </a:p>
          <a:p>
            <a:pPr marL="342900" indent="-342900">
              <a:lnSpc>
                <a:spcPct val="80000"/>
              </a:lnSpc>
              <a:spcBef>
                <a:spcPct val="20000"/>
              </a:spcBef>
              <a:buFont typeface="Arial" charset="0"/>
              <a:buNone/>
            </a:pPr>
            <a:r>
              <a:rPr lang="en-US" sz="1600" dirty="0">
                <a:latin typeface="Calibri" pitchFamily="34" charset="0"/>
              </a:rPr>
              <a:t>		Cu</a:t>
            </a:r>
          </a:p>
          <a:p>
            <a:pPr marL="342900" indent="-342900">
              <a:lnSpc>
                <a:spcPct val="80000"/>
              </a:lnSpc>
              <a:spcBef>
                <a:spcPct val="20000"/>
              </a:spcBef>
              <a:buFont typeface="Arial" charset="0"/>
              <a:buNone/>
            </a:pPr>
            <a:r>
              <a:rPr lang="en-US" sz="1600" dirty="0">
                <a:latin typeface="Calibri" pitchFamily="34" charset="0"/>
              </a:rPr>
              <a:t>		Ag</a:t>
            </a:r>
          </a:p>
          <a:p>
            <a:pPr marL="342900" indent="-342900">
              <a:lnSpc>
                <a:spcPct val="80000"/>
              </a:lnSpc>
              <a:spcBef>
                <a:spcPct val="20000"/>
              </a:spcBef>
              <a:buFont typeface="Arial" charset="0"/>
              <a:buNone/>
            </a:pPr>
            <a:r>
              <a:rPr lang="en-US" sz="1600" dirty="0">
                <a:latin typeface="Calibri" pitchFamily="34" charset="0"/>
              </a:rPr>
              <a:t>		Hg</a:t>
            </a:r>
          </a:p>
          <a:p>
            <a:pPr marL="342900" indent="-342900">
              <a:lnSpc>
                <a:spcPct val="80000"/>
              </a:lnSpc>
              <a:spcBef>
                <a:spcPct val="20000"/>
              </a:spcBef>
              <a:buFont typeface="Arial" charset="0"/>
              <a:buNone/>
            </a:pPr>
            <a:r>
              <a:rPr lang="en-US" sz="1600" dirty="0">
                <a:latin typeface="Calibri" pitchFamily="34" charset="0"/>
              </a:rPr>
              <a:t>		Au	</a:t>
            </a:r>
            <a:r>
              <a:rPr lang="en-US" sz="1600" dirty="0">
                <a:latin typeface="Calibri" pitchFamily="34" charset="0"/>
                <a:sym typeface="Wingdings" pitchFamily="2" charset="2"/>
              </a:rPr>
              <a:t> least reactive</a:t>
            </a:r>
            <a:endParaRPr lang="en-US" sz="1600" dirty="0">
              <a:latin typeface="Calibri" pitchFamily="34" charset="0"/>
            </a:endParaRPr>
          </a:p>
          <a:p>
            <a:pPr marL="342900" indent="-342900">
              <a:lnSpc>
                <a:spcPct val="80000"/>
              </a:lnSpc>
              <a:spcBef>
                <a:spcPct val="20000"/>
              </a:spcBef>
              <a:buFont typeface="Arial" charset="0"/>
              <a:buNone/>
            </a:pPr>
            <a:endParaRPr lang="en-US" sz="1600" dirty="0">
              <a:latin typeface="Calibri" pitchFamily="34" charset="0"/>
            </a:endParaRPr>
          </a:p>
        </p:txBody>
      </p:sp>
      <p:sp>
        <p:nvSpPr>
          <p:cNvPr id="6" name="Left Brace 5"/>
          <p:cNvSpPr/>
          <p:nvPr/>
        </p:nvSpPr>
        <p:spPr>
          <a:xfrm>
            <a:off x="1219200" y="1066800"/>
            <a:ext cx="152400" cy="1447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886691" y="1066800"/>
            <a:ext cx="7486650" cy="5193271"/>
          </a:xfrm>
          <a:prstGeom prst="rect">
            <a:avLst/>
          </a:prstGeom>
          <a:noFill/>
          <a:ln w="25400">
            <a:noFill/>
            <a:miter lim="800000"/>
            <a:headEnd/>
            <a:tailEnd/>
          </a:ln>
          <a:effectLst/>
        </p:spPr>
      </p:pic>
      <p:sp>
        <p:nvSpPr>
          <p:cNvPr id="4" name="Title 3"/>
          <p:cNvSpPr>
            <a:spLocks noGrp="1"/>
          </p:cNvSpPr>
          <p:nvPr>
            <p:ph type="title"/>
          </p:nvPr>
        </p:nvSpPr>
        <p:spPr>
          <a:xfrm>
            <a:off x="457200" y="274638"/>
            <a:ext cx="8229600" cy="639762"/>
          </a:xfrm>
        </p:spPr>
        <p:txBody>
          <a:bodyPr>
            <a:normAutofit/>
          </a:bodyPr>
          <a:lstStyle/>
          <a:p>
            <a:r>
              <a:rPr lang="en-US" sz="3000" dirty="0" smtClean="0"/>
              <a:t>How do acids react with marble (i.e. carbonates)? </a:t>
            </a:r>
            <a:endParaRPr lang="en-US" sz="30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hein14e_figun_15_p338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65" y="1219200"/>
            <a:ext cx="4938712" cy="34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ein14e_figun_15_p338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6001" y="1219200"/>
            <a:ext cx="4043363" cy="385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15962"/>
          </a:xfrm>
        </p:spPr>
        <p:txBody>
          <a:bodyPr/>
          <a:lstStyle/>
          <a:p>
            <a:r>
              <a:rPr lang="en-US" sz="2800" dirty="0" smtClean="0"/>
              <a:t>How do acids and bases react with litmus paper? </a:t>
            </a:r>
            <a:endParaRPr lang="en-US" sz="2800" dirty="0"/>
          </a:p>
        </p:txBody>
      </p:sp>
    </p:spTree>
    <p:extLst>
      <p:ext uri="{BB962C8B-B14F-4D97-AF65-F5344CB8AC3E}">
        <p14:creationId xmlns:p14="http://schemas.microsoft.com/office/powerpoint/2010/main" val="203324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1" descr="0902"/>
          <p:cNvPicPr>
            <a:picLocks noChangeAspect="1" noChangeArrowheads="1"/>
          </p:cNvPicPr>
          <p:nvPr/>
        </p:nvPicPr>
        <p:blipFill>
          <a:blip r:embed="rId3" cstate="print"/>
          <a:srcRect/>
          <a:stretch>
            <a:fillRect/>
          </a:stretch>
        </p:blipFill>
        <p:spPr bwMode="auto">
          <a:xfrm>
            <a:off x="116609" y="914400"/>
            <a:ext cx="8964613" cy="5038725"/>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715962"/>
          </a:xfrm>
        </p:spPr>
        <p:txBody>
          <a:bodyPr>
            <a:noAutofit/>
          </a:bodyPr>
          <a:lstStyle/>
          <a:p>
            <a:r>
              <a:rPr lang="en-US" sz="3600" dirty="0" smtClean="0"/>
              <a:t>What are the three types of electrolytes? </a:t>
            </a:r>
            <a:endParaRPr lang="en-US" sz="3600" dirty="0"/>
          </a:p>
        </p:txBody>
      </p:sp>
      <p:sp>
        <p:nvSpPr>
          <p:cNvPr id="7171" name="Rectangle 3"/>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9-2, p. 237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1" descr="0906"/>
          <p:cNvPicPr>
            <a:picLocks noChangeAspect="1" noChangeArrowheads="1"/>
          </p:cNvPicPr>
          <p:nvPr/>
        </p:nvPicPr>
        <p:blipFill>
          <a:blip r:embed="rId3" cstate="print"/>
          <a:srcRect/>
          <a:stretch>
            <a:fillRect/>
          </a:stretch>
        </p:blipFill>
        <p:spPr bwMode="auto">
          <a:xfrm>
            <a:off x="2286000" y="152400"/>
            <a:ext cx="6561137" cy="6705600"/>
          </a:xfrm>
          <a:prstGeom prst="rect">
            <a:avLst/>
          </a:prstGeom>
          <a:noFill/>
          <a:ln w="9525">
            <a:noFill/>
            <a:miter lim="800000"/>
            <a:headEnd/>
            <a:tailEnd/>
          </a:ln>
          <a:effectLst/>
        </p:spPr>
      </p:pic>
      <p:sp>
        <p:nvSpPr>
          <p:cNvPr id="2" name="Title 1"/>
          <p:cNvSpPr>
            <a:spLocks noGrp="1"/>
          </p:cNvSpPr>
          <p:nvPr>
            <p:ph type="title"/>
          </p:nvPr>
        </p:nvSpPr>
        <p:spPr>
          <a:xfrm>
            <a:off x="457200" y="381000"/>
            <a:ext cx="2057400" cy="1630362"/>
          </a:xfrm>
        </p:spPr>
        <p:txBody>
          <a:bodyPr>
            <a:normAutofit/>
          </a:bodyPr>
          <a:lstStyle/>
          <a:p>
            <a:r>
              <a:rPr lang="en-US" sz="2800" dirty="0" smtClean="0"/>
              <a:t>Are acids electrolytes? </a:t>
            </a:r>
            <a:endParaRPr lang="en-US" sz="2800" dirty="0"/>
          </a:p>
        </p:txBody>
      </p:sp>
      <p:sp>
        <p:nvSpPr>
          <p:cNvPr id="17411" name="Rectangle 3"/>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9-6, p. 241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title"/>
          </p:nvPr>
        </p:nvSpPr>
        <p:spPr/>
        <p:txBody>
          <a:bodyPr/>
          <a:lstStyle/>
          <a:p>
            <a:pPr eaLnBrk="1" hangingPunct="1"/>
            <a:r>
              <a:rPr lang="en-US" sz="3600" smtClean="0">
                <a:latin typeface="Arial" charset="0"/>
              </a:rPr>
              <a:t>Common Strong Acids and Bases</a:t>
            </a:r>
          </a:p>
        </p:txBody>
      </p:sp>
      <p:sp>
        <p:nvSpPr>
          <p:cNvPr id="5123" name="Rectangle 5"/>
          <p:cNvSpPr>
            <a:spLocks noGrp="1"/>
          </p:cNvSpPr>
          <p:nvPr>
            <p:ph type="body" sz="half" idx="1"/>
          </p:nvPr>
        </p:nvSpPr>
        <p:spPr>
          <a:xfrm>
            <a:off x="457200" y="1600200"/>
            <a:ext cx="4038600" cy="4525963"/>
          </a:xfrm>
        </p:spPr>
        <p:txBody>
          <a:bodyPr/>
          <a:lstStyle/>
          <a:p>
            <a:pPr eaLnBrk="1" hangingPunct="1">
              <a:buFont typeface="Arial" charset="0"/>
              <a:buNone/>
            </a:pPr>
            <a:r>
              <a:rPr lang="en-US" sz="2400" smtClean="0"/>
              <a:t>	</a:t>
            </a:r>
            <a:r>
              <a:rPr lang="en-US" sz="2400" u="sng" smtClean="0">
                <a:latin typeface="Arial" charset="0"/>
              </a:rPr>
              <a:t>Common Strong Acids</a:t>
            </a:r>
          </a:p>
          <a:p>
            <a:pPr eaLnBrk="1" hangingPunct="1">
              <a:buFont typeface="Arial" charset="0"/>
              <a:buNone/>
            </a:pPr>
            <a:endParaRPr lang="en-US" sz="2400" b="1" smtClean="0">
              <a:latin typeface="Arial" charset="0"/>
            </a:endParaRPr>
          </a:p>
          <a:p>
            <a:pPr eaLnBrk="1" hangingPunct="1">
              <a:buFont typeface="Arial" charset="0"/>
              <a:buNone/>
            </a:pPr>
            <a:r>
              <a:rPr lang="en-US" sz="1800" b="1" smtClean="0">
                <a:latin typeface="Arial" charset="0"/>
              </a:rPr>
              <a:t>	</a:t>
            </a:r>
            <a:r>
              <a:rPr lang="en-US" sz="1600" smtClean="0">
                <a:latin typeface="Arial" charset="0"/>
              </a:rPr>
              <a:t>Hydrochloric acid	HCl</a:t>
            </a:r>
            <a:r>
              <a:rPr lang="en-US" sz="1600" baseline="-25000" smtClean="0">
                <a:latin typeface="Arial" charset="0"/>
              </a:rPr>
              <a:t> (aq)</a:t>
            </a:r>
          </a:p>
          <a:p>
            <a:pPr eaLnBrk="1" hangingPunct="1">
              <a:buFont typeface="Arial" charset="0"/>
              <a:buNone/>
            </a:pPr>
            <a:r>
              <a:rPr lang="en-US" sz="1600" smtClean="0">
                <a:latin typeface="Arial" charset="0"/>
              </a:rPr>
              <a:t>	Hydrobromic acid	HBr</a:t>
            </a:r>
            <a:r>
              <a:rPr lang="en-US" sz="1600" baseline="-25000" smtClean="0">
                <a:latin typeface="Arial" charset="0"/>
              </a:rPr>
              <a:t> (aq)</a:t>
            </a:r>
            <a:endParaRPr lang="en-US" sz="1600" smtClean="0">
              <a:latin typeface="Arial" charset="0"/>
            </a:endParaRPr>
          </a:p>
          <a:p>
            <a:pPr eaLnBrk="1" hangingPunct="1">
              <a:buFont typeface="Arial" charset="0"/>
              <a:buNone/>
            </a:pPr>
            <a:r>
              <a:rPr lang="en-US" sz="1600" smtClean="0">
                <a:latin typeface="Arial" charset="0"/>
              </a:rPr>
              <a:t>	Hydroiodic acid		HI </a:t>
            </a:r>
            <a:r>
              <a:rPr lang="en-US" sz="1600" baseline="-25000" smtClean="0">
                <a:latin typeface="Arial" charset="0"/>
              </a:rPr>
              <a:t>(aq)</a:t>
            </a:r>
            <a:endParaRPr lang="en-US" sz="1600" smtClean="0">
              <a:latin typeface="Arial" charset="0"/>
            </a:endParaRPr>
          </a:p>
          <a:p>
            <a:pPr eaLnBrk="1" hangingPunct="1">
              <a:buFont typeface="Arial" charset="0"/>
              <a:buNone/>
            </a:pPr>
            <a:r>
              <a:rPr lang="en-US" sz="1600" smtClean="0">
                <a:latin typeface="Arial" charset="0"/>
              </a:rPr>
              <a:t>	Perchloric acid		HClO</a:t>
            </a:r>
            <a:r>
              <a:rPr lang="en-US" sz="1600" baseline="-25000" smtClean="0">
                <a:latin typeface="Arial" charset="0"/>
              </a:rPr>
              <a:t>4 (aq)</a:t>
            </a:r>
            <a:endParaRPr lang="en-US" sz="1600" smtClean="0">
              <a:latin typeface="Arial" charset="0"/>
            </a:endParaRPr>
          </a:p>
          <a:p>
            <a:pPr eaLnBrk="1" hangingPunct="1">
              <a:buFont typeface="Arial" charset="0"/>
              <a:buNone/>
            </a:pPr>
            <a:r>
              <a:rPr lang="en-US" sz="1600" smtClean="0">
                <a:latin typeface="Arial" charset="0"/>
              </a:rPr>
              <a:t>	Chloric acid		HClO</a:t>
            </a:r>
            <a:r>
              <a:rPr lang="en-US" sz="1600" baseline="-25000" smtClean="0">
                <a:latin typeface="Arial" charset="0"/>
              </a:rPr>
              <a:t>3 (aq)</a:t>
            </a:r>
            <a:endParaRPr lang="en-US" sz="1600" smtClean="0">
              <a:latin typeface="Arial" charset="0"/>
            </a:endParaRPr>
          </a:p>
          <a:p>
            <a:pPr eaLnBrk="1" hangingPunct="1">
              <a:buFont typeface="Arial" charset="0"/>
              <a:buNone/>
            </a:pPr>
            <a:r>
              <a:rPr lang="en-US" sz="1600" smtClean="0">
                <a:latin typeface="Arial" charset="0"/>
              </a:rPr>
              <a:t>	Nitric acid		HNO</a:t>
            </a:r>
            <a:r>
              <a:rPr lang="en-US" sz="1600" baseline="-25000" smtClean="0">
                <a:latin typeface="Arial" charset="0"/>
              </a:rPr>
              <a:t>3 (aq)</a:t>
            </a:r>
            <a:endParaRPr lang="en-US" sz="1600" smtClean="0">
              <a:latin typeface="Arial" charset="0"/>
            </a:endParaRPr>
          </a:p>
          <a:p>
            <a:pPr eaLnBrk="1" hangingPunct="1">
              <a:buFont typeface="Arial" charset="0"/>
              <a:buNone/>
            </a:pPr>
            <a:r>
              <a:rPr lang="en-US" sz="1600" smtClean="0">
                <a:latin typeface="Arial" charset="0"/>
              </a:rPr>
              <a:t>	Sulfuric acid		H</a:t>
            </a:r>
            <a:r>
              <a:rPr lang="en-US" sz="1600" baseline="-25000" smtClean="0">
                <a:latin typeface="Arial" charset="0"/>
              </a:rPr>
              <a:t>2</a:t>
            </a:r>
            <a:r>
              <a:rPr lang="en-US" sz="1600" smtClean="0">
                <a:latin typeface="Arial" charset="0"/>
              </a:rPr>
              <a:t>SO</a:t>
            </a:r>
            <a:r>
              <a:rPr lang="en-US" sz="1600" baseline="-25000" smtClean="0">
                <a:latin typeface="Arial" charset="0"/>
              </a:rPr>
              <a:t>4 (aq)</a:t>
            </a:r>
          </a:p>
          <a:p>
            <a:pPr eaLnBrk="1" hangingPunct="1">
              <a:buFont typeface="Arial" charset="0"/>
              <a:buNone/>
            </a:pPr>
            <a:endParaRPr lang="en-US" sz="1600" smtClean="0">
              <a:latin typeface="Arial" charset="0"/>
            </a:endParaRPr>
          </a:p>
          <a:p>
            <a:pPr eaLnBrk="1" hangingPunct="1">
              <a:buFont typeface="Arial" charset="0"/>
              <a:buNone/>
            </a:pPr>
            <a:endParaRPr lang="en-US" sz="1600" smtClean="0">
              <a:latin typeface="Arial" charset="0"/>
            </a:endParaRPr>
          </a:p>
          <a:p>
            <a:pPr eaLnBrk="1" hangingPunct="1">
              <a:buFont typeface="Arial" charset="0"/>
              <a:buNone/>
            </a:pPr>
            <a:endParaRPr lang="en-US" sz="1600" smtClean="0">
              <a:latin typeface="Arial" charset="0"/>
            </a:endParaRPr>
          </a:p>
        </p:txBody>
      </p:sp>
      <p:sp>
        <p:nvSpPr>
          <p:cNvPr id="5124" name="Rectangle 6"/>
          <p:cNvSpPr>
            <a:spLocks noGrp="1"/>
          </p:cNvSpPr>
          <p:nvPr>
            <p:ph type="body" sz="half" idx="2"/>
          </p:nvPr>
        </p:nvSpPr>
        <p:spPr>
          <a:xfrm>
            <a:off x="4572000" y="1447800"/>
            <a:ext cx="4114800" cy="4678363"/>
          </a:xfrm>
        </p:spPr>
        <p:txBody>
          <a:bodyPr/>
          <a:lstStyle/>
          <a:p>
            <a:pPr eaLnBrk="1" hangingPunct="1">
              <a:buFont typeface="Arial" charset="0"/>
              <a:buNone/>
            </a:pPr>
            <a:r>
              <a:rPr lang="en-US" sz="3600" smtClean="0"/>
              <a:t>	</a:t>
            </a:r>
            <a:r>
              <a:rPr lang="en-US" sz="2400" u="sng" smtClean="0">
                <a:latin typeface="Arial" charset="0"/>
              </a:rPr>
              <a:t>Common Strong Bases</a:t>
            </a:r>
          </a:p>
          <a:p>
            <a:pPr eaLnBrk="1" hangingPunct="1">
              <a:buFont typeface="Arial" charset="0"/>
              <a:buNone/>
            </a:pPr>
            <a:endParaRPr lang="en-US" sz="1200" b="1" smtClean="0">
              <a:latin typeface="Arial" charset="0"/>
            </a:endParaRPr>
          </a:p>
          <a:p>
            <a:pPr eaLnBrk="1" hangingPunct="1">
              <a:buFont typeface="Arial" charset="0"/>
              <a:buNone/>
            </a:pPr>
            <a:r>
              <a:rPr lang="en-US" b="1" smtClean="0"/>
              <a:t>	</a:t>
            </a:r>
            <a:r>
              <a:rPr lang="en-US" sz="1600" smtClean="0">
                <a:latin typeface="Arial" charset="0"/>
              </a:rPr>
              <a:t>Lithium hydroxide	LiOH</a:t>
            </a:r>
            <a:r>
              <a:rPr lang="en-US" sz="1600" baseline="-25000" smtClean="0">
                <a:latin typeface="Arial" charset="0"/>
              </a:rPr>
              <a:t> (aq) </a:t>
            </a:r>
            <a:endParaRPr lang="en-US" sz="1600" smtClean="0">
              <a:latin typeface="Arial" charset="0"/>
            </a:endParaRPr>
          </a:p>
          <a:p>
            <a:pPr eaLnBrk="1" hangingPunct="1">
              <a:buFont typeface="Arial" charset="0"/>
              <a:buNone/>
            </a:pPr>
            <a:r>
              <a:rPr lang="en-US" sz="1600" smtClean="0">
                <a:latin typeface="Arial" charset="0"/>
              </a:rPr>
              <a:t>	Sodium hydroxide	NaOH </a:t>
            </a:r>
            <a:r>
              <a:rPr lang="en-US" sz="1600" baseline="-25000" smtClean="0">
                <a:latin typeface="Arial" charset="0"/>
              </a:rPr>
              <a:t>(aq)</a:t>
            </a:r>
            <a:endParaRPr lang="en-US" sz="1600" smtClean="0">
              <a:latin typeface="Arial" charset="0"/>
            </a:endParaRPr>
          </a:p>
          <a:p>
            <a:pPr eaLnBrk="1" hangingPunct="1">
              <a:buFont typeface="Arial" charset="0"/>
              <a:buNone/>
            </a:pPr>
            <a:r>
              <a:rPr lang="en-US" sz="1600" smtClean="0">
                <a:latin typeface="Arial" charset="0"/>
              </a:rPr>
              <a:t>	Potassium hydroxide	KOH </a:t>
            </a:r>
            <a:r>
              <a:rPr lang="en-US" sz="1600" baseline="-25000" smtClean="0">
                <a:latin typeface="Arial" charset="0"/>
              </a:rPr>
              <a:t>(aq)</a:t>
            </a:r>
            <a:endParaRPr lang="en-US" sz="1600" smtClean="0">
              <a:latin typeface="Arial" charset="0"/>
            </a:endParaRPr>
          </a:p>
          <a:p>
            <a:pPr eaLnBrk="1" hangingPunct="1">
              <a:buFont typeface="Arial" charset="0"/>
              <a:buNone/>
            </a:pPr>
            <a:r>
              <a:rPr lang="en-US" sz="1600" smtClean="0">
                <a:latin typeface="Arial" charset="0"/>
              </a:rPr>
              <a:t>	Strontium hydroxide	Sr(OH)</a:t>
            </a:r>
            <a:r>
              <a:rPr lang="en-US" sz="1600" baseline="-25000" smtClean="0">
                <a:latin typeface="Arial" charset="0"/>
              </a:rPr>
              <a:t>2</a:t>
            </a:r>
            <a:r>
              <a:rPr lang="en-US" sz="1600" smtClean="0">
                <a:latin typeface="Arial" charset="0"/>
              </a:rPr>
              <a:t> </a:t>
            </a:r>
            <a:r>
              <a:rPr lang="en-US" sz="1600" baseline="-25000" smtClean="0">
                <a:latin typeface="Arial" charset="0"/>
              </a:rPr>
              <a:t>(aq)</a:t>
            </a:r>
          </a:p>
          <a:p>
            <a:pPr eaLnBrk="1" hangingPunct="1">
              <a:buFont typeface="Arial" charset="0"/>
              <a:buNone/>
            </a:pPr>
            <a:r>
              <a:rPr lang="en-US" sz="1600" smtClean="0">
                <a:latin typeface="Arial" charset="0"/>
              </a:rPr>
              <a:t>	Barium hydroxide	Ba(OH)</a:t>
            </a:r>
            <a:r>
              <a:rPr lang="en-US" sz="1600" baseline="-25000" smtClean="0">
                <a:latin typeface="Arial" charset="0"/>
              </a:rPr>
              <a:t>2</a:t>
            </a:r>
            <a:r>
              <a:rPr lang="en-US" sz="1600" smtClean="0">
                <a:latin typeface="Arial" charset="0"/>
              </a:rPr>
              <a:t> </a:t>
            </a:r>
            <a:r>
              <a:rPr lang="en-US" sz="1600" baseline="-25000" smtClean="0">
                <a:latin typeface="Arial" charset="0"/>
              </a:rPr>
              <a:t>(aq)</a:t>
            </a:r>
          </a:p>
          <a:p>
            <a:pPr eaLnBrk="1" hangingPunct="1">
              <a:buFont typeface="Arial" charset="0"/>
              <a:buNone/>
            </a:pPr>
            <a:r>
              <a:rPr lang="en-US" sz="1600" smtClean="0">
                <a:latin typeface="Arial" charset="0"/>
              </a:rPr>
              <a:t>	Calcium hydroxide	Ca(OH)</a:t>
            </a:r>
            <a:r>
              <a:rPr lang="en-US" sz="1600" baseline="-25000" smtClean="0">
                <a:latin typeface="Arial" charset="0"/>
              </a:rPr>
              <a:t>2 (aq)</a:t>
            </a:r>
          </a:p>
          <a:p>
            <a:pPr eaLnBrk="1" hangingPunct="1"/>
            <a:endParaRPr lang="en-US" sz="1600" smtClean="0">
              <a:latin typeface="Arial" charset="0"/>
            </a:endParaRPr>
          </a:p>
          <a:p>
            <a:pPr eaLnBrk="1" hangingPunct="1"/>
            <a:endParaRPr lang="en-US" sz="4000" smtClean="0"/>
          </a:p>
        </p:txBody>
      </p:sp>
    </p:spTree>
    <p:extLst>
      <p:ext uri="{BB962C8B-B14F-4D97-AF65-F5344CB8AC3E}">
        <p14:creationId xmlns:p14="http://schemas.microsoft.com/office/powerpoint/2010/main" val="3598673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Acids and Bases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3872141"/>
              </p:ext>
            </p:extLst>
          </p:nvPr>
        </p:nvGraphicFramePr>
        <p:xfrm>
          <a:off x="381000" y="1371600"/>
          <a:ext cx="8229600" cy="4617720"/>
        </p:xfrm>
        <a:graphic>
          <a:graphicData uri="http://schemas.openxmlformats.org/drawingml/2006/table">
            <a:tbl>
              <a:tblPr firstRow="1" bandRow="1">
                <a:tableStyleId>{5940675A-B579-460E-94D1-54222C63F5DA}</a:tableStyleId>
              </a:tblPr>
              <a:tblGrid>
                <a:gridCol w="2743200"/>
                <a:gridCol w="2743200"/>
                <a:gridCol w="2743200"/>
              </a:tblGrid>
              <a:tr h="370840">
                <a:tc>
                  <a:txBody>
                    <a:bodyPr/>
                    <a:lstStyle/>
                    <a:p>
                      <a:r>
                        <a:rPr lang="en-US" dirty="0" smtClean="0"/>
                        <a:t>Property</a:t>
                      </a:r>
                      <a:endParaRPr lang="en-US" dirty="0"/>
                    </a:p>
                  </a:txBody>
                  <a:tcPr/>
                </a:tc>
                <a:tc>
                  <a:txBody>
                    <a:bodyPr/>
                    <a:lstStyle/>
                    <a:p>
                      <a:r>
                        <a:rPr lang="en-US" dirty="0" smtClean="0"/>
                        <a:t>Acids</a:t>
                      </a:r>
                      <a:endParaRPr lang="en-US" dirty="0"/>
                    </a:p>
                  </a:txBody>
                  <a:tcPr/>
                </a:tc>
                <a:tc>
                  <a:txBody>
                    <a:bodyPr/>
                    <a:lstStyle/>
                    <a:p>
                      <a:r>
                        <a:rPr lang="en-US" dirty="0" smtClean="0"/>
                        <a:t>Bases</a:t>
                      </a:r>
                      <a:endParaRPr lang="en-US" dirty="0"/>
                    </a:p>
                  </a:txBody>
                  <a:tcPr/>
                </a:tc>
              </a:tr>
              <a:tr h="370840">
                <a:tc>
                  <a:txBody>
                    <a:bodyPr/>
                    <a:lstStyle/>
                    <a:p>
                      <a:r>
                        <a:rPr lang="en-US" dirty="0" smtClean="0"/>
                        <a:t>Arrhenius</a:t>
                      </a:r>
                      <a:r>
                        <a:rPr lang="en-US" baseline="0" dirty="0" smtClean="0"/>
                        <a:t> definition </a:t>
                      </a:r>
                      <a:endParaRPr lang="en-US" dirty="0"/>
                    </a:p>
                  </a:txBody>
                  <a:tcPr/>
                </a:tc>
                <a:tc>
                  <a:txBody>
                    <a:bodyPr/>
                    <a:lstStyle/>
                    <a:p>
                      <a:r>
                        <a:rPr lang="en-US" dirty="0" smtClean="0"/>
                        <a:t>Contains H</a:t>
                      </a:r>
                      <a:r>
                        <a:rPr lang="en-US" baseline="30000" dirty="0" smtClean="0"/>
                        <a:t>+</a:t>
                      </a:r>
                      <a:r>
                        <a:rPr lang="en-US" dirty="0" smtClean="0"/>
                        <a:t> </a:t>
                      </a:r>
                      <a:r>
                        <a:rPr lang="en-US" baseline="-25000" dirty="0" smtClean="0"/>
                        <a:t>(</a:t>
                      </a:r>
                      <a:r>
                        <a:rPr lang="en-US" baseline="-25000" dirty="0" err="1" smtClean="0"/>
                        <a:t>aq</a:t>
                      </a:r>
                      <a:r>
                        <a:rPr lang="en-US" baseline="-25000" dirty="0" smtClean="0"/>
                        <a:t>)  </a:t>
                      </a:r>
                      <a:r>
                        <a:rPr lang="en-US" dirty="0" smtClean="0"/>
                        <a:t>ions</a:t>
                      </a:r>
                      <a:endParaRPr lang="en-US" dirty="0"/>
                    </a:p>
                  </a:txBody>
                  <a:tcPr/>
                </a:tc>
                <a:tc>
                  <a:txBody>
                    <a:bodyPr/>
                    <a:lstStyle/>
                    <a:p>
                      <a:r>
                        <a:rPr lang="en-US" dirty="0" smtClean="0"/>
                        <a:t>Contains</a:t>
                      </a:r>
                      <a:r>
                        <a:rPr lang="en-US" baseline="0" dirty="0" smtClean="0"/>
                        <a:t> OH</a:t>
                      </a:r>
                      <a:r>
                        <a:rPr lang="en-US" baseline="30000" dirty="0" smtClean="0"/>
                        <a:t>-</a:t>
                      </a:r>
                      <a:r>
                        <a:rPr lang="en-US" baseline="0" dirty="0" smtClean="0"/>
                        <a:t> </a:t>
                      </a:r>
                      <a:r>
                        <a:rPr lang="en-US" baseline="-25000" dirty="0" smtClean="0"/>
                        <a:t>(</a:t>
                      </a:r>
                      <a:r>
                        <a:rPr lang="en-US" baseline="-25000" dirty="0" err="1" smtClean="0"/>
                        <a:t>aq</a:t>
                      </a:r>
                      <a:r>
                        <a:rPr lang="en-US" baseline="-25000" dirty="0" smtClean="0"/>
                        <a:t>) </a:t>
                      </a:r>
                      <a:r>
                        <a:rPr lang="en-US" baseline="0" dirty="0" smtClean="0"/>
                        <a:t>ions</a:t>
                      </a:r>
                      <a:endParaRPr lang="en-US" dirty="0"/>
                    </a:p>
                  </a:txBody>
                  <a:tcPr/>
                </a:tc>
              </a:tr>
              <a:tr h="370840">
                <a:tc>
                  <a:txBody>
                    <a:bodyPr/>
                    <a:lstStyle/>
                    <a:p>
                      <a:r>
                        <a:rPr lang="en-US" dirty="0" smtClean="0"/>
                        <a:t>Taste</a:t>
                      </a:r>
                      <a:endParaRPr lang="en-US" dirty="0"/>
                    </a:p>
                  </a:txBody>
                  <a:tcPr/>
                </a:tc>
                <a:tc>
                  <a:txBody>
                    <a:bodyPr/>
                    <a:lstStyle/>
                    <a:p>
                      <a:r>
                        <a:rPr lang="en-US" dirty="0" smtClean="0"/>
                        <a:t>Sour when dilute</a:t>
                      </a:r>
                      <a:endParaRPr lang="en-US" dirty="0"/>
                    </a:p>
                  </a:txBody>
                  <a:tcPr/>
                </a:tc>
                <a:tc>
                  <a:txBody>
                    <a:bodyPr/>
                    <a:lstStyle/>
                    <a:p>
                      <a:r>
                        <a:rPr lang="en-US" dirty="0" smtClean="0"/>
                        <a:t>Bitter, chalky</a:t>
                      </a:r>
                      <a:endParaRPr lang="en-US" dirty="0"/>
                    </a:p>
                  </a:txBody>
                  <a:tcPr/>
                </a:tc>
              </a:tr>
              <a:tr h="370840">
                <a:tc>
                  <a:txBody>
                    <a:bodyPr/>
                    <a:lstStyle/>
                    <a:p>
                      <a:r>
                        <a:rPr lang="en-US" dirty="0" smtClean="0"/>
                        <a:t>Feel</a:t>
                      </a:r>
                      <a:endParaRPr lang="en-US" dirty="0"/>
                    </a:p>
                  </a:txBody>
                  <a:tcPr/>
                </a:tc>
                <a:tc>
                  <a:txBody>
                    <a:bodyPr/>
                    <a:lstStyle/>
                    <a:p>
                      <a:r>
                        <a:rPr lang="en-US" dirty="0" smtClean="0"/>
                        <a:t>May sting</a:t>
                      </a:r>
                      <a:endParaRPr lang="en-US" dirty="0"/>
                    </a:p>
                  </a:txBody>
                  <a:tcPr/>
                </a:tc>
                <a:tc>
                  <a:txBody>
                    <a:bodyPr/>
                    <a:lstStyle/>
                    <a:p>
                      <a:r>
                        <a:rPr lang="en-US" dirty="0" smtClean="0"/>
                        <a:t>Slippery/soapy</a:t>
                      </a:r>
                      <a:endParaRPr lang="en-US" dirty="0"/>
                    </a:p>
                  </a:txBody>
                  <a:tcPr/>
                </a:tc>
              </a:tr>
              <a:tr h="370840">
                <a:tc>
                  <a:txBody>
                    <a:bodyPr/>
                    <a:lstStyle/>
                    <a:p>
                      <a:r>
                        <a:rPr lang="en-US" dirty="0" smtClean="0"/>
                        <a:t>When concentrated</a:t>
                      </a:r>
                      <a:endParaRPr lang="en-US" dirty="0"/>
                    </a:p>
                  </a:txBody>
                  <a:tcPr/>
                </a:tc>
                <a:tc>
                  <a:txBody>
                    <a:bodyPr/>
                    <a:lstStyle/>
                    <a:p>
                      <a:r>
                        <a:rPr lang="en-US" dirty="0" smtClean="0"/>
                        <a:t>Burns the skin</a:t>
                      </a:r>
                      <a:endParaRPr lang="en-US" dirty="0"/>
                    </a:p>
                  </a:txBody>
                  <a:tcPr/>
                </a:tc>
                <a:tc>
                  <a:txBody>
                    <a:bodyPr/>
                    <a:lstStyle/>
                    <a:p>
                      <a:r>
                        <a:rPr lang="en-US" dirty="0" smtClean="0"/>
                        <a:t>Corrosive</a:t>
                      </a:r>
                      <a:endParaRPr lang="en-US" dirty="0"/>
                    </a:p>
                  </a:txBody>
                  <a:tcPr/>
                </a:tc>
              </a:tr>
              <a:tr h="370840">
                <a:tc rowSpan="3">
                  <a:txBody>
                    <a:bodyPr/>
                    <a:lstStyle/>
                    <a:p>
                      <a:r>
                        <a:rPr lang="en-US" dirty="0" smtClean="0"/>
                        <a:t>Reacts with </a:t>
                      </a:r>
                      <a:endParaRPr lang="en-US" dirty="0"/>
                    </a:p>
                  </a:txBody>
                  <a:tcPr/>
                </a:tc>
                <a:tc>
                  <a:txBody>
                    <a:bodyPr/>
                    <a:lstStyle/>
                    <a:p>
                      <a:r>
                        <a:rPr lang="en-US" dirty="0" smtClean="0"/>
                        <a:t>bases</a:t>
                      </a:r>
                      <a:r>
                        <a:rPr lang="en-US" baseline="0" dirty="0" smtClean="0"/>
                        <a:t> to neutralize them</a:t>
                      </a:r>
                      <a:endParaRPr lang="en-US" dirty="0"/>
                    </a:p>
                  </a:txBody>
                  <a:tcPr/>
                </a:tc>
                <a:tc rowSpan="3">
                  <a:txBody>
                    <a:bodyPr/>
                    <a:lstStyle/>
                    <a:p>
                      <a:r>
                        <a:rPr lang="en-US" dirty="0" smtClean="0"/>
                        <a:t>acids to neutralize them</a:t>
                      </a:r>
                      <a:endParaRPr lang="en-US" dirty="0"/>
                    </a:p>
                  </a:txBody>
                  <a:tcPr/>
                </a:tc>
              </a:tr>
              <a:tr h="370840">
                <a:tc vMerge="1">
                  <a:txBody>
                    <a:bodyPr/>
                    <a:lstStyle/>
                    <a:p>
                      <a:endParaRPr lang="en-US" dirty="0"/>
                    </a:p>
                  </a:txBody>
                  <a:tcPr/>
                </a:tc>
                <a:tc>
                  <a:txBody>
                    <a:bodyPr/>
                    <a:lstStyle/>
                    <a:p>
                      <a:r>
                        <a:rPr lang="en-US" dirty="0" smtClean="0"/>
                        <a:t>some</a:t>
                      </a:r>
                      <a:r>
                        <a:rPr lang="en-US" baseline="0" dirty="0" smtClean="0"/>
                        <a:t> metals to produce hydrogen gas, H</a:t>
                      </a:r>
                      <a:r>
                        <a:rPr lang="en-US" baseline="-25000" dirty="0" smtClean="0"/>
                        <a:t>2 (g)</a:t>
                      </a:r>
                      <a:endParaRPr lang="en-US" baseline="-25000" dirty="0"/>
                    </a:p>
                  </a:txBody>
                  <a:tcPr/>
                </a:tc>
                <a:tc vMerge="1">
                  <a:txBody>
                    <a:bodyPr/>
                    <a:lstStyle/>
                    <a:p>
                      <a:endParaRPr lang="en-US" dirty="0"/>
                    </a:p>
                  </a:txBody>
                  <a:tcPr/>
                </a:tc>
              </a:tr>
              <a:tr h="370840">
                <a:tc vMerge="1">
                  <a:txBody>
                    <a:bodyPr/>
                    <a:lstStyle/>
                    <a:p>
                      <a:endParaRPr lang="en-US" dirty="0"/>
                    </a:p>
                  </a:txBody>
                  <a:tcPr/>
                </a:tc>
                <a:tc>
                  <a:txBody>
                    <a:bodyPr/>
                    <a:lstStyle/>
                    <a:p>
                      <a:r>
                        <a:rPr lang="en-US" dirty="0" smtClean="0"/>
                        <a:t>carbonates to produce carbon dioxide</a:t>
                      </a:r>
                      <a:r>
                        <a:rPr lang="en-US" baseline="0" dirty="0" smtClean="0"/>
                        <a:t> gas, </a:t>
                      </a:r>
                      <a:r>
                        <a:rPr lang="en-US" dirty="0" smtClean="0"/>
                        <a:t>CO</a:t>
                      </a:r>
                      <a:r>
                        <a:rPr lang="en-US" baseline="-25000" dirty="0" smtClean="0"/>
                        <a:t>2 (g) </a:t>
                      </a:r>
                      <a:endParaRPr lang="en-US" baseline="-25000" dirty="0"/>
                    </a:p>
                  </a:txBody>
                  <a:tcPr/>
                </a:tc>
                <a:tc vMerge="1">
                  <a:txBody>
                    <a:bodyPr/>
                    <a:lstStyle/>
                    <a:p>
                      <a:endParaRPr lang="en-US" dirty="0"/>
                    </a:p>
                  </a:txBody>
                  <a:tcPr/>
                </a:tc>
              </a:tr>
              <a:tr h="370840">
                <a:tc>
                  <a:txBody>
                    <a:bodyPr/>
                    <a:lstStyle/>
                    <a:p>
                      <a:r>
                        <a:rPr lang="en-US" dirty="0" smtClean="0"/>
                        <a:t>Litmus paper</a:t>
                      </a:r>
                      <a:endParaRPr lang="en-US" dirty="0"/>
                    </a:p>
                  </a:txBody>
                  <a:tcPr/>
                </a:tc>
                <a:tc>
                  <a:txBody>
                    <a:bodyPr/>
                    <a:lstStyle/>
                    <a:p>
                      <a:r>
                        <a:rPr lang="en-US" dirty="0" smtClean="0"/>
                        <a:t>Turns</a:t>
                      </a:r>
                      <a:r>
                        <a:rPr lang="en-US" baseline="0" dirty="0" smtClean="0"/>
                        <a:t> blue litmus paper red</a:t>
                      </a:r>
                      <a:endParaRPr lang="en-US" dirty="0"/>
                    </a:p>
                  </a:txBody>
                  <a:tcPr/>
                </a:tc>
                <a:tc>
                  <a:txBody>
                    <a:bodyPr/>
                    <a:lstStyle/>
                    <a:p>
                      <a:r>
                        <a:rPr lang="en-US" dirty="0" smtClean="0"/>
                        <a:t>Turns red</a:t>
                      </a:r>
                      <a:r>
                        <a:rPr lang="en-US" baseline="0" dirty="0" smtClean="0"/>
                        <a:t> litmus paper blue</a:t>
                      </a:r>
                      <a:endParaRPr lang="en-US" dirty="0"/>
                    </a:p>
                  </a:txBody>
                  <a:tcPr/>
                </a:tc>
              </a:tr>
              <a:tr h="370840">
                <a:tc>
                  <a:txBody>
                    <a:bodyPr/>
                    <a:lstStyle/>
                    <a:p>
                      <a:r>
                        <a:rPr lang="en-US" dirty="0" smtClean="0"/>
                        <a:t>Electrolytes </a:t>
                      </a:r>
                      <a:endParaRPr lang="en-US" dirty="0"/>
                    </a:p>
                  </a:txBody>
                  <a:tcPr/>
                </a:tc>
                <a:tc>
                  <a:txBody>
                    <a:bodyPr/>
                    <a:lstStyle/>
                    <a:p>
                      <a:r>
                        <a:rPr lang="en-US" dirty="0" smtClean="0"/>
                        <a:t>Yes</a:t>
                      </a:r>
                      <a:endParaRPr lang="en-US" dirty="0"/>
                    </a:p>
                  </a:txBody>
                  <a:tcPr/>
                </a:tc>
                <a:tc>
                  <a:txBody>
                    <a:bodyPr/>
                    <a:lstStyle/>
                    <a:p>
                      <a:r>
                        <a:rPr lang="en-US" dirty="0" smtClean="0"/>
                        <a:t>Yes </a:t>
                      </a:r>
                      <a:endParaRPr lang="en-US" dirty="0"/>
                    </a:p>
                  </a:txBody>
                  <a:tcPr/>
                </a:tc>
              </a:tr>
              <a:tr h="370840">
                <a:tc>
                  <a:txBody>
                    <a:bodyPr/>
                    <a:lstStyle/>
                    <a:p>
                      <a:r>
                        <a:rPr lang="en-US" dirty="0" smtClean="0"/>
                        <a:t>Number</a:t>
                      </a:r>
                      <a:r>
                        <a:rPr lang="en-US" baseline="0" dirty="0" smtClean="0"/>
                        <a:t> of “strong” ones</a:t>
                      </a:r>
                      <a:endParaRPr lang="en-US" dirty="0"/>
                    </a:p>
                  </a:txBody>
                  <a:tcPr/>
                </a:tc>
                <a:tc>
                  <a:txBody>
                    <a:bodyPr/>
                    <a:lstStyle/>
                    <a:p>
                      <a:r>
                        <a:rPr lang="en-US" dirty="0" smtClean="0"/>
                        <a:t>Seven </a:t>
                      </a:r>
                      <a:endParaRPr lang="en-US" dirty="0"/>
                    </a:p>
                  </a:txBody>
                  <a:tcPr/>
                </a:tc>
                <a:tc>
                  <a:txBody>
                    <a:bodyPr/>
                    <a:lstStyle/>
                    <a:p>
                      <a:r>
                        <a:rPr lang="en-US" dirty="0" smtClean="0"/>
                        <a:t>Six </a:t>
                      </a:r>
                      <a:endParaRPr lang="en-US" dirty="0"/>
                    </a:p>
                  </a:txBody>
                  <a:tcPr/>
                </a:tc>
              </a:tr>
            </a:tbl>
          </a:graphicData>
        </a:graphic>
      </p:graphicFrame>
    </p:spTree>
    <p:extLst>
      <p:ext uri="{BB962C8B-B14F-4D97-AF65-F5344CB8AC3E}">
        <p14:creationId xmlns:p14="http://schemas.microsoft.com/office/powerpoint/2010/main" val="3472027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p:cNvPicPr>
          <p:nvPr/>
        </p:nvPicPr>
        <p:blipFill>
          <a:blip r:embed="rId3" cstate="print"/>
          <a:srcRect/>
          <a:stretch>
            <a:fillRect/>
          </a:stretch>
        </p:blipFill>
        <p:spPr bwMode="auto">
          <a:xfrm>
            <a:off x="381000" y="1676400"/>
            <a:ext cx="4432300" cy="4775200"/>
          </a:xfrm>
          <a:prstGeom prst="rect">
            <a:avLst/>
          </a:prstGeom>
          <a:noFill/>
          <a:ln w="9525">
            <a:noFill/>
            <a:miter lim="800000"/>
            <a:headEnd/>
            <a:tailEnd/>
          </a:ln>
        </p:spPr>
      </p:pic>
      <p:sp>
        <p:nvSpPr>
          <p:cNvPr id="26626" name="TextBox 2"/>
          <p:cNvSpPr txBox="1">
            <a:spLocks noChangeArrowheads="1"/>
          </p:cNvSpPr>
          <p:nvPr/>
        </p:nvSpPr>
        <p:spPr bwMode="auto">
          <a:xfrm>
            <a:off x="8618538" y="6604000"/>
            <a:ext cx="531812" cy="274638"/>
          </a:xfrm>
          <a:prstGeom prst="rect">
            <a:avLst/>
          </a:prstGeom>
          <a:noFill/>
          <a:ln w="9525">
            <a:noFill/>
            <a:miter lim="800000"/>
            <a:headEnd/>
            <a:tailEnd/>
          </a:ln>
        </p:spPr>
        <p:txBody>
          <a:bodyPr wrap="none">
            <a:spAutoFit/>
          </a:bodyPr>
          <a:lstStyle/>
          <a:p>
            <a:pPr algn="r"/>
            <a:r>
              <a:rPr lang="en-US" sz="1200" b="1">
                <a:latin typeface="Arial" pitchFamily="34" charset="0"/>
              </a:rPr>
              <a:t>p527</a:t>
            </a:r>
          </a:p>
        </p:txBody>
      </p:sp>
      <p:pic>
        <p:nvPicPr>
          <p:cNvPr id="4" name="Picture 1"/>
          <p:cNvPicPr>
            <a:picLocks/>
          </p:cNvPicPr>
          <p:nvPr/>
        </p:nvPicPr>
        <p:blipFill>
          <a:blip r:embed="rId4" cstate="print"/>
          <a:srcRect/>
          <a:stretch>
            <a:fillRect/>
          </a:stretch>
        </p:blipFill>
        <p:spPr bwMode="auto">
          <a:xfrm>
            <a:off x="5277644" y="1393371"/>
            <a:ext cx="3606800" cy="5080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Johannes </a:t>
            </a:r>
            <a:r>
              <a:rPr lang="en-US" dirty="0" err="1" smtClean="0"/>
              <a:t>Brønsted</a:t>
            </a:r>
            <a:r>
              <a:rPr lang="en-US" dirty="0" smtClean="0"/>
              <a:t> and Thomas Lowry</a:t>
            </a:r>
            <a:endParaRPr lang="en-US" dirty="0"/>
          </a:p>
        </p:txBody>
      </p:sp>
    </p:spTree>
    <p:extLst>
      <p:ext uri="{BB962C8B-B14F-4D97-AF65-F5344CB8AC3E}">
        <p14:creationId xmlns:p14="http://schemas.microsoft.com/office/powerpoint/2010/main" val="423201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FG14_07-02un"/>
          <p:cNvPicPr>
            <a:picLocks noChangeAspect="1" noChangeArrowheads="1"/>
          </p:cNvPicPr>
          <p:nvPr/>
        </p:nvPicPr>
        <p:blipFill>
          <a:blip r:embed="rId2" cstate="print"/>
          <a:srcRect/>
          <a:stretch>
            <a:fillRect/>
          </a:stretch>
        </p:blipFill>
        <p:spPr bwMode="auto">
          <a:xfrm>
            <a:off x="223175" y="1371600"/>
            <a:ext cx="8940800" cy="1944688"/>
          </a:xfrm>
          <a:prstGeom prst="rect">
            <a:avLst/>
          </a:prstGeom>
          <a:noFill/>
          <a:ln w="9525">
            <a:noFill/>
            <a:miter lim="800000"/>
            <a:headEnd/>
            <a:tailEnd/>
          </a:ln>
        </p:spPr>
      </p:pic>
      <p:sp>
        <p:nvSpPr>
          <p:cNvPr id="2" name="Title 1"/>
          <p:cNvSpPr>
            <a:spLocks noGrp="1"/>
          </p:cNvSpPr>
          <p:nvPr>
            <p:ph type="title"/>
          </p:nvPr>
        </p:nvSpPr>
        <p:spPr>
          <a:xfrm>
            <a:off x="457200" y="274638"/>
            <a:ext cx="8229600" cy="639762"/>
          </a:xfrm>
        </p:spPr>
        <p:txBody>
          <a:bodyPr/>
          <a:lstStyle/>
          <a:p>
            <a:r>
              <a:rPr lang="en-US" sz="2600" dirty="0" smtClean="0"/>
              <a:t>How does a </a:t>
            </a:r>
            <a:r>
              <a:rPr lang="en-US" sz="2600" dirty="0" err="1" smtClean="0"/>
              <a:t>Br</a:t>
            </a:r>
            <a:r>
              <a:rPr lang="en-US" sz="2600" dirty="0" err="1" smtClean="0">
                <a:cs typeface="Times New Roman"/>
              </a:rPr>
              <a:t>ønsted</a:t>
            </a:r>
            <a:r>
              <a:rPr lang="en-US" sz="2600" dirty="0" smtClean="0">
                <a:cs typeface="Times New Roman"/>
              </a:rPr>
              <a:t>-Lowry acid-base reaction work?  </a:t>
            </a:r>
            <a:endParaRPr lang="en-US" sz="2600" dirty="0"/>
          </a:p>
        </p:txBody>
      </p:sp>
    </p:spTree>
    <p:extLst>
      <p:ext uri="{BB962C8B-B14F-4D97-AF65-F5344CB8AC3E}">
        <p14:creationId xmlns:p14="http://schemas.microsoft.com/office/powerpoint/2010/main" val="249463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57150" y="1685925"/>
            <a:ext cx="9029700" cy="348615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FG14_07-01un"/>
          <p:cNvPicPr>
            <a:picLocks noChangeAspect="1" noChangeArrowheads="1"/>
          </p:cNvPicPr>
          <p:nvPr/>
        </p:nvPicPr>
        <p:blipFill>
          <a:blip r:embed="rId2" cstate="print"/>
          <a:srcRect/>
          <a:stretch>
            <a:fillRect/>
          </a:stretch>
        </p:blipFill>
        <p:spPr bwMode="auto">
          <a:xfrm>
            <a:off x="0" y="1066800"/>
            <a:ext cx="8864600" cy="2082800"/>
          </a:xfrm>
          <a:prstGeom prst="rect">
            <a:avLst/>
          </a:prstGeom>
          <a:noFill/>
          <a:ln w="9525">
            <a:noFill/>
            <a:miter lim="800000"/>
            <a:headEnd/>
            <a:tailEnd/>
          </a:ln>
        </p:spPr>
      </p:pic>
      <p:sp>
        <p:nvSpPr>
          <p:cNvPr id="3" name="Title 1"/>
          <p:cNvSpPr txBox="1">
            <a:spLocks/>
          </p:cNvSpPr>
          <p:nvPr/>
        </p:nvSpPr>
        <p:spPr>
          <a:xfrm>
            <a:off x="457200" y="274638"/>
            <a:ext cx="8229600" cy="6397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sz="2600" dirty="0" smtClean="0">
                <a:solidFill>
                  <a:schemeClr val="tx1"/>
                </a:solidFill>
              </a:rPr>
              <a:t>How does a </a:t>
            </a:r>
            <a:r>
              <a:rPr lang="en-US" sz="2600" dirty="0" err="1" smtClean="0">
                <a:solidFill>
                  <a:schemeClr val="tx1"/>
                </a:solidFill>
              </a:rPr>
              <a:t>Br</a:t>
            </a:r>
            <a:r>
              <a:rPr lang="en-US" sz="2600" dirty="0" err="1" smtClean="0">
                <a:solidFill>
                  <a:schemeClr val="tx1"/>
                </a:solidFill>
                <a:cs typeface="Times New Roman"/>
              </a:rPr>
              <a:t>ønsted</a:t>
            </a:r>
            <a:r>
              <a:rPr lang="en-US" sz="2600" dirty="0" smtClean="0">
                <a:solidFill>
                  <a:schemeClr val="tx1"/>
                </a:solidFill>
                <a:cs typeface="Times New Roman"/>
              </a:rPr>
              <a:t>-Lowry acid-base reaction work?  </a:t>
            </a:r>
            <a:endParaRPr lang="en-US" sz="2600" dirty="0">
              <a:solidFill>
                <a:schemeClr val="tx1"/>
              </a:solidFill>
            </a:endParaRPr>
          </a:p>
        </p:txBody>
      </p:sp>
    </p:spTree>
    <p:extLst>
      <p:ext uri="{BB962C8B-B14F-4D97-AF65-F5344CB8AC3E}">
        <p14:creationId xmlns:p14="http://schemas.microsoft.com/office/powerpoint/2010/main" val="3380388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G14_07-03un"/>
          <p:cNvPicPr>
            <a:picLocks noChangeAspect="1" noChangeArrowheads="1"/>
          </p:cNvPicPr>
          <p:nvPr/>
        </p:nvPicPr>
        <p:blipFill>
          <a:blip r:embed="rId2" cstate="print"/>
          <a:srcRect/>
          <a:stretch>
            <a:fillRect/>
          </a:stretch>
        </p:blipFill>
        <p:spPr bwMode="auto">
          <a:xfrm>
            <a:off x="63500" y="1219200"/>
            <a:ext cx="9017000" cy="1893888"/>
          </a:xfrm>
          <a:prstGeom prst="rect">
            <a:avLst/>
          </a:prstGeom>
          <a:noFill/>
          <a:ln w="9525">
            <a:noFill/>
            <a:miter lim="800000"/>
            <a:headEnd/>
            <a:tailEnd/>
          </a:ln>
        </p:spPr>
      </p:pic>
      <p:sp>
        <p:nvSpPr>
          <p:cNvPr id="3" name="Title 1"/>
          <p:cNvSpPr txBox="1">
            <a:spLocks/>
          </p:cNvSpPr>
          <p:nvPr/>
        </p:nvSpPr>
        <p:spPr>
          <a:xfrm>
            <a:off x="457200" y="274638"/>
            <a:ext cx="8229600" cy="6397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sz="2600" dirty="0" smtClean="0">
                <a:solidFill>
                  <a:schemeClr val="tx1"/>
                </a:solidFill>
              </a:rPr>
              <a:t>How does a </a:t>
            </a:r>
            <a:r>
              <a:rPr lang="en-US" sz="2600" dirty="0" err="1" smtClean="0">
                <a:solidFill>
                  <a:schemeClr val="tx1"/>
                </a:solidFill>
              </a:rPr>
              <a:t>Br</a:t>
            </a:r>
            <a:r>
              <a:rPr lang="en-US" sz="2600" dirty="0" err="1" smtClean="0">
                <a:solidFill>
                  <a:schemeClr val="tx1"/>
                </a:solidFill>
                <a:cs typeface="Times New Roman"/>
              </a:rPr>
              <a:t>ønsted</a:t>
            </a:r>
            <a:r>
              <a:rPr lang="en-US" sz="2600" dirty="0" smtClean="0">
                <a:solidFill>
                  <a:schemeClr val="tx1"/>
                </a:solidFill>
                <a:cs typeface="Times New Roman"/>
              </a:rPr>
              <a:t>-Lowry acid-base reaction work?  </a:t>
            </a:r>
            <a:endParaRPr lang="en-US" sz="2600" dirty="0">
              <a:solidFill>
                <a:schemeClr val="tx1"/>
              </a:solidFill>
            </a:endParaRPr>
          </a:p>
        </p:txBody>
      </p:sp>
    </p:spTree>
    <p:extLst>
      <p:ext uri="{BB962C8B-B14F-4D97-AF65-F5344CB8AC3E}">
        <p14:creationId xmlns:p14="http://schemas.microsoft.com/office/powerpoint/2010/main" val="1479825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a:t>
            </a:r>
            <a:r>
              <a:rPr lang="en-US" dirty="0" err="1" smtClean="0"/>
              <a:t>Brønsted</a:t>
            </a:r>
            <a:r>
              <a:rPr lang="en-US" dirty="0" smtClean="0"/>
              <a:t>-Lowry Acids-Bases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Below is a </a:t>
                </a:r>
                <a:r>
                  <a:rPr lang="en-US" dirty="0" err="1" smtClean="0"/>
                  <a:t>Brønsted</a:t>
                </a:r>
                <a:r>
                  <a:rPr lang="en-US" dirty="0" smtClean="0"/>
                  <a:t>-Lowry acid-base reaction: HCN </a:t>
                </a:r>
                <a:r>
                  <a:rPr lang="en-US" baseline="-25000" dirty="0" smtClean="0"/>
                  <a:t>(aq) </a:t>
                </a:r>
                <a:r>
                  <a:rPr lang="en-US" dirty="0" smtClean="0"/>
                  <a:t>+ SO</a:t>
                </a:r>
                <a:r>
                  <a:rPr lang="en-US" baseline="-25000" dirty="0" smtClean="0"/>
                  <a:t>4</a:t>
                </a:r>
                <a:r>
                  <a:rPr lang="en-US" baseline="30000" dirty="0" smtClean="0"/>
                  <a:t>2-</a:t>
                </a:r>
                <a:r>
                  <a:rPr lang="en-US" dirty="0" smtClean="0"/>
                  <a:t> </a:t>
                </a:r>
                <a:r>
                  <a:rPr lang="en-US" baseline="-25000" dirty="0" smtClean="0"/>
                  <a:t>(aq) </a:t>
                </a:r>
                <a14:m>
                  <m:oMath xmlns:m="http://schemas.openxmlformats.org/officeDocument/2006/math">
                    <m:r>
                      <a:rPr lang="en-US" i="1">
                        <a:latin typeface="Cambria Math"/>
                      </a:rPr>
                      <m:t>⇌</m:t>
                    </m:r>
                  </m:oMath>
                </a14:m>
                <a:r>
                  <a:rPr lang="en-US" dirty="0" smtClean="0">
                    <a:sym typeface="Wingdings" pitchFamily="2" charset="2"/>
                  </a:rPr>
                  <a:t> CN</a:t>
                </a:r>
                <a:r>
                  <a:rPr lang="en-US" baseline="30000" dirty="0" smtClean="0">
                    <a:sym typeface="Wingdings" pitchFamily="2" charset="2"/>
                  </a:rPr>
                  <a:t>-</a:t>
                </a:r>
                <a:r>
                  <a:rPr lang="en-US" dirty="0" smtClean="0">
                    <a:sym typeface="Wingdings" pitchFamily="2" charset="2"/>
                  </a:rPr>
                  <a:t> </a:t>
                </a:r>
                <a:r>
                  <a:rPr lang="en-US" baseline="-25000" dirty="0" smtClean="0">
                    <a:sym typeface="Wingdings" pitchFamily="2" charset="2"/>
                  </a:rPr>
                  <a:t>(aq) </a:t>
                </a:r>
                <a:r>
                  <a:rPr lang="en-US" dirty="0" smtClean="0">
                    <a:sym typeface="Wingdings" pitchFamily="2" charset="2"/>
                  </a:rPr>
                  <a:t>+ HSO</a:t>
                </a:r>
                <a:r>
                  <a:rPr lang="en-US" baseline="-25000" dirty="0" smtClean="0">
                    <a:sym typeface="Wingdings" pitchFamily="2" charset="2"/>
                  </a:rPr>
                  <a:t>4</a:t>
                </a:r>
                <a:r>
                  <a:rPr lang="en-US" baseline="30000" dirty="0" smtClean="0">
                    <a:sym typeface="Wingdings" pitchFamily="2" charset="2"/>
                  </a:rPr>
                  <a:t>–</a:t>
                </a:r>
                <a:r>
                  <a:rPr lang="en-US" dirty="0" smtClean="0">
                    <a:sym typeface="Wingdings" pitchFamily="2" charset="2"/>
                  </a:rPr>
                  <a:t> </a:t>
                </a:r>
                <a:r>
                  <a:rPr lang="en-US" baseline="-25000" dirty="0" smtClean="0">
                    <a:sym typeface="Wingdings" pitchFamily="2" charset="2"/>
                  </a:rPr>
                  <a:t>(aq)</a:t>
                </a:r>
                <a:r>
                  <a:rPr lang="en-US" dirty="0" smtClean="0">
                    <a:sym typeface="Wingdings" pitchFamily="2" charset="2"/>
                  </a:rPr>
                  <a:t> </a:t>
                </a:r>
              </a:p>
              <a:p>
                <a:r>
                  <a:rPr lang="en-US" dirty="0" smtClean="0">
                    <a:sym typeface="Wingdings" pitchFamily="2" charset="2"/>
                  </a:rPr>
                  <a:t>The cyanide ion is </a:t>
                </a:r>
              </a:p>
              <a:p>
                <a:pPr>
                  <a:buNone/>
                </a:pPr>
                <a:r>
                  <a:rPr lang="en-US" dirty="0" smtClean="0">
                    <a:sym typeface="Wingdings" pitchFamily="2" charset="2"/>
                  </a:rPr>
                  <a:t>	A. </a:t>
                </a:r>
                <a:r>
                  <a:rPr lang="en-US" dirty="0" err="1" smtClean="0"/>
                  <a:t>Brønsted</a:t>
                </a:r>
                <a:r>
                  <a:rPr lang="en-US" dirty="0" smtClean="0"/>
                  <a:t>-Lowry acid</a:t>
                </a:r>
              </a:p>
              <a:p>
                <a:pPr>
                  <a:buNone/>
                </a:pPr>
                <a:r>
                  <a:rPr lang="en-US" dirty="0" smtClean="0">
                    <a:sym typeface="Wingdings" pitchFamily="2" charset="2"/>
                  </a:rPr>
                  <a:t>	B. </a:t>
                </a:r>
                <a:r>
                  <a:rPr lang="en-US" dirty="0" err="1" smtClean="0"/>
                  <a:t>Brønsted</a:t>
                </a:r>
                <a:r>
                  <a:rPr lang="en-US" dirty="0" smtClean="0"/>
                  <a:t>-Lowry base</a:t>
                </a:r>
              </a:p>
              <a:p>
                <a:pPr>
                  <a:buNone/>
                </a:pPr>
                <a:r>
                  <a:rPr lang="en-US" dirty="0" smtClean="0">
                    <a:sym typeface="Wingdings" pitchFamily="2" charset="2"/>
                  </a:rPr>
                  <a:t>	C. conjugate acid</a:t>
                </a:r>
              </a:p>
              <a:p>
                <a:pPr>
                  <a:buNone/>
                </a:pPr>
                <a:r>
                  <a:rPr lang="en-US" dirty="0" smtClean="0">
                    <a:sym typeface="Wingdings" pitchFamily="2" charset="2"/>
                  </a:rPr>
                  <a:t>	D. conjugate base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48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title"/>
          </p:nvPr>
        </p:nvSpPr>
        <p:spPr>
          <a:xfrm>
            <a:off x="457200" y="274638"/>
            <a:ext cx="8229600" cy="792162"/>
          </a:xfrm>
        </p:spPr>
        <p:txBody>
          <a:bodyPr>
            <a:normAutofit/>
          </a:bodyPr>
          <a:lstStyle/>
          <a:p>
            <a:pPr eaLnBrk="1" hangingPunct="1"/>
            <a:r>
              <a:rPr lang="en-US" sz="2800" dirty="0" smtClean="0">
                <a:latin typeface="Arial" charset="0"/>
              </a:rPr>
              <a:t>What are the common strong acids and bases?</a:t>
            </a:r>
          </a:p>
        </p:txBody>
      </p:sp>
      <p:sp>
        <p:nvSpPr>
          <p:cNvPr id="5123" name="Rectangle 5"/>
          <p:cNvSpPr>
            <a:spLocks noGrp="1"/>
          </p:cNvSpPr>
          <p:nvPr>
            <p:ph type="body" sz="half" idx="1"/>
          </p:nvPr>
        </p:nvSpPr>
        <p:spPr>
          <a:xfrm>
            <a:off x="457200" y="1143000"/>
            <a:ext cx="4038600" cy="4525963"/>
          </a:xfrm>
        </p:spPr>
        <p:txBody>
          <a:bodyPr/>
          <a:lstStyle/>
          <a:p>
            <a:pPr eaLnBrk="1" hangingPunct="1">
              <a:buFont typeface="Arial" charset="0"/>
              <a:buNone/>
            </a:pPr>
            <a:r>
              <a:rPr lang="en-US" sz="2400" dirty="0" smtClean="0"/>
              <a:t>	</a:t>
            </a:r>
            <a:r>
              <a:rPr lang="en-US" sz="2400" u="sng" dirty="0" smtClean="0">
                <a:latin typeface="Arial" charset="0"/>
              </a:rPr>
              <a:t>Common Strong Acids</a:t>
            </a:r>
          </a:p>
          <a:p>
            <a:pPr eaLnBrk="1" hangingPunct="1">
              <a:buFont typeface="Arial" charset="0"/>
              <a:buNone/>
            </a:pPr>
            <a:endParaRPr lang="en-US" sz="2400" b="1" dirty="0" smtClean="0">
              <a:latin typeface="Arial" charset="0"/>
            </a:endParaRPr>
          </a:p>
          <a:p>
            <a:pPr eaLnBrk="1" hangingPunct="1">
              <a:buFont typeface="Arial" charset="0"/>
              <a:buNone/>
            </a:pPr>
            <a:r>
              <a:rPr lang="en-US" sz="1800" b="1" dirty="0" smtClean="0">
                <a:latin typeface="Arial" charset="0"/>
              </a:rPr>
              <a:t>	</a:t>
            </a:r>
            <a:r>
              <a:rPr lang="en-US" sz="1600" dirty="0" smtClean="0">
                <a:latin typeface="Arial" charset="0"/>
              </a:rPr>
              <a:t>Hydrochloric acid	</a:t>
            </a:r>
            <a:r>
              <a:rPr lang="en-US" sz="1600" dirty="0" err="1" smtClean="0">
                <a:latin typeface="Arial" charset="0"/>
              </a:rPr>
              <a:t>HCl</a:t>
            </a:r>
            <a:r>
              <a:rPr lang="en-US" sz="1600" baseline="-25000" dirty="0" smtClean="0">
                <a:latin typeface="Arial" charset="0"/>
              </a:rPr>
              <a:t> (</a:t>
            </a:r>
            <a:r>
              <a:rPr lang="en-US" sz="1600" baseline="-25000" dirty="0" err="1" smtClean="0">
                <a:latin typeface="Arial" charset="0"/>
              </a:rPr>
              <a:t>aq</a:t>
            </a:r>
            <a:r>
              <a:rPr lang="en-US" sz="1600" baseline="-25000" dirty="0" smtClean="0">
                <a:latin typeface="Arial" charset="0"/>
              </a:rPr>
              <a:t>)</a:t>
            </a:r>
          </a:p>
          <a:p>
            <a:pPr eaLnBrk="1" hangingPunct="1">
              <a:buFont typeface="Arial" charset="0"/>
              <a:buNone/>
            </a:pPr>
            <a:r>
              <a:rPr lang="en-US" sz="1600" dirty="0" smtClean="0">
                <a:latin typeface="Arial" charset="0"/>
              </a:rPr>
              <a:t>	</a:t>
            </a:r>
            <a:r>
              <a:rPr lang="en-US" sz="1600" dirty="0" err="1" smtClean="0">
                <a:latin typeface="Arial" charset="0"/>
              </a:rPr>
              <a:t>Hydrobromic</a:t>
            </a:r>
            <a:r>
              <a:rPr lang="en-US" sz="1600" dirty="0" smtClean="0">
                <a:latin typeface="Arial" charset="0"/>
              </a:rPr>
              <a:t> acid	</a:t>
            </a:r>
            <a:r>
              <a:rPr lang="en-US" sz="1600" dirty="0" err="1" smtClean="0">
                <a:latin typeface="Arial" charset="0"/>
              </a:rPr>
              <a:t>HBr</a:t>
            </a:r>
            <a:r>
              <a:rPr lang="en-US" sz="1600" baseline="-25000" dirty="0" smtClean="0">
                <a:latin typeface="Arial" charset="0"/>
              </a:rPr>
              <a:t> (</a:t>
            </a:r>
            <a:r>
              <a:rPr lang="en-US" sz="1600" baseline="-25000" dirty="0" err="1" smtClean="0">
                <a:latin typeface="Arial" charset="0"/>
              </a:rPr>
              <a:t>aq</a:t>
            </a:r>
            <a:r>
              <a:rPr lang="en-US" sz="1600" baseline="-25000" dirty="0" smtClean="0">
                <a:latin typeface="Arial" charset="0"/>
              </a:rPr>
              <a:t>)</a:t>
            </a:r>
            <a:endParaRPr lang="en-US" sz="1600" dirty="0" smtClean="0">
              <a:latin typeface="Arial" charset="0"/>
            </a:endParaRPr>
          </a:p>
          <a:p>
            <a:pPr eaLnBrk="1" hangingPunct="1">
              <a:buFont typeface="Arial" charset="0"/>
              <a:buNone/>
            </a:pPr>
            <a:r>
              <a:rPr lang="en-US" sz="1600" dirty="0" smtClean="0">
                <a:latin typeface="Arial" charset="0"/>
              </a:rPr>
              <a:t>	</a:t>
            </a:r>
            <a:r>
              <a:rPr lang="en-US" sz="1600" dirty="0" err="1" smtClean="0">
                <a:latin typeface="Arial" charset="0"/>
              </a:rPr>
              <a:t>Hydroiodic</a:t>
            </a:r>
            <a:r>
              <a:rPr lang="en-US" sz="1600" dirty="0" smtClean="0">
                <a:latin typeface="Arial" charset="0"/>
              </a:rPr>
              <a:t> acid		HI </a:t>
            </a:r>
            <a:r>
              <a:rPr lang="en-US" sz="1600" baseline="-25000" dirty="0" smtClean="0">
                <a:latin typeface="Arial" charset="0"/>
              </a:rPr>
              <a:t>(</a:t>
            </a:r>
            <a:r>
              <a:rPr lang="en-US" sz="1600" baseline="-25000" dirty="0" err="1" smtClean="0">
                <a:latin typeface="Arial" charset="0"/>
              </a:rPr>
              <a:t>aq</a:t>
            </a:r>
            <a:r>
              <a:rPr lang="en-US" sz="1600" baseline="-25000" dirty="0" smtClean="0">
                <a:latin typeface="Arial" charset="0"/>
              </a:rPr>
              <a:t>)</a:t>
            </a:r>
            <a:endParaRPr lang="en-US" sz="1600" dirty="0" smtClean="0">
              <a:latin typeface="Arial" charset="0"/>
            </a:endParaRPr>
          </a:p>
          <a:p>
            <a:pPr eaLnBrk="1" hangingPunct="1">
              <a:buFont typeface="Arial" charset="0"/>
              <a:buNone/>
            </a:pPr>
            <a:r>
              <a:rPr lang="en-US" sz="1600" dirty="0" smtClean="0">
                <a:latin typeface="Arial" charset="0"/>
              </a:rPr>
              <a:t>	</a:t>
            </a:r>
            <a:r>
              <a:rPr lang="en-US" sz="1600" dirty="0" err="1" smtClean="0">
                <a:latin typeface="Arial" charset="0"/>
              </a:rPr>
              <a:t>Perchloric</a:t>
            </a:r>
            <a:r>
              <a:rPr lang="en-US" sz="1600" dirty="0" smtClean="0">
                <a:latin typeface="Arial" charset="0"/>
              </a:rPr>
              <a:t> acid		HClO</a:t>
            </a:r>
            <a:r>
              <a:rPr lang="en-US" sz="1600" baseline="-25000" dirty="0" smtClean="0">
                <a:latin typeface="Arial" charset="0"/>
              </a:rPr>
              <a:t>4 (</a:t>
            </a:r>
            <a:r>
              <a:rPr lang="en-US" sz="1600" baseline="-25000" dirty="0" err="1" smtClean="0">
                <a:latin typeface="Arial" charset="0"/>
              </a:rPr>
              <a:t>aq</a:t>
            </a:r>
            <a:r>
              <a:rPr lang="en-US" sz="1600" baseline="-25000" dirty="0" smtClean="0">
                <a:latin typeface="Arial" charset="0"/>
              </a:rPr>
              <a:t>)</a:t>
            </a:r>
            <a:endParaRPr lang="en-US" sz="1600" dirty="0" smtClean="0">
              <a:latin typeface="Arial" charset="0"/>
            </a:endParaRPr>
          </a:p>
          <a:p>
            <a:pPr eaLnBrk="1" hangingPunct="1">
              <a:buFont typeface="Arial" charset="0"/>
              <a:buNone/>
            </a:pPr>
            <a:r>
              <a:rPr lang="en-US" sz="1600" dirty="0" smtClean="0">
                <a:latin typeface="Arial" charset="0"/>
              </a:rPr>
              <a:t>	</a:t>
            </a:r>
            <a:r>
              <a:rPr lang="en-US" sz="1600" dirty="0" err="1" smtClean="0">
                <a:latin typeface="Arial" charset="0"/>
              </a:rPr>
              <a:t>Chloric</a:t>
            </a:r>
            <a:r>
              <a:rPr lang="en-US" sz="1600" dirty="0" smtClean="0">
                <a:latin typeface="Arial" charset="0"/>
              </a:rPr>
              <a:t> acid		HClO</a:t>
            </a:r>
            <a:r>
              <a:rPr lang="en-US" sz="1600" baseline="-25000" dirty="0" smtClean="0">
                <a:latin typeface="Arial" charset="0"/>
              </a:rPr>
              <a:t>3 (</a:t>
            </a:r>
            <a:r>
              <a:rPr lang="en-US" sz="1600" baseline="-25000" dirty="0" err="1" smtClean="0">
                <a:latin typeface="Arial" charset="0"/>
              </a:rPr>
              <a:t>aq</a:t>
            </a:r>
            <a:r>
              <a:rPr lang="en-US" sz="1600" baseline="-25000" dirty="0" smtClean="0">
                <a:latin typeface="Arial" charset="0"/>
              </a:rPr>
              <a:t>)</a:t>
            </a:r>
            <a:endParaRPr lang="en-US" sz="1600" dirty="0" smtClean="0">
              <a:latin typeface="Arial" charset="0"/>
            </a:endParaRPr>
          </a:p>
          <a:p>
            <a:pPr eaLnBrk="1" hangingPunct="1">
              <a:buFont typeface="Arial" charset="0"/>
              <a:buNone/>
            </a:pPr>
            <a:r>
              <a:rPr lang="en-US" sz="1600" dirty="0" smtClean="0">
                <a:latin typeface="Arial" charset="0"/>
              </a:rPr>
              <a:t>	Nitric acid		HNO</a:t>
            </a:r>
            <a:r>
              <a:rPr lang="en-US" sz="1600" baseline="-25000" dirty="0" smtClean="0">
                <a:latin typeface="Arial" charset="0"/>
              </a:rPr>
              <a:t>3 (</a:t>
            </a:r>
            <a:r>
              <a:rPr lang="en-US" sz="1600" baseline="-25000" dirty="0" err="1" smtClean="0">
                <a:latin typeface="Arial" charset="0"/>
              </a:rPr>
              <a:t>aq</a:t>
            </a:r>
            <a:r>
              <a:rPr lang="en-US" sz="1600" baseline="-25000" dirty="0" smtClean="0">
                <a:latin typeface="Arial" charset="0"/>
              </a:rPr>
              <a:t>)</a:t>
            </a:r>
            <a:endParaRPr lang="en-US" sz="1600" dirty="0" smtClean="0">
              <a:latin typeface="Arial" charset="0"/>
            </a:endParaRPr>
          </a:p>
          <a:p>
            <a:pPr eaLnBrk="1" hangingPunct="1">
              <a:buFont typeface="Arial" charset="0"/>
              <a:buNone/>
            </a:pPr>
            <a:r>
              <a:rPr lang="en-US" sz="1600" dirty="0" smtClean="0">
                <a:latin typeface="Arial" charset="0"/>
              </a:rPr>
              <a:t>	Sulfuric acid		H</a:t>
            </a:r>
            <a:r>
              <a:rPr lang="en-US" sz="1600" baseline="-25000" dirty="0" smtClean="0">
                <a:latin typeface="Arial" charset="0"/>
              </a:rPr>
              <a:t>2</a:t>
            </a:r>
            <a:r>
              <a:rPr lang="en-US" sz="1600" dirty="0" smtClean="0">
                <a:latin typeface="Arial" charset="0"/>
              </a:rPr>
              <a:t>SO</a:t>
            </a:r>
            <a:r>
              <a:rPr lang="en-US" sz="1600" baseline="-25000" dirty="0" smtClean="0">
                <a:latin typeface="Arial" charset="0"/>
              </a:rPr>
              <a:t>4 (</a:t>
            </a:r>
            <a:r>
              <a:rPr lang="en-US" sz="1600" baseline="-25000" dirty="0" err="1" smtClean="0">
                <a:latin typeface="Arial" charset="0"/>
              </a:rPr>
              <a:t>aq</a:t>
            </a:r>
            <a:r>
              <a:rPr lang="en-US" sz="1600" baseline="-25000" dirty="0" smtClean="0">
                <a:latin typeface="Arial" charset="0"/>
              </a:rPr>
              <a:t>)</a:t>
            </a:r>
          </a:p>
          <a:p>
            <a:pPr eaLnBrk="1" hangingPunct="1">
              <a:buFont typeface="Arial" charset="0"/>
              <a:buNone/>
            </a:pPr>
            <a:endParaRPr lang="en-US" sz="1600" dirty="0" smtClean="0">
              <a:latin typeface="Arial" charset="0"/>
            </a:endParaRPr>
          </a:p>
          <a:p>
            <a:pPr eaLnBrk="1" hangingPunct="1">
              <a:buFont typeface="Arial" charset="0"/>
              <a:buNone/>
            </a:pPr>
            <a:endParaRPr lang="en-US" sz="1600" dirty="0" smtClean="0">
              <a:latin typeface="Arial" charset="0"/>
            </a:endParaRPr>
          </a:p>
          <a:p>
            <a:pPr eaLnBrk="1" hangingPunct="1">
              <a:buFont typeface="Arial" charset="0"/>
              <a:buNone/>
            </a:pPr>
            <a:endParaRPr lang="en-US" sz="1600" dirty="0" smtClean="0">
              <a:latin typeface="Arial" charset="0"/>
            </a:endParaRPr>
          </a:p>
        </p:txBody>
      </p:sp>
      <p:sp>
        <p:nvSpPr>
          <p:cNvPr id="5124" name="Rectangle 6"/>
          <p:cNvSpPr>
            <a:spLocks noGrp="1"/>
          </p:cNvSpPr>
          <p:nvPr>
            <p:ph type="body" sz="half" idx="2"/>
          </p:nvPr>
        </p:nvSpPr>
        <p:spPr>
          <a:xfrm>
            <a:off x="4572000" y="990600"/>
            <a:ext cx="4114800" cy="4678363"/>
          </a:xfrm>
        </p:spPr>
        <p:txBody>
          <a:bodyPr/>
          <a:lstStyle/>
          <a:p>
            <a:pPr eaLnBrk="1" hangingPunct="1">
              <a:buFont typeface="Arial" charset="0"/>
              <a:buNone/>
            </a:pPr>
            <a:r>
              <a:rPr lang="en-US" sz="3600" dirty="0" smtClean="0"/>
              <a:t>	</a:t>
            </a:r>
            <a:r>
              <a:rPr lang="en-US" sz="2400" u="sng" dirty="0" smtClean="0">
                <a:latin typeface="Arial" charset="0"/>
              </a:rPr>
              <a:t>Common Strong Bases</a:t>
            </a:r>
          </a:p>
          <a:p>
            <a:pPr eaLnBrk="1" hangingPunct="1">
              <a:buFont typeface="Arial" charset="0"/>
              <a:buNone/>
            </a:pPr>
            <a:endParaRPr lang="en-US" sz="1200" b="1" dirty="0" smtClean="0">
              <a:latin typeface="Arial" charset="0"/>
            </a:endParaRPr>
          </a:p>
          <a:p>
            <a:pPr eaLnBrk="1" hangingPunct="1">
              <a:buFont typeface="Arial" charset="0"/>
              <a:buNone/>
            </a:pPr>
            <a:r>
              <a:rPr lang="en-US" b="1" dirty="0" smtClean="0"/>
              <a:t>	</a:t>
            </a:r>
            <a:r>
              <a:rPr lang="en-US" sz="1600" dirty="0" smtClean="0">
                <a:latin typeface="Arial" charset="0"/>
              </a:rPr>
              <a:t>Lithium hydroxide	</a:t>
            </a:r>
            <a:r>
              <a:rPr lang="en-US" sz="1600" dirty="0" err="1" smtClean="0">
                <a:latin typeface="Arial" charset="0"/>
              </a:rPr>
              <a:t>LiOH</a:t>
            </a:r>
            <a:r>
              <a:rPr lang="en-US" sz="1600" baseline="-25000" dirty="0" smtClean="0">
                <a:latin typeface="Arial" charset="0"/>
              </a:rPr>
              <a:t> (</a:t>
            </a:r>
            <a:r>
              <a:rPr lang="en-US" sz="1600" baseline="-25000" dirty="0" err="1" smtClean="0">
                <a:latin typeface="Arial" charset="0"/>
              </a:rPr>
              <a:t>aq</a:t>
            </a:r>
            <a:r>
              <a:rPr lang="en-US" sz="1600" baseline="-25000" dirty="0" smtClean="0">
                <a:latin typeface="Arial" charset="0"/>
              </a:rPr>
              <a:t>) </a:t>
            </a:r>
            <a:endParaRPr lang="en-US" sz="1600" dirty="0" smtClean="0">
              <a:latin typeface="Arial" charset="0"/>
            </a:endParaRPr>
          </a:p>
          <a:p>
            <a:pPr eaLnBrk="1" hangingPunct="1">
              <a:buFont typeface="Arial" charset="0"/>
              <a:buNone/>
            </a:pPr>
            <a:r>
              <a:rPr lang="en-US" sz="1600" dirty="0" smtClean="0">
                <a:latin typeface="Arial" charset="0"/>
              </a:rPr>
              <a:t>	Sodium hydroxide	</a:t>
            </a:r>
            <a:r>
              <a:rPr lang="en-US" sz="1600" dirty="0" err="1" smtClean="0">
                <a:latin typeface="Arial" charset="0"/>
              </a:rPr>
              <a:t>NaOH</a:t>
            </a:r>
            <a:r>
              <a:rPr lang="en-US" sz="1600" dirty="0" smtClean="0">
                <a:latin typeface="Arial" charset="0"/>
              </a:rPr>
              <a:t> </a:t>
            </a:r>
            <a:r>
              <a:rPr lang="en-US" sz="1600" baseline="-25000" dirty="0" smtClean="0">
                <a:latin typeface="Arial" charset="0"/>
              </a:rPr>
              <a:t>(</a:t>
            </a:r>
            <a:r>
              <a:rPr lang="en-US" sz="1600" baseline="-25000" dirty="0" err="1" smtClean="0">
                <a:latin typeface="Arial" charset="0"/>
              </a:rPr>
              <a:t>aq</a:t>
            </a:r>
            <a:r>
              <a:rPr lang="en-US" sz="1600" baseline="-25000" dirty="0" smtClean="0">
                <a:latin typeface="Arial" charset="0"/>
              </a:rPr>
              <a:t>)</a:t>
            </a:r>
            <a:endParaRPr lang="en-US" sz="1600" dirty="0" smtClean="0">
              <a:latin typeface="Arial" charset="0"/>
            </a:endParaRPr>
          </a:p>
          <a:p>
            <a:pPr eaLnBrk="1" hangingPunct="1">
              <a:buFont typeface="Arial" charset="0"/>
              <a:buNone/>
            </a:pPr>
            <a:r>
              <a:rPr lang="en-US" sz="1600" dirty="0" smtClean="0">
                <a:latin typeface="Arial" charset="0"/>
              </a:rPr>
              <a:t>	Potassium hydroxide	KOH </a:t>
            </a:r>
            <a:r>
              <a:rPr lang="en-US" sz="1600" baseline="-25000" dirty="0" smtClean="0">
                <a:latin typeface="Arial" charset="0"/>
              </a:rPr>
              <a:t>(</a:t>
            </a:r>
            <a:r>
              <a:rPr lang="en-US" sz="1600" baseline="-25000" dirty="0" err="1" smtClean="0">
                <a:latin typeface="Arial" charset="0"/>
              </a:rPr>
              <a:t>aq</a:t>
            </a:r>
            <a:r>
              <a:rPr lang="en-US" sz="1600" baseline="-25000" dirty="0" smtClean="0">
                <a:latin typeface="Arial" charset="0"/>
              </a:rPr>
              <a:t>)</a:t>
            </a:r>
            <a:endParaRPr lang="en-US" sz="1600" dirty="0" smtClean="0">
              <a:latin typeface="Arial" charset="0"/>
            </a:endParaRPr>
          </a:p>
          <a:p>
            <a:pPr eaLnBrk="1" hangingPunct="1">
              <a:buFont typeface="Arial" charset="0"/>
              <a:buNone/>
            </a:pPr>
            <a:r>
              <a:rPr lang="en-US" sz="1600" dirty="0" smtClean="0">
                <a:latin typeface="Arial" charset="0"/>
              </a:rPr>
              <a:t>	Strontium hydroxide	</a:t>
            </a:r>
            <a:r>
              <a:rPr lang="en-US" sz="1600" dirty="0" err="1" smtClean="0">
                <a:latin typeface="Arial" charset="0"/>
              </a:rPr>
              <a:t>Sr</a:t>
            </a:r>
            <a:r>
              <a:rPr lang="en-US" sz="1600" dirty="0" smtClean="0">
                <a:latin typeface="Arial" charset="0"/>
              </a:rPr>
              <a:t>(OH)</a:t>
            </a:r>
            <a:r>
              <a:rPr lang="en-US" sz="1600" baseline="-25000" dirty="0" smtClean="0">
                <a:latin typeface="Arial" charset="0"/>
              </a:rPr>
              <a:t>2</a:t>
            </a:r>
            <a:r>
              <a:rPr lang="en-US" sz="1600" dirty="0" smtClean="0">
                <a:latin typeface="Arial" charset="0"/>
              </a:rPr>
              <a:t> </a:t>
            </a:r>
            <a:r>
              <a:rPr lang="en-US" sz="1600" baseline="-25000" dirty="0" smtClean="0">
                <a:latin typeface="Arial" charset="0"/>
              </a:rPr>
              <a:t>(</a:t>
            </a:r>
            <a:r>
              <a:rPr lang="en-US" sz="1600" baseline="-25000" dirty="0" err="1" smtClean="0">
                <a:latin typeface="Arial" charset="0"/>
              </a:rPr>
              <a:t>aq</a:t>
            </a:r>
            <a:r>
              <a:rPr lang="en-US" sz="1600" baseline="-25000" dirty="0" smtClean="0">
                <a:latin typeface="Arial" charset="0"/>
              </a:rPr>
              <a:t>)</a:t>
            </a:r>
          </a:p>
          <a:p>
            <a:pPr eaLnBrk="1" hangingPunct="1">
              <a:buFont typeface="Arial" charset="0"/>
              <a:buNone/>
            </a:pPr>
            <a:r>
              <a:rPr lang="en-US" sz="1600" dirty="0" smtClean="0">
                <a:latin typeface="Arial" charset="0"/>
              </a:rPr>
              <a:t>	Barium hydroxide	</a:t>
            </a:r>
            <a:r>
              <a:rPr lang="en-US" sz="1600" dirty="0" err="1" smtClean="0">
                <a:latin typeface="Arial" charset="0"/>
              </a:rPr>
              <a:t>Ba</a:t>
            </a:r>
            <a:r>
              <a:rPr lang="en-US" sz="1600" dirty="0" smtClean="0">
                <a:latin typeface="Arial" charset="0"/>
              </a:rPr>
              <a:t>(OH)</a:t>
            </a:r>
            <a:r>
              <a:rPr lang="en-US" sz="1600" baseline="-25000" dirty="0" smtClean="0">
                <a:latin typeface="Arial" charset="0"/>
              </a:rPr>
              <a:t>2</a:t>
            </a:r>
            <a:r>
              <a:rPr lang="en-US" sz="1600" dirty="0" smtClean="0">
                <a:latin typeface="Arial" charset="0"/>
              </a:rPr>
              <a:t> </a:t>
            </a:r>
            <a:r>
              <a:rPr lang="en-US" sz="1600" baseline="-25000" dirty="0" smtClean="0">
                <a:latin typeface="Arial" charset="0"/>
              </a:rPr>
              <a:t>(</a:t>
            </a:r>
            <a:r>
              <a:rPr lang="en-US" sz="1600" baseline="-25000" dirty="0" err="1" smtClean="0">
                <a:latin typeface="Arial" charset="0"/>
              </a:rPr>
              <a:t>aq</a:t>
            </a:r>
            <a:r>
              <a:rPr lang="en-US" sz="1600" baseline="-25000" dirty="0" smtClean="0">
                <a:latin typeface="Arial" charset="0"/>
              </a:rPr>
              <a:t>)</a:t>
            </a:r>
          </a:p>
          <a:p>
            <a:pPr eaLnBrk="1" hangingPunct="1">
              <a:buFont typeface="Arial" charset="0"/>
              <a:buNone/>
            </a:pPr>
            <a:r>
              <a:rPr lang="en-US" sz="1600" dirty="0" smtClean="0">
                <a:latin typeface="Arial" charset="0"/>
              </a:rPr>
              <a:t>	Calcium hydroxide	Ca(OH)</a:t>
            </a:r>
            <a:r>
              <a:rPr lang="en-US" sz="1600" baseline="-25000" dirty="0" smtClean="0">
                <a:latin typeface="Arial" charset="0"/>
              </a:rPr>
              <a:t>2 (</a:t>
            </a:r>
            <a:r>
              <a:rPr lang="en-US" sz="1600" baseline="-25000" dirty="0" err="1" smtClean="0">
                <a:latin typeface="Arial" charset="0"/>
              </a:rPr>
              <a:t>aq</a:t>
            </a:r>
            <a:r>
              <a:rPr lang="en-US" sz="1600" baseline="-25000" dirty="0" smtClean="0">
                <a:latin typeface="Arial" charset="0"/>
              </a:rPr>
              <a:t>)</a:t>
            </a:r>
          </a:p>
          <a:p>
            <a:pPr eaLnBrk="1" hangingPunct="1"/>
            <a:endParaRPr lang="en-US" sz="1600" dirty="0" smtClean="0">
              <a:latin typeface="Arial" charset="0"/>
            </a:endParaRPr>
          </a:p>
          <a:p>
            <a:pPr eaLnBrk="1" hangingPunct="1"/>
            <a:endParaRPr lang="en-US" sz="4000" dirty="0" smtClean="0"/>
          </a:p>
        </p:txBody>
      </p:sp>
    </p:spTree>
    <p:extLst>
      <p:ext uri="{BB962C8B-B14F-4D97-AF65-F5344CB8AC3E}">
        <p14:creationId xmlns:p14="http://schemas.microsoft.com/office/powerpoint/2010/main" val="1133344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srcRect/>
          <a:stretch>
            <a:fillRect/>
          </a:stretch>
        </p:blipFill>
        <p:spPr bwMode="auto">
          <a:xfrm>
            <a:off x="468630" y="80010"/>
            <a:ext cx="8206740" cy="6697980"/>
          </a:xfrm>
          <a:prstGeom prst="rect">
            <a:avLst/>
          </a:prstGeom>
          <a:noFill/>
          <a:ln w="25400">
            <a:noFill/>
            <a:miter lim="800000"/>
            <a:headEnd/>
            <a:tailEnd/>
          </a:ln>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1" descr="17T1"/>
          <p:cNvPicPr>
            <a:picLocks noChangeAspect="1" noChangeArrowheads="1"/>
          </p:cNvPicPr>
          <p:nvPr/>
        </p:nvPicPr>
        <p:blipFill>
          <a:blip r:embed="rId2" cstate="print"/>
          <a:srcRect/>
          <a:stretch>
            <a:fillRect/>
          </a:stretch>
        </p:blipFill>
        <p:spPr bwMode="auto">
          <a:xfrm>
            <a:off x="1447800" y="35333"/>
            <a:ext cx="5638799" cy="68226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7" name="Picture 1"/>
          <p:cNvPicPr>
            <a:picLocks/>
          </p:cNvPicPr>
          <p:nvPr/>
        </p:nvPicPr>
        <p:blipFill>
          <a:blip r:embed="rId3" cstate="print"/>
          <a:srcRect/>
          <a:stretch>
            <a:fillRect/>
          </a:stretch>
        </p:blipFill>
        <p:spPr bwMode="auto">
          <a:xfrm>
            <a:off x="1358900" y="254000"/>
            <a:ext cx="6426200" cy="6350000"/>
          </a:xfrm>
          <a:prstGeom prst="rect">
            <a:avLst/>
          </a:prstGeom>
          <a:noFill/>
          <a:ln w="9525">
            <a:noFill/>
            <a:miter lim="800000"/>
            <a:headEnd/>
            <a:tailEnd/>
          </a:ln>
        </p:spPr>
      </p:pic>
      <p:sp>
        <p:nvSpPr>
          <p:cNvPr id="45058" name="TextBox 2"/>
          <p:cNvSpPr txBox="1">
            <a:spLocks noChangeArrowheads="1"/>
          </p:cNvSpPr>
          <p:nvPr/>
        </p:nvSpPr>
        <p:spPr bwMode="auto">
          <a:xfrm>
            <a:off x="7745413" y="6604000"/>
            <a:ext cx="1398587" cy="276225"/>
          </a:xfrm>
          <a:prstGeom prst="rect">
            <a:avLst/>
          </a:prstGeom>
          <a:noFill/>
          <a:ln w="9525">
            <a:noFill/>
            <a:miter lim="800000"/>
            <a:headEnd/>
            <a:tailEnd/>
          </a:ln>
        </p:spPr>
        <p:txBody>
          <a:bodyPr wrap="none">
            <a:spAutoFit/>
          </a:bodyPr>
          <a:lstStyle/>
          <a:p>
            <a:pPr algn="r"/>
            <a:r>
              <a:rPr lang="en-US" sz="1200" b="1">
                <a:latin typeface="Arial" pitchFamily="34" charset="0"/>
              </a:rPr>
              <a:t>Figure 17-3 p534</a:t>
            </a:r>
          </a:p>
        </p:txBody>
      </p:sp>
    </p:spTree>
    <p:extLst>
      <p:ext uri="{BB962C8B-B14F-4D97-AF65-F5344CB8AC3E}">
        <p14:creationId xmlns:p14="http://schemas.microsoft.com/office/powerpoint/2010/main" val="2816826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p:cNvPicPr>
          <p:nvPr/>
        </p:nvPicPr>
        <p:blipFill>
          <a:blip r:embed="rId3" cstate="print"/>
          <a:srcRect/>
          <a:stretch>
            <a:fillRect/>
          </a:stretch>
        </p:blipFill>
        <p:spPr bwMode="auto">
          <a:xfrm>
            <a:off x="254000" y="546100"/>
            <a:ext cx="8636000" cy="5753100"/>
          </a:xfrm>
          <a:prstGeom prst="rect">
            <a:avLst/>
          </a:prstGeom>
          <a:noFill/>
          <a:ln w="9525">
            <a:noFill/>
            <a:miter lim="800000"/>
            <a:headEnd/>
            <a:tailEnd/>
          </a:ln>
        </p:spPr>
      </p:pic>
      <p:sp>
        <p:nvSpPr>
          <p:cNvPr id="47106" name="TextBox 2"/>
          <p:cNvSpPr txBox="1">
            <a:spLocks noChangeArrowheads="1"/>
          </p:cNvSpPr>
          <p:nvPr/>
        </p:nvSpPr>
        <p:spPr bwMode="auto">
          <a:xfrm>
            <a:off x="7766050"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17-4 p535</a:t>
            </a:r>
          </a:p>
        </p:txBody>
      </p:sp>
    </p:spTree>
    <p:extLst>
      <p:ext uri="{BB962C8B-B14F-4D97-AF65-F5344CB8AC3E}">
        <p14:creationId xmlns:p14="http://schemas.microsoft.com/office/powerpoint/2010/main" val="386839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52800" cy="1401762"/>
          </a:xfrm>
        </p:spPr>
        <p:txBody>
          <a:bodyPr>
            <a:normAutofit fontScale="90000"/>
          </a:bodyPr>
          <a:lstStyle/>
          <a:p>
            <a:r>
              <a:rPr lang="en-US" dirty="0" smtClean="0"/>
              <a:t>Example – </a:t>
            </a:r>
            <a:br>
              <a:rPr lang="en-US" dirty="0" smtClean="0"/>
            </a:br>
            <a:r>
              <a:rPr lang="en-US" dirty="0" smtClean="0"/>
              <a:t>Acid Strength</a:t>
            </a:r>
            <a:endParaRPr lang="en-US" dirty="0"/>
          </a:p>
        </p:txBody>
      </p:sp>
      <p:sp>
        <p:nvSpPr>
          <p:cNvPr id="3" name="Content Placeholder 2"/>
          <p:cNvSpPr>
            <a:spLocks noGrp="1"/>
          </p:cNvSpPr>
          <p:nvPr>
            <p:ph sz="half" idx="1"/>
          </p:nvPr>
        </p:nvSpPr>
        <p:spPr>
          <a:xfrm>
            <a:off x="228600" y="1981200"/>
            <a:ext cx="3657600" cy="2895600"/>
          </a:xfrm>
        </p:spPr>
        <p:txBody>
          <a:bodyPr>
            <a:normAutofit/>
          </a:bodyPr>
          <a:lstStyle/>
          <a:p>
            <a:r>
              <a:rPr lang="en-US" sz="2000" dirty="0" smtClean="0"/>
              <a:t>Rank the following acids from weakest to strongest: </a:t>
            </a:r>
            <a:endParaRPr lang="en-US" sz="2000" dirty="0"/>
          </a:p>
          <a:p>
            <a:r>
              <a:rPr lang="en-US" sz="2000" dirty="0" smtClean="0"/>
              <a:t>HSO</a:t>
            </a:r>
            <a:r>
              <a:rPr lang="en-US" sz="2000" baseline="-25000" dirty="0" smtClean="0"/>
              <a:t>3</a:t>
            </a:r>
            <a:r>
              <a:rPr lang="en-US" sz="2000" baseline="30000" dirty="0" smtClean="0"/>
              <a:t>-</a:t>
            </a:r>
            <a:r>
              <a:rPr lang="en-US" sz="2000" dirty="0" smtClean="0"/>
              <a:t>, </a:t>
            </a:r>
            <a:r>
              <a:rPr lang="en-US" sz="2000" dirty="0" err="1" smtClean="0"/>
              <a:t>HBr</a:t>
            </a:r>
            <a:r>
              <a:rPr lang="en-US" sz="2000" dirty="0" smtClean="0"/>
              <a:t>, HCN, HC</a:t>
            </a:r>
            <a:r>
              <a:rPr lang="en-US" sz="2000" baseline="-25000" dirty="0" smtClean="0"/>
              <a:t>3</a:t>
            </a:r>
            <a:r>
              <a:rPr lang="en-US" sz="2000" dirty="0" smtClean="0"/>
              <a:t>H</a:t>
            </a:r>
            <a:r>
              <a:rPr lang="en-US" sz="2000" baseline="-25000" dirty="0" smtClean="0"/>
              <a:t>5</a:t>
            </a:r>
            <a:r>
              <a:rPr lang="en-US" sz="2000" dirty="0" smtClean="0"/>
              <a:t>O</a:t>
            </a:r>
            <a:r>
              <a:rPr lang="en-US" sz="2000" baseline="-25000" dirty="0" smtClean="0"/>
              <a:t>2</a:t>
            </a:r>
          </a:p>
          <a:p>
            <a:pPr>
              <a:buNone/>
            </a:pPr>
            <a:r>
              <a:rPr lang="en-US" sz="2000" dirty="0" smtClean="0"/>
              <a:t>	A. HSO</a:t>
            </a:r>
            <a:r>
              <a:rPr lang="en-US" sz="2000" baseline="-25000" dirty="0" smtClean="0"/>
              <a:t>3</a:t>
            </a:r>
            <a:r>
              <a:rPr lang="en-US" sz="2000" baseline="30000" dirty="0" smtClean="0"/>
              <a:t>-</a:t>
            </a:r>
            <a:r>
              <a:rPr lang="en-US" sz="2000" dirty="0" smtClean="0"/>
              <a:t>, </a:t>
            </a:r>
            <a:r>
              <a:rPr lang="en-US" sz="2000" dirty="0" err="1" smtClean="0"/>
              <a:t>HBr</a:t>
            </a:r>
            <a:r>
              <a:rPr lang="en-US" sz="2000" dirty="0" smtClean="0"/>
              <a:t>, HCN, HC</a:t>
            </a:r>
            <a:r>
              <a:rPr lang="en-US" sz="2000" baseline="-25000" dirty="0" smtClean="0"/>
              <a:t>3</a:t>
            </a:r>
            <a:r>
              <a:rPr lang="en-US" sz="2000" dirty="0" smtClean="0"/>
              <a:t>H</a:t>
            </a:r>
            <a:r>
              <a:rPr lang="en-US" sz="2000" baseline="-25000" dirty="0" smtClean="0"/>
              <a:t>5</a:t>
            </a:r>
            <a:r>
              <a:rPr lang="en-US" sz="2000" dirty="0" smtClean="0"/>
              <a:t>O</a:t>
            </a:r>
            <a:r>
              <a:rPr lang="en-US" sz="2000" baseline="-25000" dirty="0" smtClean="0"/>
              <a:t>2</a:t>
            </a:r>
            <a:endParaRPr lang="en-US" sz="2000" dirty="0" smtClean="0"/>
          </a:p>
          <a:p>
            <a:pPr>
              <a:buNone/>
            </a:pPr>
            <a:r>
              <a:rPr lang="en-US" sz="2000" dirty="0" smtClean="0"/>
              <a:t>	B. </a:t>
            </a:r>
            <a:r>
              <a:rPr lang="en-US" sz="2000" dirty="0" err="1" smtClean="0"/>
              <a:t>HBr</a:t>
            </a:r>
            <a:r>
              <a:rPr lang="en-US" sz="2000" dirty="0" smtClean="0"/>
              <a:t>, HSO</a:t>
            </a:r>
            <a:r>
              <a:rPr lang="en-US" sz="2000" baseline="-25000" dirty="0" smtClean="0"/>
              <a:t>3</a:t>
            </a:r>
            <a:r>
              <a:rPr lang="en-US" sz="2000" baseline="30000" dirty="0" smtClean="0"/>
              <a:t>-</a:t>
            </a:r>
            <a:r>
              <a:rPr lang="en-US" sz="2000" dirty="0" smtClean="0"/>
              <a:t>, HCN, HC</a:t>
            </a:r>
            <a:r>
              <a:rPr lang="en-US" sz="2000" baseline="-25000" dirty="0" smtClean="0"/>
              <a:t>3</a:t>
            </a:r>
            <a:r>
              <a:rPr lang="en-US" sz="2000" dirty="0" smtClean="0"/>
              <a:t>H</a:t>
            </a:r>
            <a:r>
              <a:rPr lang="en-US" sz="2000" baseline="-25000" dirty="0" smtClean="0"/>
              <a:t>5</a:t>
            </a:r>
            <a:r>
              <a:rPr lang="en-US" sz="2000" dirty="0" smtClean="0"/>
              <a:t>O</a:t>
            </a:r>
            <a:r>
              <a:rPr lang="en-US" sz="2000" baseline="-25000" dirty="0" smtClean="0"/>
              <a:t>2</a:t>
            </a:r>
          </a:p>
          <a:p>
            <a:pPr>
              <a:buNone/>
            </a:pPr>
            <a:r>
              <a:rPr lang="en-US" sz="2000" dirty="0" smtClean="0"/>
              <a:t>	C. HCN, HSO</a:t>
            </a:r>
            <a:r>
              <a:rPr lang="en-US" sz="2000" baseline="-25000" dirty="0" smtClean="0"/>
              <a:t>3</a:t>
            </a:r>
            <a:r>
              <a:rPr lang="en-US" sz="2000" baseline="30000" dirty="0" smtClean="0"/>
              <a:t>-</a:t>
            </a:r>
            <a:r>
              <a:rPr lang="en-US" sz="2000" dirty="0" smtClean="0"/>
              <a:t>, </a:t>
            </a:r>
            <a:r>
              <a:rPr lang="en-US" sz="2000" dirty="0" err="1" smtClean="0"/>
              <a:t>HBr</a:t>
            </a:r>
            <a:r>
              <a:rPr lang="en-US" sz="2000" dirty="0" smtClean="0"/>
              <a:t>, HC</a:t>
            </a:r>
            <a:r>
              <a:rPr lang="en-US" sz="2000" baseline="-25000" dirty="0" smtClean="0"/>
              <a:t>3</a:t>
            </a:r>
            <a:r>
              <a:rPr lang="en-US" sz="2000" dirty="0" smtClean="0"/>
              <a:t>H</a:t>
            </a:r>
            <a:r>
              <a:rPr lang="en-US" sz="2000" baseline="-25000" dirty="0" smtClean="0"/>
              <a:t>5</a:t>
            </a:r>
            <a:r>
              <a:rPr lang="en-US" sz="2000" dirty="0" smtClean="0"/>
              <a:t>O</a:t>
            </a:r>
            <a:r>
              <a:rPr lang="en-US" sz="2000" baseline="-25000" dirty="0" smtClean="0"/>
              <a:t>2</a:t>
            </a:r>
          </a:p>
          <a:p>
            <a:pPr>
              <a:buNone/>
            </a:pPr>
            <a:r>
              <a:rPr lang="en-US" sz="2000" baseline="-25000" dirty="0" smtClean="0"/>
              <a:t>	</a:t>
            </a:r>
            <a:r>
              <a:rPr lang="en-US" sz="2000" dirty="0" smtClean="0"/>
              <a:t>D. HCN, HSO</a:t>
            </a:r>
            <a:r>
              <a:rPr lang="en-US" sz="2000" baseline="-25000" dirty="0" smtClean="0"/>
              <a:t>3</a:t>
            </a:r>
            <a:r>
              <a:rPr lang="en-US" sz="2000" baseline="30000" dirty="0" smtClean="0"/>
              <a:t>-</a:t>
            </a:r>
            <a:r>
              <a:rPr lang="en-US" sz="2000" dirty="0" smtClean="0"/>
              <a:t>, HC</a:t>
            </a:r>
            <a:r>
              <a:rPr lang="en-US" sz="2000" baseline="-25000" dirty="0" smtClean="0"/>
              <a:t>3</a:t>
            </a:r>
            <a:r>
              <a:rPr lang="en-US" sz="2000" dirty="0" smtClean="0"/>
              <a:t>H</a:t>
            </a:r>
            <a:r>
              <a:rPr lang="en-US" sz="2000" baseline="-25000" dirty="0" smtClean="0"/>
              <a:t>5</a:t>
            </a:r>
            <a:r>
              <a:rPr lang="en-US" sz="2000" dirty="0" smtClean="0"/>
              <a:t>O</a:t>
            </a:r>
            <a:r>
              <a:rPr lang="en-US" sz="2000" baseline="-25000" dirty="0" smtClean="0"/>
              <a:t>2</a:t>
            </a:r>
            <a:r>
              <a:rPr lang="en-US" sz="2000" dirty="0" smtClean="0"/>
              <a:t>, </a:t>
            </a:r>
            <a:r>
              <a:rPr lang="en-US" sz="2000" dirty="0" err="1" smtClean="0"/>
              <a:t>HBr</a:t>
            </a:r>
            <a:endParaRPr lang="en-US" sz="2000" dirty="0" smtClean="0"/>
          </a:p>
        </p:txBody>
      </p:sp>
      <p:pic>
        <p:nvPicPr>
          <p:cNvPr id="5" name="Picture1" descr="17T1"/>
          <p:cNvPicPr>
            <a:picLocks noGrp="1" noChangeAspect="1" noChangeArrowheads="1"/>
          </p:cNvPicPr>
          <p:nvPr>
            <p:ph sz="half" idx="2"/>
          </p:nvPr>
        </p:nvPicPr>
        <p:blipFill>
          <a:blip r:embed="rId2" cstate="print"/>
          <a:srcRect/>
          <a:stretch>
            <a:fillRect/>
          </a:stretch>
        </p:blipFill>
        <p:spPr bwMode="auto">
          <a:xfrm>
            <a:off x="3852640" y="457201"/>
            <a:ext cx="5291360" cy="64025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r>
                  <a:rPr lang="en-US" sz="2800" dirty="0"/>
                  <a:t>Is the forward or reverse reaction favored?</a:t>
                </a:r>
                <a:br>
                  <a:rPr lang="en-US" sz="2800" dirty="0"/>
                </a:br>
                <a:r>
                  <a:rPr lang="en-US" sz="2800" dirty="0">
                    <a:sym typeface="Wingdings" pitchFamily="2" charset="2"/>
                  </a:rPr>
                  <a:t>HC</a:t>
                </a:r>
                <a:r>
                  <a:rPr lang="en-US" sz="2800" baseline="-25000" dirty="0">
                    <a:sym typeface="Wingdings" pitchFamily="2" charset="2"/>
                  </a:rPr>
                  <a:t>3</a:t>
                </a:r>
                <a:r>
                  <a:rPr lang="en-US" sz="2800" dirty="0">
                    <a:sym typeface="Wingdings" pitchFamily="2" charset="2"/>
                  </a:rPr>
                  <a:t>H</a:t>
                </a:r>
                <a:r>
                  <a:rPr lang="en-US" sz="2800" baseline="-25000" dirty="0">
                    <a:sym typeface="Wingdings" pitchFamily="2" charset="2"/>
                  </a:rPr>
                  <a:t>5</a:t>
                </a:r>
                <a:r>
                  <a:rPr lang="en-US" sz="2800" dirty="0">
                    <a:sym typeface="Wingdings" pitchFamily="2" charset="2"/>
                  </a:rPr>
                  <a:t>O</a:t>
                </a:r>
                <a:r>
                  <a:rPr lang="en-US" sz="2800" baseline="-25000" dirty="0">
                    <a:sym typeface="Wingdings" pitchFamily="2" charset="2"/>
                  </a:rPr>
                  <a:t>2 (</a:t>
                </a:r>
                <a:r>
                  <a:rPr lang="en-US" sz="2800" baseline="-25000" dirty="0" err="1">
                    <a:sym typeface="Wingdings" pitchFamily="2" charset="2"/>
                  </a:rPr>
                  <a:t>aq</a:t>
                </a:r>
                <a:r>
                  <a:rPr lang="en-US" sz="2800" baseline="-25000" dirty="0">
                    <a:sym typeface="Wingdings" pitchFamily="2" charset="2"/>
                  </a:rPr>
                  <a:t>) </a:t>
                </a:r>
                <a:r>
                  <a:rPr lang="en-US" sz="2800" dirty="0">
                    <a:sym typeface="Wingdings" pitchFamily="2" charset="2"/>
                  </a:rPr>
                  <a:t>+ PO</a:t>
                </a:r>
                <a:r>
                  <a:rPr lang="en-US" sz="2800" baseline="-25000" dirty="0">
                    <a:sym typeface="Wingdings" pitchFamily="2" charset="2"/>
                  </a:rPr>
                  <a:t>4</a:t>
                </a:r>
                <a:r>
                  <a:rPr lang="en-US" sz="2800" baseline="30000" dirty="0">
                    <a:sym typeface="Wingdings" pitchFamily="2" charset="2"/>
                  </a:rPr>
                  <a:t>3-</a:t>
                </a:r>
                <a:r>
                  <a:rPr lang="en-US" sz="2800" baseline="-25000" dirty="0">
                    <a:sym typeface="Wingdings" pitchFamily="2" charset="2"/>
                  </a:rPr>
                  <a:t> (</a:t>
                </a:r>
                <a:r>
                  <a:rPr lang="en-US" sz="2800" baseline="-25000" dirty="0" err="1">
                    <a:sym typeface="Wingdings" pitchFamily="2" charset="2"/>
                  </a:rPr>
                  <a:t>aq</a:t>
                </a:r>
                <a:r>
                  <a:rPr lang="en-US" sz="2800" baseline="-25000" dirty="0">
                    <a:sym typeface="Wingdings" pitchFamily="2" charset="2"/>
                  </a:rPr>
                  <a:t>) </a:t>
                </a:r>
                <a14:m>
                  <m:oMath xmlns:m="http://schemas.openxmlformats.org/officeDocument/2006/math">
                    <m:r>
                      <a:rPr lang="en-US" sz="2800" i="1">
                        <a:latin typeface="Cambria Math"/>
                      </a:rPr>
                      <m:t>⇌</m:t>
                    </m:r>
                  </m:oMath>
                </a14:m>
                <a:r>
                  <a:rPr lang="en-US" sz="2800" dirty="0" smtClean="0">
                    <a:sym typeface="Wingdings 3"/>
                  </a:rPr>
                  <a:t> </a:t>
                </a:r>
                <a:r>
                  <a:rPr lang="en-US" sz="2800" dirty="0"/>
                  <a:t>C</a:t>
                </a:r>
                <a:r>
                  <a:rPr lang="en-US" sz="2800" baseline="-25000" dirty="0"/>
                  <a:t>3</a:t>
                </a:r>
                <a:r>
                  <a:rPr lang="en-US" sz="2800" dirty="0"/>
                  <a:t>H</a:t>
                </a:r>
                <a:r>
                  <a:rPr lang="en-US" sz="2800" baseline="-25000" dirty="0"/>
                  <a:t>5</a:t>
                </a:r>
                <a:r>
                  <a:rPr lang="en-US" sz="2800" dirty="0"/>
                  <a:t>O</a:t>
                </a:r>
                <a:r>
                  <a:rPr lang="en-US" sz="2800" baseline="-25000" dirty="0"/>
                  <a:t>2</a:t>
                </a:r>
                <a:r>
                  <a:rPr lang="en-US" sz="2800" baseline="30000" dirty="0"/>
                  <a:t>-</a:t>
                </a:r>
                <a:r>
                  <a:rPr lang="en-US" sz="2800" baseline="-25000" dirty="0"/>
                  <a:t> (</a:t>
                </a:r>
                <a:r>
                  <a:rPr lang="en-US" sz="2800" baseline="-25000" dirty="0" err="1"/>
                  <a:t>aq</a:t>
                </a:r>
                <a:r>
                  <a:rPr lang="en-US" sz="2800" baseline="-25000" dirty="0"/>
                  <a:t>) </a:t>
                </a:r>
                <a:r>
                  <a:rPr lang="en-US" sz="2800" dirty="0"/>
                  <a:t>+ HPO</a:t>
                </a:r>
                <a:r>
                  <a:rPr lang="en-US" sz="2800" baseline="-25000" dirty="0"/>
                  <a:t>4</a:t>
                </a:r>
                <a:r>
                  <a:rPr lang="en-US" sz="2800" baseline="30000" dirty="0"/>
                  <a:t>2-</a:t>
                </a:r>
                <a:r>
                  <a:rPr lang="en-US" sz="2800" baseline="-25000" dirty="0"/>
                  <a:t> (</a:t>
                </a:r>
                <a:r>
                  <a:rPr lang="en-US" sz="2800" baseline="-25000" dirty="0" err="1"/>
                  <a:t>aq</a:t>
                </a:r>
                <a:r>
                  <a:rPr lang="en-US" sz="2800" baseline="-25000" dirty="0"/>
                  <a:t>) </a:t>
                </a:r>
                <a:br>
                  <a:rPr lang="en-US" sz="2800" baseline="-25000" dirty="0"/>
                </a:br>
                <a:endParaRPr lang="en-US" sz="2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4894"/>
                </a:stretch>
              </a:blipFill>
            </p:spPr>
            <p:txBody>
              <a:bodyPr/>
              <a:lstStyle/>
              <a:p>
                <a:r>
                  <a:rPr lang="en-US">
                    <a:noFill/>
                  </a:rPr>
                  <a:t> </a:t>
                </a:r>
              </a:p>
            </p:txBody>
          </p:sp>
        </mc:Fallback>
      </mc:AlternateContent>
      <p:sp>
        <p:nvSpPr>
          <p:cNvPr id="3" name="Content Placeholder 2"/>
          <p:cNvSpPr>
            <a:spLocks noGrp="1"/>
          </p:cNvSpPr>
          <p:nvPr>
            <p:ph sz="half" idx="1"/>
          </p:nvPr>
        </p:nvSpPr>
        <p:spPr>
          <a:xfrm>
            <a:off x="304800" y="1371600"/>
            <a:ext cx="4038600" cy="4525963"/>
          </a:xfrm>
        </p:spPr>
        <p:txBody>
          <a:bodyPr/>
          <a:lstStyle/>
          <a:p>
            <a:r>
              <a:rPr lang="en-US" dirty="0"/>
              <a:t>Example – Acid </a:t>
            </a:r>
            <a:r>
              <a:rPr lang="en-US" dirty="0" smtClean="0"/>
              <a:t>Strength</a:t>
            </a:r>
            <a:endParaRPr lang="en-US" baseline="-25000" dirty="0"/>
          </a:p>
        </p:txBody>
      </p:sp>
      <p:pic>
        <p:nvPicPr>
          <p:cNvPr id="5" name="Picture1" descr="17T1"/>
          <p:cNvPicPr>
            <a:picLocks noGrp="1" noChangeAspect="1" noChangeArrowheads="1"/>
          </p:cNvPicPr>
          <p:nvPr>
            <p:ph sz="half" idx="2"/>
          </p:nvPr>
        </p:nvPicPr>
        <p:blipFill>
          <a:blip r:embed="rId3" cstate="print"/>
          <a:srcRect/>
          <a:stretch>
            <a:fillRect/>
          </a:stretch>
        </p:blipFill>
        <p:spPr bwMode="auto">
          <a:xfrm>
            <a:off x="4419416" y="1142999"/>
            <a:ext cx="4724583" cy="57167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p:cNvPicPr>
          <p:nvPr/>
        </p:nvPicPr>
        <p:blipFill>
          <a:blip r:embed="rId3" cstate="print"/>
          <a:srcRect/>
          <a:stretch>
            <a:fillRect/>
          </a:stretch>
        </p:blipFill>
        <p:spPr bwMode="auto">
          <a:xfrm>
            <a:off x="3169444" y="152400"/>
            <a:ext cx="5689600" cy="6350000"/>
          </a:xfrm>
          <a:prstGeom prst="rect">
            <a:avLst/>
          </a:prstGeom>
          <a:noFill/>
          <a:ln w="9525">
            <a:noFill/>
            <a:miter lim="800000"/>
            <a:headEnd/>
            <a:tailEnd/>
          </a:ln>
        </p:spPr>
      </p:pic>
      <p:sp>
        <p:nvSpPr>
          <p:cNvPr id="16386" name="TextBox 2"/>
          <p:cNvSpPr txBox="1">
            <a:spLocks noChangeArrowheads="1"/>
          </p:cNvSpPr>
          <p:nvPr/>
        </p:nvSpPr>
        <p:spPr bwMode="auto">
          <a:xfrm>
            <a:off x="8572500" y="6604000"/>
            <a:ext cx="573088" cy="274638"/>
          </a:xfrm>
          <a:prstGeom prst="rect">
            <a:avLst/>
          </a:prstGeom>
          <a:noFill/>
          <a:ln w="9525">
            <a:noFill/>
            <a:miter lim="800000"/>
            <a:headEnd/>
            <a:tailEnd/>
          </a:ln>
        </p:spPr>
        <p:txBody>
          <a:bodyPr wrap="none">
            <a:spAutoFit/>
          </a:bodyPr>
          <a:lstStyle/>
          <a:p>
            <a:pPr algn="r"/>
            <a:r>
              <a:rPr lang="en-US" sz="1200" b="1">
                <a:latin typeface="Arial" pitchFamily="34" charset="0"/>
              </a:rPr>
              <a:t> p526</a:t>
            </a:r>
          </a:p>
        </p:txBody>
      </p:sp>
      <p:sp>
        <p:nvSpPr>
          <p:cNvPr id="2" name="Title 1"/>
          <p:cNvSpPr>
            <a:spLocks noGrp="1"/>
          </p:cNvSpPr>
          <p:nvPr>
            <p:ph type="title"/>
          </p:nvPr>
        </p:nvSpPr>
        <p:spPr>
          <a:xfrm>
            <a:off x="424543" y="762000"/>
            <a:ext cx="2712244" cy="1143000"/>
          </a:xfrm>
        </p:spPr>
        <p:txBody>
          <a:bodyPr>
            <a:normAutofit fontScale="90000"/>
          </a:bodyPr>
          <a:lstStyle/>
          <a:p>
            <a:r>
              <a:rPr lang="en-US" dirty="0" err="1" smtClean="0"/>
              <a:t>Svante</a:t>
            </a:r>
            <a:r>
              <a:rPr lang="en-US" dirty="0" smtClean="0"/>
              <a:t> Arrhenius </a:t>
            </a:r>
            <a:endParaRPr lang="en-US" dirty="0"/>
          </a:p>
        </p:txBody>
      </p:sp>
    </p:spTree>
    <p:extLst>
      <p:ext uri="{BB962C8B-B14F-4D97-AF65-F5344CB8AC3E}">
        <p14:creationId xmlns:p14="http://schemas.microsoft.com/office/powerpoint/2010/main" val="243545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04800" y="152400"/>
                <a:ext cx="8229600" cy="1219200"/>
              </a:xfrm>
            </p:spPr>
            <p:txBody>
              <a:bodyPr>
                <a:normAutofit/>
              </a:bodyPr>
              <a:lstStyle/>
              <a:p>
                <a:r>
                  <a:rPr lang="en-US" sz="3100" dirty="0" smtClean="0"/>
                  <a:t>Is </a:t>
                </a:r>
                <a:r>
                  <a:rPr lang="en-US" sz="3100" dirty="0"/>
                  <a:t>the forward or reverse reaction favored?</a:t>
                </a:r>
                <a:br>
                  <a:rPr lang="en-US" sz="3100" dirty="0"/>
                </a:br>
                <a:r>
                  <a:rPr lang="en-US" sz="3100" dirty="0">
                    <a:sym typeface="Wingdings 3"/>
                  </a:rPr>
                  <a:t>H</a:t>
                </a:r>
                <a:r>
                  <a:rPr lang="en-US" sz="3100" baseline="-25000" dirty="0">
                    <a:sym typeface="Wingdings" pitchFamily="2" charset="2"/>
                  </a:rPr>
                  <a:t>2</a:t>
                </a:r>
                <a:r>
                  <a:rPr lang="en-US" sz="3100" dirty="0">
                    <a:sym typeface="Wingdings" pitchFamily="2" charset="2"/>
                  </a:rPr>
                  <a:t>S</a:t>
                </a:r>
                <a:r>
                  <a:rPr lang="en-US" sz="3100" baseline="-25000" dirty="0">
                    <a:sym typeface="Wingdings" pitchFamily="2" charset="2"/>
                  </a:rPr>
                  <a:t> (g) </a:t>
                </a:r>
                <a:r>
                  <a:rPr lang="en-US" sz="3100" dirty="0">
                    <a:sym typeface="Wingdings" pitchFamily="2" charset="2"/>
                  </a:rPr>
                  <a:t>+ SO</a:t>
                </a:r>
                <a:r>
                  <a:rPr lang="en-US" sz="3100" baseline="-25000" dirty="0">
                    <a:sym typeface="Wingdings" pitchFamily="2" charset="2"/>
                  </a:rPr>
                  <a:t>4</a:t>
                </a:r>
                <a:r>
                  <a:rPr lang="en-US" sz="3100" baseline="30000" dirty="0">
                    <a:sym typeface="Wingdings" pitchFamily="2" charset="2"/>
                  </a:rPr>
                  <a:t>2-</a:t>
                </a:r>
                <a:r>
                  <a:rPr lang="en-US" sz="3100" baseline="-25000" dirty="0">
                    <a:sym typeface="Wingdings" pitchFamily="2" charset="2"/>
                  </a:rPr>
                  <a:t> (</a:t>
                </a:r>
                <a:r>
                  <a:rPr lang="en-US" sz="3100" baseline="-25000" dirty="0" err="1">
                    <a:sym typeface="Wingdings" pitchFamily="2" charset="2"/>
                  </a:rPr>
                  <a:t>aq</a:t>
                </a:r>
                <a:r>
                  <a:rPr lang="en-US" sz="3100" baseline="-25000" dirty="0">
                    <a:sym typeface="Wingdings" pitchFamily="2" charset="2"/>
                  </a:rPr>
                  <a:t>) </a:t>
                </a:r>
                <a14:m>
                  <m:oMath xmlns:m="http://schemas.openxmlformats.org/officeDocument/2006/math">
                    <m:r>
                      <a:rPr lang="en-US" sz="3200" i="1">
                        <a:latin typeface="Cambria Math"/>
                      </a:rPr>
                      <m:t>⇌</m:t>
                    </m:r>
                  </m:oMath>
                </a14:m>
                <a:r>
                  <a:rPr lang="en-US" sz="3100" dirty="0" smtClean="0">
                    <a:sym typeface="Wingdings 3"/>
                  </a:rPr>
                  <a:t> </a:t>
                </a:r>
                <a:r>
                  <a:rPr lang="en-US" sz="3100" dirty="0" smtClean="0"/>
                  <a:t>HSO</a:t>
                </a:r>
                <a:r>
                  <a:rPr lang="en-US" sz="3100" baseline="-25000" dirty="0" smtClean="0"/>
                  <a:t>4</a:t>
                </a:r>
                <a:r>
                  <a:rPr lang="en-US" sz="3100" baseline="30000" dirty="0" smtClean="0"/>
                  <a:t>-</a:t>
                </a:r>
                <a:r>
                  <a:rPr lang="en-US" sz="3100" baseline="-25000" dirty="0" smtClean="0"/>
                  <a:t> </a:t>
                </a:r>
                <a:r>
                  <a:rPr lang="en-US" sz="3100" baseline="-25000" dirty="0"/>
                  <a:t>(</a:t>
                </a:r>
                <a:r>
                  <a:rPr lang="en-US" sz="3100" baseline="-25000" dirty="0" err="1"/>
                  <a:t>aq</a:t>
                </a:r>
                <a:r>
                  <a:rPr lang="en-US" sz="3100" baseline="-25000" dirty="0"/>
                  <a:t>) </a:t>
                </a:r>
                <a:r>
                  <a:rPr lang="en-US" sz="3100" dirty="0"/>
                  <a:t>+ HS</a:t>
                </a:r>
                <a:r>
                  <a:rPr lang="en-US" sz="3100" baseline="30000" dirty="0"/>
                  <a:t>-</a:t>
                </a:r>
                <a:r>
                  <a:rPr lang="en-US" sz="3100" baseline="-25000" dirty="0"/>
                  <a:t> (</a:t>
                </a:r>
                <a:r>
                  <a:rPr lang="en-US" sz="3100" baseline="-25000" dirty="0" err="1"/>
                  <a:t>aq</a:t>
                </a:r>
                <a:r>
                  <a:rPr lang="en-US" sz="3100" baseline="-25000" dirty="0"/>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04800" y="152400"/>
                <a:ext cx="8229600" cy="1219200"/>
              </a:xfrm>
              <a:blipFill rotWithShape="1">
                <a:blip r:embed="rId2"/>
                <a:stretch>
                  <a:fillRect b="-9000"/>
                </a:stretch>
              </a:blipFill>
            </p:spPr>
            <p:txBody>
              <a:bodyPr/>
              <a:lstStyle/>
              <a:p>
                <a:r>
                  <a:rPr lang="en-US">
                    <a:noFill/>
                  </a:rPr>
                  <a:t> </a:t>
                </a:r>
              </a:p>
            </p:txBody>
          </p:sp>
        </mc:Fallback>
      </mc:AlternateContent>
      <p:sp>
        <p:nvSpPr>
          <p:cNvPr id="3" name="Content Placeholder 2"/>
          <p:cNvSpPr>
            <a:spLocks noGrp="1"/>
          </p:cNvSpPr>
          <p:nvPr>
            <p:ph sz="half" idx="1"/>
          </p:nvPr>
        </p:nvSpPr>
        <p:spPr>
          <a:xfrm>
            <a:off x="0" y="1600200"/>
            <a:ext cx="4495800" cy="4525963"/>
          </a:xfrm>
        </p:spPr>
        <p:txBody>
          <a:bodyPr/>
          <a:lstStyle/>
          <a:p>
            <a:r>
              <a:rPr lang="en-US" dirty="0" smtClean="0"/>
              <a:t>Example – Acid Strength</a:t>
            </a:r>
            <a:endParaRPr lang="en-US" sz="2400" baseline="-25000" dirty="0"/>
          </a:p>
        </p:txBody>
      </p:sp>
      <p:pic>
        <p:nvPicPr>
          <p:cNvPr id="5" name="Picture1" descr="17T1"/>
          <p:cNvPicPr>
            <a:picLocks noGrp="1" noChangeAspect="1" noChangeArrowheads="1"/>
          </p:cNvPicPr>
          <p:nvPr>
            <p:ph sz="half" idx="2"/>
          </p:nvPr>
        </p:nvPicPr>
        <p:blipFill>
          <a:blip r:embed="rId3" cstate="print"/>
          <a:srcRect/>
          <a:stretch>
            <a:fillRect/>
          </a:stretch>
        </p:blipFill>
        <p:spPr bwMode="auto">
          <a:xfrm>
            <a:off x="4495801" y="1295400"/>
            <a:ext cx="4648199" cy="56243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p:cNvPicPr>
          <p:nvPr/>
        </p:nvPicPr>
        <p:blipFill>
          <a:blip r:embed="rId3" cstate="print"/>
          <a:srcRect/>
          <a:stretch>
            <a:fillRect/>
          </a:stretch>
        </p:blipFill>
        <p:spPr bwMode="auto">
          <a:xfrm>
            <a:off x="4399756" y="264886"/>
            <a:ext cx="4457700" cy="6350000"/>
          </a:xfrm>
          <a:prstGeom prst="rect">
            <a:avLst/>
          </a:prstGeom>
          <a:noFill/>
          <a:ln w="9525">
            <a:noFill/>
            <a:miter lim="800000"/>
            <a:headEnd/>
            <a:tailEnd/>
          </a:ln>
        </p:spPr>
      </p:pic>
      <p:sp>
        <p:nvSpPr>
          <p:cNvPr id="59394"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p356</a:t>
            </a:r>
          </a:p>
        </p:txBody>
      </p:sp>
      <p:sp>
        <p:nvSpPr>
          <p:cNvPr id="2" name="Title 1"/>
          <p:cNvSpPr>
            <a:spLocks noGrp="1"/>
          </p:cNvSpPr>
          <p:nvPr>
            <p:ph type="title"/>
          </p:nvPr>
        </p:nvSpPr>
        <p:spPr>
          <a:xfrm>
            <a:off x="457200" y="990600"/>
            <a:ext cx="3810000" cy="1143000"/>
          </a:xfrm>
        </p:spPr>
        <p:txBody>
          <a:bodyPr/>
          <a:lstStyle/>
          <a:p>
            <a:r>
              <a:rPr lang="en-US" dirty="0" smtClean="0"/>
              <a:t>Gilbert N. Lewis</a:t>
            </a:r>
            <a:endParaRPr lang="en-US" dirty="0"/>
          </a:p>
        </p:txBody>
      </p:sp>
    </p:spTree>
    <p:extLst>
      <p:ext uri="{BB962C8B-B14F-4D97-AF65-F5344CB8AC3E}">
        <p14:creationId xmlns:p14="http://schemas.microsoft.com/office/powerpoint/2010/main" val="3166905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83" name="Group 63"/>
          <p:cNvGraphicFramePr>
            <a:graphicFrameLocks noGrp="1"/>
          </p:cNvGraphicFramePr>
          <p:nvPr>
            <p:extLst>
              <p:ext uri="{D42A27DB-BD31-4B8C-83A1-F6EECF244321}">
                <p14:modId xmlns:p14="http://schemas.microsoft.com/office/powerpoint/2010/main" val="1295369550"/>
              </p:ext>
            </p:extLst>
          </p:nvPr>
        </p:nvGraphicFramePr>
        <p:xfrm>
          <a:off x="685800" y="1524000"/>
          <a:ext cx="7772400" cy="2267464"/>
        </p:xfrm>
        <a:graphic>
          <a:graphicData uri="http://schemas.openxmlformats.org/drawingml/2006/table">
            <a:tbl>
              <a:tblPr/>
              <a:tblGrid>
                <a:gridCol w="914400"/>
                <a:gridCol w="1828800"/>
                <a:gridCol w="2590800"/>
                <a:gridCol w="2438400"/>
              </a:tblGrid>
              <a:tr h="452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Arrhenius</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Brønsted-Lowry</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Lewis</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04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Acid</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Forms H</a:t>
                      </a:r>
                      <a:r>
                        <a:rPr kumimoji="0" lang="en-US" sz="2400" b="0" i="0" u="none" strike="noStrike" cap="none" normalizeH="0" baseline="30000" dirty="0" smtClean="0">
                          <a:ln>
                            <a:noFill/>
                          </a:ln>
                          <a:solidFill>
                            <a:schemeClr val="tx1"/>
                          </a:solidFill>
                          <a:effectLst/>
                          <a:latin typeface="Arial" pitchFamily="34" charset="0"/>
                          <a:cs typeface="Times New Roman" pitchFamily="18" charset="0"/>
                        </a:rPr>
                        <a:t>+</a:t>
                      </a:r>
                      <a:r>
                        <a:rPr kumimoji="0" lang="en-US" sz="2400" b="0" i="0" u="none" strike="noStrike" cap="none" normalizeH="0" baseline="0" dirty="0" smtClean="0">
                          <a:ln>
                            <a:noFill/>
                          </a:ln>
                          <a:solidFill>
                            <a:schemeClr val="tx1"/>
                          </a:solidFill>
                          <a:effectLst/>
                          <a:latin typeface="Arial" pitchFamily="34" charset="0"/>
                          <a:cs typeface="Times New Roman" pitchFamily="18" charset="0"/>
                        </a:rPr>
                        <a:t> in solution</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proton donor</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Electron-pair acceptor</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3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Base</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Forms OH</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sym typeface="Symbol" pitchFamily="18" charset="2"/>
                        </a:rPr>
                        <a:t></a:t>
                      </a:r>
                      <a:r>
                        <a:rPr kumimoji="0" lang="en-US" sz="2400" b="0" i="0" u="none" strike="noStrike" cap="none" normalizeH="0" baseline="0" dirty="0" smtClean="0">
                          <a:ln>
                            <a:noFill/>
                          </a:ln>
                          <a:solidFill>
                            <a:schemeClr val="tx1"/>
                          </a:solidFill>
                          <a:effectLst/>
                          <a:latin typeface="Arial" pitchFamily="34" charset="0"/>
                          <a:cs typeface="Times New Roman" pitchFamily="18" charset="0"/>
                        </a:rPr>
                        <a:t> in solution</a:t>
                      </a:r>
                      <a:endPar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proton acceptor</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Electron-pair donor </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16" name="Text Box 64"/>
          <p:cNvSpPr txBox="1">
            <a:spLocks noChangeArrowheads="1"/>
          </p:cNvSpPr>
          <p:nvPr/>
        </p:nvSpPr>
        <p:spPr bwMode="auto">
          <a:xfrm>
            <a:off x="685800" y="457199"/>
            <a:ext cx="7772400" cy="553998"/>
          </a:xfrm>
          <a:prstGeom prst="rect">
            <a:avLst/>
          </a:prstGeom>
          <a:noFill/>
          <a:ln w="9525">
            <a:noFill/>
            <a:miter lim="800000"/>
            <a:headEnd/>
            <a:tailEnd/>
          </a:ln>
        </p:spPr>
        <p:txBody>
          <a:bodyPr>
            <a:spAutoFit/>
          </a:bodyPr>
          <a:lstStyle/>
          <a:p>
            <a:pPr algn="ctr">
              <a:spcBef>
                <a:spcPct val="50000"/>
              </a:spcBef>
            </a:pPr>
            <a:r>
              <a:rPr lang="en-US" sz="3000" dirty="0" smtClean="0"/>
              <a:t>What are the general acid-base definitions?</a:t>
            </a:r>
            <a:endParaRPr lang="en-US" sz="3000" dirty="0"/>
          </a:p>
        </p:txBody>
      </p:sp>
    </p:spTree>
    <p:extLst>
      <p:ext uri="{BB962C8B-B14F-4D97-AF65-F5344CB8AC3E}">
        <p14:creationId xmlns:p14="http://schemas.microsoft.com/office/powerpoint/2010/main" val="1950942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Why does water react with itself?</a:t>
            </a:r>
            <a:endParaRPr lang="en-US" sz="4000" dirty="0"/>
          </a:p>
        </p:txBody>
      </p:sp>
      <p:pic>
        <p:nvPicPr>
          <p:cNvPr id="19458" name="Picture 4" descr="FG14_14-02un"/>
          <p:cNvPicPr>
            <a:picLocks noGrp="1" noChangeAspect="1" noChangeArrowheads="1"/>
          </p:cNvPicPr>
          <p:nvPr>
            <p:ph idx="4294967295"/>
          </p:nvPr>
        </p:nvPicPr>
        <p:blipFill>
          <a:blip r:embed="rId2" cstate="print"/>
          <a:srcRect/>
          <a:stretch>
            <a:fillRect/>
          </a:stretch>
        </p:blipFill>
        <p:spPr>
          <a:xfrm>
            <a:off x="0" y="1905000"/>
            <a:ext cx="8229600" cy="1573213"/>
          </a:xfrm>
          <a:noFill/>
        </p:spPr>
      </p:pic>
    </p:spTree>
    <p:extLst>
      <p:ext uri="{BB962C8B-B14F-4D97-AF65-F5344CB8AC3E}">
        <p14:creationId xmlns:p14="http://schemas.microsoft.com/office/powerpoint/2010/main" val="813257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792162"/>
          </a:xfrm>
        </p:spPr>
        <p:txBody>
          <a:bodyPr>
            <a:normAutofit fontScale="90000"/>
          </a:bodyPr>
          <a:lstStyle/>
          <a:p>
            <a:pPr eaLnBrk="1" hangingPunct="1"/>
            <a:r>
              <a:rPr lang="en-US" dirty="0" smtClean="0"/>
              <a:t>What ions are present in pure water?</a:t>
            </a:r>
          </a:p>
        </p:txBody>
      </p:sp>
      <mc:AlternateContent xmlns:mc="http://schemas.openxmlformats.org/markup-compatibility/2006" xmlns:a14="http://schemas.microsoft.com/office/drawing/2010/main">
        <mc:Choice Requires="a14">
          <p:sp>
            <p:nvSpPr>
              <p:cNvPr id="29699" name="Rectangle 3"/>
              <p:cNvSpPr>
                <a:spLocks noGrp="1" noChangeArrowheads="1"/>
              </p:cNvSpPr>
              <p:nvPr>
                <p:ph type="body" sz="half" idx="1"/>
              </p:nvPr>
            </p:nvSpPr>
            <p:spPr>
              <a:xfrm>
                <a:off x="0" y="1295400"/>
                <a:ext cx="6172200" cy="4800600"/>
              </a:xfrm>
            </p:spPr>
            <p:txBody>
              <a:bodyPr>
                <a:normAutofit/>
              </a:bodyPr>
              <a:lstStyle/>
              <a:p>
                <a:pPr eaLnBrk="1" hangingPunct="1"/>
                <a:r>
                  <a:rPr lang="en-US" sz="2800" dirty="0" smtClean="0"/>
                  <a:t>H</a:t>
                </a:r>
                <a:r>
                  <a:rPr lang="en-US" sz="2800" baseline="-25000" dirty="0" smtClean="0"/>
                  <a:t>2</a:t>
                </a:r>
                <a:r>
                  <a:rPr lang="en-US" sz="2800" dirty="0" smtClean="0"/>
                  <a:t>O </a:t>
                </a:r>
                <a:r>
                  <a:rPr lang="en-US" sz="2800" baseline="-25000" dirty="0" smtClean="0"/>
                  <a:t>(l) </a:t>
                </a:r>
                <a:r>
                  <a:rPr lang="en-US" sz="2800" dirty="0" smtClean="0"/>
                  <a:t>+ H</a:t>
                </a:r>
                <a:r>
                  <a:rPr lang="en-US" sz="2800" baseline="-25000" dirty="0" smtClean="0"/>
                  <a:t>2</a:t>
                </a:r>
                <a:r>
                  <a:rPr lang="en-US" sz="2800" dirty="0" smtClean="0"/>
                  <a:t>O </a:t>
                </a:r>
                <a:r>
                  <a:rPr lang="en-US" sz="2800" baseline="-25000" dirty="0" smtClean="0"/>
                  <a:t>(l)</a:t>
                </a:r>
                <a:r>
                  <a:rPr lang="en-US" sz="2800" dirty="0" smtClean="0"/>
                  <a:t> </a:t>
                </a:r>
                <a14:m>
                  <m:oMath xmlns:m="http://schemas.openxmlformats.org/officeDocument/2006/math">
                    <m:r>
                      <a:rPr lang="en-US" sz="2800" i="1" dirty="0" smtClean="0">
                        <a:latin typeface="Cambria Math"/>
                        <a:ea typeface="Cambria Math"/>
                        <a:sym typeface="Wingdings 3"/>
                      </a:rPr>
                      <m:t>⇌</m:t>
                    </m:r>
                  </m:oMath>
                </a14:m>
                <a:r>
                  <a:rPr lang="en-US" sz="2800" dirty="0" smtClean="0"/>
                  <a:t> H</a:t>
                </a:r>
                <a:r>
                  <a:rPr lang="en-US" sz="2800" baseline="-25000" dirty="0" smtClean="0"/>
                  <a:t>3</a:t>
                </a:r>
                <a:r>
                  <a:rPr lang="en-US" sz="2800" dirty="0" smtClean="0"/>
                  <a:t>O</a:t>
                </a:r>
                <a:r>
                  <a:rPr lang="en-US" sz="2800" baseline="30000" dirty="0" smtClean="0"/>
                  <a:t>+ </a:t>
                </a:r>
                <a:r>
                  <a:rPr lang="en-US" sz="2800" baseline="-25000" dirty="0" smtClean="0"/>
                  <a:t>(</a:t>
                </a:r>
                <a:r>
                  <a:rPr lang="en-US" sz="2800" baseline="-25000" dirty="0" err="1" smtClean="0"/>
                  <a:t>aq</a:t>
                </a:r>
                <a:r>
                  <a:rPr lang="en-US" sz="2800" baseline="-25000" dirty="0" smtClean="0"/>
                  <a:t>)</a:t>
                </a:r>
                <a:r>
                  <a:rPr lang="en-US" sz="2800" dirty="0" smtClean="0"/>
                  <a:t> + OH</a:t>
                </a:r>
                <a:r>
                  <a:rPr lang="en-US" sz="2800" baseline="30000" dirty="0" smtClean="0"/>
                  <a:t>-­ </a:t>
                </a:r>
                <a:r>
                  <a:rPr lang="en-US" sz="2800" baseline="-25000" dirty="0" smtClean="0"/>
                  <a:t>(</a:t>
                </a:r>
                <a:r>
                  <a:rPr lang="en-US" sz="2800" baseline="-25000" dirty="0" err="1" smtClean="0"/>
                  <a:t>aq</a:t>
                </a:r>
                <a:r>
                  <a:rPr lang="en-US" sz="2800" baseline="-25000" dirty="0" smtClean="0"/>
                  <a:t>)</a:t>
                </a:r>
              </a:p>
              <a:p>
                <a:pPr eaLnBrk="1" hangingPunct="1"/>
                <a:endParaRPr lang="en-US" sz="2800" dirty="0" smtClean="0"/>
              </a:p>
              <a:p>
                <a:r>
                  <a:rPr lang="en-US" sz="2800" dirty="0" smtClean="0"/>
                  <a:t>For </a:t>
                </a:r>
                <a:r>
                  <a:rPr lang="en-US" sz="2800" dirty="0"/>
                  <a:t>pure water, the ionization of water molecules produces small, but equal amounts of hydronium and hydroxide ions. At 25 °C, the hydronium ion concentration and hydroxide ion concentration is 1 x 10</a:t>
                </a:r>
                <a:r>
                  <a:rPr lang="en-US" sz="2800" baseline="30000" dirty="0"/>
                  <a:t>-7</a:t>
                </a:r>
                <a:r>
                  <a:rPr lang="en-US" sz="2800" dirty="0"/>
                  <a:t> M, what is the equilibrium constant for water?</a:t>
                </a:r>
              </a:p>
              <a:p>
                <a:pPr eaLnBrk="1" hangingPunct="1"/>
                <a:endParaRPr lang="en-US" sz="2800" baseline="30000" dirty="0" smtClean="0"/>
              </a:p>
            </p:txBody>
          </p:sp>
        </mc:Choice>
        <mc:Fallback xmlns="">
          <p:sp>
            <p:nvSpPr>
              <p:cNvPr id="29699" name="Rectangle 3"/>
              <p:cNvSpPr>
                <a:spLocks noGrp="1" noRot="1" noChangeAspect="1" noMove="1" noResize="1" noEditPoints="1" noAdjustHandles="1" noChangeArrowheads="1" noChangeShapeType="1" noTextEdit="1"/>
              </p:cNvSpPr>
              <p:nvPr>
                <p:ph type="body" sz="half" idx="1"/>
              </p:nvPr>
            </p:nvSpPr>
            <p:spPr>
              <a:xfrm>
                <a:off x="0" y="1295400"/>
                <a:ext cx="6172200" cy="4800600"/>
              </a:xfrm>
              <a:blipFill rotWithShape="1">
                <a:blip r:embed="rId2"/>
                <a:stretch>
                  <a:fillRect l="-1678" t="-1144" r="-2369"/>
                </a:stretch>
              </a:blipFill>
            </p:spPr>
            <p:txBody>
              <a:bodyPr/>
              <a:lstStyle/>
              <a:p>
                <a:r>
                  <a:rPr lang="en-US">
                    <a:noFill/>
                  </a:rPr>
                  <a:t> </a:t>
                </a:r>
              </a:p>
            </p:txBody>
          </p:sp>
        </mc:Fallback>
      </mc:AlternateContent>
      <p:pic>
        <p:nvPicPr>
          <p:cNvPr id="29700" name="Picture 4" descr="fg15_05"/>
          <p:cNvPicPr>
            <a:picLocks noGrp="1" noChangeAspect="1" noChangeArrowheads="1"/>
          </p:cNvPicPr>
          <p:nvPr>
            <p:ph sz="half" idx="2"/>
          </p:nvPr>
        </p:nvPicPr>
        <p:blipFill>
          <a:blip r:embed="rId3" cstate="print"/>
          <a:srcRect b="3598"/>
          <a:stretch>
            <a:fillRect/>
          </a:stretch>
        </p:blipFill>
        <p:spPr>
          <a:xfrm>
            <a:off x="6075363" y="1752600"/>
            <a:ext cx="3068637" cy="3840163"/>
          </a:xfrm>
          <a:noFill/>
        </p:spPr>
      </p:pic>
    </p:spTree>
    <p:extLst>
      <p:ext uri="{BB962C8B-B14F-4D97-AF65-F5344CB8AC3E}">
        <p14:creationId xmlns:p14="http://schemas.microsoft.com/office/powerpoint/2010/main" val="3106716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How does [H</a:t>
            </a:r>
            <a:r>
              <a:rPr lang="en-US" sz="4000" baseline="-25000" dirty="0" smtClean="0"/>
              <a:t>3</a:t>
            </a:r>
            <a:r>
              <a:rPr lang="en-US" sz="4000" dirty="0" smtClean="0"/>
              <a:t>O</a:t>
            </a:r>
            <a:r>
              <a:rPr lang="en-US" sz="4000" baseline="30000" dirty="0" smtClean="0"/>
              <a:t>+</a:t>
            </a:r>
            <a:r>
              <a:rPr lang="en-US" sz="4000" dirty="0" smtClean="0"/>
              <a:t>] and [OH</a:t>
            </a:r>
            <a:r>
              <a:rPr lang="en-US" sz="4000" baseline="30000" dirty="0" smtClean="0"/>
              <a:t>-</a:t>
            </a:r>
            <a:r>
              <a:rPr lang="en-US" sz="4000" dirty="0" smtClean="0"/>
              <a:t>] differ?</a:t>
            </a:r>
            <a:endParaRPr lang="en-US" sz="4000" baseline="30000" dirty="0"/>
          </a:p>
        </p:txBody>
      </p:sp>
      <p:pic>
        <p:nvPicPr>
          <p:cNvPr id="5" name="Picture 7" descr="14_04_Figure"/>
          <p:cNvPicPr>
            <a:picLocks noChangeAspect="1" noChangeArrowheads="1"/>
          </p:cNvPicPr>
          <p:nvPr/>
        </p:nvPicPr>
        <p:blipFill>
          <a:blip r:embed="rId2" cstate="print"/>
          <a:srcRect/>
          <a:stretch>
            <a:fillRect/>
          </a:stretch>
        </p:blipFill>
        <p:spPr bwMode="auto">
          <a:xfrm>
            <a:off x="0" y="1524000"/>
            <a:ext cx="8828690" cy="5334000"/>
          </a:xfrm>
          <a:prstGeom prst="rect">
            <a:avLst/>
          </a:prstGeom>
          <a:noFill/>
        </p:spPr>
      </p:pic>
    </p:spTree>
    <p:extLst>
      <p:ext uri="{BB962C8B-B14F-4D97-AF65-F5344CB8AC3E}">
        <p14:creationId xmlns:p14="http://schemas.microsoft.com/office/powerpoint/2010/main" val="1844078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382000" cy="1143000"/>
          </a:xfrm>
        </p:spPr>
        <p:txBody>
          <a:bodyPr/>
          <a:lstStyle/>
          <a:p>
            <a:pPr eaLnBrk="1" hangingPunct="1"/>
            <a:r>
              <a:rPr lang="en-US" dirty="0" smtClean="0"/>
              <a:t>What does the pH scale tell us?</a:t>
            </a:r>
          </a:p>
        </p:txBody>
      </p:sp>
      <p:sp>
        <p:nvSpPr>
          <p:cNvPr id="21507" name="Rectangle 3"/>
          <p:cNvSpPr>
            <a:spLocks noGrp="1" noChangeArrowheads="1"/>
          </p:cNvSpPr>
          <p:nvPr>
            <p:ph type="body" idx="1"/>
          </p:nvPr>
        </p:nvSpPr>
        <p:spPr>
          <a:xfrm>
            <a:off x="457200" y="1371600"/>
            <a:ext cx="6019800" cy="1981200"/>
          </a:xfrm>
        </p:spPr>
        <p:txBody>
          <a:bodyPr/>
          <a:lstStyle/>
          <a:p>
            <a:pPr eaLnBrk="1" hangingPunct="1"/>
            <a:r>
              <a:rPr lang="en-US" dirty="0" smtClean="0"/>
              <a:t>	pH = 7 </a:t>
            </a:r>
            <a:r>
              <a:rPr lang="en-US" dirty="0" smtClean="0">
                <a:sym typeface="Wingdings" pitchFamily="2" charset="2"/>
              </a:rPr>
              <a:t></a:t>
            </a:r>
            <a:r>
              <a:rPr lang="en-US" dirty="0" smtClean="0"/>
              <a:t> neutral</a:t>
            </a:r>
          </a:p>
          <a:p>
            <a:pPr eaLnBrk="1" hangingPunct="1"/>
            <a:r>
              <a:rPr lang="en-US" dirty="0" smtClean="0"/>
              <a:t>	pH &gt; 7 </a:t>
            </a:r>
            <a:r>
              <a:rPr lang="en-US" dirty="0" smtClean="0">
                <a:sym typeface="Wingdings" pitchFamily="2" charset="2"/>
              </a:rPr>
              <a:t></a:t>
            </a:r>
            <a:r>
              <a:rPr lang="en-US" dirty="0" smtClean="0"/>
              <a:t> basic solution</a:t>
            </a:r>
          </a:p>
          <a:p>
            <a:pPr eaLnBrk="1" hangingPunct="1"/>
            <a:r>
              <a:rPr lang="en-US" dirty="0" smtClean="0"/>
              <a:t>	pH &lt; 7 </a:t>
            </a:r>
            <a:r>
              <a:rPr lang="en-US" dirty="0" smtClean="0">
                <a:sym typeface="Wingdings" pitchFamily="2" charset="2"/>
              </a:rPr>
              <a:t></a:t>
            </a:r>
            <a:r>
              <a:rPr lang="en-US" dirty="0" smtClean="0"/>
              <a:t> acidic solution</a:t>
            </a:r>
          </a:p>
        </p:txBody>
      </p:sp>
      <p:pic>
        <p:nvPicPr>
          <p:cNvPr id="4" name="Picture 8" descr="14_06_Figure"/>
          <p:cNvPicPr>
            <a:picLocks noChangeAspect="1" noChangeArrowheads="1"/>
          </p:cNvPicPr>
          <p:nvPr/>
        </p:nvPicPr>
        <p:blipFill>
          <a:blip r:embed="rId2" cstate="print"/>
          <a:srcRect/>
          <a:stretch>
            <a:fillRect/>
          </a:stretch>
        </p:blipFill>
        <p:spPr bwMode="auto">
          <a:xfrm>
            <a:off x="457200" y="3352800"/>
            <a:ext cx="8467319" cy="3033713"/>
          </a:xfrm>
          <a:prstGeom prst="rect">
            <a:avLst/>
          </a:prstGeom>
          <a:noFill/>
        </p:spPr>
      </p:pic>
    </p:spTree>
    <p:extLst>
      <p:ext uri="{BB962C8B-B14F-4D97-AF65-F5344CB8AC3E}">
        <p14:creationId xmlns:p14="http://schemas.microsoft.com/office/powerpoint/2010/main" val="2284321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fg15_01"/>
          <p:cNvPicPr>
            <a:picLocks noChangeAspect="1" noChangeArrowheads="1"/>
          </p:cNvPicPr>
          <p:nvPr/>
        </p:nvPicPr>
        <p:blipFill>
          <a:blip r:embed="rId3" cstate="print"/>
          <a:srcRect b="4890"/>
          <a:stretch>
            <a:fillRect/>
          </a:stretch>
        </p:blipFill>
        <p:spPr bwMode="auto">
          <a:xfrm>
            <a:off x="1905000" y="0"/>
            <a:ext cx="6103938" cy="6858000"/>
          </a:xfrm>
          <a:prstGeom prst="rect">
            <a:avLst/>
          </a:prstGeom>
          <a:noFill/>
          <a:ln w="9525">
            <a:noFill/>
            <a:miter lim="800000"/>
            <a:headEnd/>
            <a:tailEnd/>
          </a:ln>
        </p:spPr>
      </p:pic>
    </p:spTree>
    <p:extLst>
      <p:ext uri="{BB962C8B-B14F-4D97-AF65-F5344CB8AC3E}">
        <p14:creationId xmlns:p14="http://schemas.microsoft.com/office/powerpoint/2010/main" val="1891051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p:cNvPicPr>
          <p:nvPr/>
        </p:nvPicPr>
        <p:blipFill>
          <a:blip r:embed="rId3" cstate="print"/>
          <a:srcRect/>
          <a:stretch>
            <a:fillRect/>
          </a:stretch>
        </p:blipFill>
        <p:spPr bwMode="auto">
          <a:xfrm>
            <a:off x="254000" y="1219200"/>
            <a:ext cx="8636000" cy="3098800"/>
          </a:xfrm>
          <a:prstGeom prst="rect">
            <a:avLst/>
          </a:prstGeom>
          <a:noFill/>
          <a:ln w="9525">
            <a:noFill/>
            <a:miter lim="800000"/>
            <a:headEnd/>
            <a:tailEnd/>
          </a:ln>
        </p:spPr>
      </p:pic>
      <p:sp>
        <p:nvSpPr>
          <p:cNvPr id="57346" name="TextBox 2"/>
          <p:cNvSpPr txBox="1">
            <a:spLocks noChangeArrowheads="1"/>
          </p:cNvSpPr>
          <p:nvPr/>
        </p:nvSpPr>
        <p:spPr bwMode="auto">
          <a:xfrm>
            <a:off x="7762875"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17-5 p540</a:t>
            </a:r>
          </a:p>
        </p:txBody>
      </p:sp>
      <p:sp>
        <p:nvSpPr>
          <p:cNvPr id="2" name="Title 1"/>
          <p:cNvSpPr>
            <a:spLocks noGrp="1"/>
          </p:cNvSpPr>
          <p:nvPr>
            <p:ph type="title"/>
          </p:nvPr>
        </p:nvSpPr>
        <p:spPr>
          <a:xfrm>
            <a:off x="457200" y="274638"/>
            <a:ext cx="8229600" cy="715962"/>
          </a:xfrm>
        </p:spPr>
        <p:txBody>
          <a:bodyPr>
            <a:normAutofit/>
          </a:bodyPr>
          <a:lstStyle/>
          <a:p>
            <a:r>
              <a:rPr lang="en-US" sz="3600" dirty="0" smtClean="0"/>
              <a:t>How are pH, </a:t>
            </a:r>
            <a:r>
              <a:rPr lang="en-US" sz="3600" dirty="0" err="1" smtClean="0"/>
              <a:t>pOH</a:t>
            </a:r>
            <a:r>
              <a:rPr lang="en-US" sz="3600" dirty="0" smtClean="0"/>
              <a:t>, [H</a:t>
            </a:r>
            <a:r>
              <a:rPr lang="en-US" sz="3600" baseline="30000" dirty="0" smtClean="0"/>
              <a:t>+</a:t>
            </a:r>
            <a:r>
              <a:rPr lang="en-US" sz="3600" dirty="0" smtClean="0"/>
              <a:t>] and [OH</a:t>
            </a:r>
            <a:r>
              <a:rPr lang="en-US" sz="3600" baseline="30000" dirty="0" smtClean="0"/>
              <a:t>-</a:t>
            </a:r>
            <a:r>
              <a:rPr lang="en-US" sz="3600" dirty="0" smtClean="0"/>
              <a:t>] related? </a:t>
            </a:r>
            <a:endParaRPr lang="en-US" sz="3600" dirty="0"/>
          </a:p>
        </p:txBody>
      </p:sp>
    </p:spTree>
    <p:extLst>
      <p:ext uri="{BB962C8B-B14F-4D97-AF65-F5344CB8AC3E}">
        <p14:creationId xmlns:p14="http://schemas.microsoft.com/office/powerpoint/2010/main" val="128950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3729" name="Picture 1"/>
          <p:cNvPicPr>
            <a:picLocks/>
          </p:cNvPicPr>
          <p:nvPr/>
        </p:nvPicPr>
        <p:blipFill>
          <a:blip r:embed="rId3" cstate="print"/>
          <a:srcRect/>
          <a:stretch>
            <a:fillRect/>
          </a:stretch>
        </p:blipFill>
        <p:spPr bwMode="auto">
          <a:xfrm>
            <a:off x="3073400" y="254000"/>
            <a:ext cx="2984500" cy="6350000"/>
          </a:xfrm>
          <a:prstGeom prst="rect">
            <a:avLst/>
          </a:prstGeom>
          <a:noFill/>
          <a:ln w="9525">
            <a:noFill/>
            <a:miter lim="800000"/>
            <a:headEnd/>
            <a:tailEnd/>
          </a:ln>
        </p:spPr>
      </p:pic>
      <p:sp>
        <p:nvSpPr>
          <p:cNvPr id="73730" name="TextBox 2"/>
          <p:cNvSpPr txBox="1">
            <a:spLocks noChangeArrowheads="1"/>
          </p:cNvSpPr>
          <p:nvPr/>
        </p:nvSpPr>
        <p:spPr bwMode="auto">
          <a:xfrm>
            <a:off x="7764463"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17-7 p543</a:t>
            </a:r>
          </a:p>
        </p:txBody>
      </p:sp>
    </p:spTree>
    <p:extLst>
      <p:ext uri="{BB962C8B-B14F-4D97-AF65-F5344CB8AC3E}">
        <p14:creationId xmlns:p14="http://schemas.microsoft.com/office/powerpoint/2010/main" val="25567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274638"/>
            <a:ext cx="8229600" cy="792162"/>
          </a:xfrm>
        </p:spPr>
        <p:txBody>
          <a:bodyPr/>
          <a:lstStyle/>
          <a:p>
            <a:pPr eaLnBrk="1" hangingPunct="1"/>
            <a:r>
              <a:rPr lang="en-US" dirty="0" smtClean="0"/>
              <a:t>What do acids do in solution? </a:t>
            </a:r>
          </a:p>
        </p:txBody>
      </p:sp>
      <p:pic>
        <p:nvPicPr>
          <p:cNvPr id="5123" name="Picture 75" descr="FG14_05"/>
          <p:cNvPicPr>
            <a:picLocks noGrp="1" noChangeAspect="1" noChangeArrowheads="1"/>
          </p:cNvPicPr>
          <p:nvPr>
            <p:ph sz="half" idx="2"/>
          </p:nvPr>
        </p:nvPicPr>
        <p:blipFill>
          <a:blip r:embed="rId2" cstate="print"/>
          <a:srcRect/>
          <a:stretch>
            <a:fillRect/>
          </a:stretch>
        </p:blipFill>
        <p:spPr>
          <a:xfrm>
            <a:off x="5791200" y="1143000"/>
            <a:ext cx="2393950" cy="3581400"/>
          </a:xfrm>
          <a:noFill/>
        </p:spPr>
      </p:pic>
      <p:sp>
        <p:nvSpPr>
          <p:cNvPr id="5124" name="Text Box 82"/>
          <p:cNvSpPr txBox="1">
            <a:spLocks noChangeArrowheads="1"/>
          </p:cNvSpPr>
          <p:nvPr/>
        </p:nvSpPr>
        <p:spPr bwMode="auto">
          <a:xfrm>
            <a:off x="457200" y="1295400"/>
            <a:ext cx="4038600" cy="946150"/>
          </a:xfrm>
          <a:prstGeom prst="rect">
            <a:avLst/>
          </a:prstGeom>
          <a:noFill/>
          <a:ln w="9525">
            <a:noFill/>
            <a:miter lim="800000"/>
            <a:headEnd/>
            <a:tailEnd/>
          </a:ln>
        </p:spPr>
        <p:txBody>
          <a:bodyPr>
            <a:spAutoFit/>
          </a:bodyPr>
          <a:lstStyle/>
          <a:p>
            <a:pPr>
              <a:spcBef>
                <a:spcPct val="50000"/>
              </a:spcBef>
            </a:pPr>
            <a:r>
              <a:rPr lang="en-US" sz="2800"/>
              <a:t>Form H</a:t>
            </a:r>
            <a:r>
              <a:rPr lang="en-US" sz="2800" baseline="30000"/>
              <a:t>+</a:t>
            </a:r>
            <a:r>
              <a:rPr lang="en-US" sz="2800"/>
              <a:t> or H</a:t>
            </a:r>
            <a:r>
              <a:rPr lang="en-US" sz="2800" baseline="-25000"/>
              <a:t>3</a:t>
            </a:r>
            <a:r>
              <a:rPr lang="en-US" sz="2800"/>
              <a:t>O</a:t>
            </a:r>
            <a:r>
              <a:rPr lang="en-US" sz="2800" baseline="30000"/>
              <a:t>+</a:t>
            </a:r>
            <a:r>
              <a:rPr lang="en-US" sz="2800"/>
              <a:t> in solution.</a:t>
            </a:r>
          </a:p>
        </p:txBody>
      </p:sp>
      <mc:AlternateContent xmlns:mc="http://schemas.openxmlformats.org/markup-compatibility/2006">
        <mc:Choice xmlns:a14="http://schemas.microsoft.com/office/drawing/2010/main" Requires="a14">
          <p:sp>
            <p:nvSpPr>
              <p:cNvPr id="5125" name="Rectangle 83"/>
              <p:cNvSpPr>
                <a:spLocks noChangeArrowheads="1"/>
              </p:cNvSpPr>
              <p:nvPr/>
            </p:nvSpPr>
            <p:spPr bwMode="auto">
              <a:xfrm>
                <a:off x="304800" y="2971800"/>
                <a:ext cx="5029200" cy="1752600"/>
              </a:xfrm>
              <a:prstGeom prst="rect">
                <a:avLst/>
              </a:prstGeom>
              <a:noFill/>
              <a:ln w="9525">
                <a:noFill/>
                <a:miter lim="800000"/>
                <a:headEnd/>
                <a:tailEnd/>
              </a:ln>
            </p:spPr>
            <p:txBody>
              <a:bodyPr/>
              <a:lstStyle/>
              <a:p>
                <a:pPr marL="342900" indent="-342900">
                  <a:spcBef>
                    <a:spcPct val="20000"/>
                  </a:spcBef>
                  <a:buFontTx/>
                  <a:buChar char="•"/>
                </a:pPr>
                <a:r>
                  <a:rPr lang="en-US" sz="2800" dirty="0"/>
                  <a:t>HA  </a:t>
                </a:r>
                <a14:m>
                  <m:oMath xmlns:m="http://schemas.openxmlformats.org/officeDocument/2006/math">
                    <m:r>
                      <a:rPr lang="en-US" sz="2800" i="1" dirty="0" smtClean="0">
                        <a:latin typeface="Cambria Math"/>
                        <a:ea typeface="Cambria Math"/>
                        <a:sym typeface="Symbol" pitchFamily="18" charset="2"/>
                      </a:rPr>
                      <m:t>⇌</m:t>
                    </m:r>
                  </m:oMath>
                </a14:m>
                <a:r>
                  <a:rPr lang="en-US" sz="2800" dirty="0"/>
                  <a:t>  H</a:t>
                </a:r>
                <a:r>
                  <a:rPr lang="en-US" sz="2800" baseline="30000" dirty="0"/>
                  <a:t>+</a:t>
                </a:r>
                <a:r>
                  <a:rPr lang="en-US" sz="2800" dirty="0"/>
                  <a:t>  +  </a:t>
                </a:r>
                <a:r>
                  <a:rPr lang="en-US" sz="2800" dirty="0" smtClean="0"/>
                  <a:t>A</a:t>
                </a:r>
                <a:r>
                  <a:rPr lang="en-US" sz="2800" baseline="30000" dirty="0" smtClean="0"/>
                  <a:t>-­</a:t>
                </a:r>
                <a:endParaRPr lang="en-US" sz="2800" baseline="30000" dirty="0"/>
              </a:p>
              <a:p>
                <a:pPr marL="342900" indent="-342900">
                  <a:spcBef>
                    <a:spcPct val="20000"/>
                  </a:spcBef>
                  <a:buFontTx/>
                  <a:buChar char="•"/>
                </a:pPr>
                <a:r>
                  <a:rPr lang="en-US" sz="2800" dirty="0"/>
                  <a:t>	or</a:t>
                </a:r>
              </a:p>
              <a:p>
                <a:pPr marL="342900" indent="-342900">
                  <a:spcBef>
                    <a:spcPct val="20000"/>
                  </a:spcBef>
                  <a:buFontTx/>
                  <a:buChar char="•"/>
                </a:pPr>
                <a:r>
                  <a:rPr lang="en-US" sz="2800" dirty="0"/>
                  <a:t>HA  +  H</a:t>
                </a:r>
                <a:r>
                  <a:rPr lang="en-US" sz="2800" baseline="-25000" dirty="0"/>
                  <a:t>2</a:t>
                </a:r>
                <a:r>
                  <a:rPr lang="en-US" sz="2800" dirty="0"/>
                  <a:t>O  </a:t>
                </a:r>
                <a14:m>
                  <m:oMath xmlns:m="http://schemas.openxmlformats.org/officeDocument/2006/math">
                    <m:r>
                      <a:rPr lang="en-US" sz="2800" i="1" dirty="0" smtClean="0">
                        <a:latin typeface="Cambria Math"/>
                        <a:ea typeface="Cambria Math"/>
                        <a:sym typeface="Symbol" pitchFamily="18" charset="2"/>
                      </a:rPr>
                      <m:t>⇌</m:t>
                    </m:r>
                  </m:oMath>
                </a14:m>
                <a:r>
                  <a:rPr lang="en-US" sz="2800" dirty="0"/>
                  <a:t>  H</a:t>
                </a:r>
                <a:r>
                  <a:rPr lang="en-US" sz="2800" baseline="-25000" dirty="0"/>
                  <a:t>3</a:t>
                </a:r>
                <a:r>
                  <a:rPr lang="en-US" sz="2800" dirty="0"/>
                  <a:t>O</a:t>
                </a:r>
                <a:r>
                  <a:rPr lang="en-US" sz="2800" baseline="30000" dirty="0"/>
                  <a:t>+</a:t>
                </a:r>
                <a:r>
                  <a:rPr lang="en-US" sz="2800" dirty="0"/>
                  <a:t>  +  A</a:t>
                </a:r>
                <a:r>
                  <a:rPr lang="en-US" sz="2800" baseline="30000" dirty="0" smtClean="0"/>
                  <a:t>­-</a:t>
                </a:r>
                <a:r>
                  <a:rPr lang="en-US" sz="2400" dirty="0"/>
                  <a:t>	 </a:t>
                </a:r>
              </a:p>
            </p:txBody>
          </p:sp>
        </mc:Choice>
        <mc:Fallback>
          <p:sp>
            <p:nvSpPr>
              <p:cNvPr id="5125" name="Rectangle 83"/>
              <p:cNvSpPr>
                <a:spLocks noRot="1" noChangeAspect="1" noMove="1" noResize="1" noEditPoints="1" noAdjustHandles="1" noChangeArrowheads="1" noChangeShapeType="1" noTextEdit="1"/>
              </p:cNvSpPr>
              <p:nvPr/>
            </p:nvSpPr>
            <p:spPr bwMode="auto">
              <a:xfrm>
                <a:off x="304800" y="2971800"/>
                <a:ext cx="5029200" cy="1752600"/>
              </a:xfrm>
              <a:prstGeom prst="rect">
                <a:avLst/>
              </a:prstGeom>
              <a:blipFill rotWithShape="0">
                <a:blip r:embed="rId3"/>
                <a:stretch>
                  <a:fillRect l="-2545" t="-3833"/>
                </a:stretch>
              </a:blipFill>
              <a:ln w="9525">
                <a:noFill/>
                <a:miter lim="800000"/>
                <a:headEnd/>
                <a:tailEnd/>
              </a:ln>
            </p:spPr>
            <p:txBody>
              <a:bodyPr/>
              <a:lstStyle/>
              <a:p>
                <a:r>
                  <a:rPr lang="en-US">
                    <a:noFill/>
                  </a:rPr>
                  <a:t> </a:t>
                </a:r>
              </a:p>
            </p:txBody>
          </p:sp>
        </mc:Fallback>
      </mc:AlternateContent>
      <p:pic>
        <p:nvPicPr>
          <p:cNvPr id="5126" name="Picture 84" descr="FG14_05-01un"/>
          <p:cNvPicPr>
            <a:picLocks noGrp="1" noChangeAspect="1" noChangeArrowheads="1"/>
          </p:cNvPicPr>
          <p:nvPr>
            <p:ph sz="half" idx="1"/>
          </p:nvPr>
        </p:nvPicPr>
        <p:blipFill>
          <a:blip r:embed="rId4" cstate="print"/>
          <a:srcRect/>
          <a:stretch>
            <a:fillRect/>
          </a:stretch>
        </p:blipFill>
        <p:spPr>
          <a:xfrm>
            <a:off x="4724400" y="4724400"/>
            <a:ext cx="4038600" cy="873125"/>
          </a:xfrm>
          <a:noFill/>
        </p:spPr>
      </p:pic>
    </p:spTree>
    <p:extLst>
      <p:ext uri="{BB962C8B-B14F-4D97-AF65-F5344CB8AC3E}">
        <p14:creationId xmlns:p14="http://schemas.microsoft.com/office/powerpoint/2010/main" val="2809605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pH</a:t>
            </a:r>
            <a:endParaRPr lang="en-US" dirty="0"/>
          </a:p>
        </p:txBody>
      </p:sp>
      <p:sp>
        <p:nvSpPr>
          <p:cNvPr id="25602" name="Rectangle 3"/>
          <p:cNvSpPr>
            <a:spLocks noGrp="1" noChangeArrowheads="1"/>
          </p:cNvSpPr>
          <p:nvPr>
            <p:ph idx="1"/>
          </p:nvPr>
        </p:nvSpPr>
        <p:spPr/>
        <p:txBody>
          <a:bodyPr/>
          <a:lstStyle/>
          <a:p>
            <a:pPr eaLnBrk="1" hangingPunct="1"/>
            <a:r>
              <a:rPr lang="en-US" dirty="0" smtClean="0"/>
              <a:t>A bottle of table wine has [H</a:t>
            </a:r>
            <a:r>
              <a:rPr lang="en-US" baseline="-25000" dirty="0" smtClean="0"/>
              <a:t>3</a:t>
            </a:r>
            <a:r>
              <a:rPr lang="en-US" dirty="0" smtClean="0"/>
              <a:t>O</a:t>
            </a:r>
            <a:r>
              <a:rPr lang="en-US" baseline="30000" dirty="0" smtClean="0"/>
              <a:t>+</a:t>
            </a:r>
            <a:r>
              <a:rPr lang="en-US" dirty="0" smtClean="0"/>
              <a:t>] = 3.2 x 10</a:t>
            </a:r>
            <a:r>
              <a:rPr lang="en-US" baseline="30000" dirty="0" smtClean="0"/>
              <a:t>-4</a:t>
            </a:r>
            <a:r>
              <a:rPr lang="en-US" dirty="0" smtClean="0"/>
              <a:t> M. After one month the [H</a:t>
            </a:r>
            <a:r>
              <a:rPr lang="en-US" baseline="-25000" dirty="0" smtClean="0"/>
              <a:t>3</a:t>
            </a:r>
            <a:r>
              <a:rPr lang="en-US" dirty="0" smtClean="0"/>
              <a:t>O</a:t>
            </a:r>
            <a:r>
              <a:rPr lang="en-US" baseline="30000" dirty="0" smtClean="0"/>
              <a:t>+</a:t>
            </a:r>
            <a:r>
              <a:rPr lang="en-US" dirty="0" smtClean="0"/>
              <a:t>] rises to 1.0 x 10</a:t>
            </a:r>
            <a:r>
              <a:rPr lang="en-US" baseline="30000" dirty="0" smtClean="0"/>
              <a:t>-3</a:t>
            </a:r>
            <a:r>
              <a:rPr lang="en-US" dirty="0" smtClean="0"/>
              <a:t> M. Calculate the pH of the new and old bottle of wine and explain the changes observed.</a:t>
            </a:r>
          </a:p>
        </p:txBody>
      </p:sp>
    </p:spTree>
    <p:extLst>
      <p:ext uri="{BB962C8B-B14F-4D97-AF65-F5344CB8AC3E}">
        <p14:creationId xmlns:p14="http://schemas.microsoft.com/office/powerpoint/2010/main" val="1232041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p:cNvPicPr>
          <p:nvPr/>
        </p:nvPicPr>
        <p:blipFill>
          <a:blip r:embed="rId3" cstate="print"/>
          <a:srcRect/>
          <a:stretch>
            <a:fillRect/>
          </a:stretch>
        </p:blipFill>
        <p:spPr bwMode="auto">
          <a:xfrm>
            <a:off x="254000" y="1511300"/>
            <a:ext cx="8636000" cy="3822700"/>
          </a:xfrm>
          <a:prstGeom prst="rect">
            <a:avLst/>
          </a:prstGeom>
          <a:noFill/>
          <a:ln w="9525">
            <a:noFill/>
            <a:miter lim="800000"/>
            <a:headEnd/>
            <a:tailEnd/>
          </a:ln>
        </p:spPr>
      </p:pic>
      <p:sp>
        <p:nvSpPr>
          <p:cNvPr id="88066" name="TextBox 2"/>
          <p:cNvSpPr txBox="1">
            <a:spLocks noChangeArrowheads="1"/>
          </p:cNvSpPr>
          <p:nvPr/>
        </p:nvSpPr>
        <p:spPr bwMode="auto">
          <a:xfrm>
            <a:off x="7826375" y="6604000"/>
            <a:ext cx="1319213" cy="274638"/>
          </a:xfrm>
          <a:prstGeom prst="rect">
            <a:avLst/>
          </a:prstGeom>
          <a:noFill/>
          <a:ln w="9525">
            <a:noFill/>
            <a:miter lim="800000"/>
            <a:headEnd/>
            <a:tailEnd/>
          </a:ln>
        </p:spPr>
        <p:txBody>
          <a:bodyPr wrap="none">
            <a:spAutoFit/>
          </a:bodyPr>
          <a:lstStyle/>
          <a:p>
            <a:pPr algn="r"/>
            <a:r>
              <a:rPr lang="en-US" sz="1200" b="1">
                <a:latin typeface="Arial" pitchFamily="34" charset="0"/>
              </a:rPr>
              <a:t>Table 17-2 p546</a:t>
            </a:r>
          </a:p>
        </p:txBody>
      </p:sp>
    </p:spTree>
    <p:extLst>
      <p:ext uri="{BB962C8B-B14F-4D97-AF65-F5344CB8AC3E}">
        <p14:creationId xmlns:p14="http://schemas.microsoft.com/office/powerpoint/2010/main" val="3404668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 pH and </a:t>
            </a:r>
            <a:r>
              <a:rPr lang="en-US" dirty="0" err="1" smtClean="0"/>
              <a:t>pOH</a:t>
            </a:r>
            <a:r>
              <a:rPr lang="en-US" dirty="0" smtClean="0"/>
              <a:t> </a:t>
            </a:r>
            <a:br>
              <a:rPr lang="en-US" dirty="0" smtClean="0"/>
            </a:br>
            <a:r>
              <a:rPr lang="en-US" dirty="0" smtClean="0"/>
              <a:t>Complete the following table: </a:t>
            </a:r>
            <a:endParaRPr lang="en-US" dirty="0"/>
          </a:p>
        </p:txBody>
      </p:sp>
      <p:graphicFrame>
        <p:nvGraphicFramePr>
          <p:cNvPr id="27836" name="Group 188"/>
          <p:cNvGraphicFramePr>
            <a:graphicFrameLocks noGrp="1"/>
          </p:cNvGraphicFramePr>
          <p:nvPr>
            <p:ph idx="1"/>
            <p:extLst>
              <p:ext uri="{D42A27DB-BD31-4B8C-83A1-F6EECF244321}">
                <p14:modId xmlns:p14="http://schemas.microsoft.com/office/powerpoint/2010/main" val="2977917815"/>
              </p:ext>
            </p:extLst>
          </p:nvPr>
        </p:nvGraphicFramePr>
        <p:xfrm>
          <a:off x="457200" y="1600200"/>
          <a:ext cx="8229600" cy="3621088"/>
        </p:xfrm>
        <a:graphic>
          <a:graphicData uri="http://schemas.openxmlformats.org/drawingml/2006/table">
            <a:tbl>
              <a:tblPr/>
              <a:tblGrid>
                <a:gridCol w="2362200"/>
                <a:gridCol w="2362200"/>
                <a:gridCol w="1828800"/>
                <a:gridCol w="1676400"/>
              </a:tblGrid>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rgbClr val="000000"/>
                          </a:solidFill>
                          <a:effectLst/>
                          <a:latin typeface="Times New Roman" pitchFamily="18" charset="0"/>
                          <a:cs typeface="Times New Roman" pitchFamily="18" charset="0"/>
                        </a:rPr>
                        <a:t>[H</a:t>
                      </a:r>
                      <a:r>
                        <a:rPr kumimoji="0" lang="en-US" sz="3600" b="0" i="0" u="none" strike="noStrike" cap="none" normalizeH="0" baseline="-30000" dirty="0" smtClean="0">
                          <a:ln>
                            <a:noFill/>
                          </a:ln>
                          <a:solidFill>
                            <a:srgbClr val="000000"/>
                          </a:solidFill>
                          <a:effectLst/>
                          <a:latin typeface="Times New Roman" pitchFamily="18" charset="0"/>
                          <a:cs typeface="Times New Roman" pitchFamily="18" charset="0"/>
                        </a:rPr>
                        <a:t>3</a:t>
                      </a:r>
                      <a:r>
                        <a:rPr kumimoji="0" lang="en-US" sz="3600" b="0" i="0" u="none" strike="noStrike" cap="none" normalizeH="0" baseline="0" dirty="0" smtClean="0">
                          <a:ln>
                            <a:noFill/>
                          </a:ln>
                          <a:solidFill>
                            <a:srgbClr val="000000"/>
                          </a:solidFill>
                          <a:effectLst/>
                          <a:latin typeface="Times New Roman" pitchFamily="18" charset="0"/>
                          <a:cs typeface="Times New Roman" pitchFamily="18" charset="0"/>
                        </a:rPr>
                        <a:t>O</a:t>
                      </a:r>
                      <a:r>
                        <a:rPr kumimoji="0" lang="en-US" sz="3600" b="0" i="0" u="none" strike="noStrike" cap="none" normalizeH="0" baseline="30000" dirty="0" smtClean="0">
                          <a:ln>
                            <a:noFill/>
                          </a:ln>
                          <a:solidFill>
                            <a:srgbClr val="000000"/>
                          </a:solidFill>
                          <a:effectLst/>
                          <a:latin typeface="Times New Roman" pitchFamily="18" charset="0"/>
                          <a:cs typeface="Times New Roman" pitchFamily="18" charset="0"/>
                        </a:rPr>
                        <a:t>+</a:t>
                      </a:r>
                      <a:r>
                        <a:rPr kumimoji="0" lang="en-US" sz="36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rgbClr val="000000"/>
                          </a:solidFill>
                          <a:effectLst/>
                          <a:latin typeface="Times New Roman" pitchFamily="18" charset="0"/>
                          <a:cs typeface="Times New Roman" pitchFamily="18" charset="0"/>
                        </a:rPr>
                        <a:t>[OH</a:t>
                      </a:r>
                      <a:r>
                        <a:rPr kumimoji="0" lang="en-US" sz="3600" b="0" i="0" u="none" strike="noStrike" cap="none" normalizeH="0" baseline="30000" dirty="0" smtClean="0">
                          <a:ln>
                            <a:noFill/>
                          </a:ln>
                          <a:solidFill>
                            <a:srgbClr val="000000"/>
                          </a:solidFill>
                          <a:effectLst/>
                          <a:latin typeface="Times New Roman" pitchFamily="18" charset="0"/>
                          <a:cs typeface="Times New Roman" pitchFamily="18" charset="0"/>
                        </a:rPr>
                        <a:t>-</a:t>
                      </a:r>
                      <a:r>
                        <a:rPr kumimoji="0" lang="en-US" sz="36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000000"/>
                          </a:solidFill>
                          <a:effectLst/>
                          <a:latin typeface="Times New Roman" pitchFamily="18" charset="0"/>
                          <a:cs typeface="Times New Roman" pitchFamily="18" charset="0"/>
                        </a:rPr>
                        <a:t>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000000"/>
                          </a:solidFill>
                          <a:effectLst/>
                          <a:latin typeface="Times New Roman" pitchFamily="18" charset="0"/>
                          <a:cs typeface="Times New Roman" pitchFamily="18" charset="0"/>
                        </a:rPr>
                        <a:t>pOH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6.32 x 10</a:t>
                      </a:r>
                      <a:r>
                        <a:rPr kumimoji="0" lang="en-US" sz="2800" b="0" i="0" u="none" strike="noStrike" cap="none" normalizeH="0" baseline="30000" dirty="0" smtClean="0">
                          <a:ln>
                            <a:noFill/>
                          </a:ln>
                          <a:solidFill>
                            <a:schemeClr val="tx1"/>
                          </a:solidFill>
                          <a:effectLst/>
                          <a:latin typeface="Arial" pitchFamily="34" charset="0"/>
                        </a:rPr>
                        <a:t>-6 </a:t>
                      </a:r>
                      <a:r>
                        <a:rPr kumimoji="0" lang="en-US" sz="2800" b="0" i="0" u="none" strike="noStrike" cap="none" normalizeH="0" baseline="0" dirty="0" smtClean="0">
                          <a:ln>
                            <a:noFill/>
                          </a:ln>
                          <a:solidFill>
                            <a:schemeClr val="tx1"/>
                          </a:solidFill>
                          <a:effectLst/>
                          <a:latin typeface="Arial" pitchFamily="34"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4.03 x 10</a:t>
                      </a:r>
                      <a:r>
                        <a:rPr kumimoji="0" lang="en-US" sz="2800" b="0" i="0" u="none" strike="noStrike" cap="none" normalizeH="0" baseline="30000" dirty="0" smtClean="0">
                          <a:ln>
                            <a:noFill/>
                          </a:ln>
                          <a:solidFill>
                            <a:schemeClr val="tx1"/>
                          </a:solidFill>
                          <a:effectLst/>
                          <a:latin typeface="Arial" pitchFamily="34" charset="0"/>
                        </a:rPr>
                        <a:t>-6 </a:t>
                      </a:r>
                      <a:r>
                        <a:rPr kumimoji="0" lang="en-US" sz="2800" b="0" i="0" u="none" strike="noStrike" cap="none" normalizeH="0" baseline="0" dirty="0" smtClean="0">
                          <a:ln>
                            <a:noFill/>
                          </a:ln>
                          <a:solidFill>
                            <a:schemeClr val="tx1"/>
                          </a:solidFill>
                          <a:effectLst/>
                          <a:latin typeface="Arial" pitchFamily="34" charset="0"/>
                        </a:rPr>
                        <a:t>M</a:t>
                      </a:r>
                      <a:r>
                        <a:rPr kumimoji="0" lang="en-US" sz="2800" b="0" i="0" u="none" strike="noStrike" cap="none" normalizeH="0" baseline="3000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12.91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20818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Acids and Bases</a:t>
            </a:r>
            <a:endParaRPr lang="en-US" dirty="0"/>
          </a:p>
        </p:txBody>
      </p:sp>
      <p:sp>
        <p:nvSpPr>
          <p:cNvPr id="3" name="Content Placeholder 2"/>
          <p:cNvSpPr>
            <a:spLocks noGrp="1"/>
          </p:cNvSpPr>
          <p:nvPr>
            <p:ph idx="1"/>
          </p:nvPr>
        </p:nvSpPr>
        <p:spPr/>
        <p:txBody>
          <a:bodyPr/>
          <a:lstStyle/>
          <a:p>
            <a:r>
              <a:rPr lang="en-US" dirty="0" smtClean="0"/>
              <a:t>What is the </a:t>
            </a:r>
            <a:r>
              <a:rPr lang="en-US" dirty="0" err="1" smtClean="0"/>
              <a:t>hydronium</a:t>
            </a:r>
            <a:r>
              <a:rPr lang="en-US" dirty="0" smtClean="0"/>
              <a:t> ion concentration of a solution at 25 °C that is made of a 0.152 M barium hydroxide?</a:t>
            </a:r>
            <a:endParaRPr lang="en-US" dirty="0"/>
          </a:p>
        </p:txBody>
      </p:sp>
    </p:spTree>
    <p:extLst>
      <p:ext uri="{BB962C8B-B14F-4D97-AF65-F5344CB8AC3E}">
        <p14:creationId xmlns:p14="http://schemas.microsoft.com/office/powerpoint/2010/main" val="8124644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pH</a:t>
            </a:r>
            <a:br>
              <a:rPr lang="en-US" dirty="0" smtClean="0"/>
            </a:br>
            <a:r>
              <a:rPr lang="en-US" dirty="0" smtClean="0"/>
              <a:t>Limiting Reagent</a:t>
            </a:r>
            <a:endParaRPr lang="en-US" dirty="0"/>
          </a:p>
        </p:txBody>
      </p:sp>
      <p:sp>
        <p:nvSpPr>
          <p:cNvPr id="3" name="Content Placeholder 2"/>
          <p:cNvSpPr>
            <a:spLocks noGrp="1"/>
          </p:cNvSpPr>
          <p:nvPr>
            <p:ph idx="1"/>
          </p:nvPr>
        </p:nvSpPr>
        <p:spPr/>
        <p:txBody>
          <a:bodyPr/>
          <a:lstStyle/>
          <a:p>
            <a:pPr algn="just"/>
            <a:r>
              <a:rPr lang="en-US" dirty="0" smtClean="0"/>
              <a:t>Suppose that 50.00  mL of a 1.72 M hydrochloric acid solution reacts with 32.51 mL of a 1.99 M sodium hydroxide solution. </a:t>
            </a:r>
          </a:p>
          <a:p>
            <a:pPr marL="514350" indent="-514350" algn="just">
              <a:buFont typeface="+mj-lt"/>
              <a:buAutoNum type="alphaUcPeriod"/>
            </a:pPr>
            <a:r>
              <a:rPr lang="en-US" dirty="0"/>
              <a:t>What is the concentration of the remaining ions in the </a:t>
            </a:r>
            <a:r>
              <a:rPr lang="en-US" dirty="0" smtClean="0"/>
              <a:t>solution after the reaction is complete?  </a:t>
            </a:r>
            <a:endParaRPr lang="en-US" dirty="0"/>
          </a:p>
          <a:p>
            <a:pPr marL="514350" indent="-514350" algn="just">
              <a:buFont typeface="+mj-lt"/>
              <a:buAutoNum type="alphaUcPeriod"/>
            </a:pPr>
            <a:r>
              <a:rPr lang="en-US" dirty="0" smtClean="0"/>
              <a:t>What is the pH of the resulting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24493" y="1447800"/>
            <a:ext cx="9029700" cy="4789170"/>
          </a:xfrm>
          <a:prstGeom prst="rect">
            <a:avLst/>
          </a:prstGeom>
          <a:noFill/>
          <a:ln w="25400">
            <a:noFill/>
            <a:miter lim="800000"/>
            <a:headEnd/>
            <a:tailEnd/>
          </a:ln>
          <a:effectLst/>
        </p:spPr>
      </p:pic>
      <p:sp>
        <p:nvSpPr>
          <p:cNvPr id="2" name="Title 1"/>
          <p:cNvSpPr>
            <a:spLocks noGrp="1"/>
          </p:cNvSpPr>
          <p:nvPr>
            <p:ph type="title"/>
          </p:nvPr>
        </p:nvSpPr>
        <p:spPr/>
        <p:txBody>
          <a:bodyPr/>
          <a:lstStyle/>
          <a:p>
            <a:r>
              <a:rPr lang="en-US" dirty="0" smtClean="0"/>
              <a:t>What is an indicator? </a:t>
            </a:r>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srcRect/>
          <a:stretch>
            <a:fillRect/>
          </a:stretch>
        </p:blipFill>
        <p:spPr bwMode="auto">
          <a:xfrm>
            <a:off x="57150" y="1834515"/>
            <a:ext cx="9029700" cy="3188970"/>
          </a:xfrm>
          <a:prstGeom prst="rect">
            <a:avLst/>
          </a:prstGeom>
          <a:noFill/>
          <a:ln w="25400">
            <a:noFill/>
            <a:miter lim="800000"/>
            <a:headEnd/>
            <a:tailEnd/>
          </a:ln>
          <a:effec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0" y="838200"/>
            <a:ext cx="9029700" cy="5863590"/>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563562"/>
          </a:xfrm>
        </p:spPr>
        <p:txBody>
          <a:bodyPr>
            <a:normAutofit/>
          </a:bodyPr>
          <a:lstStyle/>
          <a:p>
            <a:r>
              <a:rPr lang="en-US" sz="2600" dirty="0" smtClean="0"/>
              <a:t>How do we know when an acid-base reaction is complete? </a:t>
            </a:r>
            <a:endParaRPr lang="en-US" sz="2600"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4_11_Table"/>
          <p:cNvPicPr>
            <a:picLocks noGrp="1" noChangeAspect="1" noChangeArrowheads="1"/>
          </p:cNvPicPr>
          <p:nvPr>
            <p:ph idx="4294967295"/>
          </p:nvPr>
        </p:nvPicPr>
        <p:blipFill>
          <a:blip r:embed="rId2" cstate="print"/>
          <a:srcRect/>
          <a:stretch>
            <a:fillRect/>
          </a:stretch>
        </p:blipFill>
        <p:spPr bwMode="auto">
          <a:xfrm>
            <a:off x="276225" y="914400"/>
            <a:ext cx="8867775" cy="3084513"/>
          </a:xfrm>
          <a:prstGeom prst="rect">
            <a:avLst/>
          </a:prstGeom>
          <a:noFill/>
        </p:spPr>
      </p:pic>
    </p:spTree>
    <p:extLst>
      <p:ext uri="{BB962C8B-B14F-4D97-AF65-F5344CB8AC3E}">
        <p14:creationId xmlns:p14="http://schemas.microsoft.com/office/powerpoint/2010/main" val="3645841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pH</a:t>
            </a:r>
            <a:endParaRPr lang="en-US" dirty="0"/>
          </a:p>
        </p:txBody>
      </p:sp>
      <p:sp>
        <p:nvSpPr>
          <p:cNvPr id="3" name="Content Placeholder 2"/>
          <p:cNvSpPr>
            <a:spLocks noGrp="1"/>
          </p:cNvSpPr>
          <p:nvPr>
            <p:ph idx="1"/>
          </p:nvPr>
        </p:nvSpPr>
        <p:spPr/>
        <p:txBody>
          <a:bodyPr/>
          <a:lstStyle/>
          <a:p>
            <a:r>
              <a:rPr lang="en-US" dirty="0" smtClean="0"/>
              <a:t>The hydrogen ion concentration of coffee is 1.00 x 10</a:t>
            </a:r>
            <a:r>
              <a:rPr lang="en-US" baseline="30000" dirty="0" smtClean="0"/>
              <a:t>-3</a:t>
            </a:r>
            <a:r>
              <a:rPr lang="en-US" dirty="0" smtClean="0"/>
              <a:t> M, what is the pH?</a:t>
            </a:r>
            <a:endParaRPr lang="en-US" dirty="0"/>
          </a:p>
        </p:txBody>
      </p:sp>
    </p:spTree>
    <p:extLst>
      <p:ext uri="{BB962C8B-B14F-4D97-AF65-F5344CB8AC3E}">
        <p14:creationId xmlns:p14="http://schemas.microsoft.com/office/powerpoint/2010/main" val="238197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sz="quarter"/>
          </p:nvPr>
        </p:nvSpPr>
        <p:spPr/>
        <p:txBody>
          <a:bodyPr/>
          <a:lstStyle/>
          <a:p>
            <a:pPr eaLnBrk="1" hangingPunct="1"/>
            <a:r>
              <a:rPr lang="en-US" smtClean="0"/>
              <a:t>Acids</a:t>
            </a:r>
          </a:p>
        </p:txBody>
      </p:sp>
      <p:pic>
        <p:nvPicPr>
          <p:cNvPr id="7171" name="Picture 10" descr="FG14_03-02b"/>
          <p:cNvPicPr>
            <a:picLocks noGrp="1" noChangeAspect="1" noChangeArrowheads="1"/>
          </p:cNvPicPr>
          <p:nvPr>
            <p:ph sz="quarter" idx="1"/>
          </p:nvPr>
        </p:nvPicPr>
        <p:blipFill>
          <a:blip r:embed="rId2" cstate="print"/>
          <a:srcRect/>
          <a:stretch>
            <a:fillRect/>
          </a:stretch>
        </p:blipFill>
        <p:spPr>
          <a:xfrm>
            <a:off x="5715000" y="1295400"/>
            <a:ext cx="2503488" cy="2185988"/>
          </a:xfrm>
          <a:noFill/>
        </p:spPr>
      </p:pic>
      <p:pic>
        <p:nvPicPr>
          <p:cNvPr id="7172" name="Picture 7" descr="FG14_03-01a"/>
          <p:cNvPicPr>
            <a:picLocks noGrp="1" noChangeAspect="1" noChangeArrowheads="1"/>
          </p:cNvPicPr>
          <p:nvPr>
            <p:ph sz="quarter" idx="2"/>
          </p:nvPr>
        </p:nvPicPr>
        <p:blipFill>
          <a:blip r:embed="rId3" cstate="print"/>
          <a:srcRect/>
          <a:stretch>
            <a:fillRect/>
          </a:stretch>
        </p:blipFill>
        <p:spPr>
          <a:xfrm>
            <a:off x="990600" y="1752600"/>
            <a:ext cx="1911350" cy="1758950"/>
          </a:xfrm>
          <a:noFill/>
        </p:spPr>
      </p:pic>
      <p:pic>
        <p:nvPicPr>
          <p:cNvPr id="7173" name="Picture 12" descr="FG14_03-03c"/>
          <p:cNvPicPr>
            <a:picLocks noGrp="1" noChangeAspect="1" noChangeArrowheads="1"/>
          </p:cNvPicPr>
          <p:nvPr>
            <p:ph sz="quarter" idx="3"/>
          </p:nvPr>
        </p:nvPicPr>
        <p:blipFill>
          <a:blip r:embed="rId4" cstate="print"/>
          <a:srcRect/>
          <a:stretch>
            <a:fillRect/>
          </a:stretch>
        </p:blipFill>
        <p:spPr>
          <a:xfrm>
            <a:off x="1219200" y="3962400"/>
            <a:ext cx="2274888" cy="2362200"/>
          </a:xfrm>
          <a:noFill/>
        </p:spPr>
      </p:pic>
      <p:pic>
        <p:nvPicPr>
          <p:cNvPr id="7174" name="Picture 14" descr="FG14_03-04d"/>
          <p:cNvPicPr>
            <a:picLocks noGrp="1" noChangeAspect="1" noChangeArrowheads="1"/>
          </p:cNvPicPr>
          <p:nvPr>
            <p:ph sz="quarter" idx="4"/>
          </p:nvPr>
        </p:nvPicPr>
        <p:blipFill>
          <a:blip r:embed="rId5" cstate="print"/>
          <a:srcRect/>
          <a:stretch>
            <a:fillRect/>
          </a:stretch>
        </p:blipFill>
        <p:spPr>
          <a:xfrm>
            <a:off x="5410200" y="4191000"/>
            <a:ext cx="2662238" cy="2187575"/>
          </a:xfrm>
          <a:noFill/>
        </p:spPr>
      </p:pic>
    </p:spTree>
    <p:extLst>
      <p:ext uri="{BB962C8B-B14F-4D97-AF65-F5344CB8AC3E}">
        <p14:creationId xmlns:p14="http://schemas.microsoft.com/office/powerpoint/2010/main" val="828002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pH</a:t>
            </a:r>
            <a:endParaRPr lang="en-US" dirty="0"/>
          </a:p>
        </p:txBody>
      </p:sp>
      <p:sp>
        <p:nvSpPr>
          <p:cNvPr id="3" name="Content Placeholder 2"/>
          <p:cNvSpPr>
            <a:spLocks noGrp="1"/>
          </p:cNvSpPr>
          <p:nvPr>
            <p:ph idx="1"/>
          </p:nvPr>
        </p:nvSpPr>
        <p:spPr/>
        <p:txBody>
          <a:bodyPr/>
          <a:lstStyle/>
          <a:p>
            <a:r>
              <a:rPr lang="en-US" dirty="0" smtClean="0"/>
              <a:t>The proton ion concentration of carrots is 7.9 x 10</a:t>
            </a:r>
            <a:r>
              <a:rPr lang="en-US" baseline="30000" dirty="0" smtClean="0"/>
              <a:t>-6</a:t>
            </a:r>
            <a:r>
              <a:rPr lang="en-US" dirty="0" smtClean="0"/>
              <a:t> M, what is the pH?</a:t>
            </a:r>
            <a:endParaRPr lang="en-US" dirty="0"/>
          </a:p>
        </p:txBody>
      </p:sp>
    </p:spTree>
    <p:extLst>
      <p:ext uri="{BB962C8B-B14F-4D97-AF65-F5344CB8AC3E}">
        <p14:creationId xmlns:p14="http://schemas.microsoft.com/office/powerpoint/2010/main" val="2230519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pH</a:t>
            </a:r>
            <a:endParaRPr lang="en-US" dirty="0"/>
          </a:p>
        </p:txBody>
      </p:sp>
      <p:sp>
        <p:nvSpPr>
          <p:cNvPr id="3" name="Content Placeholder 2"/>
          <p:cNvSpPr>
            <a:spLocks noGrp="1"/>
          </p:cNvSpPr>
          <p:nvPr>
            <p:ph idx="1"/>
          </p:nvPr>
        </p:nvSpPr>
        <p:spPr/>
        <p:txBody>
          <a:bodyPr/>
          <a:lstStyle/>
          <a:p>
            <a:r>
              <a:rPr lang="en-US" dirty="0" smtClean="0"/>
              <a:t>Calculate the proton ion concentration for a solution of baking soda with a pH of 8.250.</a:t>
            </a:r>
          </a:p>
          <a:p>
            <a:pPr marL="514350" indent="-514350">
              <a:buFont typeface="+mj-lt"/>
              <a:buAutoNum type="alphaUcPeriod"/>
            </a:pPr>
            <a:r>
              <a:rPr lang="en-US" dirty="0" smtClean="0"/>
              <a:t>5.62 x 10</a:t>
            </a:r>
            <a:r>
              <a:rPr lang="en-US" baseline="30000" dirty="0" smtClean="0"/>
              <a:t>-9</a:t>
            </a:r>
            <a:r>
              <a:rPr lang="en-US" dirty="0" smtClean="0"/>
              <a:t> M</a:t>
            </a:r>
          </a:p>
          <a:p>
            <a:pPr marL="514350" indent="-514350">
              <a:buFont typeface="+mj-lt"/>
              <a:buAutoNum type="alphaUcPeriod"/>
            </a:pPr>
            <a:r>
              <a:rPr lang="en-US" dirty="0" smtClean="0"/>
              <a:t>8.250 M</a:t>
            </a:r>
          </a:p>
          <a:p>
            <a:pPr marL="514350" indent="-514350">
              <a:buFont typeface="+mj-lt"/>
              <a:buAutoNum type="alphaUcPeriod"/>
            </a:pPr>
            <a:r>
              <a:rPr lang="en-US" dirty="0" smtClean="0"/>
              <a:t>5.623 x 10</a:t>
            </a:r>
            <a:r>
              <a:rPr lang="en-US" baseline="30000" dirty="0" smtClean="0"/>
              <a:t>-9</a:t>
            </a:r>
            <a:r>
              <a:rPr lang="en-US" dirty="0" smtClean="0"/>
              <a:t> M</a:t>
            </a:r>
          </a:p>
          <a:p>
            <a:pPr marL="514350" indent="-514350">
              <a:buFont typeface="+mj-lt"/>
              <a:buAutoNum type="alphaUcPeriod"/>
            </a:pPr>
            <a:r>
              <a:rPr lang="en-US" dirty="0" smtClean="0"/>
              <a:t>0.1212 M</a:t>
            </a:r>
          </a:p>
          <a:p>
            <a:pPr marL="514350" indent="-514350">
              <a:buFont typeface="+mj-lt"/>
              <a:buAutoNum type="alphaUcPeriod"/>
            </a:pPr>
            <a:r>
              <a:rPr lang="en-US" dirty="0" smtClean="0"/>
              <a:t>0.9165 M</a:t>
            </a:r>
            <a:endParaRPr lang="en-US" dirty="0"/>
          </a:p>
        </p:txBody>
      </p:sp>
    </p:spTree>
    <p:extLst>
      <p:ext uri="{BB962C8B-B14F-4D97-AF65-F5344CB8AC3E}">
        <p14:creationId xmlns:p14="http://schemas.microsoft.com/office/powerpoint/2010/main" val="3828157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r>
              <a:rPr lang="en-US" dirty="0" err="1" smtClean="0"/>
              <a:t>pOH</a:t>
            </a:r>
            <a:endParaRPr lang="en-US" dirty="0"/>
          </a:p>
        </p:txBody>
      </p:sp>
      <p:sp>
        <p:nvSpPr>
          <p:cNvPr id="3" name="Content Placeholder 2"/>
          <p:cNvSpPr>
            <a:spLocks noGrp="1"/>
          </p:cNvSpPr>
          <p:nvPr>
            <p:ph idx="1"/>
          </p:nvPr>
        </p:nvSpPr>
        <p:spPr/>
        <p:txBody>
          <a:bodyPr/>
          <a:lstStyle/>
          <a:p>
            <a:r>
              <a:rPr lang="en-US" dirty="0" smtClean="0"/>
              <a:t>What is the </a:t>
            </a:r>
            <a:r>
              <a:rPr lang="en-US" dirty="0" err="1" smtClean="0"/>
              <a:t>pOH</a:t>
            </a:r>
            <a:r>
              <a:rPr lang="en-US" dirty="0" smtClean="0"/>
              <a:t> of an ammonia solution with a hydroxide ion concentration of 3.7 x 10</a:t>
            </a:r>
            <a:r>
              <a:rPr lang="en-US" baseline="30000" dirty="0" smtClean="0"/>
              <a:t>-3</a:t>
            </a:r>
            <a:r>
              <a:rPr lang="en-US" dirty="0" smtClean="0"/>
              <a:t> M?</a:t>
            </a:r>
            <a:endParaRPr lang="en-US" dirty="0"/>
          </a:p>
        </p:txBody>
      </p:sp>
    </p:spTree>
    <p:extLst>
      <p:ext uri="{BB962C8B-B14F-4D97-AF65-F5344CB8AC3E}">
        <p14:creationId xmlns:p14="http://schemas.microsoft.com/office/powerpoint/2010/main" val="3587006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pH and </a:t>
            </a:r>
            <a:r>
              <a:rPr lang="en-US" dirty="0" err="1" smtClean="0"/>
              <a:t>pOH</a:t>
            </a:r>
            <a:endParaRPr lang="en-US" dirty="0"/>
          </a:p>
        </p:txBody>
      </p:sp>
      <p:sp>
        <p:nvSpPr>
          <p:cNvPr id="3" name="Content Placeholder 2"/>
          <p:cNvSpPr>
            <a:spLocks noGrp="1"/>
          </p:cNvSpPr>
          <p:nvPr>
            <p:ph idx="1"/>
          </p:nvPr>
        </p:nvSpPr>
        <p:spPr/>
        <p:txBody>
          <a:bodyPr/>
          <a:lstStyle/>
          <a:p>
            <a:r>
              <a:rPr lang="en-US" dirty="0" smtClean="0"/>
              <a:t>What is the pH of seawater, if the hydroxide ion concentration is 1.0 x 10</a:t>
            </a:r>
            <a:r>
              <a:rPr lang="en-US" baseline="30000" dirty="0" smtClean="0"/>
              <a:t>-6</a:t>
            </a:r>
            <a:r>
              <a:rPr lang="en-US" dirty="0" smtClean="0"/>
              <a:t> M?</a:t>
            </a:r>
          </a:p>
          <a:p>
            <a:pPr marL="514350" indent="-514350">
              <a:buNone/>
            </a:pPr>
            <a:endParaRPr lang="en-US" dirty="0"/>
          </a:p>
        </p:txBody>
      </p:sp>
    </p:spTree>
    <p:extLst>
      <p:ext uri="{BB962C8B-B14F-4D97-AF65-F5344CB8AC3E}">
        <p14:creationId xmlns:p14="http://schemas.microsoft.com/office/powerpoint/2010/main" val="951655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pH and </a:t>
            </a:r>
            <a:r>
              <a:rPr lang="en-US" dirty="0" err="1" smtClean="0"/>
              <a:t>pOH</a:t>
            </a:r>
            <a:endParaRPr lang="en-US" dirty="0"/>
          </a:p>
        </p:txBody>
      </p:sp>
      <p:sp>
        <p:nvSpPr>
          <p:cNvPr id="3" name="Content Placeholder 2"/>
          <p:cNvSpPr>
            <a:spLocks noGrp="1"/>
          </p:cNvSpPr>
          <p:nvPr>
            <p:ph idx="1"/>
          </p:nvPr>
        </p:nvSpPr>
        <p:spPr/>
        <p:txBody>
          <a:bodyPr/>
          <a:lstStyle/>
          <a:p>
            <a:r>
              <a:rPr lang="en-US" dirty="0" smtClean="0"/>
              <a:t>What is the pH, </a:t>
            </a:r>
            <a:r>
              <a:rPr lang="en-US" dirty="0" err="1" smtClean="0"/>
              <a:t>pOH</a:t>
            </a:r>
            <a:r>
              <a:rPr lang="en-US" dirty="0" smtClean="0"/>
              <a:t>, and hydroxide ion concentration, if a sample of wine has a hydrogen ion concentration of 1.5 x 10</a:t>
            </a:r>
            <a:r>
              <a:rPr lang="en-US" baseline="30000" dirty="0" smtClean="0"/>
              <a:t>-3</a:t>
            </a:r>
            <a:r>
              <a:rPr lang="en-US" dirty="0" smtClean="0"/>
              <a:t> M?</a:t>
            </a:r>
            <a:endParaRPr lang="en-US" dirty="0"/>
          </a:p>
        </p:txBody>
      </p:sp>
    </p:spTree>
    <p:extLst>
      <p:ext uri="{BB962C8B-B14F-4D97-AF65-F5344CB8AC3E}">
        <p14:creationId xmlns:p14="http://schemas.microsoft.com/office/powerpoint/2010/main" val="280483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FG14_03-06f"/>
          <p:cNvPicPr>
            <a:picLocks noChangeAspect="1" noChangeArrowheads="1"/>
          </p:cNvPicPr>
          <p:nvPr/>
        </p:nvPicPr>
        <p:blipFill>
          <a:blip r:embed="rId2" cstate="print"/>
          <a:srcRect/>
          <a:stretch>
            <a:fillRect/>
          </a:stretch>
        </p:blipFill>
        <p:spPr bwMode="auto">
          <a:xfrm>
            <a:off x="4953000" y="0"/>
            <a:ext cx="3352800" cy="2794000"/>
          </a:xfrm>
          <a:prstGeom prst="rect">
            <a:avLst/>
          </a:prstGeom>
          <a:noFill/>
          <a:ln w="9525">
            <a:noFill/>
            <a:miter lim="800000"/>
            <a:headEnd/>
            <a:tailEnd/>
          </a:ln>
        </p:spPr>
      </p:pic>
      <p:pic>
        <p:nvPicPr>
          <p:cNvPr id="8195" name="Picture 5" descr="FG14_03-07g"/>
          <p:cNvPicPr>
            <a:picLocks noChangeAspect="1" noChangeArrowheads="1"/>
          </p:cNvPicPr>
          <p:nvPr/>
        </p:nvPicPr>
        <p:blipFill>
          <a:blip r:embed="rId3" cstate="print"/>
          <a:srcRect/>
          <a:stretch>
            <a:fillRect/>
          </a:stretch>
        </p:blipFill>
        <p:spPr bwMode="auto">
          <a:xfrm>
            <a:off x="914400" y="3225800"/>
            <a:ext cx="6934200" cy="3632200"/>
          </a:xfrm>
          <a:prstGeom prst="rect">
            <a:avLst/>
          </a:prstGeom>
          <a:noFill/>
          <a:ln w="9525">
            <a:noFill/>
            <a:miter lim="800000"/>
            <a:headEnd/>
            <a:tailEnd/>
          </a:ln>
        </p:spPr>
      </p:pic>
      <p:sp>
        <p:nvSpPr>
          <p:cNvPr id="8196" name="Text Box 6"/>
          <p:cNvSpPr txBox="1">
            <a:spLocks noChangeArrowheads="1"/>
          </p:cNvSpPr>
          <p:nvPr/>
        </p:nvSpPr>
        <p:spPr bwMode="auto">
          <a:xfrm>
            <a:off x="457200" y="609600"/>
            <a:ext cx="4267200" cy="1554163"/>
          </a:xfrm>
          <a:prstGeom prst="rect">
            <a:avLst/>
          </a:prstGeom>
          <a:noFill/>
          <a:ln w="9525">
            <a:noFill/>
            <a:miter lim="800000"/>
            <a:headEnd/>
            <a:tailEnd/>
          </a:ln>
        </p:spPr>
        <p:txBody>
          <a:bodyPr>
            <a:spAutoFit/>
          </a:bodyPr>
          <a:lstStyle/>
          <a:p>
            <a:pPr>
              <a:spcBef>
                <a:spcPct val="50000"/>
              </a:spcBef>
            </a:pPr>
            <a:r>
              <a:rPr lang="en-US" sz="3200"/>
              <a:t>Organic acids frequently contain a carboxylic acid group</a:t>
            </a:r>
          </a:p>
        </p:txBody>
      </p:sp>
    </p:spTree>
    <p:extLst>
      <p:ext uri="{BB962C8B-B14F-4D97-AF65-F5344CB8AC3E}">
        <p14:creationId xmlns:p14="http://schemas.microsoft.com/office/powerpoint/2010/main" val="329784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dirty="0" smtClean="0"/>
              <a:t>What do bases do in solution?</a:t>
            </a:r>
          </a:p>
        </p:txBody>
      </p:sp>
      <mc:AlternateContent xmlns:mc="http://schemas.openxmlformats.org/markup-compatibility/2006" xmlns:a14="http://schemas.microsoft.com/office/drawing/2010/main">
        <mc:Choice Requires="a14">
          <p:sp>
            <p:nvSpPr>
              <p:cNvPr id="6147" name="Rectangle 3"/>
              <p:cNvSpPr>
                <a:spLocks noGrp="1" noChangeArrowheads="1"/>
              </p:cNvSpPr>
              <p:nvPr>
                <p:ph type="body" sz="half" idx="1"/>
              </p:nvPr>
            </p:nvSpPr>
            <p:spPr>
              <a:xfrm>
                <a:off x="4114800" y="3962400"/>
                <a:ext cx="4800600" cy="1828800"/>
              </a:xfrm>
            </p:spPr>
            <p:txBody>
              <a:bodyPr>
                <a:normAutofit fontScale="85000" lnSpcReduction="10000"/>
              </a:bodyPr>
              <a:lstStyle/>
              <a:p>
                <a:pPr eaLnBrk="1" hangingPunct="1">
                  <a:buFontTx/>
                  <a:buNone/>
                </a:pPr>
                <a:r>
                  <a:rPr lang="en-US" sz="2800" dirty="0" smtClean="0"/>
                  <a:t>BOH  </a:t>
                </a:r>
                <a14:m>
                  <m:oMath xmlns:m="http://schemas.openxmlformats.org/officeDocument/2006/math">
                    <m:r>
                      <a:rPr lang="en-US" sz="2800" i="1" dirty="0" smtClean="0">
                        <a:latin typeface="Cambria Math"/>
                        <a:ea typeface="Cambria Math"/>
                        <a:sym typeface="Symbol" pitchFamily="18" charset="2"/>
                      </a:rPr>
                      <m:t>⇌</m:t>
                    </m:r>
                  </m:oMath>
                </a14:m>
                <a:r>
                  <a:rPr lang="en-US" sz="2800" dirty="0" smtClean="0"/>
                  <a:t>  B</a:t>
                </a:r>
                <a:r>
                  <a:rPr lang="en-US" sz="2800" baseline="30000" dirty="0" smtClean="0"/>
                  <a:t>+</a:t>
                </a:r>
                <a:r>
                  <a:rPr lang="en-US" sz="2800" dirty="0" smtClean="0"/>
                  <a:t> + OH</a:t>
                </a:r>
                <a:r>
                  <a:rPr lang="en-US" sz="2800" baseline="30000" dirty="0" smtClean="0"/>
                  <a:t>­-</a:t>
                </a:r>
                <a:r>
                  <a:rPr lang="en-US" sz="2800" dirty="0" smtClean="0"/>
                  <a:t>	                             	or</a:t>
                </a:r>
              </a:p>
              <a:p>
                <a:pPr eaLnBrk="1" hangingPunct="1">
                  <a:buFontTx/>
                  <a:buNone/>
                </a:pPr>
                <a:r>
                  <a:rPr lang="en-US" sz="2800" dirty="0" smtClean="0"/>
                  <a:t>B + H</a:t>
                </a:r>
                <a:r>
                  <a:rPr lang="en-US" sz="2800" baseline="-25000" dirty="0" smtClean="0"/>
                  <a:t>2</a:t>
                </a:r>
                <a:r>
                  <a:rPr lang="en-US" sz="2800" dirty="0" smtClean="0"/>
                  <a:t>O </a:t>
                </a:r>
                <a14:m>
                  <m:oMath xmlns:m="http://schemas.openxmlformats.org/officeDocument/2006/math">
                    <m:r>
                      <a:rPr lang="en-US" sz="2800" i="1" dirty="0" smtClean="0">
                        <a:latin typeface="Cambria Math"/>
                        <a:ea typeface="Cambria Math"/>
                        <a:sym typeface="Symbol" pitchFamily="18" charset="2"/>
                      </a:rPr>
                      <m:t>⇌</m:t>
                    </m:r>
                  </m:oMath>
                </a14:m>
                <a:r>
                  <a:rPr lang="en-US" sz="2800" dirty="0" smtClean="0"/>
                  <a:t> BH</a:t>
                </a:r>
                <a:r>
                  <a:rPr lang="en-US" sz="2800" baseline="30000" dirty="0" smtClean="0"/>
                  <a:t>+</a:t>
                </a:r>
                <a:r>
                  <a:rPr lang="en-US" sz="2800" dirty="0" smtClean="0"/>
                  <a:t> + OH</a:t>
                </a:r>
                <a:r>
                  <a:rPr lang="en-US" sz="2800" baseline="30000" dirty="0" smtClean="0"/>
                  <a:t>­-</a:t>
                </a:r>
              </a:p>
            </p:txBody>
          </p:sp>
        </mc:Choice>
        <mc:Fallback xmlns="">
          <p:sp>
            <p:nvSpPr>
              <p:cNvPr id="6147" name="Rectangle 3"/>
              <p:cNvSpPr>
                <a:spLocks noGrp="1" noRot="1" noChangeAspect="1" noMove="1" noResize="1" noEditPoints="1" noAdjustHandles="1" noChangeArrowheads="1" noChangeShapeType="1" noTextEdit="1"/>
              </p:cNvSpPr>
              <p:nvPr>
                <p:ph type="body" sz="half" idx="1"/>
              </p:nvPr>
            </p:nvSpPr>
            <p:spPr>
              <a:xfrm>
                <a:off x="4114800" y="3962400"/>
                <a:ext cx="4800600" cy="1828800"/>
              </a:xfrm>
              <a:blipFill rotWithShape="1">
                <a:blip r:embed="rId2"/>
                <a:stretch>
                  <a:fillRect l="-1904" t="-4667"/>
                </a:stretch>
              </a:blipFill>
            </p:spPr>
            <p:txBody>
              <a:bodyPr/>
              <a:lstStyle/>
              <a:p>
                <a:r>
                  <a:rPr lang="en-US">
                    <a:noFill/>
                  </a:rPr>
                  <a:t> </a:t>
                </a:r>
              </a:p>
            </p:txBody>
          </p:sp>
        </mc:Fallback>
      </mc:AlternateContent>
      <p:pic>
        <p:nvPicPr>
          <p:cNvPr id="6148" name="Picture 4" descr="FG14_06"/>
          <p:cNvPicPr>
            <a:picLocks noGrp="1" noChangeAspect="1" noChangeArrowheads="1"/>
          </p:cNvPicPr>
          <p:nvPr>
            <p:ph sz="quarter" idx="2"/>
          </p:nvPr>
        </p:nvPicPr>
        <p:blipFill>
          <a:blip r:embed="rId3" cstate="print"/>
          <a:srcRect/>
          <a:stretch>
            <a:fillRect/>
          </a:stretch>
        </p:blipFill>
        <p:spPr>
          <a:xfrm>
            <a:off x="6019800" y="914400"/>
            <a:ext cx="2071687" cy="3048000"/>
          </a:xfrm>
          <a:noFill/>
        </p:spPr>
      </p:pic>
      <p:pic>
        <p:nvPicPr>
          <p:cNvPr id="6149" name="Picture 6" descr="FG14_07"/>
          <p:cNvPicPr>
            <a:picLocks noGrp="1" noChangeAspect="1" noChangeArrowheads="1"/>
          </p:cNvPicPr>
          <p:nvPr>
            <p:ph sz="quarter" idx="3"/>
          </p:nvPr>
        </p:nvPicPr>
        <p:blipFill>
          <a:blip r:embed="rId4" cstate="print"/>
          <a:srcRect/>
          <a:stretch>
            <a:fillRect/>
          </a:stretch>
        </p:blipFill>
        <p:spPr>
          <a:xfrm>
            <a:off x="533400" y="2362200"/>
            <a:ext cx="2960688" cy="3886200"/>
          </a:xfrm>
          <a:noFill/>
        </p:spPr>
      </p:pic>
      <p:sp>
        <p:nvSpPr>
          <p:cNvPr id="6150" name="Text Box 8"/>
          <p:cNvSpPr txBox="1">
            <a:spLocks noChangeArrowheads="1"/>
          </p:cNvSpPr>
          <p:nvPr/>
        </p:nvSpPr>
        <p:spPr bwMode="auto">
          <a:xfrm>
            <a:off x="533400" y="1295400"/>
            <a:ext cx="4038600" cy="519113"/>
          </a:xfrm>
          <a:prstGeom prst="rect">
            <a:avLst/>
          </a:prstGeom>
          <a:noFill/>
          <a:ln w="9525">
            <a:noFill/>
            <a:miter lim="800000"/>
            <a:headEnd/>
            <a:tailEnd/>
          </a:ln>
        </p:spPr>
        <p:txBody>
          <a:bodyPr>
            <a:spAutoFit/>
          </a:bodyPr>
          <a:lstStyle/>
          <a:p>
            <a:pPr>
              <a:spcBef>
                <a:spcPct val="50000"/>
              </a:spcBef>
            </a:pPr>
            <a:r>
              <a:rPr lang="en-US" sz="2800" dirty="0"/>
              <a:t>Forms </a:t>
            </a:r>
            <a:r>
              <a:rPr lang="en-US" sz="2800" dirty="0" smtClean="0"/>
              <a:t>OH</a:t>
            </a:r>
            <a:r>
              <a:rPr lang="en-US" sz="2800" baseline="30000" dirty="0" smtClean="0"/>
              <a:t>-</a:t>
            </a:r>
            <a:r>
              <a:rPr lang="en-US" sz="2800" dirty="0" smtClean="0"/>
              <a:t> </a:t>
            </a:r>
            <a:r>
              <a:rPr lang="en-US" sz="2800" dirty="0"/>
              <a:t>in solution.</a:t>
            </a:r>
          </a:p>
        </p:txBody>
      </p:sp>
    </p:spTree>
    <p:extLst>
      <p:ext uri="{BB962C8B-B14F-4D97-AF65-F5344CB8AC3E}">
        <p14:creationId xmlns:p14="http://schemas.microsoft.com/office/powerpoint/2010/main" val="196195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p:cNvPicPr>
          <p:nvPr/>
        </p:nvPicPr>
        <p:blipFill>
          <a:blip r:embed="rId3" cstate="print"/>
          <a:srcRect/>
          <a:stretch>
            <a:fillRect/>
          </a:stretch>
        </p:blipFill>
        <p:spPr bwMode="auto">
          <a:xfrm>
            <a:off x="254000" y="990600"/>
            <a:ext cx="8636000" cy="4000500"/>
          </a:xfrm>
          <a:prstGeom prst="rect">
            <a:avLst/>
          </a:prstGeom>
          <a:noFill/>
          <a:ln w="9525">
            <a:noFill/>
            <a:miter lim="800000"/>
            <a:headEnd/>
            <a:tailEnd/>
          </a:ln>
        </p:spPr>
      </p:pic>
      <p:sp>
        <p:nvSpPr>
          <p:cNvPr id="61442" name="TextBox 2"/>
          <p:cNvSpPr txBox="1">
            <a:spLocks noChangeArrowheads="1"/>
          </p:cNvSpPr>
          <p:nvPr/>
        </p:nvSpPr>
        <p:spPr bwMode="auto">
          <a:xfrm>
            <a:off x="7745413" y="6604000"/>
            <a:ext cx="1398587" cy="276225"/>
          </a:xfrm>
          <a:prstGeom prst="rect">
            <a:avLst/>
          </a:prstGeom>
          <a:noFill/>
          <a:ln w="9525">
            <a:noFill/>
            <a:miter lim="800000"/>
            <a:headEnd/>
            <a:tailEnd/>
          </a:ln>
        </p:spPr>
        <p:txBody>
          <a:bodyPr wrap="none">
            <a:spAutoFit/>
          </a:bodyPr>
          <a:lstStyle/>
          <a:p>
            <a:pPr algn="r"/>
            <a:r>
              <a:rPr lang="en-US" sz="1200" b="1">
                <a:latin typeface="Arial" pitchFamily="34" charset="0"/>
              </a:rPr>
              <a:t>Figure 17-6 p542</a:t>
            </a:r>
          </a:p>
        </p:txBody>
      </p:sp>
      <p:sp>
        <p:nvSpPr>
          <p:cNvPr id="2" name="Title 1"/>
          <p:cNvSpPr>
            <a:spLocks noGrp="1"/>
          </p:cNvSpPr>
          <p:nvPr>
            <p:ph type="title"/>
          </p:nvPr>
        </p:nvSpPr>
        <p:spPr>
          <a:xfrm>
            <a:off x="457200" y="274638"/>
            <a:ext cx="8229600" cy="563562"/>
          </a:xfrm>
        </p:spPr>
        <p:txBody>
          <a:bodyPr>
            <a:normAutofit/>
          </a:bodyPr>
          <a:lstStyle/>
          <a:p>
            <a:r>
              <a:rPr lang="en-US" sz="2200" dirty="0" smtClean="0"/>
              <a:t>What are some of the structural characteristics of acids and bases? </a:t>
            </a:r>
            <a:endParaRPr lang="en-US" sz="2200" dirty="0"/>
          </a:p>
        </p:txBody>
      </p:sp>
    </p:spTree>
    <p:extLst>
      <p:ext uri="{BB962C8B-B14F-4D97-AF65-F5344CB8AC3E}">
        <p14:creationId xmlns:p14="http://schemas.microsoft.com/office/powerpoint/2010/main" val="147182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What are alkaloids?</a:t>
            </a:r>
            <a:endParaRPr lang="en-US" dirty="0"/>
          </a:p>
        </p:txBody>
      </p:sp>
      <p:grpSp>
        <p:nvGrpSpPr>
          <p:cNvPr id="3" name="Group 11"/>
          <p:cNvGrpSpPr>
            <a:grpSpLocks/>
          </p:cNvGrpSpPr>
          <p:nvPr/>
        </p:nvGrpSpPr>
        <p:grpSpPr bwMode="auto">
          <a:xfrm>
            <a:off x="838200" y="3505200"/>
            <a:ext cx="7391400" cy="3048000"/>
            <a:chOff x="576" y="2208"/>
            <a:chExt cx="4464" cy="1704"/>
          </a:xfrm>
        </p:grpSpPr>
        <p:pic>
          <p:nvPicPr>
            <p:cNvPr id="4" name="Picture 9" descr="17_Pg592_UnFigure_5"/>
            <p:cNvPicPr>
              <a:picLocks noChangeAspect="1" noChangeArrowheads="1"/>
            </p:cNvPicPr>
            <p:nvPr/>
          </p:nvPicPr>
          <p:blipFill>
            <a:blip r:embed="rId2" cstate="print"/>
            <a:srcRect/>
            <a:stretch>
              <a:fillRect/>
            </a:stretch>
          </p:blipFill>
          <p:spPr bwMode="auto">
            <a:xfrm>
              <a:off x="576" y="2544"/>
              <a:ext cx="2448" cy="1195"/>
            </a:xfrm>
            <a:prstGeom prst="rect">
              <a:avLst/>
            </a:prstGeom>
            <a:noFill/>
          </p:spPr>
        </p:pic>
        <p:pic>
          <p:nvPicPr>
            <p:cNvPr id="5" name="Picture 10" descr="17_Pg592_UnFigure_6"/>
            <p:cNvPicPr>
              <a:picLocks noChangeAspect="1" noChangeArrowheads="1"/>
            </p:cNvPicPr>
            <p:nvPr/>
          </p:nvPicPr>
          <p:blipFill>
            <a:blip r:embed="rId3" cstate="print"/>
            <a:srcRect/>
            <a:stretch>
              <a:fillRect/>
            </a:stretch>
          </p:blipFill>
          <p:spPr bwMode="auto">
            <a:xfrm>
              <a:off x="3216" y="2208"/>
              <a:ext cx="1824" cy="1704"/>
            </a:xfrm>
            <a:prstGeom prst="rect">
              <a:avLst/>
            </a:prstGeom>
            <a:noFill/>
          </p:spPr>
        </p:pic>
      </p:grpSp>
      <p:grpSp>
        <p:nvGrpSpPr>
          <p:cNvPr id="6" name="Group 12"/>
          <p:cNvGrpSpPr>
            <a:grpSpLocks/>
          </p:cNvGrpSpPr>
          <p:nvPr/>
        </p:nvGrpSpPr>
        <p:grpSpPr bwMode="auto">
          <a:xfrm>
            <a:off x="2362200" y="1066800"/>
            <a:ext cx="3884613" cy="2438400"/>
            <a:chOff x="1200" y="2352"/>
            <a:chExt cx="2447" cy="1536"/>
          </a:xfrm>
        </p:grpSpPr>
        <p:pic>
          <p:nvPicPr>
            <p:cNvPr id="7" name="Picture 9" descr="17_Pg592_UnFigure_3"/>
            <p:cNvPicPr>
              <a:picLocks noChangeAspect="1" noChangeArrowheads="1"/>
            </p:cNvPicPr>
            <p:nvPr/>
          </p:nvPicPr>
          <p:blipFill>
            <a:blip r:embed="rId4" cstate="print"/>
            <a:srcRect/>
            <a:stretch>
              <a:fillRect/>
            </a:stretch>
          </p:blipFill>
          <p:spPr bwMode="auto">
            <a:xfrm>
              <a:off x="1200" y="2392"/>
              <a:ext cx="1339" cy="1484"/>
            </a:xfrm>
            <a:prstGeom prst="rect">
              <a:avLst/>
            </a:prstGeom>
            <a:noFill/>
          </p:spPr>
        </p:pic>
        <p:pic>
          <p:nvPicPr>
            <p:cNvPr id="8" name="Picture 10" descr="17_Pg592_UnFigure_4"/>
            <p:cNvPicPr>
              <a:picLocks noChangeAspect="1" noChangeArrowheads="1"/>
            </p:cNvPicPr>
            <p:nvPr/>
          </p:nvPicPr>
          <p:blipFill>
            <a:blip r:embed="rId5" cstate="print"/>
            <a:srcRect/>
            <a:stretch>
              <a:fillRect/>
            </a:stretch>
          </p:blipFill>
          <p:spPr bwMode="auto">
            <a:xfrm>
              <a:off x="2619" y="2352"/>
              <a:ext cx="1028" cy="1536"/>
            </a:xfrm>
            <a:prstGeom prst="rect">
              <a:avLst/>
            </a:prstGeom>
            <a:noFill/>
          </p:spPr>
        </p:pic>
      </p:grpSp>
    </p:spTree>
    <p:extLst>
      <p:ext uri="{BB962C8B-B14F-4D97-AF65-F5344CB8AC3E}">
        <p14:creationId xmlns:p14="http://schemas.microsoft.com/office/powerpoint/2010/main" val="2998463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1598</Words>
  <Application>Microsoft Office PowerPoint</Application>
  <PresentationFormat>On-screen Show (4:3)</PresentationFormat>
  <Paragraphs>313</Paragraphs>
  <Slides>54</Slides>
  <Notes>19</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MS PGothic</vt:lpstr>
      <vt:lpstr>Arial</vt:lpstr>
      <vt:lpstr>Calibri</vt:lpstr>
      <vt:lpstr>Cambria Math</vt:lpstr>
      <vt:lpstr>Geneva</vt:lpstr>
      <vt:lpstr>Symbol</vt:lpstr>
      <vt:lpstr>Times New Roman</vt:lpstr>
      <vt:lpstr>Wingdings</vt:lpstr>
      <vt:lpstr>Wingdings 3</vt:lpstr>
      <vt:lpstr>Office Theme</vt:lpstr>
      <vt:lpstr>Chemistry 120</vt:lpstr>
      <vt:lpstr>PowerPoint Presentation</vt:lpstr>
      <vt:lpstr>Svante Arrhenius </vt:lpstr>
      <vt:lpstr>What do acids do in solution? </vt:lpstr>
      <vt:lpstr>Acids</vt:lpstr>
      <vt:lpstr>PowerPoint Presentation</vt:lpstr>
      <vt:lpstr>What do bases do in solution?</vt:lpstr>
      <vt:lpstr>What are some of the structural characteristics of acids and bases? </vt:lpstr>
      <vt:lpstr>What are alkaloids?</vt:lpstr>
      <vt:lpstr>What do acids and bases do when they react? </vt:lpstr>
      <vt:lpstr>PowerPoint Presentation</vt:lpstr>
      <vt:lpstr>How do acids react with marble (i.e. carbonates)? </vt:lpstr>
      <vt:lpstr>How do acids and bases react with litmus paper? </vt:lpstr>
      <vt:lpstr>What are the three types of electrolytes? </vt:lpstr>
      <vt:lpstr>Are acids electrolytes? </vt:lpstr>
      <vt:lpstr>Common Strong Acids and Bases</vt:lpstr>
      <vt:lpstr>Properties of Acids and Bases</vt:lpstr>
      <vt:lpstr>Johannes Brønsted and Thomas Lowry</vt:lpstr>
      <vt:lpstr>How does a Brønsted-Lowry acid-base reaction work?  </vt:lpstr>
      <vt:lpstr>PowerPoint Presentation</vt:lpstr>
      <vt:lpstr>PowerPoint Presentation</vt:lpstr>
      <vt:lpstr>Example – Brønsted-Lowry Acids-Bases</vt:lpstr>
      <vt:lpstr>What are the common strong acids and bases?</vt:lpstr>
      <vt:lpstr>PowerPoint Presentation</vt:lpstr>
      <vt:lpstr>PowerPoint Presentation</vt:lpstr>
      <vt:lpstr>PowerPoint Presentation</vt:lpstr>
      <vt:lpstr>PowerPoint Presentation</vt:lpstr>
      <vt:lpstr>Example –  Acid Strength</vt:lpstr>
      <vt:lpstr>Is the forward or reverse reaction favored? HC3H5O2 (aq) + PO43- (aq) ⇌ C3H5O2- (aq) + HPO42- (aq)  </vt:lpstr>
      <vt:lpstr>Is the forward or reverse reaction favored? H2S (g) + SO42- (aq) ⇌ HSO4- (aq) + HS- (aq) </vt:lpstr>
      <vt:lpstr>Gilbert N. Lewis</vt:lpstr>
      <vt:lpstr>PowerPoint Presentation</vt:lpstr>
      <vt:lpstr>Why does water react with itself?</vt:lpstr>
      <vt:lpstr>What ions are present in pure water?</vt:lpstr>
      <vt:lpstr>How does [H3O+] and [OH-] differ?</vt:lpstr>
      <vt:lpstr>What does the pH scale tell us?</vt:lpstr>
      <vt:lpstr>PowerPoint Presentation</vt:lpstr>
      <vt:lpstr>How are pH, pOH, [H+] and [OH-] related? </vt:lpstr>
      <vt:lpstr>PowerPoint Presentation</vt:lpstr>
      <vt:lpstr>Example - pH</vt:lpstr>
      <vt:lpstr>PowerPoint Presentation</vt:lpstr>
      <vt:lpstr>Example – pH and pOH  Complete the following table: </vt:lpstr>
      <vt:lpstr>Example – Acids and Bases</vt:lpstr>
      <vt:lpstr>Example – pH Limiting Reagent</vt:lpstr>
      <vt:lpstr>What is an indicator? </vt:lpstr>
      <vt:lpstr>PowerPoint Presentation</vt:lpstr>
      <vt:lpstr>How do we know when an acid-base reaction is complete? </vt:lpstr>
      <vt:lpstr>PowerPoint Presentation</vt:lpstr>
      <vt:lpstr>Example - pH</vt:lpstr>
      <vt:lpstr>Example - pH</vt:lpstr>
      <vt:lpstr>Example - pH</vt:lpstr>
      <vt:lpstr>Example - pOH</vt:lpstr>
      <vt:lpstr>Example – pH and pOH</vt:lpstr>
      <vt:lpstr>Example – pH and pOH</vt:lpstr>
    </vt:vector>
  </TitlesOfParts>
  <Company>GCCCD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Diana Vance</cp:lastModifiedBy>
  <cp:revision>58</cp:revision>
  <dcterms:created xsi:type="dcterms:W3CDTF">2009-10-01T00:17:31Z</dcterms:created>
  <dcterms:modified xsi:type="dcterms:W3CDTF">2017-05-15T19:49:59Z</dcterms:modified>
</cp:coreProperties>
</file>