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06" r:id="rId3"/>
    <p:sldId id="307" r:id="rId4"/>
    <p:sldId id="319" r:id="rId5"/>
    <p:sldId id="285" r:id="rId6"/>
    <p:sldId id="258" r:id="rId7"/>
    <p:sldId id="302" r:id="rId8"/>
    <p:sldId id="303" r:id="rId9"/>
    <p:sldId id="305" r:id="rId10"/>
    <p:sldId id="259" r:id="rId11"/>
    <p:sldId id="304" r:id="rId12"/>
    <p:sldId id="315" r:id="rId13"/>
    <p:sldId id="316" r:id="rId14"/>
    <p:sldId id="317" r:id="rId15"/>
    <p:sldId id="280" r:id="rId16"/>
    <p:sldId id="309" r:id="rId17"/>
    <p:sldId id="308" r:id="rId18"/>
    <p:sldId id="273" r:id="rId19"/>
    <p:sldId id="274" r:id="rId20"/>
    <p:sldId id="275" r:id="rId21"/>
    <p:sldId id="272" r:id="rId22"/>
    <p:sldId id="297" r:id="rId23"/>
    <p:sldId id="318" r:id="rId24"/>
    <p:sldId id="312" r:id="rId25"/>
    <p:sldId id="313" r:id="rId26"/>
    <p:sldId id="314" r:id="rId27"/>
    <p:sldId id="284" r:id="rId28"/>
    <p:sldId id="276" r:id="rId29"/>
    <p:sldId id="277" r:id="rId30"/>
    <p:sldId id="278" r:id="rId31"/>
    <p:sldId id="279" r:id="rId32"/>
    <p:sldId id="286" r:id="rId33"/>
    <p:sldId id="287" r:id="rId34"/>
    <p:sldId id="293" r:id="rId35"/>
    <p:sldId id="288" r:id="rId36"/>
    <p:sldId id="289" r:id="rId37"/>
    <p:sldId id="290" r:id="rId38"/>
    <p:sldId id="291" r:id="rId39"/>
    <p:sldId id="292" r:id="rId40"/>
    <p:sldId id="311" r:id="rId41"/>
    <p:sldId id="294" r:id="rId42"/>
    <p:sldId id="265" r:id="rId43"/>
    <p:sldId id="267" r:id="rId44"/>
    <p:sldId id="295" r:id="rId45"/>
    <p:sldId id="296" r:id="rId46"/>
    <p:sldId id="31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E5624-7841-49F8-8381-CE8EC78D15FE}"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9F1EB8-909D-414C-9A50-795DE3DFB059}" type="slidenum">
              <a:rPr lang="en-US" smtClean="0"/>
              <a:pPr/>
              <a:t>‹#›</a:t>
            </a:fld>
            <a:endParaRPr lang="en-US"/>
          </a:p>
        </p:txBody>
      </p:sp>
    </p:spTree>
    <p:extLst>
      <p:ext uri="{BB962C8B-B14F-4D97-AF65-F5344CB8AC3E}">
        <p14:creationId xmlns:p14="http://schemas.microsoft.com/office/powerpoint/2010/main" val="336018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2.1 Macroscopic, microscopic, and particulate matters. The particulate-level drawings are models of types of matter too small to see with the human eye or an optical microscope. Electron microscopes </a:t>
            </a:r>
            <a:r>
              <a:rPr lang="ja-JP" altLang="en-US" smtClean="0"/>
              <a:t>“</a:t>
            </a:r>
            <a:r>
              <a:rPr lang="en-US" altLang="ja-JP" smtClean="0"/>
              <a:t>shine</a:t>
            </a:r>
            <a:r>
              <a:rPr lang="ja-JP" altLang="en-US" smtClean="0"/>
              <a:t>”</a:t>
            </a:r>
            <a:r>
              <a:rPr lang="en-US" altLang="ja-JP" smtClean="0"/>
              <a:t> a beam of electrons through </a:t>
            </a: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a:lstStyle/>
          <a:p>
            <a:fld id="{C4D8FCB8-2D41-4A2E-AD01-4380FECF5575}" type="slidenum">
              <a:rPr lang="en-US"/>
              <a:pPr/>
              <a:t>2</a:t>
            </a:fld>
            <a:endParaRPr lang="en-US"/>
          </a:p>
        </p:txBody>
      </p:sp>
    </p:spTree>
    <p:extLst>
      <p:ext uri="{BB962C8B-B14F-4D97-AF65-F5344CB8AC3E}">
        <p14:creationId xmlns:p14="http://schemas.microsoft.com/office/powerpoint/2010/main" val="3056196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2.9 Comparison between boiling temperatures of a pure liquid and an impure liquid (solu-tion). As water boils off the solution, what remains becomes more con-centrated. This change in concentra-tion causes the boiling temperature of the solution to increase</a:t>
            </a:r>
          </a:p>
        </p:txBody>
      </p:sp>
      <p:sp>
        <p:nvSpPr>
          <p:cNvPr id="52227" name="Slide Number Placeholder 3"/>
          <p:cNvSpPr>
            <a:spLocks noGrp="1"/>
          </p:cNvSpPr>
          <p:nvPr>
            <p:ph type="sldNum" sz="quarter" idx="5"/>
          </p:nvPr>
        </p:nvSpPr>
        <p:spPr bwMode="auto">
          <a:noFill/>
          <a:ln>
            <a:miter lim="800000"/>
            <a:headEnd/>
            <a:tailEnd/>
          </a:ln>
        </p:spPr>
        <p:txBody>
          <a:bodyPr/>
          <a:lstStyle/>
          <a:p>
            <a:fld id="{25F13D58-83CD-4534-8D2C-D0688C2F1844}" type="slidenum">
              <a:rPr lang="en-US"/>
              <a:pPr/>
              <a:t>17</a:t>
            </a:fld>
            <a:endParaRPr lang="en-US"/>
          </a:p>
        </p:txBody>
      </p:sp>
    </p:spTree>
    <p:extLst>
      <p:ext uri="{BB962C8B-B14F-4D97-AF65-F5344CB8AC3E}">
        <p14:creationId xmlns:p14="http://schemas.microsoft.com/office/powerpoint/2010/main" val="145115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8615E-2659-4795-BF94-18DDBA99CB4C}" type="slidenum">
              <a:rPr lang="en-US"/>
              <a:pPr/>
              <a:t>21</a:t>
            </a:fld>
            <a:endParaRPr lang="en-US"/>
          </a:p>
        </p:txBody>
      </p:sp>
      <p:sp>
        <p:nvSpPr>
          <p:cNvPr id="67586" name="Rectangle 2"/>
          <p:cNvSpPr>
            <a:spLocks noGrp="1" noRot="1" noChangeAspect="1" noChangeArrowheads="1" noTextEdit="1"/>
          </p:cNvSpPr>
          <p:nvPr>
            <p:ph type="sldImg"/>
          </p:nvPr>
        </p:nvSpPr>
        <p:spPr>
          <a:xfrm>
            <a:off x="1143000" y="687388"/>
            <a:ext cx="4572000" cy="3429000"/>
          </a:xfrm>
          <a:ln/>
        </p:spPr>
      </p:sp>
      <p:sp>
        <p:nvSpPr>
          <p:cNvPr id="6758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2095319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6223158-4D74-49C4-BC59-1F65E6B9F463}" type="slidenum">
              <a:rPr lang="en-US"/>
              <a:pPr/>
              <a:t>24</a:t>
            </a:fld>
            <a:endParaRPr lang="en-US"/>
          </a:p>
        </p:txBody>
      </p:sp>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04-01</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Changes in Physical State</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As temperature increases, a solid melts to become a liquid and then vaporizes to a gas.  As temperature decreases, the process reverses.</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Understanding the nomenclature (freezing vs. melting, vaporizing vs. condensing) will help the students predict the direction of temperature change.</a:t>
            </a:r>
          </a:p>
        </p:txBody>
      </p:sp>
    </p:spTree>
    <p:extLst>
      <p:ext uri="{BB962C8B-B14F-4D97-AF65-F5344CB8AC3E}">
        <p14:creationId xmlns:p14="http://schemas.microsoft.com/office/powerpoint/2010/main" val="2849724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6153CC3-4047-4895-8BBA-DDFED352611C}" type="slidenum">
              <a:rPr lang="en-US"/>
              <a:pPr/>
              <a:t>26</a:t>
            </a:fld>
            <a:endParaRPr lang="en-US"/>
          </a:p>
        </p:txBody>
      </p:sp>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04-12</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Evidence of Chemical Change </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The evidence for a chemical change includes (a) gas bubbles from the reaction of calcium metal in water, (b) heat and light energy from the reaction of potassium metal in water, and (c) a colorful, insoluble substance from the reaction of two solutions.  </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We can be sure that there is a chemical change occurring in each of these instances because new substances are being formed with different chemical properties.</a:t>
            </a:r>
          </a:p>
        </p:txBody>
      </p:sp>
    </p:spTree>
    <p:extLst>
      <p:ext uri="{BB962C8B-B14F-4D97-AF65-F5344CB8AC3E}">
        <p14:creationId xmlns:p14="http://schemas.microsoft.com/office/powerpoint/2010/main" val="1395556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6447C60-F5B1-4820-92AD-E61FE3B73F27}" type="slidenum">
              <a:rPr lang="en-US"/>
              <a:pPr/>
              <a:t>27</a:t>
            </a:fld>
            <a:endParaRPr lang="en-US"/>
          </a:p>
        </p:txBody>
      </p:sp>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04-11</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Sodium is a shiny metal, chlorine is a yellow gas.  Sodium chloride is a white crystalline solid (table salt).</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This is part 1 of a 2 part diagram showing the difference between sodium, chlorine, and sodium chloride.</a:t>
            </a:r>
          </a:p>
        </p:txBody>
      </p:sp>
    </p:spTree>
    <p:extLst>
      <p:ext uri="{BB962C8B-B14F-4D97-AF65-F5344CB8AC3E}">
        <p14:creationId xmlns:p14="http://schemas.microsoft.com/office/powerpoint/2010/main" val="421563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5E161D2-FCB6-471D-B802-983681E0F380}" type="slidenum">
              <a:rPr lang="en-US"/>
              <a:pPr/>
              <a:t>42</a:t>
            </a:fld>
            <a:endParaRPr lang="en-US"/>
          </a:p>
        </p:txBody>
      </p:sp>
      <p:sp>
        <p:nvSpPr>
          <p:cNvPr id="604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04-T04</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Table 4.4</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General Characteristics of Metals and Nonmetals*</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note that there are exceptions to the general characteristics.</a:t>
            </a:r>
          </a:p>
        </p:txBody>
      </p:sp>
    </p:spTree>
    <p:extLst>
      <p:ext uri="{BB962C8B-B14F-4D97-AF65-F5344CB8AC3E}">
        <p14:creationId xmlns:p14="http://schemas.microsoft.com/office/powerpoint/2010/main" val="151932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Albert Einstein (1879–1955) is pos-sibly the most well-recognized sci-entist in history. He was awarded the 1921 Nobel Prize in Physics for his contributions to theoretical physics and his explanation of the photoelectric effect.</a:t>
            </a:r>
          </a:p>
        </p:txBody>
      </p:sp>
      <p:sp>
        <p:nvSpPr>
          <p:cNvPr id="89091" name="Slide Number Placeholder 3"/>
          <p:cNvSpPr>
            <a:spLocks noGrp="1"/>
          </p:cNvSpPr>
          <p:nvPr>
            <p:ph type="sldNum" sz="quarter" idx="5"/>
          </p:nvPr>
        </p:nvSpPr>
        <p:spPr bwMode="auto">
          <a:noFill/>
          <a:ln>
            <a:miter lim="800000"/>
            <a:headEnd/>
            <a:tailEnd/>
          </a:ln>
        </p:spPr>
        <p:txBody>
          <a:bodyPr/>
          <a:lstStyle/>
          <a:p>
            <a:fld id="{91A0A903-001D-4CE6-8AFA-19C862786870}" type="slidenum">
              <a:rPr lang="en-US"/>
              <a:pPr/>
              <a:t>46</a:t>
            </a:fld>
            <a:endParaRPr lang="en-US"/>
          </a:p>
        </p:txBody>
      </p:sp>
    </p:spTree>
    <p:extLst>
      <p:ext uri="{BB962C8B-B14F-4D97-AF65-F5344CB8AC3E}">
        <p14:creationId xmlns:p14="http://schemas.microsoft.com/office/powerpoint/2010/main" val="285894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2.6 In a physical change, the particles of matter themselves are unchanged. They are water molecules whether in the (a) solid, (b) liquid, or (c) gaseous state. Any individual particle is the same before and after a physical change.</a:t>
            </a:r>
          </a:p>
        </p:txBody>
      </p:sp>
      <p:sp>
        <p:nvSpPr>
          <p:cNvPr id="29699" name="Slide Number Placeholder 3"/>
          <p:cNvSpPr>
            <a:spLocks noGrp="1"/>
          </p:cNvSpPr>
          <p:nvPr>
            <p:ph type="sldNum" sz="quarter" idx="5"/>
          </p:nvPr>
        </p:nvSpPr>
        <p:spPr bwMode="auto">
          <a:noFill/>
          <a:ln>
            <a:miter lim="800000"/>
            <a:headEnd/>
            <a:tailEnd/>
          </a:ln>
        </p:spPr>
        <p:txBody>
          <a:bodyPr/>
          <a:lstStyle/>
          <a:p>
            <a:fld id="{2CA9DC08-457C-491A-BD30-8A0B748A3E61}" type="slidenum">
              <a:rPr lang="en-US"/>
              <a:pPr/>
              <a:t>3</a:t>
            </a:fld>
            <a:endParaRPr lang="en-US"/>
          </a:p>
        </p:txBody>
      </p:sp>
    </p:spTree>
    <p:extLst>
      <p:ext uri="{BB962C8B-B14F-4D97-AF65-F5344CB8AC3E}">
        <p14:creationId xmlns:p14="http://schemas.microsoft.com/office/powerpoint/2010/main" val="175628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0766F4D-7CEC-4D1E-87F0-5C767C40757A}" type="slidenum">
              <a:rPr lang="en-US"/>
              <a:pPr/>
              <a:t>5</a:t>
            </a:fld>
            <a:endParaRPr lang="en-US"/>
          </a:p>
        </p:txBody>
      </p:sp>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04-16-04UN</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Physical State</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Solid, liquid, and gas molecules are shown.</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This diagram is part of Ch. 4, Key Concept #1.</a:t>
            </a:r>
          </a:p>
        </p:txBody>
      </p:sp>
    </p:spTree>
    <p:extLst>
      <p:ext uri="{BB962C8B-B14F-4D97-AF65-F5344CB8AC3E}">
        <p14:creationId xmlns:p14="http://schemas.microsoft.com/office/powerpoint/2010/main" val="425864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1C51DEF-EED7-4514-BC18-80D7C536D948}" type="slidenum">
              <a:rPr lang="en-US"/>
              <a:pPr/>
              <a:t>6</a:t>
            </a:fld>
            <a:endParaRPr lang="en-US"/>
          </a:p>
        </p:txBody>
      </p:sp>
      <p:sp>
        <p:nvSpPr>
          <p:cNvPr id="112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04-02</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Classification of Matter</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Matter is classified as a mixture (heterogeneous, homogeneous) or a substance (compound, element).</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Each type of matter defines a certain complexity.  Elements are combined to form compounds.  Compounds are combined with elements to form mixtures.  Uneven mixtures are heterogeneous.</a:t>
            </a:r>
          </a:p>
        </p:txBody>
      </p:sp>
    </p:spTree>
    <p:extLst>
      <p:ext uri="{BB962C8B-B14F-4D97-AF65-F5344CB8AC3E}">
        <p14:creationId xmlns:p14="http://schemas.microsoft.com/office/powerpoint/2010/main" val="116719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2.7 When electricity is passed through certain water solutions, the water decomposes into its elements: hydrogen and oxygen. This is a chemical change, in which the particles of matter are changed. Water molecules (center), made up of hydrogen and oxygen atoms, are destroyed, and oxygen molecules (left) and hydrogen mol-ecules (right) are created. The number and type of atoms that make up the molecules remain the same before and after the chemical change, but the number and type of molecules change. The volume of hydrogen on the right is twice the volume of oxygen on the left. This matches the 2:1 ratio in the chemical equation (see Section 2.8)</a:t>
            </a:r>
          </a:p>
        </p:txBody>
      </p:sp>
      <p:sp>
        <p:nvSpPr>
          <p:cNvPr id="37891" name="Slide Number Placeholder 3"/>
          <p:cNvSpPr>
            <a:spLocks noGrp="1"/>
          </p:cNvSpPr>
          <p:nvPr>
            <p:ph type="sldNum" sz="quarter" idx="5"/>
          </p:nvPr>
        </p:nvSpPr>
        <p:spPr bwMode="auto">
          <a:noFill/>
          <a:ln>
            <a:miter lim="800000"/>
            <a:headEnd/>
            <a:tailEnd/>
          </a:ln>
        </p:spPr>
        <p:txBody>
          <a:bodyPr/>
          <a:lstStyle/>
          <a:p>
            <a:fld id="{5D09D5B6-8C51-4A81-9B11-B66B5A578A33}" type="slidenum">
              <a:rPr lang="en-US"/>
              <a:pPr/>
              <a:t>9</a:t>
            </a:fld>
            <a:endParaRPr lang="en-US"/>
          </a:p>
        </p:txBody>
      </p:sp>
    </p:spTree>
    <p:extLst>
      <p:ext uri="{BB962C8B-B14F-4D97-AF65-F5344CB8AC3E}">
        <p14:creationId xmlns:p14="http://schemas.microsoft.com/office/powerpoint/2010/main" val="263959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1085488-D0C4-43FD-B56D-77EFB5859A47}" type="slidenum">
              <a:rPr lang="en-US"/>
              <a:pPr/>
              <a:t>10</a:t>
            </a:fld>
            <a:endParaRPr lang="en-US"/>
          </a:p>
        </p:txBody>
      </p:sp>
      <p:sp>
        <p:nvSpPr>
          <p:cNvPr id="256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04-08</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Law of Definite Composition </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A drop of water, a glass of water, and a lake of water all contain hydrogen and oxygen in the same percent by mass, that is, 11.2% hydrogen and 88.8% oxygen.  </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The Law of Definite Composition states that no matter its source, a compound contains the same elements in the same percents by mass.</a:t>
            </a:r>
          </a:p>
        </p:txBody>
      </p:sp>
    </p:spTree>
    <p:extLst>
      <p:ext uri="{BB962C8B-B14F-4D97-AF65-F5344CB8AC3E}">
        <p14:creationId xmlns:p14="http://schemas.microsoft.com/office/powerpoint/2010/main" val="269488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u="sng">
                <a:solidFill>
                  <a:srgbClr val="99FF33"/>
                </a:solidFill>
                <a:latin typeface="Times New Roman" pitchFamily="18" charset="0"/>
              </a:defRPr>
            </a:lvl1pPr>
            <a:lvl2pPr marL="742950" indent="-285750">
              <a:defRPr sz="4400" u="sng">
                <a:solidFill>
                  <a:srgbClr val="99FF33"/>
                </a:solidFill>
                <a:latin typeface="Times New Roman" pitchFamily="18" charset="0"/>
              </a:defRPr>
            </a:lvl2pPr>
            <a:lvl3pPr marL="1143000" indent="-228600">
              <a:defRPr sz="4400" u="sng">
                <a:solidFill>
                  <a:srgbClr val="99FF33"/>
                </a:solidFill>
                <a:latin typeface="Times New Roman" pitchFamily="18" charset="0"/>
              </a:defRPr>
            </a:lvl3pPr>
            <a:lvl4pPr marL="1600200" indent="-228600">
              <a:defRPr sz="4400" u="sng">
                <a:solidFill>
                  <a:srgbClr val="99FF33"/>
                </a:solidFill>
                <a:latin typeface="Times New Roman" pitchFamily="18" charset="0"/>
              </a:defRPr>
            </a:lvl4pPr>
            <a:lvl5pPr marL="2057400" indent="-228600">
              <a:defRPr sz="4400" u="sng">
                <a:solidFill>
                  <a:srgbClr val="99FF33"/>
                </a:solidFill>
                <a:latin typeface="Times New Roman" pitchFamily="18" charset="0"/>
              </a:defRPr>
            </a:lvl5pPr>
            <a:lvl6pPr marL="2514600" indent="-228600" eaLnBrk="0" fontAlgn="base" hangingPunct="0">
              <a:spcBef>
                <a:spcPct val="0"/>
              </a:spcBef>
              <a:spcAft>
                <a:spcPct val="0"/>
              </a:spcAft>
              <a:defRPr sz="4400" u="sng">
                <a:solidFill>
                  <a:srgbClr val="99FF33"/>
                </a:solidFill>
                <a:latin typeface="Times New Roman" pitchFamily="18" charset="0"/>
              </a:defRPr>
            </a:lvl6pPr>
            <a:lvl7pPr marL="2971800" indent="-228600" eaLnBrk="0" fontAlgn="base" hangingPunct="0">
              <a:spcBef>
                <a:spcPct val="0"/>
              </a:spcBef>
              <a:spcAft>
                <a:spcPct val="0"/>
              </a:spcAft>
              <a:defRPr sz="4400" u="sng">
                <a:solidFill>
                  <a:srgbClr val="99FF33"/>
                </a:solidFill>
                <a:latin typeface="Times New Roman" pitchFamily="18" charset="0"/>
              </a:defRPr>
            </a:lvl7pPr>
            <a:lvl8pPr marL="3429000" indent="-228600" eaLnBrk="0" fontAlgn="base" hangingPunct="0">
              <a:spcBef>
                <a:spcPct val="0"/>
              </a:spcBef>
              <a:spcAft>
                <a:spcPct val="0"/>
              </a:spcAft>
              <a:defRPr sz="4400" u="sng">
                <a:solidFill>
                  <a:srgbClr val="99FF33"/>
                </a:solidFill>
                <a:latin typeface="Times New Roman" pitchFamily="18" charset="0"/>
              </a:defRPr>
            </a:lvl8pPr>
            <a:lvl9pPr marL="3886200" indent="-228600" eaLnBrk="0" fontAlgn="base" hangingPunct="0">
              <a:spcBef>
                <a:spcPct val="0"/>
              </a:spcBef>
              <a:spcAft>
                <a:spcPct val="0"/>
              </a:spcAft>
              <a:defRPr sz="4400" u="sng">
                <a:solidFill>
                  <a:srgbClr val="99FF33"/>
                </a:solidFill>
                <a:latin typeface="Times New Roman" pitchFamily="18" charset="0"/>
              </a:defRPr>
            </a:lvl9pPr>
          </a:lstStyle>
          <a:p>
            <a:fld id="{D10F9760-3395-4955-A084-CA96E2EF1CA9}" type="slidenum">
              <a:rPr lang="en-US" sz="1200" smtClean="0"/>
              <a:pPr/>
              <a:t>11</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4484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42290-CD5B-4355-A08F-FFED0EEA97A0}" type="slidenum">
              <a:rPr lang="en-US"/>
              <a:pPr/>
              <a:t>15</a:t>
            </a:fld>
            <a:endParaRPr lang="en-US"/>
          </a:p>
        </p:txBody>
      </p:sp>
      <p:sp>
        <p:nvSpPr>
          <p:cNvPr id="61442" name="Rectangle 2"/>
          <p:cNvSpPr>
            <a:spLocks noGrp="1" noRot="1" noChangeAspect="1" noChangeArrowheads="1" noTextEdit="1"/>
          </p:cNvSpPr>
          <p:nvPr>
            <p:ph type="sldImg"/>
          </p:nvPr>
        </p:nvSpPr>
        <p:spPr>
          <a:xfrm>
            <a:off x="1143000" y="687388"/>
            <a:ext cx="4572000" cy="3429000"/>
          </a:xfrm>
          <a:ln/>
        </p:spPr>
      </p:sp>
      <p:sp>
        <p:nvSpPr>
          <p:cNvPr id="61443"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304182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2.10 You cannot distinguish a pure substance from a mixture of uniform appearance by observation alone at the macroscopic level. On the particulate level, however, the difference is readily apparent. (a) Pure bromine consists of bromine molecules. (b) Pure water consists of water molecules. (c, d) Mixtures of bromine and water consist of bromine and water molecules</a:t>
            </a:r>
          </a:p>
        </p:txBody>
      </p:sp>
      <p:sp>
        <p:nvSpPr>
          <p:cNvPr id="54275" name="Slide Number Placeholder 3"/>
          <p:cNvSpPr>
            <a:spLocks noGrp="1"/>
          </p:cNvSpPr>
          <p:nvPr>
            <p:ph type="sldNum" sz="quarter" idx="5"/>
          </p:nvPr>
        </p:nvSpPr>
        <p:spPr bwMode="auto">
          <a:noFill/>
          <a:ln>
            <a:miter lim="800000"/>
            <a:headEnd/>
            <a:tailEnd/>
          </a:ln>
        </p:spPr>
        <p:txBody>
          <a:bodyPr/>
          <a:lstStyle/>
          <a:p>
            <a:fld id="{25524358-D1A7-4A3B-BFDE-3B151BB94CE6}" type="slidenum">
              <a:rPr lang="en-US"/>
              <a:pPr/>
              <a:t>16</a:t>
            </a:fld>
            <a:endParaRPr lang="en-US"/>
          </a:p>
        </p:txBody>
      </p:sp>
    </p:spTree>
    <p:extLst>
      <p:ext uri="{BB962C8B-B14F-4D97-AF65-F5344CB8AC3E}">
        <p14:creationId xmlns:p14="http://schemas.microsoft.com/office/powerpoint/2010/main" val="380355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6E8C8F-409D-49D8-A8AC-AB31C546236F}"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E8C8F-409D-49D8-A8AC-AB31C546236F}"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E8C8F-409D-49D8-A8AC-AB31C546236F}"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E8C8F-409D-49D8-A8AC-AB31C546236F}"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E8C8F-409D-49D8-A8AC-AB31C546236F}"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6E8C8F-409D-49D8-A8AC-AB31C546236F}"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6E8C8F-409D-49D8-A8AC-AB31C546236F}" type="datetimeFigureOut">
              <a:rPr lang="en-US" smtClean="0"/>
              <a:pPr/>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6E8C8F-409D-49D8-A8AC-AB31C546236F}" type="datetimeFigureOut">
              <a:rPr lang="en-US" smtClean="0"/>
              <a:pPr/>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E8C8F-409D-49D8-A8AC-AB31C546236F}" type="datetimeFigureOut">
              <a:rPr lang="en-US" smtClean="0"/>
              <a:pPr/>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E8C8F-409D-49D8-A8AC-AB31C546236F}"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E8C8F-409D-49D8-A8AC-AB31C546236F}"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D580F-BC6A-416A-90F4-CBE1C016B0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E8C8F-409D-49D8-A8AC-AB31C546236F}" type="datetimeFigureOut">
              <a:rPr lang="en-US" smtClean="0"/>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D580F-BC6A-416A-90F4-CBE1C016B0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1"/>
            <a:ext cx="7772400" cy="762000"/>
          </a:xfrm>
        </p:spPr>
        <p:txBody>
          <a:bodyPr/>
          <a:lstStyle/>
          <a:p>
            <a:r>
              <a:rPr lang="en-US" dirty="0" smtClean="0"/>
              <a:t>Chemistry 120</a:t>
            </a:r>
            <a:endParaRPr lang="en-US" dirty="0"/>
          </a:p>
        </p:txBody>
      </p:sp>
      <p:sp>
        <p:nvSpPr>
          <p:cNvPr id="3" name="Subtitle 2"/>
          <p:cNvSpPr>
            <a:spLocks noGrp="1"/>
          </p:cNvSpPr>
          <p:nvPr>
            <p:ph type="subTitle" idx="1"/>
          </p:nvPr>
        </p:nvSpPr>
        <p:spPr>
          <a:xfrm>
            <a:off x="1447800" y="2514600"/>
            <a:ext cx="6400800" cy="762000"/>
          </a:xfrm>
        </p:spPr>
        <p:txBody>
          <a:bodyPr>
            <a:normAutofit/>
          </a:bodyPr>
          <a:lstStyle/>
          <a:p>
            <a:r>
              <a:rPr lang="en-US" sz="4000" dirty="0" smtClean="0"/>
              <a:t>Chapter 2: Matter and Energy</a:t>
            </a:r>
            <a:endParaRPr lang="en-US" sz="4000" dirty="0"/>
          </a:p>
        </p:txBody>
      </p:sp>
      <p:sp>
        <p:nvSpPr>
          <p:cNvPr id="4" name="TextBox 3"/>
          <p:cNvSpPr txBox="1"/>
          <p:nvPr/>
        </p:nvSpPr>
        <p:spPr>
          <a:xfrm>
            <a:off x="925286" y="3429000"/>
            <a:ext cx="3733800" cy="1754326"/>
          </a:xfrm>
          <a:prstGeom prst="rect">
            <a:avLst/>
          </a:prstGeom>
          <a:noFill/>
        </p:spPr>
        <p:txBody>
          <a:bodyPr wrap="square" rtlCol="0">
            <a:spAutoFit/>
          </a:bodyPr>
          <a:lstStyle/>
          <a:p>
            <a:r>
              <a:rPr lang="en-US" dirty="0" smtClean="0"/>
              <a:t>Outline</a:t>
            </a:r>
          </a:p>
          <a:p>
            <a:pPr marL="514350" indent="-514350">
              <a:buAutoNum type="romanUcPeriod"/>
            </a:pPr>
            <a:r>
              <a:rPr lang="en-US" dirty="0" smtClean="0"/>
              <a:t>Matter</a:t>
            </a:r>
          </a:p>
          <a:p>
            <a:pPr marL="971550" lvl="1" indent="-514350">
              <a:buFont typeface="+mj-lt"/>
              <a:buAutoNum type="alphaUcPeriod"/>
            </a:pPr>
            <a:r>
              <a:rPr lang="en-US" dirty="0" smtClean="0"/>
              <a:t>Classification</a:t>
            </a:r>
          </a:p>
          <a:p>
            <a:pPr marL="971550" lvl="1" indent="-514350">
              <a:buFont typeface="+mj-lt"/>
              <a:buAutoNum type="alphaUcPeriod"/>
            </a:pPr>
            <a:r>
              <a:rPr lang="en-US" dirty="0" smtClean="0"/>
              <a:t>Properties</a:t>
            </a:r>
          </a:p>
          <a:p>
            <a:pPr marL="971550" lvl="1" indent="-514350">
              <a:buFont typeface="+mj-lt"/>
              <a:buAutoNum type="alphaUcPeriod"/>
            </a:pPr>
            <a:r>
              <a:rPr lang="en-US" dirty="0" smtClean="0"/>
              <a:t>Changes</a:t>
            </a:r>
          </a:p>
          <a:p>
            <a:pPr marL="514350" indent="-514350">
              <a:buAutoNum type="romanUcPeriod"/>
            </a:pPr>
            <a:r>
              <a:rPr lang="en-US" dirty="0" smtClean="0"/>
              <a:t>Laws of Conservation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457200" y="914400"/>
            <a:ext cx="8420100" cy="5190619"/>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639762"/>
          </a:xfrm>
        </p:spPr>
        <p:txBody>
          <a:bodyPr>
            <a:normAutofit/>
          </a:bodyPr>
          <a:lstStyle/>
          <a:p>
            <a:r>
              <a:rPr lang="en-US" sz="2300" dirty="0" smtClean="0"/>
              <a:t>Does the composition of a substance change based on its source? </a:t>
            </a:r>
            <a:endParaRPr lang="en-US" sz="23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457200"/>
            <a:ext cx="7772400" cy="762000"/>
          </a:xfrm>
        </p:spPr>
        <p:txBody>
          <a:bodyPr>
            <a:normAutofit/>
          </a:bodyPr>
          <a:lstStyle/>
          <a:p>
            <a:pPr eaLnBrk="1" hangingPunct="1"/>
            <a:r>
              <a:rPr lang="en-US" sz="3200" dirty="0" smtClean="0">
                <a:latin typeface="Arial" charset="0"/>
              </a:rPr>
              <a:t>Example - Law of Definite Composition</a:t>
            </a:r>
          </a:p>
        </p:txBody>
      </p:sp>
      <p:sp>
        <p:nvSpPr>
          <p:cNvPr id="819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u="sng">
                <a:solidFill>
                  <a:srgbClr val="99FF33"/>
                </a:solidFill>
                <a:latin typeface="Times New Roman" pitchFamily="18" charset="0"/>
              </a:defRPr>
            </a:lvl1pPr>
            <a:lvl2pPr marL="742950" indent="-285750">
              <a:defRPr sz="4400" u="sng">
                <a:solidFill>
                  <a:srgbClr val="99FF33"/>
                </a:solidFill>
                <a:latin typeface="Times New Roman" pitchFamily="18" charset="0"/>
              </a:defRPr>
            </a:lvl2pPr>
            <a:lvl3pPr marL="1143000" indent="-228600">
              <a:defRPr sz="4400" u="sng">
                <a:solidFill>
                  <a:srgbClr val="99FF33"/>
                </a:solidFill>
                <a:latin typeface="Times New Roman" pitchFamily="18" charset="0"/>
              </a:defRPr>
            </a:lvl3pPr>
            <a:lvl4pPr marL="1600200" indent="-228600">
              <a:defRPr sz="4400" u="sng">
                <a:solidFill>
                  <a:srgbClr val="99FF33"/>
                </a:solidFill>
                <a:latin typeface="Times New Roman" pitchFamily="18" charset="0"/>
              </a:defRPr>
            </a:lvl4pPr>
            <a:lvl5pPr marL="2057400" indent="-228600">
              <a:defRPr sz="4400" u="sng">
                <a:solidFill>
                  <a:srgbClr val="99FF33"/>
                </a:solidFill>
                <a:latin typeface="Times New Roman" pitchFamily="18" charset="0"/>
              </a:defRPr>
            </a:lvl5pPr>
            <a:lvl6pPr marL="2514600" indent="-228600" eaLnBrk="0" fontAlgn="base" hangingPunct="0">
              <a:spcBef>
                <a:spcPct val="0"/>
              </a:spcBef>
              <a:spcAft>
                <a:spcPct val="0"/>
              </a:spcAft>
              <a:defRPr sz="4400" u="sng">
                <a:solidFill>
                  <a:srgbClr val="99FF33"/>
                </a:solidFill>
                <a:latin typeface="Times New Roman" pitchFamily="18" charset="0"/>
              </a:defRPr>
            </a:lvl6pPr>
            <a:lvl7pPr marL="2971800" indent="-228600" eaLnBrk="0" fontAlgn="base" hangingPunct="0">
              <a:spcBef>
                <a:spcPct val="0"/>
              </a:spcBef>
              <a:spcAft>
                <a:spcPct val="0"/>
              </a:spcAft>
              <a:defRPr sz="4400" u="sng">
                <a:solidFill>
                  <a:srgbClr val="99FF33"/>
                </a:solidFill>
                <a:latin typeface="Times New Roman" pitchFamily="18" charset="0"/>
              </a:defRPr>
            </a:lvl7pPr>
            <a:lvl8pPr marL="3429000" indent="-228600" eaLnBrk="0" fontAlgn="base" hangingPunct="0">
              <a:spcBef>
                <a:spcPct val="0"/>
              </a:spcBef>
              <a:spcAft>
                <a:spcPct val="0"/>
              </a:spcAft>
              <a:defRPr sz="4400" u="sng">
                <a:solidFill>
                  <a:srgbClr val="99FF33"/>
                </a:solidFill>
                <a:latin typeface="Times New Roman" pitchFamily="18" charset="0"/>
              </a:defRPr>
            </a:lvl8pPr>
            <a:lvl9pPr marL="3886200" indent="-228600" eaLnBrk="0" fontAlgn="base" hangingPunct="0">
              <a:spcBef>
                <a:spcPct val="0"/>
              </a:spcBef>
              <a:spcAft>
                <a:spcPct val="0"/>
              </a:spcAft>
              <a:defRPr sz="4400" u="sng">
                <a:solidFill>
                  <a:srgbClr val="99FF33"/>
                </a:solidFill>
                <a:latin typeface="Times New Roman" pitchFamily="18" charset="0"/>
              </a:defRPr>
            </a:lvl9pPr>
          </a:lstStyle>
          <a:p>
            <a:fld id="{2BFB9DE7-275B-49D1-AAA1-7A7D411C9D6A}" type="slidenum">
              <a:rPr lang="en-US" sz="1400" u="none" smtClean="0">
                <a:solidFill>
                  <a:schemeClr val="tx1"/>
                </a:solidFill>
                <a:latin typeface="Arial" charset="0"/>
              </a:rPr>
              <a:pPr/>
              <a:t>11</a:t>
            </a:fld>
            <a:endParaRPr lang="en-US" sz="1400" u="none" smtClean="0">
              <a:solidFill>
                <a:schemeClr val="tx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97674635"/>
              </p:ext>
            </p:extLst>
          </p:nvPr>
        </p:nvGraphicFramePr>
        <p:xfrm>
          <a:off x="1295400" y="1524000"/>
          <a:ext cx="6629400" cy="2802330"/>
        </p:xfrm>
        <a:graphic>
          <a:graphicData uri="http://schemas.openxmlformats.org/drawingml/2006/table">
            <a:tbl>
              <a:tblPr firstRow="1" bandRow="1">
                <a:tableStyleId>{5940675A-B579-460E-94D1-54222C63F5DA}</a:tableStyleId>
              </a:tblPr>
              <a:tblGrid>
                <a:gridCol w="1524000"/>
                <a:gridCol w="1600200"/>
                <a:gridCol w="1600200"/>
                <a:gridCol w="1905000"/>
              </a:tblGrid>
              <a:tr h="1066800">
                <a:tc>
                  <a:txBody>
                    <a:bodyPr/>
                    <a:lstStyle/>
                    <a:p>
                      <a:r>
                        <a:rPr lang="en-US" sz="2800" dirty="0" smtClean="0"/>
                        <a:t>Sample size</a:t>
                      </a:r>
                      <a:endParaRPr lang="en-US" sz="2800" dirty="0"/>
                    </a:p>
                  </a:txBody>
                  <a:tcPr/>
                </a:tc>
                <a:tc>
                  <a:txBody>
                    <a:bodyPr/>
                    <a:lstStyle/>
                    <a:p>
                      <a:r>
                        <a:rPr lang="en-US" sz="2800" dirty="0" smtClean="0"/>
                        <a:t>Mass hydrogen</a:t>
                      </a:r>
                      <a:endParaRPr lang="en-US" sz="2800" dirty="0"/>
                    </a:p>
                  </a:txBody>
                  <a:tcPr/>
                </a:tc>
                <a:tc>
                  <a:txBody>
                    <a:bodyPr/>
                    <a:lstStyle/>
                    <a:p>
                      <a:r>
                        <a:rPr lang="en-US" sz="2800" dirty="0" smtClean="0"/>
                        <a:t>Mass Oxygen</a:t>
                      </a:r>
                      <a:endParaRPr lang="en-US" sz="2800" dirty="0"/>
                    </a:p>
                  </a:txBody>
                  <a:tcPr/>
                </a:tc>
                <a:tc>
                  <a:txBody>
                    <a:bodyPr/>
                    <a:lstStyle/>
                    <a:p>
                      <a:r>
                        <a:rPr lang="en-US" sz="2800" dirty="0" smtClean="0"/>
                        <a:t>Formula of Compound</a:t>
                      </a:r>
                      <a:endParaRPr lang="en-US" sz="2800" dirty="0"/>
                    </a:p>
                  </a:txBody>
                  <a:tcPr/>
                </a:tc>
              </a:tr>
              <a:tr h="578510">
                <a:tc>
                  <a:txBody>
                    <a:bodyPr/>
                    <a:lstStyle/>
                    <a:p>
                      <a:r>
                        <a:rPr lang="en-US" sz="2800" dirty="0" smtClean="0"/>
                        <a:t>100.0 g</a:t>
                      </a:r>
                      <a:endParaRPr lang="en-US" sz="2800" dirty="0"/>
                    </a:p>
                  </a:txBody>
                  <a:tcPr/>
                </a:tc>
                <a:tc>
                  <a:txBody>
                    <a:bodyPr/>
                    <a:lstStyle/>
                    <a:p>
                      <a:r>
                        <a:rPr lang="en-US" sz="2800" dirty="0" smtClean="0"/>
                        <a:t>11.2 g</a:t>
                      </a:r>
                      <a:endParaRPr lang="en-US" sz="2800" dirty="0"/>
                    </a:p>
                  </a:txBody>
                  <a:tcPr/>
                </a:tc>
                <a:tc>
                  <a:txBody>
                    <a:bodyPr/>
                    <a:lstStyle/>
                    <a:p>
                      <a:r>
                        <a:rPr lang="en-US" sz="2800" dirty="0" smtClean="0"/>
                        <a:t>88.8 g</a:t>
                      </a:r>
                      <a:endParaRPr lang="en-US" sz="2800" dirty="0"/>
                    </a:p>
                  </a:txBody>
                  <a:tcPr/>
                </a:tc>
                <a:tc>
                  <a:txBody>
                    <a:bodyPr/>
                    <a:lstStyle/>
                    <a:p>
                      <a:r>
                        <a:rPr lang="en-US" sz="2800" dirty="0" smtClean="0"/>
                        <a:t>H</a:t>
                      </a:r>
                      <a:r>
                        <a:rPr lang="en-US" sz="2800" baseline="-25000" dirty="0" smtClean="0"/>
                        <a:t>2</a:t>
                      </a:r>
                      <a:r>
                        <a:rPr lang="en-US" sz="2800" dirty="0" smtClean="0"/>
                        <a:t>O</a:t>
                      </a:r>
                      <a:endParaRPr lang="en-US" sz="2800" dirty="0"/>
                    </a:p>
                  </a:txBody>
                  <a:tcPr/>
                </a:tc>
              </a:tr>
              <a:tr h="578510">
                <a:tc>
                  <a:txBody>
                    <a:bodyPr/>
                    <a:lstStyle/>
                    <a:p>
                      <a:r>
                        <a:rPr lang="en-US" sz="2800" dirty="0" smtClean="0"/>
                        <a:t>200.0 g</a:t>
                      </a:r>
                      <a:endParaRPr lang="en-US" sz="2800" dirty="0"/>
                    </a:p>
                  </a:txBody>
                  <a:tcPr/>
                </a:tc>
                <a:tc>
                  <a:txBody>
                    <a:bodyPr/>
                    <a:lstStyle/>
                    <a:p>
                      <a:r>
                        <a:rPr lang="en-US" sz="2800" dirty="0" smtClean="0"/>
                        <a:t>22.4 g</a:t>
                      </a:r>
                      <a:endParaRPr lang="en-US" sz="2800" dirty="0"/>
                    </a:p>
                  </a:txBody>
                  <a:tcPr/>
                </a:tc>
                <a:tc>
                  <a:txBody>
                    <a:bodyPr/>
                    <a:lstStyle/>
                    <a:p>
                      <a:r>
                        <a:rPr lang="en-US" sz="2800" dirty="0" smtClean="0"/>
                        <a:t>177.6</a:t>
                      </a:r>
                      <a:r>
                        <a:rPr lang="en-US" sz="2800" baseline="0" dirty="0" smtClean="0"/>
                        <a:t> g</a:t>
                      </a:r>
                      <a:endParaRPr lang="en-US" sz="2800" dirty="0"/>
                    </a:p>
                  </a:txBody>
                  <a:tcPr/>
                </a:tc>
                <a:tc>
                  <a:txBody>
                    <a:bodyPr/>
                    <a:lstStyle/>
                    <a:p>
                      <a:r>
                        <a:rPr lang="en-US" sz="2800" dirty="0" smtClean="0"/>
                        <a:t>H</a:t>
                      </a:r>
                      <a:r>
                        <a:rPr lang="en-US" sz="2800" baseline="-25000" dirty="0" smtClean="0"/>
                        <a:t>2</a:t>
                      </a:r>
                      <a:r>
                        <a:rPr lang="en-US" sz="2800" dirty="0" smtClean="0"/>
                        <a:t>O</a:t>
                      </a:r>
                      <a:endParaRPr lang="en-US" sz="2800" dirty="0"/>
                    </a:p>
                  </a:txBody>
                  <a:tcPr/>
                </a:tc>
              </a:tr>
              <a:tr h="578510">
                <a:tc>
                  <a:txBody>
                    <a:bodyPr/>
                    <a:lstStyle/>
                    <a:p>
                      <a:r>
                        <a:rPr lang="en-US" sz="2800" dirty="0" smtClean="0"/>
                        <a:t>18.010</a:t>
                      </a:r>
                      <a:r>
                        <a:rPr lang="en-US" sz="2800" baseline="0" dirty="0" smtClean="0"/>
                        <a:t> g</a:t>
                      </a:r>
                      <a:endParaRPr lang="en-US" sz="2800" dirty="0"/>
                    </a:p>
                  </a:txBody>
                  <a:tcPr/>
                </a:tc>
                <a:tc>
                  <a:txBody>
                    <a:bodyPr/>
                    <a:lstStyle/>
                    <a:p>
                      <a:r>
                        <a:rPr lang="en-US" sz="2800" dirty="0" smtClean="0"/>
                        <a:t>2.016 g</a:t>
                      </a:r>
                      <a:endParaRPr lang="en-US" sz="2800" dirty="0"/>
                    </a:p>
                  </a:txBody>
                  <a:tcPr/>
                </a:tc>
                <a:tc>
                  <a:txBody>
                    <a:bodyPr/>
                    <a:lstStyle/>
                    <a:p>
                      <a:r>
                        <a:rPr lang="en-US" sz="2800" dirty="0" smtClean="0"/>
                        <a:t>15.994</a:t>
                      </a:r>
                      <a:r>
                        <a:rPr lang="en-US" sz="2800" baseline="0" dirty="0" smtClean="0"/>
                        <a:t> g</a:t>
                      </a:r>
                      <a:endParaRPr lang="en-US" sz="2800" dirty="0"/>
                    </a:p>
                  </a:txBody>
                  <a:tcPr/>
                </a:tc>
                <a:tc>
                  <a:txBody>
                    <a:bodyPr/>
                    <a:lstStyle/>
                    <a:p>
                      <a:r>
                        <a:rPr lang="en-US" sz="2800" dirty="0" smtClean="0"/>
                        <a:t>H</a:t>
                      </a:r>
                      <a:r>
                        <a:rPr lang="en-US" sz="2800" baseline="-25000" dirty="0" smtClean="0"/>
                        <a:t>2</a:t>
                      </a:r>
                      <a:r>
                        <a:rPr lang="en-US" sz="2800" dirty="0" smtClean="0"/>
                        <a:t>O</a:t>
                      </a:r>
                      <a:endParaRPr lang="en-US" sz="2800" dirty="0"/>
                    </a:p>
                  </a:txBody>
                  <a:tcPr/>
                </a:tc>
              </a:tr>
            </a:tbl>
          </a:graphicData>
        </a:graphic>
      </p:graphicFrame>
    </p:spTree>
    <p:extLst>
      <p:ext uri="{BB962C8B-B14F-4D97-AF65-F5344CB8AC3E}">
        <p14:creationId xmlns:p14="http://schemas.microsoft.com/office/powerpoint/2010/main" val="3135737433"/>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r>
              <a:rPr lang="en-US" sz="4000" dirty="0" smtClean="0"/>
              <a:t/>
            </a:r>
            <a:br>
              <a:rPr lang="en-US" sz="4000" dirty="0" smtClean="0"/>
            </a:br>
            <a:r>
              <a:rPr lang="en-US" sz="4000" dirty="0" smtClean="0"/>
              <a:t>Elements </a:t>
            </a:r>
            <a:r>
              <a:rPr lang="en-US" sz="4000" dirty="0"/>
              <a:t>and </a:t>
            </a:r>
            <a:r>
              <a:rPr lang="en-US" sz="4000" dirty="0" smtClean="0"/>
              <a:t>Compounds</a:t>
            </a:r>
            <a:r>
              <a:rPr lang="en-US" dirty="0" smtClean="0"/>
              <a:t/>
            </a:r>
            <a:br>
              <a:rPr lang="en-US" dirty="0" smtClean="0"/>
            </a:br>
            <a:r>
              <a:rPr lang="en-US" sz="2700" dirty="0" smtClean="0"/>
              <a:t>Particulate and Macroscopic Views of Elements and Compounds:</a:t>
            </a:r>
            <a:r>
              <a:rPr lang="en-US" dirty="0" smtClean="0"/>
              <a:t/>
            </a:r>
            <a:br>
              <a:rPr lang="en-US" dirty="0" smtClean="0"/>
            </a:br>
            <a:endParaRPr lang="en-US" dirty="0"/>
          </a:p>
        </p:txBody>
      </p:sp>
      <p:pic>
        <p:nvPicPr>
          <p:cNvPr id="201735" name="Picture 7" descr="Picture 1"/>
          <p:cNvPicPr>
            <a:picLocks noChangeAspect="1" noChangeArrowheads="1"/>
          </p:cNvPicPr>
          <p:nvPr/>
        </p:nvPicPr>
        <p:blipFill>
          <a:blip r:embed="rId2" cstate="print"/>
          <a:srcRect b="9344"/>
          <a:stretch>
            <a:fillRect/>
          </a:stretch>
        </p:blipFill>
        <p:spPr bwMode="auto">
          <a:xfrm>
            <a:off x="304800" y="1524000"/>
            <a:ext cx="8610600" cy="5126361"/>
          </a:xfrm>
          <a:prstGeom prst="rect">
            <a:avLst/>
          </a:prstGeom>
          <a:noFill/>
        </p:spPr>
      </p:pic>
    </p:spTree>
    <p:extLst>
      <p:ext uri="{BB962C8B-B14F-4D97-AF65-F5344CB8AC3E}">
        <p14:creationId xmlns:p14="http://schemas.microsoft.com/office/powerpoint/2010/main" val="391939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Elements </a:t>
            </a:r>
            <a:r>
              <a:rPr lang="en-US" dirty="0"/>
              <a:t>and </a:t>
            </a:r>
            <a:r>
              <a:rPr lang="en-US" dirty="0" smtClean="0"/>
              <a:t>Compounds</a:t>
            </a:r>
            <a:br>
              <a:rPr lang="en-US" dirty="0" smtClean="0"/>
            </a:br>
            <a:r>
              <a:rPr lang="en-US" sz="2700" dirty="0" smtClean="0"/>
              <a:t>Particulate and Macroscopic Views of Elements and Compounds:</a:t>
            </a:r>
            <a:r>
              <a:rPr lang="en-US" dirty="0" smtClean="0"/>
              <a:t/>
            </a:r>
            <a:br>
              <a:rPr lang="en-US" dirty="0" smtClean="0"/>
            </a:br>
            <a:endParaRPr lang="en-US" dirty="0"/>
          </a:p>
        </p:txBody>
      </p:sp>
      <p:pic>
        <p:nvPicPr>
          <p:cNvPr id="202759" name="Picture 7" descr="Picture 2"/>
          <p:cNvPicPr>
            <a:picLocks noChangeAspect="1" noChangeArrowheads="1"/>
          </p:cNvPicPr>
          <p:nvPr/>
        </p:nvPicPr>
        <p:blipFill>
          <a:blip r:embed="rId2" cstate="print"/>
          <a:srcRect/>
          <a:stretch>
            <a:fillRect/>
          </a:stretch>
        </p:blipFill>
        <p:spPr bwMode="auto">
          <a:xfrm>
            <a:off x="359564" y="1447800"/>
            <a:ext cx="8585330" cy="4876800"/>
          </a:xfrm>
          <a:prstGeom prst="rect">
            <a:avLst/>
          </a:prstGeom>
          <a:noFill/>
        </p:spPr>
      </p:pic>
    </p:spTree>
    <p:extLst>
      <p:ext uri="{BB962C8B-B14F-4D97-AF65-F5344CB8AC3E}">
        <p14:creationId xmlns:p14="http://schemas.microsoft.com/office/powerpoint/2010/main" val="3494658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Elements </a:t>
            </a:r>
            <a:r>
              <a:rPr lang="en-US" dirty="0"/>
              <a:t>and </a:t>
            </a:r>
            <a:r>
              <a:rPr lang="en-US" dirty="0" smtClean="0"/>
              <a:t>Compounds</a:t>
            </a:r>
            <a:br>
              <a:rPr lang="en-US" dirty="0" smtClean="0"/>
            </a:br>
            <a:r>
              <a:rPr lang="en-US" sz="2700" dirty="0" smtClean="0"/>
              <a:t>Particulate and Macroscopic Views of Elements and Compounds:</a:t>
            </a:r>
            <a:r>
              <a:rPr lang="en-US" dirty="0" smtClean="0"/>
              <a:t/>
            </a:r>
            <a:br>
              <a:rPr lang="en-US" dirty="0" smtClean="0"/>
            </a:br>
            <a:endParaRPr lang="en-US" dirty="0"/>
          </a:p>
        </p:txBody>
      </p:sp>
      <p:pic>
        <p:nvPicPr>
          <p:cNvPr id="203782" name="Picture 6" descr="Picture 3"/>
          <p:cNvPicPr>
            <a:picLocks noChangeAspect="1" noChangeArrowheads="1"/>
          </p:cNvPicPr>
          <p:nvPr/>
        </p:nvPicPr>
        <p:blipFill>
          <a:blip r:embed="rId2" cstate="print"/>
          <a:srcRect/>
          <a:stretch>
            <a:fillRect/>
          </a:stretch>
        </p:blipFill>
        <p:spPr bwMode="auto">
          <a:xfrm>
            <a:off x="838200" y="1371600"/>
            <a:ext cx="7620000" cy="5396796"/>
          </a:xfrm>
          <a:prstGeom prst="rect">
            <a:avLst/>
          </a:prstGeom>
          <a:noFill/>
        </p:spPr>
      </p:pic>
    </p:spTree>
    <p:extLst>
      <p:ext uri="{BB962C8B-B14F-4D97-AF65-F5344CB8AC3E}">
        <p14:creationId xmlns:p14="http://schemas.microsoft.com/office/powerpoint/2010/main" val="796490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20" name="Picture1" descr="0218"/>
          <p:cNvPicPr>
            <a:picLocks noChangeAspect="1" noChangeArrowheads="1"/>
          </p:cNvPicPr>
          <p:nvPr/>
        </p:nvPicPr>
        <p:blipFill>
          <a:blip r:embed="rId3" cstate="print"/>
          <a:srcRect/>
          <a:stretch>
            <a:fillRect/>
          </a:stretch>
        </p:blipFill>
        <p:spPr bwMode="auto">
          <a:xfrm>
            <a:off x="2792413" y="76200"/>
            <a:ext cx="3559175" cy="6705600"/>
          </a:xfrm>
          <a:prstGeom prst="rect">
            <a:avLst/>
          </a:prstGeom>
          <a:noFill/>
          <a:ln w="9525">
            <a:noFill/>
            <a:miter lim="800000"/>
            <a:headEnd/>
            <a:tailEnd/>
          </a:ln>
          <a:effectLst/>
        </p:spPr>
      </p:pic>
      <p:sp>
        <p:nvSpPr>
          <p:cNvPr id="60418" name="Rectangle 2" hidden="1"/>
          <p:cNvSpPr>
            <a:spLocks noGrp="1" noChangeArrowheads="1"/>
          </p:cNvSpPr>
          <p:nvPr>
            <p:ph type="title"/>
          </p:nvPr>
        </p:nvSpPr>
        <p:spPr/>
        <p:txBody>
          <a:bodyPr/>
          <a:lstStyle/>
          <a:p>
            <a:endParaRPr lang="en-US"/>
          </a:p>
        </p:txBody>
      </p:sp>
      <p:sp>
        <p:nvSpPr>
          <p:cNvPr id="60419"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2-18, p. 36</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p:cNvPicPr>
          <p:nvPr/>
        </p:nvPicPr>
        <p:blipFill>
          <a:blip r:embed="rId3" cstate="print"/>
          <a:srcRect/>
          <a:stretch>
            <a:fillRect/>
          </a:stretch>
        </p:blipFill>
        <p:spPr bwMode="auto">
          <a:xfrm>
            <a:off x="297543" y="914400"/>
            <a:ext cx="8636000" cy="5372100"/>
          </a:xfrm>
          <a:prstGeom prst="rect">
            <a:avLst/>
          </a:prstGeom>
          <a:noFill/>
          <a:ln w="9525">
            <a:noFill/>
            <a:miter lim="800000"/>
            <a:headEnd/>
            <a:tailEnd/>
          </a:ln>
        </p:spPr>
      </p:pic>
      <p:sp>
        <p:nvSpPr>
          <p:cNvPr id="53250" name="TextBox 2"/>
          <p:cNvSpPr txBox="1">
            <a:spLocks noChangeArrowheads="1"/>
          </p:cNvSpPr>
          <p:nvPr/>
        </p:nvSpPr>
        <p:spPr bwMode="auto">
          <a:xfrm>
            <a:off x="7847013"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2-10 p29</a:t>
            </a:r>
          </a:p>
        </p:txBody>
      </p:sp>
      <p:sp>
        <p:nvSpPr>
          <p:cNvPr id="2" name="Title 1"/>
          <p:cNvSpPr>
            <a:spLocks noGrp="1"/>
          </p:cNvSpPr>
          <p:nvPr>
            <p:ph type="title"/>
          </p:nvPr>
        </p:nvSpPr>
        <p:spPr>
          <a:xfrm>
            <a:off x="457200" y="274638"/>
            <a:ext cx="8229600" cy="563562"/>
          </a:xfrm>
        </p:spPr>
        <p:txBody>
          <a:bodyPr>
            <a:normAutofit/>
          </a:bodyPr>
          <a:lstStyle/>
          <a:p>
            <a:r>
              <a:rPr lang="en-US" sz="2200" dirty="0" smtClean="0"/>
              <a:t>Can you see the difference between a pure substance and a mixture? </a:t>
            </a:r>
            <a:endParaRPr lang="en-US" sz="2200" dirty="0"/>
          </a:p>
        </p:txBody>
      </p:sp>
    </p:spTree>
    <p:extLst>
      <p:ext uri="{BB962C8B-B14F-4D97-AF65-F5344CB8AC3E}">
        <p14:creationId xmlns:p14="http://schemas.microsoft.com/office/powerpoint/2010/main" val="4101259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p:cNvPicPr>
          <p:nvPr/>
        </p:nvPicPr>
        <p:blipFill>
          <a:blip r:embed="rId3" cstate="print"/>
          <a:srcRect/>
          <a:stretch>
            <a:fillRect/>
          </a:stretch>
        </p:blipFill>
        <p:spPr bwMode="auto">
          <a:xfrm>
            <a:off x="2057400" y="1417638"/>
            <a:ext cx="5410200" cy="5186362"/>
          </a:xfrm>
          <a:prstGeom prst="rect">
            <a:avLst/>
          </a:prstGeom>
          <a:noFill/>
          <a:ln w="9525">
            <a:noFill/>
            <a:miter lim="800000"/>
            <a:headEnd/>
            <a:tailEnd/>
          </a:ln>
        </p:spPr>
      </p:pic>
      <p:sp>
        <p:nvSpPr>
          <p:cNvPr id="51202" name="TextBox 2"/>
          <p:cNvSpPr txBox="1">
            <a:spLocks noChangeArrowheads="1"/>
          </p:cNvSpPr>
          <p:nvPr/>
        </p:nvSpPr>
        <p:spPr bwMode="auto">
          <a:xfrm>
            <a:off x="7937500" y="6604000"/>
            <a:ext cx="1217613" cy="274638"/>
          </a:xfrm>
          <a:prstGeom prst="rect">
            <a:avLst/>
          </a:prstGeom>
          <a:noFill/>
          <a:ln w="9525">
            <a:noFill/>
            <a:miter lim="800000"/>
            <a:headEnd/>
            <a:tailEnd/>
          </a:ln>
        </p:spPr>
        <p:txBody>
          <a:bodyPr wrap="none">
            <a:spAutoFit/>
          </a:bodyPr>
          <a:lstStyle/>
          <a:p>
            <a:pPr algn="r"/>
            <a:r>
              <a:rPr lang="en-US" sz="1200" b="1">
                <a:latin typeface="Arial" pitchFamily="34" charset="0"/>
              </a:rPr>
              <a:t>Figure 2-9 p28</a:t>
            </a:r>
          </a:p>
        </p:txBody>
      </p:sp>
      <p:sp>
        <p:nvSpPr>
          <p:cNvPr id="4"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How do the boiling points of a pure substance and a mixture differ? </a:t>
            </a:r>
            <a:endParaRPr lang="en-US" dirty="0"/>
          </a:p>
        </p:txBody>
      </p:sp>
    </p:spTree>
    <p:extLst>
      <p:ext uri="{BB962C8B-B14F-4D97-AF65-F5344CB8AC3E}">
        <p14:creationId xmlns:p14="http://schemas.microsoft.com/office/powerpoint/2010/main" val="2225010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Classification of Matter</a:t>
            </a:r>
            <a:endParaRPr lang="en-US" dirty="0"/>
          </a:p>
        </p:txBody>
      </p:sp>
      <p:sp>
        <p:nvSpPr>
          <p:cNvPr id="3" name="Content Placeholder 2"/>
          <p:cNvSpPr>
            <a:spLocks noGrp="1"/>
          </p:cNvSpPr>
          <p:nvPr>
            <p:ph idx="1"/>
          </p:nvPr>
        </p:nvSpPr>
        <p:spPr/>
        <p:txBody>
          <a:bodyPr/>
          <a:lstStyle/>
          <a:p>
            <a:pPr algn="just"/>
            <a:r>
              <a:rPr lang="en-US" dirty="0" smtClean="0"/>
              <a:t>Classify a plastic bottle as a </a:t>
            </a:r>
          </a:p>
          <a:p>
            <a:pPr algn="just">
              <a:buNone/>
            </a:pPr>
            <a:r>
              <a:rPr lang="en-US" dirty="0" smtClean="0"/>
              <a:t>	A. Element</a:t>
            </a:r>
          </a:p>
          <a:p>
            <a:pPr algn="just">
              <a:buNone/>
            </a:pPr>
            <a:r>
              <a:rPr lang="en-US" dirty="0" smtClean="0"/>
              <a:t>	B. Compound</a:t>
            </a:r>
          </a:p>
          <a:p>
            <a:pPr algn="just">
              <a:buNone/>
            </a:pPr>
            <a:r>
              <a:rPr lang="en-US" dirty="0" smtClean="0"/>
              <a:t>	C. Heterogeneous mixture</a:t>
            </a:r>
          </a:p>
          <a:p>
            <a:pPr algn="just">
              <a:buNone/>
            </a:pPr>
            <a:r>
              <a:rPr lang="en-US" dirty="0" smtClean="0"/>
              <a:t>	D. Homogeneous mixture </a:t>
            </a:r>
          </a:p>
          <a:p>
            <a:pPr algn="just">
              <a:buNone/>
            </a:pPr>
            <a:r>
              <a:rPr lang="en-US"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a:t>
            </a:r>
            <a:r>
              <a:rPr lang="en-US" dirty="0"/>
              <a:t>Classification of Matter</a:t>
            </a:r>
          </a:p>
        </p:txBody>
      </p:sp>
      <p:sp>
        <p:nvSpPr>
          <p:cNvPr id="3" name="Content Placeholder 2"/>
          <p:cNvSpPr>
            <a:spLocks noGrp="1"/>
          </p:cNvSpPr>
          <p:nvPr>
            <p:ph idx="1"/>
          </p:nvPr>
        </p:nvSpPr>
        <p:spPr/>
        <p:txBody>
          <a:bodyPr/>
          <a:lstStyle/>
          <a:p>
            <a:pPr algn="just"/>
            <a:r>
              <a:rPr lang="en-US" dirty="0" smtClean="0"/>
              <a:t>Classify root beer float as a </a:t>
            </a:r>
          </a:p>
          <a:p>
            <a:pPr algn="just">
              <a:buNone/>
            </a:pPr>
            <a:r>
              <a:rPr lang="en-US" dirty="0" smtClean="0"/>
              <a:t>	A. Element</a:t>
            </a:r>
          </a:p>
          <a:p>
            <a:pPr algn="just">
              <a:buNone/>
            </a:pPr>
            <a:r>
              <a:rPr lang="en-US" dirty="0" smtClean="0"/>
              <a:t>	B. Compound</a:t>
            </a:r>
          </a:p>
          <a:p>
            <a:pPr algn="just">
              <a:buNone/>
            </a:pPr>
            <a:r>
              <a:rPr lang="en-US" dirty="0" smtClean="0"/>
              <a:t>	C. Heterogeneous mixture</a:t>
            </a:r>
          </a:p>
          <a:p>
            <a:pPr algn="just">
              <a:buNone/>
            </a:pPr>
            <a:r>
              <a:rPr lang="en-US" dirty="0" smtClean="0"/>
              <a:t>	D. Homogeneous mixture </a:t>
            </a:r>
          </a:p>
          <a:p>
            <a:pPr algn="just">
              <a:buNone/>
            </a:pPr>
            <a:r>
              <a:rPr lang="en-US"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p:cNvPicPr>
          <p:nvPr/>
        </p:nvPicPr>
        <p:blipFill>
          <a:blip r:embed="rId3" cstate="print"/>
          <a:srcRect/>
          <a:stretch>
            <a:fillRect/>
          </a:stretch>
        </p:blipFill>
        <p:spPr bwMode="auto">
          <a:xfrm>
            <a:off x="254000" y="1816100"/>
            <a:ext cx="8636000" cy="3213100"/>
          </a:xfrm>
          <a:prstGeom prst="rect">
            <a:avLst/>
          </a:prstGeom>
          <a:noFill/>
          <a:ln w="9525">
            <a:noFill/>
            <a:miter lim="800000"/>
            <a:headEnd/>
            <a:tailEnd/>
          </a:ln>
        </p:spPr>
      </p:pic>
      <p:sp>
        <p:nvSpPr>
          <p:cNvPr id="16386" name="TextBox 2"/>
          <p:cNvSpPr txBox="1">
            <a:spLocks noChangeArrowheads="1"/>
          </p:cNvSpPr>
          <p:nvPr/>
        </p:nvSpPr>
        <p:spPr bwMode="auto">
          <a:xfrm>
            <a:off x="7939088" y="6604000"/>
            <a:ext cx="1217612" cy="274638"/>
          </a:xfrm>
          <a:prstGeom prst="rect">
            <a:avLst/>
          </a:prstGeom>
          <a:noFill/>
          <a:ln w="9525">
            <a:noFill/>
            <a:miter lim="800000"/>
            <a:headEnd/>
            <a:tailEnd/>
          </a:ln>
        </p:spPr>
        <p:txBody>
          <a:bodyPr wrap="none">
            <a:spAutoFit/>
          </a:bodyPr>
          <a:lstStyle/>
          <a:p>
            <a:pPr algn="r"/>
            <a:r>
              <a:rPr lang="en-US" sz="1200" b="1">
                <a:latin typeface="Arial" pitchFamily="34" charset="0"/>
              </a:rPr>
              <a:t>Figure 2-1 p20</a:t>
            </a:r>
          </a:p>
        </p:txBody>
      </p:sp>
      <p:sp>
        <p:nvSpPr>
          <p:cNvPr id="4" name="Title 4"/>
          <p:cNvSpPr txBox="1">
            <a:spLocks/>
          </p:cNvSpPr>
          <p:nvPr/>
        </p:nvSpPr>
        <p:spPr>
          <a:xfrm>
            <a:off x="457200" y="274638"/>
            <a:ext cx="82296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Representations of Matter:</a:t>
            </a:r>
            <a:br>
              <a:rPr lang="en-US" smtClean="0"/>
            </a:br>
            <a:r>
              <a:rPr lang="en-US" sz="4000" smtClean="0"/>
              <a:t>Macroscopic, Microscopic and Particulate</a:t>
            </a:r>
            <a:endParaRPr lang="en-US" sz="4000" dirty="0"/>
          </a:p>
        </p:txBody>
      </p:sp>
    </p:spTree>
    <p:extLst>
      <p:ext uri="{BB962C8B-B14F-4D97-AF65-F5344CB8AC3E}">
        <p14:creationId xmlns:p14="http://schemas.microsoft.com/office/powerpoint/2010/main" val="261298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a:t>
            </a:r>
            <a:r>
              <a:rPr lang="en-US" dirty="0"/>
              <a:t>Classification of Matter</a:t>
            </a:r>
          </a:p>
        </p:txBody>
      </p:sp>
      <p:sp>
        <p:nvSpPr>
          <p:cNvPr id="3" name="Content Placeholder 2"/>
          <p:cNvSpPr>
            <a:spLocks noGrp="1"/>
          </p:cNvSpPr>
          <p:nvPr>
            <p:ph idx="1"/>
          </p:nvPr>
        </p:nvSpPr>
        <p:spPr/>
        <p:txBody>
          <a:bodyPr/>
          <a:lstStyle/>
          <a:p>
            <a:pPr algn="just"/>
            <a:r>
              <a:rPr lang="en-US" dirty="0" smtClean="0"/>
              <a:t>Classify water as a </a:t>
            </a:r>
          </a:p>
          <a:p>
            <a:pPr algn="just">
              <a:buNone/>
            </a:pPr>
            <a:r>
              <a:rPr lang="en-US" dirty="0" smtClean="0"/>
              <a:t>	A. Element</a:t>
            </a:r>
          </a:p>
          <a:p>
            <a:pPr algn="just">
              <a:buNone/>
            </a:pPr>
            <a:r>
              <a:rPr lang="en-US" dirty="0" smtClean="0"/>
              <a:t>	B. Compound</a:t>
            </a:r>
          </a:p>
          <a:p>
            <a:pPr algn="just">
              <a:buNone/>
            </a:pPr>
            <a:r>
              <a:rPr lang="en-US" dirty="0" smtClean="0"/>
              <a:t>	C. Heterogeneous mixture</a:t>
            </a:r>
          </a:p>
          <a:p>
            <a:pPr algn="just">
              <a:buNone/>
            </a:pPr>
            <a:r>
              <a:rPr lang="en-US" dirty="0" smtClean="0"/>
              <a:t>	D. Homogeneous mixture </a:t>
            </a:r>
          </a:p>
          <a:p>
            <a:pPr algn="just">
              <a:buNone/>
            </a:pPr>
            <a:r>
              <a:rPr lang="en-US"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1" descr="0219"/>
          <p:cNvPicPr>
            <a:picLocks noChangeAspect="1" noChangeArrowheads="1"/>
          </p:cNvPicPr>
          <p:nvPr/>
        </p:nvPicPr>
        <p:blipFill>
          <a:blip r:embed="rId3" cstate="print"/>
          <a:srcRect/>
          <a:stretch>
            <a:fillRect/>
          </a:stretch>
        </p:blipFill>
        <p:spPr bwMode="auto">
          <a:xfrm>
            <a:off x="111464" y="228600"/>
            <a:ext cx="8964613" cy="5503863"/>
          </a:xfrm>
          <a:prstGeom prst="rect">
            <a:avLst/>
          </a:prstGeom>
          <a:noFill/>
          <a:ln w="9525">
            <a:noFill/>
            <a:miter lim="800000"/>
            <a:headEnd/>
            <a:tailEnd/>
          </a:ln>
          <a:effectLst/>
        </p:spPr>
      </p:pic>
      <p:sp>
        <p:nvSpPr>
          <p:cNvPr id="66562" name="Rectangle 2" hidden="1"/>
          <p:cNvSpPr>
            <a:spLocks noGrp="1" noChangeArrowheads="1"/>
          </p:cNvSpPr>
          <p:nvPr>
            <p:ph type="title"/>
          </p:nvPr>
        </p:nvSpPr>
        <p:spPr/>
        <p:txBody>
          <a:bodyPr/>
          <a:lstStyle/>
          <a:p>
            <a:endParaRPr lang="en-US"/>
          </a:p>
        </p:txBody>
      </p:sp>
      <p:sp>
        <p:nvSpPr>
          <p:cNvPr id="66563"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2-19, p. 37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791200" cy="533400"/>
          </a:xfrm>
        </p:spPr>
        <p:txBody>
          <a:bodyPr/>
          <a:lstStyle/>
          <a:p>
            <a:r>
              <a:rPr lang="en-US" sz="2000" dirty="0" smtClean="0"/>
              <a:t>What techniques can be used to separate mixtures? </a:t>
            </a:r>
            <a:endParaRPr lang="en-US" sz="2000" dirty="0"/>
          </a:p>
        </p:txBody>
      </p:sp>
      <p:pic>
        <p:nvPicPr>
          <p:cNvPr id="4" name="Content Placeholder 3" descr="03_Pg60_UnFigure_1.jpg"/>
          <p:cNvPicPr>
            <a:picLocks noGrp="1" noChangeAspect="1"/>
          </p:cNvPicPr>
          <p:nvPr>
            <p:ph idx="1"/>
          </p:nvPr>
        </p:nvPicPr>
        <p:blipFill>
          <a:blip r:embed="rId2" cstate="print"/>
          <a:stretch>
            <a:fillRect/>
          </a:stretch>
        </p:blipFill>
        <p:spPr>
          <a:xfrm>
            <a:off x="2662281" y="3171951"/>
            <a:ext cx="2334262" cy="2882673"/>
          </a:xfrm>
        </p:spPr>
      </p:pic>
      <p:pic>
        <p:nvPicPr>
          <p:cNvPr id="5" name="Picture 4" descr="03_Pg60_UnFigure_2.jpg"/>
          <p:cNvPicPr>
            <a:picLocks noChangeAspect="1"/>
          </p:cNvPicPr>
          <p:nvPr/>
        </p:nvPicPr>
        <p:blipFill>
          <a:blip r:embed="rId3" cstate="print"/>
          <a:stretch>
            <a:fillRect/>
          </a:stretch>
        </p:blipFill>
        <p:spPr>
          <a:xfrm>
            <a:off x="4996543" y="4017264"/>
            <a:ext cx="1828800" cy="2661745"/>
          </a:xfrm>
          <a:prstGeom prst="rect">
            <a:avLst/>
          </a:prstGeom>
        </p:spPr>
      </p:pic>
      <p:pic>
        <p:nvPicPr>
          <p:cNvPr id="6" name="Picture 5" descr="03_03_Figure.jpg"/>
          <p:cNvPicPr>
            <a:picLocks noChangeAspect="1"/>
          </p:cNvPicPr>
          <p:nvPr/>
        </p:nvPicPr>
        <p:blipFill>
          <a:blip r:embed="rId4" cstate="print"/>
          <a:stretch>
            <a:fillRect/>
          </a:stretch>
        </p:blipFill>
        <p:spPr>
          <a:xfrm>
            <a:off x="0" y="838200"/>
            <a:ext cx="2721251" cy="5977128"/>
          </a:xfrm>
          <a:prstGeom prst="rect">
            <a:avLst/>
          </a:prstGeom>
        </p:spPr>
      </p:pic>
      <p:sp>
        <p:nvSpPr>
          <p:cNvPr id="7" name="TextBox 6"/>
          <p:cNvSpPr txBox="1"/>
          <p:nvPr/>
        </p:nvSpPr>
        <p:spPr>
          <a:xfrm>
            <a:off x="3200400" y="6054624"/>
            <a:ext cx="1143000" cy="369332"/>
          </a:xfrm>
          <a:prstGeom prst="rect">
            <a:avLst/>
          </a:prstGeom>
          <a:noFill/>
        </p:spPr>
        <p:txBody>
          <a:bodyPr wrap="square" rtlCol="0">
            <a:spAutoFit/>
          </a:bodyPr>
          <a:lstStyle/>
          <a:p>
            <a:r>
              <a:rPr lang="en-US" dirty="0" smtClean="0"/>
              <a:t>Filtration</a:t>
            </a:r>
            <a:endParaRPr lang="en-US" dirty="0"/>
          </a:p>
        </p:txBody>
      </p:sp>
      <p:sp>
        <p:nvSpPr>
          <p:cNvPr id="8" name="TextBox 7"/>
          <p:cNvSpPr txBox="1"/>
          <p:nvPr/>
        </p:nvSpPr>
        <p:spPr>
          <a:xfrm>
            <a:off x="6934200" y="6038344"/>
            <a:ext cx="1905000" cy="381000"/>
          </a:xfrm>
          <a:prstGeom prst="rect">
            <a:avLst/>
          </a:prstGeom>
          <a:noFill/>
        </p:spPr>
        <p:txBody>
          <a:bodyPr wrap="square" rtlCol="0">
            <a:spAutoFit/>
          </a:bodyPr>
          <a:lstStyle/>
          <a:p>
            <a:r>
              <a:rPr lang="en-US" dirty="0" smtClean="0"/>
              <a:t>Chromatography </a:t>
            </a:r>
            <a:endParaRPr lang="en-US" dirty="0"/>
          </a:p>
        </p:txBody>
      </p:sp>
      <p:pic>
        <p:nvPicPr>
          <p:cNvPr id="9" name="Picture 2" descr="hein14e_ex_01_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708" y="915852"/>
            <a:ext cx="2888092" cy="205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1" descr="0213"/>
          <p:cNvPicPr>
            <a:picLocks noChangeAspect="1" noChangeArrowheads="1"/>
          </p:cNvPicPr>
          <p:nvPr/>
        </p:nvPicPr>
        <p:blipFill>
          <a:blip r:embed="rId6" cstate="print">
            <a:extLst>
              <a:ext uri="{28A0092B-C50C-407E-A947-70E740481C1C}">
                <a14:useLocalDpi xmlns:a14="http://schemas.microsoft.com/office/drawing/2010/main" val="0"/>
              </a:ext>
            </a:extLst>
          </a:blip>
          <a:srcRect b="2844"/>
          <a:stretch>
            <a:fillRect/>
          </a:stretch>
        </p:blipFill>
        <p:spPr bwMode="auto">
          <a:xfrm>
            <a:off x="5782480" y="142857"/>
            <a:ext cx="3323421"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1" name="TextBox 10"/>
          <p:cNvSpPr txBox="1"/>
          <p:nvPr/>
        </p:nvSpPr>
        <p:spPr>
          <a:xfrm>
            <a:off x="6825343" y="3794107"/>
            <a:ext cx="1905000" cy="381000"/>
          </a:xfrm>
          <a:prstGeom prst="rect">
            <a:avLst/>
          </a:prstGeom>
          <a:noFill/>
        </p:spPr>
        <p:txBody>
          <a:bodyPr wrap="square" rtlCol="0">
            <a:spAutoFit/>
          </a:bodyPr>
          <a:lstStyle/>
          <a:p>
            <a:r>
              <a:rPr lang="en-US" dirty="0" smtClean="0"/>
              <a:t>Distillation  </a:t>
            </a:r>
            <a:endParaRPr lang="en-US" dirty="0"/>
          </a:p>
        </p:txBody>
      </p:sp>
    </p:spTree>
    <p:extLst>
      <p:ext uri="{BB962C8B-B14F-4D97-AF65-F5344CB8AC3E}">
        <p14:creationId xmlns:p14="http://schemas.microsoft.com/office/powerpoint/2010/main" val="29515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_03_Figure.jpg"/>
          <p:cNvPicPr>
            <a:picLocks noChangeAspect="1"/>
          </p:cNvPicPr>
          <p:nvPr/>
        </p:nvPicPr>
        <p:blipFill>
          <a:blip r:embed="rId2" cstate="print"/>
          <a:stretch>
            <a:fillRect/>
          </a:stretch>
        </p:blipFill>
        <p:spPr>
          <a:xfrm>
            <a:off x="1603201" y="914400"/>
            <a:ext cx="5788199" cy="4612407"/>
          </a:xfrm>
          <a:prstGeom prst="rect">
            <a:avLst/>
          </a:prstGeom>
        </p:spPr>
      </p:pic>
      <p:sp>
        <p:nvSpPr>
          <p:cNvPr id="34819" name="Rectangle 3"/>
          <p:cNvSpPr>
            <a:spLocks noGrp="1" noChangeArrowheads="1"/>
          </p:cNvSpPr>
          <p:nvPr>
            <p:ph type="body" idx="1"/>
          </p:nvPr>
        </p:nvSpPr>
        <p:spPr>
          <a:xfrm>
            <a:off x="0" y="5410200"/>
            <a:ext cx="9144000" cy="1447800"/>
          </a:xfrm>
        </p:spPr>
        <p:txBody>
          <a:bodyPr/>
          <a:lstStyle/>
          <a:p>
            <a:pPr>
              <a:buNone/>
            </a:pPr>
            <a:r>
              <a:rPr lang="en-US" sz="1800" u="sng" dirty="0" smtClean="0"/>
              <a:t>Vaporization</a:t>
            </a:r>
            <a:r>
              <a:rPr lang="en-US" sz="1800" dirty="0" smtClean="0"/>
              <a:t> 	Liquid to gas transition	</a:t>
            </a:r>
            <a:r>
              <a:rPr lang="en-US" sz="1800" u="sng" dirty="0" smtClean="0"/>
              <a:t>Condensation</a:t>
            </a:r>
            <a:r>
              <a:rPr lang="en-US" sz="1800" dirty="0" smtClean="0"/>
              <a:t>	Gas to liquid transition</a:t>
            </a:r>
          </a:p>
          <a:p>
            <a:pPr>
              <a:buFontTx/>
              <a:buNone/>
            </a:pPr>
            <a:r>
              <a:rPr lang="en-US" sz="1800" u="sng" dirty="0" smtClean="0"/>
              <a:t>Melting</a:t>
            </a:r>
            <a:r>
              <a:rPr lang="en-US" sz="1800" dirty="0" smtClean="0"/>
              <a:t>		Solid to liquid transition	</a:t>
            </a:r>
            <a:r>
              <a:rPr lang="en-US" sz="1800" u="sng" dirty="0" smtClean="0"/>
              <a:t>Freezing</a:t>
            </a:r>
            <a:r>
              <a:rPr lang="en-US" sz="1800" dirty="0" smtClean="0"/>
              <a:t>		liquid to solid transition</a:t>
            </a:r>
          </a:p>
          <a:p>
            <a:pPr>
              <a:lnSpc>
                <a:spcPct val="110000"/>
              </a:lnSpc>
              <a:buFontTx/>
              <a:buNone/>
            </a:pPr>
            <a:r>
              <a:rPr lang="en-US" sz="1800" u="sng" dirty="0" smtClean="0"/>
              <a:t>Sublimation</a:t>
            </a:r>
            <a:r>
              <a:rPr lang="en-US" sz="1800" dirty="0" smtClean="0"/>
              <a:t>	Solid to gas transition 	</a:t>
            </a:r>
            <a:r>
              <a:rPr lang="en-US" sz="1800" u="sng" dirty="0" smtClean="0"/>
              <a:t>Deposition</a:t>
            </a:r>
            <a:r>
              <a:rPr lang="en-US" sz="1800" dirty="0" smtClean="0"/>
              <a:t>	Gas to solid transition</a:t>
            </a:r>
            <a:endParaRPr lang="en-US" sz="1800" dirty="0" smtClean="0">
              <a:latin typeface="Arial" charset="0"/>
            </a:endParaRPr>
          </a:p>
        </p:txBody>
      </p:sp>
      <p:sp>
        <p:nvSpPr>
          <p:cNvPr id="6" name="Title 1"/>
          <p:cNvSpPr txBox="1">
            <a:spLocks/>
          </p:cNvSpPr>
          <p:nvPr/>
        </p:nvSpPr>
        <p:spPr>
          <a:xfrm>
            <a:off x="457200" y="274638"/>
            <a:ext cx="82296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t>How do changes of state alter chemical composition? </a:t>
            </a:r>
            <a:endParaRPr lang="en-US" sz="2800" dirty="0"/>
          </a:p>
        </p:txBody>
      </p:sp>
    </p:spTree>
    <p:extLst>
      <p:ext uri="{BB962C8B-B14F-4D97-AF65-F5344CB8AC3E}">
        <p14:creationId xmlns:p14="http://schemas.microsoft.com/office/powerpoint/2010/main" val="285181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838200" y="894442"/>
            <a:ext cx="7700010" cy="5879465"/>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563562"/>
          </a:xfrm>
        </p:spPr>
        <p:txBody>
          <a:bodyPr>
            <a:normAutofit/>
          </a:bodyPr>
          <a:lstStyle/>
          <a:p>
            <a:r>
              <a:rPr lang="en-US" sz="2800" dirty="0" smtClean="0"/>
              <a:t>How do changes of state alter chemical composition? </a:t>
            </a:r>
            <a:endParaRPr lang="en-US" sz="2800" dirty="0"/>
          </a:p>
        </p:txBody>
      </p:sp>
    </p:spTree>
    <p:extLst>
      <p:ext uri="{BB962C8B-B14F-4D97-AF65-F5344CB8AC3E}">
        <p14:creationId xmlns:p14="http://schemas.microsoft.com/office/powerpoint/2010/main" val="224789389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914400" y="1290820"/>
            <a:ext cx="7391400" cy="5567180"/>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1016182"/>
          </a:xfrm>
        </p:spPr>
        <p:txBody>
          <a:bodyPr>
            <a:normAutofit fontScale="90000"/>
          </a:bodyPr>
          <a:lstStyle/>
          <a:p>
            <a:r>
              <a:rPr lang="en-US" dirty="0" smtClean="0"/>
              <a:t>Exothermic or endothermic processes?</a:t>
            </a:r>
            <a:endParaRPr lang="en-US" dirty="0"/>
          </a:p>
        </p:txBody>
      </p:sp>
    </p:spTree>
    <p:extLst>
      <p:ext uri="{BB962C8B-B14F-4D97-AF65-F5344CB8AC3E}">
        <p14:creationId xmlns:p14="http://schemas.microsoft.com/office/powerpoint/2010/main" val="2065903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0" y="1589314"/>
            <a:ext cx="9029700" cy="5086350"/>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868362"/>
          </a:xfrm>
        </p:spPr>
        <p:txBody>
          <a:bodyPr>
            <a:normAutofit fontScale="90000"/>
          </a:bodyPr>
          <a:lstStyle/>
          <a:p>
            <a:r>
              <a:rPr lang="en-US" dirty="0" smtClean="0"/>
              <a:t>What do chemical changes look like?</a:t>
            </a:r>
            <a:endParaRPr lang="en-US" dirty="0"/>
          </a:p>
        </p:txBody>
      </p:sp>
    </p:spTree>
    <p:extLst>
      <p:ext uri="{BB962C8B-B14F-4D97-AF65-F5344CB8AC3E}">
        <p14:creationId xmlns:p14="http://schemas.microsoft.com/office/powerpoint/2010/main" val="3268737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3581400" y="57150"/>
            <a:ext cx="4949190" cy="6743700"/>
          </a:xfrm>
          <a:prstGeom prst="rect">
            <a:avLst/>
          </a:prstGeom>
          <a:noFill/>
          <a:ln w="25400">
            <a:noFill/>
            <a:miter lim="800000"/>
            <a:headEnd/>
            <a:tailEnd/>
          </a:ln>
          <a:effectLst/>
        </p:spPr>
      </p:pic>
      <p:sp>
        <p:nvSpPr>
          <p:cNvPr id="2" name="Title 1"/>
          <p:cNvSpPr>
            <a:spLocks noGrp="1"/>
          </p:cNvSpPr>
          <p:nvPr>
            <p:ph type="title"/>
          </p:nvPr>
        </p:nvSpPr>
        <p:spPr>
          <a:xfrm>
            <a:off x="457200" y="274638"/>
            <a:ext cx="2971800" cy="4297362"/>
          </a:xfrm>
        </p:spPr>
        <p:txBody>
          <a:bodyPr/>
          <a:lstStyle/>
          <a:p>
            <a:r>
              <a:rPr lang="en-US" dirty="0" smtClean="0"/>
              <a:t>Do reactants look like their products? </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Example – Physical and Chemical Properties</a:t>
            </a:r>
            <a:endParaRPr lang="en-US" sz="3400" dirty="0"/>
          </a:p>
        </p:txBody>
      </p:sp>
      <p:sp>
        <p:nvSpPr>
          <p:cNvPr id="3" name="Content Placeholder 2"/>
          <p:cNvSpPr>
            <a:spLocks noGrp="1"/>
          </p:cNvSpPr>
          <p:nvPr>
            <p:ph idx="1"/>
          </p:nvPr>
        </p:nvSpPr>
        <p:spPr/>
        <p:txBody>
          <a:bodyPr/>
          <a:lstStyle/>
          <a:p>
            <a:pPr algn="just"/>
            <a:r>
              <a:rPr lang="en-US" dirty="0" smtClean="0"/>
              <a:t>Salt melts at 800.7 °C. Is that a </a:t>
            </a:r>
          </a:p>
          <a:p>
            <a:pPr algn="just">
              <a:buNone/>
            </a:pPr>
            <a:r>
              <a:rPr lang="en-US" dirty="0" smtClean="0"/>
              <a:t>	A. Physical property?</a:t>
            </a:r>
          </a:p>
          <a:p>
            <a:pPr algn="just">
              <a:buNone/>
            </a:pPr>
            <a:r>
              <a:rPr lang="en-US" dirty="0" smtClean="0"/>
              <a:t>	B. Chemical property?</a:t>
            </a:r>
          </a:p>
          <a:p>
            <a:pPr algn="just">
              <a:buNone/>
            </a:pPr>
            <a:r>
              <a:rPr lang="en-US"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Example – Physical and Chemical Properties</a:t>
            </a:r>
            <a:endParaRPr lang="en-US" sz="3400" dirty="0"/>
          </a:p>
        </p:txBody>
      </p:sp>
      <p:sp>
        <p:nvSpPr>
          <p:cNvPr id="3" name="Content Placeholder 2"/>
          <p:cNvSpPr>
            <a:spLocks noGrp="1"/>
          </p:cNvSpPr>
          <p:nvPr>
            <p:ph idx="1"/>
          </p:nvPr>
        </p:nvSpPr>
        <p:spPr/>
        <p:txBody>
          <a:bodyPr/>
          <a:lstStyle/>
          <a:p>
            <a:pPr algn="just"/>
            <a:r>
              <a:rPr lang="en-US" dirty="0" smtClean="0"/>
              <a:t>Mercury is poisonous. Is that a </a:t>
            </a:r>
          </a:p>
          <a:p>
            <a:pPr algn="just">
              <a:buNone/>
            </a:pPr>
            <a:r>
              <a:rPr lang="en-US" dirty="0" smtClean="0"/>
              <a:t>	A. Physical property?</a:t>
            </a:r>
          </a:p>
          <a:p>
            <a:pPr algn="just">
              <a:buNone/>
            </a:pPr>
            <a:r>
              <a:rPr lang="en-US" dirty="0" smtClean="0"/>
              <a:t>	B. Chemical property?</a:t>
            </a:r>
          </a:p>
          <a:p>
            <a:pPr algn="just">
              <a:buNone/>
            </a:pPr>
            <a:r>
              <a:rPr lang="en-US"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p:cNvPicPr>
          <p:nvPr/>
        </p:nvPicPr>
        <p:blipFill>
          <a:blip r:embed="rId3" cstate="print"/>
          <a:srcRect/>
          <a:stretch>
            <a:fillRect/>
          </a:stretch>
        </p:blipFill>
        <p:spPr bwMode="auto">
          <a:xfrm>
            <a:off x="991394" y="838200"/>
            <a:ext cx="6946106" cy="5283200"/>
          </a:xfrm>
          <a:prstGeom prst="rect">
            <a:avLst/>
          </a:prstGeom>
          <a:noFill/>
          <a:ln w="9525">
            <a:noFill/>
            <a:miter lim="800000"/>
            <a:headEnd/>
            <a:tailEnd/>
          </a:ln>
        </p:spPr>
      </p:pic>
      <p:sp>
        <p:nvSpPr>
          <p:cNvPr id="28674" name="TextBox 2"/>
          <p:cNvSpPr txBox="1">
            <a:spLocks noChangeArrowheads="1"/>
          </p:cNvSpPr>
          <p:nvPr/>
        </p:nvSpPr>
        <p:spPr bwMode="auto">
          <a:xfrm>
            <a:off x="7937500" y="6604000"/>
            <a:ext cx="1217613" cy="274638"/>
          </a:xfrm>
          <a:prstGeom prst="rect">
            <a:avLst/>
          </a:prstGeom>
          <a:noFill/>
          <a:ln w="9525">
            <a:noFill/>
            <a:miter lim="800000"/>
            <a:headEnd/>
            <a:tailEnd/>
          </a:ln>
        </p:spPr>
        <p:txBody>
          <a:bodyPr wrap="none">
            <a:spAutoFit/>
          </a:bodyPr>
          <a:lstStyle/>
          <a:p>
            <a:pPr algn="r"/>
            <a:r>
              <a:rPr lang="en-US" sz="1200" b="1">
                <a:latin typeface="Arial" pitchFamily="34" charset="0"/>
              </a:rPr>
              <a:t>Figure 2-6 p25</a:t>
            </a:r>
          </a:p>
        </p:txBody>
      </p:sp>
      <p:sp>
        <p:nvSpPr>
          <p:cNvPr id="2" name="Title 1"/>
          <p:cNvSpPr>
            <a:spLocks noGrp="1"/>
          </p:cNvSpPr>
          <p:nvPr>
            <p:ph type="title"/>
          </p:nvPr>
        </p:nvSpPr>
        <p:spPr>
          <a:xfrm>
            <a:off x="457200" y="274638"/>
            <a:ext cx="8229600" cy="792162"/>
          </a:xfrm>
        </p:spPr>
        <p:txBody>
          <a:bodyPr>
            <a:normAutofit/>
          </a:bodyPr>
          <a:lstStyle/>
          <a:p>
            <a:r>
              <a:rPr lang="en-US" sz="3200" dirty="0" smtClean="0"/>
              <a:t>How do the three phases of matter compare? </a:t>
            </a:r>
            <a:endParaRPr lang="en-US" sz="3200" dirty="0"/>
          </a:p>
        </p:txBody>
      </p:sp>
    </p:spTree>
    <p:extLst>
      <p:ext uri="{BB962C8B-B14F-4D97-AF65-F5344CB8AC3E}">
        <p14:creationId xmlns:p14="http://schemas.microsoft.com/office/powerpoint/2010/main" val="329265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Example – Physical and Chemical Properties</a:t>
            </a:r>
            <a:endParaRPr lang="en-US" sz="3400" dirty="0"/>
          </a:p>
        </p:txBody>
      </p:sp>
      <p:sp>
        <p:nvSpPr>
          <p:cNvPr id="3" name="Content Placeholder 2"/>
          <p:cNvSpPr>
            <a:spLocks noGrp="1"/>
          </p:cNvSpPr>
          <p:nvPr>
            <p:ph idx="1"/>
          </p:nvPr>
        </p:nvSpPr>
        <p:spPr/>
        <p:txBody>
          <a:bodyPr/>
          <a:lstStyle/>
          <a:p>
            <a:pPr algn="just"/>
            <a:r>
              <a:rPr lang="en-US" dirty="0" smtClean="0"/>
              <a:t>Salt is granular and white. Is that a </a:t>
            </a:r>
          </a:p>
          <a:p>
            <a:pPr algn="just">
              <a:buNone/>
            </a:pPr>
            <a:r>
              <a:rPr lang="en-US" dirty="0" smtClean="0"/>
              <a:t>	A. Physical property?</a:t>
            </a:r>
          </a:p>
          <a:p>
            <a:pPr algn="just">
              <a:buNone/>
            </a:pPr>
            <a:r>
              <a:rPr lang="en-US" dirty="0" smtClean="0"/>
              <a:t>	B. Chemical property?</a:t>
            </a:r>
          </a:p>
          <a:p>
            <a:pPr algn="just">
              <a:buNone/>
            </a:pPr>
            <a:r>
              <a:rPr lang="en-US"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Example – Physical and Chemical Properties</a:t>
            </a:r>
            <a:endParaRPr lang="en-US" sz="3400" dirty="0"/>
          </a:p>
        </p:txBody>
      </p:sp>
      <p:sp>
        <p:nvSpPr>
          <p:cNvPr id="3" name="Content Placeholder 2"/>
          <p:cNvSpPr>
            <a:spLocks noGrp="1"/>
          </p:cNvSpPr>
          <p:nvPr>
            <p:ph idx="1"/>
          </p:nvPr>
        </p:nvSpPr>
        <p:spPr/>
        <p:txBody>
          <a:bodyPr/>
          <a:lstStyle/>
          <a:p>
            <a:pPr algn="just"/>
            <a:r>
              <a:rPr lang="en-US" dirty="0" smtClean="0"/>
              <a:t>Alka-Seltzer tablets form bubbles in water. Is that a </a:t>
            </a:r>
          </a:p>
          <a:p>
            <a:pPr algn="just">
              <a:buNone/>
            </a:pPr>
            <a:r>
              <a:rPr lang="en-US" dirty="0" smtClean="0"/>
              <a:t>	A. Physical property?</a:t>
            </a:r>
          </a:p>
          <a:p>
            <a:pPr algn="just">
              <a:buNone/>
            </a:pPr>
            <a:r>
              <a:rPr lang="en-US" dirty="0" smtClean="0"/>
              <a:t>	B. Chemical property?</a:t>
            </a:r>
          </a:p>
          <a:p>
            <a:pPr algn="just">
              <a:buNone/>
            </a:pPr>
            <a:r>
              <a:rPr lang="en-US"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Physical and Chemical Change</a:t>
            </a:r>
            <a:endParaRPr lang="en-US" sz="3800" dirty="0"/>
          </a:p>
        </p:txBody>
      </p:sp>
      <p:sp>
        <p:nvSpPr>
          <p:cNvPr id="3" name="Content Placeholder 2"/>
          <p:cNvSpPr>
            <a:spLocks noGrp="1"/>
          </p:cNvSpPr>
          <p:nvPr>
            <p:ph idx="1"/>
          </p:nvPr>
        </p:nvSpPr>
        <p:spPr/>
        <p:txBody>
          <a:bodyPr/>
          <a:lstStyle/>
          <a:p>
            <a:pPr algn="just"/>
            <a:r>
              <a:rPr lang="en-US" dirty="0" smtClean="0"/>
              <a:t>Recycling plastic is a </a:t>
            </a:r>
          </a:p>
          <a:p>
            <a:pPr algn="just">
              <a:buNone/>
            </a:pPr>
            <a:r>
              <a:rPr lang="en-US" dirty="0" smtClean="0"/>
              <a:t>	A. physical change.</a:t>
            </a:r>
          </a:p>
          <a:p>
            <a:pPr algn="just">
              <a:buNone/>
            </a:pPr>
            <a:r>
              <a:rPr lang="en-US" dirty="0" smtClean="0"/>
              <a:t>	B. chemical change.</a:t>
            </a:r>
          </a:p>
          <a:p>
            <a:pPr algn="just">
              <a:buNone/>
            </a:pPr>
            <a:r>
              <a:rPr lang="en-US"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Physical and Chemical Change</a:t>
            </a:r>
            <a:endParaRPr lang="en-US" sz="3800" dirty="0"/>
          </a:p>
        </p:txBody>
      </p:sp>
      <p:sp>
        <p:nvSpPr>
          <p:cNvPr id="3" name="Content Placeholder 2"/>
          <p:cNvSpPr>
            <a:spLocks noGrp="1"/>
          </p:cNvSpPr>
          <p:nvPr>
            <p:ph idx="1"/>
          </p:nvPr>
        </p:nvSpPr>
        <p:spPr/>
        <p:txBody>
          <a:bodyPr/>
          <a:lstStyle/>
          <a:p>
            <a:pPr algn="just"/>
            <a:r>
              <a:rPr lang="en-US" dirty="0" smtClean="0"/>
              <a:t>Pouring vinegar on baking soda, which produces bubbles is a </a:t>
            </a:r>
          </a:p>
          <a:p>
            <a:pPr algn="just">
              <a:buNone/>
            </a:pPr>
            <a:r>
              <a:rPr lang="en-US" dirty="0" smtClean="0"/>
              <a:t>	A. physical change.</a:t>
            </a:r>
          </a:p>
          <a:p>
            <a:pPr algn="just">
              <a:buNone/>
            </a:pPr>
            <a:r>
              <a:rPr lang="en-US" dirty="0" smtClean="0"/>
              <a:t>	B. chemical change.</a:t>
            </a:r>
          </a:p>
          <a:p>
            <a:pPr algn="just">
              <a:buNone/>
            </a:pPr>
            <a:r>
              <a:rPr lang="en-US" dirty="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Physical and Chemical Change</a:t>
            </a:r>
            <a:endParaRPr lang="en-US" sz="3800" dirty="0"/>
          </a:p>
        </p:txBody>
      </p:sp>
      <p:sp>
        <p:nvSpPr>
          <p:cNvPr id="3" name="Content Placeholder 2"/>
          <p:cNvSpPr>
            <a:spLocks noGrp="1"/>
          </p:cNvSpPr>
          <p:nvPr>
            <p:ph idx="1"/>
          </p:nvPr>
        </p:nvSpPr>
        <p:spPr/>
        <p:txBody>
          <a:bodyPr/>
          <a:lstStyle/>
          <a:p>
            <a:pPr algn="just"/>
            <a:r>
              <a:rPr lang="en-US" dirty="0" smtClean="0"/>
              <a:t>Grinding aspirin tablets to a fine powder is a </a:t>
            </a:r>
          </a:p>
          <a:p>
            <a:pPr algn="just">
              <a:buNone/>
            </a:pPr>
            <a:r>
              <a:rPr lang="en-US" dirty="0" smtClean="0"/>
              <a:t>	A. physical change.</a:t>
            </a:r>
          </a:p>
          <a:p>
            <a:pPr algn="just">
              <a:buNone/>
            </a:pPr>
            <a:r>
              <a:rPr lang="en-US" dirty="0" smtClean="0"/>
              <a:t>	B. chemical change.</a:t>
            </a:r>
          </a:p>
          <a:p>
            <a:pPr algn="just">
              <a:buNone/>
            </a:pPr>
            <a:r>
              <a:rPr lang="en-US"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Physical and Chemical Change</a:t>
            </a:r>
            <a:endParaRPr lang="en-US" sz="3800" dirty="0"/>
          </a:p>
        </p:txBody>
      </p:sp>
      <p:sp>
        <p:nvSpPr>
          <p:cNvPr id="3" name="Content Placeholder 2"/>
          <p:cNvSpPr>
            <a:spLocks noGrp="1"/>
          </p:cNvSpPr>
          <p:nvPr>
            <p:ph idx="1"/>
          </p:nvPr>
        </p:nvSpPr>
        <p:spPr/>
        <p:txBody>
          <a:bodyPr/>
          <a:lstStyle/>
          <a:p>
            <a:pPr algn="just"/>
            <a:r>
              <a:rPr lang="en-US" dirty="0" smtClean="0"/>
              <a:t>Forging of iron is a </a:t>
            </a:r>
          </a:p>
          <a:p>
            <a:pPr algn="just">
              <a:buNone/>
            </a:pPr>
            <a:r>
              <a:rPr lang="en-US" dirty="0" smtClean="0"/>
              <a:t>	A. physical change.</a:t>
            </a:r>
          </a:p>
          <a:p>
            <a:pPr algn="just">
              <a:buNone/>
            </a:pPr>
            <a:r>
              <a:rPr lang="en-US" dirty="0" smtClean="0"/>
              <a:t>	B. chemical change.</a:t>
            </a:r>
          </a:p>
          <a:p>
            <a:pPr algn="just">
              <a:buNone/>
            </a:pPr>
            <a:r>
              <a:rPr lang="en-US"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Physical and Chemical Change</a:t>
            </a:r>
            <a:endParaRPr lang="en-US" sz="3800" dirty="0"/>
          </a:p>
        </p:txBody>
      </p:sp>
      <p:sp>
        <p:nvSpPr>
          <p:cNvPr id="3" name="Content Placeholder 2"/>
          <p:cNvSpPr>
            <a:spLocks noGrp="1"/>
          </p:cNvSpPr>
          <p:nvPr>
            <p:ph idx="1"/>
          </p:nvPr>
        </p:nvSpPr>
        <p:spPr/>
        <p:txBody>
          <a:bodyPr/>
          <a:lstStyle/>
          <a:p>
            <a:pPr algn="just"/>
            <a:r>
              <a:rPr lang="en-US" dirty="0" smtClean="0"/>
              <a:t>Fruit ripening is a </a:t>
            </a:r>
          </a:p>
          <a:p>
            <a:pPr algn="just">
              <a:buNone/>
            </a:pPr>
            <a:r>
              <a:rPr lang="en-US" dirty="0" smtClean="0"/>
              <a:t>	A. physical change.</a:t>
            </a:r>
          </a:p>
          <a:p>
            <a:pPr algn="just">
              <a:buNone/>
            </a:pPr>
            <a:r>
              <a:rPr lang="en-US" dirty="0" smtClean="0"/>
              <a:t>	B. chemical change.</a:t>
            </a:r>
          </a:p>
          <a:p>
            <a:pPr algn="just">
              <a:buNone/>
            </a:pP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Physical and Chemical Change</a:t>
            </a:r>
            <a:endParaRPr lang="en-US" sz="3800" dirty="0"/>
          </a:p>
        </p:txBody>
      </p:sp>
      <p:sp>
        <p:nvSpPr>
          <p:cNvPr id="3" name="Content Placeholder 2"/>
          <p:cNvSpPr>
            <a:spLocks noGrp="1"/>
          </p:cNvSpPr>
          <p:nvPr>
            <p:ph idx="1"/>
          </p:nvPr>
        </p:nvSpPr>
        <p:spPr/>
        <p:txBody>
          <a:bodyPr/>
          <a:lstStyle/>
          <a:p>
            <a:pPr algn="just"/>
            <a:r>
              <a:rPr lang="en-US" dirty="0" smtClean="0"/>
              <a:t>Burning wood is a </a:t>
            </a:r>
          </a:p>
          <a:p>
            <a:pPr algn="just">
              <a:buNone/>
            </a:pPr>
            <a:r>
              <a:rPr lang="en-US" dirty="0" smtClean="0"/>
              <a:t>	A. physical change.</a:t>
            </a:r>
          </a:p>
          <a:p>
            <a:pPr algn="just">
              <a:buNone/>
            </a:pPr>
            <a:r>
              <a:rPr lang="en-US" dirty="0" smtClean="0"/>
              <a:t>	B. chemical change.</a:t>
            </a:r>
          </a:p>
          <a:p>
            <a:pPr algn="just">
              <a:buNone/>
            </a:pPr>
            <a:r>
              <a:rPr lang="en-US"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Physical and Chemical Change</a:t>
            </a:r>
            <a:endParaRPr lang="en-US" sz="3800" dirty="0"/>
          </a:p>
        </p:txBody>
      </p:sp>
      <p:sp>
        <p:nvSpPr>
          <p:cNvPr id="3" name="Content Placeholder 2"/>
          <p:cNvSpPr>
            <a:spLocks noGrp="1"/>
          </p:cNvSpPr>
          <p:nvPr>
            <p:ph idx="1"/>
          </p:nvPr>
        </p:nvSpPr>
        <p:spPr/>
        <p:txBody>
          <a:bodyPr/>
          <a:lstStyle/>
          <a:p>
            <a:pPr algn="just"/>
            <a:r>
              <a:rPr lang="en-US" dirty="0" smtClean="0"/>
              <a:t>Dissolving salt in water is a </a:t>
            </a:r>
          </a:p>
          <a:p>
            <a:pPr algn="just">
              <a:buNone/>
            </a:pPr>
            <a:r>
              <a:rPr lang="en-US" dirty="0" smtClean="0"/>
              <a:t>	A. physical change.</a:t>
            </a:r>
          </a:p>
          <a:p>
            <a:pPr algn="just">
              <a:buNone/>
            </a:pPr>
            <a:r>
              <a:rPr lang="en-US" dirty="0" smtClean="0"/>
              <a:t>	B. chemical change.</a:t>
            </a:r>
          </a:p>
          <a:p>
            <a:pPr algn="just">
              <a:buNone/>
            </a:pPr>
            <a:r>
              <a:rPr lang="en-US"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Physical and Chemical Change</a:t>
            </a:r>
            <a:endParaRPr lang="en-US" sz="3800" dirty="0"/>
          </a:p>
        </p:txBody>
      </p:sp>
      <p:sp>
        <p:nvSpPr>
          <p:cNvPr id="3" name="Content Placeholder 2"/>
          <p:cNvSpPr>
            <a:spLocks noGrp="1"/>
          </p:cNvSpPr>
          <p:nvPr>
            <p:ph idx="1"/>
          </p:nvPr>
        </p:nvSpPr>
        <p:spPr/>
        <p:txBody>
          <a:bodyPr/>
          <a:lstStyle/>
          <a:p>
            <a:pPr algn="just"/>
            <a:r>
              <a:rPr lang="en-US" dirty="0" smtClean="0"/>
              <a:t>Alcohol burning is a </a:t>
            </a:r>
          </a:p>
          <a:p>
            <a:pPr algn="just">
              <a:buNone/>
            </a:pPr>
            <a:r>
              <a:rPr lang="en-US" dirty="0" smtClean="0"/>
              <a:t>	A. physical change.</a:t>
            </a:r>
          </a:p>
          <a:p>
            <a:pPr algn="just">
              <a:buNone/>
            </a:pPr>
            <a:r>
              <a:rPr lang="en-US" dirty="0" smtClean="0"/>
              <a:t>	B. chemical change.</a:t>
            </a:r>
          </a:p>
          <a:p>
            <a:pPr algn="just">
              <a:buNone/>
            </a:pP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How do the states of matter compare? </a:t>
            </a:r>
            <a:endParaRPr lang="en-US" dirty="0"/>
          </a:p>
        </p:txBody>
      </p:sp>
      <p:graphicFrame>
        <p:nvGraphicFramePr>
          <p:cNvPr id="4" name="Content Placeholder 3"/>
          <p:cNvGraphicFramePr>
            <a:graphicFrameLocks noGrp="1"/>
          </p:cNvGraphicFramePr>
          <p:nvPr>
            <p:ph idx="1"/>
            <p:extLst/>
          </p:nvPr>
        </p:nvGraphicFramePr>
        <p:xfrm>
          <a:off x="457200" y="1295400"/>
          <a:ext cx="8229600" cy="434848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endParaRPr lang="en-US" b="1" dirty="0"/>
                    </a:p>
                  </a:txBody>
                  <a:tcPr/>
                </a:tc>
                <a:tc>
                  <a:txBody>
                    <a:bodyPr/>
                    <a:lstStyle/>
                    <a:p>
                      <a:r>
                        <a:rPr lang="en-US" b="1" dirty="0" smtClean="0"/>
                        <a:t>Solid</a:t>
                      </a:r>
                      <a:endParaRPr lang="en-US" b="1" dirty="0"/>
                    </a:p>
                  </a:txBody>
                  <a:tcPr/>
                </a:tc>
                <a:tc>
                  <a:txBody>
                    <a:bodyPr/>
                    <a:lstStyle/>
                    <a:p>
                      <a:r>
                        <a:rPr lang="en-US" b="1" dirty="0" smtClean="0"/>
                        <a:t>Liquid</a:t>
                      </a:r>
                      <a:endParaRPr lang="en-US" b="1" dirty="0"/>
                    </a:p>
                  </a:txBody>
                  <a:tcPr/>
                </a:tc>
                <a:tc>
                  <a:txBody>
                    <a:bodyPr/>
                    <a:lstStyle/>
                    <a:p>
                      <a:r>
                        <a:rPr lang="en-US" b="1" dirty="0" smtClean="0"/>
                        <a:t>Gas</a:t>
                      </a:r>
                      <a:endParaRPr lang="en-US" b="1" dirty="0"/>
                    </a:p>
                  </a:txBody>
                  <a:tcPr/>
                </a:tc>
              </a:tr>
              <a:tr h="370840">
                <a:tc>
                  <a:txBody>
                    <a:bodyPr/>
                    <a:lstStyle/>
                    <a:p>
                      <a:r>
                        <a:rPr lang="en-US" dirty="0" smtClean="0"/>
                        <a:t>Able</a:t>
                      </a:r>
                      <a:r>
                        <a:rPr lang="en-US" baseline="0" dirty="0" smtClean="0"/>
                        <a:t> to flow?</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Shape</a:t>
                      </a:r>
                      <a:endParaRPr lang="en-US" dirty="0"/>
                    </a:p>
                  </a:txBody>
                  <a:tcPr/>
                </a:tc>
                <a:tc>
                  <a:txBody>
                    <a:bodyPr/>
                    <a:lstStyle/>
                    <a:p>
                      <a:r>
                        <a:rPr lang="en-US" dirty="0" smtClean="0"/>
                        <a:t>Fixed</a:t>
                      </a:r>
                      <a:endParaRPr lang="en-US" dirty="0"/>
                    </a:p>
                  </a:txBody>
                  <a:tcPr/>
                </a:tc>
                <a:tc>
                  <a:txBody>
                    <a:bodyPr/>
                    <a:lstStyle/>
                    <a:p>
                      <a:r>
                        <a:rPr lang="en-US" dirty="0" smtClean="0"/>
                        <a:t>Variable</a:t>
                      </a:r>
                      <a:endParaRPr lang="en-US" dirty="0"/>
                    </a:p>
                  </a:txBody>
                  <a:tcPr/>
                </a:tc>
                <a:tc>
                  <a:txBody>
                    <a:bodyPr/>
                    <a:lstStyle/>
                    <a:p>
                      <a:r>
                        <a:rPr lang="en-US" dirty="0" smtClean="0"/>
                        <a:t>Variable</a:t>
                      </a:r>
                      <a:endParaRPr lang="en-US" dirty="0"/>
                    </a:p>
                  </a:txBody>
                  <a:tcPr/>
                </a:tc>
              </a:tr>
              <a:tr h="370840">
                <a:tc>
                  <a:txBody>
                    <a:bodyPr/>
                    <a:lstStyle/>
                    <a:p>
                      <a:r>
                        <a:rPr lang="en-US" dirty="0" smtClean="0"/>
                        <a:t>Volume</a:t>
                      </a:r>
                      <a:r>
                        <a:rPr lang="en-US" baseline="0" dirty="0" smtClean="0"/>
                        <a:t> </a:t>
                      </a:r>
                      <a:endParaRPr lang="en-US" dirty="0"/>
                    </a:p>
                  </a:txBody>
                  <a:tcPr/>
                </a:tc>
                <a:tc>
                  <a:txBody>
                    <a:bodyPr/>
                    <a:lstStyle/>
                    <a:p>
                      <a:r>
                        <a:rPr lang="en-US" dirty="0" smtClean="0"/>
                        <a:t>Fixed</a:t>
                      </a:r>
                      <a:endParaRPr lang="en-US" dirty="0"/>
                    </a:p>
                  </a:txBody>
                  <a:tcPr/>
                </a:tc>
                <a:tc>
                  <a:txBody>
                    <a:bodyPr/>
                    <a:lstStyle/>
                    <a:p>
                      <a:r>
                        <a:rPr lang="en-US" dirty="0" smtClean="0"/>
                        <a:t>Fixed</a:t>
                      </a:r>
                      <a:endParaRPr lang="en-US" dirty="0"/>
                    </a:p>
                  </a:txBody>
                  <a:tcPr/>
                </a:tc>
                <a:tc>
                  <a:txBody>
                    <a:bodyPr/>
                    <a:lstStyle/>
                    <a:p>
                      <a:r>
                        <a:rPr lang="en-US" dirty="0" smtClean="0"/>
                        <a:t>Variable</a:t>
                      </a:r>
                      <a:endParaRPr lang="en-US" dirty="0"/>
                    </a:p>
                  </a:txBody>
                  <a:tcPr/>
                </a:tc>
              </a:tr>
              <a:tr h="370840">
                <a:tc>
                  <a:txBody>
                    <a:bodyPr/>
                    <a:lstStyle/>
                    <a:p>
                      <a:r>
                        <a:rPr lang="en-US" dirty="0" smtClean="0"/>
                        <a:t>Compressible?</a:t>
                      </a:r>
                      <a:endParaRPr lang="en-US" dirty="0"/>
                    </a:p>
                  </a:txBody>
                  <a:tcPr/>
                </a:tc>
                <a:tc>
                  <a:txBody>
                    <a:bodyPr/>
                    <a:lstStyle/>
                    <a:p>
                      <a:r>
                        <a:rPr lang="en-US" dirty="0" smtClean="0"/>
                        <a:t>Not really</a:t>
                      </a:r>
                      <a:endParaRPr lang="en-US" dirty="0"/>
                    </a:p>
                  </a:txBody>
                  <a:tcPr/>
                </a:tc>
                <a:tc>
                  <a:txBody>
                    <a:bodyPr/>
                    <a:lstStyle/>
                    <a:p>
                      <a:r>
                        <a:rPr lang="en-US" dirty="0" smtClean="0"/>
                        <a:t>Not really</a:t>
                      </a:r>
                      <a:endParaRPr lang="en-US" dirty="0"/>
                    </a:p>
                  </a:txBody>
                  <a:tcPr/>
                </a:tc>
                <a:tc>
                  <a:txBody>
                    <a:bodyPr/>
                    <a:lstStyle/>
                    <a:p>
                      <a:r>
                        <a:rPr lang="en-US" dirty="0" smtClean="0"/>
                        <a:t>Yes</a:t>
                      </a:r>
                      <a:endParaRPr lang="en-US" dirty="0"/>
                    </a:p>
                  </a:txBody>
                  <a:tcPr/>
                </a:tc>
              </a:tr>
              <a:tr h="370840">
                <a:tc>
                  <a:txBody>
                    <a:bodyPr/>
                    <a:lstStyle/>
                    <a:p>
                      <a:r>
                        <a:rPr lang="en-US" dirty="0" smtClean="0"/>
                        <a:t>Atoms/Molecules</a:t>
                      </a:r>
                      <a:endParaRPr lang="en-US" dirty="0"/>
                    </a:p>
                  </a:txBody>
                  <a:tcPr/>
                </a:tc>
                <a:tc>
                  <a:txBody>
                    <a:bodyPr/>
                    <a:lstStyle/>
                    <a:p>
                      <a:r>
                        <a:rPr lang="en-US" dirty="0" smtClean="0"/>
                        <a:t>Close together</a:t>
                      </a:r>
                      <a:endParaRPr lang="en-US" dirty="0"/>
                    </a:p>
                  </a:txBody>
                  <a:tcPr/>
                </a:tc>
                <a:tc>
                  <a:txBody>
                    <a:bodyPr/>
                    <a:lstStyle/>
                    <a:p>
                      <a:r>
                        <a:rPr lang="en-US" dirty="0" smtClean="0"/>
                        <a:t>Close together</a:t>
                      </a:r>
                      <a:endParaRPr lang="en-US" dirty="0"/>
                    </a:p>
                  </a:txBody>
                  <a:tcPr/>
                </a:tc>
                <a:tc>
                  <a:txBody>
                    <a:bodyPr/>
                    <a:lstStyle/>
                    <a:p>
                      <a:r>
                        <a:rPr lang="en-US" dirty="0" smtClean="0"/>
                        <a:t>Far apart</a:t>
                      </a:r>
                      <a:endParaRPr lang="en-US" dirty="0"/>
                    </a:p>
                  </a:txBody>
                  <a:tcPr/>
                </a:tc>
              </a:tr>
              <a:tr h="370840">
                <a:tc>
                  <a:txBody>
                    <a:bodyPr/>
                    <a:lstStyle/>
                    <a:p>
                      <a:r>
                        <a:rPr lang="en-US" dirty="0" smtClean="0"/>
                        <a:t>Movement</a:t>
                      </a:r>
                      <a:endParaRPr lang="en-US" dirty="0"/>
                    </a:p>
                  </a:txBody>
                  <a:tcPr/>
                </a:tc>
                <a:tc>
                  <a:txBody>
                    <a:bodyPr/>
                    <a:lstStyle/>
                    <a:p>
                      <a:r>
                        <a:rPr lang="en-US" smtClean="0"/>
                        <a:t>Oscillate </a:t>
                      </a:r>
                      <a:r>
                        <a:rPr lang="en-US" dirty="0" smtClean="0"/>
                        <a:t>about a fixed point</a:t>
                      </a:r>
                      <a:endParaRPr lang="en-US" dirty="0"/>
                    </a:p>
                  </a:txBody>
                  <a:tcPr/>
                </a:tc>
                <a:tc>
                  <a:txBody>
                    <a:bodyPr/>
                    <a:lstStyle/>
                    <a:p>
                      <a:r>
                        <a:rPr lang="en-US" dirty="0" smtClean="0"/>
                        <a:t>Free to move beneath the surface</a:t>
                      </a:r>
                      <a:endParaRPr lang="en-US" dirty="0"/>
                    </a:p>
                  </a:txBody>
                  <a:tcPr/>
                </a:tc>
                <a:tc>
                  <a:txBody>
                    <a:bodyPr/>
                    <a:lstStyle/>
                    <a:p>
                      <a:r>
                        <a:rPr lang="en-US" dirty="0" smtClean="0"/>
                        <a:t>May move anyplace in the container</a:t>
                      </a:r>
                      <a:endParaRPr lang="en-US" dirty="0"/>
                    </a:p>
                  </a:txBody>
                  <a:tcPr/>
                </a:tc>
              </a:tr>
              <a:tr h="370840">
                <a:tc>
                  <a:txBody>
                    <a:bodyPr/>
                    <a:lstStyle/>
                    <a:p>
                      <a:r>
                        <a:rPr lang="en-US" dirty="0" smtClean="0"/>
                        <a:t>Density</a:t>
                      </a:r>
                      <a:endParaRPr lang="en-US" dirty="0"/>
                    </a:p>
                  </a:txBody>
                  <a:tcPr/>
                </a:tc>
                <a:tc>
                  <a:txBody>
                    <a:bodyPr/>
                    <a:lstStyle/>
                    <a:p>
                      <a:r>
                        <a:rPr lang="en-US" dirty="0" smtClean="0"/>
                        <a:t>High</a:t>
                      </a:r>
                      <a:endParaRPr lang="en-US" dirty="0"/>
                    </a:p>
                  </a:txBody>
                  <a:tcPr/>
                </a:tc>
                <a:tc>
                  <a:txBody>
                    <a:bodyPr/>
                    <a:lstStyle/>
                    <a:p>
                      <a:r>
                        <a:rPr lang="en-US" dirty="0" smtClean="0"/>
                        <a:t>Moderate</a:t>
                      </a:r>
                      <a:endParaRPr lang="en-US" dirty="0"/>
                    </a:p>
                  </a:txBody>
                  <a:tcPr/>
                </a:tc>
                <a:tc>
                  <a:txBody>
                    <a:bodyPr/>
                    <a:lstStyle/>
                    <a:p>
                      <a:r>
                        <a:rPr lang="en-US" dirty="0" smtClean="0"/>
                        <a:t>Low</a:t>
                      </a:r>
                      <a:endParaRPr lang="en-US" dirty="0"/>
                    </a:p>
                  </a:txBody>
                  <a:tcPr/>
                </a:tc>
              </a:tr>
              <a:tr h="370840">
                <a:tc>
                  <a:txBody>
                    <a:bodyPr/>
                    <a:lstStyle/>
                    <a:p>
                      <a:r>
                        <a:rPr lang="en-US" dirty="0" smtClean="0"/>
                        <a:t>Energy</a:t>
                      </a:r>
                      <a:endParaRPr lang="en-US" dirty="0"/>
                    </a:p>
                  </a:txBody>
                  <a:tcPr/>
                </a:tc>
                <a:tc>
                  <a:txBody>
                    <a:bodyPr/>
                    <a:lstStyle/>
                    <a:p>
                      <a:r>
                        <a:rPr lang="en-US" dirty="0" smtClean="0"/>
                        <a:t>Low</a:t>
                      </a:r>
                      <a:endParaRPr lang="en-US" dirty="0"/>
                    </a:p>
                  </a:txBody>
                  <a:tcPr/>
                </a:tc>
                <a:tc>
                  <a:txBody>
                    <a:bodyPr/>
                    <a:lstStyle/>
                    <a:p>
                      <a:r>
                        <a:rPr lang="en-US" dirty="0" smtClean="0"/>
                        <a:t>Low-moderate</a:t>
                      </a:r>
                      <a:endParaRPr lang="en-US" dirty="0"/>
                    </a:p>
                  </a:txBody>
                  <a:tcPr/>
                </a:tc>
                <a:tc>
                  <a:txBody>
                    <a:bodyPr/>
                    <a:lstStyle/>
                    <a:p>
                      <a:r>
                        <a:rPr lang="en-US" dirty="0" smtClean="0"/>
                        <a:t>High</a:t>
                      </a:r>
                      <a:endParaRPr lang="en-US" dirty="0"/>
                    </a:p>
                  </a:txBody>
                  <a:tcPr/>
                </a:tc>
              </a:tr>
              <a:tr h="370840">
                <a:tc>
                  <a:txBody>
                    <a:bodyPr/>
                    <a:lstStyle/>
                    <a:p>
                      <a:r>
                        <a:rPr lang="en-US" dirty="0" smtClean="0"/>
                        <a:t>Mixtures</a:t>
                      </a:r>
                      <a:endParaRPr lang="en-US" dirty="0"/>
                    </a:p>
                  </a:txBody>
                  <a:tcPr/>
                </a:tc>
                <a:tc>
                  <a:txBody>
                    <a:bodyPr/>
                    <a:lstStyle/>
                    <a:p>
                      <a:r>
                        <a:rPr lang="en-US" dirty="0" smtClean="0"/>
                        <a:t>Homogeneous</a:t>
                      </a:r>
                      <a:endParaRPr lang="en-US" dirty="0"/>
                    </a:p>
                  </a:txBody>
                  <a:tcPr/>
                </a:tc>
                <a:tc>
                  <a:txBody>
                    <a:bodyPr/>
                    <a:lstStyle/>
                    <a:p>
                      <a:r>
                        <a:rPr lang="en-US" dirty="0" smtClean="0"/>
                        <a:t>Depends</a:t>
                      </a:r>
                      <a:endParaRPr lang="en-US" dirty="0"/>
                    </a:p>
                  </a:txBody>
                  <a:tcPr/>
                </a:tc>
                <a:tc>
                  <a:txBody>
                    <a:bodyPr/>
                    <a:lstStyle/>
                    <a:p>
                      <a:r>
                        <a:rPr lang="en-US" dirty="0" smtClean="0"/>
                        <a:t>Homogeneous </a:t>
                      </a:r>
                      <a:endParaRPr lang="en-US" dirty="0"/>
                    </a:p>
                  </a:txBody>
                  <a:tcPr/>
                </a:tc>
              </a:tr>
              <a:tr h="370840">
                <a:tc>
                  <a:txBody>
                    <a:bodyPr/>
                    <a:lstStyle/>
                    <a:p>
                      <a:r>
                        <a:rPr lang="en-US" dirty="0" smtClean="0"/>
                        <a:t>Attractive</a:t>
                      </a:r>
                      <a:r>
                        <a:rPr lang="en-US" baseline="0" dirty="0" smtClean="0"/>
                        <a:t> forces</a:t>
                      </a:r>
                      <a:endParaRPr lang="en-US" dirty="0"/>
                    </a:p>
                  </a:txBody>
                  <a:tcPr/>
                </a:tc>
                <a:tc>
                  <a:txBody>
                    <a:bodyPr/>
                    <a:lstStyle/>
                    <a:p>
                      <a:r>
                        <a:rPr lang="en-US" dirty="0" smtClean="0"/>
                        <a:t>Strong</a:t>
                      </a:r>
                      <a:r>
                        <a:rPr lang="en-US" baseline="0" dirty="0" smtClean="0"/>
                        <a:t> </a:t>
                      </a:r>
                      <a:endParaRPr lang="en-US" dirty="0"/>
                    </a:p>
                  </a:txBody>
                  <a:tcPr/>
                </a:tc>
                <a:tc>
                  <a:txBody>
                    <a:bodyPr/>
                    <a:lstStyle/>
                    <a:p>
                      <a:r>
                        <a:rPr lang="en-US" dirty="0" smtClean="0"/>
                        <a:t>Strong </a:t>
                      </a:r>
                      <a:endParaRPr lang="en-US" dirty="0"/>
                    </a:p>
                  </a:txBody>
                  <a:tcPr/>
                </a:tc>
                <a:tc>
                  <a:txBody>
                    <a:bodyPr/>
                    <a:lstStyle/>
                    <a:p>
                      <a:r>
                        <a:rPr lang="en-US" dirty="0" smtClean="0"/>
                        <a:t>Low-none </a:t>
                      </a:r>
                      <a:endParaRPr lang="en-US" dirty="0"/>
                    </a:p>
                  </a:txBody>
                  <a:tcPr/>
                </a:tc>
              </a:tr>
            </a:tbl>
          </a:graphicData>
        </a:graphic>
      </p:graphicFrame>
    </p:spTree>
    <p:extLst>
      <p:ext uri="{BB962C8B-B14F-4D97-AF65-F5344CB8AC3E}">
        <p14:creationId xmlns:p14="http://schemas.microsoft.com/office/powerpoint/2010/main" val="413034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04_08_Figure"/>
          <p:cNvPicPr>
            <a:picLocks noChangeAspect="1" noChangeArrowheads="1"/>
          </p:cNvPicPr>
          <p:nvPr/>
        </p:nvPicPr>
        <p:blipFill>
          <a:blip r:embed="rId2" cstate="print"/>
          <a:srcRect/>
          <a:stretch>
            <a:fillRect/>
          </a:stretch>
        </p:blipFill>
        <p:spPr bwMode="auto">
          <a:xfrm>
            <a:off x="3962400" y="87242"/>
            <a:ext cx="2667000" cy="6732164"/>
          </a:xfrm>
          <a:prstGeom prst="rect">
            <a:avLst/>
          </a:prstGeom>
          <a:noFill/>
        </p:spPr>
      </p:pic>
      <p:sp>
        <p:nvSpPr>
          <p:cNvPr id="3" name="Title 2"/>
          <p:cNvSpPr>
            <a:spLocks noGrp="1"/>
          </p:cNvSpPr>
          <p:nvPr>
            <p:ph type="title"/>
          </p:nvPr>
        </p:nvSpPr>
        <p:spPr>
          <a:xfrm>
            <a:off x="838200" y="1066800"/>
            <a:ext cx="2667000" cy="3217280"/>
          </a:xfrm>
        </p:spPr>
        <p:txBody>
          <a:bodyPr/>
          <a:lstStyle/>
          <a:p>
            <a:r>
              <a:rPr lang="en-US" dirty="0" smtClean="0"/>
              <a:t>How do charges interact? </a:t>
            </a:r>
            <a:endParaRPr lang="en-US" dirty="0"/>
          </a:p>
        </p:txBody>
      </p:sp>
    </p:spTree>
    <p:extLst>
      <p:ext uri="{BB962C8B-B14F-4D97-AF65-F5344CB8AC3E}">
        <p14:creationId xmlns:p14="http://schemas.microsoft.com/office/powerpoint/2010/main" val="21903003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Law of Conservation of Mass </a:t>
            </a:r>
            <a:endParaRPr lang="en-US" sz="3800" dirty="0"/>
          </a:p>
        </p:txBody>
      </p:sp>
      <p:sp>
        <p:nvSpPr>
          <p:cNvPr id="3" name="Content Placeholder 2"/>
          <p:cNvSpPr>
            <a:spLocks noGrp="1"/>
          </p:cNvSpPr>
          <p:nvPr>
            <p:ph idx="1"/>
          </p:nvPr>
        </p:nvSpPr>
        <p:spPr/>
        <p:txBody>
          <a:bodyPr/>
          <a:lstStyle/>
          <a:p>
            <a:pPr algn="just"/>
            <a:r>
              <a:rPr lang="en-US" dirty="0" smtClean="0"/>
              <a:t>If 10.0 g of calcium carbonate, CaCO</a:t>
            </a:r>
            <a:r>
              <a:rPr lang="en-US" baseline="-25000" dirty="0" smtClean="0"/>
              <a:t>3</a:t>
            </a:r>
            <a:r>
              <a:rPr lang="en-US" dirty="0" smtClean="0"/>
              <a:t>, is decomposed by heating to 5.6 g of calcium oxide, </a:t>
            </a:r>
            <a:r>
              <a:rPr lang="en-US" dirty="0" err="1" smtClean="0"/>
              <a:t>CaO</a:t>
            </a:r>
            <a:r>
              <a:rPr lang="en-US" dirty="0" smtClean="0"/>
              <a:t>, and carbon dioxide, CO</a:t>
            </a:r>
            <a:r>
              <a:rPr lang="en-US" baseline="-25000" dirty="0" smtClean="0"/>
              <a:t>2</a:t>
            </a:r>
            <a:r>
              <a:rPr lang="en-US" dirty="0" smtClean="0"/>
              <a:t>. How many grams of carbon dioxide gas are evolved? </a:t>
            </a:r>
          </a:p>
          <a:p>
            <a:pPr algn="just">
              <a:buNone/>
            </a:pPr>
            <a:r>
              <a:rPr lang="en-US" dirty="0" smtClean="0"/>
              <a:t>                                 </a:t>
            </a:r>
            <a:r>
              <a:rPr lang="en-US" sz="2400" dirty="0" smtClean="0"/>
              <a:t>heat</a:t>
            </a:r>
          </a:p>
          <a:p>
            <a:pPr algn="ctr">
              <a:buNone/>
            </a:pPr>
            <a:r>
              <a:rPr lang="en-US" dirty="0" smtClean="0"/>
              <a:t>CaCO</a:t>
            </a:r>
            <a:r>
              <a:rPr lang="en-US" baseline="-25000" dirty="0" smtClean="0"/>
              <a:t>3 (s) </a:t>
            </a:r>
            <a:r>
              <a:rPr lang="en-US" dirty="0" smtClean="0">
                <a:sym typeface="Wingdings" pitchFamily="2" charset="2"/>
              </a:rPr>
              <a:t> </a:t>
            </a:r>
            <a:r>
              <a:rPr lang="en-US" dirty="0" err="1" smtClean="0">
                <a:sym typeface="Wingdings" pitchFamily="2" charset="2"/>
              </a:rPr>
              <a:t>CaO</a:t>
            </a:r>
            <a:r>
              <a:rPr lang="en-US" baseline="-25000" dirty="0" smtClean="0">
                <a:sym typeface="Wingdings" pitchFamily="2" charset="2"/>
              </a:rPr>
              <a:t> (s) </a:t>
            </a:r>
            <a:r>
              <a:rPr lang="en-US" dirty="0" smtClean="0">
                <a:sym typeface="Wingdings" pitchFamily="2" charset="2"/>
              </a:rPr>
              <a:t>+ CO</a:t>
            </a:r>
            <a:r>
              <a:rPr lang="en-US" baseline="-25000" dirty="0" smtClean="0">
                <a:sym typeface="Wingdings" pitchFamily="2" charset="2"/>
              </a:rPr>
              <a:t>2 (g)</a:t>
            </a:r>
            <a:r>
              <a:rPr lang="en-US" baseline="-25000" dirty="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cstate="print"/>
          <a:srcRect/>
          <a:stretch>
            <a:fillRect/>
          </a:stretch>
        </p:blipFill>
        <p:spPr bwMode="auto">
          <a:xfrm>
            <a:off x="57150" y="1245870"/>
            <a:ext cx="9029700" cy="436626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dirty="0"/>
              <a:t>Conservation Laws</a:t>
            </a:r>
          </a:p>
        </p:txBody>
      </p:sp>
      <p:sp>
        <p:nvSpPr>
          <p:cNvPr id="224259" name="Rectangle 3"/>
          <p:cNvSpPr>
            <a:spLocks noGrp="1" noChangeArrowheads="1"/>
          </p:cNvSpPr>
          <p:nvPr>
            <p:ph type="body" idx="1"/>
          </p:nvPr>
        </p:nvSpPr>
        <p:spPr/>
        <p:txBody>
          <a:bodyPr/>
          <a:lstStyle/>
          <a:p>
            <a:pPr algn="ctr">
              <a:buFont typeface="Times" pitchFamily="28" charset="0"/>
              <a:buNone/>
            </a:pPr>
            <a:r>
              <a:rPr lang="en-US" dirty="0"/>
              <a:t>Common Events in which Energy Changes</a:t>
            </a:r>
          </a:p>
          <a:p>
            <a:pPr algn="ctr">
              <a:buFont typeface="Times" pitchFamily="28" charset="0"/>
              <a:buNone/>
            </a:pPr>
            <a:r>
              <a:rPr lang="en-US" dirty="0"/>
              <a:t>from One Form to Another:</a:t>
            </a:r>
          </a:p>
        </p:txBody>
      </p:sp>
      <p:pic>
        <p:nvPicPr>
          <p:cNvPr id="224262" name="Picture1" descr="0222"/>
          <p:cNvPicPr preferRelativeResize="0">
            <a:picLocks noChangeAspect="1" noChangeArrowheads="1"/>
          </p:cNvPicPr>
          <p:nvPr/>
        </p:nvPicPr>
        <p:blipFill>
          <a:blip r:embed="rId2" cstate="print"/>
          <a:srcRect l="2408"/>
          <a:stretch>
            <a:fillRect/>
          </a:stretch>
        </p:blipFill>
        <p:spPr bwMode="auto">
          <a:xfrm>
            <a:off x="152400" y="2228850"/>
            <a:ext cx="8796338"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Law of Conservation of Energy</a:t>
            </a:r>
            <a:endParaRPr lang="en-US" sz="3600" dirty="0"/>
          </a:p>
        </p:txBody>
      </p:sp>
      <p:sp>
        <p:nvSpPr>
          <p:cNvPr id="3" name="Content Placeholder 2"/>
          <p:cNvSpPr>
            <a:spLocks noGrp="1"/>
          </p:cNvSpPr>
          <p:nvPr>
            <p:ph idx="1"/>
          </p:nvPr>
        </p:nvSpPr>
        <p:spPr/>
        <p:txBody>
          <a:bodyPr/>
          <a:lstStyle/>
          <a:p>
            <a:pPr algn="just"/>
            <a:r>
              <a:rPr lang="en-US" dirty="0" smtClean="0"/>
              <a:t>Uranium converts water to steam is _____ energy released to _____ energy absorbed. </a:t>
            </a:r>
          </a:p>
          <a:p>
            <a:pPr algn="just">
              <a:buNone/>
            </a:pPr>
            <a:r>
              <a:rPr lang="en-US" dirty="0" smtClean="0"/>
              <a:t>	A. nuclear, heat</a:t>
            </a:r>
          </a:p>
          <a:p>
            <a:pPr algn="just">
              <a:buNone/>
            </a:pPr>
            <a:r>
              <a:rPr lang="en-US" dirty="0" smtClean="0"/>
              <a:t>	B. heat, mechanical</a:t>
            </a:r>
          </a:p>
          <a:p>
            <a:pPr algn="just">
              <a:buNone/>
            </a:pPr>
            <a:r>
              <a:rPr lang="en-US" dirty="0" smtClean="0"/>
              <a:t>	C. mechanical, mechanical</a:t>
            </a:r>
          </a:p>
          <a:p>
            <a:pPr algn="just">
              <a:buNone/>
            </a:pPr>
            <a:r>
              <a:rPr lang="en-US" dirty="0" smtClean="0"/>
              <a:t>	D. mechanical, electrical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Law of Conservation of Energy</a:t>
            </a:r>
            <a:endParaRPr lang="en-US" sz="3600" dirty="0"/>
          </a:p>
        </p:txBody>
      </p:sp>
      <p:sp>
        <p:nvSpPr>
          <p:cNvPr id="3" name="Content Placeholder 2"/>
          <p:cNvSpPr>
            <a:spLocks noGrp="1"/>
          </p:cNvSpPr>
          <p:nvPr>
            <p:ph idx="1"/>
          </p:nvPr>
        </p:nvSpPr>
        <p:spPr/>
        <p:txBody>
          <a:bodyPr/>
          <a:lstStyle/>
          <a:p>
            <a:pPr algn="just"/>
            <a:r>
              <a:rPr lang="en-US" dirty="0" smtClean="0"/>
              <a:t>Steam drives a turbine is heat energy _______ to mechanical energy _________. </a:t>
            </a:r>
          </a:p>
          <a:p>
            <a:pPr algn="just">
              <a:buNone/>
            </a:pPr>
            <a:r>
              <a:rPr lang="en-US" dirty="0" smtClean="0"/>
              <a:t>	A. absorbed, absorbed</a:t>
            </a:r>
          </a:p>
          <a:p>
            <a:pPr algn="just">
              <a:buNone/>
            </a:pPr>
            <a:r>
              <a:rPr lang="en-US" dirty="0" smtClean="0"/>
              <a:t>	B. released, absorbed</a:t>
            </a:r>
          </a:p>
          <a:p>
            <a:pPr algn="just">
              <a:buNone/>
            </a:pPr>
            <a:r>
              <a:rPr lang="en-US" dirty="0" smtClean="0"/>
              <a:t>	C. absorbed, released</a:t>
            </a:r>
          </a:p>
          <a:p>
            <a:pPr algn="just">
              <a:buNone/>
            </a:pPr>
            <a:r>
              <a:rPr lang="en-US" dirty="0" smtClean="0"/>
              <a:t>	D. released, released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p:cNvPicPr>
          <p:nvPr/>
        </p:nvPicPr>
        <p:blipFill>
          <a:blip r:embed="rId3" cstate="print"/>
          <a:srcRect/>
          <a:stretch>
            <a:fillRect/>
          </a:stretch>
        </p:blipFill>
        <p:spPr bwMode="auto">
          <a:xfrm>
            <a:off x="4038600" y="216829"/>
            <a:ext cx="4241800" cy="6350000"/>
          </a:xfrm>
          <a:prstGeom prst="rect">
            <a:avLst/>
          </a:prstGeom>
          <a:noFill/>
          <a:ln w="9525">
            <a:noFill/>
            <a:miter lim="800000"/>
            <a:headEnd/>
            <a:tailEnd/>
          </a:ln>
        </p:spPr>
      </p:pic>
      <p:sp>
        <p:nvSpPr>
          <p:cNvPr id="88066" name="TextBox 2"/>
          <p:cNvSpPr txBox="1">
            <a:spLocks noChangeArrowheads="1"/>
          </p:cNvSpPr>
          <p:nvPr/>
        </p:nvSpPr>
        <p:spPr bwMode="auto">
          <a:xfrm>
            <a:off x="8655050" y="6604000"/>
            <a:ext cx="488950" cy="274638"/>
          </a:xfrm>
          <a:prstGeom prst="rect">
            <a:avLst/>
          </a:prstGeom>
          <a:noFill/>
          <a:ln w="9525">
            <a:noFill/>
            <a:miter lim="800000"/>
            <a:headEnd/>
            <a:tailEnd/>
          </a:ln>
        </p:spPr>
        <p:txBody>
          <a:bodyPr wrap="none">
            <a:spAutoFit/>
          </a:bodyPr>
          <a:lstStyle/>
          <a:p>
            <a:pPr algn="r"/>
            <a:r>
              <a:rPr lang="en-US" sz="1200" b="1">
                <a:latin typeface="Arial" pitchFamily="34" charset="0"/>
              </a:rPr>
              <a:t> p39</a:t>
            </a:r>
          </a:p>
        </p:txBody>
      </p:sp>
      <p:sp>
        <p:nvSpPr>
          <p:cNvPr id="2" name="Title 1"/>
          <p:cNvSpPr>
            <a:spLocks noGrp="1"/>
          </p:cNvSpPr>
          <p:nvPr>
            <p:ph type="title"/>
          </p:nvPr>
        </p:nvSpPr>
        <p:spPr>
          <a:xfrm>
            <a:off x="457200" y="274638"/>
            <a:ext cx="3505200" cy="3535362"/>
          </a:xfrm>
        </p:spPr>
        <p:txBody>
          <a:bodyPr/>
          <a:lstStyle/>
          <a:p>
            <a:r>
              <a:rPr lang="en-US" dirty="0" smtClean="0"/>
              <a:t>Albert Einstein </a:t>
            </a:r>
            <a:endParaRPr lang="en-US" dirty="0"/>
          </a:p>
        </p:txBody>
      </p:sp>
    </p:spTree>
    <p:extLst>
      <p:ext uri="{BB962C8B-B14F-4D97-AF65-F5344CB8AC3E}">
        <p14:creationId xmlns:p14="http://schemas.microsoft.com/office/powerpoint/2010/main" val="467162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cstate="print"/>
          <a:srcRect/>
          <a:stretch>
            <a:fillRect/>
          </a:stretch>
        </p:blipFill>
        <p:spPr bwMode="auto">
          <a:xfrm>
            <a:off x="57150" y="1371600"/>
            <a:ext cx="9029700" cy="508635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57150" y="360045"/>
            <a:ext cx="9029700" cy="613791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element?</a:t>
            </a:r>
            <a:endParaRPr lang="en-US" dirty="0"/>
          </a:p>
        </p:txBody>
      </p:sp>
      <p:pic>
        <p:nvPicPr>
          <p:cNvPr id="4" name="Content Placeholder 3" descr="03_Pg58_UnFigure_1.jpg"/>
          <p:cNvPicPr>
            <a:picLocks noGrp="1" noChangeAspect="1"/>
          </p:cNvPicPr>
          <p:nvPr>
            <p:ph idx="1"/>
          </p:nvPr>
        </p:nvPicPr>
        <p:blipFill>
          <a:blip r:embed="rId2" cstate="print"/>
          <a:stretch>
            <a:fillRect/>
          </a:stretch>
        </p:blipFill>
        <p:spPr>
          <a:xfrm>
            <a:off x="1143000" y="2362200"/>
            <a:ext cx="7034784" cy="3688080"/>
          </a:xfrm>
        </p:spPr>
      </p:pic>
      <p:sp>
        <p:nvSpPr>
          <p:cNvPr id="5" name="TextBox 4"/>
          <p:cNvSpPr txBox="1"/>
          <p:nvPr/>
        </p:nvSpPr>
        <p:spPr>
          <a:xfrm>
            <a:off x="838200" y="1676400"/>
            <a:ext cx="7315200" cy="369332"/>
          </a:xfrm>
          <a:prstGeom prst="rect">
            <a:avLst/>
          </a:prstGeom>
          <a:noFill/>
        </p:spPr>
        <p:txBody>
          <a:bodyPr wrap="square" rtlCol="0">
            <a:spAutoFit/>
          </a:bodyPr>
          <a:lstStyle/>
          <a:p>
            <a:r>
              <a:rPr lang="en-US" dirty="0" smtClean="0"/>
              <a:t>Cannot be separated chemically into simpler substances.</a:t>
            </a:r>
            <a:endParaRPr lang="en-US" dirty="0"/>
          </a:p>
        </p:txBody>
      </p:sp>
      <p:sp>
        <p:nvSpPr>
          <p:cNvPr id="6" name="TextBox 5"/>
          <p:cNvSpPr txBox="1"/>
          <p:nvPr/>
        </p:nvSpPr>
        <p:spPr>
          <a:xfrm>
            <a:off x="5943600" y="5867400"/>
            <a:ext cx="1905000" cy="369332"/>
          </a:xfrm>
          <a:prstGeom prst="rect">
            <a:avLst/>
          </a:prstGeom>
          <a:noFill/>
        </p:spPr>
        <p:txBody>
          <a:bodyPr wrap="square" rtlCol="0">
            <a:spAutoFit/>
          </a:bodyPr>
          <a:lstStyle/>
          <a:p>
            <a:r>
              <a:rPr lang="en-US" dirty="0" smtClean="0"/>
              <a:t>Aluminum metal</a:t>
            </a:r>
            <a:endParaRPr lang="en-US" dirty="0"/>
          </a:p>
        </p:txBody>
      </p:sp>
    </p:spTree>
    <p:extLst>
      <p:ext uri="{BB962C8B-B14F-4D97-AF65-F5344CB8AC3E}">
        <p14:creationId xmlns:p14="http://schemas.microsoft.com/office/powerpoint/2010/main" val="203073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What is a compound?</a:t>
            </a:r>
            <a:endParaRPr lang="en-US" dirty="0"/>
          </a:p>
        </p:txBody>
      </p:sp>
      <p:sp>
        <p:nvSpPr>
          <p:cNvPr id="5" name="TextBox 4"/>
          <p:cNvSpPr txBox="1"/>
          <p:nvPr/>
        </p:nvSpPr>
        <p:spPr>
          <a:xfrm>
            <a:off x="1295400" y="1066800"/>
            <a:ext cx="6629400" cy="369332"/>
          </a:xfrm>
          <a:prstGeom prst="rect">
            <a:avLst/>
          </a:prstGeom>
          <a:noFill/>
        </p:spPr>
        <p:txBody>
          <a:bodyPr wrap="square" rtlCol="0">
            <a:spAutoFit/>
          </a:bodyPr>
          <a:lstStyle/>
          <a:p>
            <a:r>
              <a:rPr lang="en-US" dirty="0" smtClean="0"/>
              <a:t>Can be separated chemically into simpler substances.</a:t>
            </a:r>
            <a:endParaRPr lang="en-US" dirty="0"/>
          </a:p>
        </p:txBody>
      </p:sp>
      <p:pic>
        <p:nvPicPr>
          <p:cNvPr id="8" name="Content Placeholder 7" descr="03_01_Figure.jpg"/>
          <p:cNvPicPr>
            <a:picLocks noGrp="1" noChangeAspect="1"/>
          </p:cNvPicPr>
          <p:nvPr>
            <p:ph idx="1"/>
          </p:nvPr>
        </p:nvPicPr>
        <p:blipFill>
          <a:blip r:embed="rId2" cstate="print"/>
          <a:stretch>
            <a:fillRect/>
          </a:stretch>
        </p:blipFill>
        <p:spPr>
          <a:xfrm>
            <a:off x="1509334" y="1600200"/>
            <a:ext cx="6125332" cy="4525963"/>
          </a:xfrm>
        </p:spPr>
      </p:pic>
    </p:spTree>
    <p:extLst>
      <p:ext uri="{BB962C8B-B14F-4D97-AF65-F5344CB8AC3E}">
        <p14:creationId xmlns:p14="http://schemas.microsoft.com/office/powerpoint/2010/main" val="2203385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p:cNvPicPr>
          <p:nvPr/>
        </p:nvPicPr>
        <p:blipFill>
          <a:blip r:embed="rId3" cstate="print"/>
          <a:srcRect/>
          <a:stretch>
            <a:fillRect/>
          </a:stretch>
        </p:blipFill>
        <p:spPr bwMode="auto">
          <a:xfrm>
            <a:off x="2351088" y="231698"/>
            <a:ext cx="6807200" cy="6350000"/>
          </a:xfrm>
          <a:prstGeom prst="rect">
            <a:avLst/>
          </a:prstGeom>
          <a:noFill/>
          <a:ln w="9525">
            <a:noFill/>
            <a:miter lim="800000"/>
            <a:headEnd/>
            <a:tailEnd/>
          </a:ln>
        </p:spPr>
      </p:pic>
      <p:sp>
        <p:nvSpPr>
          <p:cNvPr id="36866" name="TextBox 2"/>
          <p:cNvSpPr txBox="1">
            <a:spLocks noChangeArrowheads="1"/>
          </p:cNvSpPr>
          <p:nvPr/>
        </p:nvSpPr>
        <p:spPr bwMode="auto">
          <a:xfrm>
            <a:off x="7940675" y="6604000"/>
            <a:ext cx="1217613" cy="274638"/>
          </a:xfrm>
          <a:prstGeom prst="rect">
            <a:avLst/>
          </a:prstGeom>
          <a:noFill/>
          <a:ln w="9525">
            <a:noFill/>
            <a:miter lim="800000"/>
            <a:headEnd/>
            <a:tailEnd/>
          </a:ln>
        </p:spPr>
        <p:txBody>
          <a:bodyPr wrap="none">
            <a:spAutoFit/>
          </a:bodyPr>
          <a:lstStyle/>
          <a:p>
            <a:pPr algn="r"/>
            <a:r>
              <a:rPr lang="en-US" sz="1200" b="1">
                <a:latin typeface="Arial" pitchFamily="34" charset="0"/>
              </a:rPr>
              <a:t>Figure 2-7 p25</a:t>
            </a:r>
          </a:p>
        </p:txBody>
      </p:sp>
      <p:sp>
        <p:nvSpPr>
          <p:cNvPr id="2" name="Title 1"/>
          <p:cNvSpPr>
            <a:spLocks noGrp="1"/>
          </p:cNvSpPr>
          <p:nvPr>
            <p:ph type="title"/>
          </p:nvPr>
        </p:nvSpPr>
        <p:spPr>
          <a:xfrm>
            <a:off x="152400" y="231698"/>
            <a:ext cx="2743200" cy="3687762"/>
          </a:xfrm>
        </p:spPr>
        <p:txBody>
          <a:bodyPr>
            <a:normAutofit/>
          </a:bodyPr>
          <a:lstStyle/>
          <a:p>
            <a:r>
              <a:rPr lang="en-US" sz="3600" dirty="0" smtClean="0"/>
              <a:t>Can a compound be separated into it’s elements? </a:t>
            </a:r>
            <a:endParaRPr lang="en-US" sz="3600" dirty="0"/>
          </a:p>
        </p:txBody>
      </p:sp>
    </p:spTree>
    <p:extLst>
      <p:ext uri="{BB962C8B-B14F-4D97-AF65-F5344CB8AC3E}">
        <p14:creationId xmlns:p14="http://schemas.microsoft.com/office/powerpoint/2010/main" val="517200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1404</Words>
  <Application>Microsoft Office PowerPoint</Application>
  <PresentationFormat>On-screen Show (4:3)</PresentationFormat>
  <Paragraphs>295</Paragraphs>
  <Slides>46</Slides>
  <Notes>16</Notes>
  <HiddenSlides>3</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Chemistry 120</vt:lpstr>
      <vt:lpstr>PowerPoint Presentation</vt:lpstr>
      <vt:lpstr>How do the three phases of matter compare? </vt:lpstr>
      <vt:lpstr>How do the states of matter compare? </vt:lpstr>
      <vt:lpstr>PowerPoint Presentation</vt:lpstr>
      <vt:lpstr>PowerPoint Presentation</vt:lpstr>
      <vt:lpstr>What is an element?</vt:lpstr>
      <vt:lpstr>What is a compound?</vt:lpstr>
      <vt:lpstr>Can a compound be separated into it’s elements? </vt:lpstr>
      <vt:lpstr>Does the composition of a substance change based on its source? </vt:lpstr>
      <vt:lpstr>Example - Law of Definite Composition</vt:lpstr>
      <vt:lpstr> Elements and Compounds Particulate and Macroscopic Views of Elements and Compounds: </vt:lpstr>
      <vt:lpstr> Elements and Compounds Particulate and Macroscopic Views of Elements and Compounds: </vt:lpstr>
      <vt:lpstr> Elements and Compounds Particulate and Macroscopic Views of Elements and Compounds: </vt:lpstr>
      <vt:lpstr>PowerPoint Presentation</vt:lpstr>
      <vt:lpstr>Can you see the difference between a pure substance and a mixture? </vt:lpstr>
      <vt:lpstr>PowerPoint Presentation</vt:lpstr>
      <vt:lpstr>Example – Classification of Matter</vt:lpstr>
      <vt:lpstr>Example - Classification of Matter</vt:lpstr>
      <vt:lpstr>Example - Classification of Matter</vt:lpstr>
      <vt:lpstr>PowerPoint Presentation</vt:lpstr>
      <vt:lpstr>What techniques can be used to separate mixtures? </vt:lpstr>
      <vt:lpstr>PowerPoint Presentation</vt:lpstr>
      <vt:lpstr>How do changes of state alter chemical composition? </vt:lpstr>
      <vt:lpstr>Exothermic or endothermic processes?</vt:lpstr>
      <vt:lpstr>What do chemical changes look like?</vt:lpstr>
      <vt:lpstr>Do reactants look like their products? </vt:lpstr>
      <vt:lpstr>Example – Physical and Chemical Properties</vt:lpstr>
      <vt:lpstr>Example – Physical and Chemical Properties</vt:lpstr>
      <vt:lpstr>Example – Physical and Chemical Properties</vt:lpstr>
      <vt:lpstr>Example – Physical and Chemical Properties</vt:lpstr>
      <vt:lpstr>Example – Physical and Chemical Change</vt:lpstr>
      <vt:lpstr>Example – Physical and Chemical Change</vt:lpstr>
      <vt:lpstr>Example – Physical and Chemical Change</vt:lpstr>
      <vt:lpstr>Example – Physical and Chemical Change</vt:lpstr>
      <vt:lpstr>Example – Physical and Chemical Change</vt:lpstr>
      <vt:lpstr>Example – Physical and Chemical Change</vt:lpstr>
      <vt:lpstr>Example – Physical and Chemical Change</vt:lpstr>
      <vt:lpstr>Example – Physical and Chemical Change</vt:lpstr>
      <vt:lpstr>How do charges interact? </vt:lpstr>
      <vt:lpstr>Example – Law of Conservation of Mass </vt:lpstr>
      <vt:lpstr>PowerPoint Presentation</vt:lpstr>
      <vt:lpstr>Conservation Laws</vt:lpstr>
      <vt:lpstr>Example – Law of Conservation of Energy</vt:lpstr>
      <vt:lpstr>Example – Law of Conservation of Energy</vt:lpstr>
      <vt:lpstr>Albert Einstein </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Diana Vance</cp:lastModifiedBy>
  <cp:revision>34</cp:revision>
  <dcterms:created xsi:type="dcterms:W3CDTF">2009-08-26T04:56:44Z</dcterms:created>
  <dcterms:modified xsi:type="dcterms:W3CDTF">2014-12-09T16:27:02Z</dcterms:modified>
</cp:coreProperties>
</file>