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3" r:id="rId3"/>
    <p:sldId id="304" r:id="rId4"/>
    <p:sldId id="268" r:id="rId5"/>
    <p:sldId id="288" r:id="rId6"/>
    <p:sldId id="317" r:id="rId7"/>
    <p:sldId id="289" r:id="rId8"/>
    <p:sldId id="257" r:id="rId9"/>
    <p:sldId id="265" r:id="rId10"/>
    <p:sldId id="298" r:id="rId11"/>
    <p:sldId id="273" r:id="rId12"/>
    <p:sldId id="318" r:id="rId13"/>
    <p:sldId id="305" r:id="rId14"/>
    <p:sldId id="272" r:id="rId15"/>
    <p:sldId id="287" r:id="rId16"/>
    <p:sldId id="270" r:id="rId17"/>
    <p:sldId id="313" r:id="rId18"/>
    <p:sldId id="274" r:id="rId19"/>
    <p:sldId id="275" r:id="rId20"/>
    <p:sldId id="277" r:id="rId21"/>
    <p:sldId id="278" r:id="rId22"/>
    <p:sldId id="258" r:id="rId23"/>
    <p:sldId id="290" r:id="rId24"/>
    <p:sldId id="291" r:id="rId25"/>
    <p:sldId id="302" r:id="rId26"/>
    <p:sldId id="276" r:id="rId27"/>
    <p:sldId id="319" r:id="rId28"/>
    <p:sldId id="314" r:id="rId29"/>
    <p:sldId id="308" r:id="rId30"/>
    <p:sldId id="309" r:id="rId31"/>
    <p:sldId id="306" r:id="rId32"/>
    <p:sldId id="263" r:id="rId33"/>
    <p:sldId id="307" r:id="rId34"/>
    <p:sldId id="262" r:id="rId35"/>
    <p:sldId id="355" r:id="rId36"/>
    <p:sldId id="316" r:id="rId37"/>
    <p:sldId id="279" r:id="rId38"/>
    <p:sldId id="286" r:id="rId39"/>
    <p:sldId id="310" r:id="rId40"/>
    <p:sldId id="301" r:id="rId41"/>
    <p:sldId id="266" r:id="rId42"/>
    <p:sldId id="261" r:id="rId43"/>
    <p:sldId id="297" r:id="rId44"/>
    <p:sldId id="315" r:id="rId45"/>
    <p:sldId id="283" r:id="rId46"/>
    <p:sldId id="284" r:id="rId47"/>
    <p:sldId id="28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17557-316B-4EB1-8591-80CF12DF7481}" type="datetimeFigureOut">
              <a:rPr lang="en-US" smtClean="0"/>
              <a:pPr/>
              <a:t>2/21/2020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DA773-7AF8-4113-A2E3-EB390C0867F5}" type="slidenum">
              <a:rPr lang="en-US" smtClean="0"/>
              <a:pPr/>
              <a:t>‹#›</a:t>
            </a:fld>
            <a:endParaRPr lang="en-US"/>
          </a:p>
        </p:txBody>
      </p:sp>
    </p:spTree>
    <p:extLst>
      <p:ext uri="{BB962C8B-B14F-4D97-AF65-F5344CB8AC3E}">
        <p14:creationId xmlns:p14="http://schemas.microsoft.com/office/powerpoint/2010/main" val="3230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C6F718B0-C615-45C3-ADBC-F7F8A39D9E4C}" type="slidenum">
              <a:rPr lang="en-US"/>
              <a:pPr/>
              <a:t>2</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02-02</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Metric Rulers</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On ruler A, each division is 1 cm.  On ruler B, each division is 1 cm and each subdivision is 0.1 cm.</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These rulers are not to scale, but they reflect the relationship of measurement precision to instrumentation precision.</a:t>
            </a:r>
          </a:p>
        </p:txBody>
      </p:sp>
    </p:spTree>
    <p:extLst>
      <p:ext uri="{BB962C8B-B14F-4D97-AF65-F5344CB8AC3E}">
        <p14:creationId xmlns:p14="http://schemas.microsoft.com/office/powerpoint/2010/main" val="1772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AE88B-A56F-4242-9C0E-598CA9595AC6}" type="slidenum">
              <a:rPr lang="en-US"/>
              <a:pPr/>
              <a:t>11</a:t>
            </a:fld>
            <a:endParaRPr lang="en-US"/>
          </a:p>
        </p:txBody>
      </p:sp>
      <p:sp>
        <p:nvSpPr>
          <p:cNvPr id="59394" name="Rectangle 2"/>
          <p:cNvSpPr>
            <a:spLocks noGrp="1" noRot="1" noChangeAspect="1" noChangeArrowheads="1" noTextEdit="1"/>
          </p:cNvSpPr>
          <p:nvPr>
            <p:ph type="sldImg"/>
          </p:nvPr>
        </p:nvSpPr>
        <p:spPr>
          <a:xfrm>
            <a:off x="1143000" y="687388"/>
            <a:ext cx="4572000" cy="3429000"/>
          </a:xfrm>
          <a:ln/>
        </p:spPr>
      </p:sp>
      <p:sp>
        <p:nvSpPr>
          <p:cNvPr id="5939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253458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E0C2615B-10CD-4FFA-80FE-11D0CF14AB9C}" type="slidenum">
              <a:rPr lang="en-US" smtClean="0"/>
              <a:pPr>
                <a:defRPr/>
              </a:pPr>
              <a:t>12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Figure: 01-T01</a:t>
            </a:r>
          </a:p>
          <a:p>
            <a:endParaRPr lang="en-US" altLang="en-US"/>
          </a:p>
          <a:p>
            <a:r>
              <a:rPr lang="en-US" altLang="en-US"/>
              <a:t>Title: </a:t>
            </a:r>
          </a:p>
          <a:p>
            <a:r>
              <a:rPr lang="en-US" altLang="en-US"/>
              <a:t>TABLE 1.1  SI Base Units</a:t>
            </a:r>
          </a:p>
          <a:p>
            <a:endParaRPr lang="en-US" altLang="en-US"/>
          </a:p>
          <a:p>
            <a:r>
              <a:rPr lang="en-US" altLang="en-US"/>
              <a:t>Caption: </a:t>
            </a:r>
          </a:p>
          <a:p>
            <a:r>
              <a:rPr lang="en-US" altLang="en-US"/>
              <a:t>These seven units form the basis for the SI system, sometimes called the metric system. In the SI system, measurements are made of these units, or of combinations of two or more of the units.</a:t>
            </a:r>
          </a:p>
        </p:txBody>
      </p:sp>
    </p:spTree>
    <p:extLst>
      <p:ext uri="{BB962C8B-B14F-4D97-AF65-F5344CB8AC3E}">
        <p14:creationId xmlns:p14="http://schemas.microsoft.com/office/powerpoint/2010/main" val="2597754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C3910-41A3-4744-A180-C1A3671A60FD}" type="slidenum">
              <a:rPr lang="en-US"/>
              <a:pPr/>
              <a:t>14</a:t>
            </a:fld>
            <a:endParaRPr lang="en-US"/>
          </a:p>
        </p:txBody>
      </p:sp>
      <p:sp>
        <p:nvSpPr>
          <p:cNvPr id="40962" name="Rectangle 2"/>
          <p:cNvSpPr>
            <a:spLocks noGrp="1" noRot="1" noChangeAspect="1" noChangeArrowheads="1" noTextEdit="1"/>
          </p:cNvSpPr>
          <p:nvPr>
            <p:ph type="sldImg"/>
          </p:nvPr>
        </p:nvSpPr>
        <p:spPr>
          <a:xfrm>
            <a:off x="1143000" y="687388"/>
            <a:ext cx="4572000" cy="3429000"/>
          </a:xfrm>
          <a:ln/>
        </p:spPr>
      </p:sp>
      <p:sp>
        <p:nvSpPr>
          <p:cNvPr id="40963"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2688993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3.1 Three examples of laboratory balances. (a) A triple-beam balance measures mass with an error of 0.01 g. It is usually used when high accuracy is not required. (b) This top-loading balance measures mass with an error of 0.001 g. It has sufficient accuracy for most introductory chemistry applications. (c) An analytical balance measures mass with an error of 0.0001 g. It is usually used in more advanced courses and in scientific laboratories.</a:t>
            </a:r>
          </a:p>
        </p:txBody>
      </p:sp>
      <p:sp>
        <p:nvSpPr>
          <p:cNvPr id="25603" name="Slide Number Placeholder 3"/>
          <p:cNvSpPr>
            <a:spLocks noGrp="1"/>
          </p:cNvSpPr>
          <p:nvPr>
            <p:ph type="sldNum" sz="quarter" idx="5"/>
          </p:nvPr>
        </p:nvSpPr>
        <p:spPr bwMode="auto">
          <a:noFill/>
          <a:ln>
            <a:miter lim="800000"/>
            <a:headEnd/>
            <a:tailEnd/>
          </a:ln>
        </p:spPr>
        <p:txBody>
          <a:bodyPr/>
          <a:lstStyle/>
          <a:p>
            <a:fld id="{3C43200E-097D-47DF-9DCE-EBF8A50E832F}" type="slidenum">
              <a:rPr lang="en-US"/>
              <a:pPr/>
              <a:t>15</a:t>
            </a:fld>
            <a:endParaRPr lang="en-US"/>
          </a:p>
        </p:txBody>
      </p:sp>
    </p:spTree>
    <p:extLst>
      <p:ext uri="{BB962C8B-B14F-4D97-AF65-F5344CB8AC3E}">
        <p14:creationId xmlns:p14="http://schemas.microsoft.com/office/powerpoint/2010/main" val="59088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072668AD-C364-4BFE-8F21-0F1C20B9364C}" type="slidenum">
              <a:rPr lang="en-US"/>
              <a:pPr/>
              <a:t>16</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02-03</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Balances for Measuring Mass </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(a) A platform balance having an uncertainty of 0.1 g. (b) A beam balance having an uncertainty of 0.01 g. (c) An electronic balance having an uncertainty of 0.001 g.  </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Many labs have all three kinds of balances in use.</a:t>
            </a:r>
          </a:p>
        </p:txBody>
      </p:sp>
    </p:spTree>
    <p:extLst>
      <p:ext uri="{BB962C8B-B14F-4D97-AF65-F5344CB8AC3E}">
        <p14:creationId xmlns:p14="http://schemas.microsoft.com/office/powerpoint/2010/main" val="3666545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C5ED6F45-0D4E-4AC4-A475-113D403D930A}" type="slidenum">
              <a:rPr lang="en-US"/>
              <a:pPr/>
              <a:t>22</a:t>
            </a:fld>
            <a:endParaRPr lang="en-US"/>
          </a:p>
        </p:txBody>
      </p:sp>
      <p:sp>
        <p:nvSpPr>
          <p:cNvPr id="3993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03-01-09UN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One Liter</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 liter equals the volume of a cube 10 cm on a side, that is, 1000 cm</a:t>
            </a:r>
            <a:r>
              <a:rPr lang="en-US" baseline="30000">
                <a:solidFill>
                  <a:srgbClr val="000000"/>
                </a:solidFill>
                <a:latin typeface="Geneva" pitchFamily="4" charset="0"/>
              </a:rPr>
              <a:t>3</a:t>
            </a:r>
            <a:r>
              <a:rPr lang="en-US">
                <a:solidFill>
                  <a:srgbClr val="000000"/>
                </a:solidFill>
                <a:latin typeface="Geneva" pitchFamily="4" charset="0"/>
              </a:rPr>
              <a: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is useful in explaining the difference between a length unit conversion (1 in = 2.54 cm) and a volume conversion ( (1 in)</a:t>
            </a:r>
            <a:r>
              <a:rPr lang="en-US" baseline="30000">
                <a:solidFill>
                  <a:srgbClr val="000000"/>
                </a:solidFill>
                <a:latin typeface="Geneva" pitchFamily="4" charset="0"/>
              </a:rPr>
              <a:t>3</a:t>
            </a:r>
            <a:r>
              <a:rPr lang="en-US">
                <a:solidFill>
                  <a:srgbClr val="000000"/>
                </a:solidFill>
                <a:latin typeface="Geneva" pitchFamily="4" charset="0"/>
              </a:rPr>
              <a:t> = (2.54 cm)</a:t>
            </a:r>
            <a:r>
              <a:rPr lang="en-US" baseline="30000">
                <a:solidFill>
                  <a:srgbClr val="000000"/>
                </a:solidFill>
                <a:latin typeface="Geneva" pitchFamily="4" charset="0"/>
              </a:rPr>
              <a:t>3</a:t>
            </a:r>
            <a:r>
              <a:rPr lang="en-US">
                <a:solidFill>
                  <a:srgbClr val="000000"/>
                </a:solidFill>
                <a:latin typeface="Geneva" pitchFamily="4" charset="0"/>
              </a:rPr>
              <a:t>.</a:t>
            </a:r>
          </a:p>
        </p:txBody>
      </p:sp>
    </p:spTree>
    <p:extLst>
      <p:ext uri="{BB962C8B-B14F-4D97-AF65-F5344CB8AC3E}">
        <p14:creationId xmlns:p14="http://schemas.microsoft.com/office/powerpoint/2010/main" val="24760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3.6 The relationship among 1000 cubic centimeters (a liter), the cubic centimeter (a milli-liter), and the cubic millimeter. 1 L 5 1000 cm3 5 1000 mL and 1000 mm3 5 1 cm3.</a:t>
            </a:r>
          </a:p>
        </p:txBody>
      </p:sp>
      <p:sp>
        <p:nvSpPr>
          <p:cNvPr id="41987" name="Slide Number Placeholder 3"/>
          <p:cNvSpPr>
            <a:spLocks noGrp="1"/>
          </p:cNvSpPr>
          <p:nvPr>
            <p:ph type="sldNum" sz="quarter" idx="5"/>
          </p:nvPr>
        </p:nvSpPr>
        <p:spPr bwMode="auto">
          <a:noFill/>
          <a:ln>
            <a:miter lim="800000"/>
            <a:headEnd/>
            <a:tailEnd/>
          </a:ln>
        </p:spPr>
        <p:txBody>
          <a:bodyPr/>
          <a:lstStyle/>
          <a:p>
            <a:fld id="{B7F1150F-AC66-4818-B59F-3E62401FDB75}" type="slidenum">
              <a:rPr lang="en-US"/>
              <a:pPr/>
              <a:t>23</a:t>
            </a:fld>
            <a:endParaRPr lang="en-US"/>
          </a:p>
        </p:txBody>
      </p:sp>
    </p:spTree>
    <p:extLst>
      <p:ext uri="{BB962C8B-B14F-4D97-AF65-F5344CB8AC3E}">
        <p14:creationId xmlns:p14="http://schemas.microsoft.com/office/powerpoint/2010/main" val="356101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Volumetric glassware. The beaker is only for estimating volumes. The tall graduated cylinder is used to measure volume more accurately. The flask with the tall neck (volumet-ric flask) and the pipet are used to obtain samples of fixed but precisely measured volumes. The buret is used to dispense variable volumes with</a:t>
            </a:r>
          </a:p>
        </p:txBody>
      </p:sp>
      <p:sp>
        <p:nvSpPr>
          <p:cNvPr id="44035" name="Slide Number Placeholder 3"/>
          <p:cNvSpPr>
            <a:spLocks noGrp="1"/>
          </p:cNvSpPr>
          <p:nvPr>
            <p:ph type="sldNum" sz="quarter" idx="5"/>
          </p:nvPr>
        </p:nvSpPr>
        <p:spPr bwMode="auto">
          <a:noFill/>
          <a:ln>
            <a:miter lim="800000"/>
            <a:headEnd/>
            <a:tailEnd/>
          </a:ln>
        </p:spPr>
        <p:txBody>
          <a:bodyPr/>
          <a:lstStyle/>
          <a:p>
            <a:fld id="{E47EA558-1AD8-4E23-A98D-7A7F7F88FE81}" type="slidenum">
              <a:rPr lang="en-US"/>
              <a:pPr/>
              <a:t>24</a:t>
            </a:fld>
            <a:endParaRPr lang="en-US"/>
          </a:p>
        </p:txBody>
      </p:sp>
    </p:spTree>
    <p:extLst>
      <p:ext uri="{BB962C8B-B14F-4D97-AF65-F5344CB8AC3E}">
        <p14:creationId xmlns:p14="http://schemas.microsoft.com/office/powerpoint/2010/main" val="395025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5235" name="Slide Number Placeholder 3"/>
          <p:cNvSpPr>
            <a:spLocks noGrp="1"/>
          </p:cNvSpPr>
          <p:nvPr>
            <p:ph type="sldNum" sz="quarter" idx="5"/>
          </p:nvPr>
        </p:nvSpPr>
        <p:spPr bwMode="auto">
          <a:noFill/>
          <a:ln>
            <a:miter lim="800000"/>
            <a:headEnd/>
            <a:tailEnd/>
          </a:ln>
        </p:spPr>
        <p:txBody>
          <a:bodyPr/>
          <a:lstStyle/>
          <a:p>
            <a:fld id="{EA8DD4E4-0C3A-4F1F-8854-ACE72C1BD8CB}" type="slidenum">
              <a:rPr lang="en-US"/>
              <a:pPr/>
              <a:t>25</a:t>
            </a:fld>
            <a:endParaRPr lang="en-US"/>
          </a:p>
        </p:txBody>
      </p:sp>
    </p:spTree>
    <p:extLst>
      <p:ext uri="{BB962C8B-B14F-4D97-AF65-F5344CB8AC3E}">
        <p14:creationId xmlns:p14="http://schemas.microsoft.com/office/powerpoint/2010/main" val="399080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a:lstStyle/>
          <a:p>
            <a:fld id="{59A6266A-29C6-479B-9818-58B013E677EF}" type="slidenum">
              <a:rPr lang="en-US"/>
              <a:pPr/>
              <a:t>29</a:t>
            </a:fld>
            <a:endParaRPr lang="en-US"/>
          </a:p>
        </p:txBody>
      </p:sp>
    </p:spTree>
    <p:extLst>
      <p:ext uri="{BB962C8B-B14F-4D97-AF65-F5344CB8AC3E}">
        <p14:creationId xmlns:p14="http://schemas.microsoft.com/office/powerpoint/2010/main" val="97128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C6F718B0-C615-45C3-ADBC-F7F8A39D9E4C}" type="slidenum">
              <a:rPr lang="en-US"/>
              <a:pPr/>
              <a:t>3</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02-02</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Metric Rulers</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On ruler A, each division is 1 cm.  On ruler B, each division is 1 cm and each subdivision is 0.1 cm.</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These rulers are not to scale, but they reflect the relationship of measurement precision to instrumentation precision.</a:t>
            </a:r>
          </a:p>
        </p:txBody>
      </p:sp>
    </p:spTree>
    <p:extLst>
      <p:ext uri="{BB962C8B-B14F-4D97-AF65-F5344CB8AC3E}">
        <p14:creationId xmlns:p14="http://schemas.microsoft.com/office/powerpoint/2010/main" val="321575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a:lstStyle/>
          <a:p>
            <a:fld id="{EA21F644-0711-4EAA-B932-CB50E5E98CC5}" type="slidenum">
              <a:rPr lang="en-US"/>
              <a:pPr/>
              <a:t>30</a:t>
            </a:fld>
            <a:endParaRPr lang="en-US"/>
          </a:p>
        </p:txBody>
      </p:sp>
    </p:spTree>
    <p:extLst>
      <p:ext uri="{BB962C8B-B14F-4D97-AF65-F5344CB8AC3E}">
        <p14:creationId xmlns:p14="http://schemas.microsoft.com/office/powerpoint/2010/main" val="2607174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Anders Celsius (1701–1744), a Swedish scientist, first proposed setting the freezing point of water at 100° and the boiling point at 0°. The scale was reversed after his death.</a:t>
            </a:r>
          </a:p>
        </p:txBody>
      </p:sp>
      <p:sp>
        <p:nvSpPr>
          <p:cNvPr id="64515" name="Slide Number Placeholder 3"/>
          <p:cNvSpPr>
            <a:spLocks noGrp="1"/>
          </p:cNvSpPr>
          <p:nvPr>
            <p:ph type="sldNum" sz="quarter" idx="5"/>
          </p:nvPr>
        </p:nvSpPr>
        <p:spPr bwMode="auto">
          <a:noFill/>
          <a:ln>
            <a:miter lim="800000"/>
            <a:headEnd/>
            <a:tailEnd/>
          </a:ln>
        </p:spPr>
        <p:txBody>
          <a:bodyPr/>
          <a:lstStyle/>
          <a:p>
            <a:fld id="{29C50DF9-530C-4F0E-BABE-0EDAB45A0076}" type="slidenum">
              <a:rPr lang="en-US"/>
              <a:pPr/>
              <a:t>31</a:t>
            </a:fld>
            <a:endParaRPr lang="en-US"/>
          </a:p>
        </p:txBody>
      </p:sp>
    </p:spTree>
    <p:extLst>
      <p:ext uri="{BB962C8B-B14F-4D97-AF65-F5344CB8AC3E}">
        <p14:creationId xmlns:p14="http://schemas.microsoft.com/office/powerpoint/2010/main" val="317692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F01AEFB8-168E-423C-9250-94CB3F184DF9}" type="slidenum">
              <a:rPr lang="en-US"/>
              <a:pPr/>
              <a:t>32</a:t>
            </a:fld>
            <a:endParaRPr lang="en-US"/>
          </a:p>
        </p:txBody>
      </p:sp>
      <p:sp>
        <p:nvSpPr>
          <p:cNvPr id="808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Heat versus Temperature</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500 mL and 1000 mL are both heated to 100/C.  The second beaker holds twice the amount of heat.</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diagram represents the relationship between mass and heat energy.</a:t>
            </a:r>
          </a:p>
        </p:txBody>
      </p:sp>
    </p:spTree>
    <p:extLst>
      <p:ext uri="{BB962C8B-B14F-4D97-AF65-F5344CB8AC3E}">
        <p14:creationId xmlns:p14="http://schemas.microsoft.com/office/powerpoint/2010/main" val="31758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3.8 A comparison of Fahrenheit, Celsius, and Kelvin temperature scales. The reference or starting point for the Kelvin scale is absolute zero (0 K 5 2273°C), the lowest temperature theoretically obtainable. Note that the abbrevia-tion K for the kelvin unit is used without the degree sign (°). Also note that 1 Celsius degree 5 1 kelvin unit 5 180/100 or 9/5 Fahrenheit degree.</a:t>
            </a:r>
          </a:p>
        </p:txBody>
      </p:sp>
      <p:sp>
        <p:nvSpPr>
          <p:cNvPr id="66563" name="Slide Number Placeholder 3"/>
          <p:cNvSpPr>
            <a:spLocks noGrp="1"/>
          </p:cNvSpPr>
          <p:nvPr>
            <p:ph type="sldNum" sz="quarter" idx="5"/>
          </p:nvPr>
        </p:nvSpPr>
        <p:spPr bwMode="auto">
          <a:noFill/>
          <a:ln>
            <a:miter lim="800000"/>
            <a:headEnd/>
            <a:tailEnd/>
          </a:ln>
        </p:spPr>
        <p:txBody>
          <a:bodyPr/>
          <a:lstStyle/>
          <a:p>
            <a:fld id="{38D5F6C7-A1DC-4F93-8299-B6CEABFEAD3F}" type="slidenum">
              <a:rPr lang="en-US"/>
              <a:pPr/>
              <a:t>33</a:t>
            </a:fld>
            <a:endParaRPr lang="en-US"/>
          </a:p>
        </p:txBody>
      </p:sp>
    </p:spTree>
    <p:extLst>
      <p:ext uri="{BB962C8B-B14F-4D97-AF65-F5344CB8AC3E}">
        <p14:creationId xmlns:p14="http://schemas.microsoft.com/office/powerpoint/2010/main" val="612507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DD66617F-74AA-4CD7-B258-F3228ABD8FAE}" type="slidenum">
              <a:rPr lang="en-US"/>
              <a:pPr/>
              <a:t>34</a:t>
            </a:fld>
            <a:endParaRPr lang="en-US"/>
          </a:p>
        </p:txBody>
      </p:sp>
      <p:sp>
        <p:nvSpPr>
          <p:cNvPr id="788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Temperature Scales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Fahrenheit, Celsius, and Kelvin thermometers are all placed in boiling and freezing water.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Celsius and Kelvin temperature readings change on the same relative scale.  Fahrenheit temperature readings change on a different (x 1.8) scale.</a:t>
            </a:r>
          </a:p>
        </p:txBody>
      </p:sp>
    </p:spTree>
    <p:extLst>
      <p:ext uri="{BB962C8B-B14F-4D97-AF65-F5344CB8AC3E}">
        <p14:creationId xmlns:p14="http://schemas.microsoft.com/office/powerpoint/2010/main" val="3668909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3.9 Mass–volume data for a sample of cooking oil. (a) The third column is the result of dividing the measured mass by the measured volume. All quotients are rounded to the number of significant figures justified by the data. (b) The slope of the line between any two points, A and B, on the line, Dm/DV, is the density of the oil. Notice that the slope of the line of the plot in part (b) is the same as the mas</a:t>
            </a:r>
          </a:p>
        </p:txBody>
      </p:sp>
      <p:sp>
        <p:nvSpPr>
          <p:cNvPr id="70659" name="Slide Number Placeholder 3"/>
          <p:cNvSpPr>
            <a:spLocks noGrp="1"/>
          </p:cNvSpPr>
          <p:nvPr>
            <p:ph type="sldNum" sz="quarter" idx="5"/>
          </p:nvPr>
        </p:nvSpPr>
        <p:spPr bwMode="auto">
          <a:noFill/>
          <a:ln>
            <a:miter lim="800000"/>
            <a:headEnd/>
            <a:tailEnd/>
          </a:ln>
        </p:spPr>
        <p:txBody>
          <a:bodyPr/>
          <a:lstStyle/>
          <a:p>
            <a:fld id="{CFEC4A94-52EF-40AA-A2B3-50D10DFD15DE}" type="slidenum">
              <a:rPr lang="en-US"/>
              <a:pPr/>
              <a:t>39</a:t>
            </a:fld>
            <a:endParaRPr lang="en-US"/>
          </a:p>
        </p:txBody>
      </p:sp>
    </p:spTree>
    <p:extLst>
      <p:ext uri="{BB962C8B-B14F-4D97-AF65-F5344CB8AC3E}">
        <p14:creationId xmlns:p14="http://schemas.microsoft.com/office/powerpoint/2010/main" val="999253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a:lstStyle/>
          <a:p>
            <a:fld id="{6BA525EE-E00B-45D9-91B5-4F4B0F3CBB45}" type="slidenum">
              <a:rPr lang="en-US"/>
              <a:pPr/>
              <a:t>40</a:t>
            </a:fld>
            <a:endParaRPr lang="en-US"/>
          </a:p>
        </p:txBody>
      </p:sp>
    </p:spTree>
    <p:extLst>
      <p:ext uri="{BB962C8B-B14F-4D97-AF65-F5344CB8AC3E}">
        <p14:creationId xmlns:p14="http://schemas.microsoft.com/office/powerpoint/2010/main" val="43555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8C489C9C-6AEC-4BF6-861B-A709A1B9634F}" type="slidenum">
              <a:rPr lang="en-US"/>
              <a:pPr/>
              <a:t>41</a:t>
            </a:fld>
            <a:endParaRPr lang="en-US"/>
          </a:p>
        </p:txBody>
      </p:sp>
      <p:sp>
        <p:nvSpPr>
          <p:cNvPr id="645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03-05</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Density of Liquids and Solids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L</a:t>
            </a:r>
            <a:r>
              <a:rPr lang="en-US" baseline="-25000">
                <a:solidFill>
                  <a:srgbClr val="000000"/>
                </a:solidFill>
                <a:latin typeface="Geneva" pitchFamily="4" charset="0"/>
              </a:rPr>
              <a:t>1</a:t>
            </a:r>
            <a:r>
              <a:rPr lang="en-US">
                <a:solidFill>
                  <a:srgbClr val="000000"/>
                </a:solidFill>
                <a:latin typeface="Geneva" pitchFamily="4" charset="0"/>
              </a:rPr>
              <a:t> is floating on top of water, floating on top of L</a:t>
            </a:r>
            <a:r>
              <a:rPr lang="en-US" baseline="-25000">
                <a:solidFill>
                  <a:srgbClr val="000000"/>
                </a:solidFill>
                <a:latin typeface="Geneva" pitchFamily="4" charset="0"/>
              </a:rPr>
              <a:t>2</a:t>
            </a:r>
            <a:r>
              <a:rPr lang="en-US">
                <a:solidFill>
                  <a:srgbClr val="000000"/>
                </a:solidFill>
                <a:latin typeface="Geneva" pitchFamily="4" charset="0"/>
              </a:rPr>
              <a:t>.  S</a:t>
            </a:r>
            <a:r>
              <a:rPr lang="en-US" baseline="-25000">
                <a:solidFill>
                  <a:srgbClr val="000000"/>
                </a:solidFill>
                <a:latin typeface="Geneva" pitchFamily="4" charset="0"/>
              </a:rPr>
              <a:t>1</a:t>
            </a:r>
            <a:r>
              <a:rPr lang="en-US">
                <a:solidFill>
                  <a:srgbClr val="000000"/>
                </a:solidFill>
                <a:latin typeface="Geneva" pitchFamily="4" charset="0"/>
              </a:rPr>
              <a:t> floats on water, S</a:t>
            </a:r>
            <a:r>
              <a:rPr lang="en-US" baseline="-25000">
                <a:solidFill>
                  <a:srgbClr val="000000"/>
                </a:solidFill>
                <a:latin typeface="Geneva" pitchFamily="4" charset="0"/>
              </a:rPr>
              <a:t>2</a:t>
            </a:r>
            <a:r>
              <a:rPr lang="en-US">
                <a:solidFill>
                  <a:srgbClr val="000000"/>
                </a:solidFill>
                <a:latin typeface="Geneva" pitchFamily="4" charset="0"/>
              </a:rPr>
              <a:t> floats on L2, S</a:t>
            </a:r>
            <a:r>
              <a:rPr lang="en-US" baseline="-25000">
                <a:solidFill>
                  <a:srgbClr val="000000"/>
                </a:solidFill>
                <a:latin typeface="Geneva" pitchFamily="4" charset="0"/>
              </a:rPr>
              <a:t>3</a:t>
            </a:r>
            <a:r>
              <a:rPr lang="en-US">
                <a:solidFill>
                  <a:srgbClr val="000000"/>
                </a:solidFill>
                <a:latin typeface="Geneva" pitchFamily="4" charset="0"/>
              </a:rPr>
              <a:t> sinks to the bottom. </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As the diagram suggests, lower density material floats on top of higher density material.</a:t>
            </a:r>
          </a:p>
        </p:txBody>
      </p:sp>
    </p:spTree>
    <p:extLst>
      <p:ext uri="{BB962C8B-B14F-4D97-AF65-F5344CB8AC3E}">
        <p14:creationId xmlns:p14="http://schemas.microsoft.com/office/powerpoint/2010/main" val="2678642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6F5B9377-C6AD-422B-8A16-4F4AB7A3170C}" type="slidenum">
              <a:rPr lang="en-US"/>
              <a:pPr/>
              <a:t>42</a:t>
            </a:fld>
            <a:endParaRPr lang="en-US"/>
          </a:p>
        </p:txBody>
      </p:sp>
      <p:sp>
        <p:nvSpPr>
          <p:cNvPr id="931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03-T04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3.4</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Density of Selected Solids, Liquids, and Gases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Note that the density of a gas is much less than that of a liquid or solid.</a:t>
            </a:r>
          </a:p>
        </p:txBody>
      </p:sp>
    </p:spTree>
    <p:extLst>
      <p:ext uri="{BB962C8B-B14F-4D97-AF65-F5344CB8AC3E}">
        <p14:creationId xmlns:p14="http://schemas.microsoft.com/office/powerpoint/2010/main" val="1370852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a:lstStyle/>
          <a:p>
            <a:fld id="{E7367338-29C7-4A3C-AC3C-90CF0049D7B1}" type="slidenum">
              <a:rPr lang="en-US"/>
              <a:pPr/>
              <a:t>43</a:t>
            </a:fld>
            <a:endParaRPr lang="en-US"/>
          </a:p>
        </p:txBody>
      </p:sp>
    </p:spTree>
    <p:extLst>
      <p:ext uri="{BB962C8B-B14F-4D97-AF65-F5344CB8AC3E}">
        <p14:creationId xmlns:p14="http://schemas.microsoft.com/office/powerpoint/2010/main" val="165718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A985CA78-EC51-4BC7-900D-2B0B8568AF3F}" type="slidenum">
              <a:rPr lang="en-US"/>
              <a:pPr/>
              <a:t>4</a:t>
            </a:fld>
            <a:endParaRPr lang="en-US"/>
          </a:p>
        </p:txBody>
      </p:sp>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a:rPr>
              <a:t>Figure: 02-06-03T2.1</a:t>
            </a:r>
          </a:p>
          <a:p>
            <a:endParaRPr lang="en-US">
              <a:solidFill>
                <a:srgbClr val="000000"/>
              </a:solidFill>
              <a:latin typeface="Geneva" pitchFamily="4"/>
            </a:endParaRPr>
          </a:p>
          <a:p>
            <a:r>
              <a:rPr lang="en-US">
                <a:solidFill>
                  <a:srgbClr val="000000"/>
                </a:solidFill>
                <a:latin typeface="Geneva" pitchFamily="4"/>
              </a:rPr>
              <a:t>Title:</a:t>
            </a:r>
          </a:p>
          <a:p>
            <a:r>
              <a:rPr lang="en-US">
                <a:solidFill>
                  <a:srgbClr val="000000"/>
                </a:solidFill>
                <a:latin typeface="Geneva" pitchFamily="4"/>
              </a:rPr>
              <a:t>Table 2.1</a:t>
            </a:r>
          </a:p>
          <a:p>
            <a:endParaRPr lang="en-US">
              <a:solidFill>
                <a:srgbClr val="000000"/>
              </a:solidFill>
              <a:latin typeface="Geneva" pitchFamily="4"/>
            </a:endParaRPr>
          </a:p>
          <a:p>
            <a:r>
              <a:rPr lang="en-US">
                <a:solidFill>
                  <a:srgbClr val="000000"/>
                </a:solidFill>
                <a:latin typeface="Geneva" pitchFamily="4"/>
              </a:rPr>
              <a:t>Caption:</a:t>
            </a:r>
          </a:p>
          <a:p>
            <a:r>
              <a:rPr lang="en-US">
                <a:solidFill>
                  <a:srgbClr val="000000"/>
                </a:solidFill>
                <a:latin typeface="Geneva" pitchFamily="4"/>
              </a:rPr>
              <a:t>Several relevant examples of 10 being raised to an exponential power.</a:t>
            </a:r>
          </a:p>
          <a:p>
            <a:endParaRPr lang="en-US">
              <a:solidFill>
                <a:srgbClr val="000000"/>
              </a:solidFill>
              <a:latin typeface="Geneva" pitchFamily="4"/>
            </a:endParaRPr>
          </a:p>
          <a:p>
            <a:r>
              <a:rPr lang="en-US">
                <a:solidFill>
                  <a:srgbClr val="000000"/>
                </a:solidFill>
                <a:latin typeface="Geneva" pitchFamily="4"/>
              </a:rPr>
              <a:t>Notes:</a:t>
            </a:r>
          </a:p>
          <a:p>
            <a:r>
              <a:rPr lang="en-US">
                <a:solidFill>
                  <a:srgbClr val="000000"/>
                </a:solidFill>
                <a:latin typeface="Geneva" pitchFamily="4"/>
              </a:rPr>
              <a:t>This is the foundation for scientific notation.</a:t>
            </a:r>
          </a:p>
        </p:txBody>
      </p:sp>
    </p:spTree>
    <p:extLst>
      <p:ext uri="{BB962C8B-B14F-4D97-AF65-F5344CB8AC3E}">
        <p14:creationId xmlns:p14="http://schemas.microsoft.com/office/powerpoint/2010/main" val="2645196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1379" name="Slide Number Placeholder 3"/>
          <p:cNvSpPr>
            <a:spLocks noGrp="1"/>
          </p:cNvSpPr>
          <p:nvPr>
            <p:ph type="sldNum" sz="quarter" idx="5"/>
          </p:nvPr>
        </p:nvSpPr>
        <p:spPr bwMode="auto">
          <a:noFill/>
          <a:ln>
            <a:miter lim="800000"/>
            <a:headEnd/>
            <a:tailEnd/>
          </a:ln>
        </p:spPr>
        <p:txBody>
          <a:bodyPr/>
          <a:lstStyle/>
          <a:p>
            <a:fld id="{76A157F7-AA0F-4E88-88FE-2532EDB9EDA6}" type="slidenum">
              <a:rPr lang="en-US"/>
              <a:pPr/>
              <a:t>44</a:t>
            </a:fld>
            <a:endParaRPr lang="en-US"/>
          </a:p>
        </p:txBody>
      </p:sp>
    </p:spTree>
    <p:extLst>
      <p:ext uri="{BB962C8B-B14F-4D97-AF65-F5344CB8AC3E}">
        <p14:creationId xmlns:p14="http://schemas.microsoft.com/office/powerpoint/2010/main" val="321134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a:lstStyle/>
          <a:p>
            <a:fld id="{D5EC764F-866A-4EA4-8B5A-B18200F7E157}" type="slidenum">
              <a:rPr lang="en-US"/>
              <a:pPr/>
              <a:t>5</a:t>
            </a:fld>
            <a:endParaRPr lang="en-US"/>
          </a:p>
        </p:txBody>
      </p:sp>
    </p:spTree>
    <p:extLst>
      <p:ext uri="{BB962C8B-B14F-4D97-AF65-F5344CB8AC3E}">
        <p14:creationId xmlns:p14="http://schemas.microsoft.com/office/powerpoint/2010/main" val="354609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9091" name="Slide Number Placeholder 3"/>
          <p:cNvSpPr>
            <a:spLocks noGrp="1"/>
          </p:cNvSpPr>
          <p:nvPr>
            <p:ph type="sldNum" sz="quarter" idx="5"/>
          </p:nvPr>
        </p:nvSpPr>
        <p:spPr bwMode="auto">
          <a:noFill/>
          <a:ln>
            <a:miter lim="800000"/>
            <a:headEnd/>
            <a:tailEnd/>
          </a:ln>
        </p:spPr>
        <p:txBody>
          <a:bodyPr/>
          <a:lstStyle/>
          <a:p>
            <a:fld id="{852F373B-EFD7-433F-A9EF-03B4EAFEDB85}" type="slidenum">
              <a:rPr lang="en-US"/>
              <a:pPr/>
              <a:t>6</a:t>
            </a:fld>
            <a:endParaRPr lang="en-US"/>
          </a:p>
        </p:txBody>
      </p:sp>
    </p:spTree>
    <p:extLst>
      <p:ext uri="{BB962C8B-B14F-4D97-AF65-F5344CB8AC3E}">
        <p14:creationId xmlns:p14="http://schemas.microsoft.com/office/powerpoint/2010/main" val="46375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3.2 The International Prototype Kilogram. Since 1889, a kilogram has been defined as the mass of this object. The kilogram is the only SI unit defined by a man-made object. The scientific commu-nity is currently considering chang-ing the definition of a kilogram to a standard that is reproduc.</a:t>
            </a:r>
          </a:p>
        </p:txBody>
      </p:sp>
      <p:sp>
        <p:nvSpPr>
          <p:cNvPr id="29699" name="Slide Number Placeholder 3"/>
          <p:cNvSpPr>
            <a:spLocks noGrp="1"/>
          </p:cNvSpPr>
          <p:nvPr>
            <p:ph type="sldNum" sz="quarter" idx="5"/>
          </p:nvPr>
        </p:nvSpPr>
        <p:spPr bwMode="auto">
          <a:noFill/>
          <a:ln>
            <a:miter lim="800000"/>
            <a:headEnd/>
            <a:tailEnd/>
          </a:ln>
        </p:spPr>
        <p:txBody>
          <a:bodyPr/>
          <a:lstStyle/>
          <a:p>
            <a:fld id="{EE9B4B59-2DDB-4819-8704-EEF799F48312}" type="slidenum">
              <a:rPr lang="en-US"/>
              <a:pPr/>
              <a:t>7</a:t>
            </a:fld>
            <a:endParaRPr lang="en-US"/>
          </a:p>
        </p:txBody>
      </p:sp>
    </p:spTree>
    <p:extLst>
      <p:ext uri="{BB962C8B-B14F-4D97-AF65-F5344CB8AC3E}">
        <p14:creationId xmlns:p14="http://schemas.microsoft.com/office/powerpoint/2010/main" val="259535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F0799734-3296-43E6-8B8F-5284BDEA2CAC}" type="slidenum">
              <a:rPr lang="en-US"/>
              <a:pPr/>
              <a:t>8</a:t>
            </a:fld>
            <a:endParaRPr lang="en-US"/>
          </a:p>
        </p:txBody>
      </p:sp>
      <p:sp>
        <p:nvSpPr>
          <p:cNvPr id="71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03-01-01T3.2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3.2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metric prefixes are used to increase or decrease the value of any metric unit by a factor of 10.</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Although these prefixes are most commonly used, there are many other metric prefixes not tabulated in the list.</a:t>
            </a:r>
          </a:p>
        </p:txBody>
      </p:sp>
    </p:spTree>
    <p:extLst>
      <p:ext uri="{BB962C8B-B14F-4D97-AF65-F5344CB8AC3E}">
        <p14:creationId xmlns:p14="http://schemas.microsoft.com/office/powerpoint/2010/main" val="418055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p:cNvSpPr>
          <p:nvPr>
            <p:ph type="sldNum" sz="quarter" idx="5"/>
          </p:nvPr>
        </p:nvSpPr>
        <p:spPr>
          <a:ln/>
        </p:spPr>
        <p:txBody>
          <a:bodyPr/>
          <a:lstStyle/>
          <a:p>
            <a:fld id="{BD9AC671-7968-4100-A41D-368ADFB97B6C}" type="slidenum">
              <a:rPr lang="en-US"/>
              <a:pPr/>
              <a:t>9</a:t>
            </a:fld>
            <a:endParaRPr lang="en-US"/>
          </a:p>
        </p:txBody>
      </p:sp>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03-01-01UNa</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unit analysis method</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Example exercise arrows.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As in chapter 2, the path from one unit to another involves a unit factor that will cancel the units of the given quantity and give the units desired in the final answer.</a:t>
            </a:r>
          </a:p>
        </p:txBody>
      </p:sp>
    </p:spTree>
    <p:extLst>
      <p:ext uri="{BB962C8B-B14F-4D97-AF65-F5344CB8AC3E}">
        <p14:creationId xmlns:p14="http://schemas.microsoft.com/office/powerpoint/2010/main" val="424691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Figure 3.12 A six-step strategy for solving quantitative chemistry problems.</a:t>
            </a:r>
          </a:p>
        </p:txBody>
      </p:sp>
      <p:sp>
        <p:nvSpPr>
          <p:cNvPr id="80899" name="Slide Number Placeholder 3"/>
          <p:cNvSpPr>
            <a:spLocks noGrp="1"/>
          </p:cNvSpPr>
          <p:nvPr>
            <p:ph type="sldNum" sz="quarter" idx="5"/>
          </p:nvPr>
        </p:nvSpPr>
        <p:spPr bwMode="auto">
          <a:noFill/>
          <a:ln>
            <a:miter lim="800000"/>
            <a:headEnd/>
            <a:tailEnd/>
          </a:ln>
        </p:spPr>
        <p:txBody>
          <a:bodyPr/>
          <a:lstStyle/>
          <a:p>
            <a:fld id="{49F1B020-1EAE-497B-83BE-516CEC67B49F}" type="slidenum">
              <a:rPr lang="en-US"/>
              <a:pPr/>
              <a:t>10</a:t>
            </a:fld>
            <a:endParaRPr lang="en-US"/>
          </a:p>
        </p:txBody>
      </p:sp>
    </p:spTree>
    <p:extLst>
      <p:ext uri="{BB962C8B-B14F-4D97-AF65-F5344CB8AC3E}">
        <p14:creationId xmlns:p14="http://schemas.microsoft.com/office/powerpoint/2010/main" val="327035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DC64A3-62C9-48C6-86D0-665A95817408}"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64A3-62C9-48C6-86D0-665A95817408}"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64A3-62C9-48C6-86D0-665A95817408}"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C64A3-62C9-48C6-86D0-665A95817408}"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C64A3-62C9-48C6-86D0-665A95817408}"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C64A3-62C9-48C6-86D0-665A95817408}"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C64A3-62C9-48C6-86D0-665A95817408}"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C64A3-62C9-48C6-86D0-665A95817408}"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C64A3-62C9-48C6-86D0-665A95817408}"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C64A3-62C9-48C6-86D0-665A95817408}"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C64A3-62C9-48C6-86D0-665A95817408}"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60C38-6E99-4E29-B6E0-DF380AC265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C64A3-62C9-48C6-86D0-665A95817408}" type="datetimeFigureOut">
              <a:rPr lang="en-US" smtClean="0"/>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60C38-6E99-4E29-B6E0-DF380AC265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62000"/>
          </a:xfrm>
        </p:spPr>
        <p:txBody>
          <a:bodyPr/>
          <a:lstStyle/>
          <a:p>
            <a:r>
              <a:rPr lang="en-US" dirty="0"/>
              <a:t>Chemistry 120</a:t>
            </a:r>
          </a:p>
        </p:txBody>
      </p:sp>
      <p:sp>
        <p:nvSpPr>
          <p:cNvPr id="3" name="Subtitle 2"/>
          <p:cNvSpPr>
            <a:spLocks noGrp="1"/>
          </p:cNvSpPr>
          <p:nvPr>
            <p:ph type="subTitle" idx="1"/>
          </p:nvPr>
        </p:nvSpPr>
        <p:spPr>
          <a:xfrm>
            <a:off x="614662" y="1066800"/>
            <a:ext cx="8305800" cy="1295400"/>
          </a:xfrm>
        </p:spPr>
        <p:txBody>
          <a:bodyPr>
            <a:normAutofit fontScale="92500" lnSpcReduction="10000"/>
          </a:bodyPr>
          <a:lstStyle/>
          <a:p>
            <a:r>
              <a:rPr lang="en-US" sz="4000" dirty="0"/>
              <a:t>Chapter 3:  </a:t>
            </a:r>
          </a:p>
          <a:p>
            <a:r>
              <a:rPr lang="en-US" sz="4000" dirty="0"/>
              <a:t>Measurement and Chemical Calculations</a:t>
            </a:r>
          </a:p>
        </p:txBody>
      </p:sp>
      <p:sp>
        <p:nvSpPr>
          <p:cNvPr id="4" name="TextBox 3"/>
          <p:cNvSpPr txBox="1"/>
          <p:nvPr/>
        </p:nvSpPr>
        <p:spPr>
          <a:xfrm>
            <a:off x="625548" y="2133600"/>
            <a:ext cx="5546651" cy="4524315"/>
          </a:xfrm>
          <a:prstGeom prst="rect">
            <a:avLst/>
          </a:prstGeom>
          <a:noFill/>
        </p:spPr>
        <p:txBody>
          <a:bodyPr wrap="square" rtlCol="0">
            <a:spAutoFit/>
          </a:bodyPr>
          <a:lstStyle/>
          <a:p>
            <a:r>
              <a:rPr lang="en-US" dirty="0"/>
              <a:t>Outline</a:t>
            </a:r>
          </a:p>
          <a:p>
            <a:pPr marL="400050" indent="-400050">
              <a:buAutoNum type="romanUcPeriod"/>
            </a:pPr>
            <a:r>
              <a:rPr lang="en-US" dirty="0"/>
              <a:t>Measurements and Significant Figures</a:t>
            </a:r>
          </a:p>
          <a:p>
            <a:pPr marL="400050" indent="-400050">
              <a:buAutoNum type="romanUcPeriod"/>
            </a:pPr>
            <a:r>
              <a:rPr lang="en-US" dirty="0"/>
              <a:t>Scientific Notation</a:t>
            </a:r>
          </a:p>
          <a:p>
            <a:pPr marL="400050" indent="-400050">
              <a:buAutoNum type="romanUcPeriod"/>
            </a:pPr>
            <a:r>
              <a:rPr lang="en-US" dirty="0"/>
              <a:t>Units of Measurement</a:t>
            </a:r>
          </a:p>
          <a:p>
            <a:pPr marL="857250" lvl="1" indent="-400050">
              <a:buFont typeface="+mj-lt"/>
              <a:buAutoNum type="alphaUcPeriod"/>
            </a:pPr>
            <a:r>
              <a:rPr lang="en-US" dirty="0"/>
              <a:t>United States Customary System (USCS) </a:t>
            </a:r>
          </a:p>
          <a:p>
            <a:pPr marL="857250" lvl="1" indent="-400050">
              <a:buFont typeface="+mj-lt"/>
              <a:buAutoNum type="alphaUcPeriod"/>
            </a:pPr>
            <a:r>
              <a:rPr lang="en-US" dirty="0"/>
              <a:t>Metric/SI System</a:t>
            </a:r>
          </a:p>
          <a:p>
            <a:pPr marL="1314450" lvl="2" indent="-400050">
              <a:buFont typeface="+mj-lt"/>
              <a:buAutoNum type="romanLcPeriod"/>
            </a:pPr>
            <a:r>
              <a:rPr lang="en-US" dirty="0"/>
              <a:t>Prefixes</a:t>
            </a:r>
          </a:p>
          <a:p>
            <a:pPr marL="1314450" lvl="2" indent="-400050">
              <a:buFont typeface="+mj-lt"/>
              <a:buAutoNum type="romanLcPeriod"/>
            </a:pPr>
            <a:r>
              <a:rPr lang="en-US" dirty="0"/>
              <a:t>Equalities </a:t>
            </a:r>
          </a:p>
          <a:p>
            <a:pPr marL="857250" lvl="1" indent="-400050">
              <a:buAutoNum type="alphaUcPeriod"/>
            </a:pPr>
            <a:r>
              <a:rPr lang="en-US" dirty="0"/>
              <a:t>Types: </a:t>
            </a:r>
          </a:p>
          <a:p>
            <a:pPr marL="1314450" lvl="2" indent="-400050">
              <a:buFont typeface="+mj-lt"/>
              <a:buAutoNum type="romanLcPeriod"/>
            </a:pPr>
            <a:r>
              <a:rPr lang="en-US" dirty="0"/>
              <a:t>Time</a:t>
            </a:r>
          </a:p>
          <a:p>
            <a:pPr marL="1314450" lvl="2" indent="-400050">
              <a:buFont typeface="+mj-lt"/>
              <a:buAutoNum type="romanLcPeriod"/>
            </a:pPr>
            <a:r>
              <a:rPr lang="en-US" dirty="0"/>
              <a:t>Mass/Weight</a:t>
            </a:r>
          </a:p>
          <a:p>
            <a:pPr marL="1314450" lvl="2" indent="-400050">
              <a:buFont typeface="+mj-lt"/>
              <a:buAutoNum type="romanLcPeriod"/>
            </a:pPr>
            <a:r>
              <a:rPr lang="en-US" dirty="0"/>
              <a:t>Length</a:t>
            </a:r>
          </a:p>
          <a:p>
            <a:pPr marL="1314450" lvl="2" indent="-400050">
              <a:buFont typeface="+mj-lt"/>
              <a:buAutoNum type="romanLcPeriod"/>
            </a:pPr>
            <a:r>
              <a:rPr lang="en-US" dirty="0"/>
              <a:t>Volume</a:t>
            </a:r>
          </a:p>
          <a:p>
            <a:pPr marL="1314450" lvl="2" indent="-400050">
              <a:buFont typeface="+mj-lt"/>
              <a:buAutoNum type="romanLcPeriod"/>
            </a:pPr>
            <a:r>
              <a:rPr lang="en-US" dirty="0"/>
              <a:t>Temperature</a:t>
            </a:r>
          </a:p>
          <a:p>
            <a:pPr marL="400050" indent="-400050">
              <a:buAutoNum type="romanUcPeriod"/>
            </a:pPr>
            <a:r>
              <a:rPr lang="en-US" dirty="0"/>
              <a:t>Dimensional Analysis</a:t>
            </a:r>
          </a:p>
          <a:p>
            <a:pPr marL="400050" indent="-400050">
              <a:buAutoNum type="romanUcPeriod"/>
            </a:pPr>
            <a:r>
              <a:rPr lang="en-US" dirty="0"/>
              <a:t>Density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p:cNvPicPr>
          <p:nvPr/>
        </p:nvPicPr>
        <p:blipFill>
          <a:blip r:embed="rId3" cstate="print"/>
          <a:srcRect/>
          <a:stretch>
            <a:fillRect/>
          </a:stretch>
        </p:blipFill>
        <p:spPr bwMode="auto">
          <a:xfrm>
            <a:off x="1854200" y="254000"/>
            <a:ext cx="5422900" cy="6350000"/>
          </a:xfrm>
          <a:prstGeom prst="rect">
            <a:avLst/>
          </a:prstGeom>
          <a:noFill/>
          <a:ln w="9525">
            <a:noFill/>
            <a:miter lim="800000"/>
            <a:headEnd/>
            <a:tailEnd/>
          </a:ln>
        </p:spPr>
      </p:pic>
      <p:sp>
        <p:nvSpPr>
          <p:cNvPr id="79874" name="TextBox 2"/>
          <p:cNvSpPr txBox="1">
            <a:spLocks noChangeArrowheads="1"/>
          </p:cNvSpPr>
          <p:nvPr/>
        </p:nvSpPr>
        <p:spPr bwMode="auto">
          <a:xfrm>
            <a:off x="7851775" y="6604000"/>
            <a:ext cx="1301750" cy="274638"/>
          </a:xfrm>
          <a:prstGeom prst="rect">
            <a:avLst/>
          </a:prstGeom>
          <a:noFill/>
          <a:ln w="9525">
            <a:noFill/>
            <a:miter lim="800000"/>
            <a:headEnd/>
            <a:tailEnd/>
          </a:ln>
        </p:spPr>
        <p:txBody>
          <a:bodyPr wrap="none">
            <a:spAutoFit/>
          </a:bodyPr>
          <a:lstStyle/>
          <a:p>
            <a:pPr algn="r"/>
            <a:r>
              <a:rPr lang="en-US" sz="1200" b="1">
                <a:latin typeface="Arial" pitchFamily="34" charset="0"/>
              </a:rPr>
              <a:t>Figure 3-12 p87</a:t>
            </a:r>
          </a:p>
        </p:txBody>
      </p:sp>
    </p:spTree>
    <p:extLst>
      <p:ext uri="{BB962C8B-B14F-4D97-AF65-F5344CB8AC3E}">
        <p14:creationId xmlns:p14="http://schemas.microsoft.com/office/powerpoint/2010/main" val="12573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1" descr="0312"/>
          <p:cNvPicPr>
            <a:picLocks noChangeAspect="1" noChangeArrowheads="1"/>
          </p:cNvPicPr>
          <p:nvPr/>
        </p:nvPicPr>
        <p:blipFill>
          <a:blip r:embed="rId3" cstate="print"/>
          <a:srcRect/>
          <a:stretch>
            <a:fillRect/>
          </a:stretch>
        </p:blipFill>
        <p:spPr bwMode="auto">
          <a:xfrm>
            <a:off x="1701800" y="76200"/>
            <a:ext cx="5740400" cy="6705600"/>
          </a:xfrm>
          <a:prstGeom prst="rect">
            <a:avLst/>
          </a:prstGeom>
          <a:noFill/>
          <a:ln w="9525">
            <a:noFill/>
            <a:miter lim="800000"/>
            <a:headEnd/>
            <a:tailEnd/>
          </a:ln>
          <a:effectLst/>
        </p:spPr>
      </p:pic>
      <p:sp>
        <p:nvSpPr>
          <p:cNvPr id="58370" name="Rectangle 2" hidden="1"/>
          <p:cNvSpPr>
            <a:spLocks noGrp="1" noChangeArrowheads="1"/>
          </p:cNvSpPr>
          <p:nvPr>
            <p:ph type="title"/>
          </p:nvPr>
        </p:nvSpPr>
        <p:spPr/>
        <p:txBody>
          <a:bodyPr/>
          <a:lstStyle/>
          <a:p>
            <a:endParaRPr lang="en-US"/>
          </a:p>
        </p:txBody>
      </p:sp>
      <p:sp>
        <p:nvSpPr>
          <p:cNvPr id="58371" name="Rectangle 3"/>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3-12, p. 89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1_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4676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2"/>
          <p:cNvSpPr>
            <a:spLocks noGrp="1"/>
          </p:cNvSpPr>
          <p:nvPr>
            <p:ph type="title"/>
          </p:nvPr>
        </p:nvSpPr>
        <p:spPr>
          <a:xfrm>
            <a:off x="685800" y="228600"/>
            <a:ext cx="7772400" cy="533400"/>
          </a:xfrm>
        </p:spPr>
        <p:txBody>
          <a:bodyPr>
            <a:normAutofit fontScale="90000"/>
          </a:bodyPr>
          <a:lstStyle/>
          <a:p>
            <a:r>
              <a:rPr lang="en-US" altLang="en-US"/>
              <a:t>What are the SI base units? </a:t>
            </a:r>
          </a:p>
        </p:txBody>
      </p:sp>
    </p:spTree>
    <p:extLst>
      <p:ext uri="{BB962C8B-B14F-4D97-AF65-F5344CB8AC3E}">
        <p14:creationId xmlns:p14="http://schemas.microsoft.com/office/powerpoint/2010/main" val="156223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Dimensional Analysis</a:t>
            </a:r>
            <a:br>
              <a:rPr lang="en-US" dirty="0"/>
            </a:br>
            <a:r>
              <a:rPr lang="en-US" dirty="0"/>
              <a:t>Time conversions</a:t>
            </a:r>
          </a:p>
        </p:txBody>
      </p:sp>
      <p:sp>
        <p:nvSpPr>
          <p:cNvPr id="15362" name="Rectangle 3"/>
          <p:cNvSpPr>
            <a:spLocks noGrp="1" noChangeArrowheads="1"/>
          </p:cNvSpPr>
          <p:nvPr>
            <p:ph idx="1"/>
          </p:nvPr>
        </p:nvSpPr>
        <p:spPr/>
        <p:txBody>
          <a:bodyPr/>
          <a:lstStyle/>
          <a:p>
            <a:pPr eaLnBrk="1" hangingPunct="1"/>
            <a:r>
              <a:rPr lang="en-US" dirty="0"/>
              <a:t>How many decades are in 8,591 days? </a:t>
            </a:r>
          </a:p>
        </p:txBody>
      </p:sp>
    </p:spTree>
    <p:extLst>
      <p:ext uri="{BB962C8B-B14F-4D97-AF65-F5344CB8AC3E}">
        <p14:creationId xmlns:p14="http://schemas.microsoft.com/office/powerpoint/2010/main" val="272365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1" descr="03T3"/>
          <p:cNvPicPr>
            <a:picLocks noChangeAspect="1" noChangeArrowheads="1"/>
          </p:cNvPicPr>
          <p:nvPr/>
        </p:nvPicPr>
        <p:blipFill>
          <a:blip r:embed="rId3" cstate="print"/>
          <a:srcRect/>
          <a:stretch>
            <a:fillRect/>
          </a:stretch>
        </p:blipFill>
        <p:spPr bwMode="auto">
          <a:xfrm>
            <a:off x="4724400" y="864870"/>
            <a:ext cx="4236190" cy="5715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590232"/>
          </a:xfrm>
        </p:spPr>
        <p:txBody>
          <a:bodyPr>
            <a:normAutofit fontScale="90000"/>
          </a:bodyPr>
          <a:lstStyle/>
          <a:p>
            <a:r>
              <a:rPr lang="en-US" dirty="0"/>
              <a:t>What are some conversions to know?</a:t>
            </a:r>
          </a:p>
        </p:txBody>
      </p:sp>
      <p:sp>
        <p:nvSpPr>
          <p:cNvPr id="39939" name="Rectangle 3"/>
          <p:cNvSpPr>
            <a:spLocks noChangeArrowheads="1"/>
          </p:cNvSpPr>
          <p:nvPr/>
        </p:nvSpPr>
        <p:spPr bwMode="auto">
          <a:xfrm>
            <a:off x="7886700" y="6584950"/>
            <a:ext cx="1257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Table 3-3, p. 79</a:t>
            </a:r>
          </a:p>
        </p:txBody>
      </p:sp>
      <p:pic>
        <p:nvPicPr>
          <p:cNvPr id="5" name="Picture1" descr="03T2"/>
          <p:cNvPicPr preferRelativeResize="0">
            <a:picLocks noChangeAspect="1" noChangeArrowheads="1"/>
          </p:cNvPicPr>
          <p:nvPr/>
        </p:nvPicPr>
        <p:blipFill>
          <a:blip r:embed="rId4" cstate="print"/>
          <a:srcRect/>
          <a:stretch>
            <a:fillRect/>
          </a:stretch>
        </p:blipFill>
        <p:spPr bwMode="auto">
          <a:xfrm>
            <a:off x="0" y="1143000"/>
            <a:ext cx="4557548" cy="4343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1"/>
          <p:cNvPicPr>
            <a:picLocks/>
          </p:cNvPicPr>
          <p:nvPr/>
        </p:nvPicPr>
        <p:blipFill>
          <a:blip r:embed="rId3" cstate="print"/>
          <a:srcRect/>
          <a:stretch>
            <a:fillRect/>
          </a:stretch>
        </p:blipFill>
        <p:spPr bwMode="auto">
          <a:xfrm>
            <a:off x="254000" y="1676400"/>
            <a:ext cx="8636000" cy="3505200"/>
          </a:xfrm>
          <a:prstGeom prst="rect">
            <a:avLst/>
          </a:prstGeom>
          <a:noFill/>
          <a:ln w="9525">
            <a:noFill/>
            <a:miter lim="800000"/>
            <a:headEnd/>
            <a:tailEnd/>
          </a:ln>
        </p:spPr>
      </p:pic>
      <p:sp>
        <p:nvSpPr>
          <p:cNvPr id="24578" name="TextBox 2"/>
          <p:cNvSpPr txBox="1">
            <a:spLocks noChangeArrowheads="1"/>
          </p:cNvSpPr>
          <p:nvPr/>
        </p:nvSpPr>
        <p:spPr bwMode="auto">
          <a:xfrm>
            <a:off x="7942263" y="6604000"/>
            <a:ext cx="1217612" cy="274638"/>
          </a:xfrm>
          <a:prstGeom prst="rect">
            <a:avLst/>
          </a:prstGeom>
          <a:noFill/>
          <a:ln w="9525">
            <a:noFill/>
            <a:miter lim="800000"/>
            <a:headEnd/>
            <a:tailEnd/>
          </a:ln>
        </p:spPr>
        <p:txBody>
          <a:bodyPr wrap="none">
            <a:spAutoFit/>
          </a:bodyPr>
          <a:lstStyle/>
          <a:p>
            <a:pPr algn="r"/>
            <a:r>
              <a:rPr lang="en-US" sz="1200" b="1">
                <a:latin typeface="Arial" pitchFamily="34" charset="0"/>
              </a:rPr>
              <a:t>Figure 3-1 p62</a:t>
            </a:r>
          </a:p>
        </p:txBody>
      </p:sp>
    </p:spTree>
    <p:extLst>
      <p:ext uri="{BB962C8B-B14F-4D97-AF65-F5344CB8AC3E}">
        <p14:creationId xmlns:p14="http://schemas.microsoft.com/office/powerpoint/2010/main" val="146761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1388745" y="57150"/>
            <a:ext cx="6366510" cy="6743700"/>
          </a:xfrm>
          <a:prstGeom prst="rect">
            <a:avLst/>
          </a:prstGeom>
          <a:noFill/>
          <a:ln w="25400">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 Units of Measurement </a:t>
            </a:r>
          </a:p>
        </p:txBody>
      </p:sp>
      <p:sp>
        <p:nvSpPr>
          <p:cNvPr id="15362" name="Rectangle 3"/>
          <p:cNvSpPr>
            <a:spLocks noGrp="1" noChangeArrowheads="1"/>
          </p:cNvSpPr>
          <p:nvPr>
            <p:ph idx="1"/>
          </p:nvPr>
        </p:nvSpPr>
        <p:spPr/>
        <p:txBody>
          <a:bodyPr/>
          <a:lstStyle/>
          <a:p>
            <a:pPr eaLnBrk="1" hangingPunct="1"/>
            <a:r>
              <a:rPr lang="en-US" dirty="0"/>
              <a:t>If someone weighs 85.9 kg, how many pounds is that?</a:t>
            </a:r>
          </a:p>
        </p:txBody>
      </p:sp>
      <p:pic>
        <p:nvPicPr>
          <p:cNvPr id="4" name="Picture 1"/>
          <p:cNvPicPr>
            <a:picLocks/>
          </p:cNvPicPr>
          <p:nvPr/>
        </p:nvPicPr>
        <p:blipFill>
          <a:blip r:embed="rId2" cstate="print"/>
          <a:srcRect/>
          <a:stretch>
            <a:fillRect/>
          </a:stretch>
        </p:blipFill>
        <p:spPr bwMode="auto">
          <a:xfrm>
            <a:off x="5486400" y="2438400"/>
            <a:ext cx="3086100" cy="2946400"/>
          </a:xfrm>
          <a:prstGeom prst="rect">
            <a:avLst/>
          </a:prstGeom>
          <a:noFill/>
          <a:ln w="9525">
            <a:noFill/>
            <a:miter lim="800000"/>
            <a:headEnd/>
            <a:tailEnd/>
          </a:ln>
        </p:spPr>
      </p:pic>
    </p:spTree>
    <p:extLst>
      <p:ext uri="{BB962C8B-B14F-4D97-AF65-F5344CB8AC3E}">
        <p14:creationId xmlns:p14="http://schemas.microsoft.com/office/powerpoint/2010/main" val="138285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p:sp>
        <p:nvSpPr>
          <p:cNvPr id="3" name="Content Placeholder 2"/>
          <p:cNvSpPr>
            <a:spLocks noGrp="1"/>
          </p:cNvSpPr>
          <p:nvPr>
            <p:ph idx="1"/>
          </p:nvPr>
        </p:nvSpPr>
        <p:spPr/>
        <p:txBody>
          <a:bodyPr/>
          <a:lstStyle/>
          <a:p>
            <a:pPr algn="just"/>
            <a:r>
              <a:rPr lang="en-US" dirty="0"/>
              <a:t>The recommended amount of sodium in the diet is 2400. mg per day. How many grams per day is that?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p:sp>
        <p:nvSpPr>
          <p:cNvPr id="3" name="Content Placeholder 2"/>
          <p:cNvSpPr>
            <a:spLocks noGrp="1"/>
          </p:cNvSpPr>
          <p:nvPr>
            <p:ph idx="1"/>
          </p:nvPr>
        </p:nvSpPr>
        <p:spPr/>
        <p:txBody>
          <a:bodyPr/>
          <a:lstStyle/>
          <a:p>
            <a:pPr algn="just"/>
            <a:r>
              <a:rPr lang="en-US" dirty="0"/>
              <a:t>The average woman is 64 inches tall (5’4”), how many meters is that? </a:t>
            </a:r>
          </a:p>
        </p:txBody>
      </p:sp>
      <p:pic>
        <p:nvPicPr>
          <p:cNvPr id="4" name="Picture 1"/>
          <p:cNvPicPr>
            <a:picLocks/>
          </p:cNvPicPr>
          <p:nvPr/>
        </p:nvPicPr>
        <p:blipFill>
          <a:blip r:embed="rId2" cstate="print"/>
          <a:srcRect/>
          <a:stretch>
            <a:fillRect/>
          </a:stretch>
        </p:blipFill>
        <p:spPr bwMode="auto">
          <a:xfrm>
            <a:off x="5486400" y="2895600"/>
            <a:ext cx="3086100" cy="294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3674" y="1295400"/>
            <a:ext cx="9029700" cy="5040630"/>
          </a:xfrm>
          <a:prstGeom prst="rect">
            <a:avLst/>
          </a:prstGeom>
          <a:noFill/>
          <a:ln w="25400">
            <a:noFill/>
            <a:miter lim="800000"/>
            <a:headEnd/>
            <a:tailEnd/>
          </a:ln>
          <a:effectLst/>
        </p:spPr>
      </p:pic>
      <p:sp>
        <p:nvSpPr>
          <p:cNvPr id="4" name="Title 3"/>
          <p:cNvSpPr>
            <a:spLocks noGrp="1"/>
          </p:cNvSpPr>
          <p:nvPr>
            <p:ph type="title"/>
          </p:nvPr>
        </p:nvSpPr>
        <p:spPr>
          <a:xfrm>
            <a:off x="457200" y="274638"/>
            <a:ext cx="8229600" cy="868362"/>
          </a:xfrm>
        </p:spPr>
        <p:txBody>
          <a:bodyPr/>
          <a:lstStyle/>
          <a:p>
            <a:r>
              <a:rPr lang="en-US" sz="2000" dirty="0"/>
              <a:t>How long is the candy cane to the correct number of significant figures? </a:t>
            </a:r>
          </a:p>
        </p:txBody>
      </p:sp>
    </p:spTree>
    <p:extLst>
      <p:ext uri="{BB962C8B-B14F-4D97-AF65-F5344CB8AC3E}">
        <p14:creationId xmlns:p14="http://schemas.microsoft.com/office/powerpoint/2010/main" val="17346456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p:sp>
        <p:nvSpPr>
          <p:cNvPr id="3" name="Content Placeholder 2"/>
          <p:cNvSpPr>
            <a:spLocks noGrp="1"/>
          </p:cNvSpPr>
          <p:nvPr>
            <p:ph idx="1"/>
          </p:nvPr>
        </p:nvSpPr>
        <p:spPr/>
        <p:txBody>
          <a:bodyPr/>
          <a:lstStyle/>
          <a:p>
            <a:pPr algn="just"/>
            <a:r>
              <a:rPr lang="en-US" dirty="0"/>
              <a:t>A football field is exactly 100 yards, how many meters is it? </a:t>
            </a:r>
          </a:p>
        </p:txBody>
      </p:sp>
      <p:pic>
        <p:nvPicPr>
          <p:cNvPr id="4" name="Picture 1"/>
          <p:cNvPicPr>
            <a:picLocks/>
          </p:cNvPicPr>
          <p:nvPr/>
        </p:nvPicPr>
        <p:blipFill>
          <a:blip r:embed="rId2" cstate="print"/>
          <a:srcRect/>
          <a:stretch>
            <a:fillRect/>
          </a:stretch>
        </p:blipFill>
        <p:spPr bwMode="auto">
          <a:xfrm>
            <a:off x="2362200" y="2857500"/>
            <a:ext cx="3086100" cy="2946400"/>
          </a:xfrm>
          <a:prstGeom prst="rect">
            <a:avLst/>
          </a:prstGeom>
          <a:noFill/>
          <a:ln w="9525">
            <a:noFill/>
            <a:miter lim="800000"/>
            <a:headEnd/>
            <a:tailEnd/>
          </a:ln>
        </p:spPr>
      </p:pic>
      <p:pic>
        <p:nvPicPr>
          <p:cNvPr id="5" name="Picture 1"/>
          <p:cNvPicPr>
            <a:picLocks/>
          </p:cNvPicPr>
          <p:nvPr/>
        </p:nvPicPr>
        <p:blipFill>
          <a:blip r:embed="rId3" cstate="print"/>
          <a:srcRect/>
          <a:stretch>
            <a:fillRect/>
          </a:stretch>
        </p:blipFill>
        <p:spPr bwMode="auto">
          <a:xfrm>
            <a:off x="5791200" y="2362200"/>
            <a:ext cx="3098800" cy="393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p:sp>
        <p:nvSpPr>
          <p:cNvPr id="3" name="Content Placeholder 2"/>
          <p:cNvSpPr>
            <a:spLocks noGrp="1"/>
          </p:cNvSpPr>
          <p:nvPr>
            <p:ph idx="1"/>
          </p:nvPr>
        </p:nvSpPr>
        <p:spPr/>
        <p:txBody>
          <a:bodyPr/>
          <a:lstStyle/>
          <a:p>
            <a:pPr algn="just"/>
            <a:r>
              <a:rPr lang="en-US" dirty="0"/>
              <a:t>Suppose that you want to represent your classroom area (square footage) in square meters. How would you do this if your classroom measured 20 feet by 40 feet?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600075" y="80010"/>
            <a:ext cx="7943850" cy="6697980"/>
          </a:xfrm>
          <a:prstGeom prst="rect">
            <a:avLst/>
          </a:prstGeom>
          <a:noFill/>
          <a:ln w="25400">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p:cNvPicPr>
          <p:nvPr/>
        </p:nvPicPr>
        <p:blipFill>
          <a:blip r:embed="rId3" cstate="print"/>
          <a:srcRect/>
          <a:stretch>
            <a:fillRect/>
          </a:stretch>
        </p:blipFill>
        <p:spPr bwMode="auto">
          <a:xfrm>
            <a:off x="2222500" y="254000"/>
            <a:ext cx="4699000" cy="6350000"/>
          </a:xfrm>
          <a:prstGeom prst="rect">
            <a:avLst/>
          </a:prstGeom>
          <a:noFill/>
          <a:ln w="9525">
            <a:noFill/>
            <a:miter lim="800000"/>
            <a:headEnd/>
            <a:tailEnd/>
          </a:ln>
        </p:spPr>
      </p:pic>
      <p:sp>
        <p:nvSpPr>
          <p:cNvPr id="40962" name="TextBox 2"/>
          <p:cNvSpPr txBox="1">
            <a:spLocks noChangeArrowheads="1"/>
          </p:cNvSpPr>
          <p:nvPr/>
        </p:nvSpPr>
        <p:spPr bwMode="auto">
          <a:xfrm>
            <a:off x="7934325"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3-6 p64</a:t>
            </a:r>
          </a:p>
        </p:txBody>
      </p:sp>
    </p:spTree>
    <p:extLst>
      <p:ext uri="{BB962C8B-B14F-4D97-AF65-F5344CB8AC3E}">
        <p14:creationId xmlns:p14="http://schemas.microsoft.com/office/powerpoint/2010/main" val="682458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p:cNvPicPr>
          <p:nvPr/>
        </p:nvPicPr>
        <p:blipFill>
          <a:blip r:embed="rId3" cstate="print"/>
          <a:srcRect/>
          <a:stretch>
            <a:fillRect/>
          </a:stretch>
        </p:blipFill>
        <p:spPr bwMode="auto">
          <a:xfrm>
            <a:off x="4419600" y="248920"/>
            <a:ext cx="4368800" cy="6350000"/>
          </a:xfrm>
          <a:prstGeom prst="rect">
            <a:avLst/>
          </a:prstGeom>
          <a:noFill/>
          <a:ln w="9525">
            <a:noFill/>
            <a:miter lim="800000"/>
            <a:headEnd/>
            <a:tailEnd/>
          </a:ln>
        </p:spPr>
      </p:pic>
      <p:sp>
        <p:nvSpPr>
          <p:cNvPr id="43010" name="TextBox 2"/>
          <p:cNvSpPr txBox="1">
            <a:spLocks noChangeArrowheads="1"/>
          </p:cNvSpPr>
          <p:nvPr/>
        </p:nvSpPr>
        <p:spPr bwMode="auto">
          <a:xfrm>
            <a:off x="8656638" y="6604000"/>
            <a:ext cx="488950" cy="274638"/>
          </a:xfrm>
          <a:prstGeom prst="rect">
            <a:avLst/>
          </a:prstGeom>
          <a:noFill/>
          <a:ln w="9525">
            <a:noFill/>
            <a:miter lim="800000"/>
            <a:headEnd/>
            <a:tailEnd/>
          </a:ln>
        </p:spPr>
        <p:txBody>
          <a:bodyPr wrap="none">
            <a:spAutoFit/>
          </a:bodyPr>
          <a:lstStyle/>
          <a:p>
            <a:pPr algn="r"/>
            <a:r>
              <a:rPr lang="en-US" sz="1200" b="1">
                <a:latin typeface="Arial" pitchFamily="34" charset="0"/>
              </a:rPr>
              <a:t> p67</a:t>
            </a:r>
          </a:p>
        </p:txBody>
      </p:sp>
      <p:sp>
        <p:nvSpPr>
          <p:cNvPr id="2" name="Title 1"/>
          <p:cNvSpPr>
            <a:spLocks noGrp="1"/>
          </p:cNvSpPr>
          <p:nvPr>
            <p:ph type="title"/>
          </p:nvPr>
        </p:nvSpPr>
        <p:spPr>
          <a:xfrm>
            <a:off x="457200" y="274638"/>
            <a:ext cx="3810000" cy="2849562"/>
          </a:xfrm>
        </p:spPr>
        <p:txBody>
          <a:bodyPr>
            <a:normAutofit fontScale="90000"/>
          </a:bodyPr>
          <a:lstStyle/>
          <a:p>
            <a:r>
              <a:rPr lang="en-US" dirty="0"/>
              <a:t>What instruments are used to measure volume in lab? </a:t>
            </a:r>
          </a:p>
        </p:txBody>
      </p:sp>
    </p:spTree>
    <p:extLst>
      <p:ext uri="{BB962C8B-B14F-4D97-AF65-F5344CB8AC3E}">
        <p14:creationId xmlns:p14="http://schemas.microsoft.com/office/powerpoint/2010/main" val="306422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p:cNvPicPr>
          <p:nvPr/>
        </p:nvPicPr>
        <p:blipFill>
          <a:blip r:embed="rId3" cstate="print"/>
          <a:srcRect/>
          <a:stretch>
            <a:fillRect/>
          </a:stretch>
        </p:blipFill>
        <p:spPr bwMode="auto">
          <a:xfrm>
            <a:off x="5238433" y="254000"/>
            <a:ext cx="3632200" cy="6350000"/>
          </a:xfrm>
          <a:prstGeom prst="rect">
            <a:avLst/>
          </a:prstGeom>
          <a:noFill/>
          <a:ln w="9525">
            <a:noFill/>
            <a:miter lim="800000"/>
            <a:headEnd/>
            <a:tailEnd/>
          </a:ln>
        </p:spPr>
      </p:pic>
      <p:sp>
        <p:nvSpPr>
          <p:cNvPr id="94210" name="TextBox 2"/>
          <p:cNvSpPr txBox="1">
            <a:spLocks noChangeArrowheads="1"/>
          </p:cNvSpPr>
          <p:nvPr/>
        </p:nvSpPr>
        <p:spPr bwMode="auto">
          <a:xfrm>
            <a:off x="8656638" y="6604000"/>
            <a:ext cx="488950" cy="274638"/>
          </a:xfrm>
          <a:prstGeom prst="rect">
            <a:avLst/>
          </a:prstGeom>
          <a:noFill/>
          <a:ln w="9525">
            <a:noFill/>
            <a:miter lim="800000"/>
            <a:headEnd/>
            <a:tailEnd/>
          </a:ln>
        </p:spPr>
        <p:txBody>
          <a:bodyPr wrap="none">
            <a:spAutoFit/>
          </a:bodyPr>
          <a:lstStyle/>
          <a:p>
            <a:pPr algn="r"/>
            <a:r>
              <a:rPr lang="en-US" sz="1200" b="1">
                <a:latin typeface="Arial" pitchFamily="34" charset="0"/>
              </a:rPr>
              <a:t> p96</a:t>
            </a:r>
          </a:p>
        </p:txBody>
      </p:sp>
      <p:sp>
        <p:nvSpPr>
          <p:cNvPr id="2" name="Title 1"/>
          <p:cNvSpPr>
            <a:spLocks noGrp="1"/>
          </p:cNvSpPr>
          <p:nvPr>
            <p:ph type="title"/>
          </p:nvPr>
        </p:nvSpPr>
        <p:spPr>
          <a:xfrm>
            <a:off x="457200" y="274638"/>
            <a:ext cx="4495800" cy="2316162"/>
          </a:xfrm>
        </p:spPr>
        <p:txBody>
          <a:bodyPr>
            <a:normAutofit/>
          </a:bodyPr>
          <a:lstStyle/>
          <a:p>
            <a:r>
              <a:rPr lang="en-US" dirty="0"/>
              <a:t>What volume is in the graduated cylinder? </a:t>
            </a:r>
          </a:p>
        </p:txBody>
      </p:sp>
    </p:spTree>
    <p:extLst>
      <p:ext uri="{BB962C8B-B14F-4D97-AF65-F5344CB8AC3E}">
        <p14:creationId xmlns:p14="http://schemas.microsoft.com/office/powerpoint/2010/main" val="11869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Example - Units of Measurement</a:t>
            </a:r>
          </a:p>
        </p:txBody>
      </p:sp>
      <p:sp>
        <p:nvSpPr>
          <p:cNvPr id="3" name="Content Placeholder 2"/>
          <p:cNvSpPr>
            <a:spLocks noGrp="1"/>
          </p:cNvSpPr>
          <p:nvPr>
            <p:ph idx="1"/>
          </p:nvPr>
        </p:nvSpPr>
        <p:spPr>
          <a:xfrm>
            <a:off x="457200" y="1066800"/>
            <a:ext cx="8229600" cy="4525963"/>
          </a:xfrm>
        </p:spPr>
        <p:txBody>
          <a:bodyPr/>
          <a:lstStyle/>
          <a:p>
            <a:pPr algn="just"/>
            <a:r>
              <a:rPr lang="en-US" dirty="0"/>
              <a:t>Suppose that you need three cups of tomatoes to make salsa, but only have a graduated cylinder. How many milliliters are in 3.0 cups? </a:t>
            </a:r>
          </a:p>
        </p:txBody>
      </p:sp>
      <p:pic>
        <p:nvPicPr>
          <p:cNvPr id="4" name="Picture 1"/>
          <p:cNvPicPr>
            <a:picLocks/>
          </p:cNvPicPr>
          <p:nvPr/>
        </p:nvPicPr>
        <p:blipFill>
          <a:blip r:embed="rId2" cstate="print"/>
          <a:srcRect/>
          <a:stretch>
            <a:fillRect/>
          </a:stretch>
        </p:blipFill>
        <p:spPr bwMode="auto">
          <a:xfrm>
            <a:off x="2057400" y="3200400"/>
            <a:ext cx="3086100" cy="2946400"/>
          </a:xfrm>
          <a:prstGeom prst="rect">
            <a:avLst/>
          </a:prstGeom>
          <a:noFill/>
          <a:ln w="9525">
            <a:noFill/>
            <a:miter lim="800000"/>
            <a:headEnd/>
            <a:tailEnd/>
          </a:ln>
        </p:spPr>
      </p:pic>
      <p:pic>
        <p:nvPicPr>
          <p:cNvPr id="5" name="Picture 1"/>
          <p:cNvPicPr>
            <a:picLocks/>
          </p:cNvPicPr>
          <p:nvPr/>
        </p:nvPicPr>
        <p:blipFill>
          <a:blip r:embed="rId3" cstate="print"/>
          <a:srcRect/>
          <a:stretch>
            <a:fillRect/>
          </a:stretch>
        </p:blipFill>
        <p:spPr bwMode="auto">
          <a:xfrm>
            <a:off x="5410200" y="2590800"/>
            <a:ext cx="3098800" cy="3937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a:t>The diameter of a dime is 1.70 cm. What is the area in m</a:t>
                </a:r>
                <a:r>
                  <a:rPr lang="en-US" baseline="30000" dirty="0"/>
                  <a:t>2</a:t>
                </a:r>
                <a:r>
                  <a:rPr lang="en-US" dirty="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852"/>
                </a:stretch>
              </a:blipFill>
            </p:spPr>
            <p:txBody>
              <a:bodyPr/>
              <a:lstStyle/>
              <a:p>
                <a:r>
                  <a:rPr lang="en-US">
                    <a:noFill/>
                  </a:rPr>
                  <a:t> </a:t>
                </a:r>
              </a:p>
            </p:txBody>
          </p:sp>
        </mc:Fallback>
      </mc:AlternateContent>
      <p:pic>
        <p:nvPicPr>
          <p:cNvPr id="1026" name="Picture 2" descr="C:\Users\Vances\AppData\Local\Microsoft\Windows\INetCache\IE\6SQZOO7Q\3600981182_e4ef182072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154" y="2514600"/>
            <a:ext cx="182148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2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Units of Measurement</a:t>
            </a:r>
          </a:p>
        </p:txBody>
      </p:sp>
      <p:sp>
        <p:nvSpPr>
          <p:cNvPr id="3" name="Content Placeholder 2"/>
          <p:cNvSpPr>
            <a:spLocks noGrp="1"/>
          </p:cNvSpPr>
          <p:nvPr>
            <p:ph idx="1"/>
          </p:nvPr>
        </p:nvSpPr>
        <p:spPr/>
        <p:txBody>
          <a:bodyPr/>
          <a:lstStyle/>
          <a:p>
            <a:pPr algn="just"/>
            <a:r>
              <a:rPr lang="en-US" dirty="0"/>
              <a:t>A sheet of aluminum has dimensions of 2.50 cm by 1.00 cm by 0.00150 cm. What is the volume in mm</a:t>
            </a:r>
            <a:r>
              <a:rPr lang="en-US" baseline="30000" dirty="0"/>
              <a:t>3</a:t>
            </a:r>
            <a:r>
              <a:rPr lang="en-US" dirty="0"/>
              <a:t>? </a:t>
            </a:r>
          </a:p>
        </p:txBody>
      </p:sp>
    </p:spTree>
    <p:extLst>
      <p:ext uri="{BB962C8B-B14F-4D97-AF65-F5344CB8AC3E}">
        <p14:creationId xmlns:p14="http://schemas.microsoft.com/office/powerpoint/2010/main" val="364236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7" name="Picture 1"/>
          <p:cNvPicPr>
            <a:picLocks/>
          </p:cNvPicPr>
          <p:nvPr/>
        </p:nvPicPr>
        <p:blipFill>
          <a:blip r:embed="rId3" cstate="print"/>
          <a:srcRect/>
          <a:stretch>
            <a:fillRect/>
          </a:stretch>
        </p:blipFill>
        <p:spPr bwMode="auto">
          <a:xfrm>
            <a:off x="1016000" y="254000"/>
            <a:ext cx="7099300" cy="6350000"/>
          </a:xfrm>
          <a:prstGeom prst="rect">
            <a:avLst/>
          </a:prstGeom>
          <a:noFill/>
          <a:ln w="9525">
            <a:noFill/>
            <a:miter lim="800000"/>
            <a:headEnd/>
            <a:tailEnd/>
          </a:ln>
        </p:spPr>
      </p:pic>
      <p:sp>
        <p:nvSpPr>
          <p:cNvPr id="55298" name="TextBox 2"/>
          <p:cNvSpPr txBox="1">
            <a:spLocks noChangeArrowheads="1"/>
          </p:cNvSpPr>
          <p:nvPr/>
        </p:nvSpPr>
        <p:spPr bwMode="auto">
          <a:xfrm>
            <a:off x="7962900" y="6604000"/>
            <a:ext cx="1192213" cy="274638"/>
          </a:xfrm>
          <a:prstGeom prst="rect">
            <a:avLst/>
          </a:prstGeom>
          <a:noFill/>
          <a:ln w="9525">
            <a:noFill/>
            <a:miter lim="800000"/>
            <a:headEnd/>
            <a:tailEnd/>
          </a:ln>
        </p:spPr>
        <p:txBody>
          <a:bodyPr wrap="none">
            <a:spAutoFit/>
          </a:bodyPr>
          <a:lstStyle/>
          <a:p>
            <a:pPr algn="r"/>
            <a:r>
              <a:rPr lang="en-US" sz="1200" b="1">
                <a:latin typeface="Arial" pitchFamily="34" charset="0"/>
              </a:rPr>
              <a:t>Table  3-2 p75</a:t>
            </a:r>
          </a:p>
        </p:txBody>
      </p:sp>
    </p:spTree>
    <p:extLst>
      <p:ext uri="{BB962C8B-B14F-4D97-AF65-F5344CB8AC3E}">
        <p14:creationId xmlns:p14="http://schemas.microsoft.com/office/powerpoint/2010/main" val="420039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r>
              <a:rPr lang="en-US" sz="1900" dirty="0"/>
              <a:t>How long is the piece of wood to the correct number of significant figures in cm? </a:t>
            </a:r>
          </a:p>
        </p:txBody>
      </p:sp>
      <p:pic>
        <p:nvPicPr>
          <p:cNvPr id="5" name="Picture1" descr="0307"/>
          <p:cNvPicPr>
            <a:picLocks noChangeAspect="1" noChangeArrowheads="1"/>
          </p:cNvPicPr>
          <p:nvPr/>
        </p:nvPicPr>
        <p:blipFill>
          <a:blip r:embed="rId3"/>
          <a:srcRect t="21591" b="57954"/>
          <a:stretch>
            <a:fillRect/>
          </a:stretch>
        </p:blipFill>
        <p:spPr bwMode="auto">
          <a:xfrm>
            <a:off x="155981" y="1554126"/>
            <a:ext cx="8777287" cy="1371600"/>
          </a:xfrm>
          <a:prstGeom prst="rect">
            <a:avLst/>
          </a:prstGeom>
          <a:noFill/>
          <a:ln w="9525">
            <a:noFill/>
            <a:miter lim="800000"/>
            <a:headEnd/>
            <a:tailEnd/>
          </a:ln>
        </p:spPr>
      </p:pic>
      <p:pic>
        <p:nvPicPr>
          <p:cNvPr id="6" name="Picture1" descr="0307"/>
          <p:cNvPicPr>
            <a:picLocks noChangeAspect="1" noChangeArrowheads="1"/>
          </p:cNvPicPr>
          <p:nvPr/>
        </p:nvPicPr>
        <p:blipFill>
          <a:blip r:embed="rId3"/>
          <a:srcRect t="42046" b="30682"/>
          <a:stretch>
            <a:fillRect/>
          </a:stretch>
        </p:blipFill>
        <p:spPr bwMode="auto">
          <a:xfrm>
            <a:off x="127627" y="3505200"/>
            <a:ext cx="8777288" cy="1828800"/>
          </a:xfrm>
          <a:prstGeom prst="rect">
            <a:avLst/>
          </a:prstGeom>
          <a:noFill/>
          <a:ln w="9525">
            <a:noFill/>
            <a:miter lim="800000"/>
            <a:headEnd/>
            <a:tailEnd/>
          </a:ln>
        </p:spPr>
      </p:pic>
    </p:spTree>
    <p:extLst>
      <p:ext uri="{BB962C8B-B14F-4D97-AF65-F5344CB8AC3E}">
        <p14:creationId xmlns:p14="http://schemas.microsoft.com/office/powerpoint/2010/main" val="1389987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1" name="Picture 1"/>
          <p:cNvPicPr>
            <a:picLocks/>
          </p:cNvPicPr>
          <p:nvPr/>
        </p:nvPicPr>
        <p:blipFill>
          <a:blip r:embed="rId3" cstate="print"/>
          <a:srcRect/>
          <a:stretch>
            <a:fillRect/>
          </a:stretch>
        </p:blipFill>
        <p:spPr bwMode="auto">
          <a:xfrm>
            <a:off x="1765300" y="254000"/>
            <a:ext cx="5600700" cy="6350000"/>
          </a:xfrm>
          <a:prstGeom prst="rect">
            <a:avLst/>
          </a:prstGeom>
          <a:noFill/>
          <a:ln w="9525">
            <a:noFill/>
            <a:miter lim="800000"/>
            <a:headEnd/>
            <a:tailEnd/>
          </a:ln>
        </p:spPr>
      </p:pic>
      <p:sp>
        <p:nvSpPr>
          <p:cNvPr id="61442" name="TextBox 2"/>
          <p:cNvSpPr txBox="1">
            <a:spLocks noChangeArrowheads="1"/>
          </p:cNvSpPr>
          <p:nvPr/>
        </p:nvSpPr>
        <p:spPr bwMode="auto">
          <a:xfrm>
            <a:off x="7994650" y="6604000"/>
            <a:ext cx="1149350" cy="274638"/>
          </a:xfrm>
          <a:prstGeom prst="rect">
            <a:avLst/>
          </a:prstGeom>
          <a:noFill/>
          <a:ln w="9525">
            <a:noFill/>
            <a:miter lim="800000"/>
            <a:headEnd/>
            <a:tailEnd/>
          </a:ln>
        </p:spPr>
        <p:txBody>
          <a:bodyPr wrap="none">
            <a:spAutoFit/>
          </a:bodyPr>
          <a:lstStyle/>
          <a:p>
            <a:pPr algn="r"/>
            <a:r>
              <a:rPr lang="en-US" sz="1200" b="1">
                <a:latin typeface="Arial" pitchFamily="34" charset="0"/>
              </a:rPr>
              <a:t>Table 3-3 p77</a:t>
            </a:r>
          </a:p>
        </p:txBody>
      </p:sp>
    </p:spTree>
    <p:extLst>
      <p:ext uri="{BB962C8B-B14F-4D97-AF65-F5344CB8AC3E}">
        <p14:creationId xmlns:p14="http://schemas.microsoft.com/office/powerpoint/2010/main" val="66721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p:cNvPicPr>
          <p:nvPr/>
        </p:nvPicPr>
        <p:blipFill>
          <a:blip r:embed="rId3" cstate="print"/>
          <a:srcRect/>
          <a:stretch>
            <a:fillRect/>
          </a:stretch>
        </p:blipFill>
        <p:spPr bwMode="auto">
          <a:xfrm>
            <a:off x="2743200" y="380433"/>
            <a:ext cx="5626100" cy="6350000"/>
          </a:xfrm>
          <a:prstGeom prst="rect">
            <a:avLst/>
          </a:prstGeom>
          <a:noFill/>
          <a:ln w="9525">
            <a:noFill/>
            <a:miter lim="800000"/>
            <a:headEnd/>
            <a:tailEnd/>
          </a:ln>
        </p:spPr>
      </p:pic>
      <p:sp>
        <p:nvSpPr>
          <p:cNvPr id="63490" name="TextBox 2"/>
          <p:cNvSpPr txBox="1">
            <a:spLocks noChangeArrowheads="1"/>
          </p:cNvSpPr>
          <p:nvPr/>
        </p:nvSpPr>
        <p:spPr bwMode="auto">
          <a:xfrm>
            <a:off x="8656638" y="6604000"/>
            <a:ext cx="488950" cy="274638"/>
          </a:xfrm>
          <a:prstGeom prst="rect">
            <a:avLst/>
          </a:prstGeom>
          <a:noFill/>
          <a:ln w="9525">
            <a:noFill/>
            <a:miter lim="800000"/>
            <a:headEnd/>
            <a:tailEnd/>
          </a:ln>
        </p:spPr>
        <p:txBody>
          <a:bodyPr wrap="none">
            <a:spAutoFit/>
          </a:bodyPr>
          <a:lstStyle/>
          <a:p>
            <a:pPr algn="r"/>
            <a:r>
              <a:rPr lang="en-US" sz="1200" b="1">
                <a:latin typeface="Arial" pitchFamily="34" charset="0"/>
              </a:rPr>
              <a:t> p79</a:t>
            </a:r>
          </a:p>
        </p:txBody>
      </p:sp>
      <p:sp>
        <p:nvSpPr>
          <p:cNvPr id="4" name="Title 3"/>
          <p:cNvSpPr>
            <a:spLocks noGrp="1"/>
          </p:cNvSpPr>
          <p:nvPr>
            <p:ph type="title"/>
          </p:nvPr>
        </p:nvSpPr>
        <p:spPr>
          <a:xfrm>
            <a:off x="457200" y="609600"/>
            <a:ext cx="2133600" cy="1143000"/>
          </a:xfrm>
        </p:spPr>
        <p:txBody>
          <a:bodyPr>
            <a:normAutofit fontScale="90000"/>
          </a:bodyPr>
          <a:lstStyle/>
          <a:p>
            <a:r>
              <a:rPr lang="en-US" dirty="0"/>
              <a:t>Anders Celsius</a:t>
            </a:r>
          </a:p>
        </p:txBody>
      </p:sp>
    </p:spTree>
    <p:extLst>
      <p:ext uri="{BB962C8B-B14F-4D97-AF65-F5344CB8AC3E}">
        <p14:creationId xmlns:p14="http://schemas.microsoft.com/office/powerpoint/2010/main" val="4039452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cstate="print"/>
          <a:srcRect/>
          <a:stretch>
            <a:fillRect/>
          </a:stretch>
        </p:blipFill>
        <p:spPr bwMode="auto">
          <a:xfrm>
            <a:off x="685800" y="1219200"/>
            <a:ext cx="7715250" cy="5127223"/>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944562"/>
          </a:xfrm>
        </p:spPr>
        <p:txBody>
          <a:bodyPr>
            <a:normAutofit fontScale="90000"/>
          </a:bodyPr>
          <a:lstStyle/>
          <a:p>
            <a:r>
              <a:rPr lang="en-US" dirty="0"/>
              <a:t>What is the difference between temperature and heat?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p:cNvPicPr>
          <p:nvPr/>
        </p:nvPicPr>
        <p:blipFill>
          <a:blip r:embed="rId3" cstate="print"/>
          <a:srcRect/>
          <a:stretch>
            <a:fillRect/>
          </a:stretch>
        </p:blipFill>
        <p:spPr bwMode="auto">
          <a:xfrm>
            <a:off x="1981200" y="990600"/>
            <a:ext cx="5727700" cy="5308600"/>
          </a:xfrm>
          <a:prstGeom prst="rect">
            <a:avLst/>
          </a:prstGeom>
          <a:noFill/>
          <a:ln w="9525">
            <a:noFill/>
            <a:miter lim="800000"/>
            <a:headEnd/>
            <a:tailEnd/>
          </a:ln>
        </p:spPr>
      </p:pic>
      <p:sp>
        <p:nvSpPr>
          <p:cNvPr id="65538" name="TextBox 2"/>
          <p:cNvSpPr txBox="1">
            <a:spLocks noChangeArrowheads="1"/>
          </p:cNvSpPr>
          <p:nvPr/>
        </p:nvSpPr>
        <p:spPr bwMode="auto">
          <a:xfrm>
            <a:off x="7932738" y="6604000"/>
            <a:ext cx="1217612" cy="274638"/>
          </a:xfrm>
          <a:prstGeom prst="rect">
            <a:avLst/>
          </a:prstGeom>
          <a:noFill/>
          <a:ln w="9525">
            <a:noFill/>
            <a:miter lim="800000"/>
            <a:headEnd/>
            <a:tailEnd/>
          </a:ln>
        </p:spPr>
        <p:txBody>
          <a:bodyPr wrap="none">
            <a:spAutoFit/>
          </a:bodyPr>
          <a:lstStyle/>
          <a:p>
            <a:pPr algn="r"/>
            <a:r>
              <a:rPr lang="en-US" sz="1200" b="1">
                <a:latin typeface="Arial" pitchFamily="34" charset="0"/>
              </a:rPr>
              <a:t>Figure 3-8 p80</a:t>
            </a:r>
          </a:p>
        </p:txBody>
      </p:sp>
      <p:sp>
        <p:nvSpPr>
          <p:cNvPr id="2" name="Title 1"/>
          <p:cNvSpPr>
            <a:spLocks noGrp="1"/>
          </p:cNvSpPr>
          <p:nvPr>
            <p:ph type="title"/>
          </p:nvPr>
        </p:nvSpPr>
        <p:spPr>
          <a:xfrm>
            <a:off x="457200" y="274638"/>
            <a:ext cx="8229600" cy="639762"/>
          </a:xfrm>
        </p:spPr>
        <p:txBody>
          <a:bodyPr>
            <a:normAutofit fontScale="90000"/>
          </a:bodyPr>
          <a:lstStyle/>
          <a:p>
            <a:r>
              <a:rPr lang="en-US" sz="3600" dirty="0"/>
              <a:t>How do the temperature scales compare? </a:t>
            </a:r>
          </a:p>
        </p:txBody>
      </p:sp>
    </p:spTree>
    <p:extLst>
      <p:ext uri="{BB962C8B-B14F-4D97-AF65-F5344CB8AC3E}">
        <p14:creationId xmlns:p14="http://schemas.microsoft.com/office/powerpoint/2010/main" val="55335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cstate="print"/>
          <a:srcRect/>
          <a:stretch>
            <a:fillRect/>
          </a:stretch>
        </p:blipFill>
        <p:spPr bwMode="auto">
          <a:xfrm>
            <a:off x="57150" y="533400"/>
            <a:ext cx="9029700" cy="5977890"/>
          </a:xfrm>
          <a:prstGeom prst="rect">
            <a:avLst/>
          </a:prstGeom>
          <a:noFill/>
          <a:ln w="25400">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C1AA39-6AF7-4E70-A6D1-147EC4704BDE}"/>
              </a:ext>
            </a:extLst>
          </p:cNvPr>
          <p:cNvGraphicFramePr>
            <a:graphicFrameLocks noGrp="1"/>
          </p:cNvGraphicFramePr>
          <p:nvPr/>
        </p:nvGraphicFramePr>
        <p:xfrm>
          <a:off x="1371600" y="1066800"/>
          <a:ext cx="6553200" cy="4348204"/>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655489097"/>
                    </a:ext>
                  </a:extLst>
                </a:gridCol>
                <a:gridCol w="1981200">
                  <a:extLst>
                    <a:ext uri="{9D8B030D-6E8A-4147-A177-3AD203B41FA5}">
                      <a16:colId xmlns:a16="http://schemas.microsoft.com/office/drawing/2014/main" val="868833105"/>
                    </a:ext>
                  </a:extLst>
                </a:gridCol>
                <a:gridCol w="2057400">
                  <a:extLst>
                    <a:ext uri="{9D8B030D-6E8A-4147-A177-3AD203B41FA5}">
                      <a16:colId xmlns:a16="http://schemas.microsoft.com/office/drawing/2014/main" val="1149344555"/>
                    </a:ext>
                  </a:extLst>
                </a:gridCol>
              </a:tblGrid>
              <a:tr h="640033">
                <a:tc>
                  <a:txBody>
                    <a:bodyPr/>
                    <a:lstStyle/>
                    <a:p>
                      <a:endParaRPr lang="en-US" sz="1800" dirty="0"/>
                    </a:p>
                  </a:txBody>
                  <a:tcPr marT="45717" marB="45717"/>
                </a:tc>
                <a:tc>
                  <a:txBody>
                    <a:bodyPr/>
                    <a:lstStyle/>
                    <a:p>
                      <a:r>
                        <a:rPr lang="en-US" sz="1800" dirty="0"/>
                        <a:t>Temperature in Celsius (°C)</a:t>
                      </a:r>
                    </a:p>
                  </a:txBody>
                  <a:tcPr marT="45717" marB="45717"/>
                </a:tc>
                <a:tc>
                  <a:txBody>
                    <a:bodyPr/>
                    <a:lstStyle/>
                    <a:p>
                      <a:r>
                        <a:rPr lang="en-US" sz="1800" dirty="0"/>
                        <a:t>Temperature in Fahrenheit (°F)</a:t>
                      </a:r>
                    </a:p>
                  </a:txBody>
                  <a:tcPr marT="45717" marB="45717"/>
                </a:tc>
                <a:extLst>
                  <a:ext uri="{0D108BD9-81ED-4DB2-BD59-A6C34878D82A}">
                    <a16:rowId xmlns:a16="http://schemas.microsoft.com/office/drawing/2014/main" val="2497706942"/>
                  </a:ext>
                </a:extLst>
              </a:tr>
              <a:tr h="370813">
                <a:tc>
                  <a:txBody>
                    <a:bodyPr/>
                    <a:lstStyle/>
                    <a:p>
                      <a:r>
                        <a:rPr lang="en-US" sz="1800" dirty="0"/>
                        <a:t>Boiling point of water</a:t>
                      </a:r>
                    </a:p>
                  </a:txBody>
                  <a:tcPr marT="45717" marB="45717"/>
                </a:tc>
                <a:tc>
                  <a:txBody>
                    <a:bodyPr/>
                    <a:lstStyle/>
                    <a:p>
                      <a:r>
                        <a:rPr lang="en-US" sz="1800" dirty="0"/>
                        <a:t>100</a:t>
                      </a:r>
                    </a:p>
                  </a:txBody>
                  <a:tcPr marT="45717" marB="45717"/>
                </a:tc>
                <a:tc>
                  <a:txBody>
                    <a:bodyPr/>
                    <a:lstStyle/>
                    <a:p>
                      <a:r>
                        <a:rPr lang="en-US" sz="1800" dirty="0"/>
                        <a:t>212</a:t>
                      </a:r>
                    </a:p>
                  </a:txBody>
                  <a:tcPr marT="45717" marB="45717"/>
                </a:tc>
                <a:extLst>
                  <a:ext uri="{0D108BD9-81ED-4DB2-BD59-A6C34878D82A}">
                    <a16:rowId xmlns:a16="http://schemas.microsoft.com/office/drawing/2014/main" val="1879202234"/>
                  </a:ext>
                </a:extLst>
              </a:tr>
              <a:tr h="370813">
                <a:tc>
                  <a:txBody>
                    <a:bodyPr/>
                    <a:lstStyle/>
                    <a:p>
                      <a:r>
                        <a:rPr lang="en-US" sz="1800" b="1" dirty="0"/>
                        <a:t>Extremely hot day</a:t>
                      </a:r>
                    </a:p>
                  </a:txBody>
                  <a:tcPr marT="45717" marB="45717"/>
                </a:tc>
                <a:tc>
                  <a:txBody>
                    <a:bodyPr/>
                    <a:lstStyle/>
                    <a:p>
                      <a:r>
                        <a:rPr lang="en-US" sz="1800" b="1" dirty="0"/>
                        <a:t>40</a:t>
                      </a:r>
                    </a:p>
                  </a:txBody>
                  <a:tcPr marT="45717" marB="45717"/>
                </a:tc>
                <a:tc>
                  <a:txBody>
                    <a:bodyPr/>
                    <a:lstStyle/>
                    <a:p>
                      <a:r>
                        <a:rPr lang="en-US" sz="1800" b="1" dirty="0"/>
                        <a:t>104</a:t>
                      </a:r>
                    </a:p>
                  </a:txBody>
                  <a:tcPr marT="45717" marB="45717"/>
                </a:tc>
                <a:extLst>
                  <a:ext uri="{0D108BD9-81ED-4DB2-BD59-A6C34878D82A}">
                    <a16:rowId xmlns:a16="http://schemas.microsoft.com/office/drawing/2014/main" val="3939626867"/>
                  </a:ext>
                </a:extLst>
              </a:tr>
              <a:tr h="370813">
                <a:tc>
                  <a:txBody>
                    <a:bodyPr/>
                    <a:lstStyle/>
                    <a:p>
                      <a:r>
                        <a:rPr lang="en-US" sz="1800" dirty="0"/>
                        <a:t>Body temperature </a:t>
                      </a:r>
                    </a:p>
                  </a:txBody>
                  <a:tcPr marT="45717" marB="45717"/>
                </a:tc>
                <a:tc>
                  <a:txBody>
                    <a:bodyPr/>
                    <a:lstStyle/>
                    <a:p>
                      <a:r>
                        <a:rPr lang="en-US" sz="1800" dirty="0"/>
                        <a:t>37</a:t>
                      </a:r>
                    </a:p>
                  </a:txBody>
                  <a:tcPr marT="45717" marB="45717"/>
                </a:tc>
                <a:tc>
                  <a:txBody>
                    <a:bodyPr/>
                    <a:lstStyle/>
                    <a:p>
                      <a:r>
                        <a:rPr lang="en-US" sz="1800" dirty="0"/>
                        <a:t>98.6</a:t>
                      </a:r>
                    </a:p>
                  </a:txBody>
                  <a:tcPr marT="45717" marB="45717"/>
                </a:tc>
                <a:extLst>
                  <a:ext uri="{0D108BD9-81ED-4DB2-BD59-A6C34878D82A}">
                    <a16:rowId xmlns:a16="http://schemas.microsoft.com/office/drawing/2014/main" val="3854377168"/>
                  </a:ext>
                </a:extLst>
              </a:tr>
              <a:tr h="370813">
                <a:tc>
                  <a:txBody>
                    <a:bodyPr/>
                    <a:lstStyle/>
                    <a:p>
                      <a:r>
                        <a:rPr lang="en-US" sz="1800" b="1"/>
                        <a:t>Hot day</a:t>
                      </a:r>
                      <a:endParaRPr lang="en-US" sz="1800" b="1" dirty="0"/>
                    </a:p>
                  </a:txBody>
                  <a:tcPr marT="45717" marB="45717"/>
                </a:tc>
                <a:tc>
                  <a:txBody>
                    <a:bodyPr/>
                    <a:lstStyle/>
                    <a:p>
                      <a:r>
                        <a:rPr lang="en-US" sz="1800" b="1"/>
                        <a:t>30</a:t>
                      </a:r>
                      <a:endParaRPr lang="en-US" sz="1800" b="1" dirty="0"/>
                    </a:p>
                  </a:txBody>
                  <a:tcPr marT="45717" marB="45717"/>
                </a:tc>
                <a:tc>
                  <a:txBody>
                    <a:bodyPr/>
                    <a:lstStyle/>
                    <a:p>
                      <a:r>
                        <a:rPr lang="en-US" sz="1800" b="1" dirty="0"/>
                        <a:t>86</a:t>
                      </a:r>
                    </a:p>
                  </a:txBody>
                  <a:tcPr marT="45717" marB="45717"/>
                </a:tc>
                <a:extLst>
                  <a:ext uri="{0D108BD9-81ED-4DB2-BD59-A6C34878D82A}">
                    <a16:rowId xmlns:a16="http://schemas.microsoft.com/office/drawing/2014/main" val="1835529068"/>
                  </a:ext>
                </a:extLst>
              </a:tr>
              <a:tr h="370813">
                <a:tc>
                  <a:txBody>
                    <a:bodyPr/>
                    <a:lstStyle/>
                    <a:p>
                      <a:r>
                        <a:rPr lang="en-US" sz="1800" b="1" dirty="0"/>
                        <a:t>Room temperature </a:t>
                      </a:r>
                    </a:p>
                  </a:txBody>
                  <a:tcPr marT="45717" marB="45717"/>
                </a:tc>
                <a:tc>
                  <a:txBody>
                    <a:bodyPr/>
                    <a:lstStyle/>
                    <a:p>
                      <a:r>
                        <a:rPr lang="en-US" sz="1800" b="1"/>
                        <a:t>20</a:t>
                      </a:r>
                      <a:endParaRPr lang="en-US" sz="1800" b="1" dirty="0"/>
                    </a:p>
                  </a:txBody>
                  <a:tcPr marT="45717" marB="45717"/>
                </a:tc>
                <a:tc>
                  <a:txBody>
                    <a:bodyPr/>
                    <a:lstStyle/>
                    <a:p>
                      <a:r>
                        <a:rPr lang="en-US" sz="1800" b="1" dirty="0"/>
                        <a:t>68</a:t>
                      </a:r>
                    </a:p>
                  </a:txBody>
                  <a:tcPr marT="45717" marB="45717"/>
                </a:tc>
                <a:extLst>
                  <a:ext uri="{0D108BD9-81ED-4DB2-BD59-A6C34878D82A}">
                    <a16:rowId xmlns:a16="http://schemas.microsoft.com/office/drawing/2014/main" val="3388811374"/>
                  </a:ext>
                </a:extLst>
              </a:tr>
              <a:tr h="370813">
                <a:tc>
                  <a:txBody>
                    <a:bodyPr/>
                    <a:lstStyle/>
                    <a:p>
                      <a:r>
                        <a:rPr lang="en-US" sz="1800" b="1" dirty="0"/>
                        <a:t>Chilly day</a:t>
                      </a:r>
                    </a:p>
                  </a:txBody>
                  <a:tcPr marT="45717" marB="45717"/>
                </a:tc>
                <a:tc>
                  <a:txBody>
                    <a:bodyPr/>
                    <a:lstStyle/>
                    <a:p>
                      <a:r>
                        <a:rPr lang="en-US" sz="1800" b="1" dirty="0"/>
                        <a:t>10</a:t>
                      </a:r>
                    </a:p>
                  </a:txBody>
                  <a:tcPr marT="45717" marB="45717"/>
                </a:tc>
                <a:tc>
                  <a:txBody>
                    <a:bodyPr/>
                    <a:lstStyle/>
                    <a:p>
                      <a:r>
                        <a:rPr lang="en-US" sz="1800" b="1" dirty="0"/>
                        <a:t>50</a:t>
                      </a:r>
                    </a:p>
                  </a:txBody>
                  <a:tcPr marT="45717" marB="45717"/>
                </a:tc>
                <a:extLst>
                  <a:ext uri="{0D108BD9-81ED-4DB2-BD59-A6C34878D82A}">
                    <a16:rowId xmlns:a16="http://schemas.microsoft.com/office/drawing/2014/main" val="1307259067"/>
                  </a:ext>
                </a:extLst>
              </a:tr>
              <a:tr h="370813">
                <a:tc>
                  <a:txBody>
                    <a:bodyPr/>
                    <a:lstStyle/>
                    <a:p>
                      <a:r>
                        <a:rPr lang="en-US" sz="1800" dirty="0"/>
                        <a:t>Freezing point of water</a:t>
                      </a:r>
                    </a:p>
                  </a:txBody>
                  <a:tcPr marT="45717" marB="45717"/>
                </a:tc>
                <a:tc>
                  <a:txBody>
                    <a:bodyPr/>
                    <a:lstStyle/>
                    <a:p>
                      <a:r>
                        <a:rPr lang="en-US" sz="1800" dirty="0"/>
                        <a:t>0</a:t>
                      </a:r>
                    </a:p>
                  </a:txBody>
                  <a:tcPr marT="45717" marB="45717"/>
                </a:tc>
                <a:tc>
                  <a:txBody>
                    <a:bodyPr/>
                    <a:lstStyle/>
                    <a:p>
                      <a:r>
                        <a:rPr lang="en-US" sz="1800" dirty="0"/>
                        <a:t>32</a:t>
                      </a:r>
                    </a:p>
                  </a:txBody>
                  <a:tcPr marT="45717" marB="45717"/>
                </a:tc>
                <a:extLst>
                  <a:ext uri="{0D108BD9-81ED-4DB2-BD59-A6C34878D82A}">
                    <a16:rowId xmlns:a16="http://schemas.microsoft.com/office/drawing/2014/main" val="1168624311"/>
                  </a:ext>
                </a:extLst>
              </a:tr>
              <a:tr h="370813">
                <a:tc>
                  <a:txBody>
                    <a:bodyPr/>
                    <a:lstStyle/>
                    <a:p>
                      <a:r>
                        <a:rPr lang="en-US" sz="1800" b="1"/>
                        <a:t>Very cold day</a:t>
                      </a:r>
                      <a:endParaRPr lang="en-US" sz="1800" b="1" dirty="0"/>
                    </a:p>
                  </a:txBody>
                  <a:tcPr marT="45717" marB="45717"/>
                </a:tc>
                <a:tc>
                  <a:txBody>
                    <a:bodyPr/>
                    <a:lstStyle/>
                    <a:p>
                      <a:r>
                        <a:rPr lang="en-US" sz="1800" b="1"/>
                        <a:t>-10</a:t>
                      </a:r>
                      <a:endParaRPr lang="en-US" sz="1800" b="1" dirty="0"/>
                    </a:p>
                  </a:txBody>
                  <a:tcPr marT="45717" marB="45717"/>
                </a:tc>
                <a:tc>
                  <a:txBody>
                    <a:bodyPr/>
                    <a:lstStyle/>
                    <a:p>
                      <a:r>
                        <a:rPr lang="en-US" sz="1800" b="1" dirty="0"/>
                        <a:t>14</a:t>
                      </a:r>
                    </a:p>
                  </a:txBody>
                  <a:tcPr marT="45717" marB="45717"/>
                </a:tc>
                <a:extLst>
                  <a:ext uri="{0D108BD9-81ED-4DB2-BD59-A6C34878D82A}">
                    <a16:rowId xmlns:a16="http://schemas.microsoft.com/office/drawing/2014/main" val="3988794453"/>
                  </a:ext>
                </a:extLst>
              </a:tr>
              <a:tr h="370813">
                <a:tc>
                  <a:txBody>
                    <a:bodyPr/>
                    <a:lstStyle/>
                    <a:p>
                      <a:r>
                        <a:rPr lang="en-US" sz="1800" b="1"/>
                        <a:t>Extremely cold day </a:t>
                      </a:r>
                      <a:endParaRPr lang="en-US" sz="1800" b="1" dirty="0"/>
                    </a:p>
                  </a:txBody>
                  <a:tcPr marT="45717" marB="45717"/>
                </a:tc>
                <a:tc>
                  <a:txBody>
                    <a:bodyPr/>
                    <a:lstStyle/>
                    <a:p>
                      <a:r>
                        <a:rPr lang="en-US" sz="1800" b="1"/>
                        <a:t>-20</a:t>
                      </a:r>
                      <a:endParaRPr lang="en-US" sz="1800" b="1" dirty="0"/>
                    </a:p>
                  </a:txBody>
                  <a:tcPr marT="45717" marB="45717"/>
                </a:tc>
                <a:tc>
                  <a:txBody>
                    <a:bodyPr/>
                    <a:lstStyle/>
                    <a:p>
                      <a:r>
                        <a:rPr lang="en-US" sz="1800" b="1" dirty="0"/>
                        <a:t>-4</a:t>
                      </a:r>
                    </a:p>
                  </a:txBody>
                  <a:tcPr marT="45717" marB="45717"/>
                </a:tc>
                <a:extLst>
                  <a:ext uri="{0D108BD9-81ED-4DB2-BD59-A6C34878D82A}">
                    <a16:rowId xmlns:a16="http://schemas.microsoft.com/office/drawing/2014/main" val="2641477253"/>
                  </a:ext>
                </a:extLst>
              </a:tr>
              <a:tr h="370813">
                <a:tc>
                  <a:txBody>
                    <a:bodyPr/>
                    <a:lstStyle/>
                    <a:p>
                      <a:r>
                        <a:rPr lang="en-US" sz="1800" dirty="0"/>
                        <a:t>Parity</a:t>
                      </a:r>
                    </a:p>
                  </a:txBody>
                  <a:tcPr marT="45717" marB="45717"/>
                </a:tc>
                <a:tc>
                  <a:txBody>
                    <a:bodyPr/>
                    <a:lstStyle/>
                    <a:p>
                      <a:r>
                        <a:rPr lang="en-US" sz="1800" dirty="0"/>
                        <a:t>-40</a:t>
                      </a:r>
                    </a:p>
                  </a:txBody>
                  <a:tcPr marT="45717" marB="45717"/>
                </a:tc>
                <a:tc>
                  <a:txBody>
                    <a:bodyPr/>
                    <a:lstStyle/>
                    <a:p>
                      <a:r>
                        <a:rPr lang="en-US" sz="1800" dirty="0"/>
                        <a:t>-40</a:t>
                      </a:r>
                    </a:p>
                  </a:txBody>
                  <a:tcPr marT="45717" marB="45717"/>
                </a:tc>
                <a:extLst>
                  <a:ext uri="{0D108BD9-81ED-4DB2-BD59-A6C34878D82A}">
                    <a16:rowId xmlns:a16="http://schemas.microsoft.com/office/drawing/2014/main" val="3881987386"/>
                  </a:ext>
                </a:extLst>
              </a:tr>
            </a:tbl>
          </a:graphicData>
        </a:graphic>
      </p:graphicFrame>
      <p:sp>
        <p:nvSpPr>
          <p:cNvPr id="65588" name="Title 2">
            <a:extLst>
              <a:ext uri="{FF2B5EF4-FFF2-40B4-BE49-F238E27FC236}">
                <a16:creationId xmlns:a16="http://schemas.microsoft.com/office/drawing/2014/main" id="{9BF7A25D-0C5D-497F-BF3E-FA22F363E08E}"/>
              </a:ext>
            </a:extLst>
          </p:cNvPr>
          <p:cNvSpPr>
            <a:spLocks noGrp="1" noChangeArrowheads="1"/>
          </p:cNvSpPr>
          <p:nvPr>
            <p:ph type="title"/>
          </p:nvPr>
        </p:nvSpPr>
        <p:spPr>
          <a:xfrm>
            <a:off x="685800" y="304800"/>
            <a:ext cx="7772400" cy="609600"/>
          </a:xfrm>
        </p:spPr>
        <p:txBody>
          <a:bodyPr>
            <a:normAutofit fontScale="90000"/>
          </a:bodyPr>
          <a:lstStyle/>
          <a:p>
            <a:r>
              <a:rPr lang="en-US" altLang="en-US" sz="3600"/>
              <a:t>What are some common temperatures?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300" dirty="0"/>
              <a:t>Example – Temperature Conversions</a:t>
            </a:r>
          </a:p>
        </p:txBody>
      </p:sp>
      <p:sp>
        <p:nvSpPr>
          <p:cNvPr id="25602" name="Rectangle 3"/>
          <p:cNvSpPr>
            <a:spLocks noGrp="1" noChangeArrowheads="1"/>
          </p:cNvSpPr>
          <p:nvPr>
            <p:ph idx="1"/>
          </p:nvPr>
        </p:nvSpPr>
        <p:spPr/>
        <p:txBody>
          <a:bodyPr/>
          <a:lstStyle/>
          <a:p>
            <a:pPr eaLnBrk="1" hangingPunct="1"/>
            <a:r>
              <a:rPr lang="en-US" dirty="0"/>
              <a:t>A young woman recovered from extreme hypothermia, during which her temperature had dropped to 20.6 </a:t>
            </a:r>
            <a:r>
              <a:rPr lang="en-US" baseline="30000" dirty="0" err="1"/>
              <a:t>o</a:t>
            </a:r>
            <a:r>
              <a:rPr lang="en-US" dirty="0" err="1"/>
              <a:t>C.</a:t>
            </a:r>
            <a:r>
              <a:rPr lang="en-US" dirty="0"/>
              <a:t>  </a:t>
            </a:r>
          </a:p>
          <a:p>
            <a:pPr marL="514350" indent="-514350" eaLnBrk="1" hangingPunct="1">
              <a:buFont typeface="+mj-lt"/>
              <a:buAutoNum type="alphaLcParenR"/>
            </a:pPr>
            <a:r>
              <a:rPr lang="en-US" dirty="0"/>
              <a:t>What was her temperature on the Fahrenheit scale? </a:t>
            </a:r>
          </a:p>
          <a:p>
            <a:pPr marL="514350" indent="-514350" eaLnBrk="1" hangingPunct="1">
              <a:buFont typeface="+mj-lt"/>
              <a:buAutoNum type="alphaLcParenR"/>
            </a:pPr>
            <a:r>
              <a:rPr lang="en-US" dirty="0"/>
              <a:t>What was her temperature on the Kelvin scale? </a:t>
            </a:r>
          </a:p>
          <a:p>
            <a:pPr eaLnBrk="1" hangingPunct="1"/>
            <a:endParaRPr lang="en-US" dirty="0"/>
          </a:p>
        </p:txBody>
      </p:sp>
    </p:spTree>
    <p:extLst>
      <p:ext uri="{BB962C8B-B14F-4D97-AF65-F5344CB8AC3E}">
        <p14:creationId xmlns:p14="http://schemas.microsoft.com/office/powerpoint/2010/main" val="8394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Direct Proportionality</a:t>
            </a:r>
          </a:p>
        </p:txBody>
      </p:sp>
      <p:sp>
        <p:nvSpPr>
          <p:cNvPr id="3" name="Content Placeholder 2"/>
          <p:cNvSpPr>
            <a:spLocks noGrp="1"/>
          </p:cNvSpPr>
          <p:nvPr>
            <p:ph idx="1"/>
          </p:nvPr>
        </p:nvSpPr>
        <p:spPr/>
        <p:txBody>
          <a:bodyPr/>
          <a:lstStyle/>
          <a:p>
            <a:pPr algn="just"/>
            <a:r>
              <a:rPr lang="en-US" dirty="0"/>
              <a:t>During a volcanic eruption on Mauna Loa, Hawaii, the lava flowed at a rate of 33 meters per minute. At this rate, how far in kilometers will it travel in 45 minutes?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Percent Concept</a:t>
            </a:r>
          </a:p>
        </p:txBody>
      </p:sp>
      <p:sp>
        <p:nvSpPr>
          <p:cNvPr id="3" name="Content Placeholder 2"/>
          <p:cNvSpPr>
            <a:spLocks noGrp="1"/>
          </p:cNvSpPr>
          <p:nvPr>
            <p:ph idx="1"/>
          </p:nvPr>
        </p:nvSpPr>
        <p:spPr/>
        <p:txBody>
          <a:bodyPr/>
          <a:lstStyle/>
          <a:p>
            <a:pPr algn="just"/>
            <a:r>
              <a:rPr lang="en-US" dirty="0"/>
              <a:t>Bronze is 80.0% by mass copper and 20.0% tin. A sculptor is preparing to cast a 1.75 lb bronze figure. How many kg of copper are needed?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p:cNvPicPr>
          <p:nvPr/>
        </p:nvPicPr>
        <p:blipFill>
          <a:blip r:embed="rId3" cstate="print"/>
          <a:srcRect/>
          <a:stretch>
            <a:fillRect/>
          </a:stretch>
        </p:blipFill>
        <p:spPr bwMode="auto">
          <a:xfrm>
            <a:off x="264886" y="1752600"/>
            <a:ext cx="8636000" cy="4406900"/>
          </a:xfrm>
          <a:prstGeom prst="rect">
            <a:avLst/>
          </a:prstGeom>
          <a:noFill/>
          <a:ln w="9525">
            <a:noFill/>
            <a:miter lim="800000"/>
            <a:headEnd/>
            <a:tailEnd/>
          </a:ln>
        </p:spPr>
      </p:pic>
      <p:sp>
        <p:nvSpPr>
          <p:cNvPr id="69634" name="TextBox 2"/>
          <p:cNvSpPr txBox="1">
            <a:spLocks noChangeArrowheads="1"/>
          </p:cNvSpPr>
          <p:nvPr/>
        </p:nvSpPr>
        <p:spPr bwMode="auto">
          <a:xfrm>
            <a:off x="7934325"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3-9 p83</a:t>
            </a:r>
          </a:p>
        </p:txBody>
      </p:sp>
      <p:sp>
        <p:nvSpPr>
          <p:cNvPr id="2" name="Title 1"/>
          <p:cNvSpPr>
            <a:spLocks noGrp="1"/>
          </p:cNvSpPr>
          <p:nvPr>
            <p:ph type="title"/>
          </p:nvPr>
        </p:nvSpPr>
        <p:spPr/>
        <p:txBody>
          <a:bodyPr/>
          <a:lstStyle/>
          <a:p>
            <a:r>
              <a:rPr lang="en-US" dirty="0"/>
              <a:t>How are mass and volume related?</a:t>
            </a:r>
          </a:p>
        </p:txBody>
      </p:sp>
    </p:spTree>
    <p:extLst>
      <p:ext uri="{BB962C8B-B14F-4D97-AF65-F5344CB8AC3E}">
        <p14:creationId xmlns:p14="http://schemas.microsoft.com/office/powerpoint/2010/main" val="354534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57150" y="462915"/>
            <a:ext cx="9029700" cy="5932170"/>
          </a:xfrm>
          <a:prstGeom prst="rect">
            <a:avLst/>
          </a:prstGeom>
          <a:noFill/>
          <a:ln w="25400">
            <a:noFill/>
            <a:miter lim="800000"/>
            <a:headEnd/>
            <a:tailEnd/>
          </a:ln>
          <a:effec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p:cNvPicPr>
            <a:picLocks/>
          </p:cNvPicPr>
          <p:nvPr/>
        </p:nvPicPr>
        <p:blipFill>
          <a:blip r:embed="rId3" cstate="print"/>
          <a:srcRect/>
          <a:stretch>
            <a:fillRect/>
          </a:stretch>
        </p:blipFill>
        <p:spPr bwMode="auto">
          <a:xfrm>
            <a:off x="1409700" y="254000"/>
            <a:ext cx="6324600" cy="6350000"/>
          </a:xfrm>
          <a:prstGeom prst="rect">
            <a:avLst/>
          </a:prstGeom>
          <a:noFill/>
          <a:ln w="9525">
            <a:noFill/>
            <a:miter lim="800000"/>
            <a:headEnd/>
            <a:tailEnd/>
          </a:ln>
        </p:spPr>
      </p:pic>
      <p:sp>
        <p:nvSpPr>
          <p:cNvPr id="92162" name="TextBox 2"/>
          <p:cNvSpPr txBox="1">
            <a:spLocks noChangeArrowheads="1"/>
          </p:cNvSpPr>
          <p:nvPr/>
        </p:nvSpPr>
        <p:spPr bwMode="auto">
          <a:xfrm>
            <a:off x="8656638" y="6604000"/>
            <a:ext cx="488950" cy="274638"/>
          </a:xfrm>
          <a:prstGeom prst="rect">
            <a:avLst/>
          </a:prstGeom>
          <a:noFill/>
          <a:ln w="9525">
            <a:noFill/>
            <a:miter lim="800000"/>
            <a:headEnd/>
            <a:tailEnd/>
          </a:ln>
        </p:spPr>
        <p:txBody>
          <a:bodyPr wrap="none">
            <a:spAutoFit/>
          </a:bodyPr>
          <a:lstStyle/>
          <a:p>
            <a:pPr algn="r"/>
            <a:r>
              <a:rPr lang="en-US" sz="1200" b="1">
                <a:latin typeface="Arial" pitchFamily="34" charset="0"/>
              </a:rPr>
              <a:t> p96</a:t>
            </a:r>
          </a:p>
        </p:txBody>
      </p:sp>
    </p:spTree>
    <p:extLst>
      <p:ext uri="{BB962C8B-B14F-4D97-AF65-F5344CB8AC3E}">
        <p14:creationId xmlns:p14="http://schemas.microsoft.com/office/powerpoint/2010/main" val="305771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cstate="print"/>
          <a:srcRect/>
          <a:stretch>
            <a:fillRect/>
          </a:stretch>
        </p:blipFill>
        <p:spPr bwMode="auto">
          <a:xfrm>
            <a:off x="2548890" y="57150"/>
            <a:ext cx="4046220" cy="6743700"/>
          </a:xfrm>
          <a:prstGeom prst="rect">
            <a:avLst/>
          </a:prstGeom>
          <a:noFill/>
          <a:ln w="25400">
            <a:noFill/>
            <a:miter lim="800000"/>
            <a:headEnd/>
            <a:tailEnd/>
          </a:ln>
          <a:effec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1" name="Picture 1"/>
          <p:cNvPicPr>
            <a:picLocks noChangeAspect="1" noChangeArrowheads="1"/>
          </p:cNvPicPr>
          <p:nvPr/>
        </p:nvPicPr>
        <p:blipFill>
          <a:blip r:embed="rId3" cstate="print"/>
          <a:srcRect/>
          <a:stretch>
            <a:fillRect/>
          </a:stretch>
        </p:blipFill>
        <p:spPr bwMode="auto">
          <a:xfrm>
            <a:off x="737235" y="57150"/>
            <a:ext cx="7669530" cy="6743700"/>
          </a:xfrm>
          <a:prstGeom prst="rect">
            <a:avLst/>
          </a:prstGeom>
          <a:noFill/>
          <a:ln w="25400">
            <a:noFill/>
            <a:miter lim="800000"/>
            <a:headEnd/>
            <a:tailEnd/>
          </a:ln>
          <a:effec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p:cNvPicPr>
          <p:nvPr/>
        </p:nvPicPr>
        <p:blipFill>
          <a:blip r:embed="rId3" cstate="print"/>
          <a:srcRect/>
          <a:stretch>
            <a:fillRect/>
          </a:stretch>
        </p:blipFill>
        <p:spPr bwMode="auto">
          <a:xfrm>
            <a:off x="2997200" y="254000"/>
            <a:ext cx="3136900" cy="6350000"/>
          </a:xfrm>
          <a:prstGeom prst="rect">
            <a:avLst/>
          </a:prstGeom>
          <a:noFill/>
          <a:ln w="9525">
            <a:noFill/>
            <a:miter lim="800000"/>
            <a:headEnd/>
            <a:tailEnd/>
          </a:ln>
        </p:spPr>
      </p:pic>
      <p:sp>
        <p:nvSpPr>
          <p:cNvPr id="71682" name="TextBox 2"/>
          <p:cNvSpPr txBox="1">
            <a:spLocks noChangeArrowheads="1"/>
          </p:cNvSpPr>
          <p:nvPr/>
        </p:nvSpPr>
        <p:spPr bwMode="auto">
          <a:xfrm>
            <a:off x="7994650" y="6604000"/>
            <a:ext cx="1149350" cy="274638"/>
          </a:xfrm>
          <a:prstGeom prst="rect">
            <a:avLst/>
          </a:prstGeom>
          <a:noFill/>
          <a:ln w="9525">
            <a:noFill/>
            <a:miter lim="800000"/>
            <a:headEnd/>
            <a:tailEnd/>
          </a:ln>
        </p:spPr>
        <p:txBody>
          <a:bodyPr wrap="none">
            <a:spAutoFit/>
          </a:bodyPr>
          <a:lstStyle/>
          <a:p>
            <a:pPr algn="r"/>
            <a:r>
              <a:rPr lang="en-US" sz="1200" b="1">
                <a:latin typeface="Arial" pitchFamily="34" charset="0"/>
              </a:rPr>
              <a:t>Table 3-4 p84</a:t>
            </a:r>
          </a:p>
        </p:txBody>
      </p:sp>
    </p:spTree>
    <p:extLst>
      <p:ext uri="{BB962C8B-B14F-4D97-AF65-F5344CB8AC3E}">
        <p14:creationId xmlns:p14="http://schemas.microsoft.com/office/powerpoint/2010/main" val="1965605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p:cNvPicPr>
          <p:nvPr/>
        </p:nvPicPr>
        <p:blipFill>
          <a:blip r:embed="rId3" cstate="print"/>
          <a:srcRect/>
          <a:stretch>
            <a:fillRect/>
          </a:stretch>
        </p:blipFill>
        <p:spPr bwMode="auto">
          <a:xfrm>
            <a:off x="838200" y="957943"/>
            <a:ext cx="2895600" cy="5783376"/>
          </a:xfrm>
          <a:prstGeom prst="rect">
            <a:avLst/>
          </a:prstGeom>
          <a:noFill/>
          <a:ln w="9525">
            <a:noFill/>
            <a:miter lim="800000"/>
            <a:headEnd/>
            <a:tailEnd/>
          </a:ln>
        </p:spPr>
      </p:pic>
      <p:sp>
        <p:nvSpPr>
          <p:cNvPr id="100354" name="TextBox 2"/>
          <p:cNvSpPr txBox="1">
            <a:spLocks noChangeArrowheads="1"/>
          </p:cNvSpPr>
          <p:nvPr/>
        </p:nvSpPr>
        <p:spPr bwMode="auto">
          <a:xfrm>
            <a:off x="8699500" y="6604000"/>
            <a:ext cx="446088" cy="274638"/>
          </a:xfrm>
          <a:prstGeom prst="rect">
            <a:avLst/>
          </a:prstGeom>
          <a:noFill/>
          <a:ln w="9525">
            <a:noFill/>
            <a:miter lim="800000"/>
            <a:headEnd/>
            <a:tailEnd/>
          </a:ln>
        </p:spPr>
        <p:txBody>
          <a:bodyPr wrap="none">
            <a:spAutoFit/>
          </a:bodyPr>
          <a:lstStyle/>
          <a:p>
            <a:pPr algn="r"/>
            <a:r>
              <a:rPr lang="en-US" sz="1200" b="1">
                <a:latin typeface="Arial" pitchFamily="34" charset="0"/>
              </a:rPr>
              <a:t>p97</a:t>
            </a:r>
          </a:p>
        </p:txBody>
      </p:sp>
      <p:pic>
        <p:nvPicPr>
          <p:cNvPr id="4" name="Picture 1"/>
          <p:cNvPicPr>
            <a:picLocks/>
          </p:cNvPicPr>
          <p:nvPr/>
        </p:nvPicPr>
        <p:blipFill>
          <a:blip r:embed="rId4" cstate="print"/>
          <a:srcRect/>
          <a:stretch>
            <a:fillRect/>
          </a:stretch>
        </p:blipFill>
        <p:spPr bwMode="auto">
          <a:xfrm>
            <a:off x="5410200" y="899885"/>
            <a:ext cx="2857500" cy="5841433"/>
          </a:xfrm>
          <a:prstGeom prst="rect">
            <a:avLst/>
          </a:prstGeom>
          <a:noFill/>
          <a:ln w="9525">
            <a:noFill/>
            <a:miter lim="800000"/>
            <a:headEnd/>
            <a:tailEnd/>
          </a:ln>
        </p:spPr>
      </p:pic>
      <p:sp>
        <p:nvSpPr>
          <p:cNvPr id="2" name="Title 1"/>
          <p:cNvSpPr>
            <a:spLocks noGrp="1"/>
          </p:cNvSpPr>
          <p:nvPr>
            <p:ph type="title"/>
          </p:nvPr>
        </p:nvSpPr>
        <p:spPr>
          <a:xfrm>
            <a:off x="457200" y="274639"/>
            <a:ext cx="8229600" cy="625248"/>
          </a:xfrm>
        </p:spPr>
        <p:txBody>
          <a:bodyPr>
            <a:normAutofit fontScale="90000"/>
          </a:bodyPr>
          <a:lstStyle/>
          <a:p>
            <a:r>
              <a:rPr lang="en-US" sz="2300" dirty="0"/>
              <a:t>What is the density of the marbles, if the marbles’ mass is 97.394 g? </a:t>
            </a:r>
          </a:p>
        </p:txBody>
      </p:sp>
    </p:spTree>
    <p:extLst>
      <p:ext uri="{BB962C8B-B14F-4D97-AF65-F5344CB8AC3E}">
        <p14:creationId xmlns:p14="http://schemas.microsoft.com/office/powerpoint/2010/main" val="1932386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Density</a:t>
            </a:r>
          </a:p>
        </p:txBody>
      </p:sp>
      <p:sp>
        <p:nvSpPr>
          <p:cNvPr id="3" name="Content Placeholder 2"/>
          <p:cNvSpPr>
            <a:spLocks noGrp="1"/>
          </p:cNvSpPr>
          <p:nvPr>
            <p:ph idx="1"/>
          </p:nvPr>
        </p:nvSpPr>
        <p:spPr/>
        <p:txBody>
          <a:bodyPr/>
          <a:lstStyle/>
          <a:p>
            <a:pPr algn="just"/>
            <a:r>
              <a:rPr lang="en-US" dirty="0"/>
              <a:t>If the density of milk is 1.04 g/</a:t>
            </a:r>
            <a:r>
              <a:rPr lang="en-US" dirty="0" err="1"/>
              <a:t>mL</a:t>
            </a:r>
            <a:r>
              <a:rPr lang="en-US" dirty="0"/>
              <a:t>, how many grams of milk are in 0.50 quarts?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Density</a:t>
            </a:r>
          </a:p>
        </p:txBody>
      </p:sp>
      <p:sp>
        <p:nvSpPr>
          <p:cNvPr id="3" name="Content Placeholder 2"/>
          <p:cNvSpPr>
            <a:spLocks noGrp="1"/>
          </p:cNvSpPr>
          <p:nvPr>
            <p:ph idx="1"/>
          </p:nvPr>
        </p:nvSpPr>
        <p:spPr/>
        <p:txBody>
          <a:bodyPr/>
          <a:lstStyle/>
          <a:p>
            <a:pPr algn="just"/>
            <a:r>
              <a:rPr lang="en-US" dirty="0"/>
              <a:t>The density of gasoline is 0.69 g/</a:t>
            </a:r>
            <a:r>
              <a:rPr lang="en-US" dirty="0" err="1"/>
              <a:t>mL.</a:t>
            </a:r>
            <a:r>
              <a:rPr lang="en-US" dirty="0"/>
              <a:t> If 15.0 gallons of gas is pumped, how many kilograms of gasoline is in your car?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 Density</a:t>
            </a:r>
          </a:p>
        </p:txBody>
      </p:sp>
      <p:sp>
        <p:nvSpPr>
          <p:cNvPr id="3" name="Content Placeholder 2"/>
          <p:cNvSpPr>
            <a:spLocks noGrp="1"/>
          </p:cNvSpPr>
          <p:nvPr>
            <p:ph idx="1"/>
          </p:nvPr>
        </p:nvSpPr>
        <p:spPr/>
        <p:txBody>
          <a:bodyPr/>
          <a:lstStyle/>
          <a:p>
            <a:pPr algn="just"/>
            <a:r>
              <a:rPr lang="en-US" dirty="0"/>
              <a:t>The density of gasoline is 0.69 g/</a:t>
            </a:r>
            <a:r>
              <a:rPr lang="en-US" dirty="0" err="1"/>
              <a:t>mL.</a:t>
            </a:r>
            <a:r>
              <a:rPr lang="en-US" dirty="0"/>
              <a:t> If 15.0 gallons of gas is pumped, how many pounds of gasoline is in your car?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p:cNvPicPr>
          <p:nvPr/>
        </p:nvPicPr>
        <p:blipFill>
          <a:blip r:embed="rId3" cstate="print"/>
          <a:srcRect/>
          <a:stretch>
            <a:fillRect/>
          </a:stretch>
        </p:blipFill>
        <p:spPr bwMode="auto">
          <a:xfrm>
            <a:off x="254000" y="1409700"/>
            <a:ext cx="8636000" cy="4038600"/>
          </a:xfrm>
          <a:prstGeom prst="rect">
            <a:avLst/>
          </a:prstGeom>
          <a:noFill/>
          <a:ln w="9525">
            <a:noFill/>
            <a:miter lim="800000"/>
            <a:headEnd/>
            <a:tailEnd/>
          </a:ln>
        </p:spPr>
      </p:pic>
      <p:sp>
        <p:nvSpPr>
          <p:cNvPr id="26626" name="TextBox 2"/>
          <p:cNvSpPr txBox="1">
            <a:spLocks noChangeArrowheads="1"/>
          </p:cNvSpPr>
          <p:nvPr/>
        </p:nvSpPr>
        <p:spPr bwMode="auto">
          <a:xfrm>
            <a:off x="7996238" y="6604000"/>
            <a:ext cx="1149350" cy="274638"/>
          </a:xfrm>
          <a:prstGeom prst="rect">
            <a:avLst/>
          </a:prstGeom>
          <a:noFill/>
          <a:ln w="9525">
            <a:noFill/>
            <a:miter lim="800000"/>
            <a:headEnd/>
            <a:tailEnd/>
          </a:ln>
        </p:spPr>
        <p:txBody>
          <a:bodyPr wrap="none">
            <a:spAutoFit/>
          </a:bodyPr>
          <a:lstStyle/>
          <a:p>
            <a:pPr algn="r"/>
            <a:r>
              <a:rPr lang="en-US" sz="1200" b="1">
                <a:latin typeface="Arial" pitchFamily="34" charset="0"/>
              </a:rPr>
              <a:t>Table 3-1 p63</a:t>
            </a:r>
          </a:p>
        </p:txBody>
      </p:sp>
    </p:spTree>
    <p:extLst>
      <p:ext uri="{BB962C8B-B14F-4D97-AF65-F5344CB8AC3E}">
        <p14:creationId xmlns:p14="http://schemas.microsoft.com/office/powerpoint/2010/main" val="263168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p:cNvPicPr>
          <p:nvPr/>
        </p:nvPicPr>
        <p:blipFill>
          <a:blip r:embed="rId3" cstate="print"/>
          <a:srcRect/>
          <a:stretch>
            <a:fillRect/>
          </a:stretch>
        </p:blipFill>
        <p:spPr bwMode="auto">
          <a:xfrm>
            <a:off x="254000" y="1511300"/>
            <a:ext cx="8636000" cy="3822700"/>
          </a:xfrm>
          <a:prstGeom prst="rect">
            <a:avLst/>
          </a:prstGeom>
          <a:noFill/>
          <a:ln w="9525">
            <a:noFill/>
            <a:miter lim="800000"/>
            <a:headEnd/>
            <a:tailEnd/>
          </a:ln>
        </p:spPr>
      </p:pic>
      <p:sp>
        <p:nvSpPr>
          <p:cNvPr id="88066" name="TextBox 2"/>
          <p:cNvSpPr txBox="1">
            <a:spLocks noChangeArrowheads="1"/>
          </p:cNvSpPr>
          <p:nvPr/>
        </p:nvSpPr>
        <p:spPr bwMode="auto">
          <a:xfrm>
            <a:off x="7826375" y="6604000"/>
            <a:ext cx="1319213" cy="274638"/>
          </a:xfrm>
          <a:prstGeom prst="rect">
            <a:avLst/>
          </a:prstGeom>
          <a:noFill/>
          <a:ln w="9525">
            <a:noFill/>
            <a:miter lim="800000"/>
            <a:headEnd/>
            <a:tailEnd/>
          </a:ln>
        </p:spPr>
        <p:txBody>
          <a:bodyPr wrap="none">
            <a:spAutoFit/>
          </a:bodyPr>
          <a:lstStyle/>
          <a:p>
            <a:pPr algn="r"/>
            <a:r>
              <a:rPr lang="en-US" sz="1200" b="1">
                <a:latin typeface="Arial" pitchFamily="34" charset="0"/>
              </a:rPr>
              <a:t>Table 17-2 p546</a:t>
            </a:r>
          </a:p>
        </p:txBody>
      </p:sp>
    </p:spTree>
    <p:extLst>
      <p:ext uri="{BB962C8B-B14F-4D97-AF65-F5344CB8AC3E}">
        <p14:creationId xmlns:p14="http://schemas.microsoft.com/office/powerpoint/2010/main" val="190456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p:cNvPicPr>
          <p:nvPr/>
        </p:nvPicPr>
        <p:blipFill>
          <a:blip r:embed="rId3" cstate="print"/>
          <a:srcRect/>
          <a:stretch>
            <a:fillRect/>
          </a:stretch>
        </p:blipFill>
        <p:spPr bwMode="auto">
          <a:xfrm>
            <a:off x="3581400" y="232229"/>
            <a:ext cx="5105400" cy="6350000"/>
          </a:xfrm>
          <a:prstGeom prst="rect">
            <a:avLst/>
          </a:prstGeom>
          <a:noFill/>
          <a:ln w="9525">
            <a:noFill/>
            <a:miter lim="800000"/>
            <a:headEnd/>
            <a:tailEnd/>
          </a:ln>
        </p:spPr>
      </p:pic>
      <p:sp>
        <p:nvSpPr>
          <p:cNvPr id="28674" name="TextBox 2"/>
          <p:cNvSpPr txBox="1">
            <a:spLocks noChangeArrowheads="1"/>
          </p:cNvSpPr>
          <p:nvPr/>
        </p:nvSpPr>
        <p:spPr bwMode="auto">
          <a:xfrm>
            <a:off x="7934325" y="6604000"/>
            <a:ext cx="1217613" cy="274638"/>
          </a:xfrm>
          <a:prstGeom prst="rect">
            <a:avLst/>
          </a:prstGeom>
          <a:noFill/>
          <a:ln w="9525">
            <a:noFill/>
            <a:miter lim="800000"/>
            <a:headEnd/>
            <a:tailEnd/>
          </a:ln>
        </p:spPr>
        <p:txBody>
          <a:bodyPr wrap="none">
            <a:spAutoFit/>
          </a:bodyPr>
          <a:lstStyle/>
          <a:p>
            <a:pPr algn="r"/>
            <a:r>
              <a:rPr lang="en-US" sz="1200" b="1">
                <a:latin typeface="Arial" pitchFamily="34" charset="0"/>
              </a:rPr>
              <a:t>Figure 3-2 p63</a:t>
            </a:r>
          </a:p>
        </p:txBody>
      </p:sp>
      <p:sp>
        <p:nvSpPr>
          <p:cNvPr id="2" name="Title 1"/>
          <p:cNvSpPr>
            <a:spLocks noGrp="1"/>
          </p:cNvSpPr>
          <p:nvPr>
            <p:ph type="title"/>
          </p:nvPr>
        </p:nvSpPr>
        <p:spPr>
          <a:xfrm>
            <a:off x="457200" y="274638"/>
            <a:ext cx="2667000" cy="3382962"/>
          </a:xfrm>
        </p:spPr>
        <p:txBody>
          <a:bodyPr>
            <a:normAutofit/>
          </a:bodyPr>
          <a:lstStyle/>
          <a:p>
            <a:r>
              <a:rPr lang="en-US" dirty="0"/>
              <a:t>How is a kilograms defined? </a:t>
            </a:r>
          </a:p>
        </p:txBody>
      </p:sp>
    </p:spTree>
    <p:extLst>
      <p:ext uri="{BB962C8B-B14F-4D97-AF65-F5344CB8AC3E}">
        <p14:creationId xmlns:p14="http://schemas.microsoft.com/office/powerpoint/2010/main" val="286084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57150" y="742950"/>
            <a:ext cx="9029700" cy="5372100"/>
          </a:xfrm>
          <a:prstGeom prst="rect">
            <a:avLst/>
          </a:prstGeom>
          <a:noFill/>
          <a:ln w="25400">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57150" y="1245870"/>
            <a:ext cx="9029700" cy="4366260"/>
          </a:xfrm>
          <a:prstGeom prst="rect">
            <a:avLst/>
          </a:prstGeom>
          <a:noFill/>
          <a:ln w="25400">
            <a:noFill/>
            <a:miter lim="800000"/>
            <a:headEnd/>
            <a:tailEnd/>
          </a:ln>
          <a:effectLst/>
        </p:spPr>
      </p:pic>
      <p:sp>
        <p:nvSpPr>
          <p:cNvPr id="2" name="Title 1"/>
          <p:cNvSpPr>
            <a:spLocks noGrp="1"/>
          </p:cNvSpPr>
          <p:nvPr>
            <p:ph type="title"/>
          </p:nvPr>
        </p:nvSpPr>
        <p:spPr/>
        <p:txBody>
          <a:bodyPr/>
          <a:lstStyle/>
          <a:p>
            <a:r>
              <a:rPr lang="en-US" dirty="0"/>
              <a:t>What is dimensional analysis? </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1505</TotalTime>
  <Words>1819</Words>
  <Application>Microsoft Office PowerPoint</Application>
  <PresentationFormat>On-screen Show (4:3)</PresentationFormat>
  <Paragraphs>270</Paragraphs>
  <Slides>47</Slides>
  <Notes>30</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Cambria Math</vt:lpstr>
      <vt:lpstr>Geneva</vt:lpstr>
      <vt:lpstr>Office Theme</vt:lpstr>
      <vt:lpstr>Chemistry 120</vt:lpstr>
      <vt:lpstr>How long is the candy cane to the correct number of significant figures? </vt:lpstr>
      <vt:lpstr>How long is the piece of wood to the correct number of significant figures in cm? </vt:lpstr>
      <vt:lpstr>PowerPoint Presentation</vt:lpstr>
      <vt:lpstr>PowerPoint Presentation</vt:lpstr>
      <vt:lpstr>PowerPoint Presentation</vt:lpstr>
      <vt:lpstr>How is a kilograms defined? </vt:lpstr>
      <vt:lpstr>PowerPoint Presentation</vt:lpstr>
      <vt:lpstr>What is dimensional analysis? </vt:lpstr>
      <vt:lpstr>PowerPoint Presentation</vt:lpstr>
      <vt:lpstr>PowerPoint Presentation</vt:lpstr>
      <vt:lpstr>What are the SI base units? </vt:lpstr>
      <vt:lpstr>Dimensional Analysis Time conversions</vt:lpstr>
      <vt:lpstr>What are some conversions to know?</vt:lpstr>
      <vt:lpstr>PowerPoint Presentation</vt:lpstr>
      <vt:lpstr>PowerPoint Presentation</vt:lpstr>
      <vt:lpstr>Example – Units of Measurement </vt:lpstr>
      <vt:lpstr>Example - Units of Measurement</vt:lpstr>
      <vt:lpstr>Example - Units of Measurement</vt:lpstr>
      <vt:lpstr>Example - Units of Measurement</vt:lpstr>
      <vt:lpstr>Example - Units of Measurement</vt:lpstr>
      <vt:lpstr>PowerPoint Presentation</vt:lpstr>
      <vt:lpstr>PowerPoint Presentation</vt:lpstr>
      <vt:lpstr>What instruments are used to measure volume in lab? </vt:lpstr>
      <vt:lpstr>What volume is in the graduated cylinder? </vt:lpstr>
      <vt:lpstr>Example - Units of Measurement</vt:lpstr>
      <vt:lpstr>Example - Units of Measurement</vt:lpstr>
      <vt:lpstr>Example - Units of Measurement</vt:lpstr>
      <vt:lpstr>PowerPoint Presentation</vt:lpstr>
      <vt:lpstr>PowerPoint Presentation</vt:lpstr>
      <vt:lpstr>Anders Celsius</vt:lpstr>
      <vt:lpstr>What is the difference between temperature and heat? </vt:lpstr>
      <vt:lpstr>How do the temperature scales compare? </vt:lpstr>
      <vt:lpstr>PowerPoint Presentation</vt:lpstr>
      <vt:lpstr>What are some common temperatures? </vt:lpstr>
      <vt:lpstr>Example – Temperature Conversions</vt:lpstr>
      <vt:lpstr>Example – Direct Proportionality</vt:lpstr>
      <vt:lpstr>Example – Percent Concept</vt:lpstr>
      <vt:lpstr>How are mass and volume related?</vt:lpstr>
      <vt:lpstr>PowerPoint Presentation</vt:lpstr>
      <vt:lpstr>PowerPoint Presentation</vt:lpstr>
      <vt:lpstr>PowerPoint Presentation</vt:lpstr>
      <vt:lpstr>PowerPoint Presentation</vt:lpstr>
      <vt:lpstr>What is the density of the marbles, if the marbles’ mass is 97.394 g? </vt:lpstr>
      <vt:lpstr>Example - Density</vt:lpstr>
      <vt:lpstr>Example - Density</vt:lpstr>
      <vt:lpstr>Example - Density</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 </cp:lastModifiedBy>
  <cp:revision>34</cp:revision>
  <dcterms:created xsi:type="dcterms:W3CDTF">2009-08-26T03:34:13Z</dcterms:created>
  <dcterms:modified xsi:type="dcterms:W3CDTF">2020-02-21T20:40:30Z</dcterms:modified>
</cp:coreProperties>
</file>