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347" r:id="rId3"/>
    <p:sldId id="346" r:id="rId4"/>
    <p:sldId id="314" r:id="rId5"/>
    <p:sldId id="315" r:id="rId6"/>
    <p:sldId id="316" r:id="rId7"/>
    <p:sldId id="317" r:id="rId8"/>
    <p:sldId id="313" r:id="rId9"/>
    <p:sldId id="311" r:id="rId10"/>
    <p:sldId id="296" r:id="rId11"/>
    <p:sldId id="297" r:id="rId12"/>
    <p:sldId id="318" r:id="rId13"/>
    <p:sldId id="298" r:id="rId14"/>
    <p:sldId id="299" r:id="rId15"/>
    <p:sldId id="267" r:id="rId16"/>
    <p:sldId id="300" r:id="rId17"/>
    <p:sldId id="323" r:id="rId18"/>
    <p:sldId id="324" r:id="rId19"/>
    <p:sldId id="261" r:id="rId20"/>
    <p:sldId id="322" r:id="rId21"/>
    <p:sldId id="302" r:id="rId22"/>
    <p:sldId id="303" r:id="rId23"/>
    <p:sldId id="304" r:id="rId24"/>
    <p:sldId id="321" r:id="rId25"/>
    <p:sldId id="343" r:id="rId26"/>
    <p:sldId id="258" r:id="rId27"/>
    <p:sldId id="344" r:id="rId28"/>
    <p:sldId id="325" r:id="rId29"/>
    <p:sldId id="345" r:id="rId30"/>
    <p:sldId id="305" r:id="rId31"/>
    <p:sldId id="327" r:id="rId32"/>
    <p:sldId id="308" r:id="rId33"/>
    <p:sldId id="328" r:id="rId34"/>
    <p:sldId id="293" r:id="rId35"/>
    <p:sldId id="326" r:id="rId36"/>
    <p:sldId id="274" r:id="rId37"/>
    <p:sldId id="310" r:id="rId38"/>
    <p:sldId id="312" r:id="rId39"/>
    <p:sldId id="329" r:id="rId40"/>
    <p:sldId id="272" r:id="rId41"/>
    <p:sldId id="332" r:id="rId42"/>
    <p:sldId id="338" r:id="rId43"/>
    <p:sldId id="348" r:id="rId44"/>
    <p:sldId id="284" r:id="rId45"/>
    <p:sldId id="333" r:id="rId46"/>
    <p:sldId id="336" r:id="rId47"/>
    <p:sldId id="335" r:id="rId48"/>
    <p:sldId id="283" r:id="rId49"/>
    <p:sldId id="342" r:id="rId50"/>
    <p:sldId id="290" r:id="rId51"/>
    <p:sldId id="309" r:id="rId52"/>
    <p:sldId id="291" r:id="rId53"/>
    <p:sldId id="287" r:id="rId54"/>
    <p:sldId id="340" r:id="rId55"/>
    <p:sldId id="341" r:id="rId56"/>
    <p:sldId id="330" r:id="rId57"/>
    <p:sldId id="334" r:id="rId58"/>
    <p:sldId id="292" r:id="rId59"/>
    <p:sldId id="29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681" autoAdjust="0"/>
    <p:restoredTop sz="96686" autoAdjust="0"/>
  </p:normalViewPr>
  <p:slideViewPr>
    <p:cSldViewPr>
      <p:cViewPr varScale="1">
        <p:scale>
          <a:sx n="112" d="100"/>
          <a:sy n="112" d="100"/>
        </p:scale>
        <p:origin x="1206" y="10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12372-B912-4FDB-AEF2-AD1717EF00CE}" type="datetimeFigureOut">
              <a:rPr lang="en-US" smtClean="0"/>
              <a:pPr/>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6A62D-3997-4EC9-9900-A73E1CEC6C8B}" type="slidenum">
              <a:rPr lang="en-US" smtClean="0"/>
              <a:pPr/>
              <a:t>‹#›</a:t>
            </a:fld>
            <a:endParaRPr lang="en-US"/>
          </a:p>
        </p:txBody>
      </p:sp>
    </p:spTree>
    <p:extLst>
      <p:ext uri="{BB962C8B-B14F-4D97-AF65-F5344CB8AC3E}">
        <p14:creationId xmlns:p14="http://schemas.microsoft.com/office/powerpoint/2010/main" val="3977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4.4 Pressure in gases and liquids. Each container has four pressure gauges, one on the top, one on the bottom, and two on the side. Note how the four gauges on the gas container all read the same pressure, but the liquid gauges show that pressure increases with increasing depth. Gas pressures are exerted uniformly in all directions; liquid pressures depend on the depth of the liquid.</a:t>
            </a:r>
          </a:p>
        </p:txBody>
      </p:sp>
      <p:sp>
        <p:nvSpPr>
          <p:cNvPr id="27651" name="Slide Number Placeholder 3"/>
          <p:cNvSpPr>
            <a:spLocks noGrp="1"/>
          </p:cNvSpPr>
          <p:nvPr>
            <p:ph type="sldNum" sz="quarter" idx="5"/>
          </p:nvPr>
        </p:nvSpPr>
        <p:spPr bwMode="auto">
          <a:noFill/>
          <a:ln>
            <a:miter lim="800000"/>
            <a:headEnd/>
            <a:tailEnd/>
          </a:ln>
        </p:spPr>
        <p:txBody>
          <a:bodyPr/>
          <a:lstStyle/>
          <a:p>
            <a:fld id="{E3606A4F-B836-4766-BDD7-316ACCAF4990}" type="slidenum">
              <a:rPr lang="en-US"/>
              <a:pPr/>
              <a:t>4</a:t>
            </a:fld>
            <a:endParaRPr lang="en-US"/>
          </a:p>
        </p:txBody>
      </p:sp>
    </p:spTree>
    <p:extLst>
      <p:ext uri="{BB962C8B-B14F-4D97-AF65-F5344CB8AC3E}">
        <p14:creationId xmlns:p14="http://schemas.microsoft.com/office/powerpoint/2010/main" val="24692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513E59A-EDAE-41D0-A274-25C8136C5A57}" type="slidenum">
              <a:rPr lang="en-US"/>
              <a:pPr/>
              <a:t>19</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Gas Pressure vs. Volume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volume of a gas increases, the pressure decreases.  V and P are inversely proportional.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graph represents the volume and pressure of a gas at constant temperature, throughout a large range of values.</a:t>
            </a:r>
          </a:p>
        </p:txBody>
      </p:sp>
    </p:spTree>
    <p:extLst>
      <p:ext uri="{BB962C8B-B14F-4D97-AF65-F5344CB8AC3E}">
        <p14:creationId xmlns:p14="http://schemas.microsoft.com/office/powerpoint/2010/main" val="327782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Jacques Charles (1746–1823), in collaboration with Anne-Jean Robert and his brother Nicolas-Louis Robert, designed and launched the world</a:t>
            </a:r>
            <a:r>
              <a:rPr lang="ja-JP" altLang="en-US" dirty="0" smtClean="0"/>
              <a:t>’</a:t>
            </a:r>
            <a:r>
              <a:rPr lang="en-US" altLang="ja-JP" dirty="0" smtClean="0"/>
              <a:t>s first hydrogen-filled balloon. The gaseous hydro-gen was generated by pouring a sulfuric acid solution onto iron</a:t>
            </a: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a:lstStyle/>
          <a:p>
            <a:fld id="{5C93BA83-E243-4231-B92D-AE2235EF520B}" type="slidenum">
              <a:rPr lang="en-US"/>
              <a:pPr/>
              <a:t>20</a:t>
            </a:fld>
            <a:endParaRPr lang="en-US"/>
          </a:p>
        </p:txBody>
      </p:sp>
    </p:spTree>
    <p:extLst>
      <p:ext uri="{BB962C8B-B14F-4D97-AF65-F5344CB8AC3E}">
        <p14:creationId xmlns:p14="http://schemas.microsoft.com/office/powerpoint/2010/main" val="116618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44A305C-FD59-49C1-B28D-3E65560486CD}" type="slidenum">
              <a:rPr lang="en-US" sz="1200"/>
              <a:pPr/>
              <a:t>23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043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4.11 Volume and temperature. A student performed an experiment to find the relationship between the volume and tem-perature of a fixed amount of gas at constant pressure. A small plug of liquid mercury was placed in a glass capillary tube sealed at the lower end. The amount of gas (air) trapped between the sealed end and the mercury plug remained fixed, or constant. Since the diameter of the capillary tube was constant, the height of the air column beneath the mercury plug was proportional to the volume of the gas. The capillary tube was attached to a thermom-eter (a) and submerged in liquid baths at different temperatures. The student measured the height of the air column at each temperature and recorded the data (b). Part (c) is a graph of the data. Extrapolation to zero pressure suggests that the gas volume drops to zero at 2273°C. This result is observed again and again if the experiment is repeated carefully many times. Combined with other experiments, using all kinds and quantities of gases, that all point to the same temperature, we have overwhelming evidence that there is an absolute zero at 2273°C. Absolute temperature values are shown on the horizontal axis i</a:t>
            </a:r>
          </a:p>
        </p:txBody>
      </p:sp>
      <p:sp>
        <p:nvSpPr>
          <p:cNvPr id="52227" name="Slide Number Placeholder 3"/>
          <p:cNvSpPr>
            <a:spLocks noGrp="1"/>
          </p:cNvSpPr>
          <p:nvPr>
            <p:ph type="sldNum" sz="quarter" idx="5"/>
          </p:nvPr>
        </p:nvSpPr>
        <p:spPr bwMode="auto">
          <a:noFill/>
          <a:ln>
            <a:miter lim="800000"/>
            <a:headEnd/>
            <a:tailEnd/>
          </a:ln>
        </p:spPr>
        <p:txBody>
          <a:bodyPr/>
          <a:lstStyle/>
          <a:p>
            <a:fld id="{5CD21F67-E811-424D-BB30-7C483C63DEB9}" type="slidenum">
              <a:rPr lang="en-US"/>
              <a:pPr/>
              <a:t>24</a:t>
            </a:fld>
            <a:endParaRPr lang="en-US"/>
          </a:p>
        </p:txBody>
      </p:sp>
    </p:spTree>
    <p:extLst>
      <p:ext uri="{BB962C8B-B14F-4D97-AF65-F5344CB8AC3E}">
        <p14:creationId xmlns:p14="http://schemas.microsoft.com/office/powerpoint/2010/main" val="281935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6936649-5BE8-41CB-B39D-27E95595D569}" type="slidenum">
              <a:rPr lang="en-US"/>
              <a:pPr/>
              <a:t>26</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Pressure and Frequency/Energy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Molecules that move faster collide with more energy.  Slower molecules collide with less energy.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Gas pressure is a function of energy, and energy is a function of velocity and mass.  Mass is fixed, but velocity can be increased by increasing the temperature of the gas.</a:t>
            </a:r>
          </a:p>
        </p:txBody>
      </p:sp>
    </p:spTree>
    <p:extLst>
      <p:ext uri="{BB962C8B-B14F-4D97-AF65-F5344CB8AC3E}">
        <p14:creationId xmlns:p14="http://schemas.microsoft.com/office/powerpoint/2010/main" val="181324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1A15C8B-A05B-4D13-92AA-556774E5A573}" type="slidenum">
              <a:rPr lang="en-US"/>
              <a:pPr/>
              <a:t>27</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Absolute Zero at Zero Pressure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the pressure of a gas decreases to zero, the temperature approaches absolute zero.</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Kelvin scale of temperature was derived from absolute zero, where temperature is 0 K.  The actual value of absolute zero is extrapolated from the graph.</a:t>
            </a:r>
          </a:p>
        </p:txBody>
      </p:sp>
    </p:spTree>
    <p:extLst>
      <p:ext uri="{BB962C8B-B14F-4D97-AF65-F5344CB8AC3E}">
        <p14:creationId xmlns:p14="http://schemas.microsoft.com/office/powerpoint/2010/main" val="2604960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Joseph Gay-Lussac (1778–1850). Gay-Lussac</a:t>
            </a:r>
            <a:r>
              <a:rPr lang="ja-JP" altLang="en-US" smtClean="0"/>
              <a:t>’</a:t>
            </a:r>
            <a:r>
              <a:rPr lang="en-US" altLang="ja-JP" smtClean="0"/>
              <a:t>s investigations of the gaseous state of matter led to the Law of Combining Volumes.</a:t>
            </a: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a:lstStyle/>
          <a:p>
            <a:fld id="{8398E35F-B837-4ECB-B82B-A0A279441B70}" type="slidenum">
              <a:rPr lang="en-US"/>
              <a:pPr/>
              <a:t>28</a:t>
            </a:fld>
            <a:endParaRPr lang="en-US"/>
          </a:p>
        </p:txBody>
      </p:sp>
    </p:spTree>
    <p:extLst>
      <p:ext uri="{BB962C8B-B14F-4D97-AF65-F5344CB8AC3E}">
        <p14:creationId xmlns:p14="http://schemas.microsoft.com/office/powerpoint/2010/main" val="325468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88242F5E-823B-48BC-9542-BCBCE602D403}" type="slidenum">
              <a:rPr lang="en-US" sz="1200"/>
              <a:pPr/>
              <a:t>30</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19466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14.2 Law of Combining Volumes. Experiments show that when gases at the same temperature and pressure react, the reacting volumes are in a ratio of small whole numbers. The small whole number ratio extends to products, too. In the reaction, 1 volume of oxygen, O2, reacts with 2 volumes of hydrogen, H2, to form 2 volumes of gaseous water (steam), H2O.</a:t>
            </a:r>
          </a:p>
        </p:txBody>
      </p:sp>
      <p:sp>
        <p:nvSpPr>
          <p:cNvPr id="25603" name="Slide Number Placeholder 3"/>
          <p:cNvSpPr>
            <a:spLocks noGrp="1"/>
          </p:cNvSpPr>
          <p:nvPr>
            <p:ph type="sldNum" sz="quarter" idx="5"/>
          </p:nvPr>
        </p:nvSpPr>
        <p:spPr bwMode="auto">
          <a:noFill/>
          <a:ln>
            <a:miter lim="800000"/>
            <a:headEnd/>
            <a:tailEnd/>
          </a:ln>
        </p:spPr>
        <p:txBody>
          <a:bodyPr/>
          <a:lstStyle/>
          <a:p>
            <a:fld id="{6D1A6438-A8FB-4459-A710-997BE90D2570}" type="slidenum">
              <a:rPr lang="en-US"/>
              <a:pPr/>
              <a:t>31</a:t>
            </a:fld>
            <a:endParaRPr lang="en-US"/>
          </a:p>
        </p:txBody>
      </p:sp>
    </p:spTree>
    <p:extLst>
      <p:ext uri="{BB962C8B-B14F-4D97-AF65-F5344CB8AC3E}">
        <p14:creationId xmlns:p14="http://schemas.microsoft.com/office/powerpoint/2010/main" val="283463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14.3 Avogadro</a:t>
            </a:r>
            <a:r>
              <a:rPr lang="ja-JP" altLang="en-US" smtClean="0"/>
              <a:t>’</a:t>
            </a:r>
            <a:r>
              <a:rPr lang="en-US" altLang="ja-JP" smtClean="0"/>
              <a:t>s Law. (a) Experimentally, it is found that, for gases at the same temperature and pressure, 1 liter of hydrogen reacts with 1 liter of chlorine to form 2 liters of hydrogen chloride. The logic behind Avogadro</a:t>
            </a:r>
            <a:r>
              <a:rPr lang="ja-JP" altLang="en-US" smtClean="0"/>
              <a:t>’</a:t>
            </a:r>
            <a:r>
              <a:rPr lang="en-US" altLang="ja-JP" smtClean="0"/>
              <a:t>s reasoning appears in the subsequent particulate-level illustrations. In (b), the same number of molecules in equal-reacting volumes uses all the molecules of both gases. In (c), the number of mol-ecules in the equal-reacting volumes is not the same. This means that one reactant will be completely consumed in the chemical reaction and some of the other reactant will be left over. That does not happen, however; it is contrary to experimental evidence. Therefore, equal volumes–equal mol-ecules must be correct.</a:t>
            </a: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3F8B4964-4466-443A-9182-09BDA739AA94}" type="slidenum">
              <a:rPr lang="en-US"/>
              <a:pPr/>
              <a:t>33</a:t>
            </a:fld>
            <a:endParaRPr lang="en-US"/>
          </a:p>
        </p:txBody>
      </p:sp>
    </p:spTree>
    <p:extLst>
      <p:ext uri="{BB962C8B-B14F-4D97-AF65-F5344CB8AC3E}">
        <p14:creationId xmlns:p14="http://schemas.microsoft.com/office/powerpoint/2010/main" val="323842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4.5 Particle motion in a gas. Particles collide with one another and with the walls of the container, the latter being respon-sible for the pressure the gas exerts</a:t>
            </a:r>
          </a:p>
        </p:txBody>
      </p:sp>
      <p:sp>
        <p:nvSpPr>
          <p:cNvPr id="29699" name="Slide Number Placeholder 3"/>
          <p:cNvSpPr>
            <a:spLocks noGrp="1"/>
          </p:cNvSpPr>
          <p:nvPr>
            <p:ph type="sldNum" sz="quarter" idx="5"/>
          </p:nvPr>
        </p:nvSpPr>
        <p:spPr bwMode="auto">
          <a:noFill/>
          <a:ln>
            <a:miter lim="800000"/>
            <a:headEnd/>
            <a:tailEnd/>
          </a:ln>
        </p:spPr>
        <p:txBody>
          <a:bodyPr/>
          <a:lstStyle/>
          <a:p>
            <a:fld id="{A31D75A8-EA33-4F77-9A02-969055F43E63}" type="slidenum">
              <a:rPr lang="en-US"/>
              <a:pPr/>
              <a:t>5</a:t>
            </a:fld>
            <a:endParaRPr lang="en-US"/>
          </a:p>
        </p:txBody>
      </p:sp>
    </p:spTree>
    <p:extLst>
      <p:ext uri="{BB962C8B-B14F-4D97-AF65-F5344CB8AC3E}">
        <p14:creationId xmlns:p14="http://schemas.microsoft.com/office/powerpoint/2010/main" val="115992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Count Amedeo Avogadro (1776–1856), depicted on a 1956 Italian postage stamp. The quote says, </a:t>
            </a:r>
            <a:r>
              <a:rPr lang="ja-JP" altLang="en-US" smtClean="0"/>
              <a:t>“</a:t>
            </a:r>
            <a:r>
              <a:rPr lang="en-US" altLang="ja-JP" smtClean="0"/>
              <a:t>Equal volumes of gas in the same conditions of temperature and of pressure contain the same number of molecules.</a:t>
            </a:r>
            <a:r>
              <a:rPr lang="ja-JP" altLang="en-US" smtClean="0"/>
              <a:t>”</a:t>
            </a: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a:lstStyle/>
          <a:p>
            <a:fld id="{9356C49A-A350-4A3C-BBEA-52CC5B2B3D4A}" type="slidenum">
              <a:rPr lang="en-US"/>
              <a:pPr/>
              <a:t>35</a:t>
            </a:fld>
            <a:endParaRPr lang="en-US"/>
          </a:p>
        </p:txBody>
      </p:sp>
    </p:spTree>
    <p:extLst>
      <p:ext uri="{BB962C8B-B14F-4D97-AF65-F5344CB8AC3E}">
        <p14:creationId xmlns:p14="http://schemas.microsoft.com/office/powerpoint/2010/main" val="30353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C50A720-6B2F-4F8A-A1AA-35C00586CB64}" type="slidenum">
              <a:rPr lang="en-US"/>
              <a:pPr/>
              <a:t>36</a:t>
            </a:fld>
            <a:endParaRPr lang="en-US"/>
          </a:p>
        </p:txBody>
      </p:sp>
      <p:sp>
        <p:nvSpPr>
          <p:cNvPr id="542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11.3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Gas Law Variables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table summarizes the various types of problems that you can do with the combined gas law and the three specific gas laws that you can get from the combined gas law.</a:t>
            </a:r>
          </a:p>
        </p:txBody>
      </p:sp>
    </p:spTree>
    <p:extLst>
      <p:ext uri="{BB962C8B-B14F-4D97-AF65-F5344CB8AC3E}">
        <p14:creationId xmlns:p14="http://schemas.microsoft.com/office/powerpoint/2010/main" val="362961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14.5 Derivation of Boyle</a:t>
            </a:r>
            <a:r>
              <a:rPr lang="ja-JP" altLang="en-US" smtClean="0"/>
              <a:t>’</a:t>
            </a:r>
            <a:r>
              <a:rPr lang="en-US" altLang="ja-JP" smtClean="0"/>
              <a:t>s, Charles</a:t>
            </a:r>
            <a:r>
              <a:rPr lang="ja-JP" altLang="en-US" smtClean="0"/>
              <a:t>’</a:t>
            </a:r>
            <a:r>
              <a:rPr lang="en-US" altLang="ja-JP" smtClean="0"/>
              <a:t>s, and Avogadro</a:t>
            </a:r>
            <a:r>
              <a:rPr lang="ja-JP" altLang="en-US" smtClean="0"/>
              <a:t>’</a:t>
            </a:r>
            <a:r>
              <a:rPr lang="en-US" altLang="ja-JP" smtClean="0"/>
              <a:t>s Laws from the Ideal Gas Law.</a:t>
            </a: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52825A37-1A4D-4B6C-AA6C-7BA941D72DCD}" type="slidenum">
              <a:rPr lang="en-US"/>
              <a:pPr/>
              <a:t>39</a:t>
            </a:fld>
            <a:endParaRPr lang="en-US"/>
          </a:p>
        </p:txBody>
      </p:sp>
    </p:spTree>
    <p:extLst>
      <p:ext uri="{BB962C8B-B14F-4D97-AF65-F5344CB8AC3E}">
        <p14:creationId xmlns:p14="http://schemas.microsoft.com/office/powerpoint/2010/main" val="296600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942B156-30ED-4A1B-94B5-C572B738F8B7}" type="slidenum">
              <a:rPr lang="en-US"/>
              <a:pPr/>
              <a:t>40</a:t>
            </a:fld>
            <a:endParaRPr lang="en-US"/>
          </a:p>
        </p:txBody>
      </p:sp>
      <p:sp>
        <p:nvSpPr>
          <p:cNvPr id="501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11.1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Units of Gas Pressure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Various units of gas pressure are shown.  You can convert from one unit to another by using the appropriate unit factor that will cancel the given unit.</a:t>
            </a:r>
          </a:p>
        </p:txBody>
      </p:sp>
    </p:spTree>
    <p:extLst>
      <p:ext uri="{BB962C8B-B14F-4D97-AF65-F5344CB8AC3E}">
        <p14:creationId xmlns:p14="http://schemas.microsoft.com/office/powerpoint/2010/main" val="691529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14.7 Conversion among grams, energy and DH, or gas pressure, volume, and temperature, moles, and number of particles for two species in a chemical change. In Chapter 10, we introduced the general stoichiometry pattern with mass, mea-sured in grams. We now add gas volume at a known temperature and pressure as another measured macroscopic quantity. In general, a measured macroscopic quantity is changed to the number of particles in the sample, measured in moles, and then moles of one species in the chemical change are converted to moles of another species using the mole ratio from the balanced equation. The resulting particulate quantity can be converted to a measured macroscopic quantity.</a:t>
            </a:r>
          </a:p>
        </p:txBody>
      </p:sp>
      <p:sp>
        <p:nvSpPr>
          <p:cNvPr id="60419" name="Slide Number Placeholder 3"/>
          <p:cNvSpPr>
            <a:spLocks noGrp="1"/>
          </p:cNvSpPr>
          <p:nvPr>
            <p:ph type="sldNum" sz="quarter" idx="5"/>
          </p:nvPr>
        </p:nvSpPr>
        <p:spPr bwMode="auto">
          <a:noFill/>
          <a:ln>
            <a:miter lim="800000"/>
            <a:headEnd/>
            <a:tailEnd/>
          </a:ln>
        </p:spPr>
        <p:txBody>
          <a:bodyPr/>
          <a:lstStyle/>
          <a:p>
            <a:fld id="{7D5BA190-3289-4E7D-ABAF-FF4B26BAA86A}" type="slidenum">
              <a:rPr lang="en-US"/>
              <a:pPr/>
              <a:t>43</a:t>
            </a:fld>
            <a:endParaRPr lang="en-US"/>
          </a:p>
        </p:txBody>
      </p:sp>
    </p:spTree>
    <p:extLst>
      <p:ext uri="{BB962C8B-B14F-4D97-AF65-F5344CB8AC3E}">
        <p14:creationId xmlns:p14="http://schemas.microsoft.com/office/powerpoint/2010/main" val="103860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Chapter 1, Unnumbered Figure 2B, Page 38 </a:t>
            </a:r>
            <a:r>
              <a:rPr lang="en-US" b="1" smtClean="0"/>
              <a:t>Tro  </a:t>
            </a:r>
            <a:endParaRPr lang="en-US" b="1" dirty="0" smtClean="0"/>
          </a:p>
          <a:p>
            <a:endParaRPr lang="en-US" dirty="0"/>
          </a:p>
        </p:txBody>
      </p:sp>
      <p:sp>
        <p:nvSpPr>
          <p:cNvPr id="4" name="Slide Number Placeholder 3"/>
          <p:cNvSpPr>
            <a:spLocks noGrp="1"/>
          </p:cNvSpPr>
          <p:nvPr>
            <p:ph type="sldNum" sz="quarter" idx="10"/>
          </p:nvPr>
        </p:nvSpPr>
        <p:spPr/>
        <p:txBody>
          <a:bodyPr/>
          <a:lstStyle/>
          <a:p>
            <a:fld id="{0436A62D-3997-4EC9-9900-A73E1CEC6C8B}" type="slidenum">
              <a:rPr lang="en-US" smtClean="0"/>
              <a:pPr/>
              <a:t>44</a:t>
            </a:fld>
            <a:endParaRPr lang="en-US"/>
          </a:p>
        </p:txBody>
      </p:sp>
    </p:spTree>
    <p:extLst>
      <p:ext uri="{BB962C8B-B14F-4D97-AF65-F5344CB8AC3E}">
        <p14:creationId xmlns:p14="http://schemas.microsoft.com/office/powerpoint/2010/main" val="340132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14.7 Conversion among grams, energy and DH, or gas pressure, volume, and temperature, moles, and number of particles for two species in a chemical change. In Chapter 10, we introduced the general stoichiometry pattern with mass, mea-sured in grams. We now add gas volume at a known temperature and pressure as another measured macroscopic quantity. In general, a measured macroscopic quantity is changed to the number of particles in the sample, measured in moles, and then moles of one species in the chemical change are converted to moles of another species using the mole ratio from the balanced equation. The resulting particulate quantity can be converted to a measured macroscopic quantity.</a:t>
            </a:r>
          </a:p>
        </p:txBody>
      </p:sp>
      <p:sp>
        <p:nvSpPr>
          <p:cNvPr id="60419" name="Slide Number Placeholder 3"/>
          <p:cNvSpPr>
            <a:spLocks noGrp="1"/>
          </p:cNvSpPr>
          <p:nvPr>
            <p:ph type="sldNum" sz="quarter" idx="5"/>
          </p:nvPr>
        </p:nvSpPr>
        <p:spPr bwMode="auto">
          <a:noFill/>
          <a:ln>
            <a:miter lim="800000"/>
            <a:headEnd/>
            <a:tailEnd/>
          </a:ln>
        </p:spPr>
        <p:txBody>
          <a:bodyPr/>
          <a:lstStyle/>
          <a:p>
            <a:fld id="{7D5BA190-3289-4E7D-ABAF-FF4B26BAA86A}" type="slidenum">
              <a:rPr lang="en-US"/>
              <a:pPr/>
              <a:t>56</a:t>
            </a:fld>
            <a:endParaRPr lang="en-US"/>
          </a:p>
        </p:txBody>
      </p:sp>
    </p:spTree>
    <p:extLst>
      <p:ext uri="{BB962C8B-B14F-4D97-AF65-F5344CB8AC3E}">
        <p14:creationId xmlns:p14="http://schemas.microsoft.com/office/powerpoint/2010/main" val="114449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4.6 An ideal gas particle collides with the walls of the con-tainer without losing energy. The energy of the particle is the same before (E1), during (E2), and after (E3) the collision with the container wall: E1 5 E2 5 E3.</a:t>
            </a:r>
          </a:p>
        </p:txBody>
      </p:sp>
      <p:sp>
        <p:nvSpPr>
          <p:cNvPr id="31747" name="Slide Number Placeholder 3"/>
          <p:cNvSpPr>
            <a:spLocks noGrp="1"/>
          </p:cNvSpPr>
          <p:nvPr>
            <p:ph type="sldNum" sz="quarter" idx="5"/>
          </p:nvPr>
        </p:nvSpPr>
        <p:spPr bwMode="auto">
          <a:noFill/>
          <a:ln>
            <a:miter lim="800000"/>
            <a:headEnd/>
            <a:tailEnd/>
          </a:ln>
        </p:spPr>
        <p:txBody>
          <a:bodyPr/>
          <a:lstStyle/>
          <a:p>
            <a:fld id="{2EDAA076-ED95-4F47-94A3-11DC90418812}" type="slidenum">
              <a:rPr lang="en-US"/>
              <a:pPr/>
              <a:t>6</a:t>
            </a:fld>
            <a:endParaRPr lang="en-US"/>
          </a:p>
        </p:txBody>
      </p:sp>
    </p:spTree>
    <p:extLst>
      <p:ext uri="{BB962C8B-B14F-4D97-AF65-F5344CB8AC3E}">
        <p14:creationId xmlns:p14="http://schemas.microsoft.com/office/powerpoint/2010/main" val="249913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4.7 Suppose you were to select a sample of liquid water that contained 100 molecules. If you then selected 15 more samples— total 16—of the same volume, each sample would contain 100 molecules. This would be a total of 1600 mol-ecules in the 16 samples. If you were to then select 16 separate samples of steam, each sample having the same volume as each sample of liquid water, how many water molecules would be in each sample? On average, 15 of the sample volumes of steam would be empty—no molecules—and the 16th sample volume would contain only one water molecule</a:t>
            </a:r>
          </a:p>
        </p:txBody>
      </p:sp>
      <p:sp>
        <p:nvSpPr>
          <p:cNvPr id="33795" name="Slide Number Placeholder 3"/>
          <p:cNvSpPr>
            <a:spLocks noGrp="1"/>
          </p:cNvSpPr>
          <p:nvPr>
            <p:ph type="sldNum" sz="quarter" idx="5"/>
          </p:nvPr>
        </p:nvSpPr>
        <p:spPr bwMode="auto">
          <a:noFill/>
          <a:ln>
            <a:miter lim="800000"/>
            <a:headEnd/>
            <a:tailEnd/>
          </a:ln>
        </p:spPr>
        <p:txBody>
          <a:bodyPr/>
          <a:lstStyle/>
          <a:p>
            <a:fld id="{D4872CCF-7CED-4796-8D66-D57206D3A072}" type="slidenum">
              <a:rPr lang="en-US"/>
              <a:pPr/>
              <a:t>7</a:t>
            </a:fld>
            <a:endParaRPr lang="en-US"/>
          </a:p>
        </p:txBody>
      </p:sp>
    </p:spTree>
    <p:extLst>
      <p:ext uri="{BB962C8B-B14F-4D97-AF65-F5344CB8AC3E}">
        <p14:creationId xmlns:p14="http://schemas.microsoft.com/office/powerpoint/2010/main" val="10804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4.1 Compression and expansion properties of gases. The piston and cylin-der show that gases may be compressed and that they expand to fill the volume available to them</a:t>
            </a:r>
          </a:p>
        </p:txBody>
      </p:sp>
      <p:sp>
        <p:nvSpPr>
          <p:cNvPr id="17411" name="Slide Number Placeholder 3"/>
          <p:cNvSpPr>
            <a:spLocks noGrp="1"/>
          </p:cNvSpPr>
          <p:nvPr>
            <p:ph type="sldNum" sz="quarter" idx="5"/>
          </p:nvPr>
        </p:nvSpPr>
        <p:spPr bwMode="auto">
          <a:noFill/>
          <a:ln>
            <a:miter lim="800000"/>
            <a:headEnd/>
            <a:tailEnd/>
          </a:ln>
        </p:spPr>
        <p:txBody>
          <a:bodyPr/>
          <a:lstStyle/>
          <a:p>
            <a:fld id="{2F88854D-86E3-4707-A72C-96463A9F0BEE}" type="slidenum">
              <a:rPr lang="en-US"/>
              <a:pPr/>
              <a:t>8</a:t>
            </a:fld>
            <a:endParaRPr lang="en-US"/>
          </a:p>
        </p:txBody>
      </p:sp>
    </p:spTree>
    <p:extLst>
      <p:ext uri="{BB962C8B-B14F-4D97-AF65-F5344CB8AC3E}">
        <p14:creationId xmlns:p14="http://schemas.microsoft.com/office/powerpoint/2010/main" val="246327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Evangelista Torricelli (1608–1647), inventor of the mercury barometer, is known for his statement, </a:t>
            </a:r>
            <a:r>
              <a:rPr lang="ja-JP" altLang="en-US" smtClean="0"/>
              <a:t>“</a:t>
            </a:r>
            <a:r>
              <a:rPr lang="en-US" altLang="ja-JP" smtClean="0"/>
              <a:t>We live submerged at the bottom of an ocean of air.</a:t>
            </a:r>
            <a:r>
              <a:rPr lang="ja-JP" altLang="en-US" smtClean="0"/>
              <a:t>”</a:t>
            </a: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CE550453-7627-406F-A94C-CA413B47885E}" type="slidenum">
              <a:rPr lang="en-US"/>
              <a:pPr/>
              <a:t>12</a:t>
            </a:fld>
            <a:endParaRPr lang="en-US"/>
          </a:p>
        </p:txBody>
      </p:sp>
    </p:spTree>
    <p:extLst>
      <p:ext uri="{BB962C8B-B14F-4D97-AF65-F5344CB8AC3E}">
        <p14:creationId xmlns:p14="http://schemas.microsoft.com/office/powerpoint/2010/main" val="160833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CF40949-57A8-48D5-99CA-D7DDBCAF7706}" type="slidenum">
              <a:rPr lang="en-US"/>
              <a:pPr/>
              <a:t>15</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Measuring Vapor Pressure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single drop of liquid is placed onto the top of a barometer.  Eventually, the pressure can be measured.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Vapor pressure is temperature-dependent.  A liquid will evaporate to a greater extent at increased temperature, increasing vapor pressure.</a:t>
            </a:r>
          </a:p>
        </p:txBody>
      </p:sp>
    </p:spTree>
    <p:extLst>
      <p:ext uri="{BB962C8B-B14F-4D97-AF65-F5344CB8AC3E}">
        <p14:creationId xmlns:p14="http://schemas.microsoft.com/office/powerpoint/2010/main" val="355494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Robert Boyle</a:t>
            </a:r>
            <a:r>
              <a:rPr lang="ja-JP" altLang="en-US" smtClean="0"/>
              <a:t>’</a:t>
            </a:r>
            <a:r>
              <a:rPr lang="en-US" altLang="ja-JP" smtClean="0"/>
              <a:t>s (1627–1691) book The Sceptical Chymist argued for an experimental approach to scientific investigation. Although this seems to be obviously necessary today, it was a radical position in 1661.</a:t>
            </a: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a:lstStyle/>
          <a:p>
            <a:fld id="{CBA336D2-393C-49C1-B92D-EA0B07A23532}" type="slidenum">
              <a:rPr lang="en-US"/>
              <a:pPr/>
              <a:t>17</a:t>
            </a:fld>
            <a:endParaRPr lang="en-US"/>
          </a:p>
        </p:txBody>
      </p:sp>
    </p:spTree>
    <p:extLst>
      <p:ext uri="{BB962C8B-B14F-4D97-AF65-F5344CB8AC3E}">
        <p14:creationId xmlns:p14="http://schemas.microsoft.com/office/powerpoint/2010/main" val="412560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Figure 4.14 Boyle</a:t>
            </a:r>
            <a:r>
              <a:rPr lang="ja-JP" altLang="en-US" dirty="0" smtClean="0"/>
              <a:t>’</a:t>
            </a:r>
            <a:r>
              <a:rPr lang="en-US" altLang="ja-JP" dirty="0" smtClean="0"/>
              <a:t>s Law. A student performed an experiment to find the relationship between pressure and volume of a fixed amount of gas at constant temperature. The student raised or lowered the movable leg of the apparatus (a) and found the volume of the trapped gas at different pressures. The first two columns of the table (b) give the student</a:t>
            </a:r>
            <a:r>
              <a:rPr lang="ja-JP" altLang="en-US" dirty="0" smtClean="0"/>
              <a:t>’</a:t>
            </a:r>
            <a:r>
              <a:rPr lang="en-US" altLang="ja-JP" dirty="0" smtClean="0"/>
              <a:t>s data. A graph (c) indicates that pressure and volume are inversely proportional to each other. This is confirmed by the constant product of pressure 3 volume (within experimental error, 0.7% from the average value), shown in the third column o</a:t>
            </a: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a:lstStyle/>
          <a:p>
            <a:fld id="{F5A9BCEC-9E38-4DED-B831-D3F27BAC31D8}" type="slidenum">
              <a:rPr lang="en-US"/>
              <a:pPr/>
              <a:t>18</a:t>
            </a:fld>
            <a:endParaRPr lang="en-US"/>
          </a:p>
        </p:txBody>
      </p:sp>
    </p:spTree>
    <p:extLst>
      <p:ext uri="{BB962C8B-B14F-4D97-AF65-F5344CB8AC3E}">
        <p14:creationId xmlns:p14="http://schemas.microsoft.com/office/powerpoint/2010/main" val="131949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78E11-C9C6-4E08-A62D-ABB2F393C07D}" type="slidenum">
              <a:rPr lang="en-US"/>
              <a:pPr>
                <a:defRPr/>
              </a:pPr>
              <a:t>‹#›</a:t>
            </a:fld>
            <a:endParaRPr lang="en-US"/>
          </a:p>
        </p:txBody>
      </p:sp>
    </p:spTree>
    <p:extLst>
      <p:ext uri="{BB962C8B-B14F-4D97-AF65-F5344CB8AC3E}">
        <p14:creationId xmlns:p14="http://schemas.microsoft.com/office/powerpoint/2010/main" val="230870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86D9C-B161-4836-B321-8E16B01ED43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86D9C-B161-4836-B321-8E16B01ED43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186D9C-B161-4836-B321-8E16B01ED43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186D9C-B161-4836-B321-8E16B01ED434}"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186D9C-B161-4836-B321-8E16B01ED434}"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86D9C-B161-4836-B321-8E16B01ED434}"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86D9C-B161-4836-B321-8E16B01ED43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86D9C-B161-4836-B321-8E16B01ED43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DA0-80A5-4039-9A1E-87ABC92D2E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6D9C-B161-4836-B321-8E16B01ED434}"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95DA0-80A5-4039-9A1E-87ABC92D2E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61999"/>
          </a:xfrm>
        </p:spPr>
        <p:txBody>
          <a:bodyPr>
            <a:normAutofit fontScale="90000"/>
          </a:bodyPr>
          <a:lstStyle/>
          <a:p>
            <a:r>
              <a:rPr lang="en-US" dirty="0" smtClean="0"/>
              <a:t>Chemistry 120</a:t>
            </a:r>
            <a:endParaRPr lang="en-US" dirty="0"/>
          </a:p>
        </p:txBody>
      </p:sp>
      <p:sp>
        <p:nvSpPr>
          <p:cNvPr id="3" name="Subtitle 2"/>
          <p:cNvSpPr>
            <a:spLocks noGrp="1"/>
          </p:cNvSpPr>
          <p:nvPr>
            <p:ph type="subTitle" idx="1"/>
          </p:nvPr>
        </p:nvSpPr>
        <p:spPr>
          <a:xfrm>
            <a:off x="914400" y="1371600"/>
            <a:ext cx="7543800" cy="1143000"/>
          </a:xfrm>
        </p:spPr>
        <p:txBody>
          <a:bodyPr>
            <a:noAutofit/>
          </a:bodyPr>
          <a:lstStyle/>
          <a:p>
            <a:r>
              <a:rPr lang="en-US" sz="2800" dirty="0" smtClean="0"/>
              <a:t>Chapter </a:t>
            </a:r>
            <a:r>
              <a:rPr lang="en-US" sz="2800" dirty="0"/>
              <a:t>4</a:t>
            </a:r>
            <a:r>
              <a:rPr lang="en-US" sz="2800" dirty="0" smtClean="0"/>
              <a:t>: Introduction to Gases</a:t>
            </a:r>
          </a:p>
          <a:p>
            <a:r>
              <a:rPr lang="en-US" sz="2800" dirty="0" smtClean="0"/>
              <a:t>Chapter 14: The Ideal Gas Law and It’s Applications</a:t>
            </a:r>
            <a:endParaRPr lang="en-US" sz="2800" dirty="0"/>
          </a:p>
        </p:txBody>
      </p:sp>
      <p:sp>
        <p:nvSpPr>
          <p:cNvPr id="5" name="TextBox 4"/>
          <p:cNvSpPr txBox="1"/>
          <p:nvPr/>
        </p:nvSpPr>
        <p:spPr>
          <a:xfrm>
            <a:off x="546970" y="2438400"/>
            <a:ext cx="5257800" cy="3785652"/>
          </a:xfrm>
          <a:prstGeom prst="rect">
            <a:avLst/>
          </a:prstGeom>
          <a:noFill/>
        </p:spPr>
        <p:txBody>
          <a:bodyPr wrap="square" rtlCol="0">
            <a:spAutoFit/>
          </a:bodyPr>
          <a:lstStyle/>
          <a:p>
            <a:r>
              <a:rPr lang="en-US" sz="2000" u="sng" dirty="0" smtClean="0"/>
              <a:t>Outline</a:t>
            </a:r>
          </a:p>
          <a:p>
            <a:pPr marL="400050" indent="-400050">
              <a:buFont typeface="+mj-lt"/>
              <a:buAutoNum type="romanUcPeriod"/>
            </a:pPr>
            <a:r>
              <a:rPr lang="en-US" sz="2000" dirty="0" smtClean="0"/>
              <a:t>Kinetic Molecular Theory</a:t>
            </a:r>
          </a:p>
          <a:p>
            <a:pPr marL="400050" indent="-400050">
              <a:buFont typeface="+mj-lt"/>
              <a:buAutoNum type="romanUcPeriod"/>
            </a:pPr>
            <a:r>
              <a:rPr lang="en-US" sz="2000" dirty="0" smtClean="0"/>
              <a:t>Properties of Gases</a:t>
            </a:r>
          </a:p>
          <a:p>
            <a:pPr marL="400050" indent="-400050">
              <a:buFont typeface="+mj-lt"/>
              <a:buAutoNum type="romanUcPeriod"/>
            </a:pPr>
            <a:r>
              <a:rPr lang="en-US" sz="2000" dirty="0" smtClean="0"/>
              <a:t>Gas Pressure</a:t>
            </a:r>
          </a:p>
          <a:p>
            <a:pPr marL="400050" indent="-400050">
              <a:buFont typeface="+mj-lt"/>
              <a:buAutoNum type="romanUcPeriod"/>
            </a:pPr>
            <a:r>
              <a:rPr lang="en-US" sz="2000" dirty="0" smtClean="0"/>
              <a:t>Gas Laws</a:t>
            </a:r>
          </a:p>
          <a:p>
            <a:pPr marL="857250" lvl="1" indent="-400050">
              <a:buFont typeface="+mj-lt"/>
              <a:buAutoNum type="alphaUcPeriod"/>
            </a:pPr>
            <a:r>
              <a:rPr lang="en-US" sz="2000" dirty="0" smtClean="0"/>
              <a:t>Boyle’s Law</a:t>
            </a:r>
          </a:p>
          <a:p>
            <a:pPr marL="857250" lvl="1" indent="-400050">
              <a:buFont typeface="+mj-lt"/>
              <a:buAutoNum type="alphaUcPeriod"/>
            </a:pPr>
            <a:r>
              <a:rPr lang="en-US" sz="2000" dirty="0" smtClean="0"/>
              <a:t>Charles’ Law</a:t>
            </a:r>
          </a:p>
          <a:p>
            <a:pPr marL="857250" lvl="1" indent="-400050">
              <a:buFont typeface="+mj-lt"/>
              <a:buAutoNum type="alphaUcPeriod"/>
            </a:pPr>
            <a:r>
              <a:rPr lang="en-US" sz="2000" dirty="0" smtClean="0"/>
              <a:t>Combined Gas Law</a:t>
            </a:r>
          </a:p>
          <a:p>
            <a:pPr marL="857250" lvl="1" indent="-400050">
              <a:buFont typeface="+mj-lt"/>
              <a:buAutoNum type="alphaUcPeriod"/>
            </a:pPr>
            <a:r>
              <a:rPr lang="en-US" sz="2000" dirty="0" smtClean="0"/>
              <a:t>Avogadro’s Law</a:t>
            </a:r>
          </a:p>
          <a:p>
            <a:pPr marL="857250" lvl="1" indent="-400050">
              <a:buFont typeface="+mj-lt"/>
              <a:buAutoNum type="alphaUcPeriod"/>
            </a:pPr>
            <a:r>
              <a:rPr lang="en-US" sz="2000" dirty="0" smtClean="0"/>
              <a:t>Ideal Gas Law</a:t>
            </a:r>
          </a:p>
          <a:p>
            <a:pPr marL="1428750" lvl="2" indent="-514350">
              <a:buFont typeface="+mj-lt"/>
              <a:buAutoNum type="romanLcPeriod"/>
            </a:pPr>
            <a:r>
              <a:rPr lang="en-US" sz="2000" dirty="0" smtClean="0"/>
              <a:t>Applications</a:t>
            </a:r>
          </a:p>
          <a:p>
            <a:pPr marL="400050" indent="-400050">
              <a:buFont typeface="+mj-lt"/>
              <a:buAutoNum type="romanUcPeriod"/>
            </a:pPr>
            <a:r>
              <a:rPr lang="en-US" sz="2000" dirty="0" smtClean="0"/>
              <a:t>Reactions </a:t>
            </a:r>
            <a:r>
              <a:rPr lang="en-US" sz="2000" dirty="0"/>
              <a:t>I</a:t>
            </a:r>
            <a:r>
              <a:rPr lang="en-US" sz="2000" dirty="0" smtClean="0"/>
              <a:t>nvolving Gases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1_02_Table"/>
          <p:cNvPicPr>
            <a:picLocks noChangeAspect="1" noChangeArrowheads="1"/>
          </p:cNvPicPr>
          <p:nvPr/>
        </p:nvPicPr>
        <p:blipFill>
          <a:blip r:embed="rId2" cstate="print"/>
          <a:srcRect/>
          <a:stretch>
            <a:fillRect/>
          </a:stretch>
        </p:blipFill>
        <p:spPr bwMode="auto">
          <a:xfrm>
            <a:off x="63674" y="1066800"/>
            <a:ext cx="9144000" cy="3577511"/>
          </a:xfrm>
          <a:prstGeom prst="rect">
            <a:avLst/>
          </a:prstGeom>
          <a:noFill/>
        </p:spPr>
      </p:pic>
      <p:sp>
        <p:nvSpPr>
          <p:cNvPr id="6" name="Title 5"/>
          <p:cNvSpPr>
            <a:spLocks noGrp="1"/>
          </p:cNvSpPr>
          <p:nvPr>
            <p:ph type="title"/>
          </p:nvPr>
        </p:nvSpPr>
        <p:spPr>
          <a:xfrm>
            <a:off x="268266" y="381000"/>
            <a:ext cx="8763000" cy="838200"/>
          </a:xfrm>
        </p:spPr>
        <p:txBody>
          <a:bodyPr/>
          <a:lstStyle/>
          <a:p>
            <a:r>
              <a:rPr lang="en-US" sz="4000" dirty="0" smtClean="0"/>
              <a:t>What are the units of pressure?</a:t>
            </a:r>
            <a:endParaRPr lang="en-US" sz="4000" dirty="0"/>
          </a:p>
        </p:txBody>
      </p:sp>
      <p:sp>
        <p:nvSpPr>
          <p:cNvPr id="4" name="Rectangle 3"/>
          <p:cNvSpPr/>
          <p:nvPr/>
        </p:nvSpPr>
        <p:spPr>
          <a:xfrm>
            <a:off x="216074" y="4664774"/>
            <a:ext cx="8839200" cy="430887"/>
          </a:xfrm>
          <a:prstGeom prst="rect">
            <a:avLst/>
          </a:prstGeom>
        </p:spPr>
        <p:txBody>
          <a:bodyPr wrap="square">
            <a:spAutoFit/>
          </a:bodyPr>
          <a:lstStyle/>
          <a:p>
            <a:r>
              <a:rPr lang="en-US" sz="2200" dirty="0"/>
              <a:t>101.325 </a:t>
            </a:r>
            <a:r>
              <a:rPr lang="en-US" sz="2200" dirty="0" err="1"/>
              <a:t>kPa</a:t>
            </a:r>
            <a:r>
              <a:rPr lang="en-US" sz="2200" dirty="0"/>
              <a:t> = 760 mm Hg </a:t>
            </a:r>
            <a:r>
              <a:rPr lang="en-US" sz="2200" dirty="0">
                <a:latin typeface="Times New Roman"/>
                <a:cs typeface="Times New Roman"/>
              </a:rPr>
              <a:t>≡</a:t>
            </a:r>
            <a:r>
              <a:rPr lang="en-US" sz="2200" dirty="0"/>
              <a:t> 760 </a:t>
            </a:r>
            <a:r>
              <a:rPr lang="en-US" sz="2200" dirty="0" err="1"/>
              <a:t>torr</a:t>
            </a:r>
            <a:r>
              <a:rPr lang="en-US" sz="2200" dirty="0"/>
              <a:t> </a:t>
            </a:r>
            <a:r>
              <a:rPr lang="en-US" sz="2200" dirty="0">
                <a:latin typeface="Times New Roman"/>
                <a:cs typeface="Times New Roman"/>
              </a:rPr>
              <a:t>≡ </a:t>
            </a:r>
            <a:r>
              <a:rPr lang="en-US" sz="2200" dirty="0"/>
              <a:t>1 </a:t>
            </a:r>
            <a:r>
              <a:rPr lang="en-US" sz="2200" dirty="0" err="1"/>
              <a:t>atm</a:t>
            </a:r>
            <a:r>
              <a:rPr lang="en-US" sz="2200" dirty="0"/>
              <a:t> = 14.7 psi = 29.9 in Hg</a:t>
            </a:r>
          </a:p>
        </p:txBody>
      </p:sp>
    </p:spTree>
    <p:extLst>
      <p:ext uri="{BB962C8B-B14F-4D97-AF65-F5344CB8AC3E}">
        <p14:creationId xmlns:p14="http://schemas.microsoft.com/office/powerpoint/2010/main" val="121334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11_02_Figure.jpg"/>
          <p:cNvPicPr>
            <a:picLocks noChangeAspect="1"/>
          </p:cNvPicPr>
          <p:nvPr/>
        </p:nvPicPr>
        <p:blipFill>
          <a:blip r:embed="rId2" cstate="print"/>
          <a:srcRect/>
          <a:stretch>
            <a:fillRect/>
          </a:stretch>
        </p:blipFill>
        <p:spPr bwMode="auto">
          <a:xfrm>
            <a:off x="3333750" y="17745"/>
            <a:ext cx="5810250" cy="6791325"/>
          </a:xfrm>
          <a:prstGeom prst="rect">
            <a:avLst/>
          </a:prstGeom>
          <a:noFill/>
          <a:ln w="9525">
            <a:noFill/>
            <a:miter lim="800000"/>
            <a:headEnd/>
            <a:tailEnd/>
          </a:ln>
        </p:spPr>
      </p:pic>
      <p:sp>
        <p:nvSpPr>
          <p:cNvPr id="2" name="Title 1"/>
          <p:cNvSpPr>
            <a:spLocks noGrp="1"/>
          </p:cNvSpPr>
          <p:nvPr>
            <p:ph type="title"/>
          </p:nvPr>
        </p:nvSpPr>
        <p:spPr>
          <a:xfrm>
            <a:off x="1" y="228600"/>
            <a:ext cx="3333749" cy="2831817"/>
          </a:xfrm>
        </p:spPr>
        <p:txBody>
          <a:bodyPr/>
          <a:lstStyle/>
          <a:p>
            <a:r>
              <a:rPr lang="en-US" dirty="0" smtClean="0"/>
              <a:t>What is atmospheric pressure? </a:t>
            </a:r>
            <a:endParaRPr lang="en-US" dirty="0"/>
          </a:p>
        </p:txBody>
      </p:sp>
    </p:spTree>
    <p:extLst>
      <p:ext uri="{BB962C8B-B14F-4D97-AF65-F5344CB8AC3E}">
        <p14:creationId xmlns:p14="http://schemas.microsoft.com/office/powerpoint/2010/main" val="230549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p:cNvPicPr>
          <p:nvPr/>
        </p:nvPicPr>
        <p:blipFill>
          <a:blip r:embed="rId3" cstate="print"/>
          <a:srcRect/>
          <a:stretch>
            <a:fillRect/>
          </a:stretch>
        </p:blipFill>
        <p:spPr bwMode="auto">
          <a:xfrm>
            <a:off x="3302227" y="275771"/>
            <a:ext cx="5257800" cy="6350000"/>
          </a:xfrm>
          <a:prstGeom prst="rect">
            <a:avLst/>
          </a:prstGeom>
          <a:noFill/>
          <a:ln w="9525">
            <a:noFill/>
            <a:miter lim="800000"/>
            <a:headEnd/>
            <a:tailEnd/>
          </a:ln>
        </p:spPr>
      </p:pic>
      <p:sp>
        <p:nvSpPr>
          <p:cNvPr id="34818"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p103</a:t>
            </a:r>
          </a:p>
        </p:txBody>
      </p:sp>
      <p:sp>
        <p:nvSpPr>
          <p:cNvPr id="2" name="Title 1"/>
          <p:cNvSpPr>
            <a:spLocks noGrp="1"/>
          </p:cNvSpPr>
          <p:nvPr>
            <p:ph type="title"/>
          </p:nvPr>
        </p:nvSpPr>
        <p:spPr>
          <a:xfrm>
            <a:off x="381000" y="990600"/>
            <a:ext cx="2845027" cy="1143000"/>
          </a:xfrm>
        </p:spPr>
        <p:txBody>
          <a:bodyPr>
            <a:normAutofit fontScale="90000"/>
          </a:bodyPr>
          <a:lstStyle/>
          <a:p>
            <a:r>
              <a:rPr lang="en-US" dirty="0" smtClean="0"/>
              <a:t>Evangelista Torricelli</a:t>
            </a:r>
            <a:endParaRPr lang="en-US" dirty="0"/>
          </a:p>
        </p:txBody>
      </p:sp>
    </p:spTree>
    <p:extLst>
      <p:ext uri="{BB962C8B-B14F-4D97-AF65-F5344CB8AC3E}">
        <p14:creationId xmlns:p14="http://schemas.microsoft.com/office/powerpoint/2010/main" val="1297935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000" dirty="0" smtClean="0"/>
              <a:t>How far could the atmospheric pressure cause a column of water to go? </a:t>
            </a:r>
            <a:endParaRPr lang="en-US" sz="2000" dirty="0"/>
          </a:p>
        </p:txBody>
      </p:sp>
      <p:pic>
        <p:nvPicPr>
          <p:cNvPr id="4098" name="Picture 4" descr="fg11_02"/>
          <p:cNvPicPr>
            <a:picLocks noGrp="1" noChangeAspect="1" noChangeArrowheads="1"/>
          </p:cNvPicPr>
          <p:nvPr>
            <p:ph idx="4294967295"/>
          </p:nvPr>
        </p:nvPicPr>
        <p:blipFill>
          <a:blip r:embed="rId2" cstate="print"/>
          <a:srcRect/>
          <a:stretch>
            <a:fillRect/>
          </a:stretch>
        </p:blipFill>
        <p:spPr>
          <a:xfrm>
            <a:off x="1066800" y="838200"/>
            <a:ext cx="7558378" cy="5858668"/>
          </a:xfrm>
          <a:noFill/>
        </p:spPr>
      </p:pic>
    </p:spTree>
    <p:extLst>
      <p:ext uri="{BB962C8B-B14F-4D97-AF65-F5344CB8AC3E}">
        <p14:creationId xmlns:p14="http://schemas.microsoft.com/office/powerpoint/2010/main" val="155814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1_03_Figure"/>
          <p:cNvPicPr>
            <a:picLocks noChangeAspect="1" noChangeArrowheads="1"/>
          </p:cNvPicPr>
          <p:nvPr/>
        </p:nvPicPr>
        <p:blipFill>
          <a:blip r:embed="rId2" cstate="print"/>
          <a:srcRect/>
          <a:stretch>
            <a:fillRect/>
          </a:stretch>
        </p:blipFill>
        <p:spPr bwMode="auto">
          <a:xfrm>
            <a:off x="1905000" y="990600"/>
            <a:ext cx="5723539" cy="5592303"/>
          </a:xfrm>
          <a:prstGeom prst="rect">
            <a:avLst/>
          </a:prstGeom>
          <a:noFill/>
        </p:spPr>
      </p:pic>
      <p:sp>
        <p:nvSpPr>
          <p:cNvPr id="2" name="Title 1"/>
          <p:cNvSpPr>
            <a:spLocks noGrp="1"/>
          </p:cNvSpPr>
          <p:nvPr>
            <p:ph type="title"/>
          </p:nvPr>
        </p:nvSpPr>
        <p:spPr>
          <a:xfrm>
            <a:off x="457200" y="274638"/>
            <a:ext cx="8229600" cy="715962"/>
          </a:xfrm>
        </p:spPr>
        <p:txBody>
          <a:bodyPr/>
          <a:lstStyle/>
          <a:p>
            <a:r>
              <a:rPr lang="en-US" sz="1800" dirty="0" smtClean="0"/>
              <a:t>How does the atmospheric pressure change the height of the mercury column? </a:t>
            </a:r>
            <a:endParaRPr lang="en-US" sz="1800" dirty="0"/>
          </a:p>
        </p:txBody>
      </p:sp>
    </p:spTree>
    <p:extLst>
      <p:ext uri="{BB962C8B-B14F-4D97-AF65-F5344CB8AC3E}">
        <p14:creationId xmlns:p14="http://schemas.microsoft.com/office/powerpoint/2010/main" val="62014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57150" y="188595"/>
            <a:ext cx="9029700" cy="6480810"/>
          </a:xfrm>
          <a:prstGeom prst="rect">
            <a:avLst/>
          </a:prstGeom>
          <a:noFill/>
          <a:ln w="25400">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21088" cy="2163762"/>
          </a:xfrm>
        </p:spPr>
        <p:txBody>
          <a:bodyPr/>
          <a:lstStyle/>
          <a:p>
            <a:r>
              <a:rPr lang="en-US" dirty="0" smtClean="0"/>
              <a:t>Example – Dimensional Analysis</a:t>
            </a:r>
            <a:endParaRPr lang="en-US" dirty="0"/>
          </a:p>
        </p:txBody>
      </p:sp>
      <p:sp>
        <p:nvSpPr>
          <p:cNvPr id="8194" name="Rectangle 3"/>
          <p:cNvSpPr>
            <a:spLocks noGrp="1" noChangeArrowheads="1"/>
          </p:cNvSpPr>
          <p:nvPr>
            <p:ph type="body" idx="4294967295"/>
          </p:nvPr>
        </p:nvSpPr>
        <p:spPr>
          <a:xfrm>
            <a:off x="8351" y="2438400"/>
            <a:ext cx="4267200" cy="4419600"/>
          </a:xfrm>
        </p:spPr>
        <p:txBody>
          <a:bodyPr/>
          <a:lstStyle/>
          <a:p>
            <a:pPr eaLnBrk="1" hangingPunct="1"/>
            <a:r>
              <a:rPr lang="en-US" dirty="0" smtClean="0"/>
              <a:t>The atmospheric pressure at the summit of Mt. McKinley (Denali) is 606 mm Hg on a certain day.  What is the pressure in atmospheres?</a:t>
            </a:r>
          </a:p>
        </p:txBody>
      </p:sp>
      <p:pic>
        <p:nvPicPr>
          <p:cNvPr id="8195" name="Picture 2" descr="11_Pg331_UnFigure.jpg"/>
          <p:cNvPicPr>
            <a:picLocks noChangeAspect="1"/>
          </p:cNvPicPr>
          <p:nvPr/>
        </p:nvPicPr>
        <p:blipFill>
          <a:blip r:embed="rId2" cstate="print"/>
          <a:srcRect/>
          <a:stretch>
            <a:fillRect/>
          </a:stretch>
        </p:blipFill>
        <p:spPr bwMode="auto">
          <a:xfrm>
            <a:off x="4078288" y="66675"/>
            <a:ext cx="5065712" cy="6791325"/>
          </a:xfrm>
          <a:prstGeom prst="rect">
            <a:avLst/>
          </a:prstGeom>
          <a:noFill/>
          <a:ln w="9525">
            <a:noFill/>
            <a:miter lim="800000"/>
            <a:headEnd/>
            <a:tailEnd/>
          </a:ln>
        </p:spPr>
      </p:pic>
    </p:spTree>
    <p:extLst>
      <p:ext uri="{BB962C8B-B14F-4D97-AF65-F5344CB8AC3E}">
        <p14:creationId xmlns:p14="http://schemas.microsoft.com/office/powerpoint/2010/main" val="1357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p:cNvPicPr>
          <p:nvPr/>
        </p:nvPicPr>
        <p:blipFill>
          <a:blip r:embed="rId3" cstate="print"/>
          <a:srcRect/>
          <a:stretch>
            <a:fillRect/>
          </a:stretch>
        </p:blipFill>
        <p:spPr bwMode="auto">
          <a:xfrm>
            <a:off x="1993900" y="254000"/>
            <a:ext cx="5143500" cy="6350000"/>
          </a:xfrm>
          <a:prstGeom prst="rect">
            <a:avLst/>
          </a:prstGeom>
          <a:noFill/>
          <a:ln w="9525">
            <a:noFill/>
            <a:miter lim="800000"/>
            <a:headEnd/>
            <a:tailEnd/>
          </a:ln>
        </p:spPr>
      </p:pic>
      <p:sp>
        <p:nvSpPr>
          <p:cNvPr id="73730" name="TextBox 2"/>
          <p:cNvSpPr txBox="1">
            <a:spLocks noChangeArrowheads="1"/>
          </p:cNvSpPr>
          <p:nvPr/>
        </p:nvSpPr>
        <p:spPr bwMode="auto">
          <a:xfrm>
            <a:off x="8618538"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p112</a:t>
            </a:r>
          </a:p>
        </p:txBody>
      </p:sp>
    </p:spTree>
    <p:extLst>
      <p:ext uri="{BB962C8B-B14F-4D97-AF65-F5344CB8AC3E}">
        <p14:creationId xmlns:p14="http://schemas.microsoft.com/office/powerpoint/2010/main" val="4149113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p:cNvPicPr>
          <p:nvPr/>
        </p:nvPicPr>
        <p:blipFill>
          <a:blip r:embed="rId3" cstate="print"/>
          <a:srcRect/>
          <a:stretch>
            <a:fillRect/>
          </a:stretch>
        </p:blipFill>
        <p:spPr bwMode="auto">
          <a:xfrm>
            <a:off x="895350" y="838200"/>
            <a:ext cx="7353300" cy="5659438"/>
          </a:xfrm>
          <a:prstGeom prst="rect">
            <a:avLst/>
          </a:prstGeom>
          <a:noFill/>
          <a:ln w="9525">
            <a:noFill/>
            <a:miter lim="800000"/>
            <a:headEnd/>
            <a:tailEnd/>
          </a:ln>
        </p:spPr>
      </p:pic>
      <p:sp>
        <p:nvSpPr>
          <p:cNvPr id="75778" name="TextBox 2"/>
          <p:cNvSpPr txBox="1">
            <a:spLocks noChangeArrowheads="1"/>
          </p:cNvSpPr>
          <p:nvPr/>
        </p:nvSpPr>
        <p:spPr bwMode="auto">
          <a:xfrm>
            <a:off x="776287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4-14 p113</a:t>
            </a:r>
          </a:p>
        </p:txBody>
      </p:sp>
      <p:sp>
        <p:nvSpPr>
          <p:cNvPr id="5" name="Title 4"/>
          <p:cNvSpPr txBox="1">
            <a:spLocks/>
          </p:cNvSpPr>
          <p:nvPr/>
        </p:nvSpPr>
        <p:spPr>
          <a:xfrm>
            <a:off x="457200" y="152400"/>
            <a:ext cx="82296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What properties of a gas does Boyle’s Law describe? </a:t>
            </a:r>
            <a:endParaRPr lang="en-US" sz="2800" dirty="0"/>
          </a:p>
        </p:txBody>
      </p:sp>
    </p:spTree>
    <p:extLst>
      <p:ext uri="{BB962C8B-B14F-4D97-AF65-F5344CB8AC3E}">
        <p14:creationId xmlns:p14="http://schemas.microsoft.com/office/powerpoint/2010/main" val="123577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1503045" y="57150"/>
            <a:ext cx="6137910" cy="6743700"/>
          </a:xfrm>
          <a:prstGeom prst="rect">
            <a:avLst/>
          </a:prstGeom>
          <a:noFill/>
          <a:ln w="25400">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What are the properties of gases? </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Variable </a:t>
            </a:r>
            <a:r>
              <a:rPr lang="en-US" dirty="0" smtClean="0"/>
              <a:t>shape</a:t>
            </a:r>
          </a:p>
          <a:p>
            <a:r>
              <a:rPr lang="en-US" dirty="0" smtClean="0"/>
              <a:t>Variable volume</a:t>
            </a:r>
          </a:p>
          <a:p>
            <a:r>
              <a:rPr lang="en-US" dirty="0" smtClean="0"/>
              <a:t>Very compressible </a:t>
            </a:r>
          </a:p>
          <a:p>
            <a:r>
              <a:rPr lang="en-US" dirty="0" smtClean="0"/>
              <a:t>Atoms/molecules are far apart</a:t>
            </a:r>
          </a:p>
          <a:p>
            <a:r>
              <a:rPr lang="en-US" dirty="0" smtClean="0"/>
              <a:t>May move anyplace in the container</a:t>
            </a:r>
          </a:p>
          <a:p>
            <a:r>
              <a:rPr lang="en-US" dirty="0" smtClean="0"/>
              <a:t>Low density</a:t>
            </a:r>
          </a:p>
          <a:p>
            <a:r>
              <a:rPr lang="en-US" dirty="0" smtClean="0"/>
              <a:t>High energy</a:t>
            </a:r>
          </a:p>
          <a:p>
            <a:r>
              <a:rPr lang="en-US" dirty="0" smtClean="0"/>
              <a:t>Form homogeneous mixtures</a:t>
            </a:r>
          </a:p>
          <a:p>
            <a:r>
              <a:rPr lang="en-US" dirty="0" smtClean="0"/>
              <a:t>Low-no attractive forces  </a:t>
            </a:r>
            <a:endParaRPr lang="en-US" dirty="0" smtClean="0"/>
          </a:p>
          <a:p>
            <a:r>
              <a:rPr lang="en-US" dirty="0" smtClean="0"/>
              <a:t>Able </a:t>
            </a:r>
            <a:r>
              <a:rPr lang="en-US" dirty="0"/>
              <a:t>to flow</a:t>
            </a:r>
          </a:p>
          <a:p>
            <a:endParaRPr lang="en-US" dirty="0" smtClean="0"/>
          </a:p>
          <a:p>
            <a:endParaRPr lang="en-US" dirty="0"/>
          </a:p>
        </p:txBody>
      </p:sp>
    </p:spTree>
    <p:extLst>
      <p:ext uri="{BB962C8B-B14F-4D97-AF65-F5344CB8AC3E}">
        <p14:creationId xmlns:p14="http://schemas.microsoft.com/office/powerpoint/2010/main" val="27452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2590800" y="152400"/>
            <a:ext cx="6426200" cy="6350000"/>
          </a:xfrm>
          <a:prstGeom prst="rect">
            <a:avLst/>
          </a:prstGeom>
          <a:noFill/>
          <a:ln w="9525">
            <a:noFill/>
            <a:miter lim="800000"/>
            <a:headEnd/>
            <a:tailEnd/>
          </a:ln>
        </p:spPr>
      </p:pic>
      <p:sp>
        <p:nvSpPr>
          <p:cNvPr id="59394" name="TextBox 2"/>
          <p:cNvSpPr txBox="1">
            <a:spLocks noChangeArrowheads="1"/>
          </p:cNvSpPr>
          <p:nvPr/>
        </p:nvSpPr>
        <p:spPr bwMode="auto">
          <a:xfrm>
            <a:off x="8616950" y="6604000"/>
            <a:ext cx="531813" cy="274638"/>
          </a:xfrm>
          <a:prstGeom prst="rect">
            <a:avLst/>
          </a:prstGeom>
          <a:noFill/>
          <a:ln w="9525">
            <a:noFill/>
            <a:miter lim="800000"/>
            <a:headEnd/>
            <a:tailEnd/>
          </a:ln>
        </p:spPr>
        <p:txBody>
          <a:bodyPr wrap="none">
            <a:spAutoFit/>
          </a:bodyPr>
          <a:lstStyle/>
          <a:p>
            <a:pPr algn="r"/>
            <a:r>
              <a:rPr lang="en-US" sz="1200" b="1">
                <a:latin typeface="Arial" pitchFamily="34" charset="0"/>
              </a:rPr>
              <a:t>p109</a:t>
            </a:r>
          </a:p>
        </p:txBody>
      </p:sp>
      <p:sp>
        <p:nvSpPr>
          <p:cNvPr id="2" name="Title 1"/>
          <p:cNvSpPr>
            <a:spLocks noGrp="1"/>
          </p:cNvSpPr>
          <p:nvPr>
            <p:ph type="title"/>
          </p:nvPr>
        </p:nvSpPr>
        <p:spPr>
          <a:xfrm>
            <a:off x="433137" y="838200"/>
            <a:ext cx="2133600" cy="1143000"/>
          </a:xfrm>
        </p:spPr>
        <p:txBody>
          <a:bodyPr>
            <a:normAutofit fontScale="90000"/>
          </a:bodyPr>
          <a:lstStyle/>
          <a:p>
            <a:r>
              <a:rPr lang="en-US" dirty="0" smtClean="0"/>
              <a:t>Jacques Charles</a:t>
            </a:r>
            <a:endParaRPr lang="en-US" dirty="0"/>
          </a:p>
        </p:txBody>
      </p:sp>
    </p:spTree>
    <p:extLst>
      <p:ext uri="{BB962C8B-B14F-4D97-AF65-F5344CB8AC3E}">
        <p14:creationId xmlns:p14="http://schemas.microsoft.com/office/powerpoint/2010/main" val="3534626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g11_05"/>
          <p:cNvPicPr>
            <a:picLocks noChangeAspect="1" noChangeArrowheads="1"/>
          </p:cNvPicPr>
          <p:nvPr/>
        </p:nvPicPr>
        <p:blipFill>
          <a:blip r:embed="rId2" cstate="print"/>
          <a:srcRect/>
          <a:stretch>
            <a:fillRect/>
          </a:stretch>
        </p:blipFill>
        <p:spPr bwMode="auto">
          <a:xfrm>
            <a:off x="609600" y="838200"/>
            <a:ext cx="7842250" cy="5556250"/>
          </a:xfrm>
          <a:prstGeom prst="rect">
            <a:avLst/>
          </a:prstGeom>
          <a:noFill/>
          <a:ln w="9525">
            <a:noFill/>
            <a:miter lim="800000"/>
            <a:headEnd/>
            <a:tailEnd/>
          </a:ln>
        </p:spPr>
      </p:pic>
      <p:sp>
        <p:nvSpPr>
          <p:cNvPr id="9219" name="Title 2"/>
          <p:cNvSpPr>
            <a:spLocks noGrp="1"/>
          </p:cNvSpPr>
          <p:nvPr>
            <p:ph type="title"/>
          </p:nvPr>
        </p:nvSpPr>
        <p:spPr>
          <a:xfrm>
            <a:off x="381000" y="0"/>
            <a:ext cx="8229600" cy="1143000"/>
          </a:xfrm>
        </p:spPr>
        <p:txBody>
          <a:bodyPr/>
          <a:lstStyle/>
          <a:p>
            <a:r>
              <a:rPr lang="en-US" sz="3600" dirty="0" smtClean="0"/>
              <a:t>How are volume and pressure related? </a:t>
            </a:r>
          </a:p>
        </p:txBody>
      </p:sp>
      <p:sp>
        <p:nvSpPr>
          <p:cNvPr id="4" name="TextBox 3"/>
          <p:cNvSpPr txBox="1"/>
          <p:nvPr/>
        </p:nvSpPr>
        <p:spPr>
          <a:xfrm>
            <a:off x="838200" y="6096000"/>
            <a:ext cx="73914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Volume is inversely proportional to pressure</a:t>
            </a:r>
          </a:p>
        </p:txBody>
      </p:sp>
    </p:spTree>
    <p:extLst>
      <p:ext uri="{BB962C8B-B14F-4D97-AF65-F5344CB8AC3E}">
        <p14:creationId xmlns:p14="http://schemas.microsoft.com/office/powerpoint/2010/main" val="171317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fg11_07-01UN"/>
          <p:cNvPicPr>
            <a:picLocks noChangeAspect="1" noChangeArrowheads="1"/>
          </p:cNvPicPr>
          <p:nvPr/>
        </p:nvPicPr>
        <p:blipFill>
          <a:blip r:embed="rId2" cstate="print"/>
          <a:srcRect/>
          <a:stretch>
            <a:fillRect/>
          </a:stretch>
        </p:blipFill>
        <p:spPr bwMode="auto">
          <a:xfrm>
            <a:off x="533400" y="1066800"/>
            <a:ext cx="8134350" cy="5443538"/>
          </a:xfrm>
          <a:prstGeom prst="rect">
            <a:avLst/>
          </a:prstGeom>
          <a:noFill/>
          <a:ln w="9525">
            <a:noFill/>
            <a:miter lim="800000"/>
            <a:headEnd/>
            <a:tailEnd/>
          </a:ln>
        </p:spPr>
      </p:pic>
      <p:sp>
        <p:nvSpPr>
          <p:cNvPr id="10243" name="Title 2"/>
          <p:cNvSpPr>
            <a:spLocks noGrp="1"/>
          </p:cNvSpPr>
          <p:nvPr>
            <p:ph type="title"/>
          </p:nvPr>
        </p:nvSpPr>
        <p:spPr>
          <a:xfrm>
            <a:off x="457200" y="274638"/>
            <a:ext cx="8229600" cy="639762"/>
          </a:xfrm>
        </p:spPr>
        <p:txBody>
          <a:bodyPr/>
          <a:lstStyle/>
          <a:p>
            <a:r>
              <a:rPr lang="en-US" sz="2600" dirty="0" smtClean="0"/>
              <a:t>What properties of a gas does Charles’ Law describe? </a:t>
            </a:r>
          </a:p>
        </p:txBody>
      </p:sp>
      <p:sp>
        <p:nvSpPr>
          <p:cNvPr id="4" name="TextBox 3"/>
          <p:cNvSpPr txBox="1"/>
          <p:nvPr/>
        </p:nvSpPr>
        <p:spPr>
          <a:xfrm>
            <a:off x="990600" y="5943600"/>
            <a:ext cx="68580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Volume is proportional to temperature</a:t>
            </a:r>
          </a:p>
        </p:txBody>
      </p:sp>
    </p:spTree>
    <p:extLst>
      <p:ext uri="{BB962C8B-B14F-4D97-AF65-F5344CB8AC3E}">
        <p14:creationId xmlns:p14="http://schemas.microsoft.com/office/powerpoint/2010/main" val="33577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ein14e_fig_1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16279"/>
            <a:ext cx="775586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3562"/>
          </a:xfrm>
        </p:spPr>
        <p:txBody>
          <a:bodyPr/>
          <a:lstStyle/>
          <a:p>
            <a:r>
              <a:rPr lang="en-US" sz="2400" dirty="0" smtClean="0"/>
              <a:t>What is the relationship between volume and temperature? </a:t>
            </a:r>
            <a:endParaRPr lang="en-US" sz="2400" dirty="0"/>
          </a:p>
        </p:txBody>
      </p:sp>
    </p:spTree>
    <p:extLst>
      <p:ext uri="{BB962C8B-B14F-4D97-AF65-F5344CB8AC3E}">
        <p14:creationId xmlns:p14="http://schemas.microsoft.com/office/powerpoint/2010/main" val="5289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p:cNvPicPr>
          <p:nvPr/>
        </p:nvPicPr>
        <p:blipFill>
          <a:blip r:embed="rId3" cstate="print"/>
          <a:srcRect/>
          <a:stretch>
            <a:fillRect/>
          </a:stretch>
        </p:blipFill>
        <p:spPr bwMode="auto">
          <a:xfrm>
            <a:off x="635000" y="254000"/>
            <a:ext cx="7861300" cy="6350000"/>
          </a:xfrm>
          <a:prstGeom prst="rect">
            <a:avLst/>
          </a:prstGeom>
          <a:noFill/>
          <a:ln w="9525">
            <a:noFill/>
            <a:miter lim="800000"/>
            <a:headEnd/>
            <a:tailEnd/>
          </a:ln>
        </p:spPr>
      </p:pic>
      <p:sp>
        <p:nvSpPr>
          <p:cNvPr id="51202" name="TextBox 2"/>
          <p:cNvSpPr txBox="1">
            <a:spLocks noChangeArrowheads="1"/>
          </p:cNvSpPr>
          <p:nvPr/>
        </p:nvSpPr>
        <p:spPr bwMode="auto">
          <a:xfrm>
            <a:off x="776287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4-11 p108</a:t>
            </a:r>
          </a:p>
        </p:txBody>
      </p:sp>
    </p:spTree>
    <p:extLst>
      <p:ext uri="{BB962C8B-B14F-4D97-AF65-F5344CB8AC3E}">
        <p14:creationId xmlns:p14="http://schemas.microsoft.com/office/powerpoint/2010/main" val="4288385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g11_08-01"/>
          <p:cNvPicPr>
            <a:picLocks noChangeAspect="1" noChangeArrowheads="1"/>
          </p:cNvPicPr>
          <p:nvPr/>
        </p:nvPicPr>
        <p:blipFill>
          <a:blip r:embed="rId2" cstate="print"/>
          <a:srcRect l="21312" r="24590" b="56180"/>
          <a:stretch>
            <a:fillRect/>
          </a:stretch>
        </p:blipFill>
        <p:spPr bwMode="auto">
          <a:xfrm>
            <a:off x="825674" y="1058863"/>
            <a:ext cx="3263900" cy="4808537"/>
          </a:xfrm>
          <a:prstGeom prst="rect">
            <a:avLst/>
          </a:prstGeom>
          <a:noFill/>
          <a:ln w="9525">
            <a:noFill/>
            <a:miter lim="800000"/>
            <a:headEnd/>
            <a:tailEnd/>
          </a:ln>
        </p:spPr>
      </p:pic>
      <p:pic>
        <p:nvPicPr>
          <p:cNvPr id="12291" name="Picture 5" descr="fg11_08-01"/>
          <p:cNvPicPr>
            <a:picLocks noChangeAspect="1" noChangeArrowheads="1"/>
          </p:cNvPicPr>
          <p:nvPr/>
        </p:nvPicPr>
        <p:blipFill>
          <a:blip r:embed="rId2" cstate="print"/>
          <a:srcRect l="18228" t="46068" r="24532" b="6741"/>
          <a:stretch>
            <a:fillRect/>
          </a:stretch>
        </p:blipFill>
        <p:spPr bwMode="auto">
          <a:xfrm>
            <a:off x="4953000" y="685800"/>
            <a:ext cx="3352800" cy="5029200"/>
          </a:xfrm>
          <a:prstGeom prst="rect">
            <a:avLst/>
          </a:prstGeom>
          <a:noFill/>
          <a:ln w="9525">
            <a:noFill/>
            <a:miter lim="800000"/>
            <a:headEnd/>
            <a:tailEnd/>
          </a:ln>
        </p:spPr>
      </p:pic>
      <p:sp>
        <p:nvSpPr>
          <p:cNvPr id="12292" name="Title 3"/>
          <p:cNvSpPr>
            <a:spLocks noGrp="1"/>
          </p:cNvSpPr>
          <p:nvPr>
            <p:ph type="title"/>
          </p:nvPr>
        </p:nvSpPr>
        <p:spPr>
          <a:xfrm>
            <a:off x="381000" y="152400"/>
            <a:ext cx="8229600" cy="685800"/>
          </a:xfrm>
        </p:spPr>
        <p:txBody>
          <a:bodyPr>
            <a:normAutofit/>
          </a:bodyPr>
          <a:lstStyle/>
          <a:p>
            <a:r>
              <a:rPr lang="en-US" sz="2600" dirty="0" smtClean="0"/>
              <a:t>What properties of a gas does Gay-Lussac’s Law describe? </a:t>
            </a:r>
          </a:p>
        </p:txBody>
      </p:sp>
      <p:sp>
        <p:nvSpPr>
          <p:cNvPr id="5" name="TextBox 4"/>
          <p:cNvSpPr txBox="1"/>
          <p:nvPr/>
        </p:nvSpPr>
        <p:spPr>
          <a:xfrm>
            <a:off x="762000" y="6096000"/>
            <a:ext cx="76962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Temperature is proportional to pressure</a:t>
            </a:r>
          </a:p>
        </p:txBody>
      </p:sp>
    </p:spTree>
    <p:extLst>
      <p:ext uri="{BB962C8B-B14F-4D97-AF65-F5344CB8AC3E}">
        <p14:creationId xmlns:p14="http://schemas.microsoft.com/office/powerpoint/2010/main" val="35035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57150" y="870284"/>
            <a:ext cx="9029700" cy="556641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563562"/>
          </a:xfrm>
        </p:spPr>
        <p:txBody>
          <a:bodyPr>
            <a:noAutofit/>
          </a:bodyPr>
          <a:lstStyle/>
          <a:p>
            <a:r>
              <a:rPr lang="en-US" sz="3400" dirty="0" smtClean="0"/>
              <a:t>How are pressure and temperature related? </a:t>
            </a:r>
            <a:endParaRPr lang="en-US" sz="34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1645920" y="57150"/>
            <a:ext cx="5852160" cy="6743700"/>
          </a:xfrm>
          <a:prstGeom prst="rect">
            <a:avLst/>
          </a:prstGeom>
          <a:noFill/>
          <a:ln w="25400">
            <a:noFill/>
            <a:miter lim="800000"/>
            <a:headEnd/>
            <a:tailEnd/>
          </a:ln>
          <a:effectLst/>
        </p:spPr>
      </p:pic>
    </p:spTree>
    <p:extLst>
      <p:ext uri="{BB962C8B-B14F-4D97-AF65-F5344CB8AC3E}">
        <p14:creationId xmlns:p14="http://schemas.microsoft.com/office/powerpoint/2010/main" val="25750366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p:cNvPicPr>
          <p:nvPr/>
        </p:nvPicPr>
        <p:blipFill>
          <a:blip r:embed="rId3" cstate="print"/>
          <a:srcRect/>
          <a:stretch>
            <a:fillRect/>
          </a:stretch>
        </p:blipFill>
        <p:spPr bwMode="auto">
          <a:xfrm>
            <a:off x="3753644" y="8021"/>
            <a:ext cx="5105400" cy="6350000"/>
          </a:xfrm>
          <a:prstGeom prst="rect">
            <a:avLst/>
          </a:prstGeom>
          <a:noFill/>
          <a:ln w="9525">
            <a:noFill/>
            <a:miter lim="800000"/>
            <a:headEnd/>
            <a:tailEnd/>
          </a:ln>
        </p:spPr>
      </p:pic>
      <p:sp>
        <p:nvSpPr>
          <p:cNvPr id="20482" name="TextBox 2"/>
          <p:cNvSpPr txBox="1">
            <a:spLocks noChangeArrowheads="1"/>
          </p:cNvSpPr>
          <p:nvPr/>
        </p:nvSpPr>
        <p:spPr bwMode="auto">
          <a:xfrm>
            <a:off x="8572500" y="6604000"/>
            <a:ext cx="573088" cy="274638"/>
          </a:xfrm>
          <a:prstGeom prst="rect">
            <a:avLst/>
          </a:prstGeom>
          <a:noFill/>
          <a:ln w="9525">
            <a:noFill/>
            <a:miter lim="800000"/>
            <a:headEnd/>
            <a:tailEnd/>
          </a:ln>
        </p:spPr>
        <p:txBody>
          <a:bodyPr wrap="none">
            <a:spAutoFit/>
          </a:bodyPr>
          <a:lstStyle/>
          <a:p>
            <a:pPr algn="r"/>
            <a:r>
              <a:rPr lang="en-US" sz="1200" b="1">
                <a:latin typeface="Arial" pitchFamily="34" charset="0"/>
              </a:rPr>
              <a:t> p407</a:t>
            </a:r>
          </a:p>
        </p:txBody>
      </p:sp>
      <p:sp>
        <p:nvSpPr>
          <p:cNvPr id="2" name="Title 1"/>
          <p:cNvSpPr>
            <a:spLocks noGrp="1"/>
          </p:cNvSpPr>
          <p:nvPr>
            <p:ph type="title"/>
          </p:nvPr>
        </p:nvSpPr>
        <p:spPr>
          <a:xfrm>
            <a:off x="533400" y="1752600"/>
            <a:ext cx="3733800" cy="1143000"/>
          </a:xfrm>
        </p:spPr>
        <p:txBody>
          <a:bodyPr>
            <a:normAutofit fontScale="90000"/>
          </a:bodyPr>
          <a:lstStyle/>
          <a:p>
            <a:r>
              <a:rPr lang="en-US" dirty="0" smtClean="0"/>
              <a:t>Joseph </a:t>
            </a:r>
            <a:br>
              <a:rPr lang="en-US" dirty="0" smtClean="0"/>
            </a:br>
            <a:r>
              <a:rPr lang="en-US" dirty="0" smtClean="0"/>
              <a:t>Gay-Lussac</a:t>
            </a:r>
            <a:endParaRPr lang="en-US" dirty="0"/>
          </a:p>
        </p:txBody>
      </p:sp>
    </p:spTree>
    <p:extLst>
      <p:ext uri="{BB962C8B-B14F-4D97-AF65-F5344CB8AC3E}">
        <p14:creationId xmlns:p14="http://schemas.microsoft.com/office/powerpoint/2010/main" val="2031259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1_06_Table"/>
          <p:cNvPicPr>
            <a:picLocks noChangeAspect="1" noChangeArrowheads="1"/>
          </p:cNvPicPr>
          <p:nvPr/>
        </p:nvPicPr>
        <p:blipFill>
          <a:blip r:embed="rId2" cstate="print"/>
          <a:srcRect/>
          <a:stretch>
            <a:fillRect/>
          </a:stretch>
        </p:blipFill>
        <p:spPr bwMode="auto">
          <a:xfrm>
            <a:off x="228600" y="990600"/>
            <a:ext cx="8759825" cy="3328987"/>
          </a:xfrm>
          <a:prstGeom prst="rect">
            <a:avLst/>
          </a:prstGeom>
          <a:noFill/>
        </p:spPr>
      </p:pic>
      <p:sp>
        <p:nvSpPr>
          <p:cNvPr id="2" name="Title 1"/>
          <p:cNvSpPr>
            <a:spLocks noGrp="1"/>
          </p:cNvSpPr>
          <p:nvPr>
            <p:ph type="title"/>
          </p:nvPr>
        </p:nvSpPr>
        <p:spPr>
          <a:xfrm>
            <a:off x="457200" y="274638"/>
            <a:ext cx="8229600" cy="639762"/>
          </a:xfrm>
        </p:spPr>
        <p:txBody>
          <a:bodyPr/>
          <a:lstStyle/>
          <a:p>
            <a:r>
              <a:rPr lang="en-US" sz="1800" dirty="0" smtClean="0"/>
              <a:t>How can we use the combined gas law to determine the other gas laws?</a:t>
            </a:r>
            <a:endParaRPr lang="en-US" sz="1800" dirty="0"/>
          </a:p>
        </p:txBody>
      </p:sp>
    </p:spTree>
    <p:extLst>
      <p:ext uri="{BB962C8B-B14F-4D97-AF65-F5344CB8AC3E}">
        <p14:creationId xmlns:p14="http://schemas.microsoft.com/office/powerpoint/2010/main" val="3823798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How do the states of matter compare?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9519972"/>
              </p:ext>
            </p:extLst>
          </p:nvPr>
        </p:nvGraphicFramePr>
        <p:xfrm>
          <a:off x="457200" y="1295400"/>
          <a:ext cx="8229600" cy="434848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endParaRPr lang="en-US" dirty="0"/>
                    </a:p>
                  </a:txBody>
                  <a:tcPr/>
                </a:tc>
                <a:tc>
                  <a:txBody>
                    <a:bodyPr/>
                    <a:lstStyle/>
                    <a:p>
                      <a:r>
                        <a:rPr lang="en-US" dirty="0" smtClean="0"/>
                        <a:t>Solid</a:t>
                      </a:r>
                      <a:endParaRPr lang="en-US" dirty="0"/>
                    </a:p>
                  </a:txBody>
                  <a:tcPr/>
                </a:tc>
                <a:tc>
                  <a:txBody>
                    <a:bodyPr/>
                    <a:lstStyle/>
                    <a:p>
                      <a:r>
                        <a:rPr lang="en-US" dirty="0" smtClean="0"/>
                        <a:t>Liquid</a:t>
                      </a:r>
                      <a:endParaRPr lang="en-US" dirty="0"/>
                    </a:p>
                  </a:txBody>
                  <a:tcPr/>
                </a:tc>
                <a:tc>
                  <a:txBody>
                    <a:bodyPr/>
                    <a:lstStyle/>
                    <a:p>
                      <a:r>
                        <a:rPr lang="en-US" dirty="0" smtClean="0"/>
                        <a:t>Gas</a:t>
                      </a:r>
                      <a:endParaRPr lang="en-US" dirty="0"/>
                    </a:p>
                  </a:txBody>
                  <a:tcPr/>
                </a:tc>
              </a:tr>
              <a:tr h="370840">
                <a:tc>
                  <a:txBody>
                    <a:bodyPr/>
                    <a:lstStyle/>
                    <a:p>
                      <a:r>
                        <a:rPr lang="en-US" dirty="0" smtClean="0"/>
                        <a:t>Able</a:t>
                      </a:r>
                      <a:r>
                        <a:rPr lang="en-US" baseline="0" dirty="0" smtClean="0"/>
                        <a:t> to flow?</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Shape</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c>
                  <a:txBody>
                    <a:bodyPr/>
                    <a:lstStyle/>
                    <a:p>
                      <a:r>
                        <a:rPr lang="en-US" dirty="0" smtClean="0"/>
                        <a:t>Variable</a:t>
                      </a:r>
                      <a:endParaRPr lang="en-US" dirty="0"/>
                    </a:p>
                  </a:txBody>
                  <a:tcPr/>
                </a:tc>
              </a:tr>
              <a:tr h="370840">
                <a:tc>
                  <a:txBody>
                    <a:bodyPr/>
                    <a:lstStyle/>
                    <a:p>
                      <a:r>
                        <a:rPr lang="en-US" dirty="0" smtClean="0"/>
                        <a:t>Volume</a:t>
                      </a:r>
                      <a:r>
                        <a:rPr lang="en-US" baseline="0" dirty="0" smtClean="0"/>
                        <a:t> </a:t>
                      </a:r>
                      <a:endParaRPr lang="en-US" dirty="0"/>
                    </a:p>
                  </a:txBody>
                  <a:tcPr/>
                </a:tc>
                <a:tc>
                  <a:txBody>
                    <a:bodyPr/>
                    <a:lstStyle/>
                    <a:p>
                      <a:r>
                        <a:rPr lang="en-US" dirty="0" smtClean="0"/>
                        <a:t>Fixed</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r>
              <a:tr h="370840">
                <a:tc>
                  <a:txBody>
                    <a:bodyPr/>
                    <a:lstStyle/>
                    <a:p>
                      <a:r>
                        <a:rPr lang="en-US" dirty="0" smtClean="0"/>
                        <a:t>Compressible?</a:t>
                      </a:r>
                      <a:endParaRPr lang="en-US" dirty="0"/>
                    </a:p>
                  </a:txBody>
                  <a:tcPr/>
                </a:tc>
                <a:tc>
                  <a:txBody>
                    <a:bodyPr/>
                    <a:lstStyle/>
                    <a:p>
                      <a:r>
                        <a:rPr lang="en-US" dirty="0" smtClean="0"/>
                        <a:t>Not really</a:t>
                      </a:r>
                      <a:endParaRPr lang="en-US" dirty="0"/>
                    </a:p>
                  </a:txBody>
                  <a:tcPr/>
                </a:tc>
                <a:tc>
                  <a:txBody>
                    <a:bodyPr/>
                    <a:lstStyle/>
                    <a:p>
                      <a:r>
                        <a:rPr lang="en-US" dirty="0" smtClean="0"/>
                        <a:t>Not really</a:t>
                      </a:r>
                      <a:endParaRPr lang="en-US" dirty="0"/>
                    </a:p>
                  </a:txBody>
                  <a:tcPr/>
                </a:tc>
                <a:tc>
                  <a:txBody>
                    <a:bodyPr/>
                    <a:lstStyle/>
                    <a:p>
                      <a:r>
                        <a:rPr lang="en-US" dirty="0" smtClean="0"/>
                        <a:t>Yes</a:t>
                      </a:r>
                      <a:endParaRPr lang="en-US" dirty="0"/>
                    </a:p>
                  </a:txBody>
                  <a:tcPr/>
                </a:tc>
              </a:tr>
              <a:tr h="370840">
                <a:tc>
                  <a:txBody>
                    <a:bodyPr/>
                    <a:lstStyle/>
                    <a:p>
                      <a:r>
                        <a:rPr lang="en-US" dirty="0" smtClean="0"/>
                        <a:t>Atoms/Molecules</a:t>
                      </a:r>
                      <a:endParaRPr lang="en-US" dirty="0"/>
                    </a:p>
                  </a:txBody>
                  <a:tcPr/>
                </a:tc>
                <a:tc>
                  <a:txBody>
                    <a:bodyPr/>
                    <a:lstStyle/>
                    <a:p>
                      <a:r>
                        <a:rPr lang="en-US" dirty="0" smtClean="0"/>
                        <a:t>Close together</a:t>
                      </a:r>
                      <a:endParaRPr lang="en-US" dirty="0"/>
                    </a:p>
                  </a:txBody>
                  <a:tcPr/>
                </a:tc>
                <a:tc>
                  <a:txBody>
                    <a:bodyPr/>
                    <a:lstStyle/>
                    <a:p>
                      <a:r>
                        <a:rPr lang="en-US" dirty="0" smtClean="0"/>
                        <a:t>Close together</a:t>
                      </a:r>
                      <a:endParaRPr lang="en-US" dirty="0"/>
                    </a:p>
                  </a:txBody>
                  <a:tcPr/>
                </a:tc>
                <a:tc>
                  <a:txBody>
                    <a:bodyPr/>
                    <a:lstStyle/>
                    <a:p>
                      <a:r>
                        <a:rPr lang="en-US" dirty="0" smtClean="0"/>
                        <a:t>Far apart</a:t>
                      </a:r>
                      <a:endParaRPr lang="en-US" dirty="0"/>
                    </a:p>
                  </a:txBody>
                  <a:tcPr/>
                </a:tc>
              </a:tr>
              <a:tr h="370840">
                <a:tc>
                  <a:txBody>
                    <a:bodyPr/>
                    <a:lstStyle/>
                    <a:p>
                      <a:r>
                        <a:rPr lang="en-US" dirty="0" smtClean="0"/>
                        <a:t>Movement</a:t>
                      </a:r>
                      <a:endParaRPr lang="en-US" dirty="0"/>
                    </a:p>
                  </a:txBody>
                  <a:tcPr/>
                </a:tc>
                <a:tc>
                  <a:txBody>
                    <a:bodyPr/>
                    <a:lstStyle/>
                    <a:p>
                      <a:r>
                        <a:rPr lang="en-US" smtClean="0"/>
                        <a:t>Oscillate </a:t>
                      </a:r>
                      <a:r>
                        <a:rPr lang="en-US" dirty="0" smtClean="0"/>
                        <a:t>about a fixed point</a:t>
                      </a:r>
                      <a:endParaRPr lang="en-US" dirty="0"/>
                    </a:p>
                  </a:txBody>
                  <a:tcPr/>
                </a:tc>
                <a:tc>
                  <a:txBody>
                    <a:bodyPr/>
                    <a:lstStyle/>
                    <a:p>
                      <a:r>
                        <a:rPr lang="en-US" dirty="0" smtClean="0"/>
                        <a:t>Free to move beneath the surface</a:t>
                      </a:r>
                      <a:endParaRPr lang="en-US" dirty="0"/>
                    </a:p>
                  </a:txBody>
                  <a:tcPr/>
                </a:tc>
                <a:tc>
                  <a:txBody>
                    <a:bodyPr/>
                    <a:lstStyle/>
                    <a:p>
                      <a:r>
                        <a:rPr lang="en-US" dirty="0" smtClean="0"/>
                        <a:t>May move anyplace in the container</a:t>
                      </a:r>
                      <a:endParaRPr lang="en-US" dirty="0"/>
                    </a:p>
                  </a:txBody>
                  <a:tcPr/>
                </a:tc>
              </a:tr>
              <a:tr h="370840">
                <a:tc>
                  <a:txBody>
                    <a:bodyPr/>
                    <a:lstStyle/>
                    <a:p>
                      <a:r>
                        <a:rPr lang="en-US" dirty="0" smtClean="0"/>
                        <a:t>Density</a:t>
                      </a:r>
                      <a:endParaRPr lang="en-US" dirty="0"/>
                    </a:p>
                  </a:txBody>
                  <a:tcPr/>
                </a:tc>
                <a:tc>
                  <a:txBody>
                    <a:bodyPr/>
                    <a:lstStyle/>
                    <a:p>
                      <a:r>
                        <a:rPr lang="en-US" dirty="0" smtClean="0"/>
                        <a:t>High</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r>
              <a:tr h="370840">
                <a:tc>
                  <a:txBody>
                    <a:bodyPr/>
                    <a:lstStyle/>
                    <a:p>
                      <a:r>
                        <a:rPr lang="en-US" dirty="0" smtClean="0"/>
                        <a:t>Energy</a:t>
                      </a:r>
                      <a:endParaRPr lang="en-US" dirty="0"/>
                    </a:p>
                  </a:txBody>
                  <a:tcPr/>
                </a:tc>
                <a:tc>
                  <a:txBody>
                    <a:bodyPr/>
                    <a:lstStyle/>
                    <a:p>
                      <a:r>
                        <a:rPr lang="en-US" dirty="0" smtClean="0"/>
                        <a:t>Low</a:t>
                      </a:r>
                      <a:endParaRPr lang="en-US" dirty="0"/>
                    </a:p>
                  </a:txBody>
                  <a:tcPr/>
                </a:tc>
                <a:tc>
                  <a:txBody>
                    <a:bodyPr/>
                    <a:lstStyle/>
                    <a:p>
                      <a:r>
                        <a:rPr lang="en-US" dirty="0" smtClean="0"/>
                        <a:t>Low-moderate</a:t>
                      </a:r>
                      <a:endParaRPr lang="en-US" dirty="0"/>
                    </a:p>
                  </a:txBody>
                  <a:tcPr/>
                </a:tc>
                <a:tc>
                  <a:txBody>
                    <a:bodyPr/>
                    <a:lstStyle/>
                    <a:p>
                      <a:r>
                        <a:rPr lang="en-US" dirty="0" smtClean="0"/>
                        <a:t>High</a:t>
                      </a:r>
                      <a:endParaRPr lang="en-US" dirty="0"/>
                    </a:p>
                  </a:txBody>
                  <a:tcPr/>
                </a:tc>
              </a:tr>
              <a:tr h="370840">
                <a:tc>
                  <a:txBody>
                    <a:bodyPr/>
                    <a:lstStyle/>
                    <a:p>
                      <a:r>
                        <a:rPr lang="en-US" dirty="0" smtClean="0"/>
                        <a:t>Mixtures</a:t>
                      </a:r>
                      <a:endParaRPr lang="en-US" dirty="0"/>
                    </a:p>
                  </a:txBody>
                  <a:tcPr/>
                </a:tc>
                <a:tc>
                  <a:txBody>
                    <a:bodyPr/>
                    <a:lstStyle/>
                    <a:p>
                      <a:r>
                        <a:rPr lang="en-US" dirty="0" smtClean="0"/>
                        <a:t>Homogeneous</a:t>
                      </a:r>
                      <a:endParaRPr lang="en-US" dirty="0"/>
                    </a:p>
                  </a:txBody>
                  <a:tcPr/>
                </a:tc>
                <a:tc>
                  <a:txBody>
                    <a:bodyPr/>
                    <a:lstStyle/>
                    <a:p>
                      <a:r>
                        <a:rPr lang="en-US" dirty="0" smtClean="0"/>
                        <a:t>Depends</a:t>
                      </a:r>
                      <a:endParaRPr lang="en-US" dirty="0"/>
                    </a:p>
                  </a:txBody>
                  <a:tcPr/>
                </a:tc>
                <a:tc>
                  <a:txBody>
                    <a:bodyPr/>
                    <a:lstStyle/>
                    <a:p>
                      <a:r>
                        <a:rPr lang="en-US" dirty="0" smtClean="0"/>
                        <a:t>Homogeneous </a:t>
                      </a:r>
                      <a:endParaRPr lang="en-US" dirty="0"/>
                    </a:p>
                  </a:txBody>
                  <a:tcPr/>
                </a:tc>
              </a:tr>
              <a:tr h="370840">
                <a:tc>
                  <a:txBody>
                    <a:bodyPr/>
                    <a:lstStyle/>
                    <a:p>
                      <a:r>
                        <a:rPr lang="en-US" dirty="0" smtClean="0"/>
                        <a:t>Attractive</a:t>
                      </a:r>
                      <a:r>
                        <a:rPr lang="en-US" baseline="0" dirty="0" smtClean="0"/>
                        <a:t> forces</a:t>
                      </a:r>
                      <a:endParaRPr lang="en-US" dirty="0"/>
                    </a:p>
                  </a:txBody>
                  <a:tcPr/>
                </a:tc>
                <a:tc>
                  <a:txBody>
                    <a:bodyPr/>
                    <a:lstStyle/>
                    <a:p>
                      <a:r>
                        <a:rPr lang="en-US" dirty="0" smtClean="0"/>
                        <a:t>Strong</a:t>
                      </a:r>
                      <a:r>
                        <a:rPr lang="en-US" baseline="0" dirty="0" smtClean="0"/>
                        <a:t> </a:t>
                      </a:r>
                      <a:endParaRPr lang="en-US" dirty="0"/>
                    </a:p>
                  </a:txBody>
                  <a:tcPr/>
                </a:tc>
                <a:tc>
                  <a:txBody>
                    <a:bodyPr/>
                    <a:lstStyle/>
                    <a:p>
                      <a:r>
                        <a:rPr lang="en-US" dirty="0" smtClean="0"/>
                        <a:t>Strong </a:t>
                      </a:r>
                      <a:endParaRPr lang="en-US" dirty="0"/>
                    </a:p>
                  </a:txBody>
                  <a:tcPr/>
                </a:tc>
                <a:tc>
                  <a:txBody>
                    <a:bodyPr/>
                    <a:lstStyle/>
                    <a:p>
                      <a:r>
                        <a:rPr lang="en-US" dirty="0" smtClean="0"/>
                        <a:t>Low-none </a:t>
                      </a:r>
                      <a:endParaRPr lang="en-US" dirty="0"/>
                    </a:p>
                  </a:txBody>
                  <a:tcPr/>
                </a:tc>
              </a:tr>
            </a:tbl>
          </a:graphicData>
        </a:graphic>
      </p:graphicFrame>
    </p:spTree>
    <p:extLst>
      <p:ext uri="{BB962C8B-B14F-4D97-AF65-F5344CB8AC3E}">
        <p14:creationId xmlns:p14="http://schemas.microsoft.com/office/powerpoint/2010/main" val="93223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ein14e_fig_12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24100"/>
            <a:ext cx="8531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do gas volume’s combine? </a:t>
            </a:r>
            <a:endParaRPr lang="en-US" dirty="0"/>
          </a:p>
        </p:txBody>
      </p:sp>
    </p:spTree>
    <p:extLst>
      <p:ext uri="{BB962C8B-B14F-4D97-AF65-F5344CB8AC3E}">
        <p14:creationId xmlns:p14="http://schemas.microsoft.com/office/powerpoint/2010/main" val="1439828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p:cNvPicPr>
          <p:nvPr/>
        </p:nvPicPr>
        <p:blipFill>
          <a:blip r:embed="rId3" cstate="print"/>
          <a:srcRect/>
          <a:stretch>
            <a:fillRect/>
          </a:stretch>
        </p:blipFill>
        <p:spPr bwMode="auto">
          <a:xfrm>
            <a:off x="254000" y="304800"/>
            <a:ext cx="8636000" cy="6235700"/>
          </a:xfrm>
          <a:prstGeom prst="rect">
            <a:avLst/>
          </a:prstGeom>
          <a:noFill/>
          <a:ln w="9525">
            <a:noFill/>
            <a:miter lim="800000"/>
            <a:headEnd/>
            <a:tailEnd/>
          </a:ln>
        </p:spPr>
      </p:pic>
      <p:sp>
        <p:nvSpPr>
          <p:cNvPr id="24578"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14-2 p407</a:t>
            </a:r>
          </a:p>
        </p:txBody>
      </p:sp>
    </p:spTree>
    <p:extLst>
      <p:ext uri="{BB962C8B-B14F-4D97-AF65-F5344CB8AC3E}">
        <p14:creationId xmlns:p14="http://schemas.microsoft.com/office/powerpoint/2010/main" val="3864434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xfrm>
            <a:off x="457200" y="274638"/>
            <a:ext cx="8229600" cy="563562"/>
          </a:xfrm>
        </p:spPr>
        <p:txBody>
          <a:bodyPr/>
          <a:lstStyle/>
          <a:p>
            <a:r>
              <a:rPr lang="en-US" sz="2400" dirty="0" smtClean="0"/>
              <a:t>What properties of a gas does Avogadro’s Law describe?</a:t>
            </a:r>
          </a:p>
        </p:txBody>
      </p:sp>
      <p:sp>
        <p:nvSpPr>
          <p:cNvPr id="4" name="TextBox 3"/>
          <p:cNvSpPr txBox="1"/>
          <p:nvPr/>
        </p:nvSpPr>
        <p:spPr>
          <a:xfrm>
            <a:off x="1447800" y="5943600"/>
            <a:ext cx="5943600" cy="461963"/>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400" dirty="0"/>
              <a:t>Volume is proportional to moles</a:t>
            </a:r>
          </a:p>
        </p:txBody>
      </p:sp>
      <p:pic>
        <p:nvPicPr>
          <p:cNvPr id="5" name="Picture 2" descr="hein14e_fig_12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799"/>
            <a:ext cx="85312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4318" y="4424362"/>
            <a:ext cx="1676400" cy="923330"/>
          </a:xfrm>
          <a:prstGeom prst="rect">
            <a:avLst/>
          </a:prstGeom>
          <a:noFill/>
        </p:spPr>
        <p:txBody>
          <a:bodyPr wrap="square" rtlCol="0">
            <a:spAutoFit/>
          </a:bodyPr>
          <a:lstStyle/>
          <a:p>
            <a:r>
              <a:rPr lang="en-US" dirty="0" smtClean="0"/>
              <a:t>1 volume</a:t>
            </a:r>
          </a:p>
          <a:p>
            <a:r>
              <a:rPr lang="en-US" dirty="0" smtClean="0"/>
              <a:t>1 molecule</a:t>
            </a:r>
          </a:p>
          <a:p>
            <a:r>
              <a:rPr lang="en-US" dirty="0" smtClean="0"/>
              <a:t>1 </a:t>
            </a:r>
            <a:r>
              <a:rPr lang="en-US" dirty="0" err="1" smtClean="0"/>
              <a:t>mol</a:t>
            </a:r>
            <a:r>
              <a:rPr lang="en-US" dirty="0" smtClean="0"/>
              <a:t> </a:t>
            </a:r>
            <a:endParaRPr lang="en-US" dirty="0"/>
          </a:p>
        </p:txBody>
      </p:sp>
      <p:sp>
        <p:nvSpPr>
          <p:cNvPr id="7" name="TextBox 6"/>
          <p:cNvSpPr txBox="1"/>
          <p:nvPr/>
        </p:nvSpPr>
        <p:spPr>
          <a:xfrm>
            <a:off x="3125244" y="4424362"/>
            <a:ext cx="1676400" cy="923330"/>
          </a:xfrm>
          <a:prstGeom prst="rect">
            <a:avLst/>
          </a:prstGeom>
          <a:noFill/>
        </p:spPr>
        <p:txBody>
          <a:bodyPr wrap="square" rtlCol="0">
            <a:spAutoFit/>
          </a:bodyPr>
          <a:lstStyle/>
          <a:p>
            <a:r>
              <a:rPr lang="en-US" dirty="0" smtClean="0"/>
              <a:t>1 volume</a:t>
            </a:r>
          </a:p>
          <a:p>
            <a:r>
              <a:rPr lang="en-US" dirty="0" smtClean="0"/>
              <a:t>1 molecule</a:t>
            </a:r>
          </a:p>
          <a:p>
            <a:r>
              <a:rPr lang="en-US" dirty="0" smtClean="0"/>
              <a:t>1 </a:t>
            </a:r>
            <a:r>
              <a:rPr lang="en-US" dirty="0" err="1" smtClean="0"/>
              <a:t>mol</a:t>
            </a:r>
            <a:r>
              <a:rPr lang="en-US" dirty="0" smtClean="0"/>
              <a:t> </a:t>
            </a:r>
            <a:endParaRPr lang="en-US" dirty="0"/>
          </a:p>
        </p:txBody>
      </p:sp>
      <p:sp>
        <p:nvSpPr>
          <p:cNvPr id="8" name="TextBox 7"/>
          <p:cNvSpPr txBox="1"/>
          <p:nvPr/>
        </p:nvSpPr>
        <p:spPr>
          <a:xfrm>
            <a:off x="6248400" y="4424362"/>
            <a:ext cx="1676400" cy="923330"/>
          </a:xfrm>
          <a:prstGeom prst="rect">
            <a:avLst/>
          </a:prstGeom>
          <a:noFill/>
        </p:spPr>
        <p:txBody>
          <a:bodyPr wrap="square" rtlCol="0">
            <a:spAutoFit/>
          </a:bodyPr>
          <a:lstStyle/>
          <a:p>
            <a:r>
              <a:rPr lang="en-US" dirty="0"/>
              <a:t>2</a:t>
            </a:r>
            <a:r>
              <a:rPr lang="en-US" dirty="0" smtClean="0"/>
              <a:t> volumes</a:t>
            </a:r>
          </a:p>
          <a:p>
            <a:r>
              <a:rPr lang="en-US" dirty="0"/>
              <a:t>2</a:t>
            </a:r>
            <a:r>
              <a:rPr lang="en-US" dirty="0" smtClean="0"/>
              <a:t> molecules</a:t>
            </a:r>
          </a:p>
          <a:p>
            <a:r>
              <a:rPr lang="en-US" dirty="0"/>
              <a:t>2</a:t>
            </a:r>
            <a:r>
              <a:rPr lang="en-US" dirty="0" smtClean="0"/>
              <a:t> </a:t>
            </a:r>
            <a:r>
              <a:rPr lang="en-US" dirty="0" err="1" smtClean="0"/>
              <a:t>mol</a:t>
            </a:r>
            <a:r>
              <a:rPr lang="en-US" dirty="0" smtClean="0"/>
              <a:t> </a:t>
            </a:r>
            <a:endParaRPr lang="en-US" dirty="0"/>
          </a:p>
        </p:txBody>
      </p:sp>
    </p:spTree>
    <p:extLst>
      <p:ext uri="{BB962C8B-B14F-4D97-AF65-F5344CB8AC3E}">
        <p14:creationId xmlns:p14="http://schemas.microsoft.com/office/powerpoint/2010/main" val="6719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787400" y="254000"/>
            <a:ext cx="7556500" cy="6350000"/>
          </a:xfrm>
          <a:prstGeom prst="rect">
            <a:avLst/>
          </a:prstGeom>
          <a:noFill/>
          <a:ln w="9525">
            <a:noFill/>
            <a:miter lim="800000"/>
            <a:headEnd/>
            <a:tailEnd/>
          </a:ln>
        </p:spPr>
      </p:pic>
      <p:sp>
        <p:nvSpPr>
          <p:cNvPr id="32770" name="TextBox 2"/>
          <p:cNvSpPr txBox="1">
            <a:spLocks noChangeArrowheads="1"/>
          </p:cNvSpPr>
          <p:nvPr/>
        </p:nvSpPr>
        <p:spPr bwMode="auto">
          <a:xfrm>
            <a:off x="776287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14-3 p408</a:t>
            </a:r>
          </a:p>
        </p:txBody>
      </p:sp>
    </p:spTree>
    <p:extLst>
      <p:ext uri="{BB962C8B-B14F-4D97-AF65-F5344CB8AC3E}">
        <p14:creationId xmlns:p14="http://schemas.microsoft.com/office/powerpoint/2010/main" val="46094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How many liters of hydrogen chloride gas are produced when 1.25 L of hydrogen gas react with excess chlorine gas?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p:cNvPicPr>
          <p:nvPr/>
        </p:nvPicPr>
        <p:blipFill>
          <a:blip r:embed="rId3" cstate="print"/>
          <a:srcRect/>
          <a:stretch>
            <a:fillRect/>
          </a:stretch>
        </p:blipFill>
        <p:spPr bwMode="auto">
          <a:xfrm>
            <a:off x="254000" y="800100"/>
            <a:ext cx="8636000" cy="5257800"/>
          </a:xfrm>
          <a:prstGeom prst="rect">
            <a:avLst/>
          </a:prstGeom>
          <a:noFill/>
          <a:ln w="9525">
            <a:noFill/>
            <a:miter lim="800000"/>
            <a:headEnd/>
            <a:tailEnd/>
          </a:ln>
        </p:spPr>
      </p:pic>
      <p:sp>
        <p:nvSpPr>
          <p:cNvPr id="22530" name="TextBox 2"/>
          <p:cNvSpPr txBox="1">
            <a:spLocks noChangeArrowheads="1"/>
          </p:cNvSpPr>
          <p:nvPr/>
        </p:nvSpPr>
        <p:spPr bwMode="auto">
          <a:xfrm>
            <a:off x="8572500" y="6604000"/>
            <a:ext cx="573088" cy="274638"/>
          </a:xfrm>
          <a:prstGeom prst="rect">
            <a:avLst/>
          </a:prstGeom>
          <a:noFill/>
          <a:ln w="9525">
            <a:noFill/>
            <a:miter lim="800000"/>
            <a:headEnd/>
            <a:tailEnd/>
          </a:ln>
        </p:spPr>
        <p:txBody>
          <a:bodyPr wrap="none">
            <a:spAutoFit/>
          </a:bodyPr>
          <a:lstStyle/>
          <a:p>
            <a:pPr algn="r"/>
            <a:r>
              <a:rPr lang="en-US" sz="1200" b="1">
                <a:latin typeface="Arial" pitchFamily="34" charset="0"/>
              </a:rPr>
              <a:t> p407</a:t>
            </a:r>
          </a:p>
        </p:txBody>
      </p:sp>
    </p:spTree>
    <p:extLst>
      <p:ext uri="{BB962C8B-B14F-4D97-AF65-F5344CB8AC3E}">
        <p14:creationId xmlns:p14="http://schemas.microsoft.com/office/powerpoint/2010/main" val="2232211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print"/>
          <a:srcRect/>
          <a:stretch>
            <a:fillRect/>
          </a:stretch>
        </p:blipFill>
        <p:spPr bwMode="auto">
          <a:xfrm>
            <a:off x="57150" y="1811655"/>
            <a:ext cx="9029700" cy="3234690"/>
          </a:xfrm>
          <a:prstGeom prst="rect">
            <a:avLst/>
          </a:prstGeom>
          <a:noFill/>
          <a:ln w="25400">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pPr eaLnBrk="1" hangingPunct="1"/>
            <a:r>
              <a:rPr lang="en-US" sz="4000" dirty="0" smtClean="0"/>
              <a:t>What are the Gas Laws?</a:t>
            </a:r>
          </a:p>
        </p:txBody>
      </p:sp>
      <p:sp>
        <p:nvSpPr>
          <p:cNvPr id="13315" name="Rectangle 3"/>
          <p:cNvSpPr>
            <a:spLocks noGrp="1" noChangeArrowheads="1"/>
          </p:cNvSpPr>
          <p:nvPr>
            <p:ph type="body" idx="1"/>
          </p:nvPr>
        </p:nvSpPr>
        <p:spPr>
          <a:xfrm>
            <a:off x="457200" y="1600200"/>
            <a:ext cx="8458200" cy="4525963"/>
          </a:xfrm>
        </p:spPr>
        <p:txBody>
          <a:bodyPr/>
          <a:lstStyle/>
          <a:p>
            <a:pPr eaLnBrk="1" hangingPunct="1"/>
            <a:r>
              <a:rPr lang="en-US" sz="2800" dirty="0" smtClean="0"/>
              <a:t>Boyles Law 		pressure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P </a:t>
            </a:r>
            <a:r>
              <a:rPr lang="en-US" sz="2400" dirty="0" smtClean="0">
                <a:sym typeface="Symbol" pitchFamily="18" charset="2"/>
              </a:rPr>
              <a:t> 1/V</a:t>
            </a:r>
            <a:endParaRPr lang="en-US" sz="2400" dirty="0" smtClean="0"/>
          </a:p>
          <a:p>
            <a:pPr eaLnBrk="1" hangingPunct="1"/>
            <a:r>
              <a:rPr lang="en-US" sz="2800" dirty="0" smtClean="0"/>
              <a:t>Charles Law		 temperature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V </a:t>
            </a:r>
            <a:r>
              <a:rPr lang="en-US" sz="2400" dirty="0" smtClean="0">
                <a:sym typeface="Symbol" pitchFamily="18" charset="2"/>
              </a:rPr>
              <a:t></a:t>
            </a:r>
            <a:r>
              <a:rPr lang="en-US" sz="2400" dirty="0" smtClean="0"/>
              <a:t> T</a:t>
            </a:r>
          </a:p>
          <a:p>
            <a:pPr eaLnBrk="1" hangingPunct="1"/>
            <a:r>
              <a:rPr lang="en-US" sz="2800" dirty="0" err="1" smtClean="0"/>
              <a:t>Avogadros</a:t>
            </a:r>
            <a:r>
              <a:rPr lang="en-US" sz="2800" dirty="0" smtClean="0"/>
              <a:t> Law	 moles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V </a:t>
            </a:r>
            <a:r>
              <a:rPr lang="en-US" sz="2400" dirty="0" smtClean="0">
                <a:sym typeface="Symbol" pitchFamily="18" charset="2"/>
              </a:rPr>
              <a:t></a:t>
            </a:r>
            <a:r>
              <a:rPr lang="en-US" sz="2400" dirty="0" smtClean="0"/>
              <a:t> n</a:t>
            </a:r>
          </a:p>
          <a:p>
            <a:pPr eaLnBrk="1" hangingPunct="1"/>
            <a:r>
              <a:rPr lang="en-US" sz="2800" dirty="0" smtClean="0"/>
              <a:t>Gay </a:t>
            </a:r>
            <a:r>
              <a:rPr lang="en-US" sz="2800" dirty="0" err="1" smtClean="0"/>
              <a:t>Lussac</a:t>
            </a:r>
            <a:r>
              <a:rPr lang="en-US" sz="2800" dirty="0" smtClean="0"/>
              <a:t> Law	 temperature </a:t>
            </a:r>
            <a:r>
              <a:rPr lang="en-US" sz="2800" dirty="0" smtClean="0">
                <a:sym typeface="Symbol" pitchFamily="18" charset="2"/>
              </a:rPr>
              <a:t></a:t>
            </a:r>
            <a:r>
              <a:rPr lang="en-US" sz="2800" dirty="0" smtClean="0"/>
              <a:t> -- pressure </a:t>
            </a:r>
            <a:r>
              <a:rPr lang="en-US" sz="2800" dirty="0" smtClean="0">
                <a:sym typeface="Symbol" pitchFamily="18" charset="2"/>
              </a:rPr>
              <a:t></a:t>
            </a:r>
            <a:endParaRPr lang="en-US" sz="2800" dirty="0" smtClean="0"/>
          </a:p>
          <a:p>
            <a:pPr lvl="1" eaLnBrk="1" hangingPunct="1"/>
            <a:r>
              <a:rPr lang="en-US" sz="2400" dirty="0" smtClean="0"/>
              <a:t>P </a:t>
            </a:r>
            <a:r>
              <a:rPr lang="en-US" sz="2400" dirty="0" smtClean="0">
                <a:sym typeface="Symbol" pitchFamily="18" charset="2"/>
              </a:rPr>
              <a:t></a:t>
            </a:r>
            <a:r>
              <a:rPr lang="en-US" sz="2400" dirty="0" smtClean="0"/>
              <a:t> T</a:t>
            </a:r>
          </a:p>
        </p:txBody>
      </p:sp>
    </p:spTree>
    <p:extLst>
      <p:ext uri="{BB962C8B-B14F-4D97-AF65-F5344CB8AC3E}">
        <p14:creationId xmlns:p14="http://schemas.microsoft.com/office/powerpoint/2010/main" val="163724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15962"/>
          </a:xfrm>
        </p:spPr>
        <p:txBody>
          <a:bodyPr/>
          <a:lstStyle/>
          <a:p>
            <a:pPr eaLnBrk="1" hangingPunct="1"/>
            <a:r>
              <a:rPr lang="en-US" sz="4000" dirty="0" smtClean="0"/>
              <a:t>What is the Ideal Gas Law?</a:t>
            </a:r>
          </a:p>
        </p:txBody>
      </p:sp>
      <p:sp>
        <p:nvSpPr>
          <p:cNvPr id="15363" name="Rectangle 3"/>
          <p:cNvSpPr>
            <a:spLocks noGrp="1" noChangeArrowheads="1"/>
          </p:cNvSpPr>
          <p:nvPr>
            <p:ph type="body" idx="1"/>
          </p:nvPr>
        </p:nvSpPr>
        <p:spPr>
          <a:xfrm>
            <a:off x="457200" y="1066800"/>
            <a:ext cx="8001000" cy="5105400"/>
          </a:xfrm>
        </p:spPr>
        <p:txBody>
          <a:bodyPr/>
          <a:lstStyle/>
          <a:p>
            <a:pPr eaLnBrk="1" hangingPunct="1">
              <a:buFontTx/>
              <a:buNone/>
            </a:pPr>
            <a:r>
              <a:rPr lang="en-US" sz="3600" dirty="0" smtClean="0"/>
              <a:t>PV = </a:t>
            </a:r>
            <a:r>
              <a:rPr lang="en-US" sz="3600" dirty="0" err="1" smtClean="0"/>
              <a:t>nRT</a:t>
            </a:r>
            <a:endParaRPr lang="en-US" sz="3600" dirty="0" smtClean="0"/>
          </a:p>
          <a:p>
            <a:pPr lvl="1" eaLnBrk="1" hangingPunct="1">
              <a:buFontTx/>
              <a:buNone/>
            </a:pPr>
            <a:r>
              <a:rPr lang="en-US" dirty="0" smtClean="0"/>
              <a:t>P = pressure </a:t>
            </a:r>
          </a:p>
          <a:p>
            <a:pPr lvl="1" eaLnBrk="1" hangingPunct="1">
              <a:buFontTx/>
              <a:buNone/>
            </a:pPr>
            <a:r>
              <a:rPr lang="en-US" dirty="0" smtClean="0"/>
              <a:t>      (typical units are </a:t>
            </a:r>
            <a:r>
              <a:rPr lang="en-US" dirty="0" err="1" smtClean="0"/>
              <a:t>atm</a:t>
            </a:r>
            <a:r>
              <a:rPr lang="en-US" dirty="0" smtClean="0"/>
              <a:t> or </a:t>
            </a:r>
            <a:r>
              <a:rPr lang="en-US" dirty="0" err="1" smtClean="0"/>
              <a:t>torr</a:t>
            </a:r>
            <a:r>
              <a:rPr lang="en-US" dirty="0" smtClean="0"/>
              <a:t> or mm Hg)</a:t>
            </a:r>
          </a:p>
          <a:p>
            <a:pPr lvl="1" eaLnBrk="1" hangingPunct="1">
              <a:buFontTx/>
              <a:buNone/>
            </a:pPr>
            <a:r>
              <a:rPr lang="en-US" dirty="0" smtClean="0"/>
              <a:t>V = volume (typical units are L)</a:t>
            </a:r>
          </a:p>
          <a:p>
            <a:pPr lvl="1" eaLnBrk="1" hangingPunct="1">
              <a:buFontTx/>
              <a:buNone/>
            </a:pPr>
            <a:r>
              <a:rPr lang="en-US" dirty="0" smtClean="0"/>
              <a:t>n = number of moles</a:t>
            </a:r>
          </a:p>
          <a:p>
            <a:pPr lvl="1" eaLnBrk="1" hangingPunct="1">
              <a:buFontTx/>
              <a:buNone/>
            </a:pPr>
            <a:r>
              <a:rPr lang="en-US" dirty="0" smtClean="0"/>
              <a:t>T = temperature (must be in K)</a:t>
            </a:r>
          </a:p>
          <a:p>
            <a:pPr lvl="1" eaLnBrk="1" hangingPunct="1">
              <a:buFontTx/>
              <a:buNone/>
            </a:pPr>
            <a:r>
              <a:rPr lang="en-US" dirty="0" smtClean="0"/>
              <a:t>R = gas constant </a:t>
            </a:r>
          </a:p>
          <a:p>
            <a:pPr lvl="1" eaLnBrk="1" hangingPunct="1">
              <a:buFontTx/>
              <a:buNone/>
            </a:pPr>
            <a:r>
              <a:rPr lang="en-US" dirty="0" smtClean="0"/>
              <a:t>    = 0.08206 L </a:t>
            </a:r>
            <a:r>
              <a:rPr lang="en-US" dirty="0" err="1" smtClean="0"/>
              <a:t>atm</a:t>
            </a:r>
            <a:r>
              <a:rPr lang="en-US" dirty="0" smtClean="0"/>
              <a:t>/mol K </a:t>
            </a:r>
          </a:p>
          <a:p>
            <a:pPr lvl="1" eaLnBrk="1" hangingPunct="1">
              <a:buFontTx/>
              <a:buNone/>
            </a:pPr>
            <a:r>
              <a:rPr lang="en-US" dirty="0" smtClean="0"/>
              <a:t>    = 62.37 L </a:t>
            </a:r>
            <a:r>
              <a:rPr lang="en-US" dirty="0" err="1" smtClean="0"/>
              <a:t>torr</a:t>
            </a:r>
            <a:r>
              <a:rPr lang="en-US" dirty="0" smtClean="0"/>
              <a:t>/mol K</a:t>
            </a:r>
          </a:p>
        </p:txBody>
      </p:sp>
    </p:spTree>
    <p:extLst>
      <p:ext uri="{BB962C8B-B14F-4D97-AF65-F5344CB8AC3E}">
        <p14:creationId xmlns:p14="http://schemas.microsoft.com/office/powerpoint/2010/main" val="393391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p:cNvPicPr>
          <p:nvPr/>
        </p:nvPicPr>
        <p:blipFill>
          <a:blip r:embed="rId3" cstate="print"/>
          <a:srcRect/>
          <a:stretch>
            <a:fillRect/>
          </a:stretch>
        </p:blipFill>
        <p:spPr bwMode="auto">
          <a:xfrm>
            <a:off x="254000" y="1143000"/>
            <a:ext cx="8636000" cy="3733800"/>
          </a:xfrm>
          <a:prstGeom prst="rect">
            <a:avLst/>
          </a:prstGeom>
          <a:noFill/>
          <a:ln w="9525">
            <a:noFill/>
            <a:miter lim="800000"/>
            <a:headEnd/>
            <a:tailEnd/>
          </a:ln>
        </p:spPr>
      </p:pic>
      <p:sp>
        <p:nvSpPr>
          <p:cNvPr id="45058"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14-5 p410</a:t>
            </a:r>
          </a:p>
        </p:txBody>
      </p:sp>
      <p:sp>
        <p:nvSpPr>
          <p:cNvPr id="2" name="Title 1"/>
          <p:cNvSpPr>
            <a:spLocks noGrp="1"/>
          </p:cNvSpPr>
          <p:nvPr>
            <p:ph type="title"/>
          </p:nvPr>
        </p:nvSpPr>
        <p:spPr>
          <a:xfrm>
            <a:off x="457200" y="274638"/>
            <a:ext cx="8229600" cy="792162"/>
          </a:xfrm>
        </p:spPr>
        <p:txBody>
          <a:bodyPr>
            <a:normAutofit/>
          </a:bodyPr>
          <a:lstStyle/>
          <a:p>
            <a:r>
              <a:rPr lang="en-US" sz="2900" dirty="0" smtClean="0"/>
              <a:t>How are the gas laws derived from the ideal gas law? </a:t>
            </a:r>
            <a:endParaRPr lang="en-US" sz="2900" dirty="0"/>
          </a:p>
        </p:txBody>
      </p:sp>
    </p:spTree>
    <p:extLst>
      <p:ext uri="{BB962C8B-B14F-4D97-AF65-F5344CB8AC3E}">
        <p14:creationId xmlns:p14="http://schemas.microsoft.com/office/powerpoint/2010/main" val="4271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p:cNvPicPr>
          <p:nvPr/>
        </p:nvPicPr>
        <p:blipFill>
          <a:blip r:embed="rId3" cstate="print"/>
          <a:srcRect/>
          <a:stretch>
            <a:fillRect/>
          </a:stretch>
        </p:blipFill>
        <p:spPr bwMode="auto">
          <a:xfrm>
            <a:off x="254000" y="2006600"/>
            <a:ext cx="8636000" cy="2832100"/>
          </a:xfrm>
          <a:prstGeom prst="rect">
            <a:avLst/>
          </a:prstGeom>
          <a:noFill/>
          <a:ln w="9525">
            <a:noFill/>
            <a:miter lim="800000"/>
            <a:headEnd/>
            <a:tailEnd/>
          </a:ln>
        </p:spPr>
      </p:pic>
      <p:sp>
        <p:nvSpPr>
          <p:cNvPr id="26626"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4-4 p101</a:t>
            </a:r>
          </a:p>
        </p:txBody>
      </p:sp>
      <p:sp>
        <p:nvSpPr>
          <p:cNvPr id="2" name="Title 1"/>
          <p:cNvSpPr>
            <a:spLocks noGrp="1"/>
          </p:cNvSpPr>
          <p:nvPr>
            <p:ph type="title"/>
          </p:nvPr>
        </p:nvSpPr>
        <p:spPr/>
        <p:txBody>
          <a:bodyPr/>
          <a:lstStyle/>
          <a:p>
            <a:r>
              <a:rPr lang="en-US" dirty="0" smtClean="0"/>
              <a:t>How do gases and liquids differ? </a:t>
            </a:r>
            <a:endParaRPr lang="en-US" dirty="0"/>
          </a:p>
        </p:txBody>
      </p:sp>
    </p:spTree>
    <p:extLst>
      <p:ext uri="{BB962C8B-B14F-4D97-AF65-F5344CB8AC3E}">
        <p14:creationId xmlns:p14="http://schemas.microsoft.com/office/powerpoint/2010/main" val="1283221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a:stretch>
            <a:fillRect/>
          </a:stretch>
        </p:blipFill>
        <p:spPr bwMode="auto">
          <a:xfrm>
            <a:off x="57150" y="1160145"/>
            <a:ext cx="9029700" cy="4537710"/>
          </a:xfrm>
          <a:prstGeom prst="rect">
            <a:avLst/>
          </a:prstGeom>
          <a:noFill/>
          <a:ln w="25400">
            <a:noFill/>
            <a:miter lim="800000"/>
            <a:headEnd/>
            <a:tailEnd/>
          </a:ln>
          <a:effec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6386" name="Rectangle 3"/>
          <p:cNvSpPr>
            <a:spLocks noGrp="1" noChangeArrowheads="1"/>
          </p:cNvSpPr>
          <p:nvPr>
            <p:ph idx="1"/>
          </p:nvPr>
        </p:nvSpPr>
        <p:spPr/>
        <p:txBody>
          <a:bodyPr/>
          <a:lstStyle/>
          <a:p>
            <a:pPr eaLnBrk="1" hangingPunct="1"/>
            <a:r>
              <a:rPr lang="en-US" altLang="zh-CN" dirty="0" smtClean="0">
                <a:ea typeface="SimSun" pitchFamily="2" charset="-122"/>
              </a:rPr>
              <a:t>An inflated balloon has a volume of 0.55 L at sea level (1.0 </a:t>
            </a:r>
            <a:r>
              <a:rPr lang="en-US" altLang="zh-CN" dirty="0" err="1" smtClean="0">
                <a:ea typeface="SimSun" pitchFamily="2" charset="-122"/>
              </a:rPr>
              <a:t>atm</a:t>
            </a:r>
            <a:r>
              <a:rPr lang="en-US" altLang="zh-CN" dirty="0" smtClean="0">
                <a:ea typeface="SimSun" pitchFamily="2" charset="-122"/>
              </a:rPr>
              <a:t>) and is allowed to rise to a height of 6.4 km, where the pressure is about 0.40 atm. Assuming that the temperature and number of moles of gas remains constant, what is the final volume of the balloon? </a:t>
            </a:r>
            <a:endParaRPr lang="en-US" dirty="0" smtClean="0"/>
          </a:p>
        </p:txBody>
      </p:sp>
    </p:spTree>
    <p:extLst>
      <p:ext uri="{BB962C8B-B14F-4D97-AF65-F5344CB8AC3E}">
        <p14:creationId xmlns:p14="http://schemas.microsoft.com/office/powerpoint/2010/main" val="2256341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7410" name="Rectangle 3"/>
          <p:cNvSpPr>
            <a:spLocks noGrp="1" noChangeArrowheads="1"/>
          </p:cNvSpPr>
          <p:nvPr>
            <p:ph idx="1"/>
          </p:nvPr>
        </p:nvSpPr>
        <p:spPr/>
        <p:txBody>
          <a:bodyPr/>
          <a:lstStyle/>
          <a:p>
            <a:pPr eaLnBrk="1" hangingPunct="1"/>
            <a:r>
              <a:rPr lang="en-US" dirty="0" smtClean="0"/>
              <a:t>A container of 452 </a:t>
            </a:r>
            <a:r>
              <a:rPr lang="en-US" dirty="0" err="1" smtClean="0"/>
              <a:t>mL</a:t>
            </a:r>
            <a:r>
              <a:rPr lang="en-US" dirty="0" smtClean="0"/>
              <a:t> of argon is heated from 22 °C to 187 °C at constant pressure and number of moles of gas. What is its final volume?</a:t>
            </a:r>
          </a:p>
        </p:txBody>
      </p:sp>
    </p:spTree>
    <p:extLst>
      <p:ext uri="{BB962C8B-B14F-4D97-AF65-F5344CB8AC3E}">
        <p14:creationId xmlns:p14="http://schemas.microsoft.com/office/powerpoint/2010/main" val="154308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254000" y="1143000"/>
            <a:ext cx="8636000" cy="4559300"/>
          </a:xfrm>
          <a:prstGeom prst="rect">
            <a:avLst/>
          </a:prstGeom>
          <a:noFill/>
          <a:ln w="9525">
            <a:noFill/>
            <a:miter lim="800000"/>
            <a:headEnd/>
            <a:tailEnd/>
          </a:ln>
        </p:spPr>
      </p:pic>
      <p:sp>
        <p:nvSpPr>
          <p:cNvPr id="59394"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14-7 p419</a:t>
            </a:r>
          </a:p>
        </p:txBody>
      </p:sp>
    </p:spTree>
    <p:extLst>
      <p:ext uri="{BB962C8B-B14F-4D97-AF65-F5344CB8AC3E}">
        <p14:creationId xmlns:p14="http://schemas.microsoft.com/office/powerpoint/2010/main" val="1495221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Example – Gas Laws</a:t>
            </a:r>
            <a:endParaRPr lang="en-US" dirty="0"/>
          </a:p>
        </p:txBody>
      </p:sp>
      <p:sp>
        <p:nvSpPr>
          <p:cNvPr id="3" name="Content Placeholder 2"/>
          <p:cNvSpPr>
            <a:spLocks noGrp="1"/>
          </p:cNvSpPr>
          <p:nvPr>
            <p:ph idx="1"/>
          </p:nvPr>
        </p:nvSpPr>
        <p:spPr>
          <a:xfrm>
            <a:off x="457200" y="1295400"/>
            <a:ext cx="6019800" cy="4525963"/>
          </a:xfrm>
        </p:spPr>
        <p:txBody>
          <a:bodyPr>
            <a:normAutofit fontScale="85000" lnSpcReduction="20000"/>
          </a:bodyPr>
          <a:lstStyle/>
          <a:p>
            <a:r>
              <a:rPr lang="en-US" dirty="0" smtClean="0"/>
              <a:t>Butane, C</a:t>
            </a:r>
            <a:r>
              <a:rPr lang="en-US" baseline="-25000" dirty="0" smtClean="0"/>
              <a:t>4</a:t>
            </a:r>
            <a:r>
              <a:rPr lang="en-US" dirty="0" smtClean="0"/>
              <a:t>H</a:t>
            </a:r>
            <a:r>
              <a:rPr lang="en-US" baseline="-25000" dirty="0" smtClean="0"/>
              <a:t>10</a:t>
            </a:r>
            <a:r>
              <a:rPr lang="en-US" dirty="0" smtClean="0"/>
              <a:t>, is used as a fuel for lighters, barbecues, and as an aerosol propellant. If you have 108 mL of butane at 0.952 bar and 25.0 °C, </a:t>
            </a:r>
          </a:p>
          <a:p>
            <a:pPr marL="514350" indent="-514350">
              <a:buFont typeface="+mj-lt"/>
              <a:buAutoNum type="alphaLcPeriod"/>
            </a:pPr>
            <a:r>
              <a:rPr lang="en-US" dirty="0" smtClean="0"/>
              <a:t>how many moles of butane is in the cylinder?</a:t>
            </a:r>
          </a:p>
          <a:p>
            <a:pPr marL="514350" indent="-514350">
              <a:buFont typeface="+mj-lt"/>
              <a:buAutoNum type="alphaLcPeriod"/>
            </a:pPr>
            <a:r>
              <a:rPr lang="en-US" dirty="0" smtClean="0"/>
              <a:t>Write the balanced combustion reaction for butane.</a:t>
            </a:r>
          </a:p>
          <a:p>
            <a:pPr marL="514350" indent="-514350">
              <a:buFont typeface="+mj-lt"/>
              <a:buAutoNum type="alphaLcPeriod"/>
            </a:pPr>
            <a:r>
              <a:rPr lang="en-US" dirty="0" smtClean="0"/>
              <a:t>How many grams of carbon dioxide could be produced? </a:t>
            </a:r>
          </a:p>
          <a:p>
            <a:pPr marL="514350" indent="-514350">
              <a:buFont typeface="+mj-lt"/>
              <a:buAutoNum type="alphaLcPeriod"/>
            </a:pPr>
            <a:r>
              <a:rPr lang="en-US" dirty="0" smtClean="0"/>
              <a:t>How many mL of oxygen gas are required to react with the butane?  </a:t>
            </a:r>
            <a:endParaRPr lang="en-US" dirty="0"/>
          </a:p>
        </p:txBody>
      </p:sp>
      <p:pic>
        <p:nvPicPr>
          <p:cNvPr id="4" name="Picture 3" descr="01_Pg38_UnFigure_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219200"/>
            <a:ext cx="2392071" cy="330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8434" name="Rectangle 3"/>
          <p:cNvSpPr>
            <a:spLocks noGrp="1" noChangeArrowheads="1"/>
          </p:cNvSpPr>
          <p:nvPr>
            <p:ph idx="1"/>
          </p:nvPr>
        </p:nvSpPr>
        <p:spPr/>
        <p:txBody>
          <a:bodyPr/>
          <a:lstStyle/>
          <a:p>
            <a:pPr eaLnBrk="1" hangingPunct="1"/>
            <a:r>
              <a:rPr lang="en-US" dirty="0" smtClean="0"/>
              <a:t>A bicycle tire has a pressure of 2000. </a:t>
            </a:r>
            <a:r>
              <a:rPr lang="en-US" dirty="0" err="1" smtClean="0"/>
              <a:t>torr</a:t>
            </a:r>
            <a:r>
              <a:rPr lang="en-US" dirty="0" smtClean="0"/>
              <a:t> in Death Valley when the temperature is 38 °C. What would the pressure be if you took the bike to Lake Tahoe where the temperature was 0 °C?</a:t>
            </a:r>
          </a:p>
        </p:txBody>
      </p:sp>
    </p:spTree>
    <p:extLst>
      <p:ext uri="{BB962C8B-B14F-4D97-AF65-F5344CB8AC3E}">
        <p14:creationId xmlns:p14="http://schemas.microsoft.com/office/powerpoint/2010/main" val="630158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3554" name="Rectangle 3"/>
          <p:cNvSpPr>
            <a:spLocks noGrp="1" noChangeArrowheads="1"/>
          </p:cNvSpPr>
          <p:nvPr>
            <p:ph idx="1"/>
          </p:nvPr>
        </p:nvSpPr>
        <p:spPr/>
        <p:txBody>
          <a:bodyPr/>
          <a:lstStyle/>
          <a:p>
            <a:pPr eaLnBrk="1" hangingPunct="1"/>
            <a:r>
              <a:rPr lang="en-US" dirty="0" smtClean="0"/>
              <a:t>Helium-filled balloons are used to carry scientific instruments high into the atmosphere. Suppose that a balloon is launched when the temperature is 22.5 °C and the barometric pressure is 754 mm Hg. If the balloon’s volume is 4.19 x 10</a:t>
            </a:r>
            <a:r>
              <a:rPr lang="en-US" baseline="30000" dirty="0" smtClean="0"/>
              <a:t>3</a:t>
            </a:r>
            <a:r>
              <a:rPr lang="en-US" dirty="0" smtClean="0"/>
              <a:t> L, what will it be at a height of 20 miles, where the pressure is 70.0 mm Hg and the temperature is </a:t>
            </a:r>
            <a:r>
              <a:rPr lang="en-US" dirty="0" smtClean="0">
                <a:sym typeface="Symbol" pitchFamily="18" charset="2"/>
              </a:rPr>
              <a:t></a:t>
            </a:r>
            <a:r>
              <a:rPr lang="en-US" dirty="0" smtClean="0"/>
              <a:t>33.0 °C?</a:t>
            </a:r>
          </a:p>
        </p:txBody>
      </p:sp>
    </p:spTree>
    <p:extLst>
      <p:ext uri="{BB962C8B-B14F-4D97-AF65-F5344CB8AC3E}">
        <p14:creationId xmlns:p14="http://schemas.microsoft.com/office/powerpoint/2010/main" val="2839024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g11_13-01KC01"/>
          <p:cNvPicPr>
            <a:picLocks noChangeAspect="1" noChangeArrowheads="1"/>
          </p:cNvPicPr>
          <p:nvPr/>
        </p:nvPicPr>
        <p:blipFill>
          <a:blip r:embed="rId2" cstate="print"/>
          <a:srcRect/>
          <a:stretch>
            <a:fillRect/>
          </a:stretch>
        </p:blipFill>
        <p:spPr bwMode="auto">
          <a:xfrm>
            <a:off x="838200" y="938408"/>
            <a:ext cx="3094038" cy="5600700"/>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 – Gas Laws</a:t>
            </a:r>
            <a:endParaRPr lang="en-US" dirty="0"/>
          </a:p>
        </p:txBody>
      </p:sp>
      <p:sp>
        <p:nvSpPr>
          <p:cNvPr id="40963" name="Rectangle 8"/>
          <p:cNvSpPr>
            <a:spLocks noGrp="1" noChangeArrowheads="1"/>
          </p:cNvSpPr>
          <p:nvPr>
            <p:ph type="body" sz="half" idx="2"/>
          </p:nvPr>
        </p:nvSpPr>
        <p:spPr/>
        <p:txBody>
          <a:bodyPr/>
          <a:lstStyle/>
          <a:p>
            <a:pPr eaLnBrk="1" hangingPunct="1"/>
            <a:r>
              <a:rPr lang="en-US" sz="2800" dirty="0" smtClean="0"/>
              <a:t>A few drops of water in a metal can are heated to steam and the can is promptly sealed. As the steam cools from 100 °C to 20 °C, the can is crushed as shown in the diagram.  Explain the observation.</a:t>
            </a:r>
          </a:p>
        </p:txBody>
      </p:sp>
    </p:spTree>
    <p:extLst>
      <p:ext uri="{BB962C8B-B14F-4D97-AF65-F5344CB8AC3E}">
        <p14:creationId xmlns:p14="http://schemas.microsoft.com/office/powerpoint/2010/main" val="2681265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Laws</a:t>
            </a:r>
            <a:endParaRPr lang="en-US" dirty="0"/>
          </a:p>
        </p:txBody>
      </p:sp>
      <p:sp>
        <p:nvSpPr>
          <p:cNvPr id="3" name="Content Placeholder 2"/>
          <p:cNvSpPr>
            <a:spLocks noGrp="1"/>
          </p:cNvSpPr>
          <p:nvPr>
            <p:ph idx="1"/>
          </p:nvPr>
        </p:nvSpPr>
        <p:spPr/>
        <p:txBody>
          <a:bodyPr/>
          <a:lstStyle/>
          <a:p>
            <a:r>
              <a:rPr lang="en-US" dirty="0" smtClean="0"/>
              <a:t>A balloon with a volume of 220. </a:t>
            </a:r>
            <a:r>
              <a:rPr lang="en-US" dirty="0" err="1" smtClean="0"/>
              <a:t>mL</a:t>
            </a:r>
            <a:r>
              <a:rPr lang="en-US" dirty="0" smtClean="0"/>
              <a:t> is filled with 2.0 moles of helium. To what volume will the balloon expand if 3.0 moles of helium is added? Assume that the pressure and temperature is constant.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Laws</a:t>
            </a:r>
            <a:endParaRPr lang="en-US" dirty="0"/>
          </a:p>
        </p:txBody>
      </p:sp>
      <p:sp>
        <p:nvSpPr>
          <p:cNvPr id="3" name="Content Placeholder 2"/>
          <p:cNvSpPr>
            <a:spLocks noGrp="1"/>
          </p:cNvSpPr>
          <p:nvPr>
            <p:ph idx="1"/>
          </p:nvPr>
        </p:nvSpPr>
        <p:spPr/>
        <p:txBody>
          <a:bodyPr/>
          <a:lstStyle/>
          <a:p>
            <a:r>
              <a:rPr lang="en-US" dirty="0" smtClean="0"/>
              <a:t>What volume will 4.83 moles of gas occupy at 25 °C and 1.15 </a:t>
            </a:r>
            <a:r>
              <a:rPr lang="en-US" dirty="0" err="1" smtClean="0"/>
              <a:t>atm</a:t>
            </a:r>
            <a:r>
              <a:rPr lang="en-US" dirty="0" smtClean="0"/>
              <a:t> ? </a:t>
            </a:r>
            <a:endParaRPr lang="en-US" dirty="0"/>
          </a:p>
        </p:txBody>
      </p:sp>
    </p:spTree>
    <p:extLst>
      <p:ext uri="{BB962C8B-B14F-4D97-AF65-F5344CB8AC3E}">
        <p14:creationId xmlns:p14="http://schemas.microsoft.com/office/powerpoint/2010/main" val="411326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p:cNvPicPr>
          <p:nvPr/>
        </p:nvPicPr>
        <p:blipFill>
          <a:blip r:embed="rId3" cstate="print"/>
          <a:srcRect/>
          <a:stretch>
            <a:fillRect/>
          </a:stretch>
        </p:blipFill>
        <p:spPr bwMode="auto">
          <a:xfrm>
            <a:off x="1536700" y="254000"/>
            <a:ext cx="6070600" cy="6350000"/>
          </a:xfrm>
          <a:prstGeom prst="rect">
            <a:avLst/>
          </a:prstGeom>
          <a:noFill/>
          <a:ln w="9525">
            <a:noFill/>
            <a:miter lim="800000"/>
            <a:headEnd/>
            <a:tailEnd/>
          </a:ln>
        </p:spPr>
      </p:pic>
      <p:sp>
        <p:nvSpPr>
          <p:cNvPr id="28674"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4-5 p102</a:t>
            </a:r>
          </a:p>
        </p:txBody>
      </p:sp>
    </p:spTree>
    <p:extLst>
      <p:ext uri="{BB962C8B-B14F-4D97-AF65-F5344CB8AC3E}">
        <p14:creationId xmlns:p14="http://schemas.microsoft.com/office/powerpoint/2010/main" val="1989856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Volume</a:t>
            </a:r>
            <a:endParaRPr lang="en-US" dirty="0"/>
          </a:p>
        </p:txBody>
      </p:sp>
      <p:sp>
        <p:nvSpPr>
          <p:cNvPr id="3" name="Content Placeholder 2"/>
          <p:cNvSpPr>
            <a:spLocks noGrp="1"/>
          </p:cNvSpPr>
          <p:nvPr>
            <p:ph idx="1"/>
          </p:nvPr>
        </p:nvSpPr>
        <p:spPr/>
        <p:txBody>
          <a:bodyPr/>
          <a:lstStyle/>
          <a:p>
            <a:r>
              <a:rPr lang="en-US" dirty="0" smtClean="0"/>
              <a:t>What is the molar volume of a gas at STP?</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600" dirty="0" smtClean="0"/>
              <a:t>What is standard temperature and pressure (STP)?</a:t>
            </a:r>
            <a:endParaRPr lang="en-US" sz="2600" dirty="0"/>
          </a:p>
        </p:txBody>
      </p:sp>
      <p:pic>
        <p:nvPicPr>
          <p:cNvPr id="3" name="Picture 9" descr="11_08_Figure"/>
          <p:cNvPicPr>
            <a:picLocks noChangeAspect="1" noChangeArrowheads="1"/>
          </p:cNvPicPr>
          <p:nvPr/>
        </p:nvPicPr>
        <p:blipFill>
          <a:blip r:embed="rId2" cstate="print"/>
          <a:srcRect/>
          <a:stretch>
            <a:fillRect/>
          </a:stretch>
        </p:blipFill>
        <p:spPr bwMode="auto">
          <a:xfrm>
            <a:off x="525049" y="976421"/>
            <a:ext cx="5205333" cy="3962400"/>
          </a:xfrm>
          <a:prstGeom prst="rect">
            <a:avLst/>
          </a:prstGeom>
          <a:noFill/>
        </p:spPr>
      </p:pic>
      <p:grpSp>
        <p:nvGrpSpPr>
          <p:cNvPr id="4" name="Group 11"/>
          <p:cNvGrpSpPr>
            <a:grpSpLocks/>
          </p:cNvGrpSpPr>
          <p:nvPr/>
        </p:nvGrpSpPr>
        <p:grpSpPr bwMode="auto">
          <a:xfrm>
            <a:off x="5990834" y="1371600"/>
            <a:ext cx="2743200" cy="3778250"/>
            <a:chOff x="3792" y="720"/>
            <a:chExt cx="1728" cy="2380"/>
          </a:xfrm>
        </p:grpSpPr>
        <p:pic>
          <p:nvPicPr>
            <p:cNvPr id="5" name="Picture 8" descr="11_Pg345_UnFigure"/>
            <p:cNvPicPr>
              <a:picLocks noChangeAspect="1" noChangeArrowheads="1"/>
            </p:cNvPicPr>
            <p:nvPr/>
          </p:nvPicPr>
          <p:blipFill>
            <a:blip r:embed="rId3" cstate="print"/>
            <a:srcRect/>
            <a:stretch>
              <a:fillRect/>
            </a:stretch>
          </p:blipFill>
          <p:spPr bwMode="auto">
            <a:xfrm>
              <a:off x="3792" y="720"/>
              <a:ext cx="1656" cy="1811"/>
            </a:xfrm>
            <a:prstGeom prst="rect">
              <a:avLst/>
            </a:prstGeom>
            <a:noFill/>
          </p:spPr>
        </p:pic>
        <p:sp>
          <p:nvSpPr>
            <p:cNvPr id="6" name="Text Box 10"/>
            <p:cNvSpPr txBox="1">
              <a:spLocks noChangeArrowheads="1"/>
            </p:cNvSpPr>
            <p:nvPr/>
          </p:nvSpPr>
          <p:spPr bwMode="auto">
            <a:xfrm>
              <a:off x="3792" y="2640"/>
              <a:ext cx="1728" cy="460"/>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The molar volume of a gas is about the same as the volume of three basketballs.</a:t>
              </a:r>
            </a:p>
          </p:txBody>
        </p:sp>
      </p:grpSp>
    </p:spTree>
    <p:extLst>
      <p:ext uri="{BB962C8B-B14F-4D97-AF65-F5344CB8AC3E}">
        <p14:creationId xmlns:p14="http://schemas.microsoft.com/office/powerpoint/2010/main" val="27566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Volume</a:t>
            </a:r>
            <a:endParaRPr lang="en-US" dirty="0"/>
          </a:p>
        </p:txBody>
      </p:sp>
      <p:sp>
        <p:nvSpPr>
          <p:cNvPr id="3" name="Content Placeholder 2"/>
          <p:cNvSpPr>
            <a:spLocks noGrp="1"/>
          </p:cNvSpPr>
          <p:nvPr>
            <p:ph idx="1"/>
          </p:nvPr>
        </p:nvSpPr>
        <p:spPr/>
        <p:txBody>
          <a:bodyPr/>
          <a:lstStyle/>
          <a:p>
            <a:r>
              <a:rPr lang="en-US" dirty="0" smtClean="0"/>
              <a:t>Find the molar volume of acetylene, C</a:t>
            </a:r>
            <a:r>
              <a:rPr lang="en-US" baseline="-25000" dirty="0" smtClean="0"/>
              <a:t>2</a:t>
            </a:r>
            <a:r>
              <a:rPr lang="en-US" dirty="0" smtClean="0"/>
              <a:t>H</a:t>
            </a:r>
            <a:r>
              <a:rPr lang="en-US" baseline="-25000" dirty="0" smtClean="0"/>
              <a:t>2</a:t>
            </a:r>
            <a:r>
              <a:rPr lang="en-US" dirty="0" smtClean="0"/>
              <a:t>, at 27 °C and 0.908 atm.</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Example – Applications of the Ideal Gas Law</a:t>
            </a:r>
            <a:endParaRPr lang="en-US" sz="3200" dirty="0"/>
          </a:p>
        </p:txBody>
      </p:sp>
      <p:sp>
        <p:nvSpPr>
          <p:cNvPr id="3" name="Content Placeholder 2"/>
          <p:cNvSpPr>
            <a:spLocks noGrp="1"/>
          </p:cNvSpPr>
          <p:nvPr>
            <p:ph idx="1"/>
          </p:nvPr>
        </p:nvSpPr>
        <p:spPr>
          <a:xfrm>
            <a:off x="457200" y="1066800"/>
            <a:ext cx="8229600" cy="4525963"/>
          </a:xfrm>
        </p:spPr>
        <p:txBody>
          <a:bodyPr>
            <a:normAutofit fontScale="92500" lnSpcReduction="10000"/>
          </a:bodyPr>
          <a:lstStyle/>
          <a:p>
            <a:r>
              <a:rPr lang="en-US" dirty="0" smtClean="0"/>
              <a:t>A gaseous compound has an empirical formula of CH</a:t>
            </a:r>
            <a:r>
              <a:rPr lang="en-US" baseline="-25000" dirty="0" smtClean="0"/>
              <a:t>2</a:t>
            </a:r>
            <a:r>
              <a:rPr lang="en-US" dirty="0" smtClean="0"/>
              <a:t>. When the gas is at 23 °C and 0.990 </a:t>
            </a:r>
            <a:r>
              <a:rPr lang="en-US" dirty="0" err="1" smtClean="0"/>
              <a:t>atm</a:t>
            </a:r>
            <a:r>
              <a:rPr lang="en-US" dirty="0" smtClean="0"/>
              <a:t> it has a volume of 0.783 L and a mass of 2.23 g. What is the molecular formula of the gas?</a:t>
            </a:r>
          </a:p>
          <a:p>
            <a:pPr marL="514350" indent="-514350">
              <a:buFont typeface="+mj-lt"/>
              <a:buAutoNum type="alphaUcPeriod"/>
            </a:pPr>
            <a:r>
              <a:rPr lang="en-US" dirty="0" smtClean="0"/>
              <a:t>CH</a:t>
            </a:r>
            <a:r>
              <a:rPr lang="en-US" baseline="-25000" dirty="0" smtClean="0"/>
              <a:t>2</a:t>
            </a:r>
          </a:p>
          <a:p>
            <a:pPr marL="514350" indent="-514350">
              <a:buFont typeface="+mj-lt"/>
              <a:buAutoNum type="alphaUcPeriod"/>
            </a:pPr>
            <a:r>
              <a:rPr lang="en-US" dirty="0" smtClean="0"/>
              <a:t>C</a:t>
            </a:r>
            <a:r>
              <a:rPr lang="en-US" baseline="-25000" dirty="0" smtClean="0"/>
              <a:t>2</a:t>
            </a:r>
            <a:r>
              <a:rPr lang="en-US" dirty="0" smtClean="0"/>
              <a:t>H</a:t>
            </a:r>
            <a:r>
              <a:rPr lang="en-US" baseline="-25000" dirty="0" smtClean="0"/>
              <a:t>4</a:t>
            </a:r>
          </a:p>
          <a:p>
            <a:pPr marL="514350" indent="-514350">
              <a:buFont typeface="+mj-lt"/>
              <a:buAutoNum type="alphaUcPeriod"/>
            </a:pPr>
            <a:r>
              <a:rPr lang="en-US" dirty="0" smtClean="0"/>
              <a:t>C</a:t>
            </a:r>
            <a:r>
              <a:rPr lang="en-US" baseline="-25000" dirty="0" smtClean="0"/>
              <a:t>3</a:t>
            </a:r>
            <a:r>
              <a:rPr lang="en-US" dirty="0" smtClean="0"/>
              <a:t>H</a:t>
            </a:r>
            <a:r>
              <a:rPr lang="en-US" baseline="-25000" dirty="0" smtClean="0"/>
              <a:t>6</a:t>
            </a:r>
          </a:p>
          <a:p>
            <a:pPr marL="514350" indent="-514350">
              <a:buFont typeface="+mj-lt"/>
              <a:buAutoNum type="alphaUcPeriod"/>
            </a:pPr>
            <a:r>
              <a:rPr lang="en-US" dirty="0" smtClean="0"/>
              <a:t>C</a:t>
            </a:r>
            <a:r>
              <a:rPr lang="en-US" baseline="-25000" dirty="0" smtClean="0"/>
              <a:t>4</a:t>
            </a:r>
            <a:r>
              <a:rPr lang="en-US" dirty="0" smtClean="0"/>
              <a:t>H</a:t>
            </a:r>
            <a:r>
              <a:rPr lang="en-US" baseline="-25000" dirty="0" smtClean="0"/>
              <a:t>8</a:t>
            </a:r>
          </a:p>
          <a:p>
            <a:pPr marL="514350" indent="-514350">
              <a:buFont typeface="+mj-lt"/>
              <a:buAutoNum type="alphaUcPeriod"/>
            </a:pPr>
            <a:r>
              <a:rPr lang="en-US" dirty="0" smtClean="0"/>
              <a:t>C</a:t>
            </a:r>
            <a:r>
              <a:rPr lang="en-US" baseline="-25000" dirty="0" smtClean="0"/>
              <a:t>5</a:t>
            </a:r>
            <a:r>
              <a:rPr lang="en-US" dirty="0" smtClean="0"/>
              <a:t>H</a:t>
            </a:r>
            <a:r>
              <a:rPr lang="en-US" baseline="-25000" dirty="0" smtClean="0"/>
              <a:t>10</a:t>
            </a:r>
            <a:endParaRPr lang="en-US" baseline="-25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30722" name="Rectangle 3"/>
          <p:cNvSpPr>
            <a:spLocks noGrp="1" noChangeArrowheads="1"/>
          </p:cNvSpPr>
          <p:nvPr>
            <p:ph idx="1"/>
          </p:nvPr>
        </p:nvSpPr>
        <p:spPr/>
        <p:txBody>
          <a:bodyPr/>
          <a:lstStyle/>
          <a:p>
            <a:pPr eaLnBrk="1" hangingPunct="1"/>
            <a:r>
              <a:rPr lang="en-US" dirty="0" smtClean="0"/>
              <a:t>Calculate the density of argon at STP.</a:t>
            </a:r>
          </a:p>
        </p:txBody>
      </p:sp>
    </p:spTree>
    <p:extLst>
      <p:ext uri="{BB962C8B-B14F-4D97-AF65-F5344CB8AC3E}">
        <p14:creationId xmlns:p14="http://schemas.microsoft.com/office/powerpoint/2010/main" val="1815943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9698" name="Rectangle 3"/>
          <p:cNvSpPr>
            <a:spLocks noGrp="1" noChangeArrowheads="1"/>
          </p:cNvSpPr>
          <p:nvPr>
            <p:ph idx="1"/>
          </p:nvPr>
        </p:nvSpPr>
        <p:spPr/>
        <p:txBody>
          <a:bodyPr/>
          <a:lstStyle/>
          <a:p>
            <a:pPr eaLnBrk="1" hangingPunct="1"/>
            <a:r>
              <a:rPr lang="en-US" dirty="0" smtClean="0"/>
              <a:t>The nitrogen gas in an air bag with a volume of 35 L, exerts a pressure of 850 mm Hg at 25 °C.  How many grams of N</a:t>
            </a:r>
            <a:r>
              <a:rPr lang="en-US" baseline="-25000" dirty="0" smtClean="0"/>
              <a:t>2</a:t>
            </a:r>
            <a:r>
              <a:rPr lang="en-US" dirty="0" smtClean="0"/>
              <a:t> are in the bag?</a:t>
            </a:r>
          </a:p>
        </p:txBody>
      </p:sp>
    </p:spTree>
    <p:extLst>
      <p:ext uri="{BB962C8B-B14F-4D97-AF65-F5344CB8AC3E}">
        <p14:creationId xmlns:p14="http://schemas.microsoft.com/office/powerpoint/2010/main" val="2595945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254000" y="1143000"/>
            <a:ext cx="8636000" cy="4559300"/>
          </a:xfrm>
          <a:prstGeom prst="rect">
            <a:avLst/>
          </a:prstGeom>
          <a:noFill/>
          <a:ln w="9525">
            <a:noFill/>
            <a:miter lim="800000"/>
            <a:headEnd/>
            <a:tailEnd/>
          </a:ln>
        </p:spPr>
      </p:pic>
      <p:sp>
        <p:nvSpPr>
          <p:cNvPr id="59394"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14-7 p419</a:t>
            </a:r>
          </a:p>
        </p:txBody>
      </p:sp>
    </p:spTree>
    <p:extLst>
      <p:ext uri="{BB962C8B-B14F-4D97-AF65-F5344CB8AC3E}">
        <p14:creationId xmlns:p14="http://schemas.microsoft.com/office/powerpoint/2010/main" val="720666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lstStyle/>
          <a:p>
            <a:pPr eaLnBrk="1" hangingPunct="1"/>
            <a:r>
              <a:rPr lang="en-US" dirty="0" smtClean="0"/>
              <a:t>Example - Gas Stoichiometry</a:t>
            </a:r>
          </a:p>
        </p:txBody>
      </p:sp>
      <p:sp>
        <p:nvSpPr>
          <p:cNvPr id="31747" name="Content Placeholder 2"/>
          <p:cNvSpPr>
            <a:spLocks noGrp="1"/>
          </p:cNvSpPr>
          <p:nvPr>
            <p:ph idx="1"/>
          </p:nvPr>
        </p:nvSpPr>
        <p:spPr>
          <a:xfrm>
            <a:off x="457200" y="1143000"/>
            <a:ext cx="8229600" cy="4983163"/>
          </a:xfrm>
        </p:spPr>
        <p:txBody>
          <a:bodyPr/>
          <a:lstStyle/>
          <a:p>
            <a:pPr eaLnBrk="1" hangingPunct="1"/>
            <a:r>
              <a:rPr lang="en-US" dirty="0" smtClean="0"/>
              <a:t>C</a:t>
            </a:r>
            <a:r>
              <a:rPr lang="en-US" baseline="-25000" dirty="0" smtClean="0"/>
              <a:t>3</a:t>
            </a:r>
            <a:r>
              <a:rPr lang="en-US" dirty="0" smtClean="0"/>
              <a:t>H</a:t>
            </a:r>
            <a:r>
              <a:rPr lang="en-US" baseline="-25000" dirty="0" smtClean="0"/>
              <a:t>8 (g) </a:t>
            </a:r>
            <a:r>
              <a:rPr lang="en-US" dirty="0" smtClean="0"/>
              <a:t>+ 5 O</a:t>
            </a:r>
            <a:r>
              <a:rPr lang="en-US" baseline="-25000" dirty="0" smtClean="0"/>
              <a:t>2 (g) </a:t>
            </a:r>
            <a:r>
              <a:rPr lang="en-US" dirty="0" smtClean="0">
                <a:sym typeface="Wingdings" pitchFamily="2" charset="2"/>
              </a:rPr>
              <a:t> 3 CO</a:t>
            </a:r>
            <a:r>
              <a:rPr lang="en-US" baseline="-25000" dirty="0" smtClean="0">
                <a:sym typeface="Wingdings" pitchFamily="2" charset="2"/>
              </a:rPr>
              <a:t>2 (g) </a:t>
            </a:r>
            <a:r>
              <a:rPr lang="en-US" dirty="0" smtClean="0">
                <a:sym typeface="Wingdings" pitchFamily="2" charset="2"/>
              </a:rPr>
              <a:t>+ 4 H</a:t>
            </a:r>
            <a:r>
              <a:rPr lang="en-US" baseline="-25000" dirty="0" smtClean="0">
                <a:sym typeface="Wingdings" pitchFamily="2" charset="2"/>
              </a:rPr>
              <a:t>2</a:t>
            </a:r>
            <a:r>
              <a:rPr lang="en-US" dirty="0" smtClean="0">
                <a:sym typeface="Wingdings" pitchFamily="2" charset="2"/>
              </a:rPr>
              <a:t>O</a:t>
            </a:r>
            <a:r>
              <a:rPr lang="en-US" baseline="-25000" dirty="0" smtClean="0">
                <a:sym typeface="Wingdings" pitchFamily="2" charset="2"/>
              </a:rPr>
              <a:t> (g)</a:t>
            </a:r>
          </a:p>
          <a:p>
            <a:pPr eaLnBrk="1" hangingPunct="1"/>
            <a:r>
              <a:rPr lang="en-US" dirty="0" smtClean="0">
                <a:sym typeface="Wingdings" pitchFamily="2" charset="2"/>
              </a:rPr>
              <a:t>How many mL of CO</a:t>
            </a:r>
            <a:r>
              <a:rPr lang="en-US" baseline="-25000" dirty="0" smtClean="0">
                <a:sym typeface="Wingdings" pitchFamily="2" charset="2"/>
              </a:rPr>
              <a:t>2</a:t>
            </a:r>
            <a:r>
              <a:rPr lang="en-US" dirty="0" smtClean="0">
                <a:sym typeface="Wingdings" pitchFamily="2" charset="2"/>
              </a:rPr>
              <a:t> can be generated from the reaction of 5.00 g 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8</a:t>
            </a:r>
            <a:r>
              <a:rPr lang="en-US" dirty="0" smtClean="0">
                <a:sym typeface="Wingdings" pitchFamily="2" charset="2"/>
              </a:rPr>
              <a:t> with excess oxygen at STP?</a:t>
            </a:r>
          </a:p>
          <a:p>
            <a:pPr eaLnBrk="1" hangingPunct="1"/>
            <a:r>
              <a:rPr lang="en-US" dirty="0" smtClean="0">
                <a:sym typeface="Wingdings" pitchFamily="2" charset="2"/>
              </a:rPr>
              <a:t>How many L of O</a:t>
            </a:r>
            <a:r>
              <a:rPr lang="en-US" baseline="-25000" dirty="0" smtClean="0">
                <a:sym typeface="Wingdings" pitchFamily="2" charset="2"/>
              </a:rPr>
              <a:t>2</a:t>
            </a:r>
            <a:r>
              <a:rPr lang="en-US" dirty="0" smtClean="0">
                <a:sym typeface="Wingdings" pitchFamily="2" charset="2"/>
              </a:rPr>
              <a:t> are required to react with 4.22 L of 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8</a:t>
            </a:r>
            <a:r>
              <a:rPr lang="en-US" dirty="0" smtClean="0">
                <a:sym typeface="Wingdings" pitchFamily="2" charset="2"/>
              </a:rPr>
              <a:t> at constant T and P?</a:t>
            </a:r>
            <a:endParaRPr lang="en-US" dirty="0" smtClean="0"/>
          </a:p>
        </p:txBody>
      </p:sp>
    </p:spTree>
    <p:extLst>
      <p:ext uri="{BB962C8B-B14F-4D97-AF65-F5344CB8AC3E}">
        <p14:creationId xmlns:p14="http://schemas.microsoft.com/office/powerpoint/2010/main" val="28856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When potassium metal reacts with chlorine gas the product is solid potassium chloride. How many grams of potassium chloride is produced when 7.25 L of chlorine gas at STP react with excess potassium?</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Gas </a:t>
            </a:r>
            <a:r>
              <a:rPr lang="en-US" dirty="0" err="1" smtClean="0"/>
              <a:t>Stoichiometry</a:t>
            </a:r>
            <a:r>
              <a:rPr lang="en-US" dirty="0" smtClean="0"/>
              <a:t/>
            </a:r>
            <a:br>
              <a:rPr lang="en-US" dirty="0" smtClean="0"/>
            </a:br>
            <a:r>
              <a:rPr lang="en-US" dirty="0" smtClean="0"/>
              <a:t>Limiting Reagent</a:t>
            </a:r>
            <a:endParaRPr lang="en-US" dirty="0"/>
          </a:p>
        </p:txBody>
      </p:sp>
      <p:sp>
        <p:nvSpPr>
          <p:cNvPr id="3" name="Content Placeholder 2"/>
          <p:cNvSpPr>
            <a:spLocks noGrp="1"/>
          </p:cNvSpPr>
          <p:nvPr>
            <p:ph idx="1"/>
          </p:nvPr>
        </p:nvSpPr>
        <p:spPr/>
        <p:txBody>
          <a:bodyPr/>
          <a:lstStyle/>
          <a:p>
            <a:r>
              <a:rPr lang="en-US" dirty="0" smtClean="0"/>
              <a:t>Nitrogen dioxide gas reacts with water vapor to produce oxygen and ammonia gases. If 12.8 g of nitrogen dioxide reacts with 5.00 L of water vapor at 375 °C and 725 </a:t>
            </a:r>
            <a:r>
              <a:rPr lang="en-US" dirty="0" err="1" smtClean="0"/>
              <a:t>torr</a:t>
            </a:r>
            <a:r>
              <a:rPr lang="en-US" dirty="0" smtClean="0"/>
              <a:t>, how many grams of ammonia can be produced? Use an ICE table.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p:cNvPicPr>
          <p:nvPr/>
        </p:nvPicPr>
        <p:blipFill>
          <a:blip r:embed="rId3" cstate="print"/>
          <a:srcRect/>
          <a:stretch>
            <a:fillRect/>
          </a:stretch>
        </p:blipFill>
        <p:spPr bwMode="auto">
          <a:xfrm>
            <a:off x="2006600" y="254000"/>
            <a:ext cx="5130800" cy="6350000"/>
          </a:xfrm>
          <a:prstGeom prst="rect">
            <a:avLst/>
          </a:prstGeom>
          <a:noFill/>
          <a:ln w="9525">
            <a:noFill/>
            <a:miter lim="800000"/>
            <a:headEnd/>
            <a:tailEnd/>
          </a:ln>
        </p:spPr>
      </p:pic>
      <p:sp>
        <p:nvSpPr>
          <p:cNvPr id="30722"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4-6 p102</a:t>
            </a:r>
          </a:p>
        </p:txBody>
      </p:sp>
    </p:spTree>
    <p:extLst>
      <p:ext uri="{BB962C8B-B14F-4D97-AF65-F5344CB8AC3E}">
        <p14:creationId xmlns:p14="http://schemas.microsoft.com/office/powerpoint/2010/main" val="351363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254000" y="444500"/>
            <a:ext cx="8636000" cy="5956300"/>
          </a:xfrm>
          <a:prstGeom prst="rect">
            <a:avLst/>
          </a:prstGeom>
          <a:noFill/>
          <a:ln w="9525">
            <a:noFill/>
            <a:miter lim="800000"/>
            <a:headEnd/>
            <a:tailEnd/>
          </a:ln>
        </p:spPr>
      </p:pic>
      <p:sp>
        <p:nvSpPr>
          <p:cNvPr id="32770" name="TextBox 2"/>
          <p:cNvSpPr txBox="1">
            <a:spLocks noChangeArrowheads="1"/>
          </p:cNvSpPr>
          <p:nvPr/>
        </p:nvSpPr>
        <p:spPr bwMode="auto">
          <a:xfrm>
            <a:off x="7843838"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4-7 p103</a:t>
            </a:r>
          </a:p>
        </p:txBody>
      </p:sp>
    </p:spTree>
    <p:extLst>
      <p:ext uri="{BB962C8B-B14F-4D97-AF65-F5344CB8AC3E}">
        <p14:creationId xmlns:p14="http://schemas.microsoft.com/office/powerpoint/2010/main" val="140844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965200" y="254000"/>
            <a:ext cx="7200900" cy="6350000"/>
          </a:xfrm>
          <a:prstGeom prst="rect">
            <a:avLst/>
          </a:prstGeom>
          <a:noFill/>
          <a:ln w="9525">
            <a:noFill/>
            <a:miter lim="800000"/>
            <a:headEnd/>
            <a:tailEnd/>
          </a:ln>
        </p:spPr>
      </p:pic>
      <p:sp>
        <p:nvSpPr>
          <p:cNvPr id="16386"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4-1 p100</a:t>
            </a:r>
          </a:p>
        </p:txBody>
      </p:sp>
    </p:spTree>
    <p:extLst>
      <p:ext uri="{BB962C8B-B14F-4D97-AF65-F5344CB8AC3E}">
        <p14:creationId xmlns:p14="http://schemas.microsoft.com/office/powerpoint/2010/main" val="337237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g11_04"/>
          <p:cNvPicPr>
            <a:picLocks noChangeAspect="1" noChangeArrowheads="1"/>
          </p:cNvPicPr>
          <p:nvPr/>
        </p:nvPicPr>
        <p:blipFill>
          <a:blip r:embed="rId2" cstate="print"/>
          <a:srcRect/>
          <a:stretch>
            <a:fillRect/>
          </a:stretch>
        </p:blipFill>
        <p:spPr bwMode="auto">
          <a:xfrm>
            <a:off x="457200" y="0"/>
            <a:ext cx="7975600" cy="6692900"/>
          </a:xfrm>
          <a:prstGeom prst="rect">
            <a:avLst/>
          </a:prstGeom>
          <a:noFill/>
          <a:ln w="9525">
            <a:noFill/>
            <a:miter lim="800000"/>
            <a:headEnd/>
            <a:tailEnd/>
          </a:ln>
        </p:spPr>
      </p:pic>
    </p:spTree>
    <p:extLst>
      <p:ext uri="{BB962C8B-B14F-4D97-AF65-F5344CB8AC3E}">
        <p14:creationId xmlns:p14="http://schemas.microsoft.com/office/powerpoint/2010/main" val="32303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2956</Words>
  <Application>Microsoft Office PowerPoint</Application>
  <PresentationFormat>On-screen Show (4:3)</PresentationFormat>
  <Paragraphs>291</Paragraphs>
  <Slides>59</Slides>
  <Notes>26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ＭＳ Ｐゴシック</vt:lpstr>
      <vt:lpstr>SimSun</vt:lpstr>
      <vt:lpstr>Arial</vt:lpstr>
      <vt:lpstr>Calibri</vt:lpstr>
      <vt:lpstr>Geneva</vt:lpstr>
      <vt:lpstr>Symbol</vt:lpstr>
      <vt:lpstr>Times</vt:lpstr>
      <vt:lpstr>Times New Roman</vt:lpstr>
      <vt:lpstr>Wingdings</vt:lpstr>
      <vt:lpstr>Office Theme</vt:lpstr>
      <vt:lpstr>Chemistry 120</vt:lpstr>
      <vt:lpstr>What are the properties of gases? </vt:lpstr>
      <vt:lpstr>How do the states of matter compare? </vt:lpstr>
      <vt:lpstr>How do gases and liquids differ? </vt:lpstr>
      <vt:lpstr>PowerPoint Presentation</vt:lpstr>
      <vt:lpstr>PowerPoint Presentation</vt:lpstr>
      <vt:lpstr>PowerPoint Presentation</vt:lpstr>
      <vt:lpstr>PowerPoint Presentation</vt:lpstr>
      <vt:lpstr>PowerPoint Presentation</vt:lpstr>
      <vt:lpstr>What are the units of pressure?</vt:lpstr>
      <vt:lpstr>What is atmospheric pressure? </vt:lpstr>
      <vt:lpstr>Evangelista Torricelli</vt:lpstr>
      <vt:lpstr>How far could the atmospheric pressure cause a column of water to go? </vt:lpstr>
      <vt:lpstr>How does the atmospheric pressure change the height of the mercury column? </vt:lpstr>
      <vt:lpstr>PowerPoint Presentation</vt:lpstr>
      <vt:lpstr>Example – Dimensional Analysis</vt:lpstr>
      <vt:lpstr>PowerPoint Presentation</vt:lpstr>
      <vt:lpstr>PowerPoint Presentation</vt:lpstr>
      <vt:lpstr>PowerPoint Presentation</vt:lpstr>
      <vt:lpstr>Jacques Charles</vt:lpstr>
      <vt:lpstr>How are volume and pressure related? </vt:lpstr>
      <vt:lpstr>What properties of a gas does Charles’ Law describe? </vt:lpstr>
      <vt:lpstr>What is the relationship between volume and temperature? </vt:lpstr>
      <vt:lpstr>PowerPoint Presentation</vt:lpstr>
      <vt:lpstr>What properties of a gas does Gay-Lussac’s Law describe? </vt:lpstr>
      <vt:lpstr>How are pressure and temperature related? </vt:lpstr>
      <vt:lpstr>PowerPoint Presentation</vt:lpstr>
      <vt:lpstr>Joseph  Gay-Lussac</vt:lpstr>
      <vt:lpstr>How can we use the combined gas law to determine the other gas laws?</vt:lpstr>
      <vt:lpstr>How do gas volume’s combine? </vt:lpstr>
      <vt:lpstr>PowerPoint Presentation</vt:lpstr>
      <vt:lpstr>What properties of a gas does Avogadro’s Law describe?</vt:lpstr>
      <vt:lpstr>PowerPoint Presentation</vt:lpstr>
      <vt:lpstr>Example – Gas Stoichiometry</vt:lpstr>
      <vt:lpstr>PowerPoint Presentation</vt:lpstr>
      <vt:lpstr>PowerPoint Presentation</vt:lpstr>
      <vt:lpstr>What are the Gas Laws?</vt:lpstr>
      <vt:lpstr>What is the Ideal Gas Law?</vt:lpstr>
      <vt:lpstr>How are the gas laws derived from the ideal gas law? </vt:lpstr>
      <vt:lpstr>PowerPoint Presentation</vt:lpstr>
      <vt:lpstr>Example – Gas Laws</vt:lpstr>
      <vt:lpstr>Example – Gas Laws</vt:lpstr>
      <vt:lpstr>PowerPoint Presentation</vt:lpstr>
      <vt:lpstr>Example – Gas Laws</vt:lpstr>
      <vt:lpstr>Example – Gas Laws</vt:lpstr>
      <vt:lpstr>Example – Gas Laws</vt:lpstr>
      <vt:lpstr>Example – Gas Laws</vt:lpstr>
      <vt:lpstr>Example – Gas Laws</vt:lpstr>
      <vt:lpstr>Example – Gas Laws</vt:lpstr>
      <vt:lpstr>Example – Molar Volume</vt:lpstr>
      <vt:lpstr>What is standard temperature and pressure (STP)?</vt:lpstr>
      <vt:lpstr>Example – Molar Volume</vt:lpstr>
      <vt:lpstr>Example – Applications of the Ideal Gas Law</vt:lpstr>
      <vt:lpstr>Example – Gas Laws</vt:lpstr>
      <vt:lpstr>Example – Gas Laws</vt:lpstr>
      <vt:lpstr>PowerPoint Presentation</vt:lpstr>
      <vt:lpstr>Example - Gas Stoichiometry</vt:lpstr>
      <vt:lpstr>Example – Gas Stoichiometry</vt:lpstr>
      <vt:lpstr>Example – Gas Stoichiometry Limiting Reagent</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43</cp:revision>
  <dcterms:created xsi:type="dcterms:W3CDTF">2009-10-01T00:02:34Z</dcterms:created>
  <dcterms:modified xsi:type="dcterms:W3CDTF">2018-11-08T20:57:15Z</dcterms:modified>
</cp:coreProperties>
</file>