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03" r:id="rId3"/>
    <p:sldId id="258" r:id="rId4"/>
    <p:sldId id="304" r:id="rId5"/>
    <p:sldId id="305" r:id="rId6"/>
    <p:sldId id="310" r:id="rId7"/>
    <p:sldId id="259" r:id="rId8"/>
    <p:sldId id="306" r:id="rId9"/>
    <p:sldId id="262" r:id="rId10"/>
    <p:sldId id="264" r:id="rId11"/>
    <p:sldId id="276" r:id="rId12"/>
    <p:sldId id="263" r:id="rId13"/>
    <p:sldId id="311" r:id="rId14"/>
    <p:sldId id="296" r:id="rId15"/>
    <p:sldId id="297" r:id="rId16"/>
    <p:sldId id="277" r:id="rId17"/>
    <p:sldId id="295" r:id="rId18"/>
    <p:sldId id="307" r:id="rId19"/>
    <p:sldId id="294" r:id="rId20"/>
    <p:sldId id="275" r:id="rId21"/>
    <p:sldId id="312" r:id="rId22"/>
    <p:sldId id="313" r:id="rId23"/>
    <p:sldId id="314" r:id="rId24"/>
    <p:sldId id="308" r:id="rId25"/>
    <p:sldId id="309" r:id="rId26"/>
    <p:sldId id="315" r:id="rId27"/>
    <p:sldId id="318" r:id="rId28"/>
    <p:sldId id="302" r:id="rId29"/>
    <p:sldId id="260" r:id="rId30"/>
    <p:sldId id="281" r:id="rId31"/>
    <p:sldId id="286" r:id="rId32"/>
    <p:sldId id="268" r:id="rId33"/>
    <p:sldId id="283" r:id="rId34"/>
    <p:sldId id="282" r:id="rId35"/>
    <p:sldId id="269" r:id="rId36"/>
    <p:sldId id="273" r:id="rId37"/>
    <p:sldId id="272" r:id="rId38"/>
    <p:sldId id="284" r:id="rId39"/>
    <p:sldId id="285" r:id="rId40"/>
    <p:sldId id="261" r:id="rId41"/>
    <p:sldId id="271" r:id="rId42"/>
    <p:sldId id="274" r:id="rId43"/>
    <p:sldId id="287" r:id="rId44"/>
    <p:sldId id="288" r:id="rId45"/>
    <p:sldId id="267" r:id="rId46"/>
    <p:sldId id="270" r:id="rId47"/>
    <p:sldId id="289" r:id="rId48"/>
    <p:sldId id="290" r:id="rId49"/>
    <p:sldId id="291" r:id="rId50"/>
    <p:sldId id="316" r:id="rId51"/>
    <p:sldId id="292" r:id="rId52"/>
    <p:sldId id="29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41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4B41B-39BA-4856-A10F-F918B980BB1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51732-F263-42A5-ADDE-0CBB0172B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CB761-B909-4A8B-8DAF-D31E7562C565}" type="slidenum">
              <a:rPr lang="en-US"/>
              <a:pPr/>
              <a:t>3</a:t>
            </a:fld>
            <a:endParaRPr lang="en-US"/>
          </a:p>
        </p:txBody>
      </p:sp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Inorganic Compounds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Inorganic compounds are divided into three categories:  Ionic, Molecular, and Aqueous Acid.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Ionic compounds are divided into binary and ternary.  Aqueous acids are divided into binary and ternary, for a total of five categories.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60629-D3EC-3F43-AC6D-D4DCDE7FF8A4}" type="slidenum">
              <a:rPr lang="en-US"/>
              <a:pPr/>
              <a:t>27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3, Figure </a:t>
            </a:r>
            <a:r>
              <a:rPr lang="en-US" b="1" dirty="0" smtClean="0"/>
              <a:t>3.9,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Hydrates</a:t>
            </a:r>
            <a:r>
              <a:rPr lang="en-US" b="1" dirty="0" smtClean="0"/>
              <a:t>   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70D76-4FB2-4412-A16A-EA1E2C33FBE2}" type="slidenum">
              <a:rPr lang="en-US"/>
              <a:pPr/>
              <a:t>29</a:t>
            </a:fld>
            <a:endParaRPr lang="en-US"/>
          </a:p>
        </p:txBody>
      </p:sp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07-03-01UN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Salt, NaCl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Sodium chloride is so essential to health that, historically, laborers were paid in salt. In fact, the term salary translates as "salt money."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Sodium chloride contains monoatomic sodium ions and chloride ions.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9872D-787F-4329-8C48-6A361C145F0C}" type="slidenum">
              <a:rPr lang="en-US"/>
              <a:pPr/>
              <a:t>32</a:t>
            </a:fld>
            <a:endParaRPr lang="en-US"/>
          </a:p>
        </p:txBody>
      </p:sp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07-04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Matches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P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S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and KClO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are present in the tip of a match.  Gaseous SO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is one of the products of the reaction when the match is lit; this compound gives the characteristic smell of a burning match.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P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S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is a binary molecular compound.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02C79-030A-438E-B6CE-A4256E1D5EC5}" type="slidenum">
              <a:rPr lang="en-US"/>
              <a:pPr/>
              <a:t>35</a:t>
            </a:fld>
            <a:endParaRPr lang="en-US"/>
          </a:p>
        </p:txBody>
      </p:sp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07-03-08UN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Galena, PbS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Galena is a natural mineral that contains lead.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Galena contains monoatomic lead (II) ions and sulfide ions.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FCAFD-2DA8-4A93-9F97-4BE66BB30627}" type="slidenum">
              <a:rPr lang="en-US"/>
              <a:pPr/>
              <a:t>36</a:t>
            </a:fld>
            <a:endParaRPr lang="en-US"/>
          </a:p>
        </p:txBody>
      </p:sp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07-03-07UN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Cinnabar, HgS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Cinnabar is a natural mineral that contains mercury.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Cinnabar contains monoatomic mercury (II) cations and sulfide anions.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B35DD-0443-4B61-9762-3B43A281FB2B}" type="slidenum">
              <a:rPr lang="en-US"/>
              <a:pPr/>
              <a:t>37</a:t>
            </a:fld>
            <a:endParaRPr lang="en-US"/>
          </a:p>
        </p:txBody>
      </p:sp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07-03-06UN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Hematite, Fe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Hematite is a natural mineral that contains iron.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Hematite contains monoatomic iron (III) cations and oxide anions.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A247D-D26B-4FFA-80D0-E0E821379490}" type="slidenum">
              <a:rPr lang="en-US"/>
              <a:pPr/>
              <a:t>40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07-03-03EE07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Chalk, CaCO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Ordinary classroom chalk is composed of calcium carbonate, whose chemical formula is CaCO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Calcium carbonate contains monoatomic calcium cations and polyatomic carbonate ions.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E8518-23FD-4111-AEE7-1A7C7763D6E7}" type="slidenum">
              <a:rPr lang="en-US"/>
              <a:pPr/>
              <a:t>41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07-02-01UN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Ammonium Carbonate, (NH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)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Ammonium carbonate decomposes in air to give ammonia, NH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and carbon dioxide, 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; it is used in smelling salts and is found in baking powders.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odor of ammonia may be familiar from the ammonia solution you can buy in the grocery store.  Ammonium and carbonate ions are both polyatomic ions.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76D9E-7E70-4AD0-9B1D-F1DA6E570AEF}" type="slidenum">
              <a:rPr lang="en-US"/>
              <a:pPr/>
              <a:t>42</a:t>
            </a:fld>
            <a:endParaRPr lang="en-US"/>
          </a:p>
        </p:txBody>
      </p:sp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07-03-09UN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Marble, CaCO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Marble, CaCO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3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is a natural mineral that was used to construct the Taj Mahal in India.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Marble contains monoatomic calcium cations and polyatomic carbonate anions.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AA26B-4B83-4803-9370-ED4E88037CC1}" type="slidenum">
              <a:rPr lang="en-US"/>
              <a:pPr/>
              <a:t>45</a:t>
            </a:fld>
            <a:endParaRPr lang="en-US"/>
          </a:p>
        </p:txBody>
      </p:sp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07-04-02UN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Sulfuric Acid, 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(aq)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Aqueous sulfuric acid, 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SO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4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is found in automobile batteries; hence, it is commonly termed "battery acid."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Sulfuric acid is one of the world's most commonly produced chemicals.  Its name comes from the sulfate 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85A08-EA32-4958-A46E-A7BD6EEF7061}" type="slidenum">
              <a:rPr lang="en-US"/>
              <a:pPr/>
              <a:t>7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Classification of Ions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Ions are divided into four categories: Mono- and polyatomic cations, and mono- and polyatomic anions.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Monoatomic ions are named according to their element.  Polyatomic ions are named systematically from a set of rules.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E03D4-AC93-4AD7-8145-B7299BCD473A}" type="slidenum">
              <a:rPr lang="en-US"/>
              <a:pPr/>
              <a:t>46</a:t>
            </a:fld>
            <a:endParaRPr lang="en-US"/>
          </a:p>
        </p:txBody>
      </p:sp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07-04-01UN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Hydrofluoric Acid, HF(aq)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Aqueous hydrofluoric acid, HF, is used to etch silicon in the manufacture of computer chips.  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Hydrofluoric acid can not be stored in glass containers because HF reacts with glass as well as silicon.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Gypsum is the common name for CaSO4  2 H2O, which has the chemical name calcium sulfate dihydrate.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B076F0-1B81-4C77-A539-33B1403A2065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8B559-3FD8-48AA-BBFF-302EBE9427F6}" type="slidenum">
              <a:rPr lang="en-US"/>
              <a:pPr/>
              <a:t>9</a:t>
            </a:fld>
            <a:endParaRPr lang="en-US"/>
          </a:p>
        </p:txBody>
      </p:sp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07-03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Periodic Table of Ions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 the correlation of ionic charge and group number.  Transition metals exhibit more than one charge.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ions listed are common and will be used throughout the remainder of this book.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6E13D-F7D4-4FA7-AA6D-EAFD2FBED73C}" type="slidenum">
              <a:rPr lang="en-US"/>
              <a:pPr/>
              <a:t>10</a:t>
            </a:fld>
            <a:endParaRPr lang="en-US"/>
          </a:p>
        </p:txBody>
      </p:sp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07-T02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7.2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Common Monoatomic Anions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All of these names are derived from the name of the element plus the suffix -ide.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A6C6D-AEC9-4C77-BC11-D496D3DDDF10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A8D2B-D0A9-4089-9B43-319D461BAC7D}" type="slidenum">
              <a:rPr lang="en-US"/>
              <a:pPr/>
              <a:t>12</a:t>
            </a:fld>
            <a:endParaRPr lang="en-US"/>
          </a:p>
        </p:txBody>
      </p:sp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07-T01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Table 7.1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Common Monoatomic Cations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The lower charged ion of a metal ends in -ous; the higher charged in -ic.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81AEF-1198-402A-82AC-B0F841F1F0CB}" type="slidenum">
              <a:rPr lang="en-US"/>
              <a:pPr/>
              <a:t>16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48305-46E1-4961-BCA6-5092B470E61B}" type="slidenum">
              <a:rPr lang="en-US"/>
              <a:pPr/>
              <a:t>20</a:t>
            </a:fld>
            <a:endParaRPr lang="en-US"/>
          </a:p>
        </p:txBody>
      </p:sp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08-01-16UN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Diatomic Molecules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Seven elements occur naturally as diatomic molecules:  H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N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O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F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Cl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Br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, and I</a:t>
            </a:r>
            <a:r>
              <a:rPr lang="en-US" baseline="-25000">
                <a:solidFill>
                  <a:srgbClr val="000000"/>
                </a:solidFill>
                <a:latin typeface="Geneva" pitchFamily="4" charset="0"/>
              </a:rPr>
              <a:t>2</a:t>
            </a:r>
            <a:r>
              <a:rPr lang="en-US">
                <a:solidFill>
                  <a:srgbClr val="000000"/>
                </a:solidFill>
                <a:latin typeface="Geneva" pitchFamily="4" charset="0"/>
              </a:rPr>
              <a:t>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This is a periodic table showing the location of each naturally occurring diatomic molecule.  Part 1 of a 2-part diagram.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 6.5 A sample of hydrated and anhydrous copper(II) sulfate pentahydrate. The blue compound in the center of the crucible is  CuSO4  5 H2O; the near-white com-pound near the edges is CuSO4.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906D03-D372-4C1D-85E4-E07988EE1CF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5C73-5688-4570-AF7F-FA7DA4605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9AB2-15F0-4A37-AFDB-5283A6A51C2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738C-C72B-4603-AEA9-A2E4D2CBB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Chemistry 120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7543800" cy="685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Chapter 6: Chemical Nomenclature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53793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514350" indent="-514350">
              <a:buAutoNum type="romanUcPeriod"/>
            </a:pPr>
            <a:r>
              <a:rPr lang="en-US" dirty="0" smtClean="0"/>
              <a:t>Octet Rule</a:t>
            </a:r>
          </a:p>
          <a:p>
            <a:pPr marL="514350" indent="-514350">
              <a:buAutoNum type="romanUcPeriod"/>
            </a:pPr>
            <a:r>
              <a:rPr lang="en-US" dirty="0" smtClean="0"/>
              <a:t>Ionic Compounds</a:t>
            </a:r>
          </a:p>
          <a:p>
            <a:pPr marL="914400" lvl="1" indent="-457200">
              <a:buAutoNum type="alphaUcPeriod"/>
            </a:pPr>
            <a:r>
              <a:rPr lang="en-US" dirty="0"/>
              <a:t>Binary Nomenclature</a:t>
            </a:r>
          </a:p>
          <a:p>
            <a:pPr marL="914400" lvl="1" indent="-457200">
              <a:buAutoNum type="alphaUcPeriod"/>
            </a:pPr>
            <a:r>
              <a:rPr lang="en-US" dirty="0"/>
              <a:t>Polyatomic Nomenclature</a:t>
            </a:r>
          </a:p>
          <a:p>
            <a:pPr marL="514350" indent="-514350">
              <a:buAutoNum type="romanUcPeriod"/>
            </a:pPr>
            <a:r>
              <a:rPr lang="en-US" dirty="0" smtClean="0"/>
              <a:t>Covalent Compounds</a:t>
            </a:r>
          </a:p>
          <a:p>
            <a:pPr marL="914400" lvl="1" indent="-457200">
              <a:buAutoNum type="alphaUcPeriod"/>
            </a:pPr>
            <a:r>
              <a:rPr lang="en-US" dirty="0"/>
              <a:t>Binary </a:t>
            </a:r>
            <a:r>
              <a:rPr lang="en-US" dirty="0" smtClean="0"/>
              <a:t>Nomenclature</a:t>
            </a:r>
          </a:p>
          <a:p>
            <a:pPr marL="514350" indent="-514350">
              <a:buAutoNum type="romanUcPeriod"/>
            </a:pPr>
            <a:r>
              <a:rPr lang="en-US" dirty="0" smtClean="0"/>
              <a:t>Acids</a:t>
            </a:r>
            <a:endParaRPr lang="en-US" dirty="0"/>
          </a:p>
          <a:p>
            <a:pPr marL="971550" lvl="1" indent="-514350">
              <a:buAutoNum type="alphaUcPeriod"/>
            </a:pPr>
            <a:r>
              <a:rPr lang="en-US" dirty="0" smtClean="0"/>
              <a:t>Binary Nomenclature</a:t>
            </a:r>
            <a:endParaRPr lang="en-US" dirty="0"/>
          </a:p>
          <a:p>
            <a:pPr marL="971550" lvl="1" indent="-514350">
              <a:buAutoNum type="alphaUcPeriod"/>
            </a:pPr>
            <a:r>
              <a:rPr lang="en-US" dirty="0" smtClean="0"/>
              <a:t>Ternary Nomenclature (</a:t>
            </a:r>
            <a:r>
              <a:rPr lang="en-US" dirty="0" err="1" smtClean="0"/>
              <a:t>Oxyacids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AutoNum type="romanUcPeriod"/>
            </a:pPr>
            <a:r>
              <a:rPr lang="en-US" dirty="0" smtClean="0"/>
              <a:t>Hydrates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148840"/>
            <a:ext cx="9029700" cy="2560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1" descr="06T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76200"/>
            <a:ext cx="7789863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802563" y="6584950"/>
            <a:ext cx="1341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Table 6-7, p. 162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520" y="57150"/>
            <a:ext cx="53949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FG05_14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7" y="1371600"/>
            <a:ext cx="91186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ionic compounds named?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07" name="Group 9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90338807"/>
              </p:ext>
            </p:extLst>
          </p:nvPr>
        </p:nvGraphicFramePr>
        <p:xfrm>
          <a:off x="457200" y="73025"/>
          <a:ext cx="7924800" cy="6796405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692275"/>
                <a:gridCol w="1554163"/>
                <a:gridCol w="155416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 except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Carbonate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Nitrate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Phosphate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Sulfate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Chlorate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Bromate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Bromite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Tellurate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Tellurite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6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07" name="Group 9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69601761"/>
              </p:ext>
            </p:extLst>
          </p:nvPr>
        </p:nvGraphicFramePr>
        <p:xfrm>
          <a:off x="457200" y="73025"/>
          <a:ext cx="7924800" cy="6796405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692275"/>
                <a:gridCol w="1554163"/>
                <a:gridCol w="155416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(-3 except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VII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Carbonate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Nitrate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Nitrite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Phosphate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Phosphite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Sulfate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Sulfite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Chlorate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Chlorite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Bromate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Bromite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Tellurate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Tellurite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Iodite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rot="5400000">
            <a:off x="3886200" y="3733800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00600" y="4648200"/>
            <a:ext cx="182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800600" y="4648200"/>
            <a:ext cx="3657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5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1" descr="06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290638"/>
            <a:ext cx="89646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7802563" y="6584950"/>
            <a:ext cx="13414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Table 6-8, p. 162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6_03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229750" cy="6511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8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How are covalent compounds formed? </a:t>
            </a:r>
          </a:p>
        </p:txBody>
      </p:sp>
      <p:pic>
        <p:nvPicPr>
          <p:cNvPr id="4" name="Picture 9" descr="06_Pg174_Un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85" y="2133600"/>
            <a:ext cx="9075215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78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dirty="0" smtClean="0"/>
              <a:t> 7 Diatomic Molecules</a:t>
            </a:r>
            <a:endParaRPr lang="en-US" dirty="0"/>
          </a:p>
        </p:txBody>
      </p:sp>
      <p:pic>
        <p:nvPicPr>
          <p:cNvPr id="3" name="Picture 13" descr="06_Pg175_UnFigur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502243" cy="3771900"/>
          </a:xfrm>
          <a:prstGeom prst="rect">
            <a:avLst/>
          </a:prstGeom>
          <a:noFill/>
        </p:spPr>
      </p:pic>
      <p:pic>
        <p:nvPicPr>
          <p:cNvPr id="4" name="Picture 12" descr="06_08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925327" cy="4478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63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6_Pg156_Un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"/>
            <a:ext cx="5619234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3230562"/>
          </a:xfrm>
        </p:spPr>
        <p:txBody>
          <a:bodyPr>
            <a:normAutofit/>
          </a:bodyPr>
          <a:lstStyle/>
          <a:p>
            <a:r>
              <a:rPr lang="en-US" dirty="0" smtClean="0"/>
              <a:t>How do elements bond?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6" y="1143000"/>
            <a:ext cx="9029700" cy="5600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covalent compounds named? </a:t>
            </a:r>
            <a:endParaRPr lang="en-US" dirty="0"/>
          </a:p>
        </p:txBody>
      </p:sp>
      <p:pic>
        <p:nvPicPr>
          <p:cNvPr id="45059" name="Picture 4" descr="FG05_15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71" y="1219200"/>
            <a:ext cx="89662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71" y="2819400"/>
            <a:ext cx="9029700" cy="3143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15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G05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9662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What does the anion ending tell us about how its acid is named? </a:t>
            </a:r>
          </a:p>
        </p:txBody>
      </p:sp>
      <p:pic>
        <p:nvPicPr>
          <p:cNvPr id="55300" name="Picture 4" descr="FG05_1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9662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FG05_16-02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2772909"/>
            <a:ext cx="7467600" cy="182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27" descr="FG05_16-01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102" y="4594078"/>
            <a:ext cx="7252395" cy="185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9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salt nomenclature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HX-? Hydrogen anion name</a:t>
            </a:r>
          </a:p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X-? Dihydrogen anion name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Sometimes use the prefix bi to indicate the presence of one H attached to an anion</a:t>
            </a:r>
          </a:p>
        </p:txBody>
      </p:sp>
    </p:spTree>
    <p:extLst>
      <p:ext uri="{BB962C8B-B14F-4D97-AF65-F5344CB8AC3E}">
        <p14:creationId xmlns:p14="http://schemas.microsoft.com/office/powerpoint/2010/main" val="12638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are acid ions named? 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		</a:t>
            </a:r>
            <a:r>
              <a:rPr lang="en-US" sz="2800" dirty="0" smtClean="0"/>
              <a:t>hydrogen carbonate or bicarbonate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HS</a:t>
            </a:r>
            <a:r>
              <a:rPr lang="en-US" baseline="30000" dirty="0" smtClean="0"/>
              <a:t>-</a:t>
            </a:r>
            <a:r>
              <a:rPr lang="en-US" dirty="0" smtClean="0"/>
              <a:t>			hydrogen sulfide or bisulfide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</a:t>
            </a:r>
            <a:r>
              <a:rPr lang="en-US" dirty="0" smtClean="0"/>
              <a:t> 		hydrogen sulfate or bisulfate</a:t>
            </a:r>
          </a:p>
          <a:p>
            <a:endParaRPr lang="en-US" dirty="0" smtClean="0"/>
          </a:p>
          <a:p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/>
              <a:t>		hydrogen phosphate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/>
              <a:t>		</a:t>
            </a:r>
            <a:r>
              <a:rPr lang="en-US" dirty="0" err="1"/>
              <a:t>dihydrogen</a:t>
            </a:r>
            <a:r>
              <a:rPr lang="en-US" dirty="0"/>
              <a:t> </a:t>
            </a:r>
            <a:r>
              <a:rPr lang="en-US" dirty="0" err="1"/>
              <a:t>phosphite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90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4000"/>
            <a:ext cx="42926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2"/>
          <p:cNvSpPr txBox="1">
            <a:spLocks noChangeArrowheads="1"/>
          </p:cNvSpPr>
          <p:nvPr/>
        </p:nvSpPr>
        <p:spPr bwMode="auto">
          <a:xfrm>
            <a:off x="7842250" y="6604000"/>
            <a:ext cx="1301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6-5 p168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3230562"/>
          </a:xfrm>
        </p:spPr>
        <p:txBody>
          <a:bodyPr>
            <a:normAutofit/>
          </a:bodyPr>
          <a:lstStyle/>
          <a:p>
            <a:r>
              <a:rPr lang="en-US" dirty="0" smtClean="0"/>
              <a:t>Hydrate Nomenclature</a:t>
            </a:r>
            <a:br>
              <a:rPr lang="en-US" dirty="0" smtClean="0"/>
            </a:br>
            <a:r>
              <a:rPr lang="en-US" dirty="0" smtClean="0"/>
              <a:t>MX · n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cation </a:t>
            </a:r>
            <a:r>
              <a:rPr lang="en-US" sz="2800" dirty="0" smtClean="0"/>
              <a:t>anion </a:t>
            </a:r>
            <a:r>
              <a:rPr lang="en-US" sz="2800" dirty="0" err="1" smtClean="0"/>
              <a:t>prefixhydrate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156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 descr="03_0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91440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0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G05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96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57200"/>
            <a:ext cx="9029700" cy="594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Ca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Tricalcium</a:t>
            </a:r>
            <a:r>
              <a:rPr lang="en-US" dirty="0" smtClean="0"/>
              <a:t> </a:t>
            </a:r>
            <a:r>
              <a:rPr lang="en-US" dirty="0" err="1" smtClean="0"/>
              <a:t>dinitride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Calcium nitride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nitrogen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Calcium nitrite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potassium </a:t>
            </a:r>
            <a:r>
              <a:rPr lang="en-US" dirty="0" err="1" smtClean="0"/>
              <a:t>phosphide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KP</a:t>
            </a:r>
          </a:p>
          <a:p>
            <a:pPr marL="514350" indent="-514350">
              <a:buAutoNum type="alphaUcPeriod"/>
            </a:pPr>
            <a:r>
              <a:rPr lang="en-US" dirty="0" smtClean="0"/>
              <a:t>PP</a:t>
            </a:r>
          </a:p>
          <a:p>
            <a:pPr marL="514350" indent="-514350"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</a:p>
          <a:p>
            <a:pPr marL="514350" indent="-514350">
              <a:buAutoNum type="alphaUcPeriod"/>
            </a:pPr>
            <a:r>
              <a:rPr lang="en-US" dirty="0" smtClean="0"/>
              <a:t>KP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</a:t>
            </a:r>
            <a:r>
              <a:rPr lang="en-US" dirty="0" err="1" smtClean="0"/>
              <a:t>dinitrogen</a:t>
            </a:r>
            <a:r>
              <a:rPr lang="en-US" dirty="0" smtClean="0"/>
              <a:t> monoxide?</a:t>
            </a:r>
          </a:p>
          <a:p>
            <a:pPr marL="514350" indent="-514350">
              <a:buAutoNum type="alphaUcPeriod"/>
            </a:pPr>
            <a:r>
              <a:rPr lang="en-US" dirty="0" smtClean="0"/>
              <a:t>2NO</a:t>
            </a:r>
          </a:p>
          <a:p>
            <a:pPr marL="514350" indent="-514350">
              <a:buAutoNum type="alphaU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NO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P</a:t>
            </a:r>
            <a:r>
              <a:rPr lang="en-US" baseline="-25000" dirty="0" smtClean="0"/>
              <a:t>4</a:t>
            </a:r>
            <a:r>
              <a:rPr lang="en-US" dirty="0" smtClean="0"/>
              <a:t>O</a:t>
            </a:r>
            <a:r>
              <a:rPr lang="en-US" baseline="-25000" dirty="0" smtClean="0"/>
              <a:t>10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Phosphorus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Phosphorus </a:t>
            </a:r>
            <a:r>
              <a:rPr lang="en-US" dirty="0" err="1" smtClean="0"/>
              <a:t>decaoxide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Tetraphosphorus</a:t>
            </a:r>
            <a:r>
              <a:rPr lang="en-US" dirty="0" smtClean="0"/>
              <a:t> </a:t>
            </a:r>
            <a:r>
              <a:rPr lang="en-US" dirty="0" err="1" smtClean="0"/>
              <a:t>decaoxide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Phosphorus oxygen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Decaphosphorus</a:t>
            </a:r>
            <a:r>
              <a:rPr lang="en-US" dirty="0" smtClean="0"/>
              <a:t> </a:t>
            </a:r>
            <a:r>
              <a:rPr lang="en-US" dirty="0" err="1" smtClean="0"/>
              <a:t>tetraoxide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715" y="57150"/>
            <a:ext cx="456057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Iron(III)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Ferric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Iron(II) 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Binary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lead(IV) oxide?</a:t>
            </a:r>
          </a:p>
          <a:p>
            <a:pPr marL="514350" indent="-514350">
              <a:buAutoNum type="alphaUcPeriod"/>
            </a:pPr>
            <a:r>
              <a:rPr lang="en-US" dirty="0" smtClean="0"/>
              <a:t>Pb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PbO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PbO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LbO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Plumbic oxide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6_Pg156_UnFigur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987001" cy="28194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Metals lose electrons.</a:t>
            </a:r>
            <a:endParaRPr lang="en-US" dirty="0"/>
          </a:p>
        </p:txBody>
      </p:sp>
      <p:pic>
        <p:nvPicPr>
          <p:cNvPr id="6" name="Picture 8" descr="06_Pg157_UnFigur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40931"/>
            <a:ext cx="6400800" cy="3217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265" y="57150"/>
            <a:ext cx="490347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855" y="57150"/>
            <a:ext cx="460629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Ternary and Quaternary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NaNO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nitrite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nitrogen trioxide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Sodium nitrogen oxide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Ternary and Quaternary Nomenclature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What is the name of Cr</a:t>
            </a:r>
            <a:r>
              <a:rPr lang="en-US" baseline="-25000" dirty="0" smtClean="0"/>
              <a:t>2</a:t>
            </a:r>
            <a:r>
              <a:rPr lang="en-US" dirty="0" smtClean="0"/>
              <a:t>(CO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 carbonate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Chromium(II) carbonate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Chromium(II) carbonate(III)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Chromium(III) carbon trioxide</a:t>
            </a:r>
          </a:p>
          <a:p>
            <a:pPr marL="514350" indent="-514350">
              <a:buAutoNum type="alphaUcPeriod"/>
            </a:pPr>
            <a:r>
              <a:rPr lang="en-US" dirty="0" smtClean="0"/>
              <a:t>Chromium(III) carbonate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770" y="57150"/>
            <a:ext cx="3680460" cy="674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baseline="-25000" dirty="0" smtClean="0"/>
              <a:t>(aq)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Chloric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Hydrochloric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Hydrogen chloride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Hydrochlorous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HClO</a:t>
            </a:r>
            <a:r>
              <a:rPr lang="en-US" baseline="-25000" dirty="0" smtClean="0"/>
              <a:t>3 (aq)</a:t>
            </a:r>
            <a:r>
              <a:rPr lang="en-US" dirty="0" smtClean="0"/>
              <a:t>?</a:t>
            </a:r>
            <a:endParaRPr lang="en-US" baseline="-25000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Chloric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Hydrochloric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Hydrogen chlorate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chlorous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Perchloric</a:t>
            </a:r>
            <a:r>
              <a:rPr lang="en-US" dirty="0" smtClean="0"/>
              <a:t> acid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phosphorous acid?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 </a:t>
            </a:r>
            <a:r>
              <a:rPr lang="en-US" baseline="-25000" dirty="0" smtClean="0"/>
              <a:t>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  <a:endParaRPr lang="en-US" baseline="-2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Nonmetals gain electrons.</a:t>
            </a:r>
            <a:endParaRPr lang="en-US" dirty="0"/>
          </a:p>
        </p:txBody>
      </p:sp>
      <p:pic>
        <p:nvPicPr>
          <p:cNvPr id="3" name="Picture 8" descr="06_Pg157_Un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229600" cy="366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7352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29" y="1066800"/>
            <a:ext cx="45085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Box 2"/>
          <p:cNvSpPr txBox="1">
            <a:spLocks noChangeArrowheads="1"/>
          </p:cNvSpPr>
          <p:nvPr/>
        </p:nvSpPr>
        <p:spPr bwMode="auto">
          <a:xfrm>
            <a:off x="8570913" y="6604000"/>
            <a:ext cx="573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 p169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571"/>
            <a:ext cx="8077200" cy="714829"/>
          </a:xfrm>
        </p:spPr>
        <p:txBody>
          <a:bodyPr/>
          <a:lstStyle/>
          <a:p>
            <a:r>
              <a:rPr lang="en-US" sz="2700" dirty="0" smtClean="0"/>
              <a:t>What is the systematic name of gypsum, CaSO</a:t>
            </a:r>
            <a:r>
              <a:rPr lang="en-US" sz="2700" baseline="-25000" dirty="0" smtClean="0"/>
              <a:t>4</a:t>
            </a:r>
            <a:r>
              <a:rPr lang="en-US" sz="2700" dirty="0" smtClean="0"/>
              <a:t> · 2 H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O?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72259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Hydrate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of cupric chloride </a:t>
            </a:r>
            <a:r>
              <a:rPr lang="en-US" dirty="0" err="1" smtClean="0"/>
              <a:t>dihydrate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CuCl</a:t>
            </a:r>
            <a:r>
              <a:rPr lang="en-US" dirty="0" smtClean="0"/>
              <a:t> •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 • 2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Hydrate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MgSO</a:t>
            </a:r>
            <a:r>
              <a:rPr lang="en-US" baseline="-25000" dirty="0" smtClean="0"/>
              <a:t>4</a:t>
            </a:r>
            <a:r>
              <a:rPr lang="en-US" dirty="0" smtClean="0"/>
              <a:t> • 6 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Magnesium sulfate </a:t>
            </a:r>
            <a:r>
              <a:rPr lang="en-US" dirty="0" err="1" smtClean="0"/>
              <a:t>hexahydrate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Manganese(II) sulfate </a:t>
            </a:r>
            <a:r>
              <a:rPr lang="en-US" dirty="0" err="1" smtClean="0"/>
              <a:t>hexahydrate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Magnesium sulfate hydrate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Magnesium(II) sulfate </a:t>
            </a:r>
            <a:r>
              <a:rPr lang="en-US" dirty="0" err="1" smtClean="0"/>
              <a:t>hexahydrate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Magnesium(II) sulfite </a:t>
            </a:r>
            <a:r>
              <a:rPr lang="en-US" dirty="0" err="1" smtClean="0"/>
              <a:t>hexahydrate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FG05_14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7" y="1371600"/>
            <a:ext cx="89662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ionic compounds named?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331470"/>
            <a:ext cx="9029700" cy="619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ionic compounds formed? </a:t>
            </a:r>
            <a:endParaRPr lang="en-US" dirty="0"/>
          </a:p>
        </p:txBody>
      </p:sp>
      <p:pic>
        <p:nvPicPr>
          <p:cNvPr id="3" name="Picture 8" descr="06_01_Figure"/>
          <p:cNvPicPr>
            <a:picLocks noChangeAspect="1" noChangeArrowheads="1"/>
          </p:cNvPicPr>
          <p:nvPr/>
        </p:nvPicPr>
        <p:blipFill>
          <a:blip r:embed="rId2" cstate="print"/>
          <a:srcRect t="26929" r="29588"/>
          <a:stretch>
            <a:fillRect/>
          </a:stretch>
        </p:blipFill>
        <p:spPr bwMode="auto">
          <a:xfrm>
            <a:off x="4876800" y="1447800"/>
            <a:ext cx="4267200" cy="5242668"/>
          </a:xfrm>
          <a:prstGeom prst="rect">
            <a:avLst/>
          </a:prstGeom>
          <a:noFill/>
        </p:spPr>
      </p:pic>
      <p:pic>
        <p:nvPicPr>
          <p:cNvPr id="4" name="Picture 8" descr="06_Pg161_Un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6880633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72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6" y="1295400"/>
            <a:ext cx="9029700" cy="5257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common ions?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1425</Words>
  <Application>Microsoft Office PowerPoint</Application>
  <PresentationFormat>On-screen Show (4:3)</PresentationFormat>
  <Paragraphs>415</Paragraphs>
  <Slides>52</Slides>
  <Notes>21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Chemistry 120</vt:lpstr>
      <vt:lpstr>How do elements bond? </vt:lpstr>
      <vt:lpstr>PowerPoint Presentation</vt:lpstr>
      <vt:lpstr>Metals lose electrons.</vt:lpstr>
      <vt:lpstr>Nonmetals gain electrons.</vt:lpstr>
      <vt:lpstr>How are ionic compounds named? </vt:lpstr>
      <vt:lpstr>PowerPoint Presentation</vt:lpstr>
      <vt:lpstr>How are ionic compounds formed? </vt:lpstr>
      <vt:lpstr>What are some common ions?</vt:lpstr>
      <vt:lpstr>PowerPoint Presentation</vt:lpstr>
      <vt:lpstr>PowerPoint Presentation</vt:lpstr>
      <vt:lpstr>PowerPoint Presentation</vt:lpstr>
      <vt:lpstr>How are ionic compounds named? </vt:lpstr>
      <vt:lpstr>PowerPoint Presentation</vt:lpstr>
      <vt:lpstr>PowerPoint Presentation</vt:lpstr>
      <vt:lpstr>PowerPoint Presentation</vt:lpstr>
      <vt:lpstr>PowerPoint Presentation</vt:lpstr>
      <vt:lpstr>How are covalent compounds formed? </vt:lpstr>
      <vt:lpstr> 7 Diatomic Molecules</vt:lpstr>
      <vt:lpstr>PowerPoint Presentation</vt:lpstr>
      <vt:lpstr>How are covalent compounds named? </vt:lpstr>
      <vt:lpstr>PowerPoint Presentation</vt:lpstr>
      <vt:lpstr>What does the anion ending tell us about how its acid is named? </vt:lpstr>
      <vt:lpstr>Acid salt nomenclature</vt:lpstr>
      <vt:lpstr>How are acid ions named?  </vt:lpstr>
      <vt:lpstr>Hydrate Nomenclature MX · n H2O cation anion prefixhydrate</vt:lpstr>
      <vt:lpstr>PowerPoint Presentation</vt:lpstr>
      <vt:lpstr>PowerPoint Presentation</vt:lpstr>
      <vt:lpstr>PowerPoint Presentation</vt:lpstr>
      <vt:lpstr>Example – Binary Nomenclature</vt:lpstr>
      <vt:lpstr>Example – Binary Nomenclature</vt:lpstr>
      <vt:lpstr>PowerPoint Presentation</vt:lpstr>
      <vt:lpstr>Example – Binary Nomenclature</vt:lpstr>
      <vt:lpstr>Example – Binary Nomenclature</vt:lpstr>
      <vt:lpstr>PowerPoint Presentation</vt:lpstr>
      <vt:lpstr>PowerPoint Presentation</vt:lpstr>
      <vt:lpstr>PowerPoint Presentation</vt:lpstr>
      <vt:lpstr>Example – Binary Nomenclature</vt:lpstr>
      <vt:lpstr>Example – Binary Nomenclature </vt:lpstr>
      <vt:lpstr>PowerPoint Presentation</vt:lpstr>
      <vt:lpstr>PowerPoint Presentation</vt:lpstr>
      <vt:lpstr>PowerPoint Presentation</vt:lpstr>
      <vt:lpstr>Example – Ternary and Quaternary Nomenclature </vt:lpstr>
      <vt:lpstr>Example – Ternary and Quaternary Nomenclature </vt:lpstr>
      <vt:lpstr>PowerPoint Presentation</vt:lpstr>
      <vt:lpstr>PowerPoint Presentation</vt:lpstr>
      <vt:lpstr>Example – Acid Nomenclature</vt:lpstr>
      <vt:lpstr>Example – Acid Nomenclature</vt:lpstr>
      <vt:lpstr>Example – Acid Nomenclature</vt:lpstr>
      <vt:lpstr>What is the systematic name of gypsum, CaSO4 · 2 H2O? </vt:lpstr>
      <vt:lpstr>Example – Hydrate Nomenclature</vt:lpstr>
      <vt:lpstr>Example – Hydrate Nomenclature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120</dc:title>
  <dc:creator>Diana.Vance</dc:creator>
  <cp:lastModifiedBy>Diana Vance</cp:lastModifiedBy>
  <cp:revision>32</cp:revision>
  <dcterms:created xsi:type="dcterms:W3CDTF">2009-09-10T00:21:23Z</dcterms:created>
  <dcterms:modified xsi:type="dcterms:W3CDTF">2017-03-16T04:52:09Z</dcterms:modified>
</cp:coreProperties>
</file>