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70" r:id="rId3"/>
    <p:sldId id="269" r:id="rId4"/>
    <p:sldId id="284" r:id="rId5"/>
    <p:sldId id="292" r:id="rId6"/>
    <p:sldId id="293" r:id="rId7"/>
    <p:sldId id="294" r:id="rId8"/>
    <p:sldId id="295" r:id="rId9"/>
    <p:sldId id="286" r:id="rId10"/>
    <p:sldId id="258" r:id="rId11"/>
    <p:sldId id="259" r:id="rId12"/>
    <p:sldId id="260" r:id="rId13"/>
    <p:sldId id="265" r:id="rId14"/>
    <p:sldId id="288" r:id="rId15"/>
    <p:sldId id="296" r:id="rId16"/>
    <p:sldId id="298" r:id="rId17"/>
    <p:sldId id="287" r:id="rId18"/>
    <p:sldId id="261" r:id="rId19"/>
    <p:sldId id="299" r:id="rId20"/>
    <p:sldId id="289" r:id="rId21"/>
    <p:sldId id="266" r:id="rId22"/>
    <p:sldId id="267" r:id="rId23"/>
    <p:sldId id="276" r:id="rId24"/>
    <p:sldId id="278" r:id="rId25"/>
    <p:sldId id="300" r:id="rId26"/>
    <p:sldId id="290" r:id="rId27"/>
    <p:sldId id="291" r:id="rId28"/>
    <p:sldId id="279" r:id="rId29"/>
    <p:sldId id="280" r:id="rId30"/>
    <p:sldId id="281" r:id="rId31"/>
    <p:sldId id="301" r:id="rId32"/>
    <p:sldId id="302" r:id="rId33"/>
    <p:sldId id="303" r:id="rId34"/>
    <p:sldId id="304" r:id="rId35"/>
    <p:sldId id="305" r:id="rId36"/>
    <p:sldId id="306" r:id="rId37"/>
    <p:sldId id="283" r:id="rId38"/>
    <p:sldId id="30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7"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B86DB-94CD-4505-A9CC-7CFC52BB33B4}"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015E9-09F0-47C2-9E55-F721D6841965}" type="slidenum">
              <a:rPr lang="en-US" smtClean="0"/>
              <a:pPr/>
              <a:t>‹#›</a:t>
            </a:fld>
            <a:endParaRPr lang="en-US"/>
          </a:p>
        </p:txBody>
      </p:sp>
    </p:spTree>
    <p:extLst>
      <p:ext uri="{BB962C8B-B14F-4D97-AF65-F5344CB8AC3E}">
        <p14:creationId xmlns:p14="http://schemas.microsoft.com/office/powerpoint/2010/main" val="293620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7.1 Molecular (or formula) mass. Molecular mass is the sum of the atomic masses of each atom in the molecule. The molecular mass of a carbon dioxide molecule is the sum of the masses of one atom of carbon and two atoms of oxygen.</a:t>
            </a:r>
          </a:p>
        </p:txBody>
      </p:sp>
      <p:sp>
        <p:nvSpPr>
          <p:cNvPr id="19459" name="Slide Number Placeholder 3"/>
          <p:cNvSpPr>
            <a:spLocks noGrp="1"/>
          </p:cNvSpPr>
          <p:nvPr>
            <p:ph type="sldNum" sz="quarter" idx="5"/>
          </p:nvPr>
        </p:nvSpPr>
        <p:spPr bwMode="auto">
          <a:noFill/>
          <a:ln>
            <a:miter lim="800000"/>
            <a:headEnd/>
            <a:tailEnd/>
          </a:ln>
        </p:spPr>
        <p:txBody>
          <a:bodyPr/>
          <a:lstStyle/>
          <a:p>
            <a:fld id="{181DB368-DC00-49F4-80A2-ABF167537FE5}" type="slidenum">
              <a:rPr lang="en-US"/>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70E17-79C7-4187-9014-4AEF2C698FAD}" type="slidenum">
              <a:rPr lang="en-US"/>
              <a:pPr/>
              <a:t>22</a:t>
            </a:fld>
            <a:endParaRPr 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FCEECDC-ABBF-4A83-B516-E225A279B637}" type="slidenum">
              <a:rPr lang="en-US"/>
              <a:pPr/>
              <a:t>26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5279534-2995-468E-974C-26CE0C4A2A4C}" type="slidenum">
              <a:rPr lang="en-US"/>
              <a:pPr/>
              <a:t>32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FBA66C9-406A-4FB0-8D4B-E1861DA17A89}" type="slidenum">
              <a:rPr lang="en-US"/>
              <a:pPr/>
              <a:t>33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4BD6BB6-BCFF-4115-A7DA-67747CD0132D}" type="slidenum">
              <a:rPr lang="en-US"/>
              <a:pPr/>
              <a:t>35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428ABA-9906-4FB1-B095-DC6648F78B71}" type="slidenum">
              <a:rPr lang="en-US"/>
              <a:pPr/>
              <a:t>36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2872A6-035E-46AE-B258-67660D0A0461}" type="slidenum">
              <a:rPr lang="en-US"/>
              <a:pPr/>
              <a:t>38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French scientist Jean Baptiste Perrin (1870–1942) made the first accurate measurement of the  Avogadro constant, finding that  a mole of hydrogen consists of  7 3 1023 molecules.</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err="1" smtClean="0"/>
              <a:t>Amedeo</a:t>
            </a:r>
            <a:r>
              <a:rPr lang="en-US" dirty="0" smtClean="0"/>
              <a:t> Avogadro</a:t>
            </a:r>
            <a:r>
              <a:rPr lang="ja-JP" altLang="en-US" dirty="0" smtClean="0"/>
              <a:t>’</a:t>
            </a:r>
            <a:r>
              <a:rPr lang="en-US" altLang="ja-JP" dirty="0" smtClean="0"/>
              <a:t>s (1776–1856) hypothesis that equal volumes of gases at the same temperature and pressure contain the same number of molecules provided the conceptual foundation on which the mole concept and Avogadro</a:t>
            </a:r>
            <a:r>
              <a:rPr lang="ja-JP" altLang="en-US" dirty="0" smtClean="0"/>
              <a:t>’</a:t>
            </a:r>
            <a:r>
              <a:rPr lang="en-US" altLang="ja-JP" dirty="0" smtClean="0"/>
              <a:t>s number were built.</a:t>
            </a:r>
            <a:endParaRPr lang="en-US" dirty="0" smtClean="0"/>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a:lstStyle/>
          <a:p>
            <a:fld id="{04F7A422-5C27-41D6-90EC-61F4F5B4B89B}"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13B1CF5-7ABA-469D-B086-2DBA762DA735}" type="slidenum">
              <a:rPr lang="en-US"/>
              <a:pPr/>
              <a:t>10</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Length Analogy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6.02 x 10</a:t>
            </a:r>
            <a:r>
              <a:rPr lang="en-US" baseline="30000">
                <a:solidFill>
                  <a:srgbClr val="000000"/>
                </a:solidFill>
                <a:latin typeface="Geneva" pitchFamily="4" charset="0"/>
              </a:rPr>
              <a:t>23</a:t>
            </a:r>
            <a:r>
              <a:rPr lang="en-US">
                <a:solidFill>
                  <a:srgbClr val="000000"/>
                </a:solidFill>
                <a:latin typeface="Geneva" pitchFamily="4" charset="0"/>
              </a:rPr>
              <a:t> hydrogen atoms laid side by side would circle the earth 1,000,000 times.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relates the circumference of the earth to a mole of hydrogen atoms.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8D6EE3C-91E6-4877-A96A-7644B46693A6}" type="slidenum">
              <a:rPr lang="en-US"/>
              <a:pPr/>
              <a:t>11</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09-01-02UN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Mass Analogy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6.02 x 10</a:t>
            </a:r>
            <a:r>
              <a:rPr lang="en-US" baseline="30000">
                <a:solidFill>
                  <a:srgbClr val="000000"/>
                </a:solidFill>
                <a:latin typeface="Geneva" pitchFamily="4" charset="0"/>
              </a:rPr>
              <a:t>23</a:t>
            </a:r>
            <a:r>
              <a:rPr lang="en-US">
                <a:solidFill>
                  <a:srgbClr val="000000"/>
                </a:solidFill>
                <a:latin typeface="Geneva" pitchFamily="4" charset="0"/>
              </a:rPr>
              <a:t> shotput balls have a total mass equal to the mass of the earth.</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relates the mass of the earth to a mole of shotput balls.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7C83C02-1881-4583-94E3-45E8E89132D3}" type="slidenum">
              <a:rPr lang="en-US"/>
              <a:pPr/>
              <a:t>12</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09-01-03UN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Volume Analogy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6.02 x 10</a:t>
            </a:r>
            <a:r>
              <a:rPr lang="en-US" baseline="30000">
                <a:solidFill>
                  <a:srgbClr val="000000"/>
                </a:solidFill>
                <a:latin typeface="Geneva" pitchFamily="4" charset="0"/>
              </a:rPr>
              <a:t>23</a:t>
            </a:r>
            <a:r>
              <a:rPr lang="en-US">
                <a:solidFill>
                  <a:srgbClr val="000000"/>
                </a:solidFill>
                <a:latin typeface="Geneva" pitchFamily="4" charset="0"/>
              </a:rPr>
              <a:t> softballs have a total volume equal to the volume of the earth.</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relates the volume of the earth to a mole of softballs.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DF5BC6B-3F9C-48E0-93F4-6EF1776089A1}" type="slidenum">
              <a:rPr lang="en-US"/>
              <a:pPr/>
              <a:t>13</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09-01-03UNa</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unit analysis method</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Example exercise arrows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We want to convert from the given unit to the requested unit by using a unit factor that will cancel the given unit.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7.3 Conversion among grams, moles, and number of par-ticles. Molar mass, MM, is a Per expression that links mass in grams, a measurable macroscopic quantity, with moles, the number of particles in the sample. Avogadro</a:t>
            </a:r>
            <a:r>
              <a:rPr lang="ja-JP" altLang="en-US" smtClean="0"/>
              <a:t>’</a:t>
            </a:r>
            <a:r>
              <a:rPr lang="en-US" altLang="ja-JP" smtClean="0"/>
              <a:t>s number, NA, links the number of particles grouped in moles to the absolute number of particles. The overarching pattern, illustrated by the two boxes at the bottom of the figure, is that a measured macroscopic quantity in a yellow box (for example, mass in grams, pounds, and so on) can be converted to a particulate quantity in a blue box</a:t>
            </a: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a:lstStyle/>
          <a:p>
            <a:fld id="{A4B76186-A1EC-4B63-9D65-44A585DE9A05}" type="slidenum">
              <a:rPr lang="en-US"/>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B1972E2-CB41-4210-8A12-7A9C4D568F0C}" type="slidenum">
              <a:rPr lang="en-US"/>
              <a:pPr/>
              <a:t>18</a:t>
            </a:fld>
            <a:endParaRPr lang="en-US"/>
          </a:p>
        </p:txBody>
      </p:sp>
      <p:sp>
        <p:nvSpPr>
          <p:cNvPr id="583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09-02-08UN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Concept Map: Summary of Mole Calculations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We use a strategy map to show the application of unit factors to solve problems by unit analysis. In this chapter, we have related the mole concept to the number of particles, the mass of a substance, and the volume of a gas. Now, let's summarize mole calculations using a concept map that relates these concepts.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of these concepts can be related to the others through the use of appropriate unit conversion factors.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D2054-3DC0-4D94-9306-F17A9F1D2EC2}" type="slidenum">
              <a:rPr lang="en-US"/>
              <a:pPr/>
              <a:t>21</a:t>
            </a:fld>
            <a:endParaRPr lang="en-US"/>
          </a:p>
        </p:txBody>
      </p:sp>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1F0DD-6113-4D66-A9EE-14CC808FFA2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1F0DD-6113-4D66-A9EE-14CC808FFA2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1F0DD-6113-4D66-A9EE-14CC808FFA2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1F0DD-6113-4D66-A9EE-14CC808FFA2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1F0DD-6113-4D66-A9EE-14CC808FFA29}"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1F0DD-6113-4D66-A9EE-14CC808FFA29}"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1F0DD-6113-4D66-A9EE-14CC808FFA29}"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1F0DD-6113-4D66-A9EE-14CC808FFA29}"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1F0DD-6113-4D66-A9EE-14CC808FFA29}"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1F0DD-6113-4D66-A9EE-14CC808FFA29}"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1F0DD-6113-4D66-A9EE-14CC808FFA29}"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50842-E218-46B9-8D3D-34DFB0C14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1F0DD-6113-4D66-A9EE-14CC808FFA29}"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50842-E218-46B9-8D3D-34DFB0C14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838199"/>
          </a:xfrm>
        </p:spPr>
        <p:txBody>
          <a:bodyPr/>
          <a:lstStyle/>
          <a:p>
            <a:r>
              <a:rPr lang="en-US" dirty="0" smtClean="0"/>
              <a:t>Chemistry 120</a:t>
            </a:r>
            <a:endParaRPr lang="en-US" dirty="0"/>
          </a:p>
        </p:txBody>
      </p:sp>
      <p:sp>
        <p:nvSpPr>
          <p:cNvPr id="3" name="Subtitle 2"/>
          <p:cNvSpPr>
            <a:spLocks noGrp="1"/>
          </p:cNvSpPr>
          <p:nvPr>
            <p:ph type="subTitle" idx="1"/>
          </p:nvPr>
        </p:nvSpPr>
        <p:spPr>
          <a:xfrm>
            <a:off x="1034143" y="1730829"/>
            <a:ext cx="7543800" cy="533400"/>
          </a:xfrm>
        </p:spPr>
        <p:txBody>
          <a:bodyPr>
            <a:normAutofit lnSpcReduction="10000"/>
          </a:bodyPr>
          <a:lstStyle/>
          <a:p>
            <a:r>
              <a:rPr lang="en-US" dirty="0" smtClean="0"/>
              <a:t>Chapter </a:t>
            </a:r>
            <a:r>
              <a:rPr lang="en-US" dirty="0"/>
              <a:t>7</a:t>
            </a:r>
            <a:r>
              <a:rPr lang="en-US" dirty="0" smtClean="0"/>
              <a:t>: Chemical Formula Relationships </a:t>
            </a:r>
            <a:endParaRPr lang="en-US" dirty="0"/>
          </a:p>
        </p:txBody>
      </p:sp>
      <p:sp>
        <p:nvSpPr>
          <p:cNvPr id="4" name="TextBox 3"/>
          <p:cNvSpPr txBox="1"/>
          <p:nvPr/>
        </p:nvSpPr>
        <p:spPr>
          <a:xfrm>
            <a:off x="1175657" y="2743200"/>
            <a:ext cx="3877985" cy="2862322"/>
          </a:xfrm>
          <a:prstGeom prst="rect">
            <a:avLst/>
          </a:prstGeom>
          <a:noFill/>
        </p:spPr>
        <p:txBody>
          <a:bodyPr wrap="none" rtlCol="0">
            <a:spAutoFit/>
          </a:bodyPr>
          <a:lstStyle/>
          <a:p>
            <a:r>
              <a:rPr lang="en-US" sz="2000" dirty="0" smtClean="0"/>
              <a:t>Outline</a:t>
            </a:r>
          </a:p>
          <a:p>
            <a:pPr marL="400050" indent="-400050">
              <a:buAutoNum type="romanUcPeriod"/>
            </a:pPr>
            <a:r>
              <a:rPr lang="en-US" sz="2000" dirty="0" smtClean="0"/>
              <a:t>The Mole Concept</a:t>
            </a:r>
          </a:p>
          <a:p>
            <a:pPr marL="857250" lvl="1" indent="-400050">
              <a:buFont typeface="+mj-lt"/>
              <a:buAutoNum type="alphaUcPeriod"/>
            </a:pPr>
            <a:r>
              <a:rPr lang="en-US" sz="2000" dirty="0" smtClean="0"/>
              <a:t>Mole</a:t>
            </a:r>
          </a:p>
          <a:p>
            <a:pPr marL="857250" lvl="1" indent="-400050">
              <a:buFont typeface="+mj-lt"/>
              <a:buAutoNum type="alphaUcPeriod"/>
            </a:pPr>
            <a:r>
              <a:rPr lang="en-US" sz="2000" dirty="0" smtClean="0"/>
              <a:t>Avogadro’s Number</a:t>
            </a:r>
          </a:p>
          <a:p>
            <a:pPr marL="857250" lvl="1" indent="-400050">
              <a:buFont typeface="+mj-lt"/>
              <a:buAutoNum type="alphaUcPeriod"/>
            </a:pPr>
            <a:r>
              <a:rPr lang="en-US" sz="2000" dirty="0" smtClean="0"/>
              <a:t>Molar Mass</a:t>
            </a:r>
          </a:p>
          <a:p>
            <a:pPr marL="857250" lvl="1" indent="-400050">
              <a:buFont typeface="+mj-lt"/>
              <a:buAutoNum type="alphaUcPeriod"/>
            </a:pPr>
            <a:r>
              <a:rPr lang="en-US" sz="2000" dirty="0" smtClean="0"/>
              <a:t>Dimensional Analysis	</a:t>
            </a:r>
          </a:p>
          <a:p>
            <a:pPr marL="400050" indent="-400050">
              <a:buAutoNum type="romanUcPeriod"/>
            </a:pPr>
            <a:r>
              <a:rPr lang="en-US" sz="2000" dirty="0" smtClean="0"/>
              <a:t>Percent Composition</a:t>
            </a:r>
          </a:p>
          <a:p>
            <a:pPr marL="400050" indent="-400050">
              <a:buAutoNum type="romanUcPeriod"/>
            </a:pPr>
            <a:r>
              <a:rPr lang="en-US" sz="2000" dirty="0" smtClean="0"/>
              <a:t>Empirical Formula</a:t>
            </a:r>
          </a:p>
          <a:p>
            <a:pPr marL="400050" indent="-400050">
              <a:buAutoNum type="romanUcPeriod"/>
            </a:pPr>
            <a:r>
              <a:rPr lang="en-US" sz="2000" dirty="0" smtClean="0"/>
              <a:t>Molecular Formula</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762000" y="1418863"/>
            <a:ext cx="7562850" cy="4987652"/>
          </a:xfrm>
          <a:prstGeom prst="rect">
            <a:avLst/>
          </a:prstGeom>
          <a:noFill/>
          <a:ln w="25400">
            <a:noFill/>
            <a:miter lim="800000"/>
            <a:headEnd/>
            <a:tailEnd/>
          </a:ln>
          <a:effectLst/>
        </p:spPr>
      </p:pic>
      <p:sp>
        <p:nvSpPr>
          <p:cNvPr id="2" name="Title 1"/>
          <p:cNvSpPr>
            <a:spLocks noGrp="1"/>
          </p:cNvSpPr>
          <p:nvPr>
            <p:ph type="title"/>
          </p:nvPr>
        </p:nvSpPr>
        <p:spPr/>
        <p:txBody>
          <a:bodyPr>
            <a:normAutofit/>
          </a:bodyPr>
          <a:lstStyle/>
          <a:p>
            <a:r>
              <a:rPr lang="en-US" sz="3800" dirty="0" smtClean="0"/>
              <a:t>How many atoms is Avogadro’s number? </a:t>
            </a:r>
            <a:endParaRPr lang="en-US" sz="3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990600" y="1295399"/>
            <a:ext cx="7410450" cy="5177935"/>
          </a:xfrm>
          <a:prstGeom prst="rect">
            <a:avLst/>
          </a:prstGeom>
          <a:noFill/>
          <a:ln w="25400">
            <a:noFill/>
            <a:miter lim="800000"/>
            <a:headEnd/>
            <a:tailEnd/>
          </a:ln>
          <a:effectLst/>
        </p:spPr>
      </p:pic>
      <p:sp>
        <p:nvSpPr>
          <p:cNvPr id="3" name="Title 1"/>
          <p:cNvSpPr>
            <a:spLocks noGrp="1"/>
          </p:cNvSpPr>
          <p:nvPr>
            <p:ph type="title"/>
          </p:nvPr>
        </p:nvSpPr>
        <p:spPr>
          <a:xfrm>
            <a:off x="457200" y="274638"/>
            <a:ext cx="8229600" cy="1143000"/>
          </a:xfrm>
        </p:spPr>
        <p:txBody>
          <a:bodyPr>
            <a:normAutofit/>
          </a:bodyPr>
          <a:lstStyle/>
          <a:p>
            <a:r>
              <a:rPr lang="en-US" sz="3800" dirty="0" smtClean="0"/>
              <a:t>How many atoms is Avogadro’s number? </a:t>
            </a:r>
            <a:endParaRPr lang="en-US" sz="3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718457" y="1295400"/>
            <a:ext cx="7791450" cy="5207450"/>
          </a:xfrm>
          <a:prstGeom prst="rect">
            <a:avLst/>
          </a:prstGeom>
          <a:noFill/>
          <a:ln w="25400">
            <a:noFill/>
            <a:miter lim="800000"/>
            <a:headEnd/>
            <a:tailEnd/>
          </a:ln>
          <a:effectLst/>
        </p:spPr>
      </p:pic>
      <p:sp>
        <p:nvSpPr>
          <p:cNvPr id="3" name="Title 1"/>
          <p:cNvSpPr>
            <a:spLocks noGrp="1"/>
          </p:cNvSpPr>
          <p:nvPr>
            <p:ph type="title"/>
          </p:nvPr>
        </p:nvSpPr>
        <p:spPr>
          <a:xfrm>
            <a:off x="457200" y="274638"/>
            <a:ext cx="8229600" cy="1143000"/>
          </a:xfrm>
        </p:spPr>
        <p:txBody>
          <a:bodyPr>
            <a:normAutofit/>
          </a:bodyPr>
          <a:lstStyle/>
          <a:p>
            <a:r>
              <a:rPr lang="en-US" sz="3800" dirty="0" smtClean="0"/>
              <a:t>How many atoms is Avogadro’s number? </a:t>
            </a:r>
            <a:endParaRPr lang="en-US" sz="3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57150" y="1285875"/>
            <a:ext cx="9029700" cy="428625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07_Pg196_UnFigure"/>
          <p:cNvPicPr>
            <a:picLocks noChangeAspect="1" noChangeArrowheads="1"/>
          </p:cNvPicPr>
          <p:nvPr/>
        </p:nvPicPr>
        <p:blipFill>
          <a:blip r:embed="rId2" cstate="print"/>
          <a:srcRect/>
          <a:stretch>
            <a:fillRect/>
          </a:stretch>
        </p:blipFill>
        <p:spPr bwMode="auto">
          <a:xfrm>
            <a:off x="1032831" y="1091588"/>
            <a:ext cx="7388734" cy="5132727"/>
          </a:xfrm>
          <a:prstGeom prst="rect">
            <a:avLst/>
          </a:prstGeom>
          <a:noFill/>
        </p:spPr>
      </p:pic>
      <p:sp>
        <p:nvSpPr>
          <p:cNvPr id="2" name="Title 1"/>
          <p:cNvSpPr>
            <a:spLocks noGrp="1"/>
          </p:cNvSpPr>
          <p:nvPr>
            <p:ph type="title"/>
          </p:nvPr>
        </p:nvSpPr>
        <p:spPr>
          <a:xfrm>
            <a:off x="457200" y="274638"/>
            <a:ext cx="8229600" cy="792162"/>
          </a:xfrm>
        </p:spPr>
        <p:txBody>
          <a:bodyPr>
            <a:normAutofit/>
          </a:bodyPr>
          <a:lstStyle/>
          <a:p>
            <a:r>
              <a:rPr lang="en-US" sz="2800" dirty="0" smtClean="0"/>
              <a:t>How many moles of carbon are in one mole of aspirin? </a:t>
            </a:r>
            <a:endParaRPr lang="en-US" sz="2800" dirty="0"/>
          </a:p>
        </p:txBody>
      </p:sp>
    </p:spTree>
    <p:extLst>
      <p:ext uri="{BB962C8B-B14F-4D97-AF65-F5344CB8AC3E}">
        <p14:creationId xmlns:p14="http://schemas.microsoft.com/office/powerpoint/2010/main" val="432242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Molar Ratios</a:t>
            </a:r>
            <a:endParaRPr lang="en-US" dirty="0"/>
          </a:p>
        </p:txBody>
      </p:sp>
      <p:sp>
        <p:nvSpPr>
          <p:cNvPr id="3" name="Content Placeholder 2"/>
          <p:cNvSpPr>
            <a:spLocks noGrp="1"/>
          </p:cNvSpPr>
          <p:nvPr>
            <p:ph idx="1"/>
          </p:nvPr>
        </p:nvSpPr>
        <p:spPr/>
        <p:txBody>
          <a:bodyPr/>
          <a:lstStyle/>
          <a:p>
            <a:r>
              <a:rPr lang="en-US" dirty="0" smtClean="0"/>
              <a:t>The chemical formula of aspirin </a:t>
            </a:r>
            <a:r>
              <a:rPr lang="en-US" dirty="0"/>
              <a:t>is </a:t>
            </a:r>
            <a:r>
              <a:rPr lang="en-US" dirty="0" smtClean="0"/>
              <a:t>C</a:t>
            </a:r>
            <a:r>
              <a:rPr lang="en-US" baseline="-25000" dirty="0" smtClean="0"/>
              <a:t>9</a:t>
            </a:r>
            <a:r>
              <a:rPr lang="en-US" dirty="0" smtClean="0"/>
              <a:t>H</a:t>
            </a:r>
            <a:r>
              <a:rPr lang="en-US" baseline="-25000" dirty="0" smtClean="0"/>
              <a:t>8</a:t>
            </a:r>
            <a:r>
              <a:rPr lang="en-US" dirty="0" smtClean="0"/>
              <a:t>O</a:t>
            </a:r>
            <a:r>
              <a:rPr lang="en-US" baseline="-25000" dirty="0" smtClean="0"/>
              <a:t>4.</a:t>
            </a:r>
            <a:endParaRPr lang="en-US" dirty="0" smtClean="0"/>
          </a:p>
          <a:p>
            <a:r>
              <a:rPr lang="en-US" dirty="0" smtClean="0"/>
              <a:t>How many moles of oxygen atoms are in 9.3 moles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a:t>
            </a:r>
          </a:p>
          <a:p>
            <a:r>
              <a:rPr lang="en-US" dirty="0"/>
              <a:t>How many atoms of hydrogen are in 9.3 moles of aspirin, C</a:t>
            </a:r>
            <a:r>
              <a:rPr lang="en-US" baseline="-25000" dirty="0"/>
              <a:t>9</a:t>
            </a:r>
            <a:r>
              <a:rPr lang="en-US" dirty="0"/>
              <a:t>H</a:t>
            </a:r>
            <a:r>
              <a:rPr lang="en-US" baseline="-25000" dirty="0"/>
              <a:t>8</a:t>
            </a:r>
            <a:r>
              <a:rPr lang="en-US" dirty="0"/>
              <a:t>O</a:t>
            </a:r>
            <a:r>
              <a:rPr lang="en-US" baseline="-25000" dirty="0"/>
              <a:t>4</a:t>
            </a:r>
            <a:r>
              <a:rPr lang="en-US" dirty="0"/>
              <a:t>? </a:t>
            </a:r>
          </a:p>
          <a:p>
            <a:pPr marL="0" indent="0">
              <a:buNone/>
            </a:pPr>
            <a:r>
              <a:rPr lang="en-US" dirty="0" smtClean="0"/>
              <a:t> </a:t>
            </a:r>
            <a:endParaRPr lang="en-US" dirty="0"/>
          </a:p>
        </p:txBody>
      </p:sp>
    </p:spTree>
    <p:extLst>
      <p:ext uri="{BB962C8B-B14F-4D97-AF65-F5344CB8AC3E}">
        <p14:creationId xmlns:p14="http://schemas.microsoft.com/office/powerpoint/2010/main" val="27393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Molar Mass</a:t>
            </a:r>
            <a:endParaRPr lang="en-US" dirty="0"/>
          </a:p>
        </p:txBody>
      </p:sp>
      <p:sp>
        <p:nvSpPr>
          <p:cNvPr id="4" name="Content Placeholder 3"/>
          <p:cNvSpPr>
            <a:spLocks noGrp="1"/>
          </p:cNvSpPr>
          <p:nvPr>
            <p:ph idx="1"/>
          </p:nvPr>
        </p:nvSpPr>
        <p:spPr/>
        <p:txBody>
          <a:bodyPr/>
          <a:lstStyle/>
          <a:p>
            <a:r>
              <a:rPr lang="en-US" dirty="0" smtClean="0"/>
              <a:t>What is the molar mass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 </a:t>
            </a:r>
            <a:endParaRPr lang="en-US" dirty="0"/>
          </a:p>
        </p:txBody>
      </p:sp>
    </p:spTree>
    <p:extLst>
      <p:ext uri="{BB962C8B-B14F-4D97-AF65-F5344CB8AC3E}">
        <p14:creationId xmlns:p14="http://schemas.microsoft.com/office/powerpoint/2010/main" val="1512850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p:cNvPicPr>
          <p:nvPr/>
        </p:nvPicPr>
        <p:blipFill>
          <a:blip r:embed="rId3" cstate="print"/>
          <a:srcRect/>
          <a:stretch>
            <a:fillRect/>
          </a:stretch>
        </p:blipFill>
        <p:spPr bwMode="auto">
          <a:xfrm>
            <a:off x="901700" y="254000"/>
            <a:ext cx="7340600" cy="6350000"/>
          </a:xfrm>
          <a:prstGeom prst="rect">
            <a:avLst/>
          </a:prstGeom>
          <a:noFill/>
          <a:ln w="9525">
            <a:noFill/>
            <a:miter lim="800000"/>
            <a:headEnd/>
            <a:tailEnd/>
          </a:ln>
        </p:spPr>
      </p:pic>
      <p:sp>
        <p:nvSpPr>
          <p:cNvPr id="43010"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7-3 p190</a:t>
            </a:r>
          </a:p>
        </p:txBody>
      </p:sp>
    </p:spTree>
    <p:extLst>
      <p:ext uri="{BB962C8B-B14F-4D97-AF65-F5344CB8AC3E}">
        <p14:creationId xmlns:p14="http://schemas.microsoft.com/office/powerpoint/2010/main" val="3326938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102870" y="74295"/>
            <a:ext cx="8938260" cy="6709410"/>
          </a:xfrm>
          <a:prstGeom prst="rect">
            <a:avLst/>
          </a:prstGeom>
          <a:noFill/>
          <a:ln w="25400">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Molar Calculations</a:t>
            </a:r>
            <a:endParaRPr lang="en-US" dirty="0"/>
          </a:p>
        </p:txBody>
      </p:sp>
      <p:sp>
        <p:nvSpPr>
          <p:cNvPr id="4" name="Content Placeholder 3"/>
          <p:cNvSpPr>
            <a:spLocks noGrp="1"/>
          </p:cNvSpPr>
          <p:nvPr>
            <p:ph idx="1"/>
          </p:nvPr>
        </p:nvSpPr>
        <p:spPr/>
        <p:txBody>
          <a:bodyPr/>
          <a:lstStyle/>
          <a:p>
            <a:pPr algn="just"/>
            <a:r>
              <a:rPr lang="en-US" dirty="0" smtClean="0"/>
              <a:t>How many molecules of aspirin, C</a:t>
            </a:r>
            <a:r>
              <a:rPr lang="en-US" baseline="-25000" dirty="0" smtClean="0"/>
              <a:t>9</a:t>
            </a:r>
            <a:r>
              <a:rPr lang="en-US" dirty="0" smtClean="0"/>
              <a:t>H</a:t>
            </a:r>
            <a:r>
              <a:rPr lang="en-US" baseline="-25000" dirty="0" smtClean="0"/>
              <a:t>8</a:t>
            </a:r>
            <a:r>
              <a:rPr lang="en-US" dirty="0" smtClean="0"/>
              <a:t>O</a:t>
            </a:r>
            <a:r>
              <a:rPr lang="en-US" baseline="-25000" dirty="0" smtClean="0"/>
              <a:t>4</a:t>
            </a:r>
            <a:r>
              <a:rPr lang="en-US" dirty="0" smtClean="0"/>
              <a:t> are in a 325 mg tablet? </a:t>
            </a:r>
            <a:endParaRPr lang="en-US" dirty="0"/>
          </a:p>
        </p:txBody>
      </p:sp>
    </p:spTree>
    <p:extLst>
      <p:ext uri="{BB962C8B-B14F-4D97-AF65-F5344CB8AC3E}">
        <p14:creationId xmlns:p14="http://schemas.microsoft.com/office/powerpoint/2010/main" val="391094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Chemical Formula</a:t>
            </a:r>
            <a:endParaRPr lang="en-US" dirty="0"/>
          </a:p>
        </p:txBody>
      </p:sp>
      <p:sp>
        <p:nvSpPr>
          <p:cNvPr id="3" name="Content Placeholder 2"/>
          <p:cNvSpPr>
            <a:spLocks noGrp="1"/>
          </p:cNvSpPr>
          <p:nvPr>
            <p:ph idx="1"/>
          </p:nvPr>
        </p:nvSpPr>
        <p:spPr/>
        <p:txBody>
          <a:bodyPr/>
          <a:lstStyle/>
          <a:p>
            <a:r>
              <a:rPr lang="en-US" dirty="0" smtClean="0"/>
              <a:t>How many atoms are in a molecular unit of </a:t>
            </a:r>
            <a:r>
              <a:rPr lang="en-US" dirty="0" err="1" smtClean="0"/>
              <a:t>diphosphorus</a:t>
            </a:r>
            <a:r>
              <a:rPr lang="en-US" dirty="0" smtClean="0"/>
              <a:t> </a:t>
            </a:r>
            <a:r>
              <a:rPr lang="en-US" dirty="0" err="1" smtClean="0"/>
              <a:t>trisulfide</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7_Pg199_UnFigure"/>
          <p:cNvPicPr>
            <a:picLocks noChangeAspect="1" noChangeArrowheads="1"/>
          </p:cNvPicPr>
          <p:nvPr/>
        </p:nvPicPr>
        <p:blipFill>
          <a:blip r:embed="rId2" cstate="print"/>
          <a:srcRect/>
          <a:stretch>
            <a:fillRect/>
          </a:stretch>
        </p:blipFill>
        <p:spPr bwMode="auto">
          <a:xfrm>
            <a:off x="0" y="1447800"/>
            <a:ext cx="9144000" cy="5125770"/>
          </a:xfrm>
          <a:prstGeom prst="rect">
            <a:avLst/>
          </a:prstGeom>
          <a:noFill/>
        </p:spPr>
      </p:pic>
      <p:sp>
        <p:nvSpPr>
          <p:cNvPr id="5" name="Title 4"/>
          <p:cNvSpPr>
            <a:spLocks noGrp="1"/>
          </p:cNvSpPr>
          <p:nvPr>
            <p:ph type="title"/>
          </p:nvPr>
        </p:nvSpPr>
        <p:spPr/>
        <p:txBody>
          <a:bodyPr/>
          <a:lstStyle/>
          <a:p>
            <a:r>
              <a:rPr lang="en-US" dirty="0" smtClean="0"/>
              <a:t>Atomic Mass</a:t>
            </a:r>
            <a:endParaRPr lang="en-US" dirty="0"/>
          </a:p>
        </p:txBody>
      </p:sp>
    </p:spTree>
    <p:extLst>
      <p:ext uri="{BB962C8B-B14F-4D97-AF65-F5344CB8AC3E}">
        <p14:creationId xmlns:p14="http://schemas.microsoft.com/office/powerpoint/2010/main" val="1022787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1" descr="0702a"/>
          <p:cNvPicPr>
            <a:picLocks noChangeAspect="1" noChangeArrowheads="1"/>
          </p:cNvPicPr>
          <p:nvPr/>
        </p:nvPicPr>
        <p:blipFill>
          <a:blip r:embed="rId3" cstate="print"/>
          <a:srcRect/>
          <a:stretch>
            <a:fillRect/>
          </a:stretch>
        </p:blipFill>
        <p:spPr bwMode="auto">
          <a:xfrm>
            <a:off x="609600" y="1093806"/>
            <a:ext cx="7605713" cy="5491144"/>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819168"/>
          </a:xfrm>
        </p:spPr>
        <p:txBody>
          <a:bodyPr/>
          <a:lstStyle/>
          <a:p>
            <a:r>
              <a:rPr lang="en-US" dirty="0" smtClean="0"/>
              <a:t>How is a mole and a gram related?</a:t>
            </a:r>
            <a:endParaRPr lang="en-US" dirty="0"/>
          </a:p>
        </p:txBody>
      </p:sp>
      <p:sp>
        <p:nvSpPr>
          <p:cNvPr id="19459"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7-2a, p. 185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1" descr="0702b"/>
          <p:cNvPicPr>
            <a:picLocks noChangeAspect="1" noChangeArrowheads="1"/>
          </p:cNvPicPr>
          <p:nvPr/>
        </p:nvPicPr>
        <p:blipFill>
          <a:blip r:embed="rId3" cstate="print"/>
          <a:srcRect/>
          <a:stretch>
            <a:fillRect/>
          </a:stretch>
        </p:blipFill>
        <p:spPr bwMode="auto">
          <a:xfrm>
            <a:off x="88900" y="1447800"/>
            <a:ext cx="8964613" cy="4913313"/>
          </a:xfrm>
          <a:prstGeom prst="rect">
            <a:avLst/>
          </a:prstGeom>
          <a:noFill/>
          <a:ln w="9525">
            <a:noFill/>
            <a:miter lim="800000"/>
            <a:headEnd/>
            <a:tailEnd/>
          </a:ln>
          <a:effectLst/>
        </p:spPr>
      </p:pic>
      <p:sp>
        <p:nvSpPr>
          <p:cNvPr id="21506" name="Rectangle 2" hidden="1"/>
          <p:cNvSpPr>
            <a:spLocks noGrp="1" noChangeArrowheads="1"/>
          </p:cNvSpPr>
          <p:nvPr>
            <p:ph type="title"/>
          </p:nvPr>
        </p:nvSpPr>
        <p:spPr/>
        <p:txBody>
          <a:bodyPr/>
          <a:lstStyle/>
          <a:p>
            <a:endParaRPr lang="en-US"/>
          </a:p>
        </p:txBody>
      </p:sp>
      <p:sp>
        <p:nvSpPr>
          <p:cNvPr id="21507" name="Rectangle 3"/>
          <p:cNvSpPr>
            <a:spLocks noChangeArrowheads="1"/>
          </p:cNvSpPr>
          <p:nvPr/>
        </p:nvSpPr>
        <p:spPr bwMode="auto">
          <a:xfrm>
            <a:off x="7834313" y="6584950"/>
            <a:ext cx="1309687"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7-2b, p. 185</a:t>
            </a:r>
          </a:p>
        </p:txBody>
      </p:sp>
      <p:sp>
        <p:nvSpPr>
          <p:cNvPr id="5" name="Title 1"/>
          <p:cNvSpPr txBox="1">
            <a:spLocks/>
          </p:cNvSpPr>
          <p:nvPr/>
        </p:nvSpPr>
        <p:spPr>
          <a:xfrm>
            <a:off x="457200" y="274638"/>
            <a:ext cx="8229600" cy="819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How is a mole and a gram related?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Stoichiometry</a:t>
            </a:r>
            <a:endParaRPr lang="en-US" dirty="0"/>
          </a:p>
        </p:txBody>
      </p:sp>
      <p:sp>
        <p:nvSpPr>
          <p:cNvPr id="3" name="Content Placeholder 2"/>
          <p:cNvSpPr>
            <a:spLocks noGrp="1"/>
          </p:cNvSpPr>
          <p:nvPr>
            <p:ph idx="1"/>
          </p:nvPr>
        </p:nvSpPr>
        <p:spPr/>
        <p:txBody>
          <a:bodyPr/>
          <a:lstStyle/>
          <a:p>
            <a:r>
              <a:rPr lang="en-US" dirty="0" smtClean="0"/>
              <a:t>You have 15.0 g of sodium chloride. </a:t>
            </a:r>
          </a:p>
          <a:p>
            <a:pPr marL="514350" indent="-514350">
              <a:buFont typeface="+mj-lt"/>
              <a:buAutoNum type="alphaLcParenR"/>
            </a:pPr>
            <a:r>
              <a:rPr lang="en-US" dirty="0" smtClean="0"/>
              <a:t>How many grams of chlorine atoms are in 15.0 g of sodium chloride? </a:t>
            </a:r>
          </a:p>
          <a:p>
            <a:pPr marL="514350" indent="-514350">
              <a:buFont typeface="+mj-lt"/>
              <a:buAutoNum type="alphaLcParenR"/>
            </a:pPr>
            <a:r>
              <a:rPr lang="en-US" dirty="0" smtClean="0"/>
              <a:t>How many grams of sodium atoms are in 15.0 g of sodium chloride? </a:t>
            </a:r>
          </a:p>
          <a:p>
            <a:pPr marL="514350" indent="-514350">
              <a:buFont typeface="+mj-lt"/>
              <a:buAutoNum type="alphaLcParenR"/>
            </a:pPr>
            <a:r>
              <a:rPr lang="en-US" dirty="0" smtClean="0"/>
              <a:t>What is the percent chlorine by mass in sodium chloride?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Percentage Composition</a:t>
            </a:r>
            <a:endParaRPr lang="en-US" dirty="0"/>
          </a:p>
        </p:txBody>
      </p:sp>
      <p:sp>
        <p:nvSpPr>
          <p:cNvPr id="3" name="Content Placeholder 2"/>
          <p:cNvSpPr>
            <a:spLocks noGrp="1"/>
          </p:cNvSpPr>
          <p:nvPr>
            <p:ph idx="1"/>
          </p:nvPr>
        </p:nvSpPr>
        <p:spPr/>
        <p:txBody>
          <a:bodyPr/>
          <a:lstStyle/>
          <a:p>
            <a:r>
              <a:rPr lang="en-US" dirty="0" smtClean="0"/>
              <a:t>What is the mass percent of chlorine in sodium chloride?</a:t>
            </a:r>
          </a:p>
          <a:p>
            <a:r>
              <a:rPr lang="en-US" dirty="0" smtClean="0"/>
              <a:t>How many grams of chlorine are in 472 g of sodium chloride?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Percentage Composition</a:t>
            </a:r>
            <a:endParaRPr lang="en-US" dirty="0"/>
          </a:p>
        </p:txBody>
      </p:sp>
      <p:sp>
        <p:nvSpPr>
          <p:cNvPr id="3" name="Content Placeholder 2"/>
          <p:cNvSpPr>
            <a:spLocks noGrp="1"/>
          </p:cNvSpPr>
          <p:nvPr>
            <p:ph idx="1"/>
          </p:nvPr>
        </p:nvSpPr>
        <p:spPr/>
        <p:txBody>
          <a:bodyPr/>
          <a:lstStyle/>
          <a:p>
            <a:r>
              <a:rPr lang="en-US" dirty="0" smtClean="0"/>
              <a:t>Calculate the percentage hydrogen in water.</a:t>
            </a:r>
            <a:endParaRPr lang="en-US" dirty="0"/>
          </a:p>
        </p:txBody>
      </p:sp>
    </p:spTree>
    <p:extLst>
      <p:ext uri="{BB962C8B-B14F-4D97-AF65-F5344CB8AC3E}">
        <p14:creationId xmlns:p14="http://schemas.microsoft.com/office/powerpoint/2010/main" val="1491030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G06_05-03i"/>
          <p:cNvPicPr>
            <a:picLocks noChangeAspect="1" noChangeArrowheads="1"/>
          </p:cNvPicPr>
          <p:nvPr/>
        </p:nvPicPr>
        <p:blipFill>
          <a:blip r:embed="rId3" cstate="print"/>
          <a:srcRect/>
          <a:stretch>
            <a:fillRect/>
          </a:stretch>
        </p:blipFill>
        <p:spPr bwMode="auto">
          <a:xfrm>
            <a:off x="533400" y="1447800"/>
            <a:ext cx="8305800" cy="5149714"/>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Example – Mass Percent</a:t>
            </a:r>
            <a:endParaRPr lang="en-US" dirty="0"/>
          </a:p>
        </p:txBody>
      </p:sp>
    </p:spTree>
    <p:extLst>
      <p:ext uri="{BB962C8B-B14F-4D97-AF65-F5344CB8AC3E}">
        <p14:creationId xmlns:p14="http://schemas.microsoft.com/office/powerpoint/2010/main" val="230005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800" dirty="0" smtClean="0"/>
              <a:t>How are molecular and empirical formulas related? </a:t>
            </a:r>
            <a:endParaRPr lang="en-US" sz="2800" dirty="0"/>
          </a:p>
        </p:txBody>
      </p:sp>
      <p:graphicFrame>
        <p:nvGraphicFramePr>
          <p:cNvPr id="108645" name="Group 101"/>
          <p:cNvGraphicFramePr>
            <a:graphicFrameLocks noGrp="1"/>
          </p:cNvGraphicFramePr>
          <p:nvPr>
            <p:ph type="tbl" idx="4294967295"/>
            <p:extLst>
              <p:ext uri="{D42A27DB-BD31-4B8C-83A1-F6EECF244321}">
                <p14:modId xmlns:p14="http://schemas.microsoft.com/office/powerpoint/2010/main" val="2431438248"/>
              </p:ext>
            </p:extLst>
          </p:nvPr>
        </p:nvGraphicFramePr>
        <p:xfrm>
          <a:off x="609600" y="1219200"/>
          <a:ext cx="7467600" cy="4525963"/>
        </p:xfrm>
        <a:graphic>
          <a:graphicData uri="http://schemas.openxmlformats.org/drawingml/2006/table">
            <a:tbl>
              <a:tblPr/>
              <a:tblGrid>
                <a:gridCol w="1523999"/>
                <a:gridCol w="1447800"/>
                <a:gridCol w="2743200"/>
                <a:gridCol w="1752601"/>
              </a:tblGrid>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compound name </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molecular formula</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ratio = molecular/empirical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empirical formula</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hydrazine</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4</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2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NH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peroxide</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O</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2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HO</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water</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O</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1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glucose</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C</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6</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H</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12</a:t>
                      </a:r>
                      <a:r>
                        <a:rPr kumimoji="0" lang="en-US" altLang="zh-CN" sz="2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O</a:t>
                      </a:r>
                      <a:r>
                        <a:rPr kumimoji="0" lang="en-US" altLang="zh-CN" sz="2400" b="0" i="0" u="none" strike="noStrike" cap="none" normalizeH="0" baseline="-30000" smtClean="0">
                          <a:ln>
                            <a:noFill/>
                          </a:ln>
                          <a:solidFill>
                            <a:schemeClr val="tx1"/>
                          </a:solidFill>
                          <a:effectLst/>
                          <a:latin typeface="Times New Roman" pitchFamily="18" charset="0"/>
                          <a:ea typeface="宋体" charset="-122"/>
                          <a:cs typeface="Times New Roman" pitchFamily="18" charset="0"/>
                        </a:rPr>
                        <a:t>6</a:t>
                      </a:r>
                      <a:endParaRPr kumimoji="0" lang="en-US" altLang="zh-CN" sz="2400" b="0" i="0" u="none" strike="noStrike" cap="none" normalizeH="0" baseline="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 6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CH</a:t>
                      </a:r>
                      <a:r>
                        <a:rPr kumimoji="0" lang="en-US" altLang="zh-CN" sz="2400" b="0" i="0" u="none" strike="noStrike" cap="none" normalizeH="0" baseline="-30000" dirty="0" smtClean="0">
                          <a:ln>
                            <a:noFill/>
                          </a:ln>
                          <a:solidFill>
                            <a:schemeClr val="tx1"/>
                          </a:solidFill>
                          <a:effectLst/>
                          <a:latin typeface="Times New Roman" pitchFamily="18" charset="0"/>
                          <a:ea typeface="宋体" charset="-122"/>
                          <a:cs typeface="Times New Roman" pitchFamily="18" charset="0"/>
                        </a:rPr>
                        <a:t>2</a:t>
                      </a:r>
                      <a:r>
                        <a:rPr kumimoji="0" lang="en-US" altLang="zh-CN" sz="2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a:t>
                      </a:r>
                      <a:endParaRPr kumimoji="0" lang="en-US" altLang="zh-CN" sz="2400" b="0" i="0" u="none" strike="noStrike" cap="none" normalizeH="0" baseline="0" dirty="0" smtClean="0">
                        <a:ln>
                          <a:noFill/>
                        </a:ln>
                        <a:solidFill>
                          <a:schemeClr val="tx1"/>
                        </a:solidFill>
                        <a:effectLst/>
                        <a:latin typeface="Arial"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0436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Empirical/Molecular Formulas</a:t>
            </a:r>
            <a:endParaRPr lang="en-US" sz="3800" dirty="0"/>
          </a:p>
        </p:txBody>
      </p:sp>
      <p:sp>
        <p:nvSpPr>
          <p:cNvPr id="3" name="Content Placeholder 2"/>
          <p:cNvSpPr>
            <a:spLocks noGrp="1"/>
          </p:cNvSpPr>
          <p:nvPr>
            <p:ph idx="1"/>
          </p:nvPr>
        </p:nvSpPr>
        <p:spPr/>
        <p:txBody>
          <a:bodyPr/>
          <a:lstStyle/>
          <a:p>
            <a:r>
              <a:rPr lang="en-US" dirty="0" smtClean="0"/>
              <a:t>A compound is found to contain 25.0% hydrogen, and 75.0% carbon. What is the empirical formula?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Empirical/Molecular Formulas</a:t>
            </a:r>
            <a:endParaRPr lang="en-US" sz="3800" dirty="0"/>
          </a:p>
        </p:txBody>
      </p:sp>
      <p:sp>
        <p:nvSpPr>
          <p:cNvPr id="3" name="Content Placeholder 2"/>
          <p:cNvSpPr>
            <a:spLocks noGrp="1"/>
          </p:cNvSpPr>
          <p:nvPr>
            <p:ph idx="1"/>
          </p:nvPr>
        </p:nvSpPr>
        <p:spPr/>
        <p:txBody>
          <a:bodyPr/>
          <a:lstStyle/>
          <a:p>
            <a:r>
              <a:rPr lang="en-US" dirty="0" smtClean="0"/>
              <a:t>Ascorbic acid (vitamin C) cures scurvy and may help prevent the common cold. A sample of vitamin C has 40.92% carbon, 4.58% hydrogen, and 54.50% oxygen. </a:t>
            </a:r>
          </a:p>
          <a:p>
            <a:pPr marL="514350" indent="-514350">
              <a:buFont typeface="+mj-lt"/>
              <a:buAutoNum type="alphaLcParenR"/>
            </a:pPr>
            <a:r>
              <a:rPr lang="en-US" dirty="0" smtClean="0"/>
              <a:t>What is the empirical formula? </a:t>
            </a:r>
          </a:p>
          <a:p>
            <a:pPr marL="514350" indent="-514350">
              <a:buFont typeface="+mj-lt"/>
              <a:buAutoNum type="alphaLcParenR"/>
            </a:pPr>
            <a:r>
              <a:rPr lang="en-US" dirty="0" smtClean="0"/>
              <a:t>The molecular mass is found to be about 176 g/mol. What is the molecular formula of vitamin C?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Chemical Formula</a:t>
            </a:r>
            <a:endParaRPr lang="en-US" dirty="0"/>
          </a:p>
        </p:txBody>
      </p:sp>
      <p:sp>
        <p:nvSpPr>
          <p:cNvPr id="3" name="Content Placeholder 2"/>
          <p:cNvSpPr>
            <a:spLocks noGrp="1"/>
          </p:cNvSpPr>
          <p:nvPr>
            <p:ph idx="1"/>
          </p:nvPr>
        </p:nvSpPr>
        <p:spPr/>
        <p:txBody>
          <a:bodyPr/>
          <a:lstStyle/>
          <a:p>
            <a:r>
              <a:rPr lang="en-US" dirty="0" smtClean="0"/>
              <a:t>How many oxygen atoms are in a formula unit of lead(II) nitrate?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Empirical/Molecular Formulas</a:t>
            </a:r>
            <a:endParaRPr lang="en-US" sz="3800" dirty="0"/>
          </a:p>
        </p:txBody>
      </p:sp>
      <p:sp>
        <p:nvSpPr>
          <p:cNvPr id="3" name="Content Placeholder 2"/>
          <p:cNvSpPr>
            <a:spLocks noGrp="1"/>
          </p:cNvSpPr>
          <p:nvPr>
            <p:ph idx="1"/>
          </p:nvPr>
        </p:nvSpPr>
        <p:spPr/>
        <p:txBody>
          <a:bodyPr/>
          <a:lstStyle/>
          <a:p>
            <a:r>
              <a:rPr lang="en-US" dirty="0" smtClean="0"/>
              <a:t>If 1.550 g of mercury oxide decomposes to give 1.435 g of liquid mercury and oxygen gas, what is the empirical formula of the mercury oxide? </a:t>
            </a:r>
          </a:p>
          <a:p>
            <a:r>
              <a:rPr lang="en-US" dirty="0" smtClean="0"/>
              <a:t>If the molar mass of the mercury oxide is 433.18 g/</a:t>
            </a:r>
            <a:r>
              <a:rPr lang="en-US" dirty="0" err="1" smtClean="0"/>
              <a:t>mol</a:t>
            </a:r>
            <a:r>
              <a:rPr lang="en-US" dirty="0" smtClean="0"/>
              <a:t>, what is the molecular formula?</a:t>
            </a:r>
          </a:p>
          <a:p>
            <a:r>
              <a:rPr lang="en-US" dirty="0" smtClean="0"/>
              <a:t>What is the name of the compound?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z="4000" dirty="0" smtClean="0">
                <a:ea typeface="宋体" charset="-122"/>
              </a:rPr>
              <a:t>Example - Molecular Formula</a:t>
            </a:r>
            <a:endParaRPr lang="en-US" sz="4000" dirty="0" smtClean="0"/>
          </a:p>
        </p:txBody>
      </p:sp>
      <p:sp>
        <p:nvSpPr>
          <p:cNvPr id="29699" name="Rectangle 3"/>
          <p:cNvSpPr>
            <a:spLocks noGrp="1" noChangeArrowheads="1"/>
          </p:cNvSpPr>
          <p:nvPr>
            <p:ph type="body" idx="1"/>
          </p:nvPr>
        </p:nvSpPr>
        <p:spPr>
          <a:xfrm>
            <a:off x="457200" y="1600200"/>
            <a:ext cx="8229600" cy="4724400"/>
          </a:xfrm>
        </p:spPr>
        <p:txBody>
          <a:bodyPr/>
          <a:lstStyle/>
          <a:p>
            <a:pPr eaLnBrk="1" hangingPunct="1"/>
            <a:r>
              <a:rPr lang="en-US" altLang="zh-CN" dirty="0" smtClean="0">
                <a:ea typeface="宋体" charset="-122"/>
              </a:rPr>
              <a:t>Nicotine is an alkaloid found in the nightshade family of plants. It is present in small amounts in eggplant and tomato plants, but makes up 0.6-3.0% of the dry weight of tobacco. Nicotine has an empirical formula of C</a:t>
            </a:r>
            <a:r>
              <a:rPr lang="en-US" altLang="zh-CN" baseline="-25000" dirty="0" smtClean="0">
                <a:ea typeface="宋体" charset="-122"/>
              </a:rPr>
              <a:t>5</a:t>
            </a:r>
            <a:r>
              <a:rPr lang="en-US" altLang="zh-CN" dirty="0" smtClean="0">
                <a:ea typeface="宋体" charset="-122"/>
              </a:rPr>
              <a:t>H</a:t>
            </a:r>
            <a:r>
              <a:rPr lang="en-US" altLang="zh-CN" baseline="-25000" dirty="0" smtClean="0">
                <a:ea typeface="宋体" charset="-122"/>
              </a:rPr>
              <a:t>7</a:t>
            </a:r>
            <a:r>
              <a:rPr lang="en-US" altLang="zh-CN" dirty="0" smtClean="0">
                <a:ea typeface="宋体" charset="-122"/>
              </a:rPr>
              <a:t>N and a molar mass of about 160 g/mol. What is the molecular formula? </a:t>
            </a:r>
            <a:endParaRPr lang="en-US" dirty="0" smtClean="0"/>
          </a:p>
        </p:txBody>
      </p:sp>
    </p:spTree>
    <p:extLst>
      <p:ext uri="{BB962C8B-B14F-4D97-AF65-F5344CB8AC3E}">
        <p14:creationId xmlns:p14="http://schemas.microsoft.com/office/powerpoint/2010/main" val="1017779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Empirical Formula</a:t>
            </a:r>
            <a:endParaRPr lang="en-US" dirty="0"/>
          </a:p>
        </p:txBody>
      </p:sp>
      <p:sp>
        <p:nvSpPr>
          <p:cNvPr id="33794" name="Rectangle 2"/>
          <p:cNvSpPr>
            <a:spLocks noGrp="1" noChangeArrowheads="1"/>
          </p:cNvSpPr>
          <p:nvPr>
            <p:ph idx="1"/>
          </p:nvPr>
        </p:nvSpPr>
        <p:spPr/>
        <p:txBody>
          <a:bodyPr>
            <a:normAutofit/>
          </a:bodyPr>
          <a:lstStyle/>
          <a:p>
            <a:pPr eaLnBrk="1" hangingPunct="1"/>
            <a:r>
              <a:rPr lang="en-US" sz="2300" dirty="0" smtClean="0"/>
              <a:t>Phenol, commonly known as carbolic acid, was used by Joseph Lister as an antiseptic for surgery in 1865.  Its principle use today is in the manufacture of </a:t>
            </a:r>
            <a:r>
              <a:rPr lang="en-US" sz="2300" dirty="0" err="1" smtClean="0"/>
              <a:t>phenolic</a:t>
            </a:r>
            <a:r>
              <a:rPr lang="en-US" sz="2300" dirty="0" smtClean="0"/>
              <a:t> resins and plastics.  Combustion of 5.23 g of phenol yields 14.67 g CO</a:t>
            </a:r>
            <a:r>
              <a:rPr lang="en-US" sz="2300" baseline="-25000" dirty="0" smtClean="0"/>
              <a:t>2</a:t>
            </a:r>
            <a:r>
              <a:rPr lang="en-US" sz="2300" dirty="0" smtClean="0"/>
              <a:t> and 3.01 g H</a:t>
            </a:r>
            <a:r>
              <a:rPr lang="en-US" sz="2300" baseline="-25000" dirty="0" smtClean="0"/>
              <a:t>2</a:t>
            </a:r>
            <a:r>
              <a:rPr lang="en-US" sz="2300" dirty="0" smtClean="0"/>
              <a:t>O.  Phenol contains only C, H, and O.  </a:t>
            </a:r>
          </a:p>
          <a:p>
            <a:pPr eaLnBrk="1" hangingPunct="1"/>
            <a:r>
              <a:rPr lang="en-US" sz="2300" dirty="0" smtClean="0"/>
              <a:t>What is the empirical formula of phenol? </a:t>
            </a:r>
          </a:p>
          <a:p>
            <a:pPr eaLnBrk="1" hangingPunct="1"/>
            <a:r>
              <a:rPr lang="en-US" sz="2300" dirty="0" smtClean="0"/>
              <a:t>If the molar mass of phenol is about 94 g/</a:t>
            </a:r>
            <a:r>
              <a:rPr lang="en-US" sz="2300" dirty="0" err="1" smtClean="0"/>
              <a:t>mol</a:t>
            </a:r>
            <a:r>
              <a:rPr lang="en-US" sz="2300" dirty="0" smtClean="0"/>
              <a:t>, what is the molecular formula? </a:t>
            </a:r>
          </a:p>
          <a:p>
            <a:pPr eaLnBrk="1" hangingPunct="1"/>
            <a:r>
              <a:rPr lang="en-US" sz="2300" dirty="0" smtClean="0"/>
              <a:t>Would phenol be classified as a hydrocarbon, alcohol, ether, or carboxylic acid, if the structure is:  </a:t>
            </a:r>
          </a:p>
        </p:txBody>
      </p:sp>
      <p:graphicFrame>
        <p:nvGraphicFramePr>
          <p:cNvPr id="2" name="Object 1"/>
          <p:cNvGraphicFramePr>
            <a:graphicFrameLocks noChangeAspect="1"/>
          </p:cNvGraphicFramePr>
          <p:nvPr>
            <p:extLst>
              <p:ext uri="{D42A27DB-BD31-4B8C-83A1-F6EECF244321}">
                <p14:modId xmlns:p14="http://schemas.microsoft.com/office/powerpoint/2010/main" val="3468085284"/>
              </p:ext>
            </p:extLst>
          </p:nvPr>
        </p:nvGraphicFramePr>
        <p:xfrm>
          <a:off x="4953000" y="5029200"/>
          <a:ext cx="1858963" cy="1657350"/>
        </p:xfrm>
        <a:graphic>
          <a:graphicData uri="http://schemas.openxmlformats.org/presentationml/2006/ole">
            <mc:AlternateContent xmlns:mc="http://schemas.openxmlformats.org/markup-compatibility/2006">
              <mc:Choice xmlns:v="urn:schemas-microsoft-com:vml" Requires="v">
                <p:oleObj spid="_x0000_s1028" name="CS ChemDraw Drawing" r:id="rId4" imgW="1858711" imgH="1657787" progId="ChemDraw.Document.6.0">
                  <p:embed/>
                </p:oleObj>
              </mc:Choice>
              <mc:Fallback>
                <p:oleObj name="CS ChemDraw Drawing" r:id="rId4" imgW="1858711" imgH="1657787" progId="ChemDraw.Document.6.0">
                  <p:embed/>
                  <p:pic>
                    <p:nvPicPr>
                      <p:cNvPr id="0" name=""/>
                      <p:cNvPicPr/>
                      <p:nvPr/>
                    </p:nvPicPr>
                    <p:blipFill>
                      <a:blip r:embed="rId5"/>
                      <a:stretch>
                        <a:fillRect/>
                      </a:stretch>
                    </p:blipFill>
                    <p:spPr>
                      <a:xfrm>
                        <a:off x="4953000" y="5029200"/>
                        <a:ext cx="1858963" cy="1657350"/>
                      </a:xfrm>
                      <a:prstGeom prst="rect">
                        <a:avLst/>
                      </a:prstGeom>
                    </p:spPr>
                  </p:pic>
                </p:oleObj>
              </mc:Fallback>
            </mc:AlternateContent>
          </a:graphicData>
        </a:graphic>
      </p:graphicFrame>
    </p:spTree>
    <p:extLst>
      <p:ext uri="{BB962C8B-B14F-4D97-AF65-F5344CB8AC3E}">
        <p14:creationId xmlns:p14="http://schemas.microsoft.com/office/powerpoint/2010/main" val="2670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Example – Empirical Formula</a:t>
            </a:r>
          </a:p>
        </p:txBody>
      </p:sp>
      <p:sp>
        <p:nvSpPr>
          <p:cNvPr id="27651" name="Rectangle 3"/>
          <p:cNvSpPr>
            <a:spLocks noGrp="1" noChangeArrowheads="1"/>
          </p:cNvSpPr>
          <p:nvPr>
            <p:ph type="body" idx="1"/>
          </p:nvPr>
        </p:nvSpPr>
        <p:spPr/>
        <p:txBody>
          <a:bodyPr/>
          <a:lstStyle/>
          <a:p>
            <a:pPr eaLnBrk="1" hangingPunct="1"/>
            <a:r>
              <a:rPr lang="en-US" smtClean="0"/>
              <a:t>TNT, trinitrotoluene, is composed of 37.01% carbon, 2.22% hydrogen, 18.50% nitrogen, and 42.26% oxygen.  Determine its empirical formula.</a:t>
            </a:r>
          </a:p>
        </p:txBody>
      </p:sp>
    </p:spTree>
    <p:extLst>
      <p:ext uri="{BB962C8B-B14F-4D97-AF65-F5344CB8AC3E}">
        <p14:creationId xmlns:p14="http://schemas.microsoft.com/office/powerpoint/2010/main" val="861917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z="4000" dirty="0" smtClean="0">
                <a:ea typeface="宋体" charset="-122"/>
              </a:rPr>
              <a:t>Example - Molecular Formula</a:t>
            </a:r>
            <a:endParaRPr lang="en-US" sz="4000" dirty="0" smtClean="0"/>
          </a:p>
        </p:txBody>
      </p:sp>
      <p:sp>
        <p:nvSpPr>
          <p:cNvPr id="29699" name="Rectangle 3"/>
          <p:cNvSpPr>
            <a:spLocks noGrp="1" noChangeArrowheads="1"/>
          </p:cNvSpPr>
          <p:nvPr>
            <p:ph type="body" idx="1"/>
          </p:nvPr>
        </p:nvSpPr>
        <p:spPr>
          <a:xfrm>
            <a:off x="457200" y="1600200"/>
            <a:ext cx="8229600" cy="3429000"/>
          </a:xfrm>
        </p:spPr>
        <p:txBody>
          <a:bodyPr/>
          <a:lstStyle/>
          <a:p>
            <a:pPr eaLnBrk="1" hangingPunct="1"/>
            <a:r>
              <a:rPr lang="en-US" altLang="zh-CN" dirty="0" smtClean="0">
                <a:ea typeface="宋体" charset="-122"/>
              </a:rPr>
              <a:t>The empirical formula of </a:t>
            </a:r>
            <a:r>
              <a:rPr lang="en-US" altLang="zh-CN" dirty="0" err="1" smtClean="0">
                <a:ea typeface="宋体" charset="-122"/>
              </a:rPr>
              <a:t>ethanoic</a:t>
            </a:r>
            <a:r>
              <a:rPr lang="en-US" altLang="zh-CN" dirty="0" smtClean="0">
                <a:ea typeface="宋体" charset="-122"/>
              </a:rPr>
              <a:t> acid, the important ingredient of vinegar, is CH</a:t>
            </a:r>
            <a:r>
              <a:rPr lang="en-US" altLang="zh-CN" baseline="-25000" dirty="0" smtClean="0">
                <a:ea typeface="宋体" charset="-122"/>
              </a:rPr>
              <a:t>2</a:t>
            </a:r>
            <a:r>
              <a:rPr lang="en-US" altLang="zh-CN" dirty="0" smtClean="0">
                <a:ea typeface="宋体" charset="-122"/>
              </a:rPr>
              <a:t>O.  What is the molecular formula of the compound, given that its molar mass is around 60 g/mol?</a:t>
            </a:r>
            <a:endParaRPr lang="en-US" dirty="0" smtClean="0"/>
          </a:p>
        </p:txBody>
      </p:sp>
    </p:spTree>
    <p:extLst>
      <p:ext uri="{BB962C8B-B14F-4D97-AF65-F5344CB8AC3E}">
        <p14:creationId xmlns:p14="http://schemas.microsoft.com/office/powerpoint/2010/main" val="2953948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Molecular Formula</a:t>
            </a:r>
            <a:endParaRPr lang="en-US" dirty="0"/>
          </a:p>
        </p:txBody>
      </p:sp>
      <p:sp>
        <p:nvSpPr>
          <p:cNvPr id="30722" name="Rectangle 3"/>
          <p:cNvSpPr>
            <a:spLocks noGrp="1" noChangeArrowheads="1"/>
          </p:cNvSpPr>
          <p:nvPr>
            <p:ph idx="1"/>
          </p:nvPr>
        </p:nvSpPr>
        <p:spPr/>
        <p:txBody>
          <a:bodyPr/>
          <a:lstStyle/>
          <a:p>
            <a:pPr eaLnBrk="1" hangingPunct="1"/>
            <a:r>
              <a:rPr lang="en-US" smtClean="0"/>
              <a:t>A compound containing only sulfur and nitrogen is 69.6% S by mass; the molar mass is 184 g/mol.  What are the empirical and molecular formulas of the compound?</a:t>
            </a:r>
          </a:p>
        </p:txBody>
      </p:sp>
    </p:spTree>
    <p:extLst>
      <p:ext uri="{BB962C8B-B14F-4D97-AF65-F5344CB8AC3E}">
        <p14:creationId xmlns:p14="http://schemas.microsoft.com/office/powerpoint/2010/main" val="2237384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Example – Molecular Formula</a:t>
            </a:r>
          </a:p>
        </p:txBody>
      </p:sp>
      <p:sp>
        <p:nvSpPr>
          <p:cNvPr id="31747" name="Rectangle 3"/>
          <p:cNvSpPr>
            <a:spLocks noGrp="1" noChangeArrowheads="1"/>
          </p:cNvSpPr>
          <p:nvPr>
            <p:ph type="body" idx="1"/>
          </p:nvPr>
        </p:nvSpPr>
        <p:spPr/>
        <p:txBody>
          <a:bodyPr/>
          <a:lstStyle/>
          <a:p>
            <a:pPr eaLnBrk="1" hangingPunct="1"/>
            <a:r>
              <a:rPr lang="en-US" dirty="0" err="1" smtClean="0"/>
              <a:t>Fluorocarbonyl</a:t>
            </a:r>
            <a:r>
              <a:rPr lang="en-US" dirty="0" smtClean="0"/>
              <a:t> </a:t>
            </a:r>
            <a:r>
              <a:rPr lang="en-US" dirty="0" err="1" smtClean="0"/>
              <a:t>hypofluorite</a:t>
            </a:r>
            <a:r>
              <a:rPr lang="en-US" dirty="0" smtClean="0"/>
              <a:t> was recently isolated, and analysis showed it to be 14.6% C, 39.0% O, and 46.3% F.  If the molar mass of the compound is 82 g/mol determine the empirical and the molecular formula for the compound.</a:t>
            </a:r>
          </a:p>
          <a:p>
            <a:pPr eaLnBrk="1" hangingPunct="1"/>
            <a:endParaRPr lang="en-US" dirty="0" smtClean="0"/>
          </a:p>
        </p:txBody>
      </p:sp>
    </p:spTree>
    <p:extLst>
      <p:ext uri="{BB962C8B-B14F-4D97-AF65-F5344CB8AC3E}">
        <p14:creationId xmlns:p14="http://schemas.microsoft.com/office/powerpoint/2010/main" val="4125142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Example – Empirical/Molecular Formulas</a:t>
            </a:r>
            <a:endParaRPr lang="en-US" sz="3800" dirty="0"/>
          </a:p>
        </p:txBody>
      </p:sp>
      <p:sp>
        <p:nvSpPr>
          <p:cNvPr id="3" name="Content Placeholder 2"/>
          <p:cNvSpPr>
            <a:spLocks noGrp="1"/>
          </p:cNvSpPr>
          <p:nvPr>
            <p:ph idx="1"/>
          </p:nvPr>
        </p:nvSpPr>
        <p:spPr/>
        <p:txBody>
          <a:bodyPr>
            <a:normAutofit fontScale="92500" lnSpcReduction="10000"/>
          </a:bodyPr>
          <a:lstStyle/>
          <a:p>
            <a:r>
              <a:rPr lang="en-US" dirty="0" err="1" smtClean="0"/>
              <a:t>Adipic</a:t>
            </a:r>
            <a:r>
              <a:rPr lang="en-US" dirty="0" smtClean="0"/>
              <a:t> acid is used in the manufacture of nylon. If the molar mass of </a:t>
            </a:r>
            <a:r>
              <a:rPr lang="en-US" dirty="0" err="1" smtClean="0"/>
              <a:t>adipic</a:t>
            </a:r>
            <a:r>
              <a:rPr lang="en-US" dirty="0" smtClean="0"/>
              <a:t> acid is 147 g/mol, what is the molecular formula? Given that a 2.018 g sample of </a:t>
            </a:r>
            <a:r>
              <a:rPr lang="en-US" dirty="0" err="1" smtClean="0"/>
              <a:t>adipic</a:t>
            </a:r>
            <a:r>
              <a:rPr lang="en-US" dirty="0" smtClean="0"/>
              <a:t> acid was combusted with oxygen gas and 3.646 g of carbon dioxide gas and 1.244 g of water vapor were produced. </a:t>
            </a:r>
            <a:r>
              <a:rPr lang="en-US" dirty="0" err="1" smtClean="0"/>
              <a:t>Adipic</a:t>
            </a:r>
            <a:r>
              <a:rPr lang="en-US" dirty="0" smtClean="0"/>
              <a:t> acid contains C, H and O atoms. </a:t>
            </a:r>
          </a:p>
          <a:p>
            <a:r>
              <a:rPr lang="en-US" dirty="0"/>
              <a:t>Would </a:t>
            </a:r>
            <a:r>
              <a:rPr lang="en-US" dirty="0" err="1"/>
              <a:t>adipic</a:t>
            </a:r>
            <a:r>
              <a:rPr lang="en-US" dirty="0"/>
              <a:t> acid be classified as a hydrocarbon, alcohol, ether, or carboxylic acid, if the structure is: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01418265"/>
              </p:ext>
            </p:extLst>
          </p:nvPr>
        </p:nvGraphicFramePr>
        <p:xfrm>
          <a:off x="1447800" y="5562600"/>
          <a:ext cx="3657600" cy="952500"/>
        </p:xfrm>
        <a:graphic>
          <a:graphicData uri="http://schemas.openxmlformats.org/presentationml/2006/ole">
            <mc:AlternateContent xmlns:mc="http://schemas.openxmlformats.org/markup-compatibility/2006">
              <mc:Choice xmlns:v="urn:schemas-microsoft-com:vml" Requires="v">
                <p:oleObj spid="_x0000_s3076" name="CS ChemDraw Drawing" r:id="rId3" imgW="3657275" imgH="951951" progId="ChemDraw.Document.6.0">
                  <p:embed/>
                </p:oleObj>
              </mc:Choice>
              <mc:Fallback>
                <p:oleObj name="CS ChemDraw Drawing" r:id="rId3" imgW="3657275" imgH="95195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62600"/>
                        <a:ext cx="3657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Molecular Formula</a:t>
            </a:r>
            <a:endParaRPr lang="en-US" dirty="0"/>
          </a:p>
        </p:txBody>
      </p:sp>
      <p:sp>
        <p:nvSpPr>
          <p:cNvPr id="32770" name="Rectangle 2"/>
          <p:cNvSpPr>
            <a:spLocks noGrp="1" noChangeArrowheads="1"/>
          </p:cNvSpPr>
          <p:nvPr>
            <p:ph idx="1"/>
          </p:nvPr>
        </p:nvSpPr>
        <p:spPr/>
        <p:txBody>
          <a:bodyPr/>
          <a:lstStyle/>
          <a:p>
            <a:pPr eaLnBrk="1" hangingPunct="1"/>
            <a:r>
              <a:rPr lang="en-US" dirty="0" err="1" smtClean="0"/>
              <a:t>Adipic</a:t>
            </a:r>
            <a:r>
              <a:rPr lang="en-US" dirty="0" smtClean="0"/>
              <a:t> acid is used in the manufacture of nylon.  It’s molar mass is about 146 </a:t>
            </a:r>
            <a:r>
              <a:rPr lang="en-US" dirty="0" err="1" smtClean="0"/>
              <a:t>amu</a:t>
            </a:r>
            <a:r>
              <a:rPr lang="en-US" dirty="0" smtClean="0"/>
              <a:t>, given its percent composition is 49.30% C, 6.91% H, and 43.79% O (by mass), what is the molecular formula?</a:t>
            </a:r>
          </a:p>
          <a:p>
            <a:r>
              <a:rPr lang="en-US" dirty="0" smtClean="0"/>
              <a:t>Would </a:t>
            </a:r>
            <a:r>
              <a:rPr lang="en-US" dirty="0" err="1" smtClean="0"/>
              <a:t>adipic</a:t>
            </a:r>
            <a:r>
              <a:rPr lang="en-US" dirty="0" smtClean="0"/>
              <a:t> acid be classified as a hydrocarbon, alcohol, ether, or carboxylic acid, if the structure is:  </a:t>
            </a:r>
          </a:p>
          <a:p>
            <a:pPr eaLnBrk="1" hangingPunct="1"/>
            <a:endParaRPr lang="en-US" dirty="0" smtClean="0"/>
          </a:p>
          <a:p>
            <a:pPr eaLnBrk="1" hangingPunct="1"/>
            <a:endParaRPr 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129219979"/>
              </p:ext>
            </p:extLst>
          </p:nvPr>
        </p:nvGraphicFramePr>
        <p:xfrm>
          <a:off x="3962400" y="5257800"/>
          <a:ext cx="3657600" cy="952500"/>
        </p:xfrm>
        <a:graphic>
          <a:graphicData uri="http://schemas.openxmlformats.org/presentationml/2006/ole">
            <mc:AlternateContent xmlns:mc="http://schemas.openxmlformats.org/markup-compatibility/2006">
              <mc:Choice xmlns:v="urn:schemas-microsoft-com:vml" Requires="v">
                <p:oleObj spid="_x0000_s2052" name="CS ChemDraw Drawing" r:id="rId4" imgW="3657275" imgH="951951" progId="ChemDraw.Document.6.0">
                  <p:embed/>
                </p:oleObj>
              </mc:Choice>
              <mc:Fallback>
                <p:oleObj name="CS ChemDraw Drawing" r:id="rId4" imgW="3657275" imgH="951951" progId="ChemDraw.Document.6.0">
                  <p:embed/>
                  <p:pic>
                    <p:nvPicPr>
                      <p:cNvPr id="0" name=""/>
                      <p:cNvPicPr/>
                      <p:nvPr/>
                    </p:nvPicPr>
                    <p:blipFill>
                      <a:blip r:embed="rId5"/>
                      <a:stretch>
                        <a:fillRect/>
                      </a:stretch>
                    </p:blipFill>
                    <p:spPr>
                      <a:xfrm>
                        <a:off x="3962400" y="5257800"/>
                        <a:ext cx="3657600" cy="952500"/>
                      </a:xfrm>
                      <a:prstGeom prst="rect">
                        <a:avLst/>
                      </a:prstGeom>
                    </p:spPr>
                  </p:pic>
                </p:oleObj>
              </mc:Fallback>
            </mc:AlternateContent>
          </a:graphicData>
        </a:graphic>
      </p:graphicFrame>
    </p:spTree>
    <p:extLst>
      <p:ext uri="{BB962C8B-B14F-4D97-AF65-F5344CB8AC3E}">
        <p14:creationId xmlns:p14="http://schemas.microsoft.com/office/powerpoint/2010/main" val="196495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p:cNvPicPr>
          <p:nvPr/>
        </p:nvPicPr>
        <p:blipFill>
          <a:blip r:embed="rId3" cstate="print"/>
          <a:srcRect/>
          <a:stretch>
            <a:fillRect/>
          </a:stretch>
        </p:blipFill>
        <p:spPr bwMode="auto">
          <a:xfrm>
            <a:off x="1341664" y="990600"/>
            <a:ext cx="6489700" cy="5003800"/>
          </a:xfrm>
          <a:prstGeom prst="rect">
            <a:avLst/>
          </a:prstGeom>
          <a:noFill/>
          <a:ln w="9525">
            <a:noFill/>
            <a:miter lim="800000"/>
            <a:headEnd/>
            <a:tailEnd/>
          </a:ln>
        </p:spPr>
      </p:pic>
      <p:sp>
        <p:nvSpPr>
          <p:cNvPr id="18434"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7-1 p181</a:t>
            </a:r>
          </a:p>
        </p:txBody>
      </p:sp>
      <p:sp>
        <p:nvSpPr>
          <p:cNvPr id="2" name="Title 1"/>
          <p:cNvSpPr>
            <a:spLocks noGrp="1"/>
          </p:cNvSpPr>
          <p:nvPr>
            <p:ph type="title"/>
          </p:nvPr>
        </p:nvSpPr>
        <p:spPr>
          <a:xfrm>
            <a:off x="457200" y="274638"/>
            <a:ext cx="8229600" cy="715962"/>
          </a:xfrm>
        </p:spPr>
        <p:txBody>
          <a:bodyPr>
            <a:normAutofit/>
          </a:bodyPr>
          <a:lstStyle/>
          <a:p>
            <a:r>
              <a:rPr lang="en-US" sz="2900" dirty="0" smtClean="0"/>
              <a:t>How is molecular mass of carbon dioxide calculated?</a:t>
            </a:r>
            <a:endParaRPr lang="en-US" sz="2900" dirty="0"/>
          </a:p>
        </p:txBody>
      </p:sp>
    </p:spTree>
    <p:extLst>
      <p:ext uri="{BB962C8B-B14F-4D97-AF65-F5344CB8AC3E}">
        <p14:creationId xmlns:p14="http://schemas.microsoft.com/office/powerpoint/2010/main" val="589460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Counting by Mass</a:t>
            </a:r>
            <a:endParaRPr lang="en-US" dirty="0"/>
          </a:p>
        </p:txBody>
      </p:sp>
      <p:sp>
        <p:nvSpPr>
          <p:cNvPr id="3" name="Content Placeholder 2"/>
          <p:cNvSpPr>
            <a:spLocks noGrp="1"/>
          </p:cNvSpPr>
          <p:nvPr>
            <p:ph idx="1"/>
          </p:nvPr>
        </p:nvSpPr>
        <p:spPr/>
        <p:txBody>
          <a:bodyPr/>
          <a:lstStyle/>
          <a:p>
            <a:r>
              <a:rPr lang="en-US" dirty="0" smtClean="0"/>
              <a:t>Suppose that a customer in a candy store wants 1,000 mint M&amp;Ms. What mass of M&amp;Ms would be required if each M&amp;M has a mass of 2.0 g? </a:t>
            </a:r>
            <a:endParaRPr lang="en-US" dirty="0"/>
          </a:p>
        </p:txBody>
      </p:sp>
    </p:spTree>
    <p:extLst>
      <p:ext uri="{BB962C8B-B14F-4D97-AF65-F5344CB8AC3E}">
        <p14:creationId xmlns:p14="http://schemas.microsoft.com/office/powerpoint/2010/main" val="240468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Counting by Mass</a:t>
            </a:r>
            <a:endParaRPr lang="en-US" dirty="0"/>
          </a:p>
        </p:txBody>
      </p:sp>
      <p:sp>
        <p:nvSpPr>
          <p:cNvPr id="3" name="Content Placeholder 2"/>
          <p:cNvSpPr>
            <a:spLocks noGrp="1"/>
          </p:cNvSpPr>
          <p:nvPr>
            <p:ph sz="half" idx="1"/>
          </p:nvPr>
        </p:nvSpPr>
        <p:spPr/>
        <p:txBody>
          <a:bodyPr/>
          <a:lstStyle/>
          <a:p>
            <a:r>
              <a:rPr lang="en-US" dirty="0" smtClean="0"/>
              <a:t>Assume that 10 mint M&amp;Ms have the following masses. Can these </a:t>
            </a:r>
            <a:r>
              <a:rPr lang="en-US" dirty="0" err="1" smtClean="0"/>
              <a:t>nonidentical</a:t>
            </a:r>
            <a:r>
              <a:rPr lang="en-US" dirty="0" smtClean="0"/>
              <a:t> beans be counted by weighing?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62363582"/>
              </p:ext>
            </p:extLst>
          </p:nvPr>
        </p:nvGraphicFramePr>
        <p:xfrm>
          <a:off x="4876800" y="1295400"/>
          <a:ext cx="3505200" cy="4079240"/>
        </p:xfrm>
        <a:graphic>
          <a:graphicData uri="http://schemas.openxmlformats.org/drawingml/2006/table">
            <a:tbl>
              <a:tblPr firstRow="1" bandRow="1">
                <a:tableStyleId>{5940675A-B579-460E-94D1-54222C63F5DA}</a:tableStyleId>
              </a:tblPr>
              <a:tblGrid>
                <a:gridCol w="1676400"/>
                <a:gridCol w="1828800"/>
              </a:tblGrid>
              <a:tr h="370840">
                <a:tc>
                  <a:txBody>
                    <a:bodyPr/>
                    <a:lstStyle/>
                    <a:p>
                      <a:r>
                        <a:rPr lang="en-US" dirty="0" smtClean="0"/>
                        <a:t>M&amp;M number</a:t>
                      </a:r>
                      <a:endParaRPr lang="en-US" dirty="0"/>
                    </a:p>
                  </a:txBody>
                  <a:tcPr/>
                </a:tc>
                <a:tc>
                  <a:txBody>
                    <a:bodyPr/>
                    <a:lstStyle/>
                    <a:p>
                      <a:r>
                        <a:rPr lang="en-US" dirty="0" smtClean="0"/>
                        <a:t>Mass</a:t>
                      </a:r>
                      <a:endParaRPr lang="en-US" dirty="0"/>
                    </a:p>
                  </a:txBody>
                  <a:tcPr/>
                </a:tc>
              </a:tr>
              <a:tr h="370840">
                <a:tc>
                  <a:txBody>
                    <a:bodyPr/>
                    <a:lstStyle/>
                    <a:p>
                      <a:r>
                        <a:rPr lang="en-US" dirty="0" smtClean="0"/>
                        <a:t>1</a:t>
                      </a:r>
                      <a:endParaRPr lang="en-US" dirty="0"/>
                    </a:p>
                  </a:txBody>
                  <a:tcPr/>
                </a:tc>
                <a:tc>
                  <a:txBody>
                    <a:bodyPr/>
                    <a:lstStyle/>
                    <a:p>
                      <a:r>
                        <a:rPr lang="en-US" dirty="0" smtClean="0"/>
                        <a:t>2.0 g</a:t>
                      </a:r>
                      <a:endParaRPr lang="en-US" dirty="0"/>
                    </a:p>
                  </a:txBody>
                  <a:tcPr/>
                </a:tc>
              </a:tr>
              <a:tr h="370840">
                <a:tc>
                  <a:txBody>
                    <a:bodyPr/>
                    <a:lstStyle/>
                    <a:p>
                      <a:r>
                        <a:rPr lang="en-US" dirty="0" smtClean="0"/>
                        <a:t>2</a:t>
                      </a:r>
                      <a:endParaRPr lang="en-US" dirty="0"/>
                    </a:p>
                  </a:txBody>
                  <a:tcPr/>
                </a:tc>
                <a:tc>
                  <a:txBody>
                    <a:bodyPr/>
                    <a:lstStyle/>
                    <a:p>
                      <a:r>
                        <a:rPr lang="en-US" dirty="0" smtClean="0"/>
                        <a:t>1.9 g</a:t>
                      </a:r>
                      <a:endParaRPr lang="en-US" dirty="0"/>
                    </a:p>
                  </a:txBody>
                  <a:tcPr/>
                </a:tc>
              </a:tr>
              <a:tr h="370840">
                <a:tc>
                  <a:txBody>
                    <a:bodyPr/>
                    <a:lstStyle/>
                    <a:p>
                      <a:r>
                        <a:rPr lang="en-US" dirty="0" smtClean="0"/>
                        <a:t>3</a:t>
                      </a:r>
                      <a:endParaRPr lang="en-US" dirty="0"/>
                    </a:p>
                  </a:txBody>
                  <a:tcPr/>
                </a:tc>
                <a:tc>
                  <a:txBody>
                    <a:bodyPr/>
                    <a:lstStyle/>
                    <a:p>
                      <a:r>
                        <a:rPr lang="en-US" dirty="0" smtClean="0"/>
                        <a:t>2.0</a:t>
                      </a:r>
                      <a:r>
                        <a:rPr lang="en-US" baseline="0" dirty="0" smtClean="0"/>
                        <a:t> g</a:t>
                      </a:r>
                      <a:endParaRPr lang="en-US" dirty="0"/>
                    </a:p>
                  </a:txBody>
                  <a:tcPr/>
                </a:tc>
              </a:tr>
              <a:tr h="370840">
                <a:tc>
                  <a:txBody>
                    <a:bodyPr/>
                    <a:lstStyle/>
                    <a:p>
                      <a:r>
                        <a:rPr lang="en-US" dirty="0" smtClean="0"/>
                        <a:t>4</a:t>
                      </a:r>
                      <a:endParaRPr lang="en-US" dirty="0"/>
                    </a:p>
                  </a:txBody>
                  <a:tcPr/>
                </a:tc>
                <a:tc>
                  <a:txBody>
                    <a:bodyPr/>
                    <a:lstStyle/>
                    <a:p>
                      <a:r>
                        <a:rPr lang="en-US" dirty="0" smtClean="0"/>
                        <a:t>2.1 g</a:t>
                      </a:r>
                      <a:endParaRPr lang="en-US" dirty="0"/>
                    </a:p>
                  </a:txBody>
                  <a:tcPr/>
                </a:tc>
              </a:tr>
              <a:tr h="370840">
                <a:tc>
                  <a:txBody>
                    <a:bodyPr/>
                    <a:lstStyle/>
                    <a:p>
                      <a:r>
                        <a:rPr lang="en-US" dirty="0" smtClean="0"/>
                        <a:t>5</a:t>
                      </a:r>
                      <a:endParaRPr lang="en-US" dirty="0"/>
                    </a:p>
                  </a:txBody>
                  <a:tcPr/>
                </a:tc>
                <a:tc>
                  <a:txBody>
                    <a:bodyPr/>
                    <a:lstStyle/>
                    <a:p>
                      <a:r>
                        <a:rPr lang="en-US" dirty="0" smtClean="0"/>
                        <a:t>1.8 g</a:t>
                      </a:r>
                      <a:endParaRPr lang="en-US" dirty="0"/>
                    </a:p>
                  </a:txBody>
                  <a:tcPr/>
                </a:tc>
              </a:tr>
              <a:tr h="370840">
                <a:tc>
                  <a:txBody>
                    <a:bodyPr/>
                    <a:lstStyle/>
                    <a:p>
                      <a:r>
                        <a:rPr lang="en-US" dirty="0" smtClean="0"/>
                        <a:t>6</a:t>
                      </a:r>
                      <a:endParaRPr lang="en-US" dirty="0"/>
                    </a:p>
                  </a:txBody>
                  <a:tcPr/>
                </a:tc>
                <a:tc>
                  <a:txBody>
                    <a:bodyPr/>
                    <a:lstStyle/>
                    <a:p>
                      <a:r>
                        <a:rPr lang="en-US" dirty="0" smtClean="0"/>
                        <a:t>2.0 g</a:t>
                      </a:r>
                      <a:endParaRPr lang="en-US" dirty="0"/>
                    </a:p>
                  </a:txBody>
                  <a:tcPr/>
                </a:tc>
              </a:tr>
              <a:tr h="370840">
                <a:tc>
                  <a:txBody>
                    <a:bodyPr/>
                    <a:lstStyle/>
                    <a:p>
                      <a:r>
                        <a:rPr lang="en-US" dirty="0" smtClean="0"/>
                        <a:t>7</a:t>
                      </a:r>
                      <a:endParaRPr lang="en-US" dirty="0"/>
                    </a:p>
                  </a:txBody>
                  <a:tcPr/>
                </a:tc>
                <a:tc>
                  <a:txBody>
                    <a:bodyPr/>
                    <a:lstStyle/>
                    <a:p>
                      <a:r>
                        <a:rPr lang="en-US" dirty="0" smtClean="0"/>
                        <a:t>2.2 g</a:t>
                      </a:r>
                      <a:endParaRPr lang="en-US" dirty="0"/>
                    </a:p>
                  </a:txBody>
                  <a:tcPr/>
                </a:tc>
              </a:tr>
              <a:tr h="370840">
                <a:tc>
                  <a:txBody>
                    <a:bodyPr/>
                    <a:lstStyle/>
                    <a:p>
                      <a:r>
                        <a:rPr lang="en-US" dirty="0" smtClean="0"/>
                        <a:t>8</a:t>
                      </a:r>
                      <a:endParaRPr lang="en-US" dirty="0"/>
                    </a:p>
                  </a:txBody>
                  <a:tcPr/>
                </a:tc>
                <a:tc>
                  <a:txBody>
                    <a:bodyPr/>
                    <a:lstStyle/>
                    <a:p>
                      <a:r>
                        <a:rPr lang="en-US" dirty="0" smtClean="0"/>
                        <a:t>2.0 g</a:t>
                      </a:r>
                      <a:endParaRPr lang="en-US" dirty="0"/>
                    </a:p>
                  </a:txBody>
                  <a:tcPr/>
                </a:tc>
              </a:tr>
              <a:tr h="370840">
                <a:tc>
                  <a:txBody>
                    <a:bodyPr/>
                    <a:lstStyle/>
                    <a:p>
                      <a:r>
                        <a:rPr lang="en-US" dirty="0" smtClean="0"/>
                        <a:t>9</a:t>
                      </a:r>
                      <a:endParaRPr lang="en-US" dirty="0"/>
                    </a:p>
                  </a:txBody>
                  <a:tcPr/>
                </a:tc>
                <a:tc>
                  <a:txBody>
                    <a:bodyPr/>
                    <a:lstStyle/>
                    <a:p>
                      <a:r>
                        <a:rPr lang="en-US" dirty="0" smtClean="0"/>
                        <a:t>2.0 g</a:t>
                      </a:r>
                      <a:endParaRPr lang="en-US" dirty="0"/>
                    </a:p>
                  </a:txBody>
                  <a:tcPr/>
                </a:tc>
              </a:tr>
              <a:tr h="370840">
                <a:tc>
                  <a:txBody>
                    <a:bodyPr/>
                    <a:lstStyle/>
                    <a:p>
                      <a:r>
                        <a:rPr lang="en-US" dirty="0" smtClean="0"/>
                        <a:t>10</a:t>
                      </a:r>
                      <a:endParaRPr lang="en-US" dirty="0"/>
                    </a:p>
                  </a:txBody>
                  <a:tcPr/>
                </a:tc>
                <a:tc>
                  <a:txBody>
                    <a:bodyPr/>
                    <a:lstStyle/>
                    <a:p>
                      <a:r>
                        <a:rPr lang="en-US" dirty="0" smtClean="0"/>
                        <a:t>2.0 g</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86979796"/>
              </p:ext>
            </p:extLst>
          </p:nvPr>
        </p:nvGraphicFramePr>
        <p:xfrm>
          <a:off x="4800600" y="5562600"/>
          <a:ext cx="3810000" cy="370840"/>
        </p:xfrm>
        <a:graphic>
          <a:graphicData uri="http://schemas.openxmlformats.org/drawingml/2006/table">
            <a:tbl>
              <a:tblPr firstRow="1" bandRow="1">
                <a:tableStyleId>{5940675A-B579-460E-94D1-54222C63F5DA}</a:tableStyleId>
              </a:tblPr>
              <a:tblGrid>
                <a:gridCol w="1864468"/>
                <a:gridCol w="1945532"/>
              </a:tblGrid>
              <a:tr h="370840">
                <a:tc>
                  <a:txBody>
                    <a:bodyPr/>
                    <a:lstStyle/>
                    <a:p>
                      <a:r>
                        <a:rPr lang="en-US" dirty="0" smtClean="0"/>
                        <a:t>Average mass</a:t>
                      </a:r>
                      <a:endParaRPr lang="en-US" dirty="0"/>
                    </a:p>
                  </a:txBody>
                  <a:tcPr/>
                </a:tc>
                <a:tc>
                  <a:txBody>
                    <a:bodyPr/>
                    <a:lstStyle/>
                    <a:p>
                      <a:r>
                        <a:rPr lang="en-US" dirty="0" smtClean="0"/>
                        <a:t>20.0</a:t>
                      </a:r>
                      <a:r>
                        <a:rPr lang="en-US" baseline="0" dirty="0" smtClean="0"/>
                        <a:t> g/10 = </a:t>
                      </a:r>
                      <a:r>
                        <a:rPr lang="en-US" dirty="0" smtClean="0"/>
                        <a:t>2.00 g</a:t>
                      </a:r>
                      <a:endParaRPr lang="en-US" dirty="0"/>
                    </a:p>
                  </a:txBody>
                  <a:tcPr/>
                </a:tc>
              </a:tr>
            </a:tbl>
          </a:graphicData>
        </a:graphic>
      </p:graphicFrame>
    </p:spTree>
    <p:extLst>
      <p:ext uri="{BB962C8B-B14F-4D97-AF65-F5344CB8AC3E}">
        <p14:creationId xmlns:p14="http://schemas.microsoft.com/office/powerpoint/2010/main" val="37309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Counting by Mass</a:t>
            </a:r>
            <a:endParaRPr lang="en-US" dirty="0"/>
          </a:p>
        </p:txBody>
      </p:sp>
      <p:sp>
        <p:nvSpPr>
          <p:cNvPr id="3" name="Content Placeholder 2"/>
          <p:cNvSpPr>
            <a:spLocks noGrp="1"/>
          </p:cNvSpPr>
          <p:nvPr>
            <p:ph idx="1"/>
          </p:nvPr>
        </p:nvSpPr>
        <p:spPr/>
        <p:txBody>
          <a:bodyPr/>
          <a:lstStyle/>
          <a:p>
            <a:r>
              <a:rPr lang="en-US" dirty="0" smtClean="0"/>
              <a:t>The mass of a single carbon atom is 1.993 x 10</a:t>
            </a:r>
            <a:r>
              <a:rPr lang="en-US" baseline="30000" dirty="0" smtClean="0"/>
              <a:t>-23</a:t>
            </a:r>
            <a:r>
              <a:rPr lang="en-US" dirty="0" smtClean="0"/>
              <a:t> g. </a:t>
            </a:r>
          </a:p>
          <a:p>
            <a:r>
              <a:rPr lang="en-US" dirty="0" smtClean="0"/>
              <a:t>If 1 u = 1.6606 x 10</a:t>
            </a:r>
            <a:r>
              <a:rPr lang="en-US" baseline="30000" dirty="0" smtClean="0"/>
              <a:t>-24</a:t>
            </a:r>
            <a:r>
              <a:rPr lang="en-US" dirty="0" smtClean="0"/>
              <a:t> g, what is the mass of a single carbon atom in atomic mass units? </a:t>
            </a:r>
          </a:p>
          <a:p>
            <a:r>
              <a:rPr lang="en-US" dirty="0" smtClean="0"/>
              <a:t>How many carbon atoms are there in 2.50 x 10</a:t>
            </a:r>
            <a:r>
              <a:rPr lang="en-US" baseline="30000" dirty="0" smtClean="0"/>
              <a:t>20</a:t>
            </a:r>
            <a:r>
              <a:rPr lang="en-US" dirty="0" smtClean="0"/>
              <a:t> u of carbon atoms? </a:t>
            </a:r>
            <a:endParaRPr lang="en-US" dirty="0"/>
          </a:p>
        </p:txBody>
      </p:sp>
    </p:spTree>
    <p:extLst>
      <p:ext uri="{BB962C8B-B14F-4D97-AF65-F5344CB8AC3E}">
        <p14:creationId xmlns:p14="http://schemas.microsoft.com/office/powerpoint/2010/main" val="24625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92162"/>
          </a:xfrm>
        </p:spPr>
        <p:txBody>
          <a:bodyPr>
            <a:normAutofit/>
          </a:bodyPr>
          <a:lstStyle/>
          <a:p>
            <a:pPr eaLnBrk="1" hangingPunct="1"/>
            <a:r>
              <a:rPr lang="en-US" dirty="0" smtClean="0"/>
              <a:t>How are items counted? </a:t>
            </a:r>
          </a:p>
        </p:txBody>
      </p:sp>
      <p:grpSp>
        <p:nvGrpSpPr>
          <p:cNvPr id="4" name="Group 10"/>
          <p:cNvGrpSpPr>
            <a:grpSpLocks/>
          </p:cNvGrpSpPr>
          <p:nvPr/>
        </p:nvGrpSpPr>
        <p:grpSpPr bwMode="auto">
          <a:xfrm>
            <a:off x="228600" y="1066800"/>
            <a:ext cx="8686800" cy="5029200"/>
            <a:chOff x="528" y="1632"/>
            <a:chExt cx="4512" cy="2054"/>
          </a:xfrm>
        </p:grpSpPr>
        <p:pic>
          <p:nvPicPr>
            <p:cNvPr id="5" name="Picture 7" descr="07_Pg194_UnFigure"/>
            <p:cNvPicPr>
              <a:picLocks noChangeAspect="1" noChangeArrowheads="1"/>
            </p:cNvPicPr>
            <p:nvPr/>
          </p:nvPicPr>
          <p:blipFill>
            <a:blip r:embed="rId2" cstate="print"/>
            <a:srcRect/>
            <a:stretch>
              <a:fillRect/>
            </a:stretch>
          </p:blipFill>
          <p:spPr bwMode="auto">
            <a:xfrm>
              <a:off x="2160" y="1632"/>
              <a:ext cx="2880" cy="2054"/>
            </a:xfrm>
            <a:prstGeom prst="rect">
              <a:avLst/>
            </a:prstGeom>
            <a:noFill/>
          </p:spPr>
        </p:pic>
        <p:sp>
          <p:nvSpPr>
            <p:cNvPr id="6" name="Text Box 9"/>
            <p:cNvSpPr txBox="1">
              <a:spLocks noChangeArrowheads="1"/>
            </p:cNvSpPr>
            <p:nvPr/>
          </p:nvSpPr>
          <p:spPr bwMode="auto">
            <a:xfrm>
              <a:off x="528" y="3274"/>
              <a:ext cx="1680" cy="326"/>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Collections of items include dozen, gross, and mole.</a:t>
              </a:r>
            </a:p>
          </p:txBody>
        </p:sp>
      </p:grpSp>
    </p:spTree>
    <p:extLst>
      <p:ext uri="{BB962C8B-B14F-4D97-AF65-F5344CB8AC3E}">
        <p14:creationId xmlns:p14="http://schemas.microsoft.com/office/powerpoint/2010/main" val="425112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914400" y="1066800"/>
            <a:ext cx="3390900" cy="5232400"/>
          </a:xfrm>
          <a:prstGeom prst="rect">
            <a:avLst/>
          </a:prstGeom>
          <a:noFill/>
          <a:ln w="9525">
            <a:noFill/>
            <a:miter lim="800000"/>
            <a:headEnd/>
            <a:tailEnd/>
          </a:ln>
        </p:spPr>
      </p:pic>
      <p:sp>
        <p:nvSpPr>
          <p:cNvPr id="32770" name="TextBox 2"/>
          <p:cNvSpPr txBox="1">
            <a:spLocks noChangeArrowheads="1"/>
          </p:cNvSpPr>
          <p:nvPr/>
        </p:nvSpPr>
        <p:spPr bwMode="auto">
          <a:xfrm>
            <a:off x="8618538"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p185</a:t>
            </a:r>
          </a:p>
        </p:txBody>
      </p:sp>
      <p:sp>
        <p:nvSpPr>
          <p:cNvPr id="2" name="Title 1"/>
          <p:cNvSpPr>
            <a:spLocks noGrp="1"/>
          </p:cNvSpPr>
          <p:nvPr>
            <p:ph type="title"/>
          </p:nvPr>
        </p:nvSpPr>
        <p:spPr>
          <a:xfrm>
            <a:off x="152400" y="228600"/>
            <a:ext cx="4800600" cy="914400"/>
          </a:xfrm>
        </p:spPr>
        <p:txBody>
          <a:bodyPr>
            <a:normAutofit/>
          </a:bodyPr>
          <a:lstStyle/>
          <a:p>
            <a:r>
              <a:rPr lang="en-US" dirty="0" smtClean="0"/>
              <a:t>Jean Baptiste Perrin</a:t>
            </a:r>
            <a:endParaRPr lang="en-US" dirty="0"/>
          </a:p>
        </p:txBody>
      </p:sp>
      <p:pic>
        <p:nvPicPr>
          <p:cNvPr id="5" name="Picture 1"/>
          <p:cNvPicPr>
            <a:picLocks/>
          </p:cNvPicPr>
          <p:nvPr/>
        </p:nvPicPr>
        <p:blipFill>
          <a:blip r:embed="rId4" cstate="print"/>
          <a:srcRect/>
          <a:stretch>
            <a:fillRect/>
          </a:stretch>
        </p:blipFill>
        <p:spPr bwMode="auto">
          <a:xfrm>
            <a:off x="5181600" y="1066800"/>
            <a:ext cx="3590812" cy="5232400"/>
          </a:xfrm>
          <a:prstGeom prst="rect">
            <a:avLst/>
          </a:prstGeom>
          <a:noFill/>
          <a:ln w="9525">
            <a:noFill/>
            <a:miter lim="800000"/>
            <a:headEnd/>
            <a:tailEnd/>
          </a:ln>
        </p:spPr>
      </p:pic>
      <p:sp>
        <p:nvSpPr>
          <p:cNvPr id="6" name="Title 1"/>
          <p:cNvSpPr txBox="1">
            <a:spLocks/>
          </p:cNvSpPr>
          <p:nvPr/>
        </p:nvSpPr>
        <p:spPr>
          <a:xfrm>
            <a:off x="5029200" y="390077"/>
            <a:ext cx="4114800" cy="67672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Amedeo</a:t>
            </a:r>
            <a:r>
              <a:rPr lang="en-US" dirty="0" smtClean="0"/>
              <a:t> Avogadro</a:t>
            </a:r>
            <a:endParaRPr lang="en-US" dirty="0"/>
          </a:p>
        </p:txBody>
      </p:sp>
    </p:spTree>
    <p:extLst>
      <p:ext uri="{BB962C8B-B14F-4D97-AF65-F5344CB8AC3E}">
        <p14:creationId xmlns:p14="http://schemas.microsoft.com/office/powerpoint/2010/main" val="1655849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1682</Words>
  <Application>Microsoft Office PowerPoint</Application>
  <PresentationFormat>On-screen Show (4:3)</PresentationFormat>
  <Paragraphs>207</Paragraphs>
  <Slides>38</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CS ChemDraw Drawing</vt:lpstr>
      <vt:lpstr>Chemistry 120</vt:lpstr>
      <vt:lpstr>Example – Chemical Formula</vt:lpstr>
      <vt:lpstr>Example – Chemical Formula</vt:lpstr>
      <vt:lpstr>How is molecular mass of carbon dioxide calculated?</vt:lpstr>
      <vt:lpstr>Example – Counting by Mass</vt:lpstr>
      <vt:lpstr>Example – Counting by Mass</vt:lpstr>
      <vt:lpstr>Example – Counting by Mass</vt:lpstr>
      <vt:lpstr>How are items counted? </vt:lpstr>
      <vt:lpstr>Jean Baptiste Perrin</vt:lpstr>
      <vt:lpstr>How many atoms is Avogadro’s number? </vt:lpstr>
      <vt:lpstr>How many atoms is Avogadro’s number? </vt:lpstr>
      <vt:lpstr>How many atoms is Avogadro’s number? </vt:lpstr>
      <vt:lpstr>PowerPoint Presentation</vt:lpstr>
      <vt:lpstr>How many moles of carbon are in one mole of aspirin? </vt:lpstr>
      <vt:lpstr>Example – Molar Ratios</vt:lpstr>
      <vt:lpstr>Example – Molar Mass</vt:lpstr>
      <vt:lpstr>PowerPoint Presentation</vt:lpstr>
      <vt:lpstr>PowerPoint Presentation</vt:lpstr>
      <vt:lpstr>Example – Molar Calculations</vt:lpstr>
      <vt:lpstr>Atomic Mass</vt:lpstr>
      <vt:lpstr>How is a mole and a gram related?</vt:lpstr>
      <vt:lpstr>PowerPoint Presentation</vt:lpstr>
      <vt:lpstr>Example – Stoichiometry</vt:lpstr>
      <vt:lpstr>Example – Percentage Composition</vt:lpstr>
      <vt:lpstr>Example – Percentage Composition</vt:lpstr>
      <vt:lpstr>Example – Mass Percent</vt:lpstr>
      <vt:lpstr>How are molecular and empirical formulas related? </vt:lpstr>
      <vt:lpstr>Example – Empirical/Molecular Formulas</vt:lpstr>
      <vt:lpstr>Example – Empirical/Molecular Formulas</vt:lpstr>
      <vt:lpstr>Example – Empirical/Molecular Formulas</vt:lpstr>
      <vt:lpstr>Example - Molecular Formula</vt:lpstr>
      <vt:lpstr>Example – Empirical Formula</vt:lpstr>
      <vt:lpstr>Example – Empirical Formula</vt:lpstr>
      <vt:lpstr>Example - Molecular Formula</vt:lpstr>
      <vt:lpstr>Example – Molecular Formula</vt:lpstr>
      <vt:lpstr>Example – Molecular Formula</vt:lpstr>
      <vt:lpstr>Example – Empirical/Molecular Formulas</vt:lpstr>
      <vt:lpstr>Example – Molecular Formula</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40</cp:revision>
  <dcterms:created xsi:type="dcterms:W3CDTF">2009-09-10T05:09:26Z</dcterms:created>
  <dcterms:modified xsi:type="dcterms:W3CDTF">2014-12-09T16:31:04Z</dcterms:modified>
</cp:coreProperties>
</file>