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drawings/drawing1.xml" ContentType="application/vnd.openxmlformats-officedocument.drawingml.chartshapes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85" r:id="rId6"/>
    <p:sldId id="258" r:id="rId7"/>
    <p:sldId id="272" r:id="rId8"/>
    <p:sldId id="277" r:id="rId9"/>
    <p:sldId id="257" r:id="rId10"/>
    <p:sldId id="278" r:id="rId11"/>
    <p:sldId id="260" r:id="rId12"/>
    <p:sldId id="279" r:id="rId13"/>
    <p:sldId id="259" r:id="rId14"/>
    <p:sldId id="262" r:id="rId15"/>
    <p:sldId id="280" r:id="rId16"/>
    <p:sldId id="261" r:id="rId17"/>
    <p:sldId id="284" r:id="rId18"/>
    <p:sldId id="282" r:id="rId19"/>
    <p:sldId id="283" r:id="rId20"/>
    <p:sldId id="263" r:id="rId21"/>
    <p:sldId id="281" r:id="rId22"/>
    <p:sldId id="264" r:id="rId23"/>
    <p:sldId id="26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ocuments\My%20Dropbox\Chem%20120%20Labs%20Fa10\120%20Manual%20Files\Graphing%20Lecture%20Graph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ana.vance\AppData\Local\Temp\Graphing%20Lecture%20Graph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nces\Documents\My%20Dropbox\Chem%20120%20Labs%20Fa10\Graphing%20Lecture%20Graph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nces\Documents\My%20Dropbox\120\PowerPoints\Graphing%20Lecture%20Graph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nces\Documents\My%20Dropbox\Chem%20120%20Labs%20Fa10\Graphing%20Lecture%20Graph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nces\Documents\My%20Dropbox\120\PowerPoints\Graphing%20Lecture%20Graph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nces\Documents\My%20Dropbox\120\PowerPoints\Graphing%20Lecture%20Graph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nces\Documents\My%20Dropbox\120\PowerPoints\Graphing%20Lecture%20Graph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nces\Documents\My%20Dropbox\Chem%20120%20Labs%20Fa10\Graphing%20Lecture%20Graphs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nces\Documents\My%20Dropbox\120\PowerPoints\Graphing%20Lecture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wner\Documents\My%20Dropbox\Chem%20120%20Labs%20Fa10\120%20Manual%20Files\Graphing%20Lecture%20Graphs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Vances\Documents\My%20Dropbox\Chem%20120%20Labs%20Fa10\Graphing%20Lecture%20Graph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iana.vance\My%20Documents\My%20Dropbox\Chem%20120%20Labs%20Fa10\Graphing%20Lecture%20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nces\Documents\My%20Dropbox\Chem%20120%20Labs%20Fa10\Graphing%20Lecture%20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ana.vance\AppData\Local\Temp\Graphing%20Lecture%20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ana.vance\AppData\Local\Temp\Graphing%20Lecture%20Graph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ana.vance\AppData\Local\Temp\Graphing%20Lecture%20Graph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nces\Documents\My%20Dropbox\Chem%20120%20Labs%20Fa10\Graphing%20Lecture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xVal>
            <c:numRef>
              <c:f>Sheet1!$AH$2:$AH$7</c:f>
              <c:numCache>
                <c:formatCode>General</c:formatCode>
                <c:ptCount val="6"/>
                <c:pt idx="0">
                  <c:v>6</c:v>
                </c:pt>
                <c:pt idx="1">
                  <c:v>14</c:v>
                </c:pt>
                <c:pt idx="2">
                  <c:v>22</c:v>
                </c:pt>
                <c:pt idx="3">
                  <c:v>28</c:v>
                </c:pt>
                <c:pt idx="4">
                  <c:v>38</c:v>
                </c:pt>
                <c:pt idx="5">
                  <c:v>46</c:v>
                </c:pt>
              </c:numCache>
            </c:numRef>
          </c:xVal>
          <c:yVal>
            <c:numRef>
              <c:f>Sheet1!$AI$2:$AI$7</c:f>
              <c:numCache>
                <c:formatCode>General</c:formatCode>
                <c:ptCount val="6"/>
                <c:pt idx="0">
                  <c:v>-9.2000000000000011</c:v>
                </c:pt>
                <c:pt idx="1">
                  <c:v>-8.4</c:v>
                </c:pt>
                <c:pt idx="2">
                  <c:v>-7.6</c:v>
                </c:pt>
                <c:pt idx="3">
                  <c:v>-6.8</c:v>
                </c:pt>
                <c:pt idx="4">
                  <c:v>-5.6</c:v>
                </c:pt>
                <c:pt idx="5">
                  <c:v>-4.8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102592"/>
        <c:axId val="87104512"/>
      </c:scatterChart>
      <c:valAx>
        <c:axId val="87102592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x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7104512"/>
        <c:crosses val="autoZero"/>
        <c:crossBetween val="midCat"/>
        <c:majorUnit val="20"/>
      </c:valAx>
      <c:valAx>
        <c:axId val="87104512"/>
        <c:scaling>
          <c:orientation val="minMax"/>
          <c:max val="-4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y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7102592"/>
        <c:crosses val="autoZero"/>
        <c:crossBetween val="midCat"/>
        <c:majorUnit val="2"/>
        <c:min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/>
              <a:t>Rate of Formation</a:t>
            </a:r>
            <a:r>
              <a:rPr lang="en-US" sz="1600" baseline="0"/>
              <a:t> of NO</a:t>
            </a:r>
            <a:r>
              <a:rPr lang="en-US" sz="1600" baseline="-25000"/>
              <a:t>2</a:t>
            </a:r>
            <a:r>
              <a:rPr lang="en-US" sz="1600" baseline="0"/>
              <a:t> </a:t>
            </a:r>
          </a:p>
          <a:p>
            <a:pPr>
              <a:defRPr/>
            </a:pPr>
            <a:r>
              <a:rPr lang="en-US" sz="1600"/>
              <a:t>Concentration NO</a:t>
            </a:r>
            <a:r>
              <a:rPr lang="en-US" sz="1600" baseline="-25000"/>
              <a:t>2</a:t>
            </a:r>
            <a:r>
              <a:rPr lang="en-US" sz="1600"/>
              <a:t> (M)</a:t>
            </a:r>
            <a:r>
              <a:rPr lang="en-US" sz="1600" baseline="0"/>
              <a:t> versus time (s)</a:t>
            </a:r>
            <a:endParaRPr lang="en-US" sz="160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'[Graphing Lecture Graphs.xlsx]Sheet1'!$J$2</c:f>
              <c:strCache>
                <c:ptCount val="1"/>
                <c:pt idx="0">
                  <c:v>[NO2] (mM)</c:v>
                </c:pt>
              </c:strCache>
            </c:strRef>
          </c:tx>
          <c:spPr>
            <a:ln w="28575">
              <a:noFill/>
            </a:ln>
          </c:spPr>
          <c:trendline>
            <c:trendlineType val="log"/>
            <c:dispRSqr val="0"/>
            <c:dispEq val="0"/>
          </c:trendline>
          <c:xVal>
            <c:numRef>
              <c:f>'[Graphing Lecture Graphs.xlsx]Sheet1'!$I$3:$I$10</c:f>
              <c:numCache>
                <c:formatCode>0.0</c:formatCode>
                <c:ptCount val="8"/>
                <c:pt idx="0">
                  <c:v>3.6</c:v>
                </c:pt>
                <c:pt idx="1">
                  <c:v>9</c:v>
                </c:pt>
                <c:pt idx="2">
                  <c:v>16</c:v>
                </c:pt>
                <c:pt idx="3">
                  <c:v>24.7</c:v>
                </c:pt>
                <c:pt idx="4">
                  <c:v>35</c:v>
                </c:pt>
                <c:pt idx="5">
                  <c:v>41</c:v>
                </c:pt>
                <c:pt idx="6">
                  <c:v>49</c:v>
                </c:pt>
                <c:pt idx="7">
                  <c:v>67</c:v>
                </c:pt>
              </c:numCache>
            </c:numRef>
          </c:xVal>
          <c:yVal>
            <c:numRef>
              <c:f>'[Graphing Lecture Graphs.xlsx]Sheet1'!$K$3:$K$10</c:f>
              <c:numCache>
                <c:formatCode>0.0</c:formatCode>
                <c:ptCount val="8"/>
                <c:pt idx="0">
                  <c:v>1</c:v>
                </c:pt>
                <c:pt idx="1">
                  <c:v>4</c:v>
                </c:pt>
                <c:pt idx="2">
                  <c:v>7</c:v>
                </c:pt>
                <c:pt idx="3" formatCode="General">
                  <c:v>9.5</c:v>
                </c:pt>
                <c:pt idx="4" formatCode="General">
                  <c:v>11.9</c:v>
                </c:pt>
                <c:pt idx="5" formatCode="General">
                  <c:v>13.9</c:v>
                </c:pt>
                <c:pt idx="6" formatCode="General">
                  <c:v>14.9</c:v>
                </c:pt>
                <c:pt idx="7" formatCode="General">
                  <c:v>15.2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899392"/>
        <c:axId val="93917952"/>
      </c:scatterChart>
      <c:valAx>
        <c:axId val="93899392"/>
        <c:scaling>
          <c:orientation val="minMax"/>
          <c:max val="7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</a:t>
                </a:r>
                <a:r>
                  <a:rPr lang="en-US" baseline="0"/>
                  <a:t> (s)</a:t>
                </a:r>
                <a:endParaRPr lang="en-US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3917952"/>
        <c:crosses val="autoZero"/>
        <c:crossBetween val="midCat"/>
        <c:majorUnit val="17.5"/>
        <c:minorUnit val="3.5"/>
      </c:valAx>
      <c:valAx>
        <c:axId val="93917952"/>
        <c:scaling>
          <c:orientation val="minMax"/>
          <c:max val="20"/>
          <c:min val="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[NO</a:t>
                </a:r>
                <a:r>
                  <a:rPr lang="en-US" baseline="-25000"/>
                  <a:t>2</a:t>
                </a:r>
                <a:r>
                  <a:rPr lang="en-US"/>
                  <a:t>] </a:t>
                </a:r>
                <a:r>
                  <a:rPr lang="en-US">
                    <a:latin typeface="Calibri" panose="020F0502020204030204" pitchFamily="34" charset="0"/>
                  </a:rPr>
                  <a:t>× 10</a:t>
                </a:r>
                <a:r>
                  <a:rPr lang="en-US" baseline="30000">
                    <a:latin typeface="Calibri" panose="020F0502020204030204" pitchFamily="34" charset="0"/>
                  </a:rPr>
                  <a:t>6</a:t>
                </a:r>
                <a:r>
                  <a:rPr lang="en-US" baseline="0"/>
                  <a:t> (mM)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1.3888888888888904E-2"/>
              <c:y val="0.39840441819772565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93899392"/>
        <c:crossesAt val="0"/>
        <c:crossBetween val="midCat"/>
        <c:majorUnit val="5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/>
              <a:t>Avogadro's</a:t>
            </a:r>
            <a:r>
              <a:rPr lang="en-US" sz="1400" baseline="0" dirty="0"/>
              <a:t> Law</a:t>
            </a:r>
          </a:p>
          <a:p>
            <a:pPr>
              <a:defRPr sz="1400"/>
            </a:pPr>
            <a:r>
              <a:rPr lang="en-US" sz="1400" baseline="0" dirty="0" smtClean="0"/>
              <a:t>Volume (mL) </a:t>
            </a:r>
            <a:r>
              <a:rPr lang="en-US" sz="1400" baseline="0" dirty="0"/>
              <a:t>versus </a:t>
            </a:r>
            <a:r>
              <a:rPr lang="en-US" sz="1400" baseline="0" dirty="0" smtClean="0"/>
              <a:t>moles </a:t>
            </a:r>
            <a:r>
              <a:rPr lang="en-US" sz="1400" baseline="0" dirty="0"/>
              <a:t>of </a:t>
            </a:r>
            <a:r>
              <a:rPr lang="en-US" sz="1400" baseline="0" dirty="0" smtClean="0"/>
              <a:t>gas (</a:t>
            </a:r>
            <a:r>
              <a:rPr lang="en-US" sz="1400" baseline="0" dirty="0" err="1" smtClean="0"/>
              <a:t>mol</a:t>
            </a:r>
            <a:r>
              <a:rPr lang="en-US" sz="1400" baseline="0" dirty="0" smtClean="0"/>
              <a:t>) </a:t>
            </a:r>
            <a:endParaRPr lang="en-US" sz="1400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xVal>
            <c:numRef>
              <c:f>Sheet1!$R$3:$R$11</c:f>
              <c:numCache>
                <c:formatCode>0.0</c:formatCode>
                <c:ptCount val="9"/>
                <c:pt idx="0">
                  <c:v>3.8</c:v>
                </c:pt>
                <c:pt idx="1">
                  <c:v>4</c:v>
                </c:pt>
                <c:pt idx="2">
                  <c:v>6.5</c:v>
                </c:pt>
                <c:pt idx="3">
                  <c:v>9</c:v>
                </c:pt>
                <c:pt idx="4">
                  <c:v>7.9</c:v>
                </c:pt>
                <c:pt idx="5">
                  <c:v>12</c:v>
                </c:pt>
                <c:pt idx="6">
                  <c:v>14.2</c:v>
                </c:pt>
                <c:pt idx="7">
                  <c:v>14.9</c:v>
                </c:pt>
                <c:pt idx="8">
                  <c:v>17.899999999999999</c:v>
                </c:pt>
              </c:numCache>
            </c:numRef>
          </c:xVal>
          <c:yVal>
            <c:numRef>
              <c:f>Sheet1!$S$3:$S$11</c:f>
              <c:numCache>
                <c:formatCode>0.0</c:formatCode>
                <c:ptCount val="9"/>
                <c:pt idx="0">
                  <c:v>3.2</c:v>
                </c:pt>
                <c:pt idx="1">
                  <c:v>2.2000000000000002</c:v>
                </c:pt>
                <c:pt idx="2">
                  <c:v>4.2</c:v>
                </c:pt>
                <c:pt idx="3">
                  <c:v>5</c:v>
                </c:pt>
                <c:pt idx="4">
                  <c:v>8.6999999999999993</c:v>
                </c:pt>
                <c:pt idx="5">
                  <c:v>6.1</c:v>
                </c:pt>
                <c:pt idx="6">
                  <c:v>8.3000000000000007</c:v>
                </c:pt>
                <c:pt idx="7">
                  <c:v>12.1</c:v>
                </c:pt>
                <c:pt idx="8">
                  <c:v>10.199999999999999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172864"/>
        <c:axId val="93174784"/>
      </c:scatterChart>
      <c:valAx>
        <c:axId val="93172864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</a:t>
                </a:r>
                <a:r>
                  <a:rPr lang="en-US" baseline="0"/>
                  <a:t> (mol)</a:t>
                </a:r>
                <a:endParaRPr lang="en-US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3174784"/>
        <c:crosses val="autoZero"/>
        <c:crossBetween val="midCat"/>
      </c:valAx>
      <c:valAx>
        <c:axId val="93174784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 (mL)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317286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Avogadro's</a:t>
            </a:r>
            <a:r>
              <a:rPr lang="en-US" sz="1400" baseline="0"/>
              <a:t> Law</a:t>
            </a:r>
          </a:p>
          <a:p>
            <a:pPr>
              <a:defRPr sz="1400"/>
            </a:pPr>
            <a:r>
              <a:rPr lang="en-US" sz="1400" baseline="0"/>
              <a:t>Volume versus moles of gas </a:t>
            </a:r>
            <a:endParaRPr lang="en-US" sz="140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Sheet1!$R$3:$R$11</c:f>
              <c:numCache>
                <c:formatCode>0.0</c:formatCode>
                <c:ptCount val="9"/>
                <c:pt idx="0">
                  <c:v>3.8</c:v>
                </c:pt>
                <c:pt idx="1">
                  <c:v>4</c:v>
                </c:pt>
                <c:pt idx="2">
                  <c:v>6.5</c:v>
                </c:pt>
                <c:pt idx="3">
                  <c:v>9</c:v>
                </c:pt>
                <c:pt idx="4">
                  <c:v>7.9</c:v>
                </c:pt>
                <c:pt idx="5">
                  <c:v>12</c:v>
                </c:pt>
                <c:pt idx="6">
                  <c:v>14.2</c:v>
                </c:pt>
                <c:pt idx="7">
                  <c:v>14.9</c:v>
                </c:pt>
                <c:pt idx="8">
                  <c:v>17.899999999999999</c:v>
                </c:pt>
              </c:numCache>
            </c:numRef>
          </c:xVal>
          <c:yVal>
            <c:numRef>
              <c:f>Sheet1!$S$3:$S$11</c:f>
              <c:numCache>
                <c:formatCode>0.0</c:formatCode>
                <c:ptCount val="9"/>
                <c:pt idx="0">
                  <c:v>3.2</c:v>
                </c:pt>
                <c:pt idx="1">
                  <c:v>2.2000000000000002</c:v>
                </c:pt>
                <c:pt idx="2">
                  <c:v>4.2</c:v>
                </c:pt>
                <c:pt idx="3">
                  <c:v>5</c:v>
                </c:pt>
                <c:pt idx="4">
                  <c:v>8.6999999999999993</c:v>
                </c:pt>
                <c:pt idx="5">
                  <c:v>6.1</c:v>
                </c:pt>
                <c:pt idx="6">
                  <c:v>8.3000000000000007</c:v>
                </c:pt>
                <c:pt idx="7">
                  <c:v>12.1</c:v>
                </c:pt>
                <c:pt idx="8">
                  <c:v>10.199999999999999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271168"/>
        <c:axId val="93273088"/>
      </c:scatterChart>
      <c:valAx>
        <c:axId val="93271168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</a:t>
                </a:r>
                <a:r>
                  <a:rPr lang="en-US" baseline="0"/>
                  <a:t> (mol)</a:t>
                </a:r>
                <a:endParaRPr lang="en-US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3273088"/>
        <c:crosses val="autoZero"/>
        <c:crossBetween val="midCat"/>
      </c:valAx>
      <c:valAx>
        <c:axId val="93273088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 (mL)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327116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marker>
            <c:symbol val="none"/>
          </c:marker>
          <c:val>
            <c:numRef>
              <c:f>Sheet1!$P$2:$P$11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327744"/>
        <c:axId val="93329664"/>
      </c:lineChart>
      <c:catAx>
        <c:axId val="93327744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x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93329664"/>
        <c:crosses val="autoZero"/>
        <c:auto val="1"/>
        <c:lblAlgn val="ctr"/>
        <c:lblOffset val="100"/>
        <c:tickLblSkip val="1"/>
        <c:noMultiLvlLbl val="0"/>
      </c:catAx>
      <c:valAx>
        <c:axId val="93329664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3327744"/>
        <c:crosses val="autoZero"/>
        <c:crossBetween val="between"/>
        <c:majorUnit val="5"/>
        <c:min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Second Order </a:t>
            </a:r>
            <a:r>
              <a:rPr lang="en-US" sz="1400" dirty="0" smtClean="0"/>
              <a:t>Production </a:t>
            </a:r>
            <a:r>
              <a:rPr lang="en-US" sz="1400" dirty="0"/>
              <a:t>of </a:t>
            </a:r>
            <a:r>
              <a:rPr lang="en-US" sz="1400" dirty="0" smtClean="0"/>
              <a:t>Chlorine</a:t>
            </a:r>
            <a:endParaRPr lang="en-US" sz="1400" baseline="0" dirty="0"/>
          </a:p>
          <a:p>
            <a:pPr>
              <a:defRPr/>
            </a:pPr>
            <a:r>
              <a:rPr lang="en-US" sz="1400" dirty="0"/>
              <a:t>Reciprocal</a:t>
            </a:r>
            <a:r>
              <a:rPr lang="en-US" sz="1400" baseline="0" dirty="0"/>
              <a:t> Chlorine </a:t>
            </a:r>
            <a:r>
              <a:rPr lang="en-US" sz="1400" baseline="0" dirty="0" smtClean="0"/>
              <a:t>concentration (1/M) </a:t>
            </a:r>
            <a:r>
              <a:rPr lang="en-US" sz="1400" baseline="0" dirty="0"/>
              <a:t>versus </a:t>
            </a:r>
            <a:r>
              <a:rPr lang="en-US" sz="1400" baseline="0" dirty="0" smtClean="0"/>
              <a:t>time (s) </a:t>
            </a:r>
            <a:endParaRPr lang="en-US" sz="1400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Sheet1!$X$3:$X$9</c:f>
              <c:numCache>
                <c:formatCode>0.0</c:formatCode>
                <c:ptCount val="7"/>
                <c:pt idx="0">
                  <c:v>1.9</c:v>
                </c:pt>
                <c:pt idx="1">
                  <c:v>3.5</c:v>
                </c:pt>
                <c:pt idx="2">
                  <c:v>6</c:v>
                </c:pt>
                <c:pt idx="3">
                  <c:v>7</c:v>
                </c:pt>
                <c:pt idx="4">
                  <c:v>10</c:v>
                </c:pt>
                <c:pt idx="5">
                  <c:v>11.9</c:v>
                </c:pt>
                <c:pt idx="6">
                  <c:v>14.3</c:v>
                </c:pt>
              </c:numCache>
            </c:numRef>
          </c:xVal>
          <c:yVal>
            <c:numRef>
              <c:f>Sheet1!$Y$3:$Y$9</c:f>
              <c:numCache>
                <c:formatCode>0.0</c:formatCode>
                <c:ptCount val="7"/>
                <c:pt idx="0">
                  <c:v>2</c:v>
                </c:pt>
                <c:pt idx="1">
                  <c:v>4.5999999999999996</c:v>
                </c:pt>
                <c:pt idx="2">
                  <c:v>6.5</c:v>
                </c:pt>
                <c:pt idx="3">
                  <c:v>10</c:v>
                </c:pt>
                <c:pt idx="4">
                  <c:v>12.2</c:v>
                </c:pt>
                <c:pt idx="5">
                  <c:v>16.7</c:v>
                </c:pt>
                <c:pt idx="6">
                  <c:v>18.8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350528"/>
        <c:axId val="93369088"/>
      </c:scatterChart>
      <c:valAx>
        <c:axId val="93350528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</a:t>
                </a:r>
                <a:r>
                  <a:rPr lang="en-US" baseline="0"/>
                  <a:t> (s)</a:t>
                </a:r>
                <a:endParaRPr lang="en-US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3369088"/>
        <c:crosses val="autoZero"/>
        <c:crossBetween val="midCat"/>
      </c:valAx>
      <c:valAx>
        <c:axId val="93369088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1/[Cl]</a:t>
                </a:r>
                <a:r>
                  <a:rPr lang="en-US" baseline="0"/>
                  <a:t> (1/M)</a:t>
                </a:r>
                <a:endParaRPr lang="en-US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335052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Second Order Production of Chlorine</a:t>
            </a:r>
            <a:endParaRPr lang="en-US" sz="1400" baseline="0"/>
          </a:p>
          <a:p>
            <a:pPr>
              <a:defRPr/>
            </a:pPr>
            <a:r>
              <a:rPr lang="en-US" sz="1400"/>
              <a:t>Reciprocal</a:t>
            </a:r>
            <a:r>
              <a:rPr lang="en-US" sz="1400" baseline="0"/>
              <a:t> Chlorine concentration versus time </a:t>
            </a:r>
            <a:endParaRPr lang="en-US" sz="140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Sheet1!$X$3:$X$9</c:f>
              <c:numCache>
                <c:formatCode>0.0</c:formatCode>
                <c:ptCount val="7"/>
                <c:pt idx="0">
                  <c:v>1.9</c:v>
                </c:pt>
                <c:pt idx="1">
                  <c:v>3.5</c:v>
                </c:pt>
                <c:pt idx="2">
                  <c:v>6</c:v>
                </c:pt>
                <c:pt idx="3">
                  <c:v>7</c:v>
                </c:pt>
                <c:pt idx="4">
                  <c:v>10</c:v>
                </c:pt>
                <c:pt idx="5">
                  <c:v>11.9</c:v>
                </c:pt>
                <c:pt idx="6">
                  <c:v>14.3</c:v>
                </c:pt>
              </c:numCache>
            </c:numRef>
          </c:xVal>
          <c:yVal>
            <c:numRef>
              <c:f>Sheet1!$Y$3:$Y$9</c:f>
              <c:numCache>
                <c:formatCode>0.0</c:formatCode>
                <c:ptCount val="7"/>
                <c:pt idx="0">
                  <c:v>2</c:v>
                </c:pt>
                <c:pt idx="1">
                  <c:v>4.5999999999999996</c:v>
                </c:pt>
                <c:pt idx="2">
                  <c:v>6.5</c:v>
                </c:pt>
                <c:pt idx="3">
                  <c:v>10</c:v>
                </c:pt>
                <c:pt idx="4">
                  <c:v>12.2</c:v>
                </c:pt>
                <c:pt idx="5">
                  <c:v>16.7</c:v>
                </c:pt>
                <c:pt idx="6">
                  <c:v>18.8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039040"/>
        <c:axId val="94897280"/>
      </c:scatterChart>
      <c:valAx>
        <c:axId val="94039040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</a:t>
                </a:r>
                <a:r>
                  <a:rPr lang="en-US" baseline="0"/>
                  <a:t> (s)</a:t>
                </a:r>
                <a:endParaRPr lang="en-US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4897280"/>
        <c:crosses val="autoZero"/>
        <c:crossBetween val="midCat"/>
      </c:valAx>
      <c:valAx>
        <c:axId val="94897280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1/[Cl]</a:t>
                </a:r>
                <a:r>
                  <a:rPr lang="en-US" baseline="0"/>
                  <a:t> (1/M)</a:t>
                </a:r>
                <a:endParaRPr lang="en-US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403904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Temperature</a:t>
            </a:r>
            <a:r>
              <a:rPr lang="en-US" sz="1600" baseline="0" dirty="0"/>
              <a:t> Dependence of an </a:t>
            </a:r>
            <a:r>
              <a:rPr lang="en-US" sz="1600" baseline="0" dirty="0" smtClean="0"/>
              <a:t>Equilibrium </a:t>
            </a:r>
            <a:r>
              <a:rPr lang="en-US" sz="1600" baseline="0" dirty="0"/>
              <a:t>Constant </a:t>
            </a:r>
            <a:endParaRPr lang="en-US" sz="1600" dirty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K</a:t>
            </a:r>
            <a:r>
              <a:rPr lang="en-US" sz="1600" baseline="-25000" dirty="0"/>
              <a:t>c</a:t>
            </a:r>
            <a:r>
              <a:rPr lang="en-US" sz="1600" baseline="0" dirty="0"/>
              <a:t> vs Temperature</a:t>
            </a:r>
            <a:endParaRPr lang="en-US" sz="1600" dirty="0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xVal>
            <c:numRef>
              <c:f>Sheet2!$A$2:$A$4</c:f>
              <c:numCache>
                <c:formatCode>General</c:formatCode>
                <c:ptCount val="3"/>
                <c:pt idx="0">
                  <c:v>1500</c:v>
                </c:pt>
                <c:pt idx="1">
                  <c:v>2500</c:v>
                </c:pt>
                <c:pt idx="2">
                  <c:v>3000</c:v>
                </c:pt>
              </c:numCache>
            </c:numRef>
          </c:xVal>
          <c:yVal>
            <c:numRef>
              <c:f>Sheet2!$D$2:$D$4</c:f>
              <c:numCache>
                <c:formatCode>0.00E+00</c:formatCode>
                <c:ptCount val="3"/>
                <c:pt idx="0">
                  <c:v>5.4999999999999996E-9</c:v>
                </c:pt>
                <c:pt idx="1">
                  <c:v>0.4</c:v>
                </c:pt>
                <c:pt idx="2" formatCode="General">
                  <c:v>40.299999999999997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706304"/>
        <c:axId val="94708480"/>
      </c:scatterChart>
      <c:valAx>
        <c:axId val="94706304"/>
        <c:scaling>
          <c:orientation val="minMax"/>
          <c:min val="150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Temperature</a:t>
                </a:r>
                <a:r>
                  <a:rPr lang="en-US" baseline="0"/>
                  <a:t> (°C)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4708480"/>
        <c:crosses val="autoZero"/>
        <c:crossBetween val="midCat"/>
      </c:valAx>
      <c:valAx>
        <c:axId val="94708480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K</a:t>
                </a:r>
                <a:r>
                  <a:rPr lang="en-US" baseline="-25000"/>
                  <a:t>c</a:t>
                </a: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947063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Clausius-Clapeyron</a:t>
            </a:r>
            <a:r>
              <a:rPr lang="en-US" sz="1400" baseline="0"/>
              <a:t> </a:t>
            </a:r>
          </a:p>
          <a:p>
            <a:pPr>
              <a:defRPr/>
            </a:pPr>
            <a:r>
              <a:rPr lang="en-US" sz="1400" baseline="0"/>
              <a:t>ln(K</a:t>
            </a:r>
            <a:r>
              <a:rPr lang="en-US" sz="1400" baseline="-25000"/>
              <a:t>c</a:t>
            </a:r>
            <a:r>
              <a:rPr lang="en-US" sz="1400" baseline="0"/>
              <a:t>) vs. Reciprocal Kelvin Temperature </a:t>
            </a:r>
            <a:endParaRPr lang="en-US" sz="140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Sheet2!$C$2:$C$4</c:f>
              <c:numCache>
                <c:formatCode>0.000</c:formatCode>
                <c:ptCount val="3"/>
                <c:pt idx="0">
                  <c:v>6.6666666666666661</c:v>
                </c:pt>
                <c:pt idx="1">
                  <c:v>4</c:v>
                </c:pt>
                <c:pt idx="2">
                  <c:v>3.333333333333333</c:v>
                </c:pt>
              </c:numCache>
            </c:numRef>
          </c:xVal>
          <c:yVal>
            <c:numRef>
              <c:f>Sheet2!$E$2:$E$4</c:f>
              <c:numCache>
                <c:formatCode>0.000</c:formatCode>
                <c:ptCount val="3"/>
                <c:pt idx="0">
                  <c:v>-19.018517744707985</c:v>
                </c:pt>
                <c:pt idx="1">
                  <c:v>-0.916290731874155</c:v>
                </c:pt>
                <c:pt idx="2">
                  <c:v>3.6963514689526371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739456"/>
        <c:axId val="94774400"/>
      </c:scatterChart>
      <c:valAx>
        <c:axId val="94739456"/>
        <c:scaling>
          <c:orientation val="minMax"/>
          <c:min val="3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1/T x 10</a:t>
                </a:r>
                <a:r>
                  <a:rPr lang="en-US" baseline="30000"/>
                  <a:t>4</a:t>
                </a:r>
                <a:r>
                  <a:rPr lang="en-US"/>
                  <a:t> (1/K)</a:t>
                </a:r>
              </a:p>
            </c:rich>
          </c:tx>
          <c:layout/>
          <c:overlay val="0"/>
        </c:title>
        <c:numFmt formatCode="0.000" sourceLinked="1"/>
        <c:majorTickMark val="out"/>
        <c:minorTickMark val="none"/>
        <c:tickLblPos val="nextTo"/>
        <c:crossAx val="94774400"/>
        <c:crosses val="autoZero"/>
        <c:crossBetween val="midCat"/>
      </c:valAx>
      <c:valAx>
        <c:axId val="94774400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ln(K</a:t>
                </a:r>
                <a:r>
                  <a:rPr lang="en-US" baseline="-25000"/>
                  <a:t>c</a:t>
                </a:r>
                <a:r>
                  <a:rPr lang="en-US"/>
                  <a:t>)</a:t>
                </a:r>
              </a:p>
            </c:rich>
          </c:tx>
          <c:layout/>
          <c:overlay val="0"/>
        </c:title>
        <c:numFmt formatCode="0.000" sourceLinked="1"/>
        <c:majorTickMark val="out"/>
        <c:minorTickMark val="none"/>
        <c:tickLblPos val="nextTo"/>
        <c:crossAx val="9473945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Charles'</a:t>
            </a:r>
            <a:r>
              <a:rPr lang="en-US" sz="1400" baseline="0"/>
              <a:t> Law</a:t>
            </a:r>
          </a:p>
          <a:p>
            <a:pPr>
              <a:defRPr/>
            </a:pPr>
            <a:r>
              <a:rPr lang="en-US" sz="1400" baseline="0"/>
              <a:t>Volume (L) as a function of Temperature (°C)</a:t>
            </a:r>
            <a:endParaRPr lang="en-US" sz="140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1"/>
            <c:trendlineLbl>
              <c:layout>
                <c:manualLayout>
                  <c:x val="0.65135558339298494"/>
                  <c:y val="0.7062507030371203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 dirty="0"/>
                      <a:t>V = (0.7 L/°C)T + 13.1 L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xVal>
            <c:numRef>
              <c:f>Sheet1!$AA$3:$AA$9</c:f>
              <c:numCache>
                <c:formatCode>0.0</c:formatCode>
                <c:ptCount val="7"/>
                <c:pt idx="0">
                  <c:v>0.8</c:v>
                </c:pt>
                <c:pt idx="1">
                  <c:v>1.9</c:v>
                </c:pt>
                <c:pt idx="2">
                  <c:v>2.2999999999999998</c:v>
                </c:pt>
                <c:pt idx="3">
                  <c:v>3.1</c:v>
                </c:pt>
                <c:pt idx="4">
                  <c:v>4</c:v>
                </c:pt>
                <c:pt idx="5">
                  <c:v>4.8</c:v>
                </c:pt>
                <c:pt idx="6">
                  <c:v>5.2</c:v>
                </c:pt>
              </c:numCache>
            </c:numRef>
          </c:xVal>
          <c:yVal>
            <c:numRef>
              <c:f>Sheet1!$AB$3:$AB$9</c:f>
              <c:numCache>
                <c:formatCode>0.0</c:formatCode>
                <c:ptCount val="7"/>
                <c:pt idx="0">
                  <c:v>14</c:v>
                </c:pt>
                <c:pt idx="1">
                  <c:v>14.1</c:v>
                </c:pt>
                <c:pt idx="2">
                  <c:v>15.1</c:v>
                </c:pt>
                <c:pt idx="3">
                  <c:v>15.3</c:v>
                </c:pt>
                <c:pt idx="4">
                  <c:v>16.100000000000001</c:v>
                </c:pt>
                <c:pt idx="5">
                  <c:v>16.8</c:v>
                </c:pt>
                <c:pt idx="6">
                  <c:v>17.3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974720"/>
        <c:axId val="94976640"/>
      </c:scatterChart>
      <c:valAx>
        <c:axId val="94974720"/>
        <c:scaling>
          <c:orientation val="minMax"/>
          <c:max val="2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</a:t>
                </a:r>
                <a:r>
                  <a:rPr lang="en-US" baseline="0"/>
                  <a:t> (°C</a:t>
                </a:r>
                <a:r>
                  <a:rPr lang="en-US"/>
                  <a:t>)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4976640"/>
        <c:crosses val="autoZero"/>
        <c:crossBetween val="midCat"/>
      </c:valAx>
      <c:valAx>
        <c:axId val="94976640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</a:t>
                </a:r>
                <a:r>
                  <a:rPr lang="en-US" baseline="0"/>
                  <a:t> (L)</a:t>
                </a:r>
                <a:endParaRPr lang="en-US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497472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Charles'</a:t>
            </a:r>
            <a:r>
              <a:rPr lang="en-US" sz="1400" baseline="0"/>
              <a:t> Law</a:t>
            </a:r>
          </a:p>
          <a:p>
            <a:pPr>
              <a:defRPr/>
            </a:pPr>
            <a:r>
              <a:rPr lang="en-US" sz="1400" baseline="0"/>
              <a:t>Volume (L) as a function of Temperature (°C)</a:t>
            </a:r>
            <a:endParaRPr lang="en-US" sz="140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1"/>
            <c:trendlineLbl>
              <c:layout>
                <c:manualLayout>
                  <c:x val="0.13035044726552039"/>
                  <c:y val="0.68671128608923881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/>
                      <a:t>V = (0.7 L/°C)T + 13.1 L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Sheet1!$AA$3:$AA$9</c:f>
              <c:numCache>
                <c:formatCode>0.0</c:formatCode>
                <c:ptCount val="7"/>
                <c:pt idx="0">
                  <c:v>0.8</c:v>
                </c:pt>
                <c:pt idx="1">
                  <c:v>1.9</c:v>
                </c:pt>
                <c:pt idx="2">
                  <c:v>2.2999999999999998</c:v>
                </c:pt>
                <c:pt idx="3">
                  <c:v>3.1</c:v>
                </c:pt>
                <c:pt idx="4">
                  <c:v>4</c:v>
                </c:pt>
                <c:pt idx="5">
                  <c:v>4.8</c:v>
                </c:pt>
                <c:pt idx="6">
                  <c:v>5.2</c:v>
                </c:pt>
              </c:numCache>
            </c:numRef>
          </c:xVal>
          <c:yVal>
            <c:numRef>
              <c:f>Sheet1!$AB$3:$AB$9</c:f>
              <c:numCache>
                <c:formatCode>0.0</c:formatCode>
                <c:ptCount val="7"/>
                <c:pt idx="0">
                  <c:v>14</c:v>
                </c:pt>
                <c:pt idx="1">
                  <c:v>14.1</c:v>
                </c:pt>
                <c:pt idx="2">
                  <c:v>15.1</c:v>
                </c:pt>
                <c:pt idx="3">
                  <c:v>15.3</c:v>
                </c:pt>
                <c:pt idx="4">
                  <c:v>16.100000000000001</c:v>
                </c:pt>
                <c:pt idx="5">
                  <c:v>16.8</c:v>
                </c:pt>
                <c:pt idx="6">
                  <c:v>17.3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842880"/>
        <c:axId val="94844800"/>
      </c:scatterChart>
      <c:valAx>
        <c:axId val="94842880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</a:t>
                </a:r>
                <a:r>
                  <a:rPr lang="en-US" baseline="0"/>
                  <a:t> (°C</a:t>
                </a:r>
                <a:r>
                  <a:rPr lang="en-US"/>
                  <a:t>)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4844800"/>
        <c:crosses val="autoZero"/>
        <c:crossBetween val="midCat"/>
      </c:valAx>
      <c:valAx>
        <c:axId val="94844800"/>
        <c:scaling>
          <c:orientation val="minMax"/>
          <c:min val="13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</a:t>
                </a:r>
                <a:r>
                  <a:rPr lang="en-US" baseline="0"/>
                  <a:t> (L)</a:t>
                </a:r>
                <a:endParaRPr lang="en-US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484288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xVal>
            <c:numRef>
              <c:f>Sheet1!$AN$2:$AN$6</c:f>
              <c:numCache>
                <c:formatCode>General</c:formatCode>
                <c:ptCount val="5"/>
                <c:pt idx="0">
                  <c:v>6.0000000000000016E-4</c:v>
                </c:pt>
                <c:pt idx="1">
                  <c:v>1.0800000000000002E-3</c:v>
                </c:pt>
                <c:pt idx="2">
                  <c:v>1.8000000000000004E-3</c:v>
                </c:pt>
                <c:pt idx="3">
                  <c:v>2.5999999999999999E-3</c:v>
                </c:pt>
                <c:pt idx="4">
                  <c:v>4.000000000000001E-3</c:v>
                </c:pt>
              </c:numCache>
            </c:numRef>
          </c:xVal>
          <c:yVal>
            <c:numRef>
              <c:f>Sheet1!$AO$2:$AO$6</c:f>
              <c:numCache>
                <c:formatCode>General</c:formatCode>
                <c:ptCount val="5"/>
                <c:pt idx="0">
                  <c:v>10.5</c:v>
                </c:pt>
                <c:pt idx="1">
                  <c:v>10</c:v>
                </c:pt>
                <c:pt idx="2">
                  <c:v>8.5</c:v>
                </c:pt>
                <c:pt idx="3">
                  <c:v>6</c:v>
                </c:pt>
                <c:pt idx="4">
                  <c:v>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137344"/>
        <c:axId val="90139264"/>
      </c:scatterChart>
      <c:valAx>
        <c:axId val="90137344"/>
        <c:scaling>
          <c:orientation val="minMax"/>
          <c:max val="4.0000000000000036E-3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</a:t>
                </a:r>
                <a:r>
                  <a:rPr lang="en-US" baseline="30000"/>
                  <a:t>-1</a:t>
                </a:r>
                <a:r>
                  <a:rPr lang="en-US" baseline="0"/>
                  <a:t> (K</a:t>
                </a:r>
                <a:r>
                  <a:rPr lang="en-US" baseline="30000"/>
                  <a:t>-1</a:t>
                </a:r>
                <a:r>
                  <a:rPr lang="en-US" baseline="0"/>
                  <a:t>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0139264"/>
        <c:crosses val="autoZero"/>
        <c:crossBetween val="midCat"/>
        <c:majorUnit val="2.0000000000000018E-3"/>
        <c:minorUnit val="2.0000000000000017E-4"/>
      </c:valAx>
      <c:valAx>
        <c:axId val="90139264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ln(P)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0137344"/>
        <c:crosses val="autoZero"/>
        <c:crossBetween val="midCat"/>
        <c:majorUnit val="5"/>
        <c:min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Density of Mercury</a:t>
            </a:r>
          </a:p>
          <a:p>
            <a:pPr>
              <a:defRPr/>
            </a:pPr>
            <a:r>
              <a:rPr lang="en-US" sz="1400"/>
              <a:t>Density</a:t>
            </a:r>
            <a:r>
              <a:rPr lang="en-US" sz="1400" baseline="0"/>
              <a:t> (g/mL) vs. Temperature (K)</a:t>
            </a:r>
            <a:endParaRPr lang="en-US" sz="140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trendline>
            <c:trendlineType val="linear"/>
            <c:dispRSqr val="0"/>
            <c:dispEq val="0"/>
          </c:trendline>
          <c:trendline>
            <c:trendlineType val="linear"/>
            <c:dispRSqr val="0"/>
            <c:dispEq val="0"/>
          </c:trendline>
          <c:xVal>
            <c:numRef>
              <c:f>Sheet1!$AD$3:$AD$7</c:f>
              <c:numCache>
                <c:formatCode>0.0</c:formatCode>
                <c:ptCount val="5"/>
                <c:pt idx="0">
                  <c:v>263.8</c:v>
                </c:pt>
                <c:pt idx="1">
                  <c:v>272.89999999999998</c:v>
                </c:pt>
                <c:pt idx="2">
                  <c:v>283.5</c:v>
                </c:pt>
                <c:pt idx="3">
                  <c:v>292.8</c:v>
                </c:pt>
                <c:pt idx="4">
                  <c:v>303</c:v>
                </c:pt>
              </c:numCache>
            </c:numRef>
          </c:xVal>
          <c:yVal>
            <c:numRef>
              <c:f>Sheet1!$AE$3:$AE$7</c:f>
              <c:numCache>
                <c:formatCode>0.000</c:formatCode>
                <c:ptCount val="5"/>
                <c:pt idx="0">
                  <c:v>13.62</c:v>
                </c:pt>
                <c:pt idx="1">
                  <c:v>13.595000000000001</c:v>
                </c:pt>
                <c:pt idx="2">
                  <c:v>13.574999999999999</c:v>
                </c:pt>
                <c:pt idx="3">
                  <c:v>13.545999999999999</c:v>
                </c:pt>
                <c:pt idx="4">
                  <c:v>13.522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045120"/>
        <c:axId val="95047040"/>
      </c:scatterChart>
      <c:valAx>
        <c:axId val="95045120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 (K)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5047040"/>
        <c:crosses val="autoZero"/>
        <c:crossBetween val="midCat"/>
      </c:valAx>
      <c:valAx>
        <c:axId val="95047040"/>
        <c:scaling>
          <c:orientation val="minMax"/>
          <c:min val="13.5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 (g/mL)</a:t>
                </a:r>
              </a:p>
            </c:rich>
          </c:tx>
          <c:layout/>
          <c:overlay val="0"/>
        </c:title>
        <c:numFmt formatCode="#,##0.000" sourceLinked="0"/>
        <c:majorTickMark val="out"/>
        <c:minorTickMark val="none"/>
        <c:tickLblPos val="nextTo"/>
        <c:crossAx val="9504512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Linearization</a:t>
            </a:r>
            <a:r>
              <a:rPr lang="en-US" sz="1400" baseline="0" dirty="0"/>
              <a:t> of 1/q = 4p</a:t>
            </a:r>
            <a:r>
              <a:rPr lang="en-US" sz="1400" baseline="30000" dirty="0"/>
              <a:t>2</a:t>
            </a:r>
            <a:r>
              <a:rPr lang="en-US" sz="1400" baseline="0" dirty="0"/>
              <a:t> + 8</a:t>
            </a:r>
          </a:p>
          <a:p>
            <a:pPr>
              <a:defRPr/>
            </a:pPr>
            <a:r>
              <a:rPr lang="en-US" sz="1400" baseline="0" dirty="0"/>
              <a:t>l</a:t>
            </a:r>
            <a:r>
              <a:rPr lang="en-US" sz="1400" baseline="0" dirty="0" smtClean="0"/>
              <a:t>og(1/q</a:t>
            </a:r>
            <a:r>
              <a:rPr lang="en-US" sz="1400" baseline="0" dirty="0"/>
              <a:t>) vs. l</a:t>
            </a:r>
            <a:r>
              <a:rPr lang="en-US" sz="1400" baseline="0" dirty="0" smtClean="0"/>
              <a:t>og(p</a:t>
            </a:r>
            <a:r>
              <a:rPr lang="en-US" sz="1400" baseline="0" dirty="0"/>
              <a:t>)</a:t>
            </a:r>
            <a:endParaRPr lang="en-US" sz="14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8902798167178253"/>
          <c:y val="0.12049292618910441"/>
          <c:w val="0.74486320565861475"/>
          <c:h val="0.8364074002944753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1"/>
            <c:trendlineLbl>
              <c:layout>
                <c:manualLayout>
                  <c:x val="0.10628652668416448"/>
                  <c:y val="0.1928025663458734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/>
                      <a:t>log(1/q) = -1.5218 log(p) - 0.9872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Sheet1!$AT$3:$AT$10</c:f>
              <c:numCache>
                <c:formatCode>0.000</c:formatCode>
                <c:ptCount val="8"/>
                <c:pt idx="0">
                  <c:v>0</c:v>
                </c:pt>
                <c:pt idx="1">
                  <c:v>0.3010299956639812</c:v>
                </c:pt>
                <c:pt idx="2">
                  <c:v>0.47712125471966244</c:v>
                </c:pt>
                <c:pt idx="3">
                  <c:v>0.6020599913279624</c:v>
                </c:pt>
                <c:pt idx="4">
                  <c:v>0.69897000433601886</c:v>
                </c:pt>
                <c:pt idx="5">
                  <c:v>0.77815125038364363</c:v>
                </c:pt>
                <c:pt idx="6">
                  <c:v>0.84509804001425681</c:v>
                </c:pt>
                <c:pt idx="7">
                  <c:v>0.90308998699194354</c:v>
                </c:pt>
              </c:numCache>
            </c:numRef>
          </c:xVal>
          <c:yVal>
            <c:numRef>
              <c:f>Sheet1!$AU$3:$AU$10</c:f>
              <c:numCache>
                <c:formatCode>0.0000</c:formatCode>
                <c:ptCount val="8"/>
                <c:pt idx="0">
                  <c:v>-1.0791812460476249</c:v>
                </c:pt>
                <c:pt idx="1">
                  <c:v>-1.3802112417116061</c:v>
                </c:pt>
                <c:pt idx="2">
                  <c:v>-1.6434526764861874</c:v>
                </c:pt>
                <c:pt idx="3">
                  <c:v>-1.8573324964312685</c:v>
                </c:pt>
                <c:pt idx="4">
                  <c:v>-2.0334237554869499</c:v>
                </c:pt>
                <c:pt idx="5">
                  <c:v>-2.1818435879447726</c:v>
                </c:pt>
                <c:pt idx="6">
                  <c:v>-2.3096301674258988</c:v>
                </c:pt>
                <c:pt idx="7">
                  <c:v>-2.4216039268698308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451392"/>
        <c:axId val="95457664"/>
      </c:scatterChart>
      <c:valAx>
        <c:axId val="95451392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</a:t>
                </a:r>
                <a:r>
                  <a:rPr lang="en-US" smtClean="0"/>
                  <a:t>og(p</a:t>
                </a:r>
                <a:r>
                  <a:rPr lang="en-US" dirty="0"/>
                  <a:t>)</a:t>
                </a:r>
              </a:p>
            </c:rich>
          </c:tx>
          <c:layout>
            <c:manualLayout>
              <c:xMode val="edge"/>
              <c:yMode val="edge"/>
              <c:x val="0.476826816139508"/>
              <c:y val="8.5997375328083991E-2"/>
            </c:manualLayout>
          </c:layout>
          <c:overlay val="0"/>
        </c:title>
        <c:numFmt formatCode="0.000" sourceLinked="1"/>
        <c:majorTickMark val="out"/>
        <c:minorTickMark val="none"/>
        <c:tickLblPos val="nextTo"/>
        <c:crossAx val="95457664"/>
        <c:crosses val="autoZero"/>
        <c:crossBetween val="midCat"/>
      </c:valAx>
      <c:valAx>
        <c:axId val="95457664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l</a:t>
                </a:r>
                <a:r>
                  <a:rPr lang="en-US" dirty="0" smtClean="0"/>
                  <a:t>og(1/q</a:t>
                </a:r>
                <a:r>
                  <a:rPr lang="en-US" dirty="0"/>
                  <a:t>)</a:t>
                </a:r>
              </a:p>
            </c:rich>
          </c:tx>
          <c:layout/>
          <c:overlay val="0"/>
        </c:title>
        <c:numFmt formatCode="0.0000" sourceLinked="1"/>
        <c:majorTickMark val="out"/>
        <c:minorTickMark val="none"/>
        <c:tickLblPos val="nextTo"/>
        <c:crossAx val="9545139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Sheet1!$L$2:$L$7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val>
          <c:smooth val="0"/>
        </c:ser>
        <c:ser>
          <c:idx val="1"/>
          <c:order val="1"/>
          <c:marker>
            <c:symbol val="none"/>
          </c:marker>
          <c:val>
            <c:numRef>
              <c:f>Sheet1!$M$2:$M$7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9613056"/>
        <c:axId val="109614976"/>
      </c:lineChart>
      <c:catAx>
        <c:axId val="109613056"/>
        <c:scaling>
          <c:orientation val="minMax"/>
        </c:scaling>
        <c:delete val="1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x</a:t>
                </a:r>
              </a:p>
            </c:rich>
          </c:tx>
          <c:layout/>
          <c:overlay val="0"/>
        </c:title>
        <c:majorTickMark val="out"/>
        <c:minorTickMark val="none"/>
        <c:tickLblPos val="none"/>
        <c:crossAx val="109614976"/>
        <c:crosses val="autoZero"/>
        <c:auto val="1"/>
        <c:lblAlgn val="ctr"/>
        <c:lblOffset val="100"/>
        <c:noMultiLvlLbl val="0"/>
      </c:catAx>
      <c:valAx>
        <c:axId val="109614976"/>
        <c:scaling>
          <c:orientation val="minMax"/>
          <c:max val="15"/>
        </c:scaling>
        <c:delete val="1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one"/>
        <c:crossAx val="109613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Sheet1!$L$2:$L$7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val>
          <c:smooth val="0"/>
        </c:ser>
        <c:ser>
          <c:idx val="1"/>
          <c:order val="1"/>
          <c:marker>
            <c:symbol val="none"/>
          </c:marker>
          <c:val>
            <c:numRef>
              <c:f>Sheet1!$M$2:$M$7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952640"/>
        <c:axId val="93143808"/>
      </c:lineChart>
      <c:catAx>
        <c:axId val="93952640"/>
        <c:scaling>
          <c:orientation val="minMax"/>
        </c:scaling>
        <c:delete val="1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x</a:t>
                </a:r>
              </a:p>
            </c:rich>
          </c:tx>
          <c:layout/>
          <c:overlay val="0"/>
        </c:title>
        <c:majorTickMark val="out"/>
        <c:minorTickMark val="none"/>
        <c:tickLblPos val="none"/>
        <c:crossAx val="93143808"/>
        <c:crosses val="autoZero"/>
        <c:auto val="1"/>
        <c:lblAlgn val="ctr"/>
        <c:lblOffset val="100"/>
        <c:noMultiLvlLbl val="0"/>
      </c:catAx>
      <c:valAx>
        <c:axId val="93143808"/>
        <c:scaling>
          <c:orientation val="minMax"/>
          <c:max val="15"/>
        </c:scaling>
        <c:delete val="1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one"/>
        <c:crossAx val="93952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Gay-Lussac's</a:t>
            </a:r>
            <a:r>
              <a:rPr lang="en-US" sz="1400" baseline="0" dirty="0"/>
              <a:t> Law</a:t>
            </a:r>
          </a:p>
          <a:p>
            <a:pPr>
              <a:defRPr/>
            </a:pPr>
            <a:r>
              <a:rPr lang="en-US" sz="1400" baseline="0" dirty="0" smtClean="0"/>
              <a:t>Pressure (</a:t>
            </a:r>
            <a:r>
              <a:rPr lang="en-US" sz="1400" baseline="0" dirty="0" err="1" smtClean="0"/>
              <a:t>atm</a:t>
            </a:r>
            <a:r>
              <a:rPr lang="en-US" sz="1400" baseline="0" dirty="0" smtClean="0"/>
              <a:t>) </a:t>
            </a:r>
            <a:r>
              <a:rPr lang="en-US" sz="1400" baseline="0" dirty="0"/>
              <a:t>versus Kelvin Temperature</a:t>
            </a:r>
            <a:endParaRPr lang="en-US" sz="1400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v>Trial 1</c:v>
          </c:tx>
          <c:spPr>
            <a:ln w="28575">
              <a:noFill/>
            </a:ln>
          </c:spPr>
          <c:trendline>
            <c:trendlineType val="linear"/>
            <c:dispRSqr val="0"/>
            <c:dispEq val="1"/>
            <c:trendlineLbl>
              <c:layout>
                <c:manualLayout>
                  <c:x val="-2.6995560740092673E-2"/>
                  <c:y val="-3.995813023372078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/>
                      <a:t>P = (1.4 atm/K)T - 0.99 atm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Sheet1!$A$3:$A$9</c:f>
              <c:numCache>
                <c:formatCode>0.0</c:formatCode>
                <c:ptCount val="7"/>
                <c:pt idx="0">
                  <c:v>1.8</c:v>
                </c:pt>
                <c:pt idx="1">
                  <c:v>4.5</c:v>
                </c:pt>
                <c:pt idx="2">
                  <c:v>5.9</c:v>
                </c:pt>
                <c:pt idx="3">
                  <c:v>6</c:v>
                </c:pt>
                <c:pt idx="4">
                  <c:v>10</c:v>
                </c:pt>
                <c:pt idx="5">
                  <c:v>11.8</c:v>
                </c:pt>
                <c:pt idx="6">
                  <c:v>13.2</c:v>
                </c:pt>
              </c:numCache>
            </c:numRef>
          </c:xVal>
          <c:yVal>
            <c:numRef>
              <c:f>Sheet1!$B$3:$B$9</c:f>
              <c:numCache>
                <c:formatCode>0.0</c:formatCode>
                <c:ptCount val="7"/>
                <c:pt idx="0">
                  <c:v>1.8</c:v>
                </c:pt>
                <c:pt idx="1">
                  <c:v>4.5</c:v>
                </c:pt>
                <c:pt idx="2">
                  <c:v>6.2</c:v>
                </c:pt>
                <c:pt idx="3">
                  <c:v>9.9</c:v>
                </c:pt>
                <c:pt idx="4">
                  <c:v>12.1</c:v>
                </c:pt>
                <c:pt idx="5">
                  <c:v>15.4</c:v>
                </c:pt>
                <c:pt idx="6">
                  <c:v>18.5</c:v>
                </c:pt>
              </c:numCache>
            </c:numRef>
          </c:yVal>
          <c:smooth val="0"/>
        </c:ser>
        <c:ser>
          <c:idx val="2"/>
          <c:order val="1"/>
          <c:tx>
            <c:v>Trial 2</c:v>
          </c:tx>
          <c:spPr>
            <a:ln w="28575">
              <a:noFill/>
            </a:ln>
          </c:spPr>
          <c:trendline>
            <c:trendlineType val="linear"/>
            <c:dispRSqr val="0"/>
            <c:dispEq val="1"/>
            <c:trendlineLbl>
              <c:layout>
                <c:manualLayout>
                  <c:x val="0.28378455818022746"/>
                  <c:y val="-9.746536891221931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/>
                      <a:t>P = (0.8 atm/K)T + 3.55 atm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Sheet1!$C$3:$C$15</c:f>
              <c:numCache>
                <c:formatCode>0.0</c:formatCode>
                <c:ptCount val="13"/>
                <c:pt idx="0">
                  <c:v>1</c:v>
                </c:pt>
                <c:pt idx="1">
                  <c:v>1.8</c:v>
                </c:pt>
                <c:pt idx="2">
                  <c:v>3.7</c:v>
                </c:pt>
                <c:pt idx="3">
                  <c:v>4.0999999999999996</c:v>
                </c:pt>
                <c:pt idx="4">
                  <c:v>5.9</c:v>
                </c:pt>
                <c:pt idx="5">
                  <c:v>6.2</c:v>
                </c:pt>
                <c:pt idx="6">
                  <c:v>8.8000000000000007</c:v>
                </c:pt>
                <c:pt idx="7">
                  <c:v>10.9</c:v>
                </c:pt>
                <c:pt idx="8">
                  <c:v>12.1</c:v>
                </c:pt>
                <c:pt idx="9">
                  <c:v>13.9</c:v>
                </c:pt>
                <c:pt idx="10">
                  <c:v>14.5</c:v>
                </c:pt>
                <c:pt idx="11">
                  <c:v>16.2</c:v>
                </c:pt>
                <c:pt idx="12">
                  <c:v>17</c:v>
                </c:pt>
              </c:numCache>
            </c:numRef>
          </c:xVal>
          <c:yVal>
            <c:numRef>
              <c:f>Sheet1!$D$3:$D$15</c:f>
              <c:numCache>
                <c:formatCode>0.0</c:formatCode>
                <c:ptCount val="13"/>
                <c:pt idx="0">
                  <c:v>5.0999999999999996</c:v>
                </c:pt>
                <c:pt idx="1">
                  <c:v>5.3</c:v>
                </c:pt>
                <c:pt idx="2">
                  <c:v>5.4</c:v>
                </c:pt>
                <c:pt idx="3">
                  <c:v>7.9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12.1</c:v>
                </c:pt>
                <c:pt idx="8">
                  <c:v>13.5</c:v>
                </c:pt>
                <c:pt idx="9">
                  <c:v>14.9</c:v>
                </c:pt>
                <c:pt idx="10">
                  <c:v>16.399999999999999</c:v>
                </c:pt>
                <c:pt idx="11">
                  <c:v>16.8</c:v>
                </c:pt>
                <c:pt idx="12">
                  <c:v>18.2</c:v>
                </c:pt>
              </c:numCache>
            </c:numRef>
          </c:yVal>
          <c:smooth val="0"/>
        </c:ser>
        <c:ser>
          <c:idx val="3"/>
          <c:order val="2"/>
          <c:tx>
            <c:v>Trial 3</c:v>
          </c:tx>
          <c:spPr>
            <a:ln w="28575">
              <a:noFill/>
            </a:ln>
          </c:spPr>
          <c:trendline>
            <c:trendlineType val="linear"/>
            <c:dispRSqr val="0"/>
            <c:dispEq val="1"/>
            <c:trendlineLbl>
              <c:layout>
                <c:manualLayout>
                  <c:x val="0.19479068241469816"/>
                  <c:y val="-0.1029505686789151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/>
                      <a:t>P = (0.1 atm/K)T + 9.47 atm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Sheet1!$E$3:$E$14</c:f>
              <c:numCache>
                <c:formatCode>0.0</c:formatCode>
                <c:ptCount val="12"/>
                <c:pt idx="0">
                  <c:v>0.9</c:v>
                </c:pt>
                <c:pt idx="1">
                  <c:v>3</c:v>
                </c:pt>
                <c:pt idx="2">
                  <c:v>4.5</c:v>
                </c:pt>
                <c:pt idx="3">
                  <c:v>6.2</c:v>
                </c:pt>
                <c:pt idx="4">
                  <c:v>8.1999999999999993</c:v>
                </c:pt>
                <c:pt idx="5">
                  <c:v>10.1</c:v>
                </c:pt>
                <c:pt idx="6">
                  <c:v>11.5</c:v>
                </c:pt>
                <c:pt idx="7">
                  <c:v>13.9</c:v>
                </c:pt>
                <c:pt idx="8">
                  <c:v>15.6</c:v>
                </c:pt>
                <c:pt idx="9">
                  <c:v>17</c:v>
                </c:pt>
                <c:pt idx="10">
                  <c:v>18.100000000000001</c:v>
                </c:pt>
                <c:pt idx="11">
                  <c:v>20</c:v>
                </c:pt>
              </c:numCache>
            </c:numRef>
          </c:xVal>
          <c:yVal>
            <c:numRef>
              <c:f>Sheet1!$F$3:$F$14</c:f>
              <c:numCache>
                <c:formatCode>0.0</c:formatCode>
                <c:ptCount val="12"/>
                <c:pt idx="0">
                  <c:v>10</c:v>
                </c:pt>
                <c:pt idx="1">
                  <c:v>9.5</c:v>
                </c:pt>
                <c:pt idx="2">
                  <c:v>10.5</c:v>
                </c:pt>
                <c:pt idx="3">
                  <c:v>9.9</c:v>
                </c:pt>
                <c:pt idx="4">
                  <c:v>10.8</c:v>
                </c:pt>
                <c:pt idx="5">
                  <c:v>9.5</c:v>
                </c:pt>
                <c:pt idx="6">
                  <c:v>11</c:v>
                </c:pt>
                <c:pt idx="7">
                  <c:v>10.3</c:v>
                </c:pt>
                <c:pt idx="8">
                  <c:v>11.5</c:v>
                </c:pt>
                <c:pt idx="9">
                  <c:v>11</c:v>
                </c:pt>
                <c:pt idx="10">
                  <c:v>11.9</c:v>
                </c:pt>
                <c:pt idx="11">
                  <c:v>12.2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262912"/>
        <c:axId val="90277376"/>
      </c:scatterChart>
      <c:valAx>
        <c:axId val="90262912"/>
        <c:scaling>
          <c:orientation val="minMax"/>
          <c:max val="2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</a:t>
                </a:r>
                <a:r>
                  <a:rPr lang="en-US" baseline="0"/>
                  <a:t> (K)</a:t>
                </a:r>
                <a:endParaRPr lang="en-US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0277376"/>
        <c:crosses val="autoZero"/>
        <c:crossBetween val="midCat"/>
      </c:valAx>
      <c:valAx>
        <c:axId val="902773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</a:t>
                </a:r>
                <a:r>
                  <a:rPr lang="en-US" baseline="0"/>
                  <a:t> (atm)</a:t>
                </a:r>
                <a:endParaRPr lang="en-US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0262912"/>
        <c:crosses val="autoZero"/>
        <c:crossBetween val="midCat"/>
      </c:valAx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88318151407544643"/>
          <c:y val="0.47193558432314603"/>
          <c:w val="0.11681846019247594"/>
          <c:h val="0.2511515748031495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Gay-Lussac's</a:t>
            </a:r>
            <a:r>
              <a:rPr lang="en-US" sz="1400" baseline="0"/>
              <a:t> Law</a:t>
            </a:r>
          </a:p>
          <a:p>
            <a:pPr>
              <a:defRPr/>
            </a:pPr>
            <a:r>
              <a:rPr lang="en-US" sz="1400" baseline="0"/>
              <a:t>Pressure versus Kelvin Temperature: Trial 3</a:t>
            </a:r>
            <a:endParaRPr lang="en-US" sz="140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3"/>
          <c:order val="0"/>
          <c:tx>
            <c:v>Trial 3</c:v>
          </c:tx>
          <c:spPr>
            <a:ln w="28575">
              <a:noFill/>
            </a:ln>
          </c:spPr>
          <c:trendline>
            <c:trendlineType val="linear"/>
            <c:dispRSqr val="0"/>
            <c:dispEq val="1"/>
            <c:trendlineLbl>
              <c:layout>
                <c:manualLayout>
                  <c:x val="-0.29110411198600172"/>
                  <c:y val="-7.2254301545640123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/>
                      <a:t>P = (0.1 atm/K)T + 9.47 atm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'[Graphing Lecture Graphs.xlsx]Sheet1'!$E$3:$E$14</c:f>
              <c:numCache>
                <c:formatCode>0.0</c:formatCode>
                <c:ptCount val="12"/>
                <c:pt idx="0">
                  <c:v>0.9</c:v>
                </c:pt>
                <c:pt idx="1">
                  <c:v>3</c:v>
                </c:pt>
                <c:pt idx="2">
                  <c:v>4.5</c:v>
                </c:pt>
                <c:pt idx="3">
                  <c:v>6.2</c:v>
                </c:pt>
                <c:pt idx="4">
                  <c:v>8.1999999999999993</c:v>
                </c:pt>
                <c:pt idx="5">
                  <c:v>10.1</c:v>
                </c:pt>
                <c:pt idx="6">
                  <c:v>11.5</c:v>
                </c:pt>
                <c:pt idx="7">
                  <c:v>13.9</c:v>
                </c:pt>
                <c:pt idx="8">
                  <c:v>15.6</c:v>
                </c:pt>
                <c:pt idx="9">
                  <c:v>17</c:v>
                </c:pt>
                <c:pt idx="10">
                  <c:v>18.100000000000001</c:v>
                </c:pt>
                <c:pt idx="11">
                  <c:v>20</c:v>
                </c:pt>
              </c:numCache>
            </c:numRef>
          </c:xVal>
          <c:yVal>
            <c:numRef>
              <c:f>'[Graphing Lecture Graphs.xlsx]Sheet1'!$F$3:$F$14</c:f>
              <c:numCache>
                <c:formatCode>0.0</c:formatCode>
                <c:ptCount val="12"/>
                <c:pt idx="0">
                  <c:v>10</c:v>
                </c:pt>
                <c:pt idx="1">
                  <c:v>9.5</c:v>
                </c:pt>
                <c:pt idx="2">
                  <c:v>10.5</c:v>
                </c:pt>
                <c:pt idx="3">
                  <c:v>9.9</c:v>
                </c:pt>
                <c:pt idx="4">
                  <c:v>10.8</c:v>
                </c:pt>
                <c:pt idx="5">
                  <c:v>9.5</c:v>
                </c:pt>
                <c:pt idx="6">
                  <c:v>11</c:v>
                </c:pt>
                <c:pt idx="7">
                  <c:v>10.3</c:v>
                </c:pt>
                <c:pt idx="8">
                  <c:v>11.5</c:v>
                </c:pt>
                <c:pt idx="9">
                  <c:v>11</c:v>
                </c:pt>
                <c:pt idx="10">
                  <c:v>11.9</c:v>
                </c:pt>
                <c:pt idx="11">
                  <c:v>12.2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405952"/>
        <c:axId val="93407872"/>
        <c:extLst>
          <c:ext xmlns:c15="http://schemas.microsoft.com/office/drawing/2012/chart" uri="{02D57815-91ED-43cb-92C2-25804820EDAC}">
            <c15:filteredScatterSeries>
              <c15:ser>
                <c:idx val="1"/>
                <c:order val="0"/>
                <c:tx>
                  <c:v>Trial 1</c:v>
                </c:tx>
                <c:spPr>
                  <a:ln w="28575">
                    <a:noFill/>
                  </a:ln>
                </c:spPr>
                <c:trendline>
                  <c:trendlineType val="linear"/>
                  <c:dispRSqr val="0"/>
                  <c:dispEq val="1"/>
                  <c:trendlineLbl>
                    <c:layout>
                      <c:manualLayout>
                        <c:x val="-3.0636045494313213E-2"/>
                        <c:y val="-2.339129483814523E-2"/>
                      </c:manualLayout>
                    </c:layout>
                    <c:tx>
                      <c:rich>
                        <a:bodyPr/>
                        <a:lstStyle/>
                        <a:p>
                          <a:pPr>
                            <a:defRPr/>
                          </a:pPr>
                          <a:r>
                            <a:rPr lang="en-US" baseline="0"/>
                            <a:t>P = (1.4 atm/K)T - 0.99 atm</a:t>
                          </a:r>
                          <a:endParaRPr lang="en-US"/>
                        </a:p>
                      </c:rich>
                    </c:tx>
                    <c:numFmt formatCode="General" sourceLinked="0"/>
                  </c:trendlineLbl>
                </c:trendline>
                <c:xVal>
                  <c:numRef>
                    <c:extLst>
                      <c:ext uri="{02D57815-91ED-43cb-92C2-25804820EDAC}">
                        <c15:formulaRef>
                          <c15:sqref>'[Graphing Lecture Graphs.xlsx]Sheet1'!$A$3:$A$9</c15:sqref>
                        </c15:formulaRef>
                      </c:ext>
                    </c:extLst>
                    <c:numCache>
                      <c:formatCode>0.0</c:formatCode>
                      <c:ptCount val="7"/>
                      <c:pt idx="0">
                        <c:v>1.8</c:v>
                      </c:pt>
                      <c:pt idx="1">
                        <c:v>4.5</c:v>
                      </c:pt>
                      <c:pt idx="2">
                        <c:v>5.9</c:v>
                      </c:pt>
                      <c:pt idx="3">
                        <c:v>6</c:v>
                      </c:pt>
                      <c:pt idx="4">
                        <c:v>10</c:v>
                      </c:pt>
                      <c:pt idx="5">
                        <c:v>11.8</c:v>
                      </c:pt>
                      <c:pt idx="6">
                        <c:v>13.2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'[Graphing Lecture Graphs.xlsx]Sheet1'!$B$3:$B$9</c15:sqref>
                        </c15:formulaRef>
                      </c:ext>
                    </c:extLst>
                    <c:numCache>
                      <c:formatCode>0.0</c:formatCode>
                      <c:ptCount val="7"/>
                      <c:pt idx="0">
                        <c:v>1.8</c:v>
                      </c:pt>
                      <c:pt idx="1">
                        <c:v>4.5</c:v>
                      </c:pt>
                      <c:pt idx="2">
                        <c:v>6.2</c:v>
                      </c:pt>
                      <c:pt idx="3">
                        <c:v>9.9</c:v>
                      </c:pt>
                      <c:pt idx="4">
                        <c:v>12.1</c:v>
                      </c:pt>
                      <c:pt idx="5">
                        <c:v>15.4</c:v>
                      </c:pt>
                      <c:pt idx="6">
                        <c:v>18.5</c:v>
                      </c:pt>
                    </c:numCache>
                  </c:numRef>
                </c:yVal>
                <c:smooth val="0"/>
              </c15:ser>
            </c15:filteredScatterSeries>
            <c15:filteredScatterSeries>
              <c15:ser>
                <c:idx val="2"/>
                <c:order val="1"/>
                <c:tx>
                  <c:v>Trial 2</c:v>
                </c:tx>
                <c:spPr>
                  <a:ln w="28575">
                    <a:noFill/>
                  </a:ln>
                </c:spPr>
                <c:trendline>
                  <c:trendlineType val="linear"/>
                  <c:dispRSqr val="0"/>
                  <c:dispEq val="1"/>
                  <c:trendlineLbl>
                    <c:layout>
                      <c:manualLayout>
                        <c:x val="0.28378455818022746"/>
                        <c:y val="-9.7465368912219311E-2"/>
                      </c:manualLayout>
                    </c:layout>
                    <c:tx>
                      <c:rich>
                        <a:bodyPr/>
                        <a:lstStyle/>
                        <a:p>
                          <a:pPr>
                            <a:defRPr/>
                          </a:pPr>
                          <a:r>
                            <a:rPr lang="en-US" baseline="0"/>
                            <a:t>P = (0.8 atm/K)T + 3.55 atm</a:t>
                          </a:r>
                          <a:endParaRPr lang="en-US"/>
                        </a:p>
                      </c:rich>
                    </c:tx>
                    <c:numFmt formatCode="General" sourceLinked="0"/>
                  </c:trendlineLbl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'[Graphing Lecture Graphs.xlsx]Sheet1'!$C$3:$C$15</c15:sqref>
                        </c15:formulaRef>
                      </c:ext>
                    </c:extLst>
                    <c:numCache>
                      <c:formatCode>0.0</c:formatCode>
                      <c:ptCount val="13"/>
                      <c:pt idx="0">
                        <c:v>1</c:v>
                      </c:pt>
                      <c:pt idx="1">
                        <c:v>1.8</c:v>
                      </c:pt>
                      <c:pt idx="2">
                        <c:v>3.7</c:v>
                      </c:pt>
                      <c:pt idx="3">
                        <c:v>4.0999999999999996</c:v>
                      </c:pt>
                      <c:pt idx="4">
                        <c:v>5.9</c:v>
                      </c:pt>
                      <c:pt idx="5">
                        <c:v>6.2</c:v>
                      </c:pt>
                      <c:pt idx="6">
                        <c:v>8.8000000000000007</c:v>
                      </c:pt>
                      <c:pt idx="7">
                        <c:v>10.9</c:v>
                      </c:pt>
                      <c:pt idx="8">
                        <c:v>12.1</c:v>
                      </c:pt>
                      <c:pt idx="9">
                        <c:v>13.9</c:v>
                      </c:pt>
                      <c:pt idx="10">
                        <c:v>14.5</c:v>
                      </c:pt>
                      <c:pt idx="11">
                        <c:v>16.2</c:v>
                      </c:pt>
                      <c:pt idx="12">
                        <c:v>17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'[Graphing Lecture Graphs.xlsx]Sheet1'!$D$3:$D$15</c15:sqref>
                        </c15:formulaRef>
                      </c:ext>
                    </c:extLst>
                    <c:numCache>
                      <c:formatCode>0.0</c:formatCode>
                      <c:ptCount val="13"/>
                      <c:pt idx="0">
                        <c:v>5.0999999999999996</c:v>
                      </c:pt>
                      <c:pt idx="1">
                        <c:v>5.3</c:v>
                      </c:pt>
                      <c:pt idx="2">
                        <c:v>5.4</c:v>
                      </c:pt>
                      <c:pt idx="3">
                        <c:v>7.9</c:v>
                      </c:pt>
                      <c:pt idx="4">
                        <c:v>8</c:v>
                      </c:pt>
                      <c:pt idx="5">
                        <c:v>9</c:v>
                      </c:pt>
                      <c:pt idx="6">
                        <c:v>10</c:v>
                      </c:pt>
                      <c:pt idx="7">
                        <c:v>12.1</c:v>
                      </c:pt>
                      <c:pt idx="8">
                        <c:v>13.5</c:v>
                      </c:pt>
                      <c:pt idx="9">
                        <c:v>14.9</c:v>
                      </c:pt>
                      <c:pt idx="10">
                        <c:v>16.399999999999999</c:v>
                      </c:pt>
                      <c:pt idx="11">
                        <c:v>16.8</c:v>
                      </c:pt>
                      <c:pt idx="12">
                        <c:v>18.2</c:v>
                      </c:pt>
                    </c:numCache>
                  </c:numRef>
                </c:yVal>
                <c:smooth val="0"/>
              </c15:ser>
            </c15:filteredScatterSeries>
          </c:ext>
        </c:extLst>
      </c:scatterChart>
      <c:valAx>
        <c:axId val="93405952"/>
        <c:scaling>
          <c:orientation val="minMax"/>
          <c:max val="2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</a:t>
                </a:r>
                <a:r>
                  <a:rPr lang="en-US" baseline="0"/>
                  <a:t> (K)</a:t>
                </a:r>
                <a:endParaRPr lang="en-US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3407872"/>
        <c:crosses val="autoZero"/>
        <c:crossBetween val="midCat"/>
      </c:valAx>
      <c:valAx>
        <c:axId val="93407872"/>
        <c:scaling>
          <c:orientation val="minMax"/>
          <c:min val="9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</a:t>
                </a:r>
                <a:r>
                  <a:rPr lang="en-US" baseline="0"/>
                  <a:t> (atm)</a:t>
                </a:r>
                <a:endParaRPr lang="en-US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340595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Gay-Lussac's</a:t>
            </a:r>
            <a:r>
              <a:rPr lang="en-US" sz="1400" baseline="0"/>
              <a:t> Law</a:t>
            </a:r>
          </a:p>
          <a:p>
            <a:pPr>
              <a:defRPr/>
            </a:pPr>
            <a:r>
              <a:rPr lang="en-US" sz="1400" baseline="0"/>
              <a:t>Pressure versus Kelvin Temperature: Trial 2</a:t>
            </a:r>
            <a:endParaRPr lang="en-US" sz="140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2"/>
          <c:order val="0"/>
          <c:tx>
            <c:v>Trial 2</c:v>
          </c:tx>
          <c:spPr>
            <a:ln w="28575">
              <a:noFill/>
            </a:ln>
          </c:spPr>
          <c:trendline>
            <c:trendlineType val="linear"/>
            <c:dispRSqr val="0"/>
            <c:dispEq val="1"/>
            <c:trendlineLbl>
              <c:layout>
                <c:manualLayout>
                  <c:x val="0.28378455818022746"/>
                  <c:y val="-9.746536891221931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/>
                      <a:t>P = (0.8 atm/K)T + 3.55 atm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'[Graphing Lecture Graphs.xlsx]Sheet1'!$C$3:$C$15</c:f>
              <c:numCache>
                <c:formatCode>0.0</c:formatCode>
                <c:ptCount val="13"/>
                <c:pt idx="0">
                  <c:v>1</c:v>
                </c:pt>
                <c:pt idx="1">
                  <c:v>1.8</c:v>
                </c:pt>
                <c:pt idx="2">
                  <c:v>3.7</c:v>
                </c:pt>
                <c:pt idx="3">
                  <c:v>4.0999999999999996</c:v>
                </c:pt>
                <c:pt idx="4">
                  <c:v>5.9</c:v>
                </c:pt>
                <c:pt idx="5">
                  <c:v>6.2</c:v>
                </c:pt>
                <c:pt idx="6">
                  <c:v>8.8000000000000007</c:v>
                </c:pt>
                <c:pt idx="7">
                  <c:v>10.9</c:v>
                </c:pt>
                <c:pt idx="8">
                  <c:v>12.1</c:v>
                </c:pt>
                <c:pt idx="9">
                  <c:v>13.9</c:v>
                </c:pt>
                <c:pt idx="10">
                  <c:v>14.5</c:v>
                </c:pt>
                <c:pt idx="11">
                  <c:v>16.2</c:v>
                </c:pt>
                <c:pt idx="12">
                  <c:v>17</c:v>
                </c:pt>
              </c:numCache>
            </c:numRef>
          </c:xVal>
          <c:yVal>
            <c:numRef>
              <c:f>'[Graphing Lecture Graphs.xlsx]Sheet1'!$D$3:$D$15</c:f>
              <c:numCache>
                <c:formatCode>0.0</c:formatCode>
                <c:ptCount val="13"/>
                <c:pt idx="0">
                  <c:v>5.0999999999999996</c:v>
                </c:pt>
                <c:pt idx="1">
                  <c:v>5.3</c:v>
                </c:pt>
                <c:pt idx="2">
                  <c:v>5.4</c:v>
                </c:pt>
                <c:pt idx="3">
                  <c:v>7.9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12.1</c:v>
                </c:pt>
                <c:pt idx="8">
                  <c:v>13.5</c:v>
                </c:pt>
                <c:pt idx="9">
                  <c:v>14.9</c:v>
                </c:pt>
                <c:pt idx="10">
                  <c:v>16.399999999999999</c:v>
                </c:pt>
                <c:pt idx="11">
                  <c:v>16.8</c:v>
                </c:pt>
                <c:pt idx="12">
                  <c:v>18.2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429120"/>
        <c:axId val="93443584"/>
        <c:extLst>
          <c:ext xmlns:c15="http://schemas.microsoft.com/office/drawing/2012/chart" uri="{02D57815-91ED-43cb-92C2-25804820EDAC}">
            <c15:filteredScatterSeries>
              <c15:ser>
                <c:idx val="1"/>
                <c:order val="0"/>
                <c:tx>
                  <c:v>Trial 1</c:v>
                </c:tx>
                <c:spPr>
                  <a:ln w="28575">
                    <a:noFill/>
                  </a:ln>
                </c:spPr>
                <c:trendline>
                  <c:trendlineType val="linear"/>
                  <c:dispRSqr val="0"/>
                  <c:dispEq val="1"/>
                  <c:trendlineLbl>
                    <c:layout>
                      <c:manualLayout>
                        <c:x val="-3.0636045494313213E-2"/>
                        <c:y val="-2.339129483814523E-2"/>
                      </c:manualLayout>
                    </c:layout>
                    <c:tx>
                      <c:rich>
                        <a:bodyPr/>
                        <a:lstStyle/>
                        <a:p>
                          <a:pPr>
                            <a:defRPr/>
                          </a:pPr>
                          <a:r>
                            <a:rPr lang="en-US" baseline="0"/>
                            <a:t>P = (1.4 atm/K)T - 0.99 atm</a:t>
                          </a:r>
                          <a:endParaRPr lang="en-US"/>
                        </a:p>
                      </c:rich>
                    </c:tx>
                    <c:numFmt formatCode="General" sourceLinked="0"/>
                  </c:trendlineLbl>
                </c:trendline>
                <c:xVal>
                  <c:numRef>
                    <c:extLst>
                      <c:ext uri="{02D57815-91ED-43cb-92C2-25804820EDAC}">
                        <c15:formulaRef>
                          <c15:sqref>'[Graphing Lecture Graphs.xlsx]Sheet1'!$A$3:$A$9</c15:sqref>
                        </c15:formulaRef>
                      </c:ext>
                    </c:extLst>
                    <c:numCache>
                      <c:formatCode>0.0</c:formatCode>
                      <c:ptCount val="7"/>
                      <c:pt idx="0">
                        <c:v>1.8</c:v>
                      </c:pt>
                      <c:pt idx="1">
                        <c:v>4.5</c:v>
                      </c:pt>
                      <c:pt idx="2">
                        <c:v>5.9</c:v>
                      </c:pt>
                      <c:pt idx="3">
                        <c:v>6</c:v>
                      </c:pt>
                      <c:pt idx="4">
                        <c:v>10</c:v>
                      </c:pt>
                      <c:pt idx="5">
                        <c:v>11.8</c:v>
                      </c:pt>
                      <c:pt idx="6">
                        <c:v>13.2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'[Graphing Lecture Graphs.xlsx]Sheet1'!$B$3:$B$9</c15:sqref>
                        </c15:formulaRef>
                      </c:ext>
                    </c:extLst>
                    <c:numCache>
                      <c:formatCode>0.0</c:formatCode>
                      <c:ptCount val="7"/>
                      <c:pt idx="0">
                        <c:v>1.8</c:v>
                      </c:pt>
                      <c:pt idx="1">
                        <c:v>4.5</c:v>
                      </c:pt>
                      <c:pt idx="2">
                        <c:v>6.2</c:v>
                      </c:pt>
                      <c:pt idx="3">
                        <c:v>9.9</c:v>
                      </c:pt>
                      <c:pt idx="4">
                        <c:v>12.1</c:v>
                      </c:pt>
                      <c:pt idx="5">
                        <c:v>15.4</c:v>
                      </c:pt>
                      <c:pt idx="6">
                        <c:v>18.5</c:v>
                      </c:pt>
                    </c:numCache>
                  </c:numRef>
                </c:yVal>
                <c:smooth val="0"/>
              </c15:ser>
            </c15:filteredScatterSeries>
            <c15:filteredScatterSeries>
              <c15:ser>
                <c:idx val="3"/>
                <c:order val="2"/>
                <c:tx>
                  <c:v>Trial 3</c:v>
                </c:tx>
                <c:spPr>
                  <a:ln w="28575">
                    <a:noFill/>
                  </a:ln>
                </c:spPr>
                <c:trendline>
                  <c:trendlineType val="linear"/>
                  <c:dispRSqr val="0"/>
                  <c:dispEq val="1"/>
                  <c:trendlineLbl>
                    <c:layout>
                      <c:manualLayout>
                        <c:x val="0.19479068241469816"/>
                        <c:y val="-0.10295056867891514"/>
                      </c:manualLayout>
                    </c:layout>
                    <c:tx>
                      <c:rich>
                        <a:bodyPr/>
                        <a:lstStyle/>
                        <a:p>
                          <a:pPr>
                            <a:defRPr/>
                          </a:pPr>
                          <a:r>
                            <a:rPr lang="en-US" baseline="0"/>
                            <a:t>P = (0.1 atm/K)T + 9.47 atm</a:t>
                          </a:r>
                          <a:endParaRPr lang="en-US"/>
                        </a:p>
                      </c:rich>
                    </c:tx>
                    <c:numFmt formatCode="General" sourceLinked="0"/>
                  </c:trendlineLbl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'[Graphing Lecture Graphs.xlsx]Sheet1'!$E$3:$E$14</c15:sqref>
                        </c15:formulaRef>
                      </c:ext>
                    </c:extLst>
                    <c:numCache>
                      <c:formatCode>0.0</c:formatCode>
                      <c:ptCount val="12"/>
                      <c:pt idx="0">
                        <c:v>0.9</c:v>
                      </c:pt>
                      <c:pt idx="1">
                        <c:v>3</c:v>
                      </c:pt>
                      <c:pt idx="2">
                        <c:v>4.5</c:v>
                      </c:pt>
                      <c:pt idx="3">
                        <c:v>6.2</c:v>
                      </c:pt>
                      <c:pt idx="4">
                        <c:v>8.1999999999999993</c:v>
                      </c:pt>
                      <c:pt idx="5">
                        <c:v>10.1</c:v>
                      </c:pt>
                      <c:pt idx="6">
                        <c:v>11.5</c:v>
                      </c:pt>
                      <c:pt idx="7">
                        <c:v>13.9</c:v>
                      </c:pt>
                      <c:pt idx="8">
                        <c:v>15.6</c:v>
                      </c:pt>
                      <c:pt idx="9">
                        <c:v>17</c:v>
                      </c:pt>
                      <c:pt idx="10">
                        <c:v>18.100000000000001</c:v>
                      </c:pt>
                      <c:pt idx="11">
                        <c:v>20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'[Graphing Lecture Graphs.xlsx]Sheet1'!$F$3:$F$14</c15:sqref>
                        </c15:formulaRef>
                      </c:ext>
                    </c:extLst>
                    <c:numCache>
                      <c:formatCode>0.0</c:formatCode>
                      <c:ptCount val="12"/>
                      <c:pt idx="0">
                        <c:v>10</c:v>
                      </c:pt>
                      <c:pt idx="1">
                        <c:v>9.5</c:v>
                      </c:pt>
                      <c:pt idx="2">
                        <c:v>10.5</c:v>
                      </c:pt>
                      <c:pt idx="3">
                        <c:v>9.9</c:v>
                      </c:pt>
                      <c:pt idx="4">
                        <c:v>10.8</c:v>
                      </c:pt>
                      <c:pt idx="5">
                        <c:v>9.5</c:v>
                      </c:pt>
                      <c:pt idx="6">
                        <c:v>11</c:v>
                      </c:pt>
                      <c:pt idx="7">
                        <c:v>10.3</c:v>
                      </c:pt>
                      <c:pt idx="8">
                        <c:v>11.5</c:v>
                      </c:pt>
                      <c:pt idx="9">
                        <c:v>11</c:v>
                      </c:pt>
                      <c:pt idx="10">
                        <c:v>11.9</c:v>
                      </c:pt>
                      <c:pt idx="11">
                        <c:v>12.2</c:v>
                      </c:pt>
                    </c:numCache>
                  </c:numRef>
                </c:yVal>
                <c:smooth val="0"/>
              </c15:ser>
            </c15:filteredScatterSeries>
          </c:ext>
        </c:extLst>
      </c:scatterChart>
      <c:valAx>
        <c:axId val="93429120"/>
        <c:scaling>
          <c:orientation val="minMax"/>
          <c:max val="2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</a:t>
                </a:r>
                <a:r>
                  <a:rPr lang="en-US" baseline="0"/>
                  <a:t> (K)</a:t>
                </a:r>
                <a:endParaRPr lang="en-US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3443584"/>
        <c:crosses val="autoZero"/>
        <c:crossBetween val="midCat"/>
      </c:valAx>
      <c:valAx>
        <c:axId val="934435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</a:t>
                </a:r>
                <a:r>
                  <a:rPr lang="en-US" baseline="0"/>
                  <a:t> (atm)</a:t>
                </a:r>
                <a:endParaRPr lang="en-US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3429120"/>
        <c:crosses val="autoZero"/>
        <c:crossBetween val="midCat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75445734908136486"/>
          <c:y val="0.44086213181685624"/>
          <c:w val="0.11681846019247594"/>
          <c:h val="0.2511515748031495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/>
              <a:t>Gay-Lussac's</a:t>
            </a:r>
            <a:r>
              <a:rPr lang="en-US" sz="1400" baseline="0"/>
              <a:t> Law</a:t>
            </a:r>
          </a:p>
          <a:p>
            <a:pPr>
              <a:defRPr/>
            </a:pPr>
            <a:r>
              <a:rPr lang="en-US" sz="1400" baseline="0"/>
              <a:t>Pressure versus Kelvin Temperature: Trial 1</a:t>
            </a:r>
            <a:endParaRPr lang="en-US" sz="140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v>Trial 1</c:v>
          </c:tx>
          <c:spPr>
            <a:ln w="28575">
              <a:noFill/>
            </a:ln>
          </c:spPr>
          <c:trendline>
            <c:trendlineType val="linear"/>
            <c:dispRSqr val="0"/>
            <c:dispEq val="1"/>
            <c:trendlineLbl>
              <c:layout>
                <c:manualLayout>
                  <c:x val="-3.0636045494313213E-2"/>
                  <c:y val="-2.339129483814523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/>
                      <a:t>P = (1.4 atm/K)T - 0.99 atm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'[Graphing Lecture Graphs.xlsx]Sheet1'!$A$3:$A$9</c:f>
              <c:numCache>
                <c:formatCode>0.0</c:formatCode>
                <c:ptCount val="7"/>
                <c:pt idx="0">
                  <c:v>1.8</c:v>
                </c:pt>
                <c:pt idx="1">
                  <c:v>4.5</c:v>
                </c:pt>
                <c:pt idx="2">
                  <c:v>5.9</c:v>
                </c:pt>
                <c:pt idx="3">
                  <c:v>6</c:v>
                </c:pt>
                <c:pt idx="4">
                  <c:v>10</c:v>
                </c:pt>
                <c:pt idx="5">
                  <c:v>11.8</c:v>
                </c:pt>
                <c:pt idx="6">
                  <c:v>13.2</c:v>
                </c:pt>
              </c:numCache>
            </c:numRef>
          </c:xVal>
          <c:yVal>
            <c:numRef>
              <c:f>'[Graphing Lecture Graphs.xlsx]Sheet1'!$B$3:$B$9</c:f>
              <c:numCache>
                <c:formatCode>0.0</c:formatCode>
                <c:ptCount val="7"/>
                <c:pt idx="0">
                  <c:v>1.8</c:v>
                </c:pt>
                <c:pt idx="1">
                  <c:v>4.5</c:v>
                </c:pt>
                <c:pt idx="2">
                  <c:v>6.2</c:v>
                </c:pt>
                <c:pt idx="3">
                  <c:v>9.9</c:v>
                </c:pt>
                <c:pt idx="4">
                  <c:v>12.1</c:v>
                </c:pt>
                <c:pt idx="5">
                  <c:v>15.4</c:v>
                </c:pt>
                <c:pt idx="6">
                  <c:v>18.5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461504"/>
        <c:axId val="93480064"/>
        <c:extLst>
          <c:ext xmlns:c15="http://schemas.microsoft.com/office/drawing/2012/chart" uri="{02D57815-91ED-43cb-92C2-25804820EDAC}">
            <c15:filteredScatterSeries>
              <c15:ser>
                <c:idx val="2"/>
                <c:order val="1"/>
                <c:tx>
                  <c:v>Trial 2</c:v>
                </c:tx>
                <c:spPr>
                  <a:ln w="28575">
                    <a:noFill/>
                  </a:ln>
                </c:spPr>
                <c:trendline>
                  <c:trendlineType val="linear"/>
                  <c:dispRSqr val="0"/>
                  <c:dispEq val="1"/>
                  <c:trendlineLbl>
                    <c:layout>
                      <c:manualLayout>
                        <c:x val="0.28378455818022746"/>
                        <c:y val="-9.7465368912219311E-2"/>
                      </c:manualLayout>
                    </c:layout>
                    <c:tx>
                      <c:rich>
                        <a:bodyPr/>
                        <a:lstStyle/>
                        <a:p>
                          <a:pPr>
                            <a:defRPr/>
                          </a:pPr>
                          <a:r>
                            <a:rPr lang="en-US" baseline="0"/>
                            <a:t>P = (0.8 atm/K)T + 3.55 atm</a:t>
                          </a:r>
                          <a:endParaRPr lang="en-US"/>
                        </a:p>
                      </c:rich>
                    </c:tx>
                    <c:numFmt formatCode="General" sourceLinked="0"/>
                  </c:trendlineLbl>
                </c:trendline>
                <c:xVal>
                  <c:numRef>
                    <c:extLst>
                      <c:ext uri="{02D57815-91ED-43cb-92C2-25804820EDAC}">
                        <c15:formulaRef>
                          <c15:sqref>'[Graphing Lecture Graphs.xlsx]Sheet1'!$C$3:$C$15</c15:sqref>
                        </c15:formulaRef>
                      </c:ext>
                    </c:extLst>
                    <c:numCache>
                      <c:formatCode>0.0</c:formatCode>
                      <c:ptCount val="13"/>
                      <c:pt idx="0">
                        <c:v>1</c:v>
                      </c:pt>
                      <c:pt idx="1">
                        <c:v>1.8</c:v>
                      </c:pt>
                      <c:pt idx="2">
                        <c:v>3.7</c:v>
                      </c:pt>
                      <c:pt idx="3">
                        <c:v>4.0999999999999996</c:v>
                      </c:pt>
                      <c:pt idx="4">
                        <c:v>5.9</c:v>
                      </c:pt>
                      <c:pt idx="5">
                        <c:v>6.2</c:v>
                      </c:pt>
                      <c:pt idx="6">
                        <c:v>8.8000000000000007</c:v>
                      </c:pt>
                      <c:pt idx="7">
                        <c:v>10.9</c:v>
                      </c:pt>
                      <c:pt idx="8">
                        <c:v>12.1</c:v>
                      </c:pt>
                      <c:pt idx="9">
                        <c:v>13.9</c:v>
                      </c:pt>
                      <c:pt idx="10">
                        <c:v>14.5</c:v>
                      </c:pt>
                      <c:pt idx="11">
                        <c:v>16.2</c:v>
                      </c:pt>
                      <c:pt idx="12">
                        <c:v>17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'[Graphing Lecture Graphs.xlsx]Sheet1'!$D$3:$D$15</c15:sqref>
                        </c15:formulaRef>
                      </c:ext>
                    </c:extLst>
                    <c:numCache>
                      <c:formatCode>0.0</c:formatCode>
                      <c:ptCount val="13"/>
                      <c:pt idx="0">
                        <c:v>5.0999999999999996</c:v>
                      </c:pt>
                      <c:pt idx="1">
                        <c:v>5.3</c:v>
                      </c:pt>
                      <c:pt idx="2">
                        <c:v>5.4</c:v>
                      </c:pt>
                      <c:pt idx="3">
                        <c:v>7.9</c:v>
                      </c:pt>
                      <c:pt idx="4">
                        <c:v>8</c:v>
                      </c:pt>
                      <c:pt idx="5">
                        <c:v>9</c:v>
                      </c:pt>
                      <c:pt idx="6">
                        <c:v>10</c:v>
                      </c:pt>
                      <c:pt idx="7">
                        <c:v>12.1</c:v>
                      </c:pt>
                      <c:pt idx="8">
                        <c:v>13.5</c:v>
                      </c:pt>
                      <c:pt idx="9">
                        <c:v>14.9</c:v>
                      </c:pt>
                      <c:pt idx="10">
                        <c:v>16.399999999999999</c:v>
                      </c:pt>
                      <c:pt idx="11">
                        <c:v>16.8</c:v>
                      </c:pt>
                      <c:pt idx="12">
                        <c:v>18.2</c:v>
                      </c:pt>
                    </c:numCache>
                  </c:numRef>
                </c:yVal>
                <c:smooth val="0"/>
              </c15:ser>
            </c15:filteredScatterSeries>
            <c15:filteredScatterSeries>
              <c15:ser>
                <c:idx val="3"/>
                <c:order val="2"/>
                <c:tx>
                  <c:v>Trial 3</c:v>
                </c:tx>
                <c:spPr>
                  <a:ln w="28575">
                    <a:noFill/>
                  </a:ln>
                </c:spPr>
                <c:trendline>
                  <c:trendlineType val="linear"/>
                  <c:dispRSqr val="0"/>
                  <c:dispEq val="1"/>
                  <c:trendlineLbl>
                    <c:layout>
                      <c:manualLayout>
                        <c:x val="0.19479068241469816"/>
                        <c:y val="-0.10295056867891514"/>
                      </c:manualLayout>
                    </c:layout>
                    <c:tx>
                      <c:rich>
                        <a:bodyPr/>
                        <a:lstStyle/>
                        <a:p>
                          <a:pPr>
                            <a:defRPr/>
                          </a:pPr>
                          <a:r>
                            <a:rPr lang="en-US" baseline="0"/>
                            <a:t>P = (0.1 atm/K)T + 9.47 atm</a:t>
                          </a:r>
                          <a:endParaRPr lang="en-US"/>
                        </a:p>
                      </c:rich>
                    </c:tx>
                    <c:numFmt formatCode="General" sourceLinked="0"/>
                  </c:trendlineLbl>
                </c:trendline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'[Graphing Lecture Graphs.xlsx]Sheet1'!$E$3:$E$14</c15:sqref>
                        </c15:formulaRef>
                      </c:ext>
                    </c:extLst>
                    <c:numCache>
                      <c:formatCode>0.0</c:formatCode>
                      <c:ptCount val="12"/>
                      <c:pt idx="0">
                        <c:v>0.9</c:v>
                      </c:pt>
                      <c:pt idx="1">
                        <c:v>3</c:v>
                      </c:pt>
                      <c:pt idx="2">
                        <c:v>4.5</c:v>
                      </c:pt>
                      <c:pt idx="3">
                        <c:v>6.2</c:v>
                      </c:pt>
                      <c:pt idx="4">
                        <c:v>8.1999999999999993</c:v>
                      </c:pt>
                      <c:pt idx="5">
                        <c:v>10.1</c:v>
                      </c:pt>
                      <c:pt idx="6">
                        <c:v>11.5</c:v>
                      </c:pt>
                      <c:pt idx="7">
                        <c:v>13.9</c:v>
                      </c:pt>
                      <c:pt idx="8">
                        <c:v>15.6</c:v>
                      </c:pt>
                      <c:pt idx="9">
                        <c:v>17</c:v>
                      </c:pt>
                      <c:pt idx="10">
                        <c:v>18.100000000000001</c:v>
                      </c:pt>
                      <c:pt idx="11">
                        <c:v>20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'[Graphing Lecture Graphs.xlsx]Sheet1'!$F$3:$F$14</c15:sqref>
                        </c15:formulaRef>
                      </c:ext>
                    </c:extLst>
                    <c:numCache>
                      <c:formatCode>0.0</c:formatCode>
                      <c:ptCount val="12"/>
                      <c:pt idx="0">
                        <c:v>10</c:v>
                      </c:pt>
                      <c:pt idx="1">
                        <c:v>9.5</c:v>
                      </c:pt>
                      <c:pt idx="2">
                        <c:v>10.5</c:v>
                      </c:pt>
                      <c:pt idx="3">
                        <c:v>9.9</c:v>
                      </c:pt>
                      <c:pt idx="4">
                        <c:v>10.8</c:v>
                      </c:pt>
                      <c:pt idx="5">
                        <c:v>9.5</c:v>
                      </c:pt>
                      <c:pt idx="6">
                        <c:v>11</c:v>
                      </c:pt>
                      <c:pt idx="7">
                        <c:v>10.3</c:v>
                      </c:pt>
                      <c:pt idx="8">
                        <c:v>11.5</c:v>
                      </c:pt>
                      <c:pt idx="9">
                        <c:v>11</c:v>
                      </c:pt>
                      <c:pt idx="10">
                        <c:v>11.9</c:v>
                      </c:pt>
                      <c:pt idx="11">
                        <c:v>12.2</c:v>
                      </c:pt>
                    </c:numCache>
                  </c:numRef>
                </c:yVal>
                <c:smooth val="0"/>
              </c15:ser>
            </c15:filteredScatterSeries>
          </c:ext>
        </c:extLst>
      </c:scatterChart>
      <c:valAx>
        <c:axId val="93461504"/>
        <c:scaling>
          <c:orientation val="minMax"/>
          <c:max val="1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</a:t>
                </a:r>
                <a:r>
                  <a:rPr lang="en-US" baseline="0"/>
                  <a:t> (K)</a:t>
                </a:r>
                <a:endParaRPr lang="en-US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3480064"/>
        <c:crosses val="autoZero"/>
        <c:crossBetween val="midCat"/>
      </c:valAx>
      <c:valAx>
        <c:axId val="934800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</a:t>
                </a:r>
                <a:r>
                  <a:rPr lang="en-US" baseline="0"/>
                  <a:t> (atm)</a:t>
                </a:r>
                <a:endParaRPr lang="en-US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34615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/>
              <a:t>Rate of Formation</a:t>
            </a:r>
            <a:r>
              <a:rPr lang="en-US" sz="1600" baseline="0"/>
              <a:t> of NO</a:t>
            </a:r>
            <a:r>
              <a:rPr lang="en-US" sz="1600" baseline="-25000"/>
              <a:t>2</a:t>
            </a:r>
            <a:r>
              <a:rPr lang="en-US" sz="1600" baseline="0"/>
              <a:t> </a:t>
            </a:r>
          </a:p>
          <a:p>
            <a:pPr>
              <a:defRPr/>
            </a:pPr>
            <a:r>
              <a:rPr lang="en-US" sz="1600"/>
              <a:t>Concentration NO</a:t>
            </a:r>
            <a:r>
              <a:rPr lang="en-US" sz="1600" baseline="-25000"/>
              <a:t>2</a:t>
            </a:r>
            <a:r>
              <a:rPr lang="en-US" sz="1600"/>
              <a:t> (M)</a:t>
            </a:r>
            <a:r>
              <a:rPr lang="en-US" sz="1600" baseline="0"/>
              <a:t> versus time (s)</a:t>
            </a:r>
            <a:endParaRPr lang="en-US" sz="160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Sheet1!$J$2</c:f>
              <c:strCache>
                <c:ptCount val="1"/>
                <c:pt idx="0">
                  <c:v>[NO2] (mM)</c:v>
                </c:pt>
              </c:strCache>
            </c:strRef>
          </c:tx>
          <c:spPr>
            <a:ln w="28575">
              <a:noFill/>
            </a:ln>
          </c:spPr>
          <c:trendline>
            <c:trendlineType val="log"/>
            <c:dispRSqr val="0"/>
            <c:dispEq val="0"/>
          </c:trendline>
          <c:xVal>
            <c:numRef>
              <c:f>Sheet1!$I$3:$I$10</c:f>
              <c:numCache>
                <c:formatCode>0.0</c:formatCode>
                <c:ptCount val="8"/>
                <c:pt idx="0">
                  <c:v>3.6</c:v>
                </c:pt>
                <c:pt idx="1">
                  <c:v>9</c:v>
                </c:pt>
                <c:pt idx="2">
                  <c:v>16</c:v>
                </c:pt>
                <c:pt idx="3">
                  <c:v>24.7</c:v>
                </c:pt>
                <c:pt idx="4">
                  <c:v>35</c:v>
                </c:pt>
                <c:pt idx="5">
                  <c:v>41</c:v>
                </c:pt>
                <c:pt idx="6">
                  <c:v>49</c:v>
                </c:pt>
                <c:pt idx="7">
                  <c:v>67</c:v>
                </c:pt>
              </c:numCache>
            </c:numRef>
          </c:xVal>
          <c:yVal>
            <c:numRef>
              <c:f>Sheet1!$J$3:$J$10</c:f>
              <c:numCache>
                <c:formatCode>General</c:formatCode>
                <c:ptCount val="8"/>
                <c:pt idx="0">
                  <c:v>1000000</c:v>
                </c:pt>
                <c:pt idx="1">
                  <c:v>4000000</c:v>
                </c:pt>
                <c:pt idx="2">
                  <c:v>7000000</c:v>
                </c:pt>
                <c:pt idx="3">
                  <c:v>9500000</c:v>
                </c:pt>
                <c:pt idx="4">
                  <c:v>11900000</c:v>
                </c:pt>
                <c:pt idx="5">
                  <c:v>13900000</c:v>
                </c:pt>
                <c:pt idx="6">
                  <c:v>14900000</c:v>
                </c:pt>
                <c:pt idx="7">
                  <c:v>15200000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858432"/>
        <c:axId val="93864704"/>
      </c:scatterChart>
      <c:valAx>
        <c:axId val="93858432"/>
        <c:scaling>
          <c:orientation val="minMax"/>
          <c:max val="7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</a:t>
                </a:r>
                <a:r>
                  <a:rPr lang="en-US" baseline="0"/>
                  <a:t> (s)</a:t>
                </a:r>
                <a:endParaRPr lang="en-US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3864704"/>
        <c:crosses val="autoZero"/>
        <c:crossBetween val="midCat"/>
        <c:majorUnit val="17.5"/>
        <c:minorUnit val="3.5"/>
      </c:valAx>
      <c:valAx>
        <c:axId val="93864704"/>
        <c:scaling>
          <c:orientation val="minMax"/>
          <c:max val="20000000"/>
          <c:min val="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[NO</a:t>
                </a:r>
                <a:r>
                  <a:rPr lang="en-US" baseline="-25000"/>
                  <a:t>2</a:t>
                </a:r>
                <a:r>
                  <a:rPr lang="en-US"/>
                  <a:t>]</a:t>
                </a:r>
                <a:r>
                  <a:rPr lang="en-US" baseline="0"/>
                  <a:t> (mM)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1.3888888888888904E-2"/>
              <c:y val="0.3984044181977256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3858432"/>
        <c:crossesAt val="0"/>
        <c:crossBetween val="midCat"/>
        <c:majorUnit val="5000000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0.8375</cdr:x>
      <cdr:y>0.15278</cdr:y>
    </cdr:from>
    <cdr:to>
      <cdr:x>0.98542</cdr:x>
      <cdr:y>0.53125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29050" y="419100"/>
          <a:ext cx="676275" cy="1038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81D8-9CC6-4FC7-BC43-B668D7A78123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80B5-9D8B-4AD0-A82F-1FE9F19A4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81D8-9CC6-4FC7-BC43-B668D7A78123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80B5-9D8B-4AD0-A82F-1FE9F19A4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81D8-9CC6-4FC7-BC43-B668D7A78123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80B5-9D8B-4AD0-A82F-1FE9F19A4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81D8-9CC6-4FC7-BC43-B668D7A78123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80B5-9D8B-4AD0-A82F-1FE9F19A4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81D8-9CC6-4FC7-BC43-B668D7A78123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80B5-9D8B-4AD0-A82F-1FE9F19A4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81D8-9CC6-4FC7-BC43-B668D7A78123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80B5-9D8B-4AD0-A82F-1FE9F19A4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81D8-9CC6-4FC7-BC43-B668D7A78123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80B5-9D8B-4AD0-A82F-1FE9F19A4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81D8-9CC6-4FC7-BC43-B668D7A78123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80B5-9D8B-4AD0-A82F-1FE9F19A4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81D8-9CC6-4FC7-BC43-B668D7A78123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80B5-9D8B-4AD0-A82F-1FE9F19A4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81D8-9CC6-4FC7-BC43-B668D7A78123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80B5-9D8B-4AD0-A82F-1FE9F19A4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81D8-9CC6-4FC7-BC43-B668D7A78123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A80B5-9D8B-4AD0-A82F-1FE9F19A4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D81D8-9CC6-4FC7-BC43-B668D7A78123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A80B5-9D8B-4AD0-A82F-1FE9F19A4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765175"/>
          </a:xfrm>
        </p:spPr>
        <p:txBody>
          <a:bodyPr/>
          <a:lstStyle/>
          <a:p>
            <a:r>
              <a:rPr lang="en-US" smtClean="0"/>
              <a:t>Chemistry 120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371600"/>
            <a:ext cx="7086600" cy="762000"/>
          </a:xfrm>
        </p:spPr>
        <p:txBody>
          <a:bodyPr/>
          <a:lstStyle/>
          <a:p>
            <a:r>
              <a:rPr lang="en-US" smtClean="0"/>
              <a:t>Experiment 5 : Handbook and Graphing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2133600"/>
            <a:ext cx="32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Outline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/>
              <a:t>CRC Handbook 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Graphing</a:t>
            </a:r>
          </a:p>
          <a:p>
            <a:pPr marL="857250" lvl="1" indent="-400050">
              <a:buFont typeface="+mj-lt"/>
              <a:buAutoNum type="alphaLcPeriod"/>
            </a:pPr>
            <a:r>
              <a:rPr lang="en-US" dirty="0" smtClean="0"/>
              <a:t>By hand</a:t>
            </a:r>
          </a:p>
          <a:p>
            <a:pPr marL="857250" lvl="1" indent="-400050">
              <a:buFont typeface="+mj-lt"/>
              <a:buAutoNum type="alphaLcPeriod"/>
            </a:pPr>
            <a:r>
              <a:rPr lang="en-US" dirty="0" smtClean="0"/>
              <a:t>Using a program</a:t>
            </a:r>
          </a:p>
        </p:txBody>
      </p:sp>
    </p:spTree>
    <p:extLst>
      <p:ext uri="{BB962C8B-B14F-4D97-AF65-F5344CB8AC3E}">
        <p14:creationId xmlns:p14="http://schemas.microsoft.com/office/powerpoint/2010/main" val="385180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930989"/>
              </p:ext>
            </p:extLst>
          </p:nvPr>
        </p:nvGraphicFramePr>
        <p:xfrm>
          <a:off x="1066800" y="990600"/>
          <a:ext cx="7315199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Remember to scale your axis to convenient units. </a:t>
            </a:r>
            <a:endParaRPr lang="en-US" sz="28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731994"/>
              </p:ext>
            </p:extLst>
          </p:nvPr>
        </p:nvGraphicFramePr>
        <p:xfrm>
          <a:off x="6172200" y="2971800"/>
          <a:ext cx="1905000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3783"/>
                <a:gridCol w="1081217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 (s)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[</a:t>
                      </a:r>
                      <a:r>
                        <a:rPr lang="en-US" sz="1100" u="none" strike="noStrike" dirty="0" smtClean="0">
                          <a:effectLst/>
                        </a:rPr>
                        <a:t>NO</a:t>
                      </a:r>
                      <a:r>
                        <a:rPr lang="en-US" sz="1100" u="none" strike="noStrike" baseline="-25000" dirty="0" smtClean="0">
                          <a:effectLst/>
                        </a:rPr>
                        <a:t>2</a:t>
                      </a:r>
                      <a:r>
                        <a:rPr lang="en-US" sz="1100" u="none" strike="noStrike" dirty="0" smtClean="0">
                          <a:effectLst/>
                        </a:rPr>
                        <a:t>] </a:t>
                      </a:r>
                      <a:r>
                        <a:rPr lang="en-US" sz="1100" u="none" strike="noStrike" dirty="0" smtClean="0">
                          <a:effectLst/>
                          <a:latin typeface="Calibri" panose="020F0502020204030204" pitchFamily="34" charset="0"/>
                        </a:rPr>
                        <a:t>× 10</a:t>
                      </a:r>
                      <a:r>
                        <a:rPr lang="en-US" sz="1100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>
                          <a:effectLst/>
                        </a:rPr>
                        <a:t>(</a:t>
                      </a:r>
                      <a:r>
                        <a:rPr lang="en-US" sz="1100" u="none" strike="noStrike" dirty="0" err="1">
                          <a:effectLst/>
                        </a:rPr>
                        <a:t>mM</a:t>
                      </a:r>
                      <a:r>
                        <a:rPr lang="en-US" sz="1100" u="none" strike="noStrike" dirty="0">
                          <a:effectLst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1.0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9.0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4.0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16.0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7.0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24.7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9.5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35.0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11.9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41.0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13.9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14.9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15.2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30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wrong with this graph?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7572706"/>
              </p:ext>
            </p:extLst>
          </p:nvPr>
        </p:nvGraphicFramePr>
        <p:xfrm>
          <a:off x="762000" y="990600"/>
          <a:ext cx="7620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922112"/>
              </p:ext>
            </p:extLst>
          </p:nvPr>
        </p:nvGraphicFramePr>
        <p:xfrm>
          <a:off x="1600200" y="1828800"/>
          <a:ext cx="1219200" cy="1943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 (mol)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 (mL)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4.0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9.0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5.0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8.7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12.0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8.3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12.1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791200" y="5388429"/>
                <a:ext cx="2403863" cy="5002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𝑉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0.57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𝑚𝐿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𝑚𝑜𝑙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+0.93 </m:t>
                      </m:r>
                      <m:r>
                        <a:rPr lang="en-US" sz="1400" b="0" i="1" smtClean="0">
                          <a:latin typeface="Cambria Math"/>
                        </a:rPr>
                        <m:t>𝑚𝐿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5388429"/>
                <a:ext cx="2403863" cy="500202"/>
              </a:xfrm>
              <a:prstGeom prst="rect">
                <a:avLst/>
              </a:prstGeom>
              <a:blipFill rotWithShape="1">
                <a:blip r:embed="rId3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4256013"/>
              </p:ext>
            </p:extLst>
          </p:nvPr>
        </p:nvGraphicFramePr>
        <p:xfrm>
          <a:off x="990600" y="1066800"/>
          <a:ext cx="7696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2800" dirty="0" smtClean="0"/>
              <a:t>Remember to use a best fit straight line.  </a:t>
            </a:r>
            <a:br>
              <a:rPr lang="en-US" sz="2800" dirty="0" smtClean="0"/>
            </a:br>
            <a:r>
              <a:rPr lang="en-US" sz="2800" dirty="0" smtClean="0"/>
              <a:t>Do not connect the points unless directed otherwise. 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939027"/>
              </p:ext>
            </p:extLst>
          </p:nvPr>
        </p:nvGraphicFramePr>
        <p:xfrm>
          <a:off x="1981200" y="1905000"/>
          <a:ext cx="1219200" cy="1943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 (mol)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 (mL)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4.0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9.0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5.0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8.7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12.0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8.3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12.1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791200" y="5388429"/>
                <a:ext cx="2403863" cy="5002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𝑉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0.57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𝑚𝐿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𝑚𝑜𝑙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</a:rPr>
                        <m:t>+0.93 </m:t>
                      </m:r>
                      <m:r>
                        <a:rPr lang="en-US" sz="1400" b="0" i="1" smtClean="0">
                          <a:latin typeface="Cambria Math"/>
                        </a:rPr>
                        <m:t>𝑚𝐿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5388429"/>
                <a:ext cx="2403863" cy="500202"/>
              </a:xfrm>
              <a:prstGeom prst="rect">
                <a:avLst/>
              </a:prstGeom>
              <a:blipFill rotWithShape="1">
                <a:blip r:embed="rId3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00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wrong with this graph?</a:t>
            </a:r>
            <a:endParaRPr lang="en-US" sz="4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792557"/>
              </p:ext>
            </p:extLst>
          </p:nvPr>
        </p:nvGraphicFramePr>
        <p:xfrm>
          <a:off x="457200" y="1066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wrong with this graph?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4218296"/>
              </p:ext>
            </p:extLst>
          </p:nvPr>
        </p:nvGraphicFramePr>
        <p:xfrm>
          <a:off x="762000" y="990600"/>
          <a:ext cx="7354824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114912"/>
              </p:ext>
            </p:extLst>
          </p:nvPr>
        </p:nvGraphicFramePr>
        <p:xfrm>
          <a:off x="6248400" y="3200400"/>
          <a:ext cx="1447800" cy="1562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8382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 (s)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1/[Cl] (1/M)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18.8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019800" y="5257800"/>
                <a:ext cx="1798634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𝐶𝑙</m:t>
                              </m:r>
                            </m:e>
                          </m:d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1.4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𝑀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𝑡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0.6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5257800"/>
                <a:ext cx="1798634" cy="5763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3169102"/>
              </p:ext>
            </p:extLst>
          </p:nvPr>
        </p:nvGraphicFramePr>
        <p:xfrm>
          <a:off x="1143000" y="1066800"/>
          <a:ext cx="7315200" cy="4326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Remember that linear graphs should include a best fit straight line and equation. </a:t>
            </a:r>
            <a:endParaRPr lang="en-US" sz="1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696281"/>
              </p:ext>
            </p:extLst>
          </p:nvPr>
        </p:nvGraphicFramePr>
        <p:xfrm>
          <a:off x="6248400" y="3200400"/>
          <a:ext cx="1447800" cy="1562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8382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 (s)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1/[Cl] (1/M)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18.8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019800" y="5257800"/>
                <a:ext cx="1798634" cy="5763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𝐶𝑙</m:t>
                              </m:r>
                            </m:e>
                          </m:d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1.4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𝑀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𝑡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0.6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5257800"/>
                <a:ext cx="1798634" cy="5763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984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wrong with this graph?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813186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8114242"/>
              </p:ext>
            </p:extLst>
          </p:nvPr>
        </p:nvGraphicFramePr>
        <p:xfrm>
          <a:off x="1371600" y="1295400"/>
          <a:ext cx="6400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wrong with this graph? </a:t>
            </a:r>
            <a:endParaRPr lang="en-US" dirty="0"/>
          </a:p>
        </p:txBody>
      </p:sp>
      <p:sp>
        <p:nvSpPr>
          <p:cNvPr id="6" name="TextBox 1"/>
          <p:cNvSpPr txBox="1"/>
          <p:nvPr/>
        </p:nvSpPr>
        <p:spPr>
          <a:xfrm>
            <a:off x="5257800" y="5867400"/>
            <a:ext cx="3147081" cy="41638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baseline="0" dirty="0">
                <a:effectLst/>
              </a:rPr>
              <a:t>2 CO</a:t>
            </a:r>
            <a:r>
              <a:rPr lang="en-US" sz="1200" b="1" i="0" baseline="-25000" dirty="0">
                <a:effectLst/>
              </a:rPr>
              <a:t>2 (g) </a:t>
            </a:r>
            <a:r>
              <a:rPr lang="en-US" sz="1200" b="1" i="0" baseline="0" dirty="0">
                <a:effectLst/>
              </a:rPr>
              <a:t>⇌ 2 CO</a:t>
            </a:r>
            <a:r>
              <a:rPr lang="en-US" sz="1200" b="1" i="0" baseline="-25000" dirty="0">
                <a:effectLst/>
              </a:rPr>
              <a:t> (g) </a:t>
            </a:r>
            <a:r>
              <a:rPr lang="en-US" sz="1200" b="1" i="0" baseline="0" dirty="0">
                <a:effectLst/>
              </a:rPr>
              <a:t>+ O</a:t>
            </a:r>
            <a:r>
              <a:rPr lang="en-US" sz="1200" b="1" i="0" baseline="-25000" dirty="0">
                <a:effectLst/>
              </a:rPr>
              <a:t>2 (g) </a:t>
            </a:r>
            <a:r>
              <a:rPr lang="en-US" sz="1200" b="1" i="0" baseline="0" dirty="0">
                <a:effectLst/>
              </a:rPr>
              <a:t> + heat</a:t>
            </a:r>
            <a:r>
              <a:rPr lang="en-US" sz="1200" b="1" i="0" baseline="-25000" dirty="0">
                <a:effectLst/>
              </a:rPr>
              <a:t> </a:t>
            </a:r>
            <a:endParaRPr lang="en-US" sz="1200" dirty="0">
              <a:effectLst/>
            </a:endParaRPr>
          </a:p>
          <a:p>
            <a:endParaRPr lang="en-US" sz="1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478838"/>
              </p:ext>
            </p:extLst>
          </p:nvPr>
        </p:nvGraphicFramePr>
        <p:xfrm>
          <a:off x="3200400" y="2895600"/>
          <a:ext cx="144780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4550"/>
                <a:gridCol w="603250"/>
              </a:tblGrid>
              <a:tr h="251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T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(K)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K</a:t>
                      </a:r>
                      <a:r>
                        <a:rPr lang="en-US" sz="1100" b="0" i="0" u="none" strike="noStrike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91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5.50E-09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91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4.00E-1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948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40.3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44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wrong with this graph?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3998"/>
            <a:ext cx="8012667" cy="4939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29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7212890"/>
              </p:ext>
            </p:extLst>
          </p:nvPr>
        </p:nvGraphicFramePr>
        <p:xfrm>
          <a:off x="1066800" y="914400"/>
          <a:ext cx="7543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Remember to use descriptive labels, units, a title, and an equation.</a:t>
            </a: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542085"/>
              </p:ext>
            </p:extLst>
          </p:nvPr>
        </p:nvGraphicFramePr>
        <p:xfrm>
          <a:off x="2667000" y="3429000"/>
          <a:ext cx="1600200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3450"/>
                <a:gridCol w="666750"/>
              </a:tblGrid>
              <a:tr h="251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1/T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(1/K)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ln(K</a:t>
                      </a:r>
                      <a:r>
                        <a:rPr lang="en-US" sz="1100" b="0" i="0" u="none" strike="noStrike" baseline="-25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</a:t>
                      </a:r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91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0.0006667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-19.019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916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0.0004000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-0.916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948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0.0003333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3.696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48200" y="5638800"/>
                <a:ext cx="4301947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−6.807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𝐾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+26.353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638800"/>
                <a:ext cx="4301947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543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use the </a:t>
            </a:r>
            <a:r>
              <a:rPr lang="en-US" dirty="0" err="1" smtClean="0"/>
              <a:t>Vernier</a:t>
            </a:r>
            <a:r>
              <a:rPr lang="en-US" dirty="0" smtClean="0"/>
              <a:t> graphing software given the following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Chromel-Alumel</a:t>
            </a:r>
            <a:r>
              <a:rPr lang="en-US" dirty="0" smtClean="0"/>
              <a:t> Thermocouple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62200" y="2362200"/>
          <a:ext cx="2971800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7780"/>
                <a:gridCol w="16840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 (°C)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 (mV)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50.0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1.20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100.0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3.32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150.0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5.35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200.0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7.31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41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wrong with this graph?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2404727"/>
              </p:ext>
            </p:extLst>
          </p:nvPr>
        </p:nvGraphicFramePr>
        <p:xfrm>
          <a:off x="1143000" y="1143000"/>
          <a:ext cx="6705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987030"/>
              </p:ext>
            </p:extLst>
          </p:nvPr>
        </p:nvGraphicFramePr>
        <p:xfrm>
          <a:off x="4419600" y="2590800"/>
          <a:ext cx="2082800" cy="1562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7344"/>
                <a:gridCol w="865456"/>
              </a:tblGrid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Temperature (°C)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Volume (L)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17.3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8066080"/>
              </p:ext>
            </p:extLst>
          </p:nvPr>
        </p:nvGraphicFramePr>
        <p:xfrm>
          <a:off x="990600" y="1066800"/>
          <a:ext cx="7467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Remember to use at least ¾ of the page.</a:t>
            </a:r>
            <a:endParaRPr lang="en-US" sz="3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440437"/>
              </p:ext>
            </p:extLst>
          </p:nvPr>
        </p:nvGraphicFramePr>
        <p:xfrm>
          <a:off x="6096000" y="3733800"/>
          <a:ext cx="2082800" cy="1562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7344"/>
                <a:gridCol w="865456"/>
              </a:tblGrid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Temperature (°C)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Volume (L)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17.3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22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wrong with this graph?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638800" y="4886333"/>
                <a:ext cx="3025636" cy="4612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𝐷</m:t>
                      </m:r>
                      <m:r>
                        <a:rPr lang="en-US" sz="1400" b="0" i="1" smtClean="0">
                          <a:latin typeface="Cambria Math"/>
                        </a:rPr>
                        <m:t>=−</m:t>
                      </m:r>
                      <m:d>
                        <m:d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0.0025 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𝑚𝐿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𝑇</m:t>
                      </m:r>
                      <m:r>
                        <a:rPr lang="en-US" sz="1400" b="0" i="1" smtClean="0">
                          <a:latin typeface="Cambria Math"/>
                        </a:rPr>
                        <m:t>+14.28</m:t>
                      </m:r>
                      <m:f>
                        <m:f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𝑔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𝑚𝐿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886333"/>
                <a:ext cx="3025636" cy="461280"/>
              </a:xfrm>
              <a:prstGeom prst="rect">
                <a:avLst/>
              </a:prstGeom>
              <a:blipFill rotWithShape="1">
                <a:blip r:embed="rId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0453044"/>
              </p:ext>
            </p:extLst>
          </p:nvPr>
        </p:nvGraphicFramePr>
        <p:xfrm>
          <a:off x="457200" y="990600"/>
          <a:ext cx="8153400" cy="4056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350745"/>
              </p:ext>
            </p:extLst>
          </p:nvPr>
        </p:nvGraphicFramePr>
        <p:xfrm>
          <a:off x="6858000" y="2133600"/>
          <a:ext cx="1219200" cy="1181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 (K)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 (g/mL)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263.8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13.620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272.9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13.595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283.5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13.575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292.8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13.546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13.522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2971800" cy="2514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For the function 1/q = 4p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+ 8 draw a linear graph for the values of p = 0 to p = 8 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820957"/>
              </p:ext>
            </p:extLst>
          </p:nvPr>
        </p:nvGraphicFramePr>
        <p:xfrm>
          <a:off x="76200" y="2971800"/>
          <a:ext cx="1219200" cy="2838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q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264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967895"/>
              </p:ext>
            </p:extLst>
          </p:nvPr>
        </p:nvGraphicFramePr>
        <p:xfrm>
          <a:off x="1295400" y="2971800"/>
          <a:ext cx="838200" cy="2838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82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1/q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0.12500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0.08333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0.04167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0.02273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0.01389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0.00926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0.00658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0.00490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0.00379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856692"/>
              </p:ext>
            </p:extLst>
          </p:nvPr>
        </p:nvGraphicFramePr>
        <p:xfrm>
          <a:off x="2209800" y="2971800"/>
          <a:ext cx="1828800" cy="2838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8200"/>
                <a:gridCol w="990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log(p)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log(1/q)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#NUM!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-0.9031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-1.0792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0.301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-1.3802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0.477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-1.6435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0.602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-1.8573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0.699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-2.0334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0.778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-2.1818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0.845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-2.3096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0.903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-2.4216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38025757"/>
              </p:ext>
            </p:extLst>
          </p:nvPr>
        </p:nvGraphicFramePr>
        <p:xfrm>
          <a:off x="4191000" y="228600"/>
          <a:ext cx="44958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715000" y="990601"/>
            <a:ext cx="32766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value of </a:t>
            </a:r>
          </a:p>
          <a:p>
            <a:pPr lvl="1"/>
            <a:r>
              <a:rPr lang="en-US" dirty="0" smtClean="0"/>
              <a:t>the slope?</a:t>
            </a:r>
          </a:p>
          <a:p>
            <a:pPr lvl="1"/>
            <a:r>
              <a:rPr lang="en-US" dirty="0" smtClean="0"/>
              <a:t>y-intercept?</a:t>
            </a:r>
          </a:p>
          <a:p>
            <a:pPr lvl="1"/>
            <a:r>
              <a:rPr lang="en-US" dirty="0" smtClean="0"/>
              <a:t>equation of the line?</a:t>
            </a:r>
          </a:p>
          <a:p>
            <a:pPr lvl="1"/>
            <a:r>
              <a:rPr lang="en-US" dirty="0" smtClean="0"/>
              <a:t>y when x = 125? </a:t>
            </a: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0595248"/>
              </p:ext>
            </p:extLst>
          </p:nvPr>
        </p:nvGraphicFramePr>
        <p:xfrm>
          <a:off x="304800" y="304800"/>
          <a:ext cx="53340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547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228600" y="381000"/>
          <a:ext cx="53340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6"/>
          <p:cNvSpPr>
            <a:spLocks noGrp="1"/>
          </p:cNvSpPr>
          <p:nvPr>
            <p:ph sz="half" idx="2"/>
          </p:nvPr>
        </p:nvSpPr>
        <p:spPr>
          <a:xfrm>
            <a:off x="5715000" y="990601"/>
            <a:ext cx="32766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value of </a:t>
            </a:r>
          </a:p>
          <a:p>
            <a:pPr lvl="1"/>
            <a:r>
              <a:rPr lang="en-US" dirty="0" smtClean="0"/>
              <a:t>the slope?</a:t>
            </a:r>
          </a:p>
          <a:p>
            <a:pPr lvl="1"/>
            <a:r>
              <a:rPr lang="en-US" dirty="0" smtClean="0"/>
              <a:t>y-intercept?</a:t>
            </a:r>
          </a:p>
          <a:p>
            <a:pPr lvl="1"/>
            <a:r>
              <a:rPr lang="en-US" dirty="0" smtClean="0"/>
              <a:t>equation of the line?</a:t>
            </a:r>
          </a:p>
          <a:p>
            <a:pPr lvl="1"/>
            <a:r>
              <a:rPr lang="en-US" dirty="0" smtClean="0"/>
              <a:t>P when T = 400. K?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38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wrong with this graph?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040323"/>
              </p:ext>
            </p:extLst>
          </p:nvPr>
        </p:nvGraphicFramePr>
        <p:xfrm>
          <a:off x="457200" y="112208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385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wrong with this graph?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848756"/>
              </p:ext>
            </p:extLst>
          </p:nvPr>
        </p:nvGraphicFramePr>
        <p:xfrm>
          <a:off x="457200" y="112208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98186" y="849868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title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5562600"/>
            <a:ext cx="4477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descriptive label with units (if appropriate)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3200400"/>
            <a:ext cx="1504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data table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36692" y="4343400"/>
            <a:ext cx="299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clearly defined data points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3012885"/>
            <a:ext cx="25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equation of linear line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5931932"/>
            <a:ext cx="321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defined scale on x and y axis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20212" y="1490803"/>
            <a:ext cx="3711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Graph does not use at least ¾ of page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What is wrong with this graph? 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5958292"/>
              </p:ext>
            </p:extLst>
          </p:nvPr>
        </p:nvGraphicFramePr>
        <p:xfrm>
          <a:off x="21771" y="1066800"/>
          <a:ext cx="6172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640199"/>
              </p:ext>
            </p:extLst>
          </p:nvPr>
        </p:nvGraphicFramePr>
        <p:xfrm>
          <a:off x="5464629" y="3429000"/>
          <a:ext cx="3657600" cy="2857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Trial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Trial 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Trial 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 (K)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 (atm)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 (K)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 (atm)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 (K)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 (atm)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8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These graphs show the data more clearly. 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464629" y="3429000"/>
          <a:ext cx="3657600" cy="2857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Trial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Trial 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Trial 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 (K)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 (atm)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 (K)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 (atm)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 (K)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 (atm)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9862004"/>
              </p:ext>
            </p:extLst>
          </p:nvPr>
        </p:nvGraphicFramePr>
        <p:xfrm>
          <a:off x="4572000" y="838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1327975"/>
              </p:ext>
            </p:extLst>
          </p:nvPr>
        </p:nvGraphicFramePr>
        <p:xfrm>
          <a:off x="304800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1303498"/>
              </p:ext>
            </p:extLst>
          </p:nvPr>
        </p:nvGraphicFramePr>
        <p:xfrm>
          <a:off x="304800" y="914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373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wrong with this graph?</a:t>
            </a:r>
            <a:endParaRPr lang="en-US" sz="40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8241463"/>
              </p:ext>
            </p:extLst>
          </p:nvPr>
        </p:nvGraphicFramePr>
        <p:xfrm>
          <a:off x="762000" y="838200"/>
          <a:ext cx="7467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043344"/>
              </p:ext>
            </p:extLst>
          </p:nvPr>
        </p:nvGraphicFramePr>
        <p:xfrm>
          <a:off x="6477000" y="2971800"/>
          <a:ext cx="1409700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8001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 (s)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[NO</a:t>
                      </a:r>
                      <a:r>
                        <a:rPr lang="en-US" sz="1100" u="none" strike="noStrike" baseline="-25000">
                          <a:effectLst/>
                        </a:rPr>
                        <a:t>2</a:t>
                      </a:r>
                      <a:r>
                        <a:rPr lang="en-US" sz="1100" u="none" strike="noStrike">
                          <a:effectLst/>
                        </a:rPr>
                        <a:t>] (mM)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1000000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9.0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4000000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16.0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7000000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24.7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9500000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35.0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11900000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41.0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13900000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14900000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15200000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1247</Words>
  <Application>Microsoft Office PowerPoint</Application>
  <PresentationFormat>On-screen Show (4:3)</PresentationFormat>
  <Paragraphs>536</Paragraphs>
  <Slides>23</Slides>
  <Notes>0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Chemistry 120</vt:lpstr>
      <vt:lpstr>How do you use the Vernier graphing software given the following data?</vt:lpstr>
      <vt:lpstr>PowerPoint Presentation</vt:lpstr>
      <vt:lpstr>PowerPoint Presentation</vt:lpstr>
      <vt:lpstr>What is wrong with this graph?</vt:lpstr>
      <vt:lpstr>What is wrong with this graph?</vt:lpstr>
      <vt:lpstr>What is wrong with this graph? </vt:lpstr>
      <vt:lpstr>These graphs show the data more clearly. </vt:lpstr>
      <vt:lpstr>What is wrong with this graph?</vt:lpstr>
      <vt:lpstr>Remember to scale your axis to convenient units. </vt:lpstr>
      <vt:lpstr>What is wrong with this graph?</vt:lpstr>
      <vt:lpstr>Remember to use a best fit straight line.   Do not connect the points unless directed otherwise. </vt:lpstr>
      <vt:lpstr>What is wrong with this graph?</vt:lpstr>
      <vt:lpstr>What is wrong with this graph?</vt:lpstr>
      <vt:lpstr>Remember that linear graphs should include a best fit straight line and equation. </vt:lpstr>
      <vt:lpstr>What is wrong with this graph?</vt:lpstr>
      <vt:lpstr>What is wrong with this graph? </vt:lpstr>
      <vt:lpstr>What is wrong with this graph? </vt:lpstr>
      <vt:lpstr>Remember to use descriptive labels, units, a title, and an equation.</vt:lpstr>
      <vt:lpstr>What is wrong with this graph?</vt:lpstr>
      <vt:lpstr>Remember to use at least ¾ of the page.</vt:lpstr>
      <vt:lpstr>What is wrong with this graph?</vt:lpstr>
      <vt:lpstr>For the function 1/q = 4p2 + 8 draw a linear graph for the values of p = 0 to p = 8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wrong with this graph?  Too much data!</dc:title>
  <dc:creator>Vance</dc:creator>
  <cp:lastModifiedBy>Diana Vance</cp:lastModifiedBy>
  <cp:revision>50</cp:revision>
  <dcterms:created xsi:type="dcterms:W3CDTF">2012-03-02T04:59:24Z</dcterms:created>
  <dcterms:modified xsi:type="dcterms:W3CDTF">2015-03-20T15:42:19Z</dcterms:modified>
</cp:coreProperties>
</file>