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83" r:id="rId3"/>
    <p:sldId id="262" r:id="rId4"/>
    <p:sldId id="282" r:id="rId5"/>
    <p:sldId id="285" r:id="rId6"/>
    <p:sldId id="290" r:id="rId7"/>
    <p:sldId id="286" r:id="rId8"/>
    <p:sldId id="279" r:id="rId9"/>
    <p:sldId id="266" r:id="rId10"/>
    <p:sldId id="291" r:id="rId11"/>
    <p:sldId id="281" r:id="rId12"/>
    <p:sldId id="258" r:id="rId13"/>
    <p:sldId id="275" r:id="rId14"/>
    <p:sldId id="276" r:id="rId15"/>
    <p:sldId id="277" r:id="rId16"/>
    <p:sldId id="288" r:id="rId17"/>
    <p:sldId id="259" r:id="rId18"/>
    <p:sldId id="264" r:id="rId19"/>
    <p:sldId id="289" r:id="rId20"/>
    <p:sldId id="278" r:id="rId21"/>
    <p:sldId id="271" r:id="rId22"/>
    <p:sldId id="274" r:id="rId23"/>
    <p:sldId id="263" r:id="rId24"/>
    <p:sldId id="261" r:id="rId25"/>
    <p:sldId id="260" r:id="rId26"/>
    <p:sldId id="272" r:id="rId27"/>
    <p:sldId id="267" r:id="rId28"/>
    <p:sldId id="268" r:id="rId29"/>
    <p:sldId id="269" r:id="rId30"/>
    <p:sldId id="270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A6771-E35E-4E19-AE6D-06998EDEBE2D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4E856-C1CB-4463-8370-00F098EF82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4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F3F8BF-7DC0-40C8-900A-9A13AE82B4AA}" type="slidenum">
              <a:rPr lang="en-US"/>
              <a:pPr/>
              <a:t>3</a:t>
            </a:fld>
            <a:endParaRPr lang="en-US"/>
          </a:p>
        </p:txBody>
      </p:sp>
      <p:sp>
        <p:nvSpPr>
          <p:cNvPr id="5836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/>
              </a:rPr>
              <a:t>Figure: 04-T03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Table 4.3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Names and Symbols of Selected Elements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Many of the most common and important elements are listed in this table.</a:t>
            </a:r>
          </a:p>
        </p:txBody>
      </p:sp>
    </p:spTree>
    <p:extLst>
      <p:ext uri="{BB962C8B-B14F-4D97-AF65-F5344CB8AC3E}">
        <p14:creationId xmlns:p14="http://schemas.microsoft.com/office/powerpoint/2010/main" val="1812895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2E1CF-7E55-41B0-B4E6-FAD6A9F99319}" type="slidenum">
              <a:rPr lang="en-US"/>
              <a:pPr/>
              <a:t>15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918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u="sng">
                <a:solidFill>
                  <a:srgbClr val="99FF33"/>
                </a:solidFill>
                <a:latin typeface="Times New Roman" pitchFamily="18" charset="0"/>
              </a:defRPr>
            </a:lvl1pPr>
            <a:lvl2pPr marL="742950" indent="-285750">
              <a:defRPr sz="4400" u="sng">
                <a:solidFill>
                  <a:srgbClr val="99FF33"/>
                </a:solidFill>
                <a:latin typeface="Times New Roman" pitchFamily="18" charset="0"/>
              </a:defRPr>
            </a:lvl2pPr>
            <a:lvl3pPr marL="1143000" indent="-228600">
              <a:defRPr sz="4400" u="sng">
                <a:solidFill>
                  <a:srgbClr val="99FF33"/>
                </a:solidFill>
                <a:latin typeface="Times New Roman" pitchFamily="18" charset="0"/>
              </a:defRPr>
            </a:lvl3pPr>
            <a:lvl4pPr marL="1600200" indent="-228600">
              <a:defRPr sz="4400" u="sng">
                <a:solidFill>
                  <a:srgbClr val="99FF33"/>
                </a:solidFill>
                <a:latin typeface="Times New Roman" pitchFamily="18" charset="0"/>
              </a:defRPr>
            </a:lvl4pPr>
            <a:lvl5pPr marL="2057400" indent="-228600">
              <a:defRPr sz="4400" u="sng">
                <a:solidFill>
                  <a:srgbClr val="99FF33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99FF33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99FF33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99FF33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99FF33"/>
                </a:solidFill>
                <a:latin typeface="Times New Roman" pitchFamily="18" charset="0"/>
              </a:defRPr>
            </a:lvl9pPr>
          </a:lstStyle>
          <a:p>
            <a:fld id="{CA046775-3E09-47DA-95A2-29DEE569BC05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Figure: 02-13-04</a:t>
            </a:r>
          </a:p>
          <a:p>
            <a:endParaRPr lang="en-US" altLang="en-US" smtClean="0"/>
          </a:p>
          <a:p>
            <a:r>
              <a:rPr lang="en-US" altLang="en-US" smtClean="0"/>
              <a:t>Title: </a:t>
            </a:r>
          </a:p>
          <a:p>
            <a:r>
              <a:rPr lang="en-US" altLang="en-US" smtClean="0"/>
              <a:t>Halogens</a:t>
            </a:r>
          </a:p>
          <a:p>
            <a:endParaRPr lang="en-US" altLang="en-US" smtClean="0"/>
          </a:p>
          <a:p>
            <a:r>
              <a:rPr lang="en-US" altLang="en-US" smtClean="0"/>
              <a:t>Caption: </a:t>
            </a:r>
          </a:p>
          <a:p>
            <a:r>
              <a:rPr lang="en-US" altLang="en-US" smtClean="0"/>
              <a:t>Halogens are reactive nonmetals.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E6F081-84A8-4286-A153-2DA8CB888C5A}" type="slidenum">
              <a:rPr lang="en-US"/>
              <a:pPr/>
              <a:t>17</a:t>
            </a:fld>
            <a:endParaRPr lang="en-US"/>
          </a:p>
        </p:txBody>
      </p:sp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/>
              </a:rPr>
              <a:t>Figure: 04-06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Physical States of Elements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At 25° C and normal pressure, all metals (except Hg) are solid.  Most nonmetals are gases, but some are solid.  The only two liquid elements are Hg (a metal) and Br (a nonmetal).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The elements are classified by physical state at room temperature and atmospheric pressure.  Each class of element is shown in a distinct color.</a:t>
            </a:r>
          </a:p>
        </p:txBody>
      </p:sp>
    </p:spTree>
    <p:extLst>
      <p:ext uri="{BB962C8B-B14F-4D97-AF65-F5344CB8AC3E}">
        <p14:creationId xmlns:p14="http://schemas.microsoft.com/office/powerpoint/2010/main" val="1406532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3964E7-5FC2-43B1-B2E9-0AE4D2ADC94F}" type="slidenum">
              <a:rPr lang="en-US"/>
              <a:pPr/>
              <a:t>18</a:t>
            </a:fld>
            <a:endParaRPr lang="en-US"/>
          </a:p>
        </p:txBody>
      </p:sp>
      <p:sp>
        <p:nvSpPr>
          <p:cNvPr id="645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/>
              </a:rPr>
              <a:t>Figure: 04-T06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Table 4.6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Chemical Properties for Families of Elements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Elements are grouped into families based on similar chemical behavior.  </a:t>
            </a:r>
          </a:p>
        </p:txBody>
      </p:sp>
    </p:spTree>
    <p:extLst>
      <p:ext uri="{BB962C8B-B14F-4D97-AF65-F5344CB8AC3E}">
        <p14:creationId xmlns:p14="http://schemas.microsoft.com/office/powerpoint/2010/main" val="1077272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F045F7-51FD-4116-92C5-B877E9311DD3}" type="slidenum">
              <a:rPr lang="en-US"/>
              <a:pPr/>
              <a:t>19</a:t>
            </a:fld>
            <a:endParaRPr lang="en-US"/>
          </a:p>
        </p:txBody>
      </p:sp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06-02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The Modern Periodic Table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Atomic numbers increase stepwise throughout the periodic table.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Elements are grouped down columns by nuclear charge.  This atomic property explains the similarity in reactivity.  Color coding shows metallic properties.</a:t>
            </a:r>
          </a:p>
        </p:txBody>
      </p:sp>
    </p:spTree>
    <p:extLst>
      <p:ext uri="{BB962C8B-B14F-4D97-AF65-F5344CB8AC3E}">
        <p14:creationId xmlns:p14="http://schemas.microsoft.com/office/powerpoint/2010/main" val="2881554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902690-962A-4946-84A6-B128DF0439D8}" type="slidenum">
              <a:rPr lang="en-US"/>
              <a:pPr/>
              <a:t>21</a:t>
            </a:fld>
            <a:endParaRPr lang="en-US"/>
          </a:p>
        </p:txBody>
      </p:sp>
      <p:sp>
        <p:nvSpPr>
          <p:cNvPr id="1536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06-03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Names of Groups and Periods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The common names of groups and periods are shown for selected families and series.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These names are still commonly used, and it's important to remember them.</a:t>
            </a:r>
          </a:p>
        </p:txBody>
      </p:sp>
    </p:spTree>
    <p:extLst>
      <p:ext uri="{BB962C8B-B14F-4D97-AF65-F5344CB8AC3E}">
        <p14:creationId xmlns:p14="http://schemas.microsoft.com/office/powerpoint/2010/main" val="4015248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249E5-C56E-4F44-B917-1C769D70B6CB}" type="slidenum">
              <a:rPr lang="en-US"/>
              <a:pPr/>
              <a:t>22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78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161D2-FCB6-471D-B802-983681E0F380}" type="slidenum">
              <a:rPr lang="en-US"/>
              <a:pPr/>
              <a:t>23</a:t>
            </a:fld>
            <a:endParaRPr lang="en-US"/>
          </a:p>
        </p:txBody>
      </p:sp>
      <p:sp>
        <p:nvSpPr>
          <p:cNvPr id="604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/>
              </a:rPr>
              <a:t>Figure: 04-T04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Table 4.4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General Characteristics of Metals and Nonmetals*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note that there are exceptions to the general characteristics.</a:t>
            </a:r>
          </a:p>
        </p:txBody>
      </p:sp>
    </p:spTree>
    <p:extLst>
      <p:ext uri="{BB962C8B-B14F-4D97-AF65-F5344CB8AC3E}">
        <p14:creationId xmlns:p14="http://schemas.microsoft.com/office/powerpoint/2010/main" val="2580259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9BDD2B-FE25-45DB-9875-63D26C8FD80A}" type="slidenum">
              <a:rPr lang="en-US"/>
              <a:pPr/>
              <a:t>24</a:t>
            </a:fld>
            <a:endParaRPr lang="en-US"/>
          </a:p>
        </p:txBody>
      </p:sp>
      <p:sp>
        <p:nvSpPr>
          <p:cNvPr id="2355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/>
              </a:rPr>
              <a:t>Figure: 04-07b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Periodic Table of the Elements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This is a pictorial representation of each element in the periodic table.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This is a pictorial representation of each element in the periodic table including the year the element was discovered, its natural abundance, its biological importance, and its radioactive properties.</a:t>
            </a:r>
          </a:p>
        </p:txBody>
      </p:sp>
    </p:spTree>
    <p:extLst>
      <p:ext uri="{BB962C8B-B14F-4D97-AF65-F5344CB8AC3E}">
        <p14:creationId xmlns:p14="http://schemas.microsoft.com/office/powerpoint/2010/main" val="3299338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5E2100-D2BC-46FF-99FB-B4F3C5181B70}" type="slidenum">
              <a:rPr lang="en-US"/>
              <a:pPr/>
              <a:t>25</a:t>
            </a:fld>
            <a:endParaRPr lang="en-US"/>
          </a:p>
        </p:txBody>
      </p:sp>
      <p:sp>
        <p:nvSpPr>
          <p:cNvPr id="215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/>
              </a:rPr>
              <a:t>Figure: 04-07a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Periodic Table of the Elements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This is a pictorial representation of each element in the periodic table including the year the element was discovered, its natural abundance, its biological importance, and its radioactive properties.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This is part 1 of a 2 part diagram.  It shows detailed information on each element.</a:t>
            </a:r>
          </a:p>
        </p:txBody>
      </p:sp>
    </p:spTree>
    <p:extLst>
      <p:ext uri="{BB962C8B-B14F-4D97-AF65-F5344CB8AC3E}">
        <p14:creationId xmlns:p14="http://schemas.microsoft.com/office/powerpoint/2010/main" val="1577122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Figure 6.2 A molecular view of some nonmetals (not to scale). Many nonmetals naturally exist as polyatomic (many-atom) molecules. (a) The noble gases (Group 8A/18) occur as 1-atom formula units. An example is the helium, He, in a balloon.  (b) Hydrogen, nitrogen, oxygen, fluorine, chlorine, bromine, and iodine occur as 2-atom formula units. For example, chlorine is Cl2. (c) Phosphorus naturally occurs as 4-atom formula units. (d) Sulfur commonly occurs in 8-atom formula units. (e) One form of carbon consists of 60-atom formula units, commonly referred to as </a:t>
            </a:r>
            <a:r>
              <a:rPr lang="en-US" dirty="0" err="1" smtClean="0"/>
              <a:t>bucky</a:t>
            </a:r>
            <a:r>
              <a:rPr lang="en-US" dirty="0" smtClean="0"/>
              <a:t>-balls. The official name of C60 is buckminsterfullerene.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DA07E6-2895-4B43-9603-79029E9CC832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90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F045F7-51FD-4116-92C5-B877E9311DD3}" type="slidenum">
              <a:rPr lang="en-US"/>
              <a:pPr/>
              <a:t>26</a:t>
            </a:fld>
            <a:endParaRPr lang="en-US"/>
          </a:p>
        </p:txBody>
      </p:sp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06-02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The Modern Periodic Table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Atomic numbers increase stepwise throughout the periodic table.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Elements are grouped down columns by nuclear charge.  This atomic property explains the similarity in reactivity.  Color coding shows metallic properties.</a:t>
            </a:r>
          </a:p>
        </p:txBody>
      </p:sp>
    </p:spTree>
    <p:extLst>
      <p:ext uri="{BB962C8B-B14F-4D97-AF65-F5344CB8AC3E}">
        <p14:creationId xmlns:p14="http://schemas.microsoft.com/office/powerpoint/2010/main" val="28815547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F05B0-F8BD-1243-A07A-94C584212E3A}" type="slidenum">
              <a:rPr lang="en-US"/>
              <a:pPr/>
              <a:t>31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Chapter 2, Chemistry In Your Day Figure, Page 68  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86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Antoine Lavoisier and his wife, Marie. They were married in 1771, when he was 28 and she was only 14. Marie was Antoine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laboratory assistant and secretary. </a:t>
            </a:r>
            <a:endParaRPr lang="en-US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95C1FD-DF95-4AB8-BF10-BBE9295F08D5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45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Element 101, symbol </a:t>
            </a:r>
            <a:r>
              <a:rPr lang="en-US" dirty="0" err="1" smtClean="0"/>
              <a:t>Md</a:t>
            </a:r>
            <a:r>
              <a:rPr lang="en-US" dirty="0" smtClean="0"/>
              <a:t>, is named Mendelevium in honor of Dmitri Mendeleev (1834–1907) for his development of the periodic table of the elements.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J. </a:t>
            </a:r>
            <a:r>
              <a:rPr lang="en-US" dirty="0" err="1" smtClean="0"/>
              <a:t>Lothar</a:t>
            </a:r>
            <a:r>
              <a:rPr lang="en-US" dirty="0" smtClean="0"/>
              <a:t> Meyer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(1830–1895) </a:t>
            </a:r>
            <a:r>
              <a:rPr lang="en-US" altLang="ja-JP" dirty="0" err="1" smtClean="0"/>
              <a:t>peri-odic</a:t>
            </a:r>
            <a:r>
              <a:rPr lang="en-US" altLang="ja-JP" dirty="0" smtClean="0"/>
              <a:t> table pre-dated Mendeleev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by five years, but it had fewer </a:t>
            </a:r>
            <a:r>
              <a:rPr lang="en-US" altLang="ja-JP" dirty="0" err="1" smtClean="0"/>
              <a:t>ele-ments</a:t>
            </a:r>
            <a:r>
              <a:rPr lang="en-US" altLang="ja-JP" dirty="0" smtClean="0"/>
              <a:t>, and it did not make </a:t>
            </a:r>
            <a:r>
              <a:rPr lang="en-US" altLang="ja-JP" dirty="0" err="1" smtClean="0"/>
              <a:t>predic-tions</a:t>
            </a:r>
            <a:r>
              <a:rPr lang="en-US" altLang="ja-JP" dirty="0" smtClean="0"/>
              <a:t> about corrected atomic masses and new elements as did Mendeleev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s, so Mendeleev is gen-</a:t>
            </a:r>
            <a:r>
              <a:rPr lang="en-US" altLang="ja-JP" dirty="0" err="1" smtClean="0"/>
              <a:t>erally</a:t>
            </a:r>
            <a:r>
              <a:rPr lang="en-US" altLang="ja-JP" dirty="0" smtClean="0"/>
              <a:t> credited for development of the first periodic table.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474702-D052-4484-87E2-935140347303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57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F045F7-51FD-4116-92C5-B877E9311DD3}" type="slidenum">
              <a:rPr lang="en-US"/>
              <a:pPr/>
              <a:t>10</a:t>
            </a:fld>
            <a:endParaRPr lang="en-US"/>
          </a:p>
        </p:txBody>
      </p:sp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06-02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The Modern Periodic Table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Atomic numbers increase stepwise throughout the periodic table.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Elements are grouped down columns by nuclear charge.  This atomic property explains the similarity in reactivity.  Color coding shows metallic properties.</a:t>
            </a:r>
          </a:p>
        </p:txBody>
      </p:sp>
    </p:spTree>
    <p:extLst>
      <p:ext uri="{BB962C8B-B14F-4D97-AF65-F5344CB8AC3E}">
        <p14:creationId xmlns:p14="http://schemas.microsoft.com/office/powerpoint/2010/main" val="2454266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1BBB87-7994-4561-ADCA-B280BAFC487B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69F63-F195-4208-B1EB-5BE4D86FB46C}" type="slidenum">
              <a:rPr lang="en-US"/>
              <a:pPr/>
              <a:t>12</a:t>
            </a:fld>
            <a:endParaRPr lang="en-US"/>
          </a:p>
        </p:txBody>
      </p:sp>
      <p:sp>
        <p:nvSpPr>
          <p:cNvPr id="1740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/>
              </a:rPr>
              <a:t>Figure: 04-05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Metals, Nonmetals, Semimetals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This periodic table shows metals on the left side, nonmetals on the right side, and semimetals in the middle.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The elements are classified by metallic character.  Each class of element is shown in a distinct color.</a:t>
            </a:r>
          </a:p>
        </p:txBody>
      </p:sp>
    </p:spTree>
    <p:extLst>
      <p:ext uri="{BB962C8B-B14F-4D97-AF65-F5344CB8AC3E}">
        <p14:creationId xmlns:p14="http://schemas.microsoft.com/office/powerpoint/2010/main" val="4089783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83D51-4B6B-479D-9B9B-0E34E0FFEC2F}" type="slidenum">
              <a:rPr lang="en-US"/>
              <a:pPr/>
              <a:t>13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35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816635-B732-4868-A4E4-11EDF7A2A94D}" type="slidenum">
              <a:rPr lang="en-US"/>
              <a:pPr/>
              <a:t>14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94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977D-80DA-418E-86E9-F10A1BA15A3A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65D2-0BE7-40EA-9AEC-E303F70F8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977D-80DA-418E-86E9-F10A1BA15A3A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65D2-0BE7-40EA-9AEC-E303F70F8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977D-80DA-418E-86E9-F10A1BA15A3A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65D2-0BE7-40EA-9AEC-E303F70F8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977D-80DA-418E-86E9-F10A1BA15A3A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65D2-0BE7-40EA-9AEC-E303F70F8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977D-80DA-418E-86E9-F10A1BA15A3A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65D2-0BE7-40EA-9AEC-E303F70F8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977D-80DA-418E-86E9-F10A1BA15A3A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65D2-0BE7-40EA-9AEC-E303F70F8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977D-80DA-418E-86E9-F10A1BA15A3A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65D2-0BE7-40EA-9AEC-E303F70F8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977D-80DA-418E-86E9-F10A1BA15A3A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65D2-0BE7-40EA-9AEC-E303F70F8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977D-80DA-418E-86E9-F10A1BA15A3A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65D2-0BE7-40EA-9AEC-E303F70F8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977D-80DA-418E-86E9-F10A1BA15A3A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65D2-0BE7-40EA-9AEC-E303F70F8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977D-80DA-418E-86E9-F10A1BA15A3A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65D2-0BE7-40EA-9AEC-E303F70F8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3977D-80DA-418E-86E9-F10A1BA15A3A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C65D2-0BE7-40EA-9AEC-E303F70F8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762000"/>
          </a:xfrm>
        </p:spPr>
        <p:txBody>
          <a:bodyPr/>
          <a:lstStyle/>
          <a:p>
            <a:r>
              <a:rPr lang="en-US" dirty="0" smtClean="0"/>
              <a:t>Chemistry 120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990600"/>
            <a:ext cx="6400800" cy="12954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Introduction to the Periodic Table of Elements</a:t>
            </a:r>
            <a:endParaRPr lang="en-US" sz="40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09800"/>
            <a:ext cx="6343650" cy="40551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542925"/>
            <a:ext cx="9029700" cy="5772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4486335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" y="254000"/>
            <a:ext cx="84201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TextBox 2"/>
          <p:cNvSpPr txBox="1">
            <a:spLocks noChangeArrowheads="1"/>
          </p:cNvSpPr>
          <p:nvPr/>
        </p:nvSpPr>
        <p:spPr bwMode="auto">
          <a:xfrm>
            <a:off x="7918450" y="6604000"/>
            <a:ext cx="1235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pitchFamily="34" charset="0"/>
              </a:rPr>
              <a:t>Table 5-3 p134</a:t>
            </a:r>
          </a:p>
        </p:txBody>
      </p:sp>
    </p:spTree>
    <p:extLst>
      <p:ext uri="{BB962C8B-B14F-4D97-AF65-F5344CB8AC3E}">
        <p14:creationId xmlns:p14="http://schemas.microsoft.com/office/powerpoint/2010/main" val="1012793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548640"/>
            <a:ext cx="9029700" cy="57607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1" descr="11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80963"/>
            <a:ext cx="8964613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85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7759700" y="6584950"/>
            <a:ext cx="13843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200" b="1"/>
              <a:t>Fig. 11-21, p. 333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1" descr="1119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0975" y="76200"/>
            <a:ext cx="6242050" cy="650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75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7759700" y="6584950"/>
            <a:ext cx="13843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200" b="1"/>
              <a:t>Fig. 11-19, p. 332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1" descr="11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300" y="76200"/>
            <a:ext cx="5865813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94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7759700" y="6584950"/>
            <a:ext cx="13843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200" b="1"/>
              <a:t>Fig. 11-22, p. 334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4" descr="02_13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4213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9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548640"/>
            <a:ext cx="9029700" cy="57607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70" y="74295"/>
            <a:ext cx="8481060" cy="67094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542925"/>
            <a:ext cx="9029700" cy="5772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404599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element?</a:t>
            </a:r>
            <a:endParaRPr lang="en-US" dirty="0"/>
          </a:p>
        </p:txBody>
      </p:sp>
      <p:pic>
        <p:nvPicPr>
          <p:cNvPr id="4" name="Content Placeholder 3" descr="03_Pg58_UnFigure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2362200"/>
            <a:ext cx="7034784" cy="3688080"/>
          </a:xfrm>
        </p:spPr>
      </p:pic>
      <p:sp>
        <p:nvSpPr>
          <p:cNvPr id="5" name="TextBox 4"/>
          <p:cNvSpPr txBox="1"/>
          <p:nvPr/>
        </p:nvSpPr>
        <p:spPr>
          <a:xfrm>
            <a:off x="838200" y="1676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Cannot be separated chemically into simpler substances.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5867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Aluminum metal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38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Expanded Periodic Table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21" y="1524000"/>
            <a:ext cx="754380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99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245745"/>
            <a:ext cx="9029700" cy="63665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1" descr="11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919163"/>
            <a:ext cx="8964613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99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7718425" y="6584950"/>
            <a:ext cx="14255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200" b="1"/>
              <a:t>Table 11-2, p. 335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1245870"/>
            <a:ext cx="9029700" cy="43662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635" y="57150"/>
            <a:ext cx="5840730" cy="674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395" y="45720"/>
            <a:ext cx="7395210" cy="67665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542925"/>
            <a:ext cx="9029700" cy="5772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Alternative Periodic Tables</a:t>
            </a:r>
            <a:br>
              <a:rPr lang="en-US" sz="3100" b="1" dirty="0" smtClean="0"/>
            </a:br>
            <a:r>
              <a:rPr lang="en-US" sz="3100" dirty="0"/>
              <a:t> The periodic spiral of </a:t>
            </a:r>
            <a:r>
              <a:rPr lang="en-US" sz="3100" b="1" dirty="0"/>
              <a:t>Professor </a:t>
            </a:r>
            <a:r>
              <a:rPr lang="en-US" sz="3100" b="1" dirty="0" err="1"/>
              <a:t>Thoedor</a:t>
            </a:r>
            <a:r>
              <a:rPr lang="en-US" sz="3100" b="1" dirty="0"/>
              <a:t> </a:t>
            </a:r>
            <a:r>
              <a:rPr lang="en-US" sz="3100" b="1" dirty="0" err="1"/>
              <a:t>Benfey</a:t>
            </a:r>
            <a:r>
              <a:rPr lang="en-US" sz="3100" b="1" dirty="0"/>
              <a:t>.</a:t>
            </a:r>
            <a:r>
              <a:rPr lang="en-US" sz="3100" dirty="0"/>
              <a:t> </a:t>
            </a: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pic>
        <p:nvPicPr>
          <p:cNvPr id="3075" name="Picture 1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279525"/>
            <a:ext cx="6629400" cy="5578475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Alternative Periodic Tables </a:t>
            </a:r>
            <a:br>
              <a:rPr lang="en-US" sz="3100" b="1" dirty="0" smtClean="0"/>
            </a:br>
            <a:r>
              <a:rPr lang="en-US" sz="3100" dirty="0" smtClean="0"/>
              <a:t>Triangular </a:t>
            </a:r>
            <a:r>
              <a:rPr lang="en-US" sz="3100" dirty="0"/>
              <a:t>long </a:t>
            </a:r>
            <a:r>
              <a:rPr lang="en-US" sz="3100" dirty="0" smtClean="0"/>
              <a:t>form by </a:t>
            </a:r>
            <a:r>
              <a:rPr lang="en-US" sz="3100" b="1" dirty="0"/>
              <a:t>Emil </a:t>
            </a:r>
            <a:r>
              <a:rPr lang="en-US" sz="3100" b="1" dirty="0" err="1" smtClean="0"/>
              <a:t>Zmaczynski</a:t>
            </a:r>
            <a:r>
              <a:rPr lang="en-US" sz="3100" dirty="0"/>
              <a:t> 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099" name="Picture 1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600200"/>
            <a:ext cx="8753475" cy="43434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 Alternative Periodic Tables </a:t>
            </a: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 smtClean="0"/>
              <a:t>Dr</a:t>
            </a:r>
            <a:r>
              <a:rPr lang="en-US" sz="3100" b="1" dirty="0"/>
              <a:t>. </a:t>
            </a:r>
            <a:r>
              <a:rPr lang="en-US" sz="3100" b="1" dirty="0" err="1"/>
              <a:t>Timmothy</a:t>
            </a:r>
            <a:r>
              <a:rPr lang="en-US" sz="3100" b="1" dirty="0"/>
              <a:t> Stowe's</a:t>
            </a:r>
            <a:r>
              <a:rPr lang="en-US" sz="3100" dirty="0"/>
              <a:t> </a:t>
            </a:r>
            <a:r>
              <a:rPr lang="en-US" sz="3100" i="1" dirty="0"/>
              <a:t>physicists</a:t>
            </a:r>
            <a:r>
              <a:rPr lang="en-US" sz="3100" dirty="0"/>
              <a:t> periodic table. </a:t>
            </a: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60438" y="1524000"/>
            <a:ext cx="7294562" cy="4724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235" y="40005"/>
            <a:ext cx="7669530" cy="677799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Alternative Periodic Tables</a:t>
            </a:r>
            <a:br>
              <a:rPr lang="en-US" sz="3100" b="1" dirty="0" smtClean="0"/>
            </a:br>
            <a:r>
              <a:rPr lang="en-US" sz="3100" dirty="0"/>
              <a:t> </a:t>
            </a:r>
            <a:r>
              <a:rPr lang="en-US" sz="3100" b="1" dirty="0"/>
              <a:t>Albert </a:t>
            </a:r>
            <a:r>
              <a:rPr lang="en-US" sz="3100" b="1" dirty="0" err="1"/>
              <a:t>Tarantola's</a:t>
            </a:r>
            <a:r>
              <a:rPr lang="en-US" sz="3100" b="1" dirty="0"/>
              <a:t> </a:t>
            </a:r>
            <a:r>
              <a:rPr lang="en-US" sz="3100" i="1" dirty="0"/>
              <a:t>orbital</a:t>
            </a:r>
            <a:r>
              <a:rPr lang="en-US" sz="3100" dirty="0"/>
              <a:t> periodic table. </a:t>
            </a:r>
            <a:r>
              <a:rPr lang="en-US" dirty="0"/>
              <a:t>  </a:t>
            </a:r>
            <a:br>
              <a:rPr lang="en-US" dirty="0"/>
            </a:br>
            <a:endParaRPr lang="en-US" dirty="0"/>
          </a:p>
        </p:txBody>
      </p:sp>
      <p:pic>
        <p:nvPicPr>
          <p:cNvPr id="6147" name="Picture 4" descr="tarantol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438400"/>
            <a:ext cx="9120188" cy="2319338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 descr="02_Pg68_ChemistryInYour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200"/>
            <a:ext cx="9144000" cy="622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72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Why don’t all symbols match their name?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5FB9B-1F1D-424A-8643-BAB022CBE4DD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pic>
        <p:nvPicPr>
          <p:cNvPr id="5123" name="Picture 3" descr="table-03-02"/>
          <p:cNvPicPr>
            <a:picLocks noChangeAspect="1" noChangeArrowheads="1"/>
          </p:cNvPicPr>
          <p:nvPr/>
        </p:nvPicPr>
        <p:blipFill rotWithShape="1">
          <a:blip r:embed="rId2" cstate="print"/>
          <a:srcRect t="11540" b="10530"/>
          <a:stretch/>
        </p:blipFill>
        <p:spPr bwMode="auto">
          <a:xfrm>
            <a:off x="533400" y="1499190"/>
            <a:ext cx="8077200" cy="472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2022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542" y="1066800"/>
            <a:ext cx="2583543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7764463" y="6604000"/>
            <a:ext cx="1387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pitchFamily="34" charset="0"/>
              </a:rPr>
              <a:t>Figure 6-2a p148</a:t>
            </a:r>
          </a:p>
        </p:txBody>
      </p:sp>
      <p:pic>
        <p:nvPicPr>
          <p:cNvPr id="4" name="Picture 1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0729" y="1511867"/>
            <a:ext cx="3050949" cy="295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3170" y="2819400"/>
            <a:ext cx="22479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3773148"/>
            <a:ext cx="26543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are elements found in nature?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6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What are the 7 </a:t>
            </a:r>
            <a:r>
              <a:rPr lang="en-US" dirty="0"/>
              <a:t>d</a:t>
            </a:r>
            <a:r>
              <a:rPr lang="en-US" dirty="0" smtClean="0"/>
              <a:t>iatomic molecules?</a:t>
            </a:r>
            <a:endParaRPr lang="en-US" dirty="0"/>
          </a:p>
        </p:txBody>
      </p:sp>
      <p:pic>
        <p:nvPicPr>
          <p:cNvPr id="3" name="Picture 13" descr="06_Pg175_UnFigur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4502243" cy="3771900"/>
          </a:xfrm>
          <a:prstGeom prst="rect">
            <a:avLst/>
          </a:prstGeom>
          <a:noFill/>
        </p:spPr>
      </p:pic>
      <p:pic>
        <p:nvPicPr>
          <p:cNvPr id="4" name="Picture 12" descr="06_08_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3925327" cy="44784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5360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990600"/>
            <a:ext cx="39624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8743950" y="6604000"/>
            <a:ext cx="404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pitchFamily="34" charset="0"/>
              </a:rPr>
              <a:t> p2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4191000" cy="715962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Antoine Lavoisier, the “Father of modern chemistry” and Marie Lavoisier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868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81100"/>
            <a:ext cx="40386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Box 2"/>
          <p:cNvSpPr txBox="1">
            <a:spLocks noChangeArrowheads="1"/>
          </p:cNvSpPr>
          <p:nvPr/>
        </p:nvSpPr>
        <p:spPr bwMode="auto">
          <a:xfrm>
            <a:off x="8615363" y="6604000"/>
            <a:ext cx="531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pitchFamily="34" charset="0"/>
              </a:rPr>
              <a:t>p133</a:t>
            </a:r>
          </a:p>
        </p:txBody>
      </p:sp>
      <p:pic>
        <p:nvPicPr>
          <p:cNvPr id="4" name="Picture 1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1750" y="1371600"/>
            <a:ext cx="38989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Dmitri Mendeleev and </a:t>
            </a:r>
            <a:r>
              <a:rPr lang="en-US" dirty="0" err="1" smtClean="0"/>
              <a:t>Lothar</a:t>
            </a:r>
            <a:r>
              <a:rPr lang="en-US" dirty="0" smtClean="0"/>
              <a:t> Meyer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0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Alternative Periodic Tables </a:t>
            </a:r>
            <a:br>
              <a:rPr lang="en-US" sz="3100" b="1" dirty="0" smtClean="0"/>
            </a:br>
            <a:r>
              <a:rPr lang="en-US" sz="3100" b="1" dirty="0" smtClean="0"/>
              <a:t>Dmitri Mendeleev</a:t>
            </a:r>
            <a:r>
              <a:rPr lang="en-US" sz="3100" dirty="0" smtClean="0"/>
              <a:t>, the original, periodic </a:t>
            </a:r>
            <a:r>
              <a:rPr lang="en-US" sz="3100" dirty="0"/>
              <a:t>table (1869).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8538" y="1447800"/>
            <a:ext cx="7459662" cy="50419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930</Words>
  <Application>Microsoft Office PowerPoint</Application>
  <PresentationFormat>On-screen Show (4:3)</PresentationFormat>
  <Paragraphs>168</Paragraphs>
  <Slides>31</Slides>
  <Notes>21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ＭＳ Ｐゴシック</vt:lpstr>
      <vt:lpstr>Arial</vt:lpstr>
      <vt:lpstr>Calibri</vt:lpstr>
      <vt:lpstr>Geneva</vt:lpstr>
      <vt:lpstr>Times New Roman</vt:lpstr>
      <vt:lpstr>Office Theme</vt:lpstr>
      <vt:lpstr>Chemistry 120</vt:lpstr>
      <vt:lpstr>What is an element?</vt:lpstr>
      <vt:lpstr>PowerPoint Presentation</vt:lpstr>
      <vt:lpstr>Why don’t all symbols match their name? </vt:lpstr>
      <vt:lpstr>How are elements found in nature?</vt:lpstr>
      <vt:lpstr> What are the 7 diatomic molecules?</vt:lpstr>
      <vt:lpstr>Antoine Lavoisier, the “Father of modern chemistry” and Marie Lavoisier</vt:lpstr>
      <vt:lpstr>Dmitri Mendeleev and Lothar Meyer</vt:lpstr>
      <vt:lpstr> Alternative Periodic Tables  Dmitri Mendeleev, the original, periodic table (1869).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Expanded Periodic 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Alternative Periodic Tables  The periodic spiral of Professor Thoedor Benfey.   </vt:lpstr>
      <vt:lpstr> Alternative Periodic Tables  Triangular long form by Emil Zmaczynski   </vt:lpstr>
      <vt:lpstr>  Alternative Periodic Tables  Dr. Timmothy Stowe's physicists periodic table.   </vt:lpstr>
      <vt:lpstr> Alternative Periodic Tables  Albert Tarantola's orbital periodic table.    </vt:lpstr>
      <vt:lpstr>PowerPoint Presentation</vt:lpstr>
    </vt:vector>
  </TitlesOfParts>
  <Company>GCCCD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120</dc:title>
  <dc:creator>Diana.Vance</dc:creator>
  <cp:lastModifiedBy>Diana Vance</cp:lastModifiedBy>
  <cp:revision>25</cp:revision>
  <dcterms:created xsi:type="dcterms:W3CDTF">2009-08-26T05:10:52Z</dcterms:created>
  <dcterms:modified xsi:type="dcterms:W3CDTF">2018-08-23T15:41:29Z</dcterms:modified>
</cp:coreProperties>
</file>