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57" r:id="rId6"/>
    <p:sldId id="280" r:id="rId7"/>
    <p:sldId id="274" r:id="rId8"/>
    <p:sldId id="276" r:id="rId9"/>
    <p:sldId id="277" r:id="rId10"/>
    <p:sldId id="278" r:id="rId11"/>
    <p:sldId id="279" r:id="rId12"/>
    <p:sldId id="282" r:id="rId13"/>
    <p:sldId id="283"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8" d="100"/>
          <a:sy n="98" d="100"/>
        </p:scale>
        <p:origin x="102" y="4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ances\Documents\My%20Dropbox\Chem%20120%20Labs%20Fa10\Graphing%20Lecture%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iana.vance\AppData\Local\Temp\Graphing%20Lecture%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iana.vance\AppData\Local\Temp\Graphing%20Lecture%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iana.vance\AppData\Local\Temp\Graphing%20Lecture%20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Vances\Documents\My%20Dropbox\Chem%20120%20Labs%20Fa10\Graphing%20Lecture%20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Vances\Documents\My%20Dropbox\120\PowerPoints\Graphing%20Lecture%20Graph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Vances\Documents\My%20Dropbox\Chem%20120%20Labs%20Fa10\Graphing%20Lecture%20Graph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Vances\Documents\My%20Dropbox\120\PowerPoints\Graphing%20Lecture%20Graphs.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ances\Documents\My%20Dropbox\Chem%20120%20Labs%20Fa10\Graphing%20Lecture%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iana.vance\Dropbox\120\PowerPoints\Density%20Graphing%20Lectur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iana.vance\Dropbox\120\PowerPoints\Density%20Graphing%20Lectur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overlay val="0"/>
    </c:title>
    <c:autoTitleDeleted val="0"/>
    <c:plotArea>
      <c:layout/>
      <c:scatterChart>
        <c:scatterStyle val="lineMarker"/>
        <c:varyColors val="0"/>
        <c:ser>
          <c:idx val="0"/>
          <c:order val="0"/>
          <c:spPr>
            <a:ln w="28575">
              <a:noFill/>
            </a:ln>
          </c:spPr>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0-DDA7-46AC-AF69-FFEA24CCD11C}"/>
            </c:ext>
          </c:extLst>
        </c:ser>
        <c:dLbls>
          <c:showLegendKey val="0"/>
          <c:showVal val="0"/>
          <c:showCatName val="0"/>
          <c:showSerName val="0"/>
          <c:showPercent val="0"/>
          <c:showBubbleSize val="0"/>
        </c:dLbls>
        <c:axId val="298170696"/>
        <c:axId val="298175856"/>
      </c:scatterChart>
      <c:valAx>
        <c:axId val="298170696"/>
        <c:scaling>
          <c:orientation val="minMax"/>
        </c:scaling>
        <c:delete val="0"/>
        <c:axPos val="b"/>
        <c:title>
          <c:tx>
            <c:rich>
              <a:bodyPr/>
              <a:lstStyle/>
              <a:p>
                <a:pPr>
                  <a:defRPr/>
                </a:pPr>
                <a:r>
                  <a:rPr lang="en-US"/>
                  <a:t>x</a:t>
                </a:r>
              </a:p>
            </c:rich>
          </c:tx>
          <c:overlay val="0"/>
        </c:title>
        <c:numFmt formatCode="General" sourceLinked="1"/>
        <c:majorTickMark val="out"/>
        <c:minorTickMark val="none"/>
        <c:tickLblPos val="nextTo"/>
        <c:crossAx val="298175856"/>
        <c:crosses val="autoZero"/>
        <c:crossBetween val="midCat"/>
      </c:valAx>
      <c:valAx>
        <c:axId val="298175856"/>
        <c:scaling>
          <c:orientation val="minMax"/>
        </c:scaling>
        <c:delete val="0"/>
        <c:axPos val="l"/>
        <c:majorGridlines/>
        <c:title>
          <c:tx>
            <c:rich>
              <a:bodyPr rot="-5400000" vert="horz"/>
              <a:lstStyle/>
              <a:p>
                <a:pPr>
                  <a:defRPr/>
                </a:pPr>
                <a:r>
                  <a:rPr lang="en-US"/>
                  <a:t>y</a:t>
                </a:r>
              </a:p>
            </c:rich>
          </c:tx>
          <c:overlay val="0"/>
        </c:title>
        <c:numFmt formatCode="General" sourceLinked="1"/>
        <c:majorTickMark val="out"/>
        <c:minorTickMark val="none"/>
        <c:tickLblPos val="nextTo"/>
        <c:crossAx val="298170696"/>
        <c:crosses val="autoZero"/>
        <c:crossBetween val="midCat"/>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Gay-Lussac's</a:t>
            </a:r>
            <a:r>
              <a:rPr lang="en-US" sz="1400" baseline="0" dirty="0"/>
              <a:t> Law</a:t>
            </a:r>
          </a:p>
          <a:p>
            <a:pPr>
              <a:defRPr/>
            </a:pPr>
            <a:r>
              <a:rPr lang="en-US" sz="1400" baseline="0" dirty="0"/>
              <a:t>Pressure (</a:t>
            </a:r>
            <a:r>
              <a:rPr lang="en-US" sz="1400" baseline="0" dirty="0" err="1"/>
              <a:t>atm</a:t>
            </a:r>
            <a:r>
              <a:rPr lang="en-US" sz="1400" baseline="0" dirty="0"/>
              <a:t>) versus Kelvin Temperature</a:t>
            </a:r>
            <a:endParaRPr lang="en-US" sz="1400" dirty="0"/>
          </a:p>
        </c:rich>
      </c:tx>
      <c:overlay val="0"/>
    </c:title>
    <c:autoTitleDeleted val="0"/>
    <c:plotArea>
      <c:layout/>
      <c:scatterChart>
        <c:scatterStyle val="lineMarker"/>
        <c:varyColors val="0"/>
        <c:ser>
          <c:idx val="1"/>
          <c:order val="0"/>
          <c:tx>
            <c:v>Trial 1</c:v>
          </c:tx>
          <c:spPr>
            <a:ln w="28575">
              <a:noFill/>
            </a:ln>
          </c:spPr>
          <c:trendline>
            <c:trendlineType val="linear"/>
            <c:dispRSqr val="0"/>
            <c:dispEq val="1"/>
            <c:trendlineLbl>
              <c:layout>
                <c:manualLayout>
                  <c:x val="-2.6995560740092673E-2"/>
                  <c:y val="-3.9958130233720787E-2"/>
                </c:manualLayout>
              </c:layout>
              <c:tx>
                <c:rich>
                  <a:bodyPr/>
                  <a:lstStyle/>
                  <a:p>
                    <a:pPr>
                      <a:defRPr/>
                    </a:pPr>
                    <a:r>
                      <a:rPr lang="en-US" baseline="0"/>
                      <a:t>P = (1.4 atm/K)T - 0.99 atm</a:t>
                    </a:r>
                    <a:endParaRPr lang="en-US"/>
                  </a:p>
                </c:rich>
              </c:tx>
              <c:numFmt formatCode="General" sourceLinked="0"/>
            </c:trendlineLbl>
          </c:trendline>
          <c:xVal>
            <c:numRef>
              <c:f>Sheet1!$A$3:$A$9</c:f>
              <c:numCache>
                <c:formatCode>0.0</c:formatCode>
                <c:ptCount val="7"/>
                <c:pt idx="0">
                  <c:v>1.8</c:v>
                </c:pt>
                <c:pt idx="1">
                  <c:v>4.5</c:v>
                </c:pt>
                <c:pt idx="2">
                  <c:v>5.9</c:v>
                </c:pt>
                <c:pt idx="3">
                  <c:v>6</c:v>
                </c:pt>
                <c:pt idx="4">
                  <c:v>10</c:v>
                </c:pt>
                <c:pt idx="5">
                  <c:v>11.8</c:v>
                </c:pt>
                <c:pt idx="6">
                  <c:v>13.2</c:v>
                </c:pt>
              </c:numCache>
            </c:numRef>
          </c:xVal>
          <c:yVal>
            <c:numRef>
              <c:f>Sheet1!$B$3:$B$9</c:f>
              <c:numCache>
                <c:formatCode>0.0</c:formatCode>
                <c:ptCount val="7"/>
                <c:pt idx="0">
                  <c:v>1.8</c:v>
                </c:pt>
                <c:pt idx="1">
                  <c:v>4.5</c:v>
                </c:pt>
                <c:pt idx="2">
                  <c:v>6.2</c:v>
                </c:pt>
                <c:pt idx="3">
                  <c:v>9.9</c:v>
                </c:pt>
                <c:pt idx="4">
                  <c:v>12.1</c:v>
                </c:pt>
                <c:pt idx="5">
                  <c:v>15.4</c:v>
                </c:pt>
                <c:pt idx="6">
                  <c:v>18.5</c:v>
                </c:pt>
              </c:numCache>
            </c:numRef>
          </c:yVal>
          <c:smooth val="0"/>
          <c:extLst>
            <c:ext xmlns:c16="http://schemas.microsoft.com/office/drawing/2014/chart" uri="{C3380CC4-5D6E-409C-BE32-E72D297353CC}">
              <c16:uniqueId val="{00000001-109F-4139-8EE6-1EF5045A0DBB}"/>
            </c:ext>
          </c:extLst>
        </c:ser>
        <c:ser>
          <c:idx val="2"/>
          <c:order val="1"/>
          <c:tx>
            <c:v>Trial 2</c:v>
          </c:tx>
          <c:spPr>
            <a:ln w="28575">
              <a:noFill/>
            </a:ln>
          </c:spPr>
          <c:trendline>
            <c:trendlineType val="linear"/>
            <c:dispRSqr val="0"/>
            <c:dispEq val="1"/>
            <c:trendlineLbl>
              <c:layout>
                <c:manualLayout>
                  <c:x val="0.28378455818022746"/>
                  <c:y val="-9.7465368912219311E-2"/>
                </c:manualLayout>
              </c:layout>
              <c:tx>
                <c:rich>
                  <a:bodyPr/>
                  <a:lstStyle/>
                  <a:p>
                    <a:pPr>
                      <a:defRPr/>
                    </a:pPr>
                    <a:r>
                      <a:rPr lang="en-US" baseline="0"/>
                      <a:t>P = (0.8 atm/K)T + 3.55 atm</a:t>
                    </a:r>
                    <a:endParaRPr lang="en-US"/>
                  </a:p>
                </c:rich>
              </c:tx>
              <c:numFmt formatCode="General" sourceLinked="0"/>
            </c:trendlineLbl>
          </c:trendline>
          <c:xVal>
            <c:numRef>
              <c:f>Sheet1!$C$3:$C$15</c:f>
              <c:numCache>
                <c:formatCode>0.0</c:formatCode>
                <c:ptCount val="13"/>
                <c:pt idx="0">
                  <c:v>1</c:v>
                </c:pt>
                <c:pt idx="1">
                  <c:v>1.8</c:v>
                </c:pt>
                <c:pt idx="2">
                  <c:v>3.7</c:v>
                </c:pt>
                <c:pt idx="3">
                  <c:v>4.0999999999999996</c:v>
                </c:pt>
                <c:pt idx="4">
                  <c:v>5.9</c:v>
                </c:pt>
                <c:pt idx="5">
                  <c:v>6.2</c:v>
                </c:pt>
                <c:pt idx="6">
                  <c:v>8.8000000000000007</c:v>
                </c:pt>
                <c:pt idx="7">
                  <c:v>10.9</c:v>
                </c:pt>
                <c:pt idx="8">
                  <c:v>12.1</c:v>
                </c:pt>
                <c:pt idx="9">
                  <c:v>13.9</c:v>
                </c:pt>
                <c:pt idx="10">
                  <c:v>14.5</c:v>
                </c:pt>
                <c:pt idx="11">
                  <c:v>16.2</c:v>
                </c:pt>
                <c:pt idx="12">
                  <c:v>17</c:v>
                </c:pt>
              </c:numCache>
            </c:numRef>
          </c:xVal>
          <c:yVal>
            <c:numRef>
              <c:f>Sheet1!$D$3:$D$15</c:f>
              <c:numCache>
                <c:formatCode>0.0</c:formatCode>
                <c:ptCount val="13"/>
                <c:pt idx="0">
                  <c:v>5.0999999999999996</c:v>
                </c:pt>
                <c:pt idx="1">
                  <c:v>5.3</c:v>
                </c:pt>
                <c:pt idx="2">
                  <c:v>5.4</c:v>
                </c:pt>
                <c:pt idx="3">
                  <c:v>7.9</c:v>
                </c:pt>
                <c:pt idx="4">
                  <c:v>8</c:v>
                </c:pt>
                <c:pt idx="5">
                  <c:v>9</c:v>
                </c:pt>
                <c:pt idx="6">
                  <c:v>10</c:v>
                </c:pt>
                <c:pt idx="7">
                  <c:v>12.1</c:v>
                </c:pt>
                <c:pt idx="8">
                  <c:v>13.5</c:v>
                </c:pt>
                <c:pt idx="9">
                  <c:v>14.9</c:v>
                </c:pt>
                <c:pt idx="10">
                  <c:v>16.399999999999999</c:v>
                </c:pt>
                <c:pt idx="11">
                  <c:v>16.8</c:v>
                </c:pt>
                <c:pt idx="12">
                  <c:v>18.2</c:v>
                </c:pt>
              </c:numCache>
            </c:numRef>
          </c:yVal>
          <c:smooth val="0"/>
          <c:extLst>
            <c:ext xmlns:c16="http://schemas.microsoft.com/office/drawing/2014/chart" uri="{C3380CC4-5D6E-409C-BE32-E72D297353CC}">
              <c16:uniqueId val="{00000003-109F-4139-8EE6-1EF5045A0DBB}"/>
            </c:ext>
          </c:extLst>
        </c:ser>
        <c:ser>
          <c:idx val="3"/>
          <c:order val="2"/>
          <c:tx>
            <c:v>Trial 3</c:v>
          </c:tx>
          <c:spPr>
            <a:ln w="28575">
              <a:noFill/>
            </a:ln>
          </c:spPr>
          <c:trendline>
            <c:trendlineType val="linear"/>
            <c:dispRSqr val="0"/>
            <c:dispEq val="1"/>
            <c:trendlineLbl>
              <c:layout>
                <c:manualLayout>
                  <c:x val="0.19479068241469816"/>
                  <c:y val="-0.10295056867891514"/>
                </c:manualLayout>
              </c:layout>
              <c:tx>
                <c:rich>
                  <a:bodyPr/>
                  <a:lstStyle/>
                  <a:p>
                    <a:pPr>
                      <a:defRPr/>
                    </a:pPr>
                    <a:r>
                      <a:rPr lang="en-US" baseline="0"/>
                      <a:t>P = (0.1 atm/K)T + 9.47 atm</a:t>
                    </a:r>
                    <a:endParaRPr lang="en-US"/>
                  </a:p>
                </c:rich>
              </c:tx>
              <c:numFmt formatCode="General" sourceLinked="0"/>
            </c:trendlineLbl>
          </c:trendline>
          <c:xVal>
            <c:numRef>
              <c:f>Sheet1!$E$3:$E$14</c:f>
              <c:numCache>
                <c:formatCode>0.0</c:formatCode>
                <c:ptCount val="12"/>
                <c:pt idx="0">
                  <c:v>0.9</c:v>
                </c:pt>
                <c:pt idx="1">
                  <c:v>3</c:v>
                </c:pt>
                <c:pt idx="2">
                  <c:v>4.5</c:v>
                </c:pt>
                <c:pt idx="3">
                  <c:v>6.2</c:v>
                </c:pt>
                <c:pt idx="4">
                  <c:v>8.1999999999999993</c:v>
                </c:pt>
                <c:pt idx="5">
                  <c:v>10.1</c:v>
                </c:pt>
                <c:pt idx="6">
                  <c:v>11.5</c:v>
                </c:pt>
                <c:pt idx="7">
                  <c:v>13.9</c:v>
                </c:pt>
                <c:pt idx="8">
                  <c:v>15.6</c:v>
                </c:pt>
                <c:pt idx="9">
                  <c:v>17</c:v>
                </c:pt>
                <c:pt idx="10">
                  <c:v>18.100000000000001</c:v>
                </c:pt>
                <c:pt idx="11">
                  <c:v>20</c:v>
                </c:pt>
              </c:numCache>
            </c:numRef>
          </c:xVal>
          <c:yVal>
            <c:numRef>
              <c:f>Sheet1!$F$3:$F$14</c:f>
              <c:numCache>
                <c:formatCode>0.0</c:formatCode>
                <c:ptCount val="12"/>
                <c:pt idx="0">
                  <c:v>10</c:v>
                </c:pt>
                <c:pt idx="1">
                  <c:v>9.5</c:v>
                </c:pt>
                <c:pt idx="2">
                  <c:v>10.5</c:v>
                </c:pt>
                <c:pt idx="3">
                  <c:v>9.9</c:v>
                </c:pt>
                <c:pt idx="4">
                  <c:v>10.8</c:v>
                </c:pt>
                <c:pt idx="5">
                  <c:v>9.5</c:v>
                </c:pt>
                <c:pt idx="6">
                  <c:v>11</c:v>
                </c:pt>
                <c:pt idx="7">
                  <c:v>10.3</c:v>
                </c:pt>
                <c:pt idx="8">
                  <c:v>11.5</c:v>
                </c:pt>
                <c:pt idx="9">
                  <c:v>11</c:v>
                </c:pt>
                <c:pt idx="10">
                  <c:v>11.9</c:v>
                </c:pt>
                <c:pt idx="11">
                  <c:v>12.2</c:v>
                </c:pt>
              </c:numCache>
            </c:numRef>
          </c:yVal>
          <c:smooth val="0"/>
          <c:extLst>
            <c:ext xmlns:c16="http://schemas.microsoft.com/office/drawing/2014/chart" uri="{C3380CC4-5D6E-409C-BE32-E72D297353CC}">
              <c16:uniqueId val="{00000005-109F-4139-8EE6-1EF5045A0DBB}"/>
            </c:ext>
          </c:extLst>
        </c:ser>
        <c:dLbls>
          <c:showLegendKey val="0"/>
          <c:showVal val="0"/>
          <c:showCatName val="0"/>
          <c:showSerName val="0"/>
          <c:showPercent val="0"/>
          <c:showBubbleSize val="0"/>
        </c:dLbls>
        <c:axId val="299098000"/>
        <c:axId val="299098392"/>
      </c:scatterChart>
      <c:valAx>
        <c:axId val="299098000"/>
        <c:scaling>
          <c:orientation val="minMax"/>
          <c:max val="20"/>
        </c:scaling>
        <c:delete val="0"/>
        <c:axPos val="b"/>
        <c:title>
          <c:tx>
            <c:rich>
              <a:bodyPr/>
              <a:lstStyle/>
              <a:p>
                <a:pPr>
                  <a:defRPr/>
                </a:pPr>
                <a:r>
                  <a:rPr lang="en-US"/>
                  <a:t>T</a:t>
                </a:r>
                <a:r>
                  <a:rPr lang="en-US" baseline="0"/>
                  <a:t> (K)</a:t>
                </a:r>
                <a:endParaRPr lang="en-US"/>
              </a:p>
            </c:rich>
          </c:tx>
          <c:overlay val="0"/>
        </c:title>
        <c:numFmt formatCode="0.0" sourceLinked="1"/>
        <c:majorTickMark val="out"/>
        <c:minorTickMark val="none"/>
        <c:tickLblPos val="nextTo"/>
        <c:crossAx val="299098392"/>
        <c:crosses val="autoZero"/>
        <c:crossBetween val="midCat"/>
      </c:valAx>
      <c:valAx>
        <c:axId val="299098392"/>
        <c:scaling>
          <c:orientation val="minMax"/>
        </c:scaling>
        <c:delete val="0"/>
        <c:axPos val="l"/>
        <c:majorGridlines/>
        <c:title>
          <c:tx>
            <c:rich>
              <a:bodyPr rot="-5400000" vert="horz"/>
              <a:lstStyle/>
              <a:p>
                <a:pPr>
                  <a:defRPr/>
                </a:pPr>
                <a:r>
                  <a:rPr lang="en-US"/>
                  <a:t>P</a:t>
                </a:r>
                <a:r>
                  <a:rPr lang="en-US" baseline="0"/>
                  <a:t> (atm)</a:t>
                </a:r>
                <a:endParaRPr lang="en-US"/>
              </a:p>
            </c:rich>
          </c:tx>
          <c:overlay val="0"/>
        </c:title>
        <c:numFmt formatCode="0.0" sourceLinked="1"/>
        <c:majorTickMark val="out"/>
        <c:minorTickMark val="none"/>
        <c:tickLblPos val="nextTo"/>
        <c:crossAx val="299098000"/>
        <c:crosses val="autoZero"/>
        <c:crossBetween val="midCat"/>
      </c:valAx>
    </c:plotArea>
    <c:legend>
      <c:legendPos val="r"/>
      <c:legendEntry>
        <c:idx val="3"/>
        <c:delete val="1"/>
      </c:legendEntry>
      <c:legendEntry>
        <c:idx val="4"/>
        <c:delete val="1"/>
      </c:legendEntry>
      <c:legendEntry>
        <c:idx val="5"/>
        <c:delete val="1"/>
      </c:legendEntry>
      <c:layout>
        <c:manualLayout>
          <c:xMode val="edge"/>
          <c:yMode val="edge"/>
          <c:x val="0.88318151407544643"/>
          <c:y val="0.47193558432314603"/>
          <c:w val="0.11681846019247594"/>
          <c:h val="0.25115157480314959"/>
        </c:manualLayout>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Gay-Lussac's</a:t>
            </a:r>
            <a:r>
              <a:rPr lang="en-US" sz="1400" baseline="0"/>
              <a:t> Law</a:t>
            </a:r>
          </a:p>
          <a:p>
            <a:pPr>
              <a:defRPr/>
            </a:pPr>
            <a:r>
              <a:rPr lang="en-US" sz="1400" baseline="0"/>
              <a:t>Pressure versus Kelvin Temperature: Trial 3</a:t>
            </a:r>
            <a:endParaRPr lang="en-US" sz="1400"/>
          </a:p>
        </c:rich>
      </c:tx>
      <c:overlay val="0"/>
    </c:title>
    <c:autoTitleDeleted val="0"/>
    <c:plotArea>
      <c:layout/>
      <c:scatterChart>
        <c:scatterStyle val="lineMarker"/>
        <c:varyColors val="0"/>
        <c:ser>
          <c:idx val="3"/>
          <c:order val="2"/>
          <c:tx>
            <c:v>Trial 3</c:v>
          </c:tx>
          <c:spPr>
            <a:ln w="28575">
              <a:noFill/>
            </a:ln>
          </c:spPr>
          <c:trendline>
            <c:trendlineType val="linear"/>
            <c:dispRSqr val="0"/>
            <c:dispEq val="1"/>
            <c:trendlineLbl>
              <c:layout>
                <c:manualLayout>
                  <c:x val="-0.29110411198600172"/>
                  <c:y val="-7.2254301545640123E-2"/>
                </c:manualLayout>
              </c:layout>
              <c:tx>
                <c:rich>
                  <a:bodyPr/>
                  <a:lstStyle/>
                  <a:p>
                    <a:pPr>
                      <a:defRPr/>
                    </a:pPr>
                    <a:r>
                      <a:rPr lang="en-US" baseline="0"/>
                      <a:t>P = (0.1 atm/K)T + 9.47 atm</a:t>
                    </a:r>
                    <a:endParaRPr lang="en-US"/>
                  </a:p>
                </c:rich>
              </c:tx>
              <c:numFmt formatCode="General" sourceLinked="0"/>
            </c:trendlineLbl>
          </c:trendline>
          <c:xVal>
            <c:numRef>
              <c:f>'[Graphing Lecture Graphs.xlsx]Sheet1'!$E$3:$E$14</c:f>
              <c:numCache>
                <c:formatCode>0.0</c:formatCode>
                <c:ptCount val="12"/>
                <c:pt idx="0">
                  <c:v>0.9</c:v>
                </c:pt>
                <c:pt idx="1">
                  <c:v>3</c:v>
                </c:pt>
                <c:pt idx="2">
                  <c:v>4.5</c:v>
                </c:pt>
                <c:pt idx="3">
                  <c:v>6.2</c:v>
                </c:pt>
                <c:pt idx="4">
                  <c:v>8.1999999999999993</c:v>
                </c:pt>
                <c:pt idx="5">
                  <c:v>10.1</c:v>
                </c:pt>
                <c:pt idx="6">
                  <c:v>11.5</c:v>
                </c:pt>
                <c:pt idx="7">
                  <c:v>13.9</c:v>
                </c:pt>
                <c:pt idx="8">
                  <c:v>15.6</c:v>
                </c:pt>
                <c:pt idx="9">
                  <c:v>17</c:v>
                </c:pt>
                <c:pt idx="10">
                  <c:v>18.100000000000001</c:v>
                </c:pt>
                <c:pt idx="11">
                  <c:v>20</c:v>
                </c:pt>
              </c:numCache>
            </c:numRef>
          </c:xVal>
          <c:yVal>
            <c:numRef>
              <c:f>'[Graphing Lecture Graphs.xlsx]Sheet1'!$F$3:$F$14</c:f>
              <c:numCache>
                <c:formatCode>0.0</c:formatCode>
                <c:ptCount val="12"/>
                <c:pt idx="0">
                  <c:v>10</c:v>
                </c:pt>
                <c:pt idx="1">
                  <c:v>9.5</c:v>
                </c:pt>
                <c:pt idx="2">
                  <c:v>10.5</c:v>
                </c:pt>
                <c:pt idx="3">
                  <c:v>9.9</c:v>
                </c:pt>
                <c:pt idx="4">
                  <c:v>10.8</c:v>
                </c:pt>
                <c:pt idx="5">
                  <c:v>9.5</c:v>
                </c:pt>
                <c:pt idx="6">
                  <c:v>11</c:v>
                </c:pt>
                <c:pt idx="7">
                  <c:v>10.3</c:v>
                </c:pt>
                <c:pt idx="8">
                  <c:v>11.5</c:v>
                </c:pt>
                <c:pt idx="9">
                  <c:v>11</c:v>
                </c:pt>
                <c:pt idx="10">
                  <c:v>11.9</c:v>
                </c:pt>
                <c:pt idx="11">
                  <c:v>12.2</c:v>
                </c:pt>
              </c:numCache>
            </c:numRef>
          </c:yVal>
          <c:smooth val="0"/>
          <c:extLst>
            <c:ext xmlns:c16="http://schemas.microsoft.com/office/drawing/2014/chart" uri="{C3380CC4-5D6E-409C-BE32-E72D297353CC}">
              <c16:uniqueId val="{00000001-2033-4C00-85CB-8DDE0D085727}"/>
            </c:ext>
          </c:extLst>
        </c:ser>
        <c:dLbls>
          <c:showLegendKey val="0"/>
          <c:showVal val="0"/>
          <c:showCatName val="0"/>
          <c:showSerName val="0"/>
          <c:showPercent val="0"/>
          <c:showBubbleSize val="0"/>
        </c:dLbls>
        <c:axId val="299099176"/>
        <c:axId val="346819744"/>
        <c:extLst>
          <c:ext xmlns:c15="http://schemas.microsoft.com/office/drawing/2012/chart" uri="{02D57815-91ED-43cb-92C2-25804820EDAC}">
            <c15:filteredScatterSeries>
              <c15:ser>
                <c:idx val="1"/>
                <c:order val="0"/>
                <c:tx>
                  <c:v>Trial 1</c:v>
                </c:tx>
                <c:spPr>
                  <a:ln w="28575">
                    <a:noFill/>
                  </a:ln>
                </c:spPr>
                <c:trendline>
                  <c:trendlineType val="linear"/>
                  <c:dispRSqr val="0"/>
                  <c:dispEq val="1"/>
                  <c:trendlineLbl>
                    <c:layout>
                      <c:manualLayout>
                        <c:x val="-3.0636045494313213E-2"/>
                        <c:y val="-2.339129483814523E-2"/>
                      </c:manualLayout>
                    </c:layout>
                    <c:tx>
                      <c:rich>
                        <a:bodyPr/>
                        <a:lstStyle/>
                        <a:p>
                          <a:pPr>
                            <a:defRPr/>
                          </a:pPr>
                          <a:r>
                            <a:rPr lang="en-US" baseline="0"/>
                            <a:t>P = (1.4 atm/K)T - 0.99 atm</a:t>
                          </a:r>
                          <a:endParaRPr lang="en-US"/>
                        </a:p>
                      </c:rich>
                    </c:tx>
                    <c:numFmt formatCode="General" sourceLinked="0"/>
                  </c:trendlineLbl>
                </c:trendline>
                <c:xVal>
                  <c:numRef>
                    <c:extLst>
                      <c:ext uri="{02D57815-91ED-43cb-92C2-25804820EDAC}">
                        <c15:formulaRef>
                          <c15:sqref>'[Graphing Lecture Graphs.xlsx]Sheet1'!$A$3:$A$9</c15:sqref>
                        </c15:formulaRef>
                      </c:ext>
                    </c:extLst>
                    <c:numCache>
                      <c:formatCode>0.0</c:formatCode>
                      <c:ptCount val="7"/>
                      <c:pt idx="0">
                        <c:v>1.8</c:v>
                      </c:pt>
                      <c:pt idx="1">
                        <c:v>4.5</c:v>
                      </c:pt>
                      <c:pt idx="2">
                        <c:v>5.9</c:v>
                      </c:pt>
                      <c:pt idx="3">
                        <c:v>6</c:v>
                      </c:pt>
                      <c:pt idx="4">
                        <c:v>10</c:v>
                      </c:pt>
                      <c:pt idx="5">
                        <c:v>11.8</c:v>
                      </c:pt>
                      <c:pt idx="6">
                        <c:v>13.2</c:v>
                      </c:pt>
                    </c:numCache>
                  </c:numRef>
                </c:xVal>
                <c:yVal>
                  <c:numRef>
                    <c:extLst>
                      <c:ext uri="{02D57815-91ED-43cb-92C2-25804820EDAC}">
                        <c15:formulaRef>
                          <c15:sqref>'[Graphing Lecture Graphs.xlsx]Sheet1'!$B$3:$B$9</c15:sqref>
                        </c15:formulaRef>
                      </c:ext>
                    </c:extLst>
                    <c:numCache>
                      <c:formatCode>0.0</c:formatCode>
                      <c:ptCount val="7"/>
                      <c:pt idx="0">
                        <c:v>1.8</c:v>
                      </c:pt>
                      <c:pt idx="1">
                        <c:v>4.5</c:v>
                      </c:pt>
                      <c:pt idx="2">
                        <c:v>6.2</c:v>
                      </c:pt>
                      <c:pt idx="3">
                        <c:v>9.9</c:v>
                      </c:pt>
                      <c:pt idx="4">
                        <c:v>12.1</c:v>
                      </c:pt>
                      <c:pt idx="5">
                        <c:v>15.4</c:v>
                      </c:pt>
                      <c:pt idx="6">
                        <c:v>18.5</c:v>
                      </c:pt>
                    </c:numCache>
                  </c:numRef>
                </c:yVal>
                <c:smooth val="0"/>
                <c:extLst>
                  <c:ext xmlns:c16="http://schemas.microsoft.com/office/drawing/2014/chart" uri="{C3380CC4-5D6E-409C-BE32-E72D297353CC}">
                    <c16:uniqueId val="{00000003-2033-4C00-85CB-8DDE0D085727}"/>
                  </c:ext>
                </c:extLst>
              </c15:ser>
            </c15:filteredScatterSeries>
            <c15:filteredScatterSeries>
              <c15:ser>
                <c:idx val="2"/>
                <c:order val="1"/>
                <c:tx>
                  <c:v>Trial 2</c:v>
                </c:tx>
                <c:spPr>
                  <a:ln w="28575">
                    <a:noFill/>
                  </a:ln>
                </c:spPr>
                <c:trendline>
                  <c:trendlineType val="linear"/>
                  <c:dispRSqr val="0"/>
                  <c:dispEq val="1"/>
                  <c:trendlineLbl>
                    <c:layout>
                      <c:manualLayout>
                        <c:x val="0.28378455818022746"/>
                        <c:y val="-9.7465368912219311E-2"/>
                      </c:manualLayout>
                    </c:layout>
                    <c:tx>
                      <c:rich>
                        <a:bodyPr/>
                        <a:lstStyle/>
                        <a:p>
                          <a:pPr>
                            <a:defRPr/>
                          </a:pPr>
                          <a:r>
                            <a:rPr lang="en-US" baseline="0"/>
                            <a:t>P = (0.8 atm/K)T + 3.55 atm</a:t>
                          </a:r>
                          <a:endParaRPr lang="en-US"/>
                        </a:p>
                      </c:rich>
                    </c:tx>
                    <c:numFmt formatCode="General" sourceLinked="0"/>
                  </c:trendlineLbl>
                </c:trendline>
                <c:xVal>
                  <c:numRef>
                    <c:extLst xmlns:c15="http://schemas.microsoft.com/office/drawing/2012/chart">
                      <c:ext xmlns:c15="http://schemas.microsoft.com/office/drawing/2012/chart" uri="{02D57815-91ED-43cb-92C2-25804820EDAC}">
                        <c15:formulaRef>
                          <c15:sqref>'[Graphing Lecture Graphs.xlsx]Sheet1'!$C$3:$C$15</c15:sqref>
                        </c15:formulaRef>
                      </c:ext>
                    </c:extLst>
                    <c:numCache>
                      <c:formatCode>0.0</c:formatCode>
                      <c:ptCount val="13"/>
                      <c:pt idx="0">
                        <c:v>1</c:v>
                      </c:pt>
                      <c:pt idx="1">
                        <c:v>1.8</c:v>
                      </c:pt>
                      <c:pt idx="2">
                        <c:v>3.7</c:v>
                      </c:pt>
                      <c:pt idx="3">
                        <c:v>4.0999999999999996</c:v>
                      </c:pt>
                      <c:pt idx="4">
                        <c:v>5.9</c:v>
                      </c:pt>
                      <c:pt idx="5">
                        <c:v>6.2</c:v>
                      </c:pt>
                      <c:pt idx="6">
                        <c:v>8.8000000000000007</c:v>
                      </c:pt>
                      <c:pt idx="7">
                        <c:v>10.9</c:v>
                      </c:pt>
                      <c:pt idx="8">
                        <c:v>12.1</c:v>
                      </c:pt>
                      <c:pt idx="9">
                        <c:v>13.9</c:v>
                      </c:pt>
                      <c:pt idx="10">
                        <c:v>14.5</c:v>
                      </c:pt>
                      <c:pt idx="11">
                        <c:v>16.2</c:v>
                      </c:pt>
                      <c:pt idx="12">
                        <c:v>17</c:v>
                      </c:pt>
                    </c:numCache>
                  </c:numRef>
                </c:xVal>
                <c:yVal>
                  <c:numRef>
                    <c:extLst xmlns:c15="http://schemas.microsoft.com/office/drawing/2012/chart">
                      <c:ext xmlns:c15="http://schemas.microsoft.com/office/drawing/2012/chart" uri="{02D57815-91ED-43cb-92C2-25804820EDAC}">
                        <c15:formulaRef>
                          <c15:sqref>'[Graphing Lecture Graphs.xlsx]Sheet1'!$D$3:$D$15</c15:sqref>
                        </c15:formulaRef>
                      </c:ext>
                    </c:extLst>
                    <c:numCache>
                      <c:formatCode>0.0</c:formatCode>
                      <c:ptCount val="13"/>
                      <c:pt idx="0">
                        <c:v>5.0999999999999996</c:v>
                      </c:pt>
                      <c:pt idx="1">
                        <c:v>5.3</c:v>
                      </c:pt>
                      <c:pt idx="2">
                        <c:v>5.4</c:v>
                      </c:pt>
                      <c:pt idx="3">
                        <c:v>7.9</c:v>
                      </c:pt>
                      <c:pt idx="4">
                        <c:v>8</c:v>
                      </c:pt>
                      <c:pt idx="5">
                        <c:v>9</c:v>
                      </c:pt>
                      <c:pt idx="6">
                        <c:v>10</c:v>
                      </c:pt>
                      <c:pt idx="7">
                        <c:v>12.1</c:v>
                      </c:pt>
                      <c:pt idx="8">
                        <c:v>13.5</c:v>
                      </c:pt>
                      <c:pt idx="9">
                        <c:v>14.9</c:v>
                      </c:pt>
                      <c:pt idx="10">
                        <c:v>16.399999999999999</c:v>
                      </c:pt>
                      <c:pt idx="11">
                        <c:v>16.8</c:v>
                      </c:pt>
                      <c:pt idx="12">
                        <c:v>18.2</c:v>
                      </c:pt>
                    </c:numCache>
                  </c:numRef>
                </c:yVal>
                <c:smooth val="0"/>
                <c:extLst>
                  <c:ext xmlns:c16="http://schemas.microsoft.com/office/drawing/2014/chart" uri="{C3380CC4-5D6E-409C-BE32-E72D297353CC}">
                    <c16:uniqueId val="{00000005-2033-4C00-85CB-8DDE0D085727}"/>
                  </c:ext>
                </c:extLst>
              </c15:ser>
            </c15:filteredScatterSeries>
          </c:ext>
        </c:extLst>
      </c:scatterChart>
      <c:valAx>
        <c:axId val="299099176"/>
        <c:scaling>
          <c:orientation val="minMax"/>
          <c:max val="20"/>
        </c:scaling>
        <c:delete val="0"/>
        <c:axPos val="b"/>
        <c:title>
          <c:tx>
            <c:rich>
              <a:bodyPr/>
              <a:lstStyle/>
              <a:p>
                <a:pPr>
                  <a:defRPr/>
                </a:pPr>
                <a:r>
                  <a:rPr lang="en-US"/>
                  <a:t>T</a:t>
                </a:r>
                <a:r>
                  <a:rPr lang="en-US" baseline="0"/>
                  <a:t> (K)</a:t>
                </a:r>
                <a:endParaRPr lang="en-US"/>
              </a:p>
            </c:rich>
          </c:tx>
          <c:overlay val="0"/>
        </c:title>
        <c:numFmt formatCode="0.0" sourceLinked="1"/>
        <c:majorTickMark val="out"/>
        <c:minorTickMark val="none"/>
        <c:tickLblPos val="nextTo"/>
        <c:crossAx val="346819744"/>
        <c:crosses val="autoZero"/>
        <c:crossBetween val="midCat"/>
      </c:valAx>
      <c:valAx>
        <c:axId val="346819744"/>
        <c:scaling>
          <c:orientation val="minMax"/>
          <c:min val="9"/>
        </c:scaling>
        <c:delete val="0"/>
        <c:axPos val="l"/>
        <c:majorGridlines/>
        <c:title>
          <c:tx>
            <c:rich>
              <a:bodyPr rot="-5400000" vert="horz"/>
              <a:lstStyle/>
              <a:p>
                <a:pPr>
                  <a:defRPr/>
                </a:pPr>
                <a:r>
                  <a:rPr lang="en-US"/>
                  <a:t>P</a:t>
                </a:r>
                <a:r>
                  <a:rPr lang="en-US" baseline="0"/>
                  <a:t> (atm)</a:t>
                </a:r>
                <a:endParaRPr lang="en-US"/>
              </a:p>
            </c:rich>
          </c:tx>
          <c:overlay val="0"/>
        </c:title>
        <c:numFmt formatCode="0.0" sourceLinked="1"/>
        <c:majorTickMark val="out"/>
        <c:minorTickMark val="none"/>
        <c:tickLblPos val="nextTo"/>
        <c:crossAx val="299099176"/>
        <c:crosses val="autoZero"/>
        <c:crossBetween val="midCat"/>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Gay-Lussac's</a:t>
            </a:r>
            <a:r>
              <a:rPr lang="en-US" sz="1400" baseline="0"/>
              <a:t> Law</a:t>
            </a:r>
          </a:p>
          <a:p>
            <a:pPr>
              <a:defRPr/>
            </a:pPr>
            <a:r>
              <a:rPr lang="en-US" sz="1400" baseline="0"/>
              <a:t>Pressure versus Kelvin Temperature: Trial 2</a:t>
            </a:r>
            <a:endParaRPr lang="en-US" sz="1400"/>
          </a:p>
        </c:rich>
      </c:tx>
      <c:overlay val="0"/>
    </c:title>
    <c:autoTitleDeleted val="0"/>
    <c:plotArea>
      <c:layout/>
      <c:scatterChart>
        <c:scatterStyle val="lineMarker"/>
        <c:varyColors val="0"/>
        <c:ser>
          <c:idx val="2"/>
          <c:order val="1"/>
          <c:tx>
            <c:v>Trial 2</c:v>
          </c:tx>
          <c:spPr>
            <a:ln w="28575">
              <a:noFill/>
            </a:ln>
          </c:spPr>
          <c:trendline>
            <c:trendlineType val="linear"/>
            <c:dispRSqr val="0"/>
            <c:dispEq val="1"/>
            <c:trendlineLbl>
              <c:layout>
                <c:manualLayout>
                  <c:x val="0.28378455818022746"/>
                  <c:y val="-9.7465368912219311E-2"/>
                </c:manualLayout>
              </c:layout>
              <c:tx>
                <c:rich>
                  <a:bodyPr/>
                  <a:lstStyle/>
                  <a:p>
                    <a:pPr>
                      <a:defRPr/>
                    </a:pPr>
                    <a:r>
                      <a:rPr lang="en-US" baseline="0"/>
                      <a:t>P = (0.8 atm/K)T + 3.55 atm</a:t>
                    </a:r>
                    <a:endParaRPr lang="en-US"/>
                  </a:p>
                </c:rich>
              </c:tx>
              <c:numFmt formatCode="General" sourceLinked="0"/>
            </c:trendlineLbl>
          </c:trendline>
          <c:xVal>
            <c:numRef>
              <c:f>'[Graphing Lecture Graphs.xlsx]Sheet1'!$C$3:$C$15</c:f>
              <c:numCache>
                <c:formatCode>0.0</c:formatCode>
                <c:ptCount val="13"/>
                <c:pt idx="0">
                  <c:v>1</c:v>
                </c:pt>
                <c:pt idx="1">
                  <c:v>1.8</c:v>
                </c:pt>
                <c:pt idx="2">
                  <c:v>3.7</c:v>
                </c:pt>
                <c:pt idx="3">
                  <c:v>4.0999999999999996</c:v>
                </c:pt>
                <c:pt idx="4">
                  <c:v>5.9</c:v>
                </c:pt>
                <c:pt idx="5">
                  <c:v>6.2</c:v>
                </c:pt>
                <c:pt idx="6">
                  <c:v>8.8000000000000007</c:v>
                </c:pt>
                <c:pt idx="7">
                  <c:v>10.9</c:v>
                </c:pt>
                <c:pt idx="8">
                  <c:v>12.1</c:v>
                </c:pt>
                <c:pt idx="9">
                  <c:v>13.9</c:v>
                </c:pt>
                <c:pt idx="10">
                  <c:v>14.5</c:v>
                </c:pt>
                <c:pt idx="11">
                  <c:v>16.2</c:v>
                </c:pt>
                <c:pt idx="12">
                  <c:v>17</c:v>
                </c:pt>
              </c:numCache>
            </c:numRef>
          </c:xVal>
          <c:yVal>
            <c:numRef>
              <c:f>'[Graphing Lecture Graphs.xlsx]Sheet1'!$D$3:$D$15</c:f>
              <c:numCache>
                <c:formatCode>0.0</c:formatCode>
                <c:ptCount val="13"/>
                <c:pt idx="0">
                  <c:v>5.0999999999999996</c:v>
                </c:pt>
                <c:pt idx="1">
                  <c:v>5.3</c:v>
                </c:pt>
                <c:pt idx="2">
                  <c:v>5.4</c:v>
                </c:pt>
                <c:pt idx="3">
                  <c:v>7.9</c:v>
                </c:pt>
                <c:pt idx="4">
                  <c:v>8</c:v>
                </c:pt>
                <c:pt idx="5">
                  <c:v>9</c:v>
                </c:pt>
                <c:pt idx="6">
                  <c:v>10</c:v>
                </c:pt>
                <c:pt idx="7">
                  <c:v>12.1</c:v>
                </c:pt>
                <c:pt idx="8">
                  <c:v>13.5</c:v>
                </c:pt>
                <c:pt idx="9">
                  <c:v>14.9</c:v>
                </c:pt>
                <c:pt idx="10">
                  <c:v>16.399999999999999</c:v>
                </c:pt>
                <c:pt idx="11">
                  <c:v>16.8</c:v>
                </c:pt>
                <c:pt idx="12">
                  <c:v>18.2</c:v>
                </c:pt>
              </c:numCache>
            </c:numRef>
          </c:yVal>
          <c:smooth val="0"/>
          <c:extLst>
            <c:ext xmlns:c16="http://schemas.microsoft.com/office/drawing/2014/chart" uri="{C3380CC4-5D6E-409C-BE32-E72D297353CC}">
              <c16:uniqueId val="{00000001-78D7-4B6B-B021-3C79FEA5D3DA}"/>
            </c:ext>
          </c:extLst>
        </c:ser>
        <c:dLbls>
          <c:showLegendKey val="0"/>
          <c:showVal val="0"/>
          <c:showCatName val="0"/>
          <c:showSerName val="0"/>
          <c:showPercent val="0"/>
          <c:showBubbleSize val="0"/>
        </c:dLbls>
        <c:axId val="346820528"/>
        <c:axId val="346820920"/>
        <c:extLst>
          <c:ext xmlns:c15="http://schemas.microsoft.com/office/drawing/2012/chart" uri="{02D57815-91ED-43cb-92C2-25804820EDAC}">
            <c15:filteredScatterSeries>
              <c15:ser>
                <c:idx val="1"/>
                <c:order val="0"/>
                <c:tx>
                  <c:v>Trial 1</c:v>
                </c:tx>
                <c:spPr>
                  <a:ln w="28575">
                    <a:noFill/>
                  </a:ln>
                </c:spPr>
                <c:trendline>
                  <c:trendlineType val="linear"/>
                  <c:dispRSqr val="0"/>
                  <c:dispEq val="1"/>
                  <c:trendlineLbl>
                    <c:layout>
                      <c:manualLayout>
                        <c:x val="-3.0636045494313213E-2"/>
                        <c:y val="-2.339129483814523E-2"/>
                      </c:manualLayout>
                    </c:layout>
                    <c:tx>
                      <c:rich>
                        <a:bodyPr/>
                        <a:lstStyle/>
                        <a:p>
                          <a:pPr>
                            <a:defRPr/>
                          </a:pPr>
                          <a:r>
                            <a:rPr lang="en-US" baseline="0"/>
                            <a:t>P = (1.4 atm/K)T - 0.99 atm</a:t>
                          </a:r>
                          <a:endParaRPr lang="en-US"/>
                        </a:p>
                      </c:rich>
                    </c:tx>
                    <c:numFmt formatCode="General" sourceLinked="0"/>
                  </c:trendlineLbl>
                </c:trendline>
                <c:xVal>
                  <c:numRef>
                    <c:extLst>
                      <c:ext uri="{02D57815-91ED-43cb-92C2-25804820EDAC}">
                        <c15:formulaRef>
                          <c15:sqref>'[Graphing Lecture Graphs.xlsx]Sheet1'!$A$3:$A$9</c15:sqref>
                        </c15:formulaRef>
                      </c:ext>
                    </c:extLst>
                    <c:numCache>
                      <c:formatCode>0.0</c:formatCode>
                      <c:ptCount val="7"/>
                      <c:pt idx="0">
                        <c:v>1.8</c:v>
                      </c:pt>
                      <c:pt idx="1">
                        <c:v>4.5</c:v>
                      </c:pt>
                      <c:pt idx="2">
                        <c:v>5.9</c:v>
                      </c:pt>
                      <c:pt idx="3">
                        <c:v>6</c:v>
                      </c:pt>
                      <c:pt idx="4">
                        <c:v>10</c:v>
                      </c:pt>
                      <c:pt idx="5">
                        <c:v>11.8</c:v>
                      </c:pt>
                      <c:pt idx="6">
                        <c:v>13.2</c:v>
                      </c:pt>
                    </c:numCache>
                  </c:numRef>
                </c:xVal>
                <c:yVal>
                  <c:numRef>
                    <c:extLst>
                      <c:ext uri="{02D57815-91ED-43cb-92C2-25804820EDAC}">
                        <c15:formulaRef>
                          <c15:sqref>'[Graphing Lecture Graphs.xlsx]Sheet1'!$B$3:$B$9</c15:sqref>
                        </c15:formulaRef>
                      </c:ext>
                    </c:extLst>
                    <c:numCache>
                      <c:formatCode>0.0</c:formatCode>
                      <c:ptCount val="7"/>
                      <c:pt idx="0">
                        <c:v>1.8</c:v>
                      </c:pt>
                      <c:pt idx="1">
                        <c:v>4.5</c:v>
                      </c:pt>
                      <c:pt idx="2">
                        <c:v>6.2</c:v>
                      </c:pt>
                      <c:pt idx="3">
                        <c:v>9.9</c:v>
                      </c:pt>
                      <c:pt idx="4">
                        <c:v>12.1</c:v>
                      </c:pt>
                      <c:pt idx="5">
                        <c:v>15.4</c:v>
                      </c:pt>
                      <c:pt idx="6">
                        <c:v>18.5</c:v>
                      </c:pt>
                    </c:numCache>
                  </c:numRef>
                </c:yVal>
                <c:smooth val="0"/>
                <c:extLst>
                  <c:ext xmlns:c16="http://schemas.microsoft.com/office/drawing/2014/chart" uri="{C3380CC4-5D6E-409C-BE32-E72D297353CC}">
                    <c16:uniqueId val="{00000003-78D7-4B6B-B021-3C79FEA5D3DA}"/>
                  </c:ext>
                </c:extLst>
              </c15:ser>
            </c15:filteredScatterSeries>
            <c15:filteredScatterSeries>
              <c15:ser>
                <c:idx val="3"/>
                <c:order val="2"/>
                <c:tx>
                  <c:v>Trial 3</c:v>
                </c:tx>
                <c:spPr>
                  <a:ln w="28575">
                    <a:noFill/>
                  </a:ln>
                </c:spPr>
                <c:trendline>
                  <c:trendlineType val="linear"/>
                  <c:dispRSqr val="0"/>
                  <c:dispEq val="1"/>
                  <c:trendlineLbl>
                    <c:layout>
                      <c:manualLayout>
                        <c:x val="0.19479068241469816"/>
                        <c:y val="-0.10295056867891514"/>
                      </c:manualLayout>
                    </c:layout>
                    <c:tx>
                      <c:rich>
                        <a:bodyPr/>
                        <a:lstStyle/>
                        <a:p>
                          <a:pPr>
                            <a:defRPr/>
                          </a:pPr>
                          <a:r>
                            <a:rPr lang="en-US" baseline="0"/>
                            <a:t>P = (0.1 atm/K)T + 9.47 atm</a:t>
                          </a:r>
                          <a:endParaRPr lang="en-US"/>
                        </a:p>
                      </c:rich>
                    </c:tx>
                    <c:numFmt formatCode="General" sourceLinked="0"/>
                  </c:trendlineLbl>
                </c:trendline>
                <c:xVal>
                  <c:numRef>
                    <c:extLst xmlns:c15="http://schemas.microsoft.com/office/drawing/2012/chart">
                      <c:ext xmlns:c15="http://schemas.microsoft.com/office/drawing/2012/chart" uri="{02D57815-91ED-43cb-92C2-25804820EDAC}">
                        <c15:formulaRef>
                          <c15:sqref>'[Graphing Lecture Graphs.xlsx]Sheet1'!$E$3:$E$14</c15:sqref>
                        </c15:formulaRef>
                      </c:ext>
                    </c:extLst>
                    <c:numCache>
                      <c:formatCode>0.0</c:formatCode>
                      <c:ptCount val="12"/>
                      <c:pt idx="0">
                        <c:v>0.9</c:v>
                      </c:pt>
                      <c:pt idx="1">
                        <c:v>3</c:v>
                      </c:pt>
                      <c:pt idx="2">
                        <c:v>4.5</c:v>
                      </c:pt>
                      <c:pt idx="3">
                        <c:v>6.2</c:v>
                      </c:pt>
                      <c:pt idx="4">
                        <c:v>8.1999999999999993</c:v>
                      </c:pt>
                      <c:pt idx="5">
                        <c:v>10.1</c:v>
                      </c:pt>
                      <c:pt idx="6">
                        <c:v>11.5</c:v>
                      </c:pt>
                      <c:pt idx="7">
                        <c:v>13.9</c:v>
                      </c:pt>
                      <c:pt idx="8">
                        <c:v>15.6</c:v>
                      </c:pt>
                      <c:pt idx="9">
                        <c:v>17</c:v>
                      </c:pt>
                      <c:pt idx="10">
                        <c:v>18.100000000000001</c:v>
                      </c:pt>
                      <c:pt idx="11">
                        <c:v>20</c:v>
                      </c:pt>
                    </c:numCache>
                  </c:numRef>
                </c:xVal>
                <c:yVal>
                  <c:numRef>
                    <c:extLst xmlns:c15="http://schemas.microsoft.com/office/drawing/2012/chart">
                      <c:ext xmlns:c15="http://schemas.microsoft.com/office/drawing/2012/chart" uri="{02D57815-91ED-43cb-92C2-25804820EDAC}">
                        <c15:formulaRef>
                          <c15:sqref>'[Graphing Lecture Graphs.xlsx]Sheet1'!$F$3:$F$14</c15:sqref>
                        </c15:formulaRef>
                      </c:ext>
                    </c:extLst>
                    <c:numCache>
                      <c:formatCode>0.0</c:formatCode>
                      <c:ptCount val="12"/>
                      <c:pt idx="0">
                        <c:v>10</c:v>
                      </c:pt>
                      <c:pt idx="1">
                        <c:v>9.5</c:v>
                      </c:pt>
                      <c:pt idx="2">
                        <c:v>10.5</c:v>
                      </c:pt>
                      <c:pt idx="3">
                        <c:v>9.9</c:v>
                      </c:pt>
                      <c:pt idx="4">
                        <c:v>10.8</c:v>
                      </c:pt>
                      <c:pt idx="5">
                        <c:v>9.5</c:v>
                      </c:pt>
                      <c:pt idx="6">
                        <c:v>11</c:v>
                      </c:pt>
                      <c:pt idx="7">
                        <c:v>10.3</c:v>
                      </c:pt>
                      <c:pt idx="8">
                        <c:v>11.5</c:v>
                      </c:pt>
                      <c:pt idx="9">
                        <c:v>11</c:v>
                      </c:pt>
                      <c:pt idx="10">
                        <c:v>11.9</c:v>
                      </c:pt>
                      <c:pt idx="11">
                        <c:v>12.2</c:v>
                      </c:pt>
                    </c:numCache>
                  </c:numRef>
                </c:yVal>
                <c:smooth val="0"/>
                <c:extLst>
                  <c:ext xmlns:c16="http://schemas.microsoft.com/office/drawing/2014/chart" uri="{C3380CC4-5D6E-409C-BE32-E72D297353CC}">
                    <c16:uniqueId val="{00000005-78D7-4B6B-B021-3C79FEA5D3DA}"/>
                  </c:ext>
                </c:extLst>
              </c15:ser>
            </c15:filteredScatterSeries>
          </c:ext>
        </c:extLst>
      </c:scatterChart>
      <c:valAx>
        <c:axId val="346820528"/>
        <c:scaling>
          <c:orientation val="minMax"/>
          <c:max val="20"/>
        </c:scaling>
        <c:delete val="0"/>
        <c:axPos val="b"/>
        <c:title>
          <c:tx>
            <c:rich>
              <a:bodyPr/>
              <a:lstStyle/>
              <a:p>
                <a:pPr>
                  <a:defRPr/>
                </a:pPr>
                <a:r>
                  <a:rPr lang="en-US"/>
                  <a:t>T</a:t>
                </a:r>
                <a:r>
                  <a:rPr lang="en-US" baseline="0"/>
                  <a:t> (K)</a:t>
                </a:r>
                <a:endParaRPr lang="en-US"/>
              </a:p>
            </c:rich>
          </c:tx>
          <c:overlay val="0"/>
        </c:title>
        <c:numFmt formatCode="0.0" sourceLinked="1"/>
        <c:majorTickMark val="out"/>
        <c:minorTickMark val="none"/>
        <c:tickLblPos val="nextTo"/>
        <c:crossAx val="346820920"/>
        <c:crosses val="autoZero"/>
        <c:crossBetween val="midCat"/>
      </c:valAx>
      <c:valAx>
        <c:axId val="346820920"/>
        <c:scaling>
          <c:orientation val="minMax"/>
        </c:scaling>
        <c:delete val="0"/>
        <c:axPos val="l"/>
        <c:majorGridlines/>
        <c:title>
          <c:tx>
            <c:rich>
              <a:bodyPr rot="-5400000" vert="horz"/>
              <a:lstStyle/>
              <a:p>
                <a:pPr>
                  <a:defRPr/>
                </a:pPr>
                <a:r>
                  <a:rPr lang="en-US"/>
                  <a:t>P</a:t>
                </a:r>
                <a:r>
                  <a:rPr lang="en-US" baseline="0"/>
                  <a:t> (atm)</a:t>
                </a:r>
                <a:endParaRPr lang="en-US"/>
              </a:p>
            </c:rich>
          </c:tx>
          <c:overlay val="0"/>
        </c:title>
        <c:numFmt formatCode="0.0" sourceLinked="1"/>
        <c:majorTickMark val="out"/>
        <c:minorTickMark val="none"/>
        <c:tickLblPos val="nextTo"/>
        <c:crossAx val="346820528"/>
        <c:crosses val="autoZero"/>
        <c:crossBetween val="midCat"/>
      </c:valAx>
    </c:plotArea>
    <c:legend>
      <c:legendPos val="r"/>
      <c:legendEntry>
        <c:idx val="1"/>
        <c:delete val="1"/>
      </c:legendEntry>
      <c:layout>
        <c:manualLayout>
          <c:xMode val="edge"/>
          <c:yMode val="edge"/>
          <c:x val="0.75445734908136486"/>
          <c:y val="0.44086213181685624"/>
          <c:w val="0.11681846019247594"/>
          <c:h val="0.25115157480314959"/>
        </c:manualLayout>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Gay-Lussac's</a:t>
            </a:r>
            <a:r>
              <a:rPr lang="en-US" sz="1400" baseline="0"/>
              <a:t> Law</a:t>
            </a:r>
          </a:p>
          <a:p>
            <a:pPr>
              <a:defRPr/>
            </a:pPr>
            <a:r>
              <a:rPr lang="en-US" sz="1400" baseline="0"/>
              <a:t>Pressure versus Kelvin Temperature: Trial 1</a:t>
            </a:r>
            <a:endParaRPr lang="en-US" sz="1400"/>
          </a:p>
        </c:rich>
      </c:tx>
      <c:overlay val="0"/>
    </c:title>
    <c:autoTitleDeleted val="0"/>
    <c:plotArea>
      <c:layout/>
      <c:scatterChart>
        <c:scatterStyle val="lineMarker"/>
        <c:varyColors val="0"/>
        <c:ser>
          <c:idx val="1"/>
          <c:order val="0"/>
          <c:tx>
            <c:v>Trial 1</c:v>
          </c:tx>
          <c:spPr>
            <a:ln w="28575">
              <a:noFill/>
            </a:ln>
          </c:spPr>
          <c:trendline>
            <c:trendlineType val="linear"/>
            <c:dispRSqr val="0"/>
            <c:dispEq val="1"/>
            <c:trendlineLbl>
              <c:layout>
                <c:manualLayout>
                  <c:x val="-3.0636045494313213E-2"/>
                  <c:y val="-2.339129483814523E-2"/>
                </c:manualLayout>
              </c:layout>
              <c:tx>
                <c:rich>
                  <a:bodyPr/>
                  <a:lstStyle/>
                  <a:p>
                    <a:pPr>
                      <a:defRPr/>
                    </a:pPr>
                    <a:r>
                      <a:rPr lang="en-US" baseline="0"/>
                      <a:t>P = (1.4 atm/K)T - 0.99 atm</a:t>
                    </a:r>
                    <a:endParaRPr lang="en-US"/>
                  </a:p>
                </c:rich>
              </c:tx>
              <c:numFmt formatCode="General" sourceLinked="0"/>
            </c:trendlineLbl>
          </c:trendline>
          <c:xVal>
            <c:numRef>
              <c:f>'[Graphing Lecture Graphs.xlsx]Sheet1'!$A$3:$A$9</c:f>
              <c:numCache>
                <c:formatCode>0.0</c:formatCode>
                <c:ptCount val="7"/>
                <c:pt idx="0">
                  <c:v>1.8</c:v>
                </c:pt>
                <c:pt idx="1">
                  <c:v>4.5</c:v>
                </c:pt>
                <c:pt idx="2">
                  <c:v>5.9</c:v>
                </c:pt>
                <c:pt idx="3">
                  <c:v>6</c:v>
                </c:pt>
                <c:pt idx="4">
                  <c:v>10</c:v>
                </c:pt>
                <c:pt idx="5">
                  <c:v>11.8</c:v>
                </c:pt>
                <c:pt idx="6">
                  <c:v>13.2</c:v>
                </c:pt>
              </c:numCache>
            </c:numRef>
          </c:xVal>
          <c:yVal>
            <c:numRef>
              <c:f>'[Graphing Lecture Graphs.xlsx]Sheet1'!$B$3:$B$9</c:f>
              <c:numCache>
                <c:formatCode>0.0</c:formatCode>
                <c:ptCount val="7"/>
                <c:pt idx="0">
                  <c:v>1.8</c:v>
                </c:pt>
                <c:pt idx="1">
                  <c:v>4.5</c:v>
                </c:pt>
                <c:pt idx="2">
                  <c:v>6.2</c:v>
                </c:pt>
                <c:pt idx="3">
                  <c:v>9.9</c:v>
                </c:pt>
                <c:pt idx="4">
                  <c:v>12.1</c:v>
                </c:pt>
                <c:pt idx="5">
                  <c:v>15.4</c:v>
                </c:pt>
                <c:pt idx="6">
                  <c:v>18.5</c:v>
                </c:pt>
              </c:numCache>
            </c:numRef>
          </c:yVal>
          <c:smooth val="0"/>
          <c:extLst>
            <c:ext xmlns:c16="http://schemas.microsoft.com/office/drawing/2014/chart" uri="{C3380CC4-5D6E-409C-BE32-E72D297353CC}">
              <c16:uniqueId val="{00000001-726A-464D-B834-383129A93A6A}"/>
            </c:ext>
          </c:extLst>
        </c:ser>
        <c:dLbls>
          <c:showLegendKey val="0"/>
          <c:showVal val="0"/>
          <c:showCatName val="0"/>
          <c:showSerName val="0"/>
          <c:showPercent val="0"/>
          <c:showBubbleSize val="0"/>
        </c:dLbls>
        <c:axId val="346821704"/>
        <c:axId val="346822096"/>
        <c:extLst>
          <c:ext xmlns:c15="http://schemas.microsoft.com/office/drawing/2012/chart" uri="{02D57815-91ED-43cb-92C2-25804820EDAC}">
            <c15:filteredScatterSeries>
              <c15:ser>
                <c:idx val="2"/>
                <c:order val="1"/>
                <c:tx>
                  <c:v>Trial 2</c:v>
                </c:tx>
                <c:spPr>
                  <a:ln w="28575">
                    <a:noFill/>
                  </a:ln>
                </c:spPr>
                <c:trendline>
                  <c:trendlineType val="linear"/>
                  <c:dispRSqr val="0"/>
                  <c:dispEq val="1"/>
                  <c:trendlineLbl>
                    <c:layout>
                      <c:manualLayout>
                        <c:x val="0.28378455818022746"/>
                        <c:y val="-9.7465368912219311E-2"/>
                      </c:manualLayout>
                    </c:layout>
                    <c:tx>
                      <c:rich>
                        <a:bodyPr/>
                        <a:lstStyle/>
                        <a:p>
                          <a:pPr>
                            <a:defRPr/>
                          </a:pPr>
                          <a:r>
                            <a:rPr lang="en-US" baseline="0"/>
                            <a:t>P = (0.8 atm/K)T + 3.55 atm</a:t>
                          </a:r>
                          <a:endParaRPr lang="en-US"/>
                        </a:p>
                      </c:rich>
                    </c:tx>
                    <c:numFmt formatCode="General" sourceLinked="0"/>
                  </c:trendlineLbl>
                </c:trendline>
                <c:xVal>
                  <c:numRef>
                    <c:extLst>
                      <c:ext uri="{02D57815-91ED-43cb-92C2-25804820EDAC}">
                        <c15:formulaRef>
                          <c15:sqref>'[Graphing Lecture Graphs.xlsx]Sheet1'!$C$3:$C$15</c15:sqref>
                        </c15:formulaRef>
                      </c:ext>
                    </c:extLst>
                    <c:numCache>
                      <c:formatCode>0.0</c:formatCode>
                      <c:ptCount val="13"/>
                      <c:pt idx="0">
                        <c:v>1</c:v>
                      </c:pt>
                      <c:pt idx="1">
                        <c:v>1.8</c:v>
                      </c:pt>
                      <c:pt idx="2">
                        <c:v>3.7</c:v>
                      </c:pt>
                      <c:pt idx="3">
                        <c:v>4.0999999999999996</c:v>
                      </c:pt>
                      <c:pt idx="4">
                        <c:v>5.9</c:v>
                      </c:pt>
                      <c:pt idx="5">
                        <c:v>6.2</c:v>
                      </c:pt>
                      <c:pt idx="6">
                        <c:v>8.8000000000000007</c:v>
                      </c:pt>
                      <c:pt idx="7">
                        <c:v>10.9</c:v>
                      </c:pt>
                      <c:pt idx="8">
                        <c:v>12.1</c:v>
                      </c:pt>
                      <c:pt idx="9">
                        <c:v>13.9</c:v>
                      </c:pt>
                      <c:pt idx="10">
                        <c:v>14.5</c:v>
                      </c:pt>
                      <c:pt idx="11">
                        <c:v>16.2</c:v>
                      </c:pt>
                      <c:pt idx="12">
                        <c:v>17</c:v>
                      </c:pt>
                    </c:numCache>
                  </c:numRef>
                </c:xVal>
                <c:yVal>
                  <c:numRef>
                    <c:extLst>
                      <c:ext uri="{02D57815-91ED-43cb-92C2-25804820EDAC}">
                        <c15:formulaRef>
                          <c15:sqref>'[Graphing Lecture Graphs.xlsx]Sheet1'!$D$3:$D$15</c15:sqref>
                        </c15:formulaRef>
                      </c:ext>
                    </c:extLst>
                    <c:numCache>
                      <c:formatCode>0.0</c:formatCode>
                      <c:ptCount val="13"/>
                      <c:pt idx="0">
                        <c:v>5.0999999999999996</c:v>
                      </c:pt>
                      <c:pt idx="1">
                        <c:v>5.3</c:v>
                      </c:pt>
                      <c:pt idx="2">
                        <c:v>5.4</c:v>
                      </c:pt>
                      <c:pt idx="3">
                        <c:v>7.9</c:v>
                      </c:pt>
                      <c:pt idx="4">
                        <c:v>8</c:v>
                      </c:pt>
                      <c:pt idx="5">
                        <c:v>9</c:v>
                      </c:pt>
                      <c:pt idx="6">
                        <c:v>10</c:v>
                      </c:pt>
                      <c:pt idx="7">
                        <c:v>12.1</c:v>
                      </c:pt>
                      <c:pt idx="8">
                        <c:v>13.5</c:v>
                      </c:pt>
                      <c:pt idx="9">
                        <c:v>14.9</c:v>
                      </c:pt>
                      <c:pt idx="10">
                        <c:v>16.399999999999999</c:v>
                      </c:pt>
                      <c:pt idx="11">
                        <c:v>16.8</c:v>
                      </c:pt>
                      <c:pt idx="12">
                        <c:v>18.2</c:v>
                      </c:pt>
                    </c:numCache>
                  </c:numRef>
                </c:yVal>
                <c:smooth val="0"/>
                <c:extLst>
                  <c:ext xmlns:c16="http://schemas.microsoft.com/office/drawing/2014/chart" uri="{C3380CC4-5D6E-409C-BE32-E72D297353CC}">
                    <c16:uniqueId val="{00000003-726A-464D-B834-383129A93A6A}"/>
                  </c:ext>
                </c:extLst>
              </c15:ser>
            </c15:filteredScatterSeries>
            <c15:filteredScatterSeries>
              <c15:ser>
                <c:idx val="3"/>
                <c:order val="2"/>
                <c:tx>
                  <c:v>Trial 3</c:v>
                </c:tx>
                <c:spPr>
                  <a:ln w="28575">
                    <a:noFill/>
                  </a:ln>
                </c:spPr>
                <c:trendline>
                  <c:trendlineType val="linear"/>
                  <c:dispRSqr val="0"/>
                  <c:dispEq val="1"/>
                  <c:trendlineLbl>
                    <c:layout>
                      <c:manualLayout>
                        <c:x val="0.19479068241469816"/>
                        <c:y val="-0.10295056867891514"/>
                      </c:manualLayout>
                    </c:layout>
                    <c:tx>
                      <c:rich>
                        <a:bodyPr/>
                        <a:lstStyle/>
                        <a:p>
                          <a:pPr>
                            <a:defRPr/>
                          </a:pPr>
                          <a:r>
                            <a:rPr lang="en-US" baseline="0"/>
                            <a:t>P = (0.1 atm/K)T + 9.47 atm</a:t>
                          </a:r>
                          <a:endParaRPr lang="en-US"/>
                        </a:p>
                      </c:rich>
                    </c:tx>
                    <c:numFmt formatCode="General" sourceLinked="0"/>
                  </c:trendlineLbl>
                </c:trendline>
                <c:xVal>
                  <c:numRef>
                    <c:extLst xmlns:c15="http://schemas.microsoft.com/office/drawing/2012/chart">
                      <c:ext xmlns:c15="http://schemas.microsoft.com/office/drawing/2012/chart" uri="{02D57815-91ED-43cb-92C2-25804820EDAC}">
                        <c15:formulaRef>
                          <c15:sqref>'[Graphing Lecture Graphs.xlsx]Sheet1'!$E$3:$E$14</c15:sqref>
                        </c15:formulaRef>
                      </c:ext>
                    </c:extLst>
                    <c:numCache>
                      <c:formatCode>0.0</c:formatCode>
                      <c:ptCount val="12"/>
                      <c:pt idx="0">
                        <c:v>0.9</c:v>
                      </c:pt>
                      <c:pt idx="1">
                        <c:v>3</c:v>
                      </c:pt>
                      <c:pt idx="2">
                        <c:v>4.5</c:v>
                      </c:pt>
                      <c:pt idx="3">
                        <c:v>6.2</c:v>
                      </c:pt>
                      <c:pt idx="4">
                        <c:v>8.1999999999999993</c:v>
                      </c:pt>
                      <c:pt idx="5">
                        <c:v>10.1</c:v>
                      </c:pt>
                      <c:pt idx="6">
                        <c:v>11.5</c:v>
                      </c:pt>
                      <c:pt idx="7">
                        <c:v>13.9</c:v>
                      </c:pt>
                      <c:pt idx="8">
                        <c:v>15.6</c:v>
                      </c:pt>
                      <c:pt idx="9">
                        <c:v>17</c:v>
                      </c:pt>
                      <c:pt idx="10">
                        <c:v>18.100000000000001</c:v>
                      </c:pt>
                      <c:pt idx="11">
                        <c:v>20</c:v>
                      </c:pt>
                    </c:numCache>
                  </c:numRef>
                </c:xVal>
                <c:yVal>
                  <c:numRef>
                    <c:extLst xmlns:c15="http://schemas.microsoft.com/office/drawing/2012/chart">
                      <c:ext xmlns:c15="http://schemas.microsoft.com/office/drawing/2012/chart" uri="{02D57815-91ED-43cb-92C2-25804820EDAC}">
                        <c15:formulaRef>
                          <c15:sqref>'[Graphing Lecture Graphs.xlsx]Sheet1'!$F$3:$F$14</c15:sqref>
                        </c15:formulaRef>
                      </c:ext>
                    </c:extLst>
                    <c:numCache>
                      <c:formatCode>0.0</c:formatCode>
                      <c:ptCount val="12"/>
                      <c:pt idx="0">
                        <c:v>10</c:v>
                      </c:pt>
                      <c:pt idx="1">
                        <c:v>9.5</c:v>
                      </c:pt>
                      <c:pt idx="2">
                        <c:v>10.5</c:v>
                      </c:pt>
                      <c:pt idx="3">
                        <c:v>9.9</c:v>
                      </c:pt>
                      <c:pt idx="4">
                        <c:v>10.8</c:v>
                      </c:pt>
                      <c:pt idx="5">
                        <c:v>9.5</c:v>
                      </c:pt>
                      <c:pt idx="6">
                        <c:v>11</c:v>
                      </c:pt>
                      <c:pt idx="7">
                        <c:v>10.3</c:v>
                      </c:pt>
                      <c:pt idx="8">
                        <c:v>11.5</c:v>
                      </c:pt>
                      <c:pt idx="9">
                        <c:v>11</c:v>
                      </c:pt>
                      <c:pt idx="10">
                        <c:v>11.9</c:v>
                      </c:pt>
                      <c:pt idx="11">
                        <c:v>12.2</c:v>
                      </c:pt>
                    </c:numCache>
                  </c:numRef>
                </c:yVal>
                <c:smooth val="0"/>
                <c:extLst>
                  <c:ext xmlns:c16="http://schemas.microsoft.com/office/drawing/2014/chart" uri="{C3380CC4-5D6E-409C-BE32-E72D297353CC}">
                    <c16:uniqueId val="{00000005-726A-464D-B834-383129A93A6A}"/>
                  </c:ext>
                </c:extLst>
              </c15:ser>
            </c15:filteredScatterSeries>
          </c:ext>
        </c:extLst>
      </c:scatterChart>
      <c:valAx>
        <c:axId val="346821704"/>
        <c:scaling>
          <c:orientation val="minMax"/>
          <c:max val="15"/>
          <c:min val="0"/>
        </c:scaling>
        <c:delete val="0"/>
        <c:axPos val="b"/>
        <c:title>
          <c:tx>
            <c:rich>
              <a:bodyPr/>
              <a:lstStyle/>
              <a:p>
                <a:pPr>
                  <a:defRPr/>
                </a:pPr>
                <a:r>
                  <a:rPr lang="en-US"/>
                  <a:t>T</a:t>
                </a:r>
                <a:r>
                  <a:rPr lang="en-US" baseline="0"/>
                  <a:t> (K)</a:t>
                </a:r>
                <a:endParaRPr lang="en-US"/>
              </a:p>
            </c:rich>
          </c:tx>
          <c:overlay val="0"/>
        </c:title>
        <c:numFmt formatCode="0.0" sourceLinked="1"/>
        <c:majorTickMark val="out"/>
        <c:minorTickMark val="none"/>
        <c:tickLblPos val="nextTo"/>
        <c:crossAx val="346822096"/>
        <c:crosses val="autoZero"/>
        <c:crossBetween val="midCat"/>
      </c:valAx>
      <c:valAx>
        <c:axId val="346822096"/>
        <c:scaling>
          <c:orientation val="minMax"/>
        </c:scaling>
        <c:delete val="0"/>
        <c:axPos val="l"/>
        <c:majorGridlines/>
        <c:title>
          <c:tx>
            <c:rich>
              <a:bodyPr rot="-5400000" vert="horz"/>
              <a:lstStyle/>
              <a:p>
                <a:pPr>
                  <a:defRPr/>
                </a:pPr>
                <a:r>
                  <a:rPr lang="en-US"/>
                  <a:t>P</a:t>
                </a:r>
                <a:r>
                  <a:rPr lang="en-US" baseline="0"/>
                  <a:t> (atm)</a:t>
                </a:r>
                <a:endParaRPr lang="en-US"/>
              </a:p>
            </c:rich>
          </c:tx>
          <c:overlay val="0"/>
        </c:title>
        <c:numFmt formatCode="0.0" sourceLinked="1"/>
        <c:majorTickMark val="out"/>
        <c:minorTickMark val="none"/>
        <c:tickLblPos val="nextTo"/>
        <c:crossAx val="346821704"/>
        <c:crosses val="autoZero"/>
        <c:crossBetween val="midCat"/>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Avogadro's</a:t>
            </a:r>
            <a:r>
              <a:rPr lang="en-US" sz="1400" baseline="0" dirty="0"/>
              <a:t> Law</a:t>
            </a:r>
          </a:p>
          <a:p>
            <a:pPr>
              <a:defRPr sz="1400"/>
            </a:pPr>
            <a:r>
              <a:rPr lang="en-US" sz="1400" baseline="0" dirty="0"/>
              <a:t>Volume (mL) versus moles of gas (</a:t>
            </a:r>
            <a:r>
              <a:rPr lang="en-US" sz="1400" baseline="0" dirty="0" err="1"/>
              <a:t>mol</a:t>
            </a:r>
            <a:r>
              <a:rPr lang="en-US" sz="1400" baseline="0" dirty="0"/>
              <a:t>) </a:t>
            </a:r>
            <a:endParaRPr lang="en-US" sz="1400" dirty="0"/>
          </a:p>
        </c:rich>
      </c:tx>
      <c:overlay val="0"/>
    </c:title>
    <c:autoTitleDeleted val="0"/>
    <c:plotArea>
      <c:layout/>
      <c:scatterChart>
        <c:scatterStyle val="lineMarker"/>
        <c:varyColors val="0"/>
        <c:ser>
          <c:idx val="0"/>
          <c:order val="0"/>
          <c:xVal>
            <c:numRef>
              <c:f>Sheet1!$R$3:$R$11</c:f>
              <c:numCache>
                <c:formatCode>0.0</c:formatCode>
                <c:ptCount val="9"/>
                <c:pt idx="0">
                  <c:v>3.8</c:v>
                </c:pt>
                <c:pt idx="1">
                  <c:v>4</c:v>
                </c:pt>
                <c:pt idx="2">
                  <c:v>6.5</c:v>
                </c:pt>
                <c:pt idx="3">
                  <c:v>9</c:v>
                </c:pt>
                <c:pt idx="4">
                  <c:v>7.9</c:v>
                </c:pt>
                <c:pt idx="5">
                  <c:v>12</c:v>
                </c:pt>
                <c:pt idx="6">
                  <c:v>14.2</c:v>
                </c:pt>
                <c:pt idx="7">
                  <c:v>14.9</c:v>
                </c:pt>
                <c:pt idx="8">
                  <c:v>17.899999999999999</c:v>
                </c:pt>
              </c:numCache>
            </c:numRef>
          </c:xVal>
          <c:yVal>
            <c:numRef>
              <c:f>Sheet1!$S$3:$S$11</c:f>
              <c:numCache>
                <c:formatCode>0.0</c:formatCode>
                <c:ptCount val="9"/>
                <c:pt idx="0">
                  <c:v>3.2</c:v>
                </c:pt>
                <c:pt idx="1">
                  <c:v>2.2000000000000002</c:v>
                </c:pt>
                <c:pt idx="2">
                  <c:v>4.2</c:v>
                </c:pt>
                <c:pt idx="3">
                  <c:v>5</c:v>
                </c:pt>
                <c:pt idx="4">
                  <c:v>8.6999999999999993</c:v>
                </c:pt>
                <c:pt idx="5">
                  <c:v>6.1</c:v>
                </c:pt>
                <c:pt idx="6">
                  <c:v>8.3000000000000007</c:v>
                </c:pt>
                <c:pt idx="7">
                  <c:v>12.1</c:v>
                </c:pt>
                <c:pt idx="8">
                  <c:v>10.199999999999999</c:v>
                </c:pt>
              </c:numCache>
            </c:numRef>
          </c:yVal>
          <c:smooth val="0"/>
          <c:extLst>
            <c:ext xmlns:c16="http://schemas.microsoft.com/office/drawing/2014/chart" uri="{C3380CC4-5D6E-409C-BE32-E72D297353CC}">
              <c16:uniqueId val="{00000000-8D3A-4BF1-9F08-F2B89C86E273}"/>
            </c:ext>
          </c:extLst>
        </c:ser>
        <c:dLbls>
          <c:showLegendKey val="0"/>
          <c:showVal val="0"/>
          <c:showCatName val="0"/>
          <c:showSerName val="0"/>
          <c:showPercent val="0"/>
          <c:showBubbleSize val="0"/>
        </c:dLbls>
        <c:axId val="346822880"/>
        <c:axId val="346823272"/>
      </c:scatterChart>
      <c:valAx>
        <c:axId val="346822880"/>
        <c:scaling>
          <c:orientation val="minMax"/>
        </c:scaling>
        <c:delete val="0"/>
        <c:axPos val="b"/>
        <c:majorGridlines/>
        <c:minorGridlines/>
        <c:title>
          <c:tx>
            <c:rich>
              <a:bodyPr/>
              <a:lstStyle/>
              <a:p>
                <a:pPr>
                  <a:defRPr/>
                </a:pPr>
                <a:r>
                  <a:rPr lang="en-US"/>
                  <a:t>n</a:t>
                </a:r>
                <a:r>
                  <a:rPr lang="en-US" baseline="0"/>
                  <a:t> (mol)</a:t>
                </a:r>
                <a:endParaRPr lang="en-US"/>
              </a:p>
            </c:rich>
          </c:tx>
          <c:overlay val="0"/>
        </c:title>
        <c:numFmt formatCode="0.0" sourceLinked="1"/>
        <c:majorTickMark val="out"/>
        <c:minorTickMark val="none"/>
        <c:tickLblPos val="nextTo"/>
        <c:crossAx val="346823272"/>
        <c:crosses val="autoZero"/>
        <c:crossBetween val="midCat"/>
      </c:valAx>
      <c:valAx>
        <c:axId val="346823272"/>
        <c:scaling>
          <c:orientation val="minMax"/>
        </c:scaling>
        <c:delete val="0"/>
        <c:axPos val="l"/>
        <c:majorGridlines/>
        <c:minorGridlines/>
        <c:title>
          <c:tx>
            <c:rich>
              <a:bodyPr rot="-5400000" vert="horz"/>
              <a:lstStyle/>
              <a:p>
                <a:pPr>
                  <a:defRPr/>
                </a:pPr>
                <a:r>
                  <a:rPr lang="en-US"/>
                  <a:t>V (mL)</a:t>
                </a:r>
              </a:p>
            </c:rich>
          </c:tx>
          <c:overlay val="0"/>
        </c:title>
        <c:numFmt formatCode="0.0" sourceLinked="1"/>
        <c:majorTickMark val="out"/>
        <c:minorTickMark val="none"/>
        <c:tickLblPos val="nextTo"/>
        <c:crossAx val="346822880"/>
        <c:crosses val="autoZero"/>
        <c:crossBetween val="midCat"/>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Avogadro's</a:t>
            </a:r>
            <a:r>
              <a:rPr lang="en-US" sz="1400" baseline="0"/>
              <a:t> Law</a:t>
            </a:r>
          </a:p>
          <a:p>
            <a:pPr>
              <a:defRPr sz="1400"/>
            </a:pPr>
            <a:r>
              <a:rPr lang="en-US" sz="1400" baseline="0"/>
              <a:t>Volume versus moles of gas </a:t>
            </a:r>
            <a:endParaRPr lang="en-US" sz="1400"/>
          </a:p>
        </c:rich>
      </c:tx>
      <c:overlay val="0"/>
    </c:title>
    <c:autoTitleDeleted val="0"/>
    <c:plotArea>
      <c:layout/>
      <c:scatterChart>
        <c:scatterStyle val="lineMarker"/>
        <c:varyColors val="0"/>
        <c:ser>
          <c:idx val="0"/>
          <c:order val="0"/>
          <c:spPr>
            <a:ln w="28575">
              <a:noFill/>
            </a:ln>
          </c:spPr>
          <c:trendline>
            <c:trendlineType val="linear"/>
            <c:dispRSqr val="0"/>
            <c:dispEq val="0"/>
          </c:trendline>
          <c:xVal>
            <c:numRef>
              <c:f>Sheet1!$R$3:$R$11</c:f>
              <c:numCache>
                <c:formatCode>0.0</c:formatCode>
                <c:ptCount val="9"/>
                <c:pt idx="0">
                  <c:v>3.8</c:v>
                </c:pt>
                <c:pt idx="1">
                  <c:v>4</c:v>
                </c:pt>
                <c:pt idx="2">
                  <c:v>6.5</c:v>
                </c:pt>
                <c:pt idx="3">
                  <c:v>9</c:v>
                </c:pt>
                <c:pt idx="4">
                  <c:v>7.9</c:v>
                </c:pt>
                <c:pt idx="5">
                  <c:v>12</c:v>
                </c:pt>
                <c:pt idx="6">
                  <c:v>14.2</c:v>
                </c:pt>
                <c:pt idx="7">
                  <c:v>14.9</c:v>
                </c:pt>
                <c:pt idx="8">
                  <c:v>17.899999999999999</c:v>
                </c:pt>
              </c:numCache>
            </c:numRef>
          </c:xVal>
          <c:yVal>
            <c:numRef>
              <c:f>Sheet1!$S$3:$S$11</c:f>
              <c:numCache>
                <c:formatCode>0.0</c:formatCode>
                <c:ptCount val="9"/>
                <c:pt idx="0">
                  <c:v>3.2</c:v>
                </c:pt>
                <c:pt idx="1">
                  <c:v>2.2000000000000002</c:v>
                </c:pt>
                <c:pt idx="2">
                  <c:v>4.2</c:v>
                </c:pt>
                <c:pt idx="3">
                  <c:v>5</c:v>
                </c:pt>
                <c:pt idx="4">
                  <c:v>8.6999999999999993</c:v>
                </c:pt>
                <c:pt idx="5">
                  <c:v>6.1</c:v>
                </c:pt>
                <c:pt idx="6">
                  <c:v>8.3000000000000007</c:v>
                </c:pt>
                <c:pt idx="7">
                  <c:v>12.1</c:v>
                </c:pt>
                <c:pt idx="8">
                  <c:v>10.199999999999999</c:v>
                </c:pt>
              </c:numCache>
            </c:numRef>
          </c:yVal>
          <c:smooth val="0"/>
          <c:extLst>
            <c:ext xmlns:c16="http://schemas.microsoft.com/office/drawing/2014/chart" uri="{C3380CC4-5D6E-409C-BE32-E72D297353CC}">
              <c16:uniqueId val="{00000001-BB34-446F-9121-AB23641CCE7B}"/>
            </c:ext>
          </c:extLst>
        </c:ser>
        <c:dLbls>
          <c:showLegendKey val="0"/>
          <c:showVal val="0"/>
          <c:showCatName val="0"/>
          <c:showSerName val="0"/>
          <c:showPercent val="0"/>
          <c:showBubbleSize val="0"/>
        </c:dLbls>
        <c:axId val="347095304"/>
        <c:axId val="347095696"/>
      </c:scatterChart>
      <c:valAx>
        <c:axId val="347095304"/>
        <c:scaling>
          <c:orientation val="minMax"/>
        </c:scaling>
        <c:delete val="0"/>
        <c:axPos val="b"/>
        <c:majorGridlines/>
        <c:minorGridlines/>
        <c:title>
          <c:tx>
            <c:rich>
              <a:bodyPr/>
              <a:lstStyle/>
              <a:p>
                <a:pPr>
                  <a:defRPr/>
                </a:pPr>
                <a:r>
                  <a:rPr lang="en-US"/>
                  <a:t>n</a:t>
                </a:r>
                <a:r>
                  <a:rPr lang="en-US" baseline="0"/>
                  <a:t> (mol)</a:t>
                </a:r>
                <a:endParaRPr lang="en-US"/>
              </a:p>
            </c:rich>
          </c:tx>
          <c:overlay val="0"/>
        </c:title>
        <c:numFmt formatCode="0.0" sourceLinked="1"/>
        <c:majorTickMark val="out"/>
        <c:minorTickMark val="none"/>
        <c:tickLblPos val="nextTo"/>
        <c:crossAx val="347095696"/>
        <c:crosses val="autoZero"/>
        <c:crossBetween val="midCat"/>
      </c:valAx>
      <c:valAx>
        <c:axId val="347095696"/>
        <c:scaling>
          <c:orientation val="minMax"/>
        </c:scaling>
        <c:delete val="0"/>
        <c:axPos val="l"/>
        <c:majorGridlines/>
        <c:minorGridlines/>
        <c:title>
          <c:tx>
            <c:rich>
              <a:bodyPr rot="-5400000" vert="horz"/>
              <a:lstStyle/>
              <a:p>
                <a:pPr>
                  <a:defRPr/>
                </a:pPr>
                <a:r>
                  <a:rPr lang="en-US"/>
                  <a:t>V (mL)</a:t>
                </a:r>
              </a:p>
            </c:rich>
          </c:tx>
          <c:overlay val="0"/>
        </c:title>
        <c:numFmt formatCode="0.0" sourceLinked="1"/>
        <c:majorTickMark val="out"/>
        <c:minorTickMark val="none"/>
        <c:tickLblPos val="nextTo"/>
        <c:crossAx val="347095304"/>
        <c:crosses val="autoZero"/>
        <c:crossBetween val="midCat"/>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Second Order Production of Chlorine</a:t>
            </a:r>
            <a:endParaRPr lang="en-US" sz="1400" baseline="0" dirty="0"/>
          </a:p>
          <a:p>
            <a:pPr>
              <a:defRPr/>
            </a:pPr>
            <a:r>
              <a:rPr lang="en-US" sz="1400" dirty="0"/>
              <a:t>Reciprocal</a:t>
            </a:r>
            <a:r>
              <a:rPr lang="en-US" sz="1400" baseline="0" dirty="0"/>
              <a:t> Chlorine concentration (1/M) versus time (s) </a:t>
            </a:r>
            <a:endParaRPr lang="en-US" sz="1400" dirty="0"/>
          </a:p>
        </c:rich>
      </c:tx>
      <c:overlay val="0"/>
    </c:title>
    <c:autoTitleDeleted val="0"/>
    <c:plotArea>
      <c:layout/>
      <c:scatterChart>
        <c:scatterStyle val="lineMarker"/>
        <c:varyColors val="0"/>
        <c:ser>
          <c:idx val="0"/>
          <c:order val="0"/>
          <c:spPr>
            <a:ln w="28575">
              <a:noFill/>
            </a:ln>
          </c:spPr>
          <c:xVal>
            <c:numRef>
              <c:f>Sheet1!$X$3:$X$9</c:f>
              <c:numCache>
                <c:formatCode>0.0</c:formatCode>
                <c:ptCount val="7"/>
                <c:pt idx="0">
                  <c:v>1.9</c:v>
                </c:pt>
                <c:pt idx="1">
                  <c:v>3.5</c:v>
                </c:pt>
                <c:pt idx="2">
                  <c:v>6</c:v>
                </c:pt>
                <c:pt idx="3">
                  <c:v>7</c:v>
                </c:pt>
                <c:pt idx="4">
                  <c:v>10</c:v>
                </c:pt>
                <c:pt idx="5">
                  <c:v>11.9</c:v>
                </c:pt>
                <c:pt idx="6">
                  <c:v>14.3</c:v>
                </c:pt>
              </c:numCache>
            </c:numRef>
          </c:xVal>
          <c:yVal>
            <c:numRef>
              <c:f>Sheet1!$Y$3:$Y$9</c:f>
              <c:numCache>
                <c:formatCode>0.0</c:formatCode>
                <c:ptCount val="7"/>
                <c:pt idx="0">
                  <c:v>2</c:v>
                </c:pt>
                <c:pt idx="1">
                  <c:v>4.5999999999999996</c:v>
                </c:pt>
                <c:pt idx="2">
                  <c:v>6.5</c:v>
                </c:pt>
                <c:pt idx="3">
                  <c:v>10</c:v>
                </c:pt>
                <c:pt idx="4">
                  <c:v>12.2</c:v>
                </c:pt>
                <c:pt idx="5">
                  <c:v>16.7</c:v>
                </c:pt>
                <c:pt idx="6">
                  <c:v>18.8</c:v>
                </c:pt>
              </c:numCache>
            </c:numRef>
          </c:yVal>
          <c:smooth val="0"/>
          <c:extLst>
            <c:ext xmlns:c16="http://schemas.microsoft.com/office/drawing/2014/chart" uri="{C3380CC4-5D6E-409C-BE32-E72D297353CC}">
              <c16:uniqueId val="{00000000-D27A-41F0-BA2A-C948AD070BF1}"/>
            </c:ext>
          </c:extLst>
        </c:ser>
        <c:dLbls>
          <c:showLegendKey val="0"/>
          <c:showVal val="0"/>
          <c:showCatName val="0"/>
          <c:showSerName val="0"/>
          <c:showPercent val="0"/>
          <c:showBubbleSize val="0"/>
        </c:dLbls>
        <c:axId val="347096480"/>
        <c:axId val="347096872"/>
      </c:scatterChart>
      <c:valAx>
        <c:axId val="347096480"/>
        <c:scaling>
          <c:orientation val="minMax"/>
        </c:scaling>
        <c:delete val="0"/>
        <c:axPos val="b"/>
        <c:majorGridlines/>
        <c:minorGridlines/>
        <c:title>
          <c:tx>
            <c:rich>
              <a:bodyPr/>
              <a:lstStyle/>
              <a:p>
                <a:pPr>
                  <a:defRPr/>
                </a:pPr>
                <a:r>
                  <a:rPr lang="en-US"/>
                  <a:t>t</a:t>
                </a:r>
                <a:r>
                  <a:rPr lang="en-US" baseline="0"/>
                  <a:t> (s)</a:t>
                </a:r>
                <a:endParaRPr lang="en-US"/>
              </a:p>
            </c:rich>
          </c:tx>
          <c:overlay val="0"/>
        </c:title>
        <c:numFmt formatCode="0.0" sourceLinked="1"/>
        <c:majorTickMark val="out"/>
        <c:minorTickMark val="none"/>
        <c:tickLblPos val="nextTo"/>
        <c:crossAx val="347096872"/>
        <c:crosses val="autoZero"/>
        <c:crossBetween val="midCat"/>
      </c:valAx>
      <c:valAx>
        <c:axId val="347096872"/>
        <c:scaling>
          <c:orientation val="minMax"/>
        </c:scaling>
        <c:delete val="0"/>
        <c:axPos val="l"/>
        <c:majorGridlines/>
        <c:minorGridlines/>
        <c:title>
          <c:tx>
            <c:rich>
              <a:bodyPr rot="-5400000" vert="horz"/>
              <a:lstStyle/>
              <a:p>
                <a:pPr>
                  <a:defRPr/>
                </a:pPr>
                <a:r>
                  <a:rPr lang="en-US"/>
                  <a:t>1/[Cl]</a:t>
                </a:r>
                <a:r>
                  <a:rPr lang="en-US" baseline="0"/>
                  <a:t> (1/M)</a:t>
                </a:r>
                <a:endParaRPr lang="en-US"/>
              </a:p>
            </c:rich>
          </c:tx>
          <c:overlay val="0"/>
        </c:title>
        <c:numFmt formatCode="0.0" sourceLinked="1"/>
        <c:majorTickMark val="out"/>
        <c:minorTickMark val="none"/>
        <c:tickLblPos val="nextTo"/>
        <c:crossAx val="347096480"/>
        <c:crosses val="autoZero"/>
        <c:crossBetween val="midCat"/>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Second Order Production of Chlorine</a:t>
            </a:r>
            <a:endParaRPr lang="en-US" sz="1400" baseline="0"/>
          </a:p>
          <a:p>
            <a:pPr>
              <a:defRPr/>
            </a:pPr>
            <a:r>
              <a:rPr lang="en-US" sz="1400"/>
              <a:t>Reciprocal</a:t>
            </a:r>
            <a:r>
              <a:rPr lang="en-US" sz="1400" baseline="0"/>
              <a:t> Chlorine concentration versus time </a:t>
            </a:r>
            <a:endParaRPr lang="en-US" sz="1400"/>
          </a:p>
        </c:rich>
      </c:tx>
      <c:overlay val="0"/>
    </c:title>
    <c:autoTitleDeleted val="0"/>
    <c:plotArea>
      <c:layout/>
      <c:scatterChart>
        <c:scatterStyle val="lineMarker"/>
        <c:varyColors val="0"/>
        <c:ser>
          <c:idx val="0"/>
          <c:order val="0"/>
          <c:spPr>
            <a:ln w="28575">
              <a:noFill/>
            </a:ln>
          </c:spPr>
          <c:trendline>
            <c:trendlineType val="linear"/>
            <c:dispRSqr val="0"/>
            <c:dispEq val="0"/>
          </c:trendline>
          <c:xVal>
            <c:numRef>
              <c:f>Sheet1!$X$3:$X$9</c:f>
              <c:numCache>
                <c:formatCode>0.0</c:formatCode>
                <c:ptCount val="7"/>
                <c:pt idx="0">
                  <c:v>1.9</c:v>
                </c:pt>
                <c:pt idx="1">
                  <c:v>3.5</c:v>
                </c:pt>
                <c:pt idx="2">
                  <c:v>6</c:v>
                </c:pt>
                <c:pt idx="3">
                  <c:v>7</c:v>
                </c:pt>
                <c:pt idx="4">
                  <c:v>10</c:v>
                </c:pt>
                <c:pt idx="5">
                  <c:v>11.9</c:v>
                </c:pt>
                <c:pt idx="6">
                  <c:v>14.3</c:v>
                </c:pt>
              </c:numCache>
            </c:numRef>
          </c:xVal>
          <c:yVal>
            <c:numRef>
              <c:f>Sheet1!$Y$3:$Y$9</c:f>
              <c:numCache>
                <c:formatCode>0.0</c:formatCode>
                <c:ptCount val="7"/>
                <c:pt idx="0">
                  <c:v>2</c:v>
                </c:pt>
                <c:pt idx="1">
                  <c:v>4.5999999999999996</c:v>
                </c:pt>
                <c:pt idx="2">
                  <c:v>6.5</c:v>
                </c:pt>
                <c:pt idx="3">
                  <c:v>10</c:v>
                </c:pt>
                <c:pt idx="4">
                  <c:v>12.2</c:v>
                </c:pt>
                <c:pt idx="5">
                  <c:v>16.7</c:v>
                </c:pt>
                <c:pt idx="6">
                  <c:v>18.8</c:v>
                </c:pt>
              </c:numCache>
            </c:numRef>
          </c:yVal>
          <c:smooth val="0"/>
          <c:extLst>
            <c:ext xmlns:c16="http://schemas.microsoft.com/office/drawing/2014/chart" uri="{C3380CC4-5D6E-409C-BE32-E72D297353CC}">
              <c16:uniqueId val="{00000001-3A72-40EE-B1BE-6A9F7E4AB946}"/>
            </c:ext>
          </c:extLst>
        </c:ser>
        <c:dLbls>
          <c:showLegendKey val="0"/>
          <c:showVal val="0"/>
          <c:showCatName val="0"/>
          <c:showSerName val="0"/>
          <c:showPercent val="0"/>
          <c:showBubbleSize val="0"/>
        </c:dLbls>
        <c:axId val="347097656"/>
        <c:axId val="347098048"/>
      </c:scatterChart>
      <c:valAx>
        <c:axId val="347097656"/>
        <c:scaling>
          <c:orientation val="minMax"/>
        </c:scaling>
        <c:delete val="0"/>
        <c:axPos val="b"/>
        <c:majorGridlines/>
        <c:minorGridlines/>
        <c:title>
          <c:tx>
            <c:rich>
              <a:bodyPr/>
              <a:lstStyle/>
              <a:p>
                <a:pPr>
                  <a:defRPr/>
                </a:pPr>
                <a:r>
                  <a:rPr lang="en-US"/>
                  <a:t>t</a:t>
                </a:r>
                <a:r>
                  <a:rPr lang="en-US" baseline="0"/>
                  <a:t> (s)</a:t>
                </a:r>
                <a:endParaRPr lang="en-US"/>
              </a:p>
            </c:rich>
          </c:tx>
          <c:overlay val="0"/>
        </c:title>
        <c:numFmt formatCode="0.0" sourceLinked="1"/>
        <c:majorTickMark val="out"/>
        <c:minorTickMark val="none"/>
        <c:tickLblPos val="nextTo"/>
        <c:crossAx val="347098048"/>
        <c:crosses val="autoZero"/>
        <c:crossBetween val="midCat"/>
      </c:valAx>
      <c:valAx>
        <c:axId val="347098048"/>
        <c:scaling>
          <c:orientation val="minMax"/>
        </c:scaling>
        <c:delete val="0"/>
        <c:axPos val="l"/>
        <c:majorGridlines/>
        <c:minorGridlines/>
        <c:title>
          <c:tx>
            <c:rich>
              <a:bodyPr rot="-5400000" vert="horz"/>
              <a:lstStyle/>
              <a:p>
                <a:pPr>
                  <a:defRPr/>
                </a:pPr>
                <a:r>
                  <a:rPr lang="en-US"/>
                  <a:t>1/[Cl]</a:t>
                </a:r>
                <a:r>
                  <a:rPr lang="en-US" baseline="0"/>
                  <a:t> (1/M)</a:t>
                </a:r>
                <a:endParaRPr lang="en-US"/>
              </a:p>
            </c:rich>
          </c:tx>
          <c:overlay val="0"/>
        </c:title>
        <c:numFmt formatCode="0.0" sourceLinked="1"/>
        <c:majorTickMark val="out"/>
        <c:minorTickMark val="none"/>
        <c:tickLblPos val="nextTo"/>
        <c:crossAx val="347097656"/>
        <c:crosses val="autoZero"/>
        <c:crossBetween val="midCat"/>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Density of Mercury</a:t>
            </a:r>
          </a:p>
          <a:p>
            <a:pPr>
              <a:defRPr/>
            </a:pPr>
            <a:r>
              <a:rPr lang="en-US" sz="1400"/>
              <a:t>Density</a:t>
            </a:r>
            <a:r>
              <a:rPr lang="en-US" sz="1400" baseline="0"/>
              <a:t> (g/mL) vs. Temperature (K)</a:t>
            </a:r>
            <a:endParaRPr lang="en-US" sz="1400"/>
          </a:p>
        </c:rich>
      </c:tx>
      <c:overlay val="0"/>
    </c:title>
    <c:autoTitleDeleted val="0"/>
    <c:plotArea>
      <c:layout/>
      <c:scatterChart>
        <c:scatterStyle val="lineMarker"/>
        <c:varyColors val="0"/>
        <c:ser>
          <c:idx val="0"/>
          <c:order val="0"/>
          <c:spPr>
            <a:ln w="28575">
              <a:noFill/>
            </a:ln>
          </c:spPr>
          <c:trendline>
            <c:trendlineType val="linear"/>
            <c:dispRSqr val="0"/>
            <c:dispEq val="0"/>
          </c:trendline>
          <c:trendline>
            <c:trendlineType val="linear"/>
            <c:dispRSqr val="0"/>
            <c:dispEq val="0"/>
          </c:trendline>
          <c:trendline>
            <c:trendlineType val="linear"/>
            <c:dispRSqr val="0"/>
            <c:dispEq val="0"/>
          </c:trendline>
          <c:xVal>
            <c:numRef>
              <c:f>Sheet1!$AD$3:$AD$7</c:f>
              <c:numCache>
                <c:formatCode>0.0</c:formatCode>
                <c:ptCount val="5"/>
                <c:pt idx="0">
                  <c:v>263.8</c:v>
                </c:pt>
                <c:pt idx="1">
                  <c:v>272.89999999999998</c:v>
                </c:pt>
                <c:pt idx="2">
                  <c:v>283.5</c:v>
                </c:pt>
                <c:pt idx="3">
                  <c:v>292.8</c:v>
                </c:pt>
                <c:pt idx="4">
                  <c:v>303</c:v>
                </c:pt>
              </c:numCache>
            </c:numRef>
          </c:xVal>
          <c:yVal>
            <c:numRef>
              <c:f>Sheet1!$AE$3:$AE$7</c:f>
              <c:numCache>
                <c:formatCode>0.000</c:formatCode>
                <c:ptCount val="5"/>
                <c:pt idx="0">
                  <c:v>13.62</c:v>
                </c:pt>
                <c:pt idx="1">
                  <c:v>13.595000000000001</c:v>
                </c:pt>
                <c:pt idx="2">
                  <c:v>13.574999999999999</c:v>
                </c:pt>
                <c:pt idx="3">
                  <c:v>13.545999999999999</c:v>
                </c:pt>
                <c:pt idx="4">
                  <c:v>13.522</c:v>
                </c:pt>
              </c:numCache>
            </c:numRef>
          </c:yVal>
          <c:smooth val="0"/>
          <c:extLst>
            <c:ext xmlns:c16="http://schemas.microsoft.com/office/drawing/2014/chart" uri="{C3380CC4-5D6E-409C-BE32-E72D297353CC}">
              <c16:uniqueId val="{00000003-22C5-45D8-8DF1-93636B03648D}"/>
            </c:ext>
          </c:extLst>
        </c:ser>
        <c:dLbls>
          <c:showLegendKey val="0"/>
          <c:showVal val="0"/>
          <c:showCatName val="0"/>
          <c:showSerName val="0"/>
          <c:showPercent val="0"/>
          <c:showBubbleSize val="0"/>
        </c:dLbls>
        <c:axId val="299143952"/>
        <c:axId val="299144344"/>
      </c:scatterChart>
      <c:valAx>
        <c:axId val="299143952"/>
        <c:scaling>
          <c:orientation val="minMax"/>
        </c:scaling>
        <c:delete val="0"/>
        <c:axPos val="b"/>
        <c:majorGridlines/>
        <c:minorGridlines/>
        <c:title>
          <c:tx>
            <c:rich>
              <a:bodyPr/>
              <a:lstStyle/>
              <a:p>
                <a:pPr>
                  <a:defRPr/>
                </a:pPr>
                <a:r>
                  <a:rPr lang="en-US"/>
                  <a:t>T (K)</a:t>
                </a:r>
              </a:p>
            </c:rich>
          </c:tx>
          <c:overlay val="0"/>
        </c:title>
        <c:numFmt formatCode="0.0" sourceLinked="1"/>
        <c:majorTickMark val="out"/>
        <c:minorTickMark val="none"/>
        <c:tickLblPos val="nextTo"/>
        <c:crossAx val="299144344"/>
        <c:crosses val="autoZero"/>
        <c:crossBetween val="midCat"/>
      </c:valAx>
      <c:valAx>
        <c:axId val="299144344"/>
        <c:scaling>
          <c:orientation val="minMax"/>
          <c:min val="13.5"/>
        </c:scaling>
        <c:delete val="0"/>
        <c:axPos val="l"/>
        <c:majorGridlines/>
        <c:minorGridlines/>
        <c:title>
          <c:tx>
            <c:rich>
              <a:bodyPr rot="-5400000" vert="horz"/>
              <a:lstStyle/>
              <a:p>
                <a:pPr>
                  <a:defRPr/>
                </a:pPr>
                <a:r>
                  <a:rPr lang="en-US"/>
                  <a:t>D (g/mL)</a:t>
                </a:r>
              </a:p>
            </c:rich>
          </c:tx>
          <c:overlay val="0"/>
        </c:title>
        <c:numFmt formatCode="#,##0.000" sourceLinked="0"/>
        <c:majorTickMark val="out"/>
        <c:minorTickMark val="none"/>
        <c:tickLblPos val="nextTo"/>
        <c:crossAx val="299143952"/>
        <c:crosses val="autoZero"/>
        <c:crossBetween val="midCat"/>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Mass (g)</a:t>
            </a:r>
            <a:r>
              <a:rPr lang="en-US" baseline="0" dirty="0"/>
              <a:t> vs. Volume (mL)</a:t>
            </a:r>
            <a:endParaRPr lang="en-US" dirty="0"/>
          </a:p>
        </c:rich>
      </c:tx>
      <c:overlay val="0"/>
    </c:title>
    <c:autoTitleDeleted val="0"/>
    <c:plotArea>
      <c:layout/>
      <c:scatterChart>
        <c:scatterStyle val="lineMarker"/>
        <c:varyColors val="0"/>
        <c:ser>
          <c:idx val="0"/>
          <c:order val="0"/>
          <c:spPr>
            <a:ln w="28575">
              <a:noFill/>
            </a:ln>
          </c:spPr>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0-344C-46C6-8336-C2F62AF3A76B}"/>
            </c:ext>
          </c:extLst>
        </c:ser>
        <c:dLbls>
          <c:showLegendKey val="0"/>
          <c:showVal val="0"/>
          <c:showCatName val="0"/>
          <c:showSerName val="0"/>
          <c:showPercent val="0"/>
          <c:showBubbleSize val="0"/>
        </c:dLbls>
        <c:axId val="298515432"/>
        <c:axId val="297076216"/>
      </c:scatterChart>
      <c:valAx>
        <c:axId val="298515432"/>
        <c:scaling>
          <c:orientation val="minMax"/>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297076216"/>
        <c:crosses val="autoZero"/>
        <c:crossBetween val="midCat"/>
      </c:valAx>
      <c:valAx>
        <c:axId val="297076216"/>
        <c:scaling>
          <c:orientation val="minMax"/>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298515432"/>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Density</a:t>
            </a:r>
            <a:r>
              <a:rPr lang="en-US" baseline="0" dirty="0"/>
              <a:t> of Marbles: </a:t>
            </a:r>
            <a:r>
              <a:rPr lang="en-US" dirty="0"/>
              <a:t>Mass (g)</a:t>
            </a:r>
            <a:r>
              <a:rPr lang="en-US" baseline="0" dirty="0"/>
              <a:t> vs. Volume (mL) </a:t>
            </a:r>
            <a:endParaRPr lang="en-US" dirty="0"/>
          </a:p>
        </c:rich>
      </c:tx>
      <c:overlay val="0"/>
    </c:title>
    <c:autoTitleDeleted val="0"/>
    <c:plotArea>
      <c:layout/>
      <c:scatterChart>
        <c:scatterStyle val="lineMarker"/>
        <c:varyColors val="0"/>
        <c:ser>
          <c:idx val="0"/>
          <c:order val="0"/>
          <c:spPr>
            <a:ln w="28575">
              <a:noFill/>
            </a:ln>
          </c:spPr>
          <c:trendline>
            <c:trendlineType val="linear"/>
            <c:dispRSqr val="0"/>
            <c:dispEq val="1"/>
            <c:trendlineLbl>
              <c:layout>
                <c:manualLayout>
                  <c:x val="-9.3720691163604555E-2"/>
                  <c:y val="-1.5815470982793817E-2"/>
                </c:manualLayout>
              </c:layout>
              <c:numFmt formatCode="General" sourceLinked="0"/>
              <c:txPr>
                <a:bodyPr/>
                <a:lstStyle/>
                <a:p>
                  <a:pPr>
                    <a:defRPr sz="1400"/>
                  </a:pPr>
                  <a:endParaRPr lang="en-US"/>
                </a:p>
              </c:txPr>
            </c:trendlineLbl>
          </c:trendline>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1-D987-4398-A993-8E8EC67A993F}"/>
            </c:ext>
          </c:extLst>
        </c:ser>
        <c:dLbls>
          <c:showLegendKey val="0"/>
          <c:showVal val="0"/>
          <c:showCatName val="0"/>
          <c:showSerName val="0"/>
          <c:showPercent val="0"/>
          <c:showBubbleSize val="0"/>
        </c:dLbls>
        <c:axId val="297153368"/>
        <c:axId val="298759560"/>
      </c:scatterChart>
      <c:valAx>
        <c:axId val="297153368"/>
        <c:scaling>
          <c:orientation val="minMax"/>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298759560"/>
        <c:crosses val="autoZero"/>
        <c:crossBetween val="midCat"/>
      </c:valAx>
      <c:valAx>
        <c:axId val="298759560"/>
        <c:scaling>
          <c:orientation val="minMax"/>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297153368"/>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Density</a:t>
            </a:r>
            <a:r>
              <a:rPr lang="en-US" baseline="0" dirty="0"/>
              <a:t> of Marbles: </a:t>
            </a:r>
            <a:r>
              <a:rPr lang="en-US" dirty="0"/>
              <a:t>Mass (g)</a:t>
            </a:r>
            <a:r>
              <a:rPr lang="en-US" baseline="0" dirty="0"/>
              <a:t> vs. Volume (mL) </a:t>
            </a:r>
            <a:endParaRPr lang="en-US" dirty="0"/>
          </a:p>
        </c:rich>
      </c:tx>
      <c:overlay val="0"/>
    </c:title>
    <c:autoTitleDeleted val="0"/>
    <c:plotArea>
      <c:layout/>
      <c:scatterChart>
        <c:scatterStyle val="lineMarker"/>
        <c:varyColors val="0"/>
        <c:ser>
          <c:idx val="0"/>
          <c:order val="0"/>
          <c:spPr>
            <a:ln w="28575">
              <a:noFill/>
            </a:ln>
          </c:spPr>
          <c:trendline>
            <c:trendlineType val="linear"/>
            <c:dispRSqr val="0"/>
            <c:dispEq val="1"/>
            <c:trendlineLbl>
              <c:layout>
                <c:manualLayout>
                  <c:x val="-9.3720691163604555E-2"/>
                  <c:y val="-1.5815470982793817E-2"/>
                </c:manualLayout>
              </c:layout>
              <c:tx>
                <c:rich>
                  <a:bodyPr/>
                  <a:lstStyle/>
                  <a:p>
                    <a:pPr>
                      <a:defRPr sz="1400"/>
                    </a:pPr>
                    <a:r>
                      <a:rPr lang="en-US" sz="1400" baseline="0" dirty="0"/>
                      <a:t>m = (2.6 g/mL)V - 1 g</a:t>
                    </a:r>
                    <a:endParaRPr lang="en-US" sz="1400" dirty="0"/>
                  </a:p>
                </c:rich>
              </c:tx>
              <c:numFmt formatCode="General" sourceLinked="0"/>
            </c:trendlineLbl>
          </c:trendline>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1-97A5-4728-ACA8-AE6C29A976A3}"/>
            </c:ext>
          </c:extLst>
        </c:ser>
        <c:dLbls>
          <c:showLegendKey val="0"/>
          <c:showVal val="0"/>
          <c:showCatName val="0"/>
          <c:showSerName val="0"/>
          <c:showPercent val="0"/>
          <c:showBubbleSize val="0"/>
        </c:dLbls>
        <c:axId val="298774912"/>
        <c:axId val="296045992"/>
      </c:scatterChart>
      <c:valAx>
        <c:axId val="298774912"/>
        <c:scaling>
          <c:orientation val="minMax"/>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296045992"/>
        <c:crosses val="autoZero"/>
        <c:crossBetween val="midCat"/>
      </c:valAx>
      <c:valAx>
        <c:axId val="296045992"/>
        <c:scaling>
          <c:orientation val="minMax"/>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298774912"/>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Density</a:t>
            </a:r>
            <a:r>
              <a:rPr lang="en-US" baseline="0" dirty="0"/>
              <a:t> of Marbles: </a:t>
            </a:r>
            <a:r>
              <a:rPr lang="en-US" dirty="0"/>
              <a:t>Mass (g)</a:t>
            </a:r>
            <a:r>
              <a:rPr lang="en-US" baseline="0" dirty="0"/>
              <a:t> vs. Volume (mL)</a:t>
            </a:r>
            <a:endParaRPr lang="en-US" dirty="0"/>
          </a:p>
        </c:rich>
      </c:tx>
      <c:overlay val="0"/>
    </c:title>
    <c:autoTitleDeleted val="0"/>
    <c:plotArea>
      <c:layout/>
      <c:scatterChart>
        <c:scatterStyle val="lineMarker"/>
        <c:varyColors val="0"/>
        <c:ser>
          <c:idx val="0"/>
          <c:order val="0"/>
          <c:spPr>
            <a:ln w="28575">
              <a:noFill/>
            </a:ln>
          </c:spPr>
          <c:trendline>
            <c:trendlineType val="linear"/>
            <c:dispRSqr val="0"/>
            <c:dispEq val="1"/>
            <c:trendlineLbl>
              <c:layout>
                <c:manualLayout>
                  <c:x val="-9.3720691163604555E-2"/>
                  <c:y val="-1.5815470982793817E-2"/>
                </c:manualLayout>
              </c:layout>
              <c:tx>
                <c:rich>
                  <a:bodyPr/>
                  <a:lstStyle/>
                  <a:p>
                    <a:pPr>
                      <a:defRPr sz="1400"/>
                    </a:pPr>
                    <a:r>
                      <a:rPr lang="en-US" sz="1400" baseline="0"/>
                      <a:t>m = (2.6 g/mL)V - 1 g</a:t>
                    </a:r>
                    <a:endParaRPr lang="en-US" sz="1400"/>
                  </a:p>
                </c:rich>
              </c:tx>
              <c:numFmt formatCode="General" sourceLinked="0"/>
            </c:trendlineLbl>
          </c:trendline>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1-EA32-4B06-9D9E-FAF2057ABA9C}"/>
            </c:ext>
          </c:extLst>
        </c:ser>
        <c:dLbls>
          <c:showLegendKey val="0"/>
          <c:showVal val="0"/>
          <c:showCatName val="0"/>
          <c:showSerName val="0"/>
          <c:showPercent val="0"/>
          <c:showBubbleSize val="0"/>
        </c:dLbls>
        <c:axId val="296809456"/>
        <c:axId val="296809848"/>
      </c:scatterChart>
      <c:valAx>
        <c:axId val="296809456"/>
        <c:scaling>
          <c:orientation val="minMax"/>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296809848"/>
        <c:crosses val="autoZero"/>
        <c:crossBetween val="midCat"/>
      </c:valAx>
      <c:valAx>
        <c:axId val="296809848"/>
        <c:scaling>
          <c:orientation val="minMax"/>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296809456"/>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Density</a:t>
            </a:r>
            <a:r>
              <a:rPr lang="en-US" baseline="0" dirty="0"/>
              <a:t> of Marbles: </a:t>
            </a:r>
            <a:r>
              <a:rPr lang="en-US" dirty="0"/>
              <a:t>Mass (g)</a:t>
            </a:r>
            <a:r>
              <a:rPr lang="en-US" baseline="0" dirty="0"/>
              <a:t> vs. Volume (mL)</a:t>
            </a:r>
            <a:endParaRPr lang="en-US" dirty="0"/>
          </a:p>
        </c:rich>
      </c:tx>
      <c:overlay val="0"/>
    </c:title>
    <c:autoTitleDeleted val="0"/>
    <c:plotArea>
      <c:layout>
        <c:manualLayout>
          <c:layoutTarget val="inner"/>
          <c:xMode val="edge"/>
          <c:yMode val="edge"/>
          <c:x val="0.10533100029163023"/>
          <c:y val="0.11486008874297879"/>
          <c:w val="0.85432957454392278"/>
          <c:h val="0.76981302418630893"/>
        </c:manualLayout>
      </c:layout>
      <c:scatterChart>
        <c:scatterStyle val="lineMarker"/>
        <c:varyColors val="0"/>
        <c:ser>
          <c:idx val="0"/>
          <c:order val="0"/>
          <c:spPr>
            <a:ln w="28575">
              <a:noFill/>
            </a:ln>
          </c:spPr>
          <c:trendline>
            <c:trendlineType val="linear"/>
            <c:dispRSqr val="0"/>
            <c:dispEq val="1"/>
            <c:trendlineLbl>
              <c:layout>
                <c:manualLayout>
                  <c:x val="-0.13493081883283109"/>
                  <c:y val="-2.6260740208776834E-2"/>
                </c:manualLayout>
              </c:layout>
              <c:tx>
                <c:rich>
                  <a:bodyPr/>
                  <a:lstStyle/>
                  <a:p>
                    <a:pPr>
                      <a:defRPr sz="1400"/>
                    </a:pPr>
                    <a:r>
                      <a:rPr lang="en-US" sz="1400" baseline="0" dirty="0"/>
                      <a:t>m = (2.6 g/mL)V - 1 g</a:t>
                    </a:r>
                    <a:endParaRPr lang="en-US" sz="1400" dirty="0"/>
                  </a:p>
                </c:rich>
              </c:tx>
              <c:numFmt formatCode="General" sourceLinked="0"/>
            </c:trendlineLbl>
          </c:trendline>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1-5A71-4B70-8ABA-C6E1AA879CCD}"/>
            </c:ext>
          </c:extLst>
        </c:ser>
        <c:dLbls>
          <c:showLegendKey val="0"/>
          <c:showVal val="0"/>
          <c:showCatName val="0"/>
          <c:showSerName val="0"/>
          <c:showPercent val="0"/>
          <c:showBubbleSize val="0"/>
        </c:dLbls>
        <c:axId val="416215264"/>
        <c:axId val="416214088"/>
      </c:scatterChart>
      <c:valAx>
        <c:axId val="416215264"/>
        <c:scaling>
          <c:orientation val="minMax"/>
          <c:max val="110"/>
          <c:min val="20"/>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416214088"/>
        <c:crosses val="autoZero"/>
        <c:crossBetween val="midCat"/>
      </c:valAx>
      <c:valAx>
        <c:axId val="416214088"/>
        <c:scaling>
          <c:orientation val="minMax"/>
          <c:max val="270"/>
          <c:min val="50"/>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416215264"/>
        <c:crosses val="autoZero"/>
        <c:crossBetween val="midCat"/>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Density</a:t>
            </a:r>
            <a:r>
              <a:rPr lang="en-US" baseline="0" dirty="0"/>
              <a:t> of Marbles: </a:t>
            </a:r>
            <a:r>
              <a:rPr lang="en-US" dirty="0"/>
              <a:t>Mass (g)</a:t>
            </a:r>
            <a:r>
              <a:rPr lang="en-US" baseline="0" dirty="0"/>
              <a:t> vs. Volume (mL) </a:t>
            </a:r>
            <a:endParaRPr lang="en-US" dirty="0"/>
          </a:p>
        </c:rich>
      </c:tx>
      <c:overlay val="0"/>
    </c:title>
    <c:autoTitleDeleted val="0"/>
    <c:plotArea>
      <c:layout/>
      <c:scatterChart>
        <c:scatterStyle val="lineMarker"/>
        <c:varyColors val="0"/>
        <c:ser>
          <c:idx val="0"/>
          <c:order val="0"/>
          <c:spPr>
            <a:ln w="28575">
              <a:noFill/>
            </a:ln>
          </c:spPr>
          <c:trendline>
            <c:trendlineType val="linear"/>
            <c:dispRSqr val="0"/>
            <c:dispEq val="1"/>
            <c:trendlineLbl>
              <c:layout>
                <c:manualLayout>
                  <c:x val="-0.11435468714558829"/>
                  <c:y val="-2.3654877016594435E-2"/>
                </c:manualLayout>
              </c:layout>
              <c:tx>
                <c:rich>
                  <a:bodyPr/>
                  <a:lstStyle/>
                  <a:p>
                    <a:pPr>
                      <a:defRPr sz="1400"/>
                    </a:pPr>
                    <a:r>
                      <a:rPr lang="en-US" sz="1400" baseline="0"/>
                      <a:t>m = (2.6 g/mL)V - 1 g</a:t>
                    </a:r>
                    <a:endParaRPr lang="en-US" sz="1400"/>
                  </a:p>
                </c:rich>
              </c:tx>
              <c:numFmt formatCode="General" sourceLinked="0"/>
            </c:trendlineLbl>
          </c:trendline>
          <c:xVal>
            <c:numRef>
              <c:f>Sheet1!$A$9:$A$12</c:f>
              <c:numCache>
                <c:formatCode>General</c:formatCode>
                <c:ptCount val="4"/>
                <c:pt idx="0">
                  <c:v>22</c:v>
                </c:pt>
                <c:pt idx="1">
                  <c:v>38</c:v>
                </c:pt>
                <c:pt idx="2">
                  <c:v>62</c:v>
                </c:pt>
                <c:pt idx="3">
                  <c:v>103</c:v>
                </c:pt>
              </c:numCache>
            </c:numRef>
          </c:xVal>
          <c:yVal>
            <c:numRef>
              <c:f>Sheet1!$B$9:$B$12</c:f>
              <c:numCache>
                <c:formatCode>General</c:formatCode>
                <c:ptCount val="4"/>
                <c:pt idx="0">
                  <c:v>56.427</c:v>
                </c:pt>
                <c:pt idx="1">
                  <c:v>97.394000000000005</c:v>
                </c:pt>
                <c:pt idx="2">
                  <c:v>158.52099999999999</c:v>
                </c:pt>
                <c:pt idx="3">
                  <c:v>265.22300000000001</c:v>
                </c:pt>
              </c:numCache>
            </c:numRef>
          </c:yVal>
          <c:smooth val="0"/>
          <c:extLst>
            <c:ext xmlns:c16="http://schemas.microsoft.com/office/drawing/2014/chart" uri="{C3380CC4-5D6E-409C-BE32-E72D297353CC}">
              <c16:uniqueId val="{00000001-2896-4EA5-BBBC-96B827E76F74}"/>
            </c:ext>
          </c:extLst>
        </c:ser>
        <c:dLbls>
          <c:showLegendKey val="0"/>
          <c:showVal val="0"/>
          <c:showCatName val="0"/>
          <c:showSerName val="0"/>
          <c:showPercent val="0"/>
          <c:showBubbleSize val="0"/>
        </c:dLbls>
        <c:axId val="354660376"/>
        <c:axId val="417738672"/>
      </c:scatterChart>
      <c:valAx>
        <c:axId val="354660376"/>
        <c:scaling>
          <c:orientation val="minMax"/>
          <c:max val="110"/>
          <c:min val="20"/>
        </c:scaling>
        <c:delete val="0"/>
        <c:axPos val="b"/>
        <c:title>
          <c:tx>
            <c:rich>
              <a:bodyPr/>
              <a:lstStyle/>
              <a:p>
                <a:pPr>
                  <a:defRPr/>
                </a:pPr>
                <a:r>
                  <a:rPr lang="en-US"/>
                  <a:t>Volume</a:t>
                </a:r>
                <a:r>
                  <a:rPr lang="en-US" baseline="0"/>
                  <a:t> (mL)</a:t>
                </a:r>
                <a:endParaRPr lang="en-US"/>
              </a:p>
            </c:rich>
          </c:tx>
          <c:overlay val="0"/>
        </c:title>
        <c:numFmt formatCode="General" sourceLinked="1"/>
        <c:majorTickMark val="out"/>
        <c:minorTickMark val="none"/>
        <c:tickLblPos val="nextTo"/>
        <c:crossAx val="417738672"/>
        <c:crosses val="autoZero"/>
        <c:crossBetween val="midCat"/>
      </c:valAx>
      <c:valAx>
        <c:axId val="417738672"/>
        <c:scaling>
          <c:orientation val="minMax"/>
          <c:max val="270"/>
          <c:min val="50"/>
        </c:scaling>
        <c:delete val="0"/>
        <c:axPos val="l"/>
        <c:majorGridlines/>
        <c:title>
          <c:tx>
            <c:rich>
              <a:bodyPr rot="-5400000" vert="horz"/>
              <a:lstStyle/>
              <a:p>
                <a:pPr>
                  <a:defRPr/>
                </a:pPr>
                <a:r>
                  <a:rPr lang="en-US"/>
                  <a:t>Mass (g)</a:t>
                </a:r>
              </a:p>
            </c:rich>
          </c:tx>
          <c:overlay val="0"/>
        </c:title>
        <c:numFmt formatCode="General" sourceLinked="1"/>
        <c:majorTickMark val="out"/>
        <c:minorTickMark val="none"/>
        <c:tickLblPos val="nextTo"/>
        <c:crossAx val="354660376"/>
        <c:crosses val="autoZero"/>
        <c:crossBetween val="midCat"/>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Sheet1!$L$2:$L$7</c:f>
              <c:numCache>
                <c:formatCode>General</c:formatCode>
                <c:ptCount val="6"/>
                <c:pt idx="0">
                  <c:v>1</c:v>
                </c:pt>
                <c:pt idx="1">
                  <c:v>2</c:v>
                </c:pt>
                <c:pt idx="2">
                  <c:v>3</c:v>
                </c:pt>
                <c:pt idx="3">
                  <c:v>4</c:v>
                </c:pt>
                <c:pt idx="4">
                  <c:v>5</c:v>
                </c:pt>
                <c:pt idx="5">
                  <c:v>6</c:v>
                </c:pt>
              </c:numCache>
            </c:numRef>
          </c:val>
          <c:smooth val="0"/>
          <c:extLst>
            <c:ext xmlns:c16="http://schemas.microsoft.com/office/drawing/2014/chart" uri="{C3380CC4-5D6E-409C-BE32-E72D297353CC}">
              <c16:uniqueId val="{00000000-DEF1-4AB5-88D0-E17FF80B0FCB}"/>
            </c:ext>
          </c:extLst>
        </c:ser>
        <c:ser>
          <c:idx val="1"/>
          <c:order val="1"/>
          <c:marker>
            <c:symbol val="none"/>
          </c:marker>
          <c:val>
            <c:numRef>
              <c:f>Sheet1!$M$2:$M$7</c:f>
              <c:numCache>
                <c:formatCode>General</c:formatCode>
                <c:ptCount val="6"/>
                <c:pt idx="0">
                  <c:v>1</c:v>
                </c:pt>
                <c:pt idx="1">
                  <c:v>2</c:v>
                </c:pt>
                <c:pt idx="2">
                  <c:v>3</c:v>
                </c:pt>
                <c:pt idx="3">
                  <c:v>4</c:v>
                </c:pt>
                <c:pt idx="4">
                  <c:v>5</c:v>
                </c:pt>
                <c:pt idx="5">
                  <c:v>6</c:v>
                </c:pt>
              </c:numCache>
            </c:numRef>
          </c:val>
          <c:smooth val="0"/>
          <c:extLst>
            <c:ext xmlns:c16="http://schemas.microsoft.com/office/drawing/2014/chart" uri="{C3380CC4-5D6E-409C-BE32-E72D297353CC}">
              <c16:uniqueId val="{00000001-DEF1-4AB5-88D0-E17FF80B0FCB}"/>
            </c:ext>
          </c:extLst>
        </c:ser>
        <c:dLbls>
          <c:showLegendKey val="0"/>
          <c:showVal val="0"/>
          <c:showCatName val="0"/>
          <c:showSerName val="0"/>
          <c:showPercent val="0"/>
          <c:showBubbleSize val="0"/>
        </c:dLbls>
        <c:smooth val="0"/>
        <c:axId val="299095648"/>
        <c:axId val="299096040"/>
      </c:lineChart>
      <c:catAx>
        <c:axId val="299095648"/>
        <c:scaling>
          <c:orientation val="minMax"/>
        </c:scaling>
        <c:delete val="1"/>
        <c:axPos val="b"/>
        <c:majorGridlines/>
        <c:minorGridlines/>
        <c:title>
          <c:tx>
            <c:rich>
              <a:bodyPr/>
              <a:lstStyle/>
              <a:p>
                <a:pPr>
                  <a:defRPr/>
                </a:pPr>
                <a:r>
                  <a:rPr lang="en-US"/>
                  <a:t>x</a:t>
                </a:r>
              </a:p>
            </c:rich>
          </c:tx>
          <c:overlay val="0"/>
        </c:title>
        <c:majorTickMark val="out"/>
        <c:minorTickMark val="none"/>
        <c:tickLblPos val="none"/>
        <c:crossAx val="299096040"/>
        <c:crosses val="autoZero"/>
        <c:auto val="1"/>
        <c:lblAlgn val="ctr"/>
        <c:lblOffset val="100"/>
        <c:noMultiLvlLbl val="0"/>
      </c:catAx>
      <c:valAx>
        <c:axId val="299096040"/>
        <c:scaling>
          <c:orientation val="minMax"/>
          <c:max val="15"/>
        </c:scaling>
        <c:delete val="1"/>
        <c:axPos val="l"/>
        <c:majorGridlines/>
        <c:minorGridlines/>
        <c:title>
          <c:tx>
            <c:rich>
              <a:bodyPr rot="-5400000" vert="horz"/>
              <a:lstStyle/>
              <a:p>
                <a:pPr>
                  <a:defRPr/>
                </a:pPr>
                <a:r>
                  <a:rPr lang="en-US"/>
                  <a:t>y</a:t>
                </a:r>
              </a:p>
            </c:rich>
          </c:tx>
          <c:overlay val="0"/>
        </c:title>
        <c:numFmt formatCode="General" sourceLinked="1"/>
        <c:majorTickMark val="out"/>
        <c:minorTickMark val="none"/>
        <c:tickLblPos val="none"/>
        <c:crossAx val="29909564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Sheet1!$L$2:$L$7</c:f>
              <c:numCache>
                <c:formatCode>General</c:formatCode>
                <c:ptCount val="6"/>
                <c:pt idx="0">
                  <c:v>1</c:v>
                </c:pt>
                <c:pt idx="1">
                  <c:v>2</c:v>
                </c:pt>
                <c:pt idx="2">
                  <c:v>3</c:v>
                </c:pt>
                <c:pt idx="3">
                  <c:v>4</c:v>
                </c:pt>
                <c:pt idx="4">
                  <c:v>5</c:v>
                </c:pt>
                <c:pt idx="5">
                  <c:v>6</c:v>
                </c:pt>
              </c:numCache>
            </c:numRef>
          </c:val>
          <c:smooth val="0"/>
          <c:extLst>
            <c:ext xmlns:c16="http://schemas.microsoft.com/office/drawing/2014/chart" uri="{C3380CC4-5D6E-409C-BE32-E72D297353CC}">
              <c16:uniqueId val="{00000000-2B40-4C2E-89DB-660BB9BBDA3E}"/>
            </c:ext>
          </c:extLst>
        </c:ser>
        <c:ser>
          <c:idx val="1"/>
          <c:order val="1"/>
          <c:marker>
            <c:symbol val="none"/>
          </c:marker>
          <c:val>
            <c:numRef>
              <c:f>Sheet1!$M$2:$M$7</c:f>
              <c:numCache>
                <c:formatCode>General</c:formatCode>
                <c:ptCount val="6"/>
                <c:pt idx="0">
                  <c:v>1</c:v>
                </c:pt>
                <c:pt idx="1">
                  <c:v>2</c:v>
                </c:pt>
                <c:pt idx="2">
                  <c:v>3</c:v>
                </c:pt>
                <c:pt idx="3">
                  <c:v>4</c:v>
                </c:pt>
                <c:pt idx="4">
                  <c:v>5</c:v>
                </c:pt>
                <c:pt idx="5">
                  <c:v>6</c:v>
                </c:pt>
              </c:numCache>
            </c:numRef>
          </c:val>
          <c:smooth val="0"/>
          <c:extLst>
            <c:ext xmlns:c16="http://schemas.microsoft.com/office/drawing/2014/chart" uri="{C3380CC4-5D6E-409C-BE32-E72D297353CC}">
              <c16:uniqueId val="{00000001-2B40-4C2E-89DB-660BB9BBDA3E}"/>
            </c:ext>
          </c:extLst>
        </c:ser>
        <c:dLbls>
          <c:showLegendKey val="0"/>
          <c:showVal val="0"/>
          <c:showCatName val="0"/>
          <c:showSerName val="0"/>
          <c:showPercent val="0"/>
          <c:showBubbleSize val="0"/>
        </c:dLbls>
        <c:smooth val="0"/>
        <c:axId val="299096824"/>
        <c:axId val="299097216"/>
      </c:lineChart>
      <c:catAx>
        <c:axId val="299096824"/>
        <c:scaling>
          <c:orientation val="minMax"/>
        </c:scaling>
        <c:delete val="1"/>
        <c:axPos val="b"/>
        <c:majorGridlines/>
        <c:minorGridlines/>
        <c:title>
          <c:tx>
            <c:rich>
              <a:bodyPr/>
              <a:lstStyle/>
              <a:p>
                <a:pPr>
                  <a:defRPr/>
                </a:pPr>
                <a:r>
                  <a:rPr lang="en-US"/>
                  <a:t>x</a:t>
                </a:r>
              </a:p>
            </c:rich>
          </c:tx>
          <c:overlay val="0"/>
        </c:title>
        <c:majorTickMark val="out"/>
        <c:minorTickMark val="none"/>
        <c:tickLblPos val="none"/>
        <c:crossAx val="299097216"/>
        <c:crosses val="autoZero"/>
        <c:auto val="1"/>
        <c:lblAlgn val="ctr"/>
        <c:lblOffset val="100"/>
        <c:noMultiLvlLbl val="0"/>
      </c:catAx>
      <c:valAx>
        <c:axId val="299097216"/>
        <c:scaling>
          <c:orientation val="minMax"/>
          <c:max val="15"/>
        </c:scaling>
        <c:delete val="1"/>
        <c:axPos val="l"/>
        <c:majorGridlines/>
        <c:minorGridlines/>
        <c:title>
          <c:tx>
            <c:rich>
              <a:bodyPr rot="-5400000" vert="horz"/>
              <a:lstStyle/>
              <a:p>
                <a:pPr>
                  <a:defRPr/>
                </a:pPr>
                <a:r>
                  <a:rPr lang="en-US"/>
                  <a:t>y</a:t>
                </a:r>
              </a:p>
            </c:rich>
          </c:tx>
          <c:overlay val="0"/>
        </c:title>
        <c:numFmt formatCode="General" sourceLinked="1"/>
        <c:majorTickMark val="out"/>
        <c:minorTickMark val="none"/>
        <c:tickLblPos val="none"/>
        <c:crossAx val="29909682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0.8375</cdr:x>
      <cdr:y>0.15278</cdr:y>
    </cdr:from>
    <cdr:to>
      <cdr:x>0.98542</cdr:x>
      <cdr:y>0.53125</cdr:y>
    </cdr:to>
    <cdr:sp macro="" textlink="">
      <cdr:nvSpPr>
        <cdr:cNvPr id="2" name="TextBox 1"/>
        <cdr:cNvSpPr txBox="1"/>
      </cdr:nvSpPr>
      <cdr:spPr>
        <a:xfrm xmlns:a="http://schemas.openxmlformats.org/drawingml/2006/main">
          <a:off x="3829050" y="419100"/>
          <a:ext cx="676275" cy="1038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E8528-81F7-493C-9032-22E23A1B6A40}" type="datetimeFigureOut">
              <a:rPr lang="en-US" smtClean="0"/>
              <a:t>2/12/2020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5CE81-5028-421C-9D68-0F1353D20A5A}" type="slidenum">
              <a:rPr lang="en-US" smtClean="0"/>
              <a:t>‹#›</a:t>
            </a:fld>
            <a:endParaRPr lang="en-US"/>
          </a:p>
        </p:txBody>
      </p:sp>
    </p:spTree>
    <p:extLst>
      <p:ext uri="{BB962C8B-B14F-4D97-AF65-F5344CB8AC3E}">
        <p14:creationId xmlns:p14="http://schemas.microsoft.com/office/powerpoint/2010/main" val="246371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7" name="Slide Number Placeholder 3"/>
          <p:cNvSpPr>
            <a:spLocks noGrp="1"/>
          </p:cNvSpPr>
          <p:nvPr>
            <p:ph type="sldNum" sz="quarter" idx="5"/>
          </p:nvPr>
        </p:nvSpPr>
        <p:spPr bwMode="auto">
          <a:noFill/>
          <a:ln>
            <a:miter lim="800000"/>
            <a:headEnd/>
            <a:tailEnd/>
          </a:ln>
        </p:spPr>
        <p:txBody>
          <a:bodyPr/>
          <a:lstStyle/>
          <a:p>
            <a:fld id="{6BA525EE-E00B-45D9-91B5-4F4B0F3CBB45}" type="slidenum">
              <a:rPr lang="en-US"/>
              <a:pPr/>
              <a:t>2</a:t>
            </a:fld>
            <a:endParaRPr lang="en-US"/>
          </a:p>
        </p:txBody>
      </p:sp>
    </p:spTree>
    <p:extLst>
      <p:ext uri="{BB962C8B-B14F-4D97-AF65-F5344CB8AC3E}">
        <p14:creationId xmlns:p14="http://schemas.microsoft.com/office/powerpoint/2010/main" val="29441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11</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12</a:t>
            </a:fld>
            <a:endParaRPr lang="en-US"/>
          </a:p>
        </p:txBody>
      </p:sp>
    </p:spTree>
    <p:extLst>
      <p:ext uri="{BB962C8B-B14F-4D97-AF65-F5344CB8AC3E}">
        <p14:creationId xmlns:p14="http://schemas.microsoft.com/office/powerpoint/2010/main" val="3874776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13</a:t>
            </a:fld>
            <a:endParaRPr lang="en-US"/>
          </a:p>
        </p:txBody>
      </p:sp>
    </p:spTree>
    <p:extLst>
      <p:ext uri="{BB962C8B-B14F-4D97-AF65-F5344CB8AC3E}">
        <p14:creationId xmlns:p14="http://schemas.microsoft.com/office/powerpoint/2010/main" val="1516845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a:lstStyle/>
          <a:p>
            <a:fld id="{E7367338-29C7-4A3C-AC3C-90CF0049D7B1}" type="slidenum">
              <a:rPr lang="en-US"/>
              <a:pPr/>
              <a:t>3</a:t>
            </a:fld>
            <a:endParaRPr lang="en-US"/>
          </a:p>
        </p:txBody>
      </p:sp>
    </p:spTree>
    <p:extLst>
      <p:ext uri="{BB962C8B-B14F-4D97-AF65-F5344CB8AC3E}">
        <p14:creationId xmlns:p14="http://schemas.microsoft.com/office/powerpoint/2010/main" val="2061032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4</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Figure 3.9 Mass–volume data for a sample of cooking oil. (a) The third column is the result of dividing the measured mass by the measured volume. All quotients are rounded to the number of significant figures justified by the data. (b) The slope of the line between any two points, A and B, on the line, Dm/DV, is the density of the oil. Notice that the slope of the line of the plot in part (b) is the same as the mas</a:t>
            </a:r>
          </a:p>
        </p:txBody>
      </p:sp>
      <p:sp>
        <p:nvSpPr>
          <p:cNvPr id="70659" name="Slide Number Placeholder 3"/>
          <p:cNvSpPr>
            <a:spLocks noGrp="1"/>
          </p:cNvSpPr>
          <p:nvPr>
            <p:ph type="sldNum" sz="quarter" idx="5"/>
          </p:nvPr>
        </p:nvSpPr>
        <p:spPr bwMode="auto">
          <a:noFill/>
          <a:ln>
            <a:miter lim="800000"/>
            <a:headEnd/>
            <a:tailEnd/>
          </a:ln>
        </p:spPr>
        <p:txBody>
          <a:bodyPr/>
          <a:lstStyle/>
          <a:p>
            <a:fld id="{CFEC4A94-52EF-40AA-A2B3-50D10DFD15DE}" type="slidenum">
              <a:rPr lang="en-US"/>
              <a:pPr/>
              <a:t>5</a:t>
            </a:fld>
            <a:endParaRPr lang="en-US"/>
          </a:p>
        </p:txBody>
      </p:sp>
    </p:spTree>
    <p:extLst>
      <p:ext uri="{BB962C8B-B14F-4D97-AF65-F5344CB8AC3E}">
        <p14:creationId xmlns:p14="http://schemas.microsoft.com/office/powerpoint/2010/main" val="4049796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6</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7</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8</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9</a:t>
            </a:fld>
            <a:endParaRPr lang="en-US"/>
          </a:p>
        </p:txBody>
      </p:sp>
    </p:spTree>
    <p:extLst>
      <p:ext uri="{BB962C8B-B14F-4D97-AF65-F5344CB8AC3E}">
        <p14:creationId xmlns:p14="http://schemas.microsoft.com/office/powerpoint/2010/main" val="102409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a:lstStyle/>
          <a:p>
            <a:fld id="{76A157F7-AA0F-4E88-88FE-2532EDB9EDA6}" type="slidenum">
              <a:rPr lang="en-US"/>
              <a:pPr/>
              <a:t>10</a:t>
            </a:fld>
            <a:endParaRPr lang="en-US"/>
          </a:p>
        </p:txBody>
      </p:sp>
    </p:spTree>
    <p:extLst>
      <p:ext uri="{BB962C8B-B14F-4D97-AF65-F5344CB8AC3E}">
        <p14:creationId xmlns:p14="http://schemas.microsoft.com/office/powerpoint/2010/main" val="10240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F2973C-9DFA-4D6C-A9E2-3368D6A6FFB4}"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9906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F2973C-9DFA-4D6C-A9E2-3368D6A6FFB4}"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365307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F2973C-9DFA-4D6C-A9E2-3368D6A6FFB4}"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22499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F2973C-9DFA-4D6C-A9E2-3368D6A6FFB4}"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37033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F2973C-9DFA-4D6C-A9E2-3368D6A6FFB4}"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422971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F2973C-9DFA-4D6C-A9E2-3368D6A6FFB4}"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82623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F2973C-9DFA-4D6C-A9E2-3368D6A6FFB4}"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52150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F2973C-9DFA-4D6C-A9E2-3368D6A6FFB4}"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89649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2973C-9DFA-4D6C-A9E2-3368D6A6FFB4}"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7364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F2973C-9DFA-4D6C-A9E2-3368D6A6FFB4}"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29353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F2973C-9DFA-4D6C-A9E2-3368D6A6FFB4}"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15D9-EFEE-4DCD-970C-A23179D27C6F}" type="slidenum">
              <a:rPr lang="en-US" smtClean="0"/>
              <a:t>‹#›</a:t>
            </a:fld>
            <a:endParaRPr lang="en-US"/>
          </a:p>
        </p:txBody>
      </p:sp>
    </p:spTree>
    <p:extLst>
      <p:ext uri="{BB962C8B-B14F-4D97-AF65-F5344CB8AC3E}">
        <p14:creationId xmlns:p14="http://schemas.microsoft.com/office/powerpoint/2010/main" val="185891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2973C-9DFA-4D6C-A9E2-3368D6A6FFB4}" type="datetimeFigureOut">
              <a:rPr lang="en-US" smtClean="0"/>
              <a:t>2/12/2020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A15D9-EFEE-4DCD-970C-A23179D27C6F}" type="slidenum">
              <a:rPr lang="en-US" smtClean="0"/>
              <a:t>‹#›</a:t>
            </a:fld>
            <a:endParaRPr lang="en-US"/>
          </a:p>
        </p:txBody>
      </p:sp>
    </p:spTree>
    <p:extLst>
      <p:ext uri="{BB962C8B-B14F-4D97-AF65-F5344CB8AC3E}">
        <p14:creationId xmlns:p14="http://schemas.microsoft.com/office/powerpoint/2010/main" val="13603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95500" y="685800"/>
            <a:ext cx="7772400" cy="762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Chemistry 120</a:t>
            </a:r>
          </a:p>
        </p:txBody>
      </p:sp>
      <p:sp>
        <p:nvSpPr>
          <p:cNvPr id="6" name="Subtitle 2"/>
          <p:cNvSpPr txBox="1">
            <a:spLocks/>
          </p:cNvSpPr>
          <p:nvPr/>
        </p:nvSpPr>
        <p:spPr>
          <a:xfrm>
            <a:off x="2278362" y="1447800"/>
            <a:ext cx="8305800" cy="1295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dirty="0"/>
              <a:t>Mass, Volume, Density Experiment </a:t>
            </a:r>
          </a:p>
        </p:txBody>
      </p:sp>
      <p:sp>
        <p:nvSpPr>
          <p:cNvPr id="7" name="TextBox 6"/>
          <p:cNvSpPr txBox="1"/>
          <p:nvPr/>
        </p:nvSpPr>
        <p:spPr>
          <a:xfrm>
            <a:off x="614662" y="2374900"/>
            <a:ext cx="5546651" cy="923330"/>
          </a:xfrm>
          <a:prstGeom prst="rect">
            <a:avLst/>
          </a:prstGeom>
          <a:noFill/>
        </p:spPr>
        <p:txBody>
          <a:bodyPr wrap="square" rtlCol="0">
            <a:spAutoFit/>
          </a:bodyPr>
          <a:lstStyle/>
          <a:p>
            <a:r>
              <a:rPr lang="en-US" dirty="0"/>
              <a:t>Outline</a:t>
            </a:r>
          </a:p>
          <a:p>
            <a:pPr marL="400050" indent="-400050">
              <a:buAutoNum type="romanUcPeriod"/>
            </a:pPr>
            <a:r>
              <a:rPr lang="en-US" dirty="0"/>
              <a:t>Density</a:t>
            </a:r>
          </a:p>
          <a:p>
            <a:pPr marL="400050" indent="-400050">
              <a:buAutoNum type="romanUcPeriod"/>
            </a:pPr>
            <a:r>
              <a:rPr lang="en-US" dirty="0"/>
              <a:t>Graphing </a:t>
            </a:r>
          </a:p>
        </p:txBody>
      </p:sp>
    </p:spTree>
    <p:extLst>
      <p:ext uri="{BB962C8B-B14F-4D97-AF65-F5344CB8AC3E}">
        <p14:creationId xmlns:p14="http://schemas.microsoft.com/office/powerpoint/2010/main" val="2090533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17311247"/>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1082244083"/>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111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91236181"/>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3917502544"/>
              </p:ext>
            </p:extLst>
          </p:nvPr>
        </p:nvGraphicFramePr>
        <p:xfrm>
          <a:off x="5180012" y="734505"/>
          <a:ext cx="6172200" cy="4873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05298542"/>
              </p:ext>
            </p:extLst>
          </p:nvPr>
        </p:nvGraphicFramePr>
        <p:xfrm>
          <a:off x="9342782" y="2889708"/>
          <a:ext cx="1761435" cy="1371600"/>
        </p:xfrm>
        <a:graphic>
          <a:graphicData uri="http://schemas.openxmlformats.org/drawingml/2006/table">
            <a:tbl>
              <a:tblPr firstRow="1" bandRow="1">
                <a:tableStyleId>{5940675A-B579-460E-94D1-54222C63F5DA}</a:tableStyleId>
              </a:tblPr>
              <a:tblGrid>
                <a:gridCol w="996122">
                  <a:extLst>
                    <a:ext uri="{9D8B030D-6E8A-4147-A177-3AD203B41FA5}">
                      <a16:colId xmlns:a16="http://schemas.microsoft.com/office/drawing/2014/main" val="20000"/>
                    </a:ext>
                  </a:extLst>
                </a:gridCol>
                <a:gridCol w="765313">
                  <a:extLst>
                    <a:ext uri="{9D8B030D-6E8A-4147-A177-3AD203B41FA5}">
                      <a16:colId xmlns:a16="http://schemas.microsoft.com/office/drawing/2014/main" val="20001"/>
                    </a:ext>
                  </a:extLst>
                </a:gridCol>
              </a:tblGrid>
              <a:tr h="272848">
                <a:tc>
                  <a:txBody>
                    <a:bodyPr/>
                    <a:lstStyle/>
                    <a:p>
                      <a:r>
                        <a:rPr lang="en-US" sz="1200" dirty="0"/>
                        <a:t>Volume</a:t>
                      </a:r>
                      <a:r>
                        <a:rPr lang="en-US" sz="1200" baseline="0" dirty="0"/>
                        <a:t> (mL)</a:t>
                      </a:r>
                      <a:endParaRPr lang="en-US" sz="1200" dirty="0"/>
                    </a:p>
                  </a:txBody>
                  <a:tcPr/>
                </a:tc>
                <a:tc>
                  <a:txBody>
                    <a:bodyPr/>
                    <a:lstStyle/>
                    <a:p>
                      <a:r>
                        <a:rPr lang="en-US" sz="1200" dirty="0"/>
                        <a:t>Mass (g) </a:t>
                      </a:r>
                    </a:p>
                  </a:txBody>
                  <a:tcPr/>
                </a:tc>
                <a:extLst>
                  <a:ext uri="{0D108BD9-81ED-4DB2-BD59-A6C34878D82A}">
                    <a16:rowId xmlns:a16="http://schemas.microsoft.com/office/drawing/2014/main" val="10000"/>
                  </a:ext>
                </a:extLst>
              </a:tr>
              <a:tr h="272848">
                <a:tc>
                  <a:txBody>
                    <a:bodyPr/>
                    <a:lstStyle/>
                    <a:p>
                      <a:r>
                        <a:rPr lang="en-US" sz="1200" dirty="0"/>
                        <a:t>22</a:t>
                      </a:r>
                    </a:p>
                  </a:txBody>
                  <a:tcPr/>
                </a:tc>
                <a:tc>
                  <a:txBody>
                    <a:bodyPr/>
                    <a:lstStyle/>
                    <a:p>
                      <a:r>
                        <a:rPr lang="en-US" sz="1200" dirty="0"/>
                        <a:t>56.427</a:t>
                      </a:r>
                    </a:p>
                  </a:txBody>
                  <a:tcPr/>
                </a:tc>
                <a:extLst>
                  <a:ext uri="{0D108BD9-81ED-4DB2-BD59-A6C34878D82A}">
                    <a16:rowId xmlns:a16="http://schemas.microsoft.com/office/drawing/2014/main" val="10001"/>
                  </a:ext>
                </a:extLst>
              </a:tr>
              <a:tr h="272848">
                <a:tc>
                  <a:txBody>
                    <a:bodyPr/>
                    <a:lstStyle/>
                    <a:p>
                      <a:r>
                        <a:rPr lang="en-US" sz="1200" dirty="0"/>
                        <a:t>38</a:t>
                      </a:r>
                    </a:p>
                  </a:txBody>
                  <a:tcPr/>
                </a:tc>
                <a:tc>
                  <a:txBody>
                    <a:bodyPr/>
                    <a:lstStyle/>
                    <a:p>
                      <a:r>
                        <a:rPr lang="en-US" sz="1200" dirty="0"/>
                        <a:t>97.394</a:t>
                      </a:r>
                    </a:p>
                  </a:txBody>
                  <a:tcPr/>
                </a:tc>
                <a:extLst>
                  <a:ext uri="{0D108BD9-81ED-4DB2-BD59-A6C34878D82A}">
                    <a16:rowId xmlns:a16="http://schemas.microsoft.com/office/drawing/2014/main" val="10002"/>
                  </a:ext>
                </a:extLst>
              </a:tr>
              <a:tr h="272848">
                <a:tc>
                  <a:txBody>
                    <a:bodyPr/>
                    <a:lstStyle/>
                    <a:p>
                      <a:r>
                        <a:rPr lang="en-US" sz="1200" dirty="0"/>
                        <a:t>62</a:t>
                      </a:r>
                    </a:p>
                  </a:txBody>
                  <a:tcPr/>
                </a:tc>
                <a:tc>
                  <a:txBody>
                    <a:bodyPr/>
                    <a:lstStyle/>
                    <a:p>
                      <a:r>
                        <a:rPr lang="en-US" sz="1200" dirty="0"/>
                        <a:t>158.21</a:t>
                      </a:r>
                    </a:p>
                  </a:txBody>
                  <a:tcPr/>
                </a:tc>
                <a:extLst>
                  <a:ext uri="{0D108BD9-81ED-4DB2-BD59-A6C34878D82A}">
                    <a16:rowId xmlns:a16="http://schemas.microsoft.com/office/drawing/2014/main" val="10003"/>
                  </a:ext>
                </a:extLst>
              </a:tr>
              <a:tr h="272848">
                <a:tc>
                  <a:txBody>
                    <a:bodyPr/>
                    <a:lstStyle/>
                    <a:p>
                      <a:r>
                        <a:rPr lang="en-US" sz="1200" dirty="0"/>
                        <a:t>103</a:t>
                      </a:r>
                    </a:p>
                  </a:txBody>
                  <a:tcPr/>
                </a:tc>
                <a:tc>
                  <a:txBody>
                    <a:bodyPr/>
                    <a:lstStyle/>
                    <a:p>
                      <a:r>
                        <a:rPr lang="en-US" sz="1200" dirty="0"/>
                        <a:t>265.223</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3528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90773975"/>
              </p:ext>
            </p:extLst>
          </p:nvPr>
        </p:nvGraphicFramePr>
        <p:xfrm>
          <a:off x="9342782" y="3331334"/>
          <a:ext cx="1761435" cy="1371600"/>
        </p:xfrm>
        <a:graphic>
          <a:graphicData uri="http://schemas.openxmlformats.org/drawingml/2006/table">
            <a:tbl>
              <a:tblPr firstRow="1" bandRow="1">
                <a:tableStyleId>{5940675A-B579-460E-94D1-54222C63F5DA}</a:tableStyleId>
              </a:tblPr>
              <a:tblGrid>
                <a:gridCol w="996122">
                  <a:extLst>
                    <a:ext uri="{9D8B030D-6E8A-4147-A177-3AD203B41FA5}">
                      <a16:colId xmlns:a16="http://schemas.microsoft.com/office/drawing/2014/main" val="20000"/>
                    </a:ext>
                  </a:extLst>
                </a:gridCol>
                <a:gridCol w="765313">
                  <a:extLst>
                    <a:ext uri="{9D8B030D-6E8A-4147-A177-3AD203B41FA5}">
                      <a16:colId xmlns:a16="http://schemas.microsoft.com/office/drawing/2014/main" val="20001"/>
                    </a:ext>
                  </a:extLst>
                </a:gridCol>
              </a:tblGrid>
              <a:tr h="272848">
                <a:tc>
                  <a:txBody>
                    <a:bodyPr/>
                    <a:lstStyle/>
                    <a:p>
                      <a:r>
                        <a:rPr lang="en-US" sz="1200" dirty="0"/>
                        <a:t>Volume</a:t>
                      </a:r>
                      <a:r>
                        <a:rPr lang="en-US" sz="1200" baseline="0" dirty="0"/>
                        <a:t> (mL)</a:t>
                      </a:r>
                      <a:endParaRPr lang="en-US" sz="1200" dirty="0"/>
                    </a:p>
                  </a:txBody>
                  <a:tcPr/>
                </a:tc>
                <a:tc>
                  <a:txBody>
                    <a:bodyPr/>
                    <a:lstStyle/>
                    <a:p>
                      <a:r>
                        <a:rPr lang="en-US" sz="1200" dirty="0"/>
                        <a:t>Mass (g) </a:t>
                      </a:r>
                    </a:p>
                  </a:txBody>
                  <a:tcPr/>
                </a:tc>
                <a:extLst>
                  <a:ext uri="{0D108BD9-81ED-4DB2-BD59-A6C34878D82A}">
                    <a16:rowId xmlns:a16="http://schemas.microsoft.com/office/drawing/2014/main" val="10000"/>
                  </a:ext>
                </a:extLst>
              </a:tr>
              <a:tr h="272848">
                <a:tc>
                  <a:txBody>
                    <a:bodyPr/>
                    <a:lstStyle/>
                    <a:p>
                      <a:r>
                        <a:rPr lang="en-US" sz="1200" dirty="0"/>
                        <a:t>22</a:t>
                      </a:r>
                    </a:p>
                  </a:txBody>
                  <a:tcPr/>
                </a:tc>
                <a:tc>
                  <a:txBody>
                    <a:bodyPr/>
                    <a:lstStyle/>
                    <a:p>
                      <a:r>
                        <a:rPr lang="en-US" sz="1200" dirty="0"/>
                        <a:t>56.427</a:t>
                      </a:r>
                    </a:p>
                  </a:txBody>
                  <a:tcPr/>
                </a:tc>
                <a:extLst>
                  <a:ext uri="{0D108BD9-81ED-4DB2-BD59-A6C34878D82A}">
                    <a16:rowId xmlns:a16="http://schemas.microsoft.com/office/drawing/2014/main" val="10001"/>
                  </a:ext>
                </a:extLst>
              </a:tr>
              <a:tr h="272848">
                <a:tc>
                  <a:txBody>
                    <a:bodyPr/>
                    <a:lstStyle/>
                    <a:p>
                      <a:r>
                        <a:rPr lang="en-US" sz="1200" dirty="0"/>
                        <a:t>38</a:t>
                      </a:r>
                    </a:p>
                  </a:txBody>
                  <a:tcPr/>
                </a:tc>
                <a:tc>
                  <a:txBody>
                    <a:bodyPr/>
                    <a:lstStyle/>
                    <a:p>
                      <a:r>
                        <a:rPr lang="en-US" sz="1200" dirty="0"/>
                        <a:t>97.394</a:t>
                      </a:r>
                    </a:p>
                  </a:txBody>
                  <a:tcPr/>
                </a:tc>
                <a:extLst>
                  <a:ext uri="{0D108BD9-81ED-4DB2-BD59-A6C34878D82A}">
                    <a16:rowId xmlns:a16="http://schemas.microsoft.com/office/drawing/2014/main" val="10002"/>
                  </a:ext>
                </a:extLst>
              </a:tr>
              <a:tr h="272848">
                <a:tc>
                  <a:txBody>
                    <a:bodyPr/>
                    <a:lstStyle/>
                    <a:p>
                      <a:r>
                        <a:rPr lang="en-US" sz="1200" dirty="0"/>
                        <a:t>62</a:t>
                      </a:r>
                    </a:p>
                  </a:txBody>
                  <a:tcPr/>
                </a:tc>
                <a:tc>
                  <a:txBody>
                    <a:bodyPr/>
                    <a:lstStyle/>
                    <a:p>
                      <a:r>
                        <a:rPr lang="en-US" sz="1200" dirty="0"/>
                        <a:t>158.21</a:t>
                      </a:r>
                    </a:p>
                  </a:txBody>
                  <a:tcPr/>
                </a:tc>
                <a:extLst>
                  <a:ext uri="{0D108BD9-81ED-4DB2-BD59-A6C34878D82A}">
                    <a16:rowId xmlns:a16="http://schemas.microsoft.com/office/drawing/2014/main" val="10003"/>
                  </a:ext>
                </a:extLst>
              </a:tr>
              <a:tr h="272848">
                <a:tc>
                  <a:txBody>
                    <a:bodyPr/>
                    <a:lstStyle/>
                    <a:p>
                      <a:r>
                        <a:rPr lang="en-US" sz="1200" dirty="0"/>
                        <a:t>103</a:t>
                      </a:r>
                    </a:p>
                  </a:txBody>
                  <a:tcPr/>
                </a:tc>
                <a:tc>
                  <a:txBody>
                    <a:bodyPr/>
                    <a:lstStyle/>
                    <a:p>
                      <a:r>
                        <a:rPr lang="en-US" sz="1200" dirty="0"/>
                        <a:t>265.223</a:t>
                      </a:r>
                    </a:p>
                  </a:txBody>
                  <a:tcPr/>
                </a:tc>
                <a:extLst>
                  <a:ext uri="{0D108BD9-81ED-4DB2-BD59-A6C34878D82A}">
                    <a16:rowId xmlns:a16="http://schemas.microsoft.com/office/drawing/2014/main" val="10004"/>
                  </a:ext>
                </a:extLst>
              </a:tr>
            </a:tbl>
          </a:graphicData>
        </a:graphic>
      </p:graphicFrame>
      <p:graphicFrame>
        <p:nvGraphicFramePr>
          <p:cNvPr id="12" name="Content Placeholder 11"/>
          <p:cNvGraphicFramePr>
            <a:graphicFrameLocks noGrp="1"/>
          </p:cNvGraphicFramePr>
          <p:nvPr>
            <p:ph idx="1"/>
            <p:extLst>
              <p:ext uri="{D42A27DB-BD31-4B8C-83A1-F6EECF244321}">
                <p14:modId xmlns:p14="http://schemas.microsoft.com/office/powerpoint/2010/main" val="3292942254"/>
              </p:ext>
            </p:extLst>
          </p:nvPr>
        </p:nvGraphicFramePr>
        <p:xfrm>
          <a:off x="5051286" y="992187"/>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5437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pPr marL="342900" indent="-342900">
              <a:buFont typeface="+mj-lt"/>
              <a:buAutoNum type="alphaLcPeriod"/>
            </a:pPr>
            <a:r>
              <a:rPr lang="en-US" dirty="0"/>
              <a:t>How do the graphical density value and the calculated density values compare?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10197835"/>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72040758"/>
              </p:ext>
            </p:extLst>
          </p:nvPr>
        </p:nvGraphicFramePr>
        <p:xfrm>
          <a:off x="9342782" y="3331334"/>
          <a:ext cx="1761435" cy="1371600"/>
        </p:xfrm>
        <a:graphic>
          <a:graphicData uri="http://schemas.openxmlformats.org/drawingml/2006/table">
            <a:tbl>
              <a:tblPr firstRow="1" bandRow="1">
                <a:tableStyleId>{5940675A-B579-460E-94D1-54222C63F5DA}</a:tableStyleId>
              </a:tblPr>
              <a:tblGrid>
                <a:gridCol w="996122">
                  <a:extLst>
                    <a:ext uri="{9D8B030D-6E8A-4147-A177-3AD203B41FA5}">
                      <a16:colId xmlns:a16="http://schemas.microsoft.com/office/drawing/2014/main" val="20000"/>
                    </a:ext>
                  </a:extLst>
                </a:gridCol>
                <a:gridCol w="765313">
                  <a:extLst>
                    <a:ext uri="{9D8B030D-6E8A-4147-A177-3AD203B41FA5}">
                      <a16:colId xmlns:a16="http://schemas.microsoft.com/office/drawing/2014/main" val="20001"/>
                    </a:ext>
                  </a:extLst>
                </a:gridCol>
              </a:tblGrid>
              <a:tr h="272848">
                <a:tc>
                  <a:txBody>
                    <a:bodyPr/>
                    <a:lstStyle/>
                    <a:p>
                      <a:r>
                        <a:rPr lang="en-US" sz="1200" dirty="0"/>
                        <a:t>Volume</a:t>
                      </a:r>
                      <a:r>
                        <a:rPr lang="en-US" sz="1200" baseline="0" dirty="0"/>
                        <a:t> (mL)</a:t>
                      </a:r>
                      <a:endParaRPr lang="en-US" sz="1200" dirty="0"/>
                    </a:p>
                  </a:txBody>
                  <a:tcPr/>
                </a:tc>
                <a:tc>
                  <a:txBody>
                    <a:bodyPr/>
                    <a:lstStyle/>
                    <a:p>
                      <a:r>
                        <a:rPr lang="en-US" sz="1200" dirty="0"/>
                        <a:t>Mass (g) </a:t>
                      </a:r>
                    </a:p>
                  </a:txBody>
                  <a:tcPr/>
                </a:tc>
                <a:extLst>
                  <a:ext uri="{0D108BD9-81ED-4DB2-BD59-A6C34878D82A}">
                    <a16:rowId xmlns:a16="http://schemas.microsoft.com/office/drawing/2014/main" val="10000"/>
                  </a:ext>
                </a:extLst>
              </a:tr>
              <a:tr h="272848">
                <a:tc>
                  <a:txBody>
                    <a:bodyPr/>
                    <a:lstStyle/>
                    <a:p>
                      <a:r>
                        <a:rPr lang="en-US" sz="1200" dirty="0"/>
                        <a:t>22</a:t>
                      </a:r>
                    </a:p>
                  </a:txBody>
                  <a:tcPr/>
                </a:tc>
                <a:tc>
                  <a:txBody>
                    <a:bodyPr/>
                    <a:lstStyle/>
                    <a:p>
                      <a:r>
                        <a:rPr lang="en-US" sz="1200" dirty="0"/>
                        <a:t>56.427</a:t>
                      </a:r>
                    </a:p>
                  </a:txBody>
                  <a:tcPr/>
                </a:tc>
                <a:extLst>
                  <a:ext uri="{0D108BD9-81ED-4DB2-BD59-A6C34878D82A}">
                    <a16:rowId xmlns:a16="http://schemas.microsoft.com/office/drawing/2014/main" val="10001"/>
                  </a:ext>
                </a:extLst>
              </a:tr>
              <a:tr h="272848">
                <a:tc>
                  <a:txBody>
                    <a:bodyPr/>
                    <a:lstStyle/>
                    <a:p>
                      <a:r>
                        <a:rPr lang="en-US" sz="1200" dirty="0"/>
                        <a:t>38</a:t>
                      </a:r>
                    </a:p>
                  </a:txBody>
                  <a:tcPr/>
                </a:tc>
                <a:tc>
                  <a:txBody>
                    <a:bodyPr/>
                    <a:lstStyle/>
                    <a:p>
                      <a:r>
                        <a:rPr lang="en-US" sz="1200" dirty="0"/>
                        <a:t>97.394</a:t>
                      </a:r>
                    </a:p>
                  </a:txBody>
                  <a:tcPr/>
                </a:tc>
                <a:extLst>
                  <a:ext uri="{0D108BD9-81ED-4DB2-BD59-A6C34878D82A}">
                    <a16:rowId xmlns:a16="http://schemas.microsoft.com/office/drawing/2014/main" val="10002"/>
                  </a:ext>
                </a:extLst>
              </a:tr>
              <a:tr h="272848">
                <a:tc>
                  <a:txBody>
                    <a:bodyPr/>
                    <a:lstStyle/>
                    <a:p>
                      <a:r>
                        <a:rPr lang="en-US" sz="1200" dirty="0"/>
                        <a:t>62</a:t>
                      </a:r>
                    </a:p>
                  </a:txBody>
                  <a:tcPr/>
                </a:tc>
                <a:tc>
                  <a:txBody>
                    <a:bodyPr/>
                    <a:lstStyle/>
                    <a:p>
                      <a:r>
                        <a:rPr lang="en-US" sz="1200" dirty="0"/>
                        <a:t>158.21</a:t>
                      </a:r>
                    </a:p>
                  </a:txBody>
                  <a:tcPr/>
                </a:tc>
                <a:extLst>
                  <a:ext uri="{0D108BD9-81ED-4DB2-BD59-A6C34878D82A}">
                    <a16:rowId xmlns:a16="http://schemas.microsoft.com/office/drawing/2014/main" val="10003"/>
                  </a:ext>
                </a:extLst>
              </a:tr>
              <a:tr h="272848">
                <a:tc>
                  <a:txBody>
                    <a:bodyPr/>
                    <a:lstStyle/>
                    <a:p>
                      <a:r>
                        <a:rPr lang="en-US" sz="1200" dirty="0"/>
                        <a:t>103</a:t>
                      </a:r>
                    </a:p>
                  </a:txBody>
                  <a:tcPr/>
                </a:tc>
                <a:tc>
                  <a:txBody>
                    <a:bodyPr/>
                    <a:lstStyle/>
                    <a:p>
                      <a:r>
                        <a:rPr lang="en-US" sz="1200" dirty="0"/>
                        <a:t>265.223</a:t>
                      </a:r>
                    </a:p>
                  </a:txBody>
                  <a:tcPr/>
                </a:tc>
                <a:extLst>
                  <a:ext uri="{0D108BD9-81ED-4DB2-BD59-A6C34878D82A}">
                    <a16:rowId xmlns:a16="http://schemas.microsoft.com/office/drawing/2014/main" val="10004"/>
                  </a:ext>
                </a:extLst>
              </a:tr>
            </a:tbl>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3260406094"/>
              </p:ext>
            </p:extLst>
          </p:nvPr>
        </p:nvGraphicFramePr>
        <p:xfrm>
          <a:off x="5051286" y="1018761"/>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967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 Density</a:t>
            </a:r>
          </a:p>
        </p:txBody>
      </p:sp>
      <p:sp>
        <p:nvSpPr>
          <p:cNvPr id="3" name="Content Placeholder 2"/>
          <p:cNvSpPr>
            <a:spLocks noGrp="1"/>
          </p:cNvSpPr>
          <p:nvPr>
            <p:ph idx="1"/>
          </p:nvPr>
        </p:nvSpPr>
        <p:spPr/>
        <p:txBody>
          <a:bodyPr/>
          <a:lstStyle/>
          <a:p>
            <a:pPr algn="just"/>
            <a:r>
              <a:rPr lang="en-US" dirty="0"/>
              <a:t>If the density of milk is 1.04 g/</a:t>
            </a:r>
            <a:r>
              <a:rPr lang="en-US" dirty="0" err="1"/>
              <a:t>mL</a:t>
            </a:r>
            <a:r>
              <a:rPr lang="en-US" dirty="0"/>
              <a:t>, how many grams of milk are in 0.50 quarts? </a:t>
            </a:r>
          </a:p>
        </p:txBody>
      </p:sp>
    </p:spTree>
    <p:extLst>
      <p:ext uri="{BB962C8B-B14F-4D97-AF65-F5344CB8AC3E}">
        <p14:creationId xmlns:p14="http://schemas.microsoft.com/office/powerpoint/2010/main" val="590618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 Density</a:t>
            </a:r>
          </a:p>
        </p:txBody>
      </p:sp>
      <p:sp>
        <p:nvSpPr>
          <p:cNvPr id="3" name="Content Placeholder 2"/>
          <p:cNvSpPr>
            <a:spLocks noGrp="1"/>
          </p:cNvSpPr>
          <p:nvPr>
            <p:ph idx="1"/>
          </p:nvPr>
        </p:nvSpPr>
        <p:spPr/>
        <p:txBody>
          <a:bodyPr/>
          <a:lstStyle/>
          <a:p>
            <a:pPr algn="just"/>
            <a:r>
              <a:rPr lang="en-US" dirty="0"/>
              <a:t>The density of gasoline is 0.69 g/</a:t>
            </a:r>
            <a:r>
              <a:rPr lang="en-US" dirty="0" err="1"/>
              <a:t>mL.</a:t>
            </a:r>
            <a:r>
              <a:rPr lang="en-US" dirty="0"/>
              <a:t> If 15.0 gallons of gas is pumped, how many kilograms of gasoline is in your car? </a:t>
            </a:r>
          </a:p>
        </p:txBody>
      </p:sp>
    </p:spTree>
    <p:extLst>
      <p:ext uri="{BB962C8B-B14F-4D97-AF65-F5344CB8AC3E}">
        <p14:creationId xmlns:p14="http://schemas.microsoft.com/office/powerpoint/2010/main" val="2409556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 Density</a:t>
            </a:r>
          </a:p>
        </p:txBody>
      </p:sp>
      <p:sp>
        <p:nvSpPr>
          <p:cNvPr id="3" name="Content Placeholder 2"/>
          <p:cNvSpPr>
            <a:spLocks noGrp="1"/>
          </p:cNvSpPr>
          <p:nvPr>
            <p:ph idx="1"/>
          </p:nvPr>
        </p:nvSpPr>
        <p:spPr/>
        <p:txBody>
          <a:bodyPr/>
          <a:lstStyle/>
          <a:p>
            <a:pPr algn="just"/>
            <a:r>
              <a:rPr lang="en-US" dirty="0"/>
              <a:t>The density of gasoline is 0.69 g/</a:t>
            </a:r>
            <a:r>
              <a:rPr lang="en-US" dirty="0" err="1"/>
              <a:t>mL.</a:t>
            </a:r>
            <a:r>
              <a:rPr lang="en-US" dirty="0"/>
              <a:t> If 15.0 gallons of gas is pumped, how many pounds of gasoline is in your car? </a:t>
            </a:r>
          </a:p>
        </p:txBody>
      </p:sp>
    </p:spTree>
    <p:extLst>
      <p:ext uri="{BB962C8B-B14F-4D97-AF65-F5344CB8AC3E}">
        <p14:creationId xmlns:p14="http://schemas.microsoft.com/office/powerpoint/2010/main" val="45920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US" dirty="0"/>
              <a:t>What is wrong with this graph?</a:t>
            </a:r>
          </a:p>
        </p:txBody>
      </p:sp>
      <p:graphicFrame>
        <p:nvGraphicFramePr>
          <p:cNvPr id="4" name="Content Placeholder 3"/>
          <p:cNvGraphicFramePr>
            <a:graphicFrameLocks noGrp="1"/>
          </p:cNvGraphicFramePr>
          <p:nvPr>
            <p:ph idx="1"/>
          </p:nvPr>
        </p:nvGraphicFramePr>
        <p:xfrm>
          <a:off x="1981200" y="1122085"/>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9946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US" dirty="0"/>
              <a:t>What is wrong with this graph?</a:t>
            </a:r>
          </a:p>
        </p:txBody>
      </p:sp>
      <p:graphicFrame>
        <p:nvGraphicFramePr>
          <p:cNvPr id="4" name="Content Placeholder 3"/>
          <p:cNvGraphicFramePr>
            <a:graphicFrameLocks noGrp="1"/>
          </p:cNvGraphicFramePr>
          <p:nvPr>
            <p:ph idx="1"/>
          </p:nvPr>
        </p:nvGraphicFramePr>
        <p:xfrm>
          <a:off x="1981200" y="1122085"/>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622187" y="849868"/>
            <a:ext cx="883575" cy="369332"/>
          </a:xfrm>
          <a:prstGeom prst="rect">
            <a:avLst/>
          </a:prstGeom>
          <a:noFill/>
        </p:spPr>
        <p:txBody>
          <a:bodyPr wrap="none" rtlCol="0">
            <a:spAutoFit/>
          </a:bodyPr>
          <a:lstStyle/>
          <a:p>
            <a:r>
              <a:rPr lang="en-US" dirty="0"/>
              <a:t>No title</a:t>
            </a:r>
          </a:p>
        </p:txBody>
      </p:sp>
      <p:sp>
        <p:nvSpPr>
          <p:cNvPr id="5" name="TextBox 4"/>
          <p:cNvSpPr txBox="1"/>
          <p:nvPr/>
        </p:nvSpPr>
        <p:spPr>
          <a:xfrm>
            <a:off x="4114801" y="5562600"/>
            <a:ext cx="4477123" cy="369332"/>
          </a:xfrm>
          <a:prstGeom prst="rect">
            <a:avLst/>
          </a:prstGeom>
          <a:noFill/>
        </p:spPr>
        <p:txBody>
          <a:bodyPr wrap="none" rtlCol="0">
            <a:spAutoFit/>
          </a:bodyPr>
          <a:lstStyle/>
          <a:p>
            <a:r>
              <a:rPr lang="en-US" dirty="0"/>
              <a:t>No descriptive label with units (if appropriate)</a:t>
            </a:r>
          </a:p>
        </p:txBody>
      </p:sp>
      <p:sp>
        <p:nvSpPr>
          <p:cNvPr id="6" name="TextBox 5"/>
          <p:cNvSpPr txBox="1"/>
          <p:nvPr/>
        </p:nvSpPr>
        <p:spPr>
          <a:xfrm>
            <a:off x="3886200" y="3200400"/>
            <a:ext cx="1504194" cy="369332"/>
          </a:xfrm>
          <a:prstGeom prst="rect">
            <a:avLst/>
          </a:prstGeom>
          <a:noFill/>
        </p:spPr>
        <p:txBody>
          <a:bodyPr wrap="none" rtlCol="0">
            <a:spAutoFit/>
          </a:bodyPr>
          <a:lstStyle/>
          <a:p>
            <a:r>
              <a:rPr lang="en-US" dirty="0"/>
              <a:t>No data table </a:t>
            </a:r>
          </a:p>
        </p:txBody>
      </p:sp>
      <p:sp>
        <p:nvSpPr>
          <p:cNvPr id="7" name="TextBox 6"/>
          <p:cNvSpPr txBox="1"/>
          <p:nvPr/>
        </p:nvSpPr>
        <p:spPr>
          <a:xfrm>
            <a:off x="5960692" y="4343400"/>
            <a:ext cx="2996846" cy="369332"/>
          </a:xfrm>
          <a:prstGeom prst="rect">
            <a:avLst/>
          </a:prstGeom>
          <a:noFill/>
        </p:spPr>
        <p:txBody>
          <a:bodyPr wrap="none" rtlCol="0">
            <a:spAutoFit/>
          </a:bodyPr>
          <a:lstStyle/>
          <a:p>
            <a:r>
              <a:rPr lang="en-US" dirty="0"/>
              <a:t>No clearly defined data points</a:t>
            </a:r>
          </a:p>
        </p:txBody>
      </p:sp>
      <p:sp>
        <p:nvSpPr>
          <p:cNvPr id="8" name="TextBox 7"/>
          <p:cNvSpPr txBox="1"/>
          <p:nvPr/>
        </p:nvSpPr>
        <p:spPr>
          <a:xfrm>
            <a:off x="7162801" y="3012885"/>
            <a:ext cx="2577437" cy="369332"/>
          </a:xfrm>
          <a:prstGeom prst="rect">
            <a:avLst/>
          </a:prstGeom>
          <a:noFill/>
        </p:spPr>
        <p:txBody>
          <a:bodyPr wrap="none" rtlCol="0">
            <a:spAutoFit/>
          </a:bodyPr>
          <a:lstStyle/>
          <a:p>
            <a:r>
              <a:rPr lang="en-US" dirty="0"/>
              <a:t>No equation of linear line</a:t>
            </a:r>
          </a:p>
        </p:txBody>
      </p:sp>
      <p:sp>
        <p:nvSpPr>
          <p:cNvPr id="9" name="TextBox 8"/>
          <p:cNvSpPr txBox="1"/>
          <p:nvPr/>
        </p:nvSpPr>
        <p:spPr>
          <a:xfrm>
            <a:off x="2057401" y="5931932"/>
            <a:ext cx="3213059" cy="369332"/>
          </a:xfrm>
          <a:prstGeom prst="rect">
            <a:avLst/>
          </a:prstGeom>
          <a:noFill/>
        </p:spPr>
        <p:txBody>
          <a:bodyPr wrap="none" rtlCol="0">
            <a:spAutoFit/>
          </a:bodyPr>
          <a:lstStyle/>
          <a:p>
            <a:r>
              <a:rPr lang="en-US" dirty="0"/>
              <a:t>No defined scale on x and y axis </a:t>
            </a:r>
          </a:p>
        </p:txBody>
      </p:sp>
      <p:sp>
        <p:nvSpPr>
          <p:cNvPr id="10" name="TextBox 9"/>
          <p:cNvSpPr txBox="1"/>
          <p:nvPr/>
        </p:nvSpPr>
        <p:spPr>
          <a:xfrm>
            <a:off x="2644212" y="1490803"/>
            <a:ext cx="3711144" cy="369332"/>
          </a:xfrm>
          <a:prstGeom prst="rect">
            <a:avLst/>
          </a:prstGeom>
          <a:noFill/>
        </p:spPr>
        <p:txBody>
          <a:bodyPr wrap="none" rtlCol="0">
            <a:spAutoFit/>
          </a:bodyPr>
          <a:lstStyle/>
          <a:p>
            <a:r>
              <a:rPr lang="en-US" dirty="0"/>
              <a:t>Graph does not use at least ¾ of page</a:t>
            </a:r>
          </a:p>
        </p:txBody>
      </p:sp>
    </p:spTree>
    <p:extLst>
      <p:ext uri="{BB962C8B-B14F-4D97-AF65-F5344CB8AC3E}">
        <p14:creationId xmlns:p14="http://schemas.microsoft.com/office/powerpoint/2010/main" val="307544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792162"/>
          </a:xfrm>
        </p:spPr>
        <p:txBody>
          <a:bodyPr>
            <a:normAutofit/>
          </a:bodyPr>
          <a:lstStyle/>
          <a:p>
            <a:r>
              <a:rPr lang="en-US" dirty="0"/>
              <a:t>What is wrong with this graph? </a:t>
            </a:r>
          </a:p>
        </p:txBody>
      </p:sp>
      <p:graphicFrame>
        <p:nvGraphicFramePr>
          <p:cNvPr id="5" name="Chart 4"/>
          <p:cNvGraphicFramePr>
            <a:graphicFrameLocks/>
          </p:cNvGraphicFramePr>
          <p:nvPr/>
        </p:nvGraphicFramePr>
        <p:xfrm>
          <a:off x="1545771" y="1066800"/>
          <a:ext cx="61722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nvGraphicFramePr>
        <p:xfrm>
          <a:off x="6988629" y="3429000"/>
          <a:ext cx="3657600" cy="2857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190500">
                <a:tc>
                  <a:txBody>
                    <a:bodyPr/>
                    <a:lstStyle/>
                    <a:p>
                      <a:pPr algn="l" fontAlgn="b"/>
                      <a:r>
                        <a:rPr lang="en-US" sz="1100" u="none" strike="noStrike" dirty="0">
                          <a:effectLst/>
                        </a:rPr>
                        <a:t>Trial 1</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Trial 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Trial 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100" u="none" strike="noStrike">
                          <a:effectLst/>
                        </a:rPr>
                        <a:t>5.9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100" u="none" strike="noStrike">
                          <a:effectLst/>
                        </a:rPr>
                        <a:t>6.0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4.1</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7.9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10.8</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90500">
                <a:tc>
                  <a:txBody>
                    <a:bodyPr/>
                    <a:lstStyle/>
                    <a:p>
                      <a:pPr algn="r" fontAlgn="b"/>
                      <a:r>
                        <a:rPr lang="en-US" sz="1100" u="none" strike="noStrike">
                          <a:effectLst/>
                        </a:rPr>
                        <a:t>13.2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65288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1" name="Picture 1"/>
          <p:cNvPicPr>
            <a:picLocks/>
          </p:cNvPicPr>
          <p:nvPr/>
        </p:nvPicPr>
        <p:blipFill>
          <a:blip r:embed="rId3" cstate="print"/>
          <a:srcRect/>
          <a:stretch>
            <a:fillRect/>
          </a:stretch>
        </p:blipFill>
        <p:spPr bwMode="auto">
          <a:xfrm>
            <a:off x="3856038" y="254000"/>
            <a:ext cx="6324600" cy="6350000"/>
          </a:xfrm>
          <a:prstGeom prst="rect">
            <a:avLst/>
          </a:prstGeom>
          <a:noFill/>
          <a:ln w="9525">
            <a:noFill/>
            <a:miter lim="800000"/>
            <a:headEnd/>
            <a:tailEnd/>
          </a:ln>
        </p:spPr>
      </p:pic>
      <p:sp>
        <p:nvSpPr>
          <p:cNvPr id="92162" name="TextBox 2"/>
          <p:cNvSpPr txBox="1">
            <a:spLocks noChangeArrowheads="1"/>
          </p:cNvSpPr>
          <p:nvPr/>
        </p:nvSpPr>
        <p:spPr bwMode="auto">
          <a:xfrm>
            <a:off x="10180638" y="6604000"/>
            <a:ext cx="488950" cy="274638"/>
          </a:xfrm>
          <a:prstGeom prst="rect">
            <a:avLst/>
          </a:prstGeom>
          <a:noFill/>
          <a:ln w="9525">
            <a:noFill/>
            <a:miter lim="800000"/>
            <a:headEnd/>
            <a:tailEnd/>
          </a:ln>
        </p:spPr>
        <p:txBody>
          <a:bodyPr wrap="none">
            <a:spAutoFit/>
          </a:bodyPr>
          <a:lstStyle/>
          <a:p>
            <a:pPr algn="r"/>
            <a:r>
              <a:rPr lang="en-US" sz="1200" b="1">
                <a:latin typeface="Arial" pitchFamily="34" charset="0"/>
              </a:rPr>
              <a:t> p96</a:t>
            </a:r>
          </a:p>
        </p:txBody>
      </p:sp>
      <p:sp>
        <p:nvSpPr>
          <p:cNvPr id="2" name="Title 1"/>
          <p:cNvSpPr>
            <a:spLocks noGrp="1"/>
          </p:cNvSpPr>
          <p:nvPr>
            <p:ph type="title"/>
          </p:nvPr>
        </p:nvSpPr>
        <p:spPr>
          <a:xfrm>
            <a:off x="838200" y="365125"/>
            <a:ext cx="2679700" cy="5349875"/>
          </a:xfrm>
        </p:spPr>
        <p:txBody>
          <a:bodyPr>
            <a:normAutofit/>
          </a:bodyPr>
          <a:lstStyle/>
          <a:p>
            <a:r>
              <a:rPr lang="en-US" dirty="0"/>
              <a:t>Rank the densities from highest to lowest:</a:t>
            </a:r>
          </a:p>
        </p:txBody>
      </p:sp>
    </p:spTree>
    <p:extLst>
      <p:ext uri="{BB962C8B-B14F-4D97-AF65-F5344CB8AC3E}">
        <p14:creationId xmlns:p14="http://schemas.microsoft.com/office/powerpoint/2010/main" val="1041173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639762"/>
          </a:xfrm>
        </p:spPr>
        <p:txBody>
          <a:bodyPr>
            <a:noAutofit/>
          </a:bodyPr>
          <a:lstStyle/>
          <a:p>
            <a:r>
              <a:rPr lang="en-US" sz="3600" dirty="0"/>
              <a:t>These graphs show the data more clearly. </a:t>
            </a:r>
          </a:p>
        </p:txBody>
      </p:sp>
      <p:graphicFrame>
        <p:nvGraphicFramePr>
          <p:cNvPr id="3" name="Table 2"/>
          <p:cNvGraphicFramePr>
            <a:graphicFrameLocks noGrp="1"/>
          </p:cNvGraphicFramePr>
          <p:nvPr/>
        </p:nvGraphicFramePr>
        <p:xfrm>
          <a:off x="6988629" y="3429000"/>
          <a:ext cx="3657600" cy="2857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190500">
                <a:tc>
                  <a:txBody>
                    <a:bodyPr/>
                    <a:lstStyle/>
                    <a:p>
                      <a:pPr algn="l" fontAlgn="b"/>
                      <a:r>
                        <a:rPr lang="en-US" sz="1100" u="none" strike="noStrike" dirty="0">
                          <a:effectLst/>
                        </a:rPr>
                        <a:t>Trial 1</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Trial 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Trial 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 (atm)</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100" u="none" strike="noStrike">
                          <a:effectLst/>
                        </a:rPr>
                        <a:t>5.9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100" u="none" strike="noStrike">
                          <a:effectLst/>
                        </a:rPr>
                        <a:t>6.0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4.1</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7.9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10.8</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11.8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90500">
                <a:tc>
                  <a:txBody>
                    <a:bodyPr/>
                    <a:lstStyle/>
                    <a:p>
                      <a:pPr algn="r" fontAlgn="b"/>
                      <a:r>
                        <a:rPr lang="en-US" sz="1100" u="none" strike="noStrike">
                          <a:effectLst/>
                        </a:rPr>
                        <a:t>13.2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190500">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bl>
          </a:graphicData>
        </a:graphic>
      </p:graphicFrame>
      <p:graphicFrame>
        <p:nvGraphicFramePr>
          <p:cNvPr id="7" name="Chart 6"/>
          <p:cNvGraphicFramePr>
            <a:graphicFrameLocks/>
          </p:cNvGraphicFramePr>
          <p:nvPr/>
        </p:nvGraphicFramePr>
        <p:xfrm>
          <a:off x="6096000" y="838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nvGraphicFramePr>
        <p:xfrm>
          <a:off x="1828800" y="3429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nvGraphicFramePr>
        <p:xfrm>
          <a:off x="1828800" y="9144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02477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US" dirty="0"/>
              <a:t>What is wrong with this graph?</a:t>
            </a:r>
          </a:p>
        </p:txBody>
      </p:sp>
      <p:graphicFrame>
        <p:nvGraphicFramePr>
          <p:cNvPr id="6" name="Chart 5"/>
          <p:cNvGraphicFramePr>
            <a:graphicFrameLocks/>
          </p:cNvGraphicFramePr>
          <p:nvPr/>
        </p:nvGraphicFramePr>
        <p:xfrm>
          <a:off x="2286000" y="990600"/>
          <a:ext cx="7620000" cy="4648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nvGraphicFramePr>
        <p:xfrm>
          <a:off x="3124200" y="1828800"/>
          <a:ext cx="1219200" cy="19431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228600">
                <a:tc>
                  <a:txBody>
                    <a:bodyPr/>
                    <a:lstStyle/>
                    <a:p>
                      <a:pPr algn="l" fontAlgn="b"/>
                      <a:r>
                        <a:rPr lang="en-US" sz="1100" u="none" strike="noStrike">
                          <a:effectLst/>
                        </a:rPr>
                        <a:t>n (mol)</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V (mL)</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0"/>
                  </a:ext>
                </a:extLst>
              </a:tr>
              <a:tr h="190500">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3.2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190500">
                <a:tc>
                  <a:txBody>
                    <a:bodyPr/>
                    <a:lstStyle/>
                    <a:p>
                      <a:pPr algn="r" fontAlgn="b"/>
                      <a:r>
                        <a:rPr lang="en-US" sz="1100" u="none" strike="noStrike" dirty="0">
                          <a:effectLst/>
                        </a:rPr>
                        <a:t>4.0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2.2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190500">
                <a:tc>
                  <a:txBody>
                    <a:bodyPr/>
                    <a:lstStyle/>
                    <a:p>
                      <a:pPr algn="r" fontAlgn="b"/>
                      <a:r>
                        <a:rPr lang="en-US" sz="1100" u="none" strike="noStrike" dirty="0">
                          <a:effectLst/>
                        </a:rPr>
                        <a:t>6.5</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4.2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190500">
                <a:tc>
                  <a:txBody>
                    <a:bodyPr/>
                    <a:lstStyle/>
                    <a:p>
                      <a:pPr algn="r" fontAlgn="b"/>
                      <a:r>
                        <a:rPr lang="en-US" sz="1100" u="none" strike="noStrike" dirty="0">
                          <a:effectLst/>
                        </a:rPr>
                        <a:t>9.0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5.0</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190500">
                <a:tc>
                  <a:txBody>
                    <a:bodyPr/>
                    <a:lstStyle/>
                    <a:p>
                      <a:pPr algn="r" fontAlgn="b"/>
                      <a:r>
                        <a:rPr lang="en-US" sz="1100" u="none" strike="noStrike" dirty="0">
                          <a:effectLst/>
                        </a:rPr>
                        <a:t>7.9</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8.7</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190500">
                <a:tc>
                  <a:txBody>
                    <a:bodyPr/>
                    <a:lstStyle/>
                    <a:p>
                      <a:pPr algn="r" fontAlgn="b"/>
                      <a:r>
                        <a:rPr lang="en-US" sz="1100" u="none" strike="noStrike" dirty="0">
                          <a:effectLst/>
                        </a:rPr>
                        <a:t>12.0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6.1</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14.2</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8.3</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190500">
                <a:tc>
                  <a:txBody>
                    <a:bodyPr/>
                    <a:lstStyle/>
                    <a:p>
                      <a:pPr algn="r" fontAlgn="b"/>
                      <a:r>
                        <a:rPr lang="en-US" sz="1100" u="none" strike="noStrike">
                          <a:effectLst/>
                        </a:rPr>
                        <a:t>14.9</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12.1</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190500">
                <a:tc>
                  <a:txBody>
                    <a:bodyPr/>
                    <a:lstStyle/>
                    <a:p>
                      <a:pPr algn="r" fontAlgn="b"/>
                      <a:r>
                        <a:rPr lang="en-US" sz="1100" u="none" strike="noStrike">
                          <a:effectLst/>
                        </a:rPr>
                        <a:t>17.9</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10.2</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7315201" y="5388429"/>
                <a:ext cx="2403863" cy="5002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𝑉</m:t>
                      </m:r>
                      <m:r>
                        <a:rPr lang="en-US" sz="1400" i="1">
                          <a:latin typeface="Cambria Math"/>
                        </a:rPr>
                        <m:t>=</m:t>
                      </m:r>
                      <m:d>
                        <m:dPr>
                          <m:ctrlPr>
                            <a:rPr lang="en-US" sz="1400" i="1">
                              <a:latin typeface="Cambria Math" panose="02040503050406030204" pitchFamily="18" charset="0"/>
                            </a:rPr>
                          </m:ctrlPr>
                        </m:dPr>
                        <m:e>
                          <m:r>
                            <a:rPr lang="en-US" sz="1400" i="1">
                              <a:latin typeface="Cambria Math"/>
                            </a:rPr>
                            <m:t>0.57</m:t>
                          </m:r>
                          <m:f>
                            <m:fPr>
                              <m:ctrlPr>
                                <a:rPr lang="en-US" sz="1400" i="1">
                                  <a:latin typeface="Cambria Math" panose="02040503050406030204" pitchFamily="18" charset="0"/>
                                </a:rPr>
                              </m:ctrlPr>
                            </m:fPr>
                            <m:num>
                              <m:r>
                                <a:rPr lang="en-US" sz="1400" i="1">
                                  <a:latin typeface="Cambria Math"/>
                                </a:rPr>
                                <m:t>𝑚𝐿</m:t>
                              </m:r>
                            </m:num>
                            <m:den>
                              <m:r>
                                <a:rPr lang="en-US" sz="1400" i="1">
                                  <a:latin typeface="Cambria Math"/>
                                </a:rPr>
                                <m:t>𝑚𝑜𝑙</m:t>
                              </m:r>
                            </m:den>
                          </m:f>
                        </m:e>
                      </m:d>
                      <m:r>
                        <a:rPr lang="en-US" sz="1400" i="1">
                          <a:latin typeface="Cambria Math"/>
                        </a:rPr>
                        <m:t>𝑛</m:t>
                      </m:r>
                      <m:r>
                        <a:rPr lang="en-US" sz="1400" i="1">
                          <a:latin typeface="Cambria Math"/>
                        </a:rPr>
                        <m:t>+0.93 </m:t>
                      </m:r>
                      <m:r>
                        <a:rPr lang="en-US" sz="1400" i="1">
                          <a:latin typeface="Cambria Math"/>
                        </a:rPr>
                        <m:t>𝑚𝐿</m:t>
                      </m:r>
                    </m:oMath>
                  </m:oMathPara>
                </a14:m>
                <a:endParaRPr lang="en-US"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7315201" y="5388429"/>
                <a:ext cx="2403863" cy="500202"/>
              </a:xfrm>
              <a:prstGeom prst="rect">
                <a:avLst/>
              </a:prstGeom>
              <a:blipFill rotWithShape="0">
                <a:blip r:embed="rId3"/>
                <a:stretch>
                  <a:fillRect b="-1220"/>
                </a:stretch>
              </a:blipFill>
            </p:spPr>
            <p:txBody>
              <a:bodyPr/>
              <a:lstStyle/>
              <a:p>
                <a:r>
                  <a:rPr lang="en-US">
                    <a:noFill/>
                  </a:rPr>
                  <a:t> </a:t>
                </a:r>
              </a:p>
            </p:txBody>
          </p:sp>
        </mc:Fallback>
      </mc:AlternateContent>
    </p:spTree>
    <p:extLst>
      <p:ext uri="{BB962C8B-B14F-4D97-AF65-F5344CB8AC3E}">
        <p14:creationId xmlns:p14="http://schemas.microsoft.com/office/powerpoint/2010/main" val="1942649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nvGraphicFramePr>
        <p:xfrm>
          <a:off x="2514600" y="1066800"/>
          <a:ext cx="76962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981200" y="274638"/>
            <a:ext cx="8229600" cy="792162"/>
          </a:xfrm>
        </p:spPr>
        <p:txBody>
          <a:bodyPr>
            <a:noAutofit/>
          </a:bodyPr>
          <a:lstStyle/>
          <a:p>
            <a:r>
              <a:rPr lang="en-US" sz="2800" dirty="0"/>
              <a:t>Remember to use a best fit straight line.  </a:t>
            </a:r>
            <a:br>
              <a:rPr lang="en-US" sz="2800" dirty="0"/>
            </a:br>
            <a:r>
              <a:rPr lang="en-US" sz="2800" dirty="0"/>
              <a:t>Do not connect the points unless directed otherwise. </a:t>
            </a:r>
          </a:p>
        </p:txBody>
      </p:sp>
      <p:graphicFrame>
        <p:nvGraphicFramePr>
          <p:cNvPr id="7" name="Table 6"/>
          <p:cNvGraphicFramePr>
            <a:graphicFrameLocks noGrp="1"/>
          </p:cNvGraphicFramePr>
          <p:nvPr/>
        </p:nvGraphicFramePr>
        <p:xfrm>
          <a:off x="3505200" y="1905000"/>
          <a:ext cx="1219200" cy="19431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228600">
                <a:tc>
                  <a:txBody>
                    <a:bodyPr/>
                    <a:lstStyle/>
                    <a:p>
                      <a:pPr algn="l" fontAlgn="b"/>
                      <a:r>
                        <a:rPr lang="en-US" sz="1100" u="none" strike="noStrike">
                          <a:effectLst/>
                        </a:rPr>
                        <a:t>n (mol)</a:t>
                      </a:r>
                      <a:endParaRPr lang="en-US" sz="1100" b="0" i="0" u="none" strike="noStrike">
                        <a:solidFill>
                          <a:srgbClr val="000000"/>
                        </a:solidFill>
                        <a:effectLst/>
                        <a:latin typeface="Calibri"/>
                      </a:endParaRPr>
                    </a:p>
                  </a:txBody>
                  <a:tcPr marL="0" marR="0" marT="0" marB="0" anchor="b"/>
                </a:tc>
                <a:tc>
                  <a:txBody>
                    <a:bodyPr/>
                    <a:lstStyle/>
                    <a:p>
                      <a:pPr algn="l" fontAlgn="b"/>
                      <a:r>
                        <a:rPr lang="en-US" sz="1100" u="none" strike="noStrike">
                          <a:effectLst/>
                        </a:rPr>
                        <a:t>V (mL)</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0"/>
                  </a:ext>
                </a:extLst>
              </a:tr>
              <a:tr h="190500">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3.2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190500">
                <a:tc>
                  <a:txBody>
                    <a:bodyPr/>
                    <a:lstStyle/>
                    <a:p>
                      <a:pPr algn="r" fontAlgn="b"/>
                      <a:r>
                        <a:rPr lang="en-US" sz="1100" u="none" strike="noStrike" dirty="0">
                          <a:effectLst/>
                        </a:rPr>
                        <a:t>4.0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2.2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190500">
                <a:tc>
                  <a:txBody>
                    <a:bodyPr/>
                    <a:lstStyle/>
                    <a:p>
                      <a:pPr algn="r" fontAlgn="b"/>
                      <a:r>
                        <a:rPr lang="en-US" sz="1100" u="none" strike="noStrike" dirty="0">
                          <a:effectLst/>
                        </a:rPr>
                        <a:t>6.5</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a:effectLst/>
                        </a:rPr>
                        <a:t>4.2</a:t>
                      </a:r>
                      <a:endParaRPr lang="en-US" sz="11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190500">
                <a:tc>
                  <a:txBody>
                    <a:bodyPr/>
                    <a:lstStyle/>
                    <a:p>
                      <a:pPr algn="r" fontAlgn="b"/>
                      <a:r>
                        <a:rPr lang="en-US" sz="1100" u="none" strike="noStrike" dirty="0">
                          <a:effectLst/>
                        </a:rPr>
                        <a:t>9.0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5.0</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190500">
                <a:tc>
                  <a:txBody>
                    <a:bodyPr/>
                    <a:lstStyle/>
                    <a:p>
                      <a:pPr algn="r" fontAlgn="b"/>
                      <a:r>
                        <a:rPr lang="en-US" sz="1100" u="none" strike="noStrike" dirty="0">
                          <a:effectLst/>
                        </a:rPr>
                        <a:t>7.9</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8.7</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190500">
                <a:tc>
                  <a:txBody>
                    <a:bodyPr/>
                    <a:lstStyle/>
                    <a:p>
                      <a:pPr algn="r" fontAlgn="b"/>
                      <a:r>
                        <a:rPr lang="en-US" sz="1100" u="none" strike="noStrike" dirty="0">
                          <a:effectLst/>
                        </a:rPr>
                        <a:t>12.0</a:t>
                      </a:r>
                      <a:endParaRPr lang="en-US" sz="1100" b="0" i="0" u="none" strike="noStrike" dirty="0">
                        <a:solidFill>
                          <a:srgbClr val="000000"/>
                        </a:solidFill>
                        <a:effectLst/>
                        <a:latin typeface="Calibri"/>
                      </a:endParaRPr>
                    </a:p>
                  </a:txBody>
                  <a:tcPr marL="0" marR="0" marT="0" marB="0" anchor="b"/>
                </a:tc>
                <a:tc>
                  <a:txBody>
                    <a:bodyPr/>
                    <a:lstStyle/>
                    <a:p>
                      <a:pPr algn="r" fontAlgn="b"/>
                      <a:r>
                        <a:rPr lang="en-US" sz="1100" u="none" strike="noStrike" dirty="0">
                          <a:effectLst/>
                        </a:rPr>
                        <a:t>6.1</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14.2</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8.3</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190500">
                <a:tc>
                  <a:txBody>
                    <a:bodyPr/>
                    <a:lstStyle/>
                    <a:p>
                      <a:pPr algn="r" fontAlgn="b"/>
                      <a:r>
                        <a:rPr lang="en-US" sz="1100" u="none" strike="noStrike">
                          <a:effectLst/>
                        </a:rPr>
                        <a:t>14.9</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12.1</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190500">
                <a:tc>
                  <a:txBody>
                    <a:bodyPr/>
                    <a:lstStyle/>
                    <a:p>
                      <a:pPr algn="r" fontAlgn="b"/>
                      <a:r>
                        <a:rPr lang="en-US" sz="1100" u="none" strike="noStrike">
                          <a:effectLst/>
                        </a:rPr>
                        <a:t>17.9</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dirty="0">
                          <a:effectLst/>
                        </a:rPr>
                        <a:t>10.2</a:t>
                      </a:r>
                      <a:endParaRPr lang="en-US" sz="11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7315201" y="5388429"/>
                <a:ext cx="2403863" cy="5002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𝑉</m:t>
                      </m:r>
                      <m:r>
                        <a:rPr lang="en-US" sz="1400" i="1">
                          <a:latin typeface="Cambria Math"/>
                        </a:rPr>
                        <m:t>=</m:t>
                      </m:r>
                      <m:d>
                        <m:dPr>
                          <m:ctrlPr>
                            <a:rPr lang="en-US" sz="1400" i="1">
                              <a:latin typeface="Cambria Math" panose="02040503050406030204" pitchFamily="18" charset="0"/>
                            </a:rPr>
                          </m:ctrlPr>
                        </m:dPr>
                        <m:e>
                          <m:r>
                            <a:rPr lang="en-US" sz="1400" i="1">
                              <a:latin typeface="Cambria Math"/>
                            </a:rPr>
                            <m:t>0.57</m:t>
                          </m:r>
                          <m:f>
                            <m:fPr>
                              <m:ctrlPr>
                                <a:rPr lang="en-US" sz="1400" i="1">
                                  <a:latin typeface="Cambria Math" panose="02040503050406030204" pitchFamily="18" charset="0"/>
                                </a:rPr>
                              </m:ctrlPr>
                            </m:fPr>
                            <m:num>
                              <m:r>
                                <a:rPr lang="en-US" sz="1400" i="1">
                                  <a:latin typeface="Cambria Math"/>
                                </a:rPr>
                                <m:t>𝑚𝐿</m:t>
                              </m:r>
                            </m:num>
                            <m:den>
                              <m:r>
                                <a:rPr lang="en-US" sz="1400" i="1">
                                  <a:latin typeface="Cambria Math"/>
                                </a:rPr>
                                <m:t>𝑚𝑜𝑙</m:t>
                              </m:r>
                            </m:den>
                          </m:f>
                        </m:e>
                      </m:d>
                      <m:r>
                        <a:rPr lang="en-US" sz="1400" i="1">
                          <a:latin typeface="Cambria Math"/>
                        </a:rPr>
                        <m:t>𝑛</m:t>
                      </m:r>
                      <m:r>
                        <a:rPr lang="en-US" sz="1400" i="1">
                          <a:latin typeface="Cambria Math"/>
                        </a:rPr>
                        <m:t>+0.93 </m:t>
                      </m:r>
                      <m:r>
                        <a:rPr lang="en-US" sz="1400" i="1">
                          <a:latin typeface="Cambria Math"/>
                        </a:rPr>
                        <m:t>𝑚𝐿</m:t>
                      </m:r>
                    </m:oMath>
                  </m:oMathPara>
                </a14:m>
                <a:endParaRPr lang="en-US"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7315201" y="5388429"/>
                <a:ext cx="2403863" cy="500202"/>
              </a:xfrm>
              <a:prstGeom prst="rect">
                <a:avLst/>
              </a:prstGeom>
              <a:blipFill rotWithShape="0">
                <a:blip r:embed="rId3"/>
                <a:stretch>
                  <a:fillRect b="-1220"/>
                </a:stretch>
              </a:blipFill>
            </p:spPr>
            <p:txBody>
              <a:bodyPr/>
              <a:lstStyle/>
              <a:p>
                <a:r>
                  <a:rPr lang="en-US">
                    <a:noFill/>
                  </a:rPr>
                  <a:t> </a:t>
                </a:r>
              </a:p>
            </p:txBody>
          </p:sp>
        </mc:Fallback>
      </mc:AlternateContent>
    </p:spTree>
    <p:extLst>
      <p:ext uri="{BB962C8B-B14F-4D97-AF65-F5344CB8AC3E}">
        <p14:creationId xmlns:p14="http://schemas.microsoft.com/office/powerpoint/2010/main" val="2634355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dirty="0"/>
              <a:t>What is wrong with this graph?</a:t>
            </a:r>
          </a:p>
        </p:txBody>
      </p:sp>
      <p:graphicFrame>
        <p:nvGraphicFramePr>
          <p:cNvPr id="6" name="Chart 5"/>
          <p:cNvGraphicFramePr>
            <a:graphicFrameLocks/>
          </p:cNvGraphicFramePr>
          <p:nvPr/>
        </p:nvGraphicFramePr>
        <p:xfrm>
          <a:off x="2286000" y="990600"/>
          <a:ext cx="7354824"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nvGraphicFramePr>
        <p:xfrm>
          <a:off x="7772400" y="3200400"/>
          <a:ext cx="1447800" cy="15621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228600">
                <a:tc>
                  <a:txBody>
                    <a:bodyPr/>
                    <a:lstStyle/>
                    <a:p>
                      <a:pPr algn="l" fontAlgn="b"/>
                      <a:r>
                        <a:rPr lang="en-US" sz="1100" u="none" strike="noStrike">
                          <a:effectLst/>
                        </a:rPr>
                        <a:t>t (s)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1/[Cl] (1/M)</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4.6</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100" u="none" strike="noStrike">
                          <a:effectLst/>
                        </a:rPr>
                        <a:t>6.0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100" u="none" strike="noStrike">
                          <a:effectLst/>
                        </a:rPr>
                        <a:t>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r" fontAlgn="b"/>
                      <a:r>
                        <a:rPr lang="en-US" sz="1100" u="none" strike="noStrike">
                          <a:effectLst/>
                        </a:rPr>
                        <a:t>11.9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16.7</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14.3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18.8</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7543800" y="5257800"/>
                <a:ext cx="1798634" cy="5763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400" i="1">
                              <a:latin typeface="Cambria Math" panose="02040503050406030204" pitchFamily="18" charset="0"/>
                            </a:rPr>
                          </m:ctrlPr>
                        </m:fPr>
                        <m:num>
                          <m:r>
                            <a:rPr lang="en-US" sz="1400" i="1">
                              <a:latin typeface="Cambria Math"/>
                            </a:rPr>
                            <m:t>1</m:t>
                          </m:r>
                        </m:num>
                        <m:den>
                          <m:d>
                            <m:dPr>
                              <m:begChr m:val="["/>
                              <m:endChr m:val="]"/>
                              <m:ctrlPr>
                                <a:rPr lang="en-US" sz="1400" i="1">
                                  <a:latin typeface="Cambria Math" panose="02040503050406030204" pitchFamily="18" charset="0"/>
                                </a:rPr>
                              </m:ctrlPr>
                            </m:dPr>
                            <m:e>
                              <m:r>
                                <a:rPr lang="en-US" sz="1400" i="1">
                                  <a:latin typeface="Cambria Math"/>
                                </a:rPr>
                                <m:t>𝐶𝑙</m:t>
                              </m:r>
                            </m:e>
                          </m:d>
                        </m:den>
                      </m:f>
                      <m:r>
                        <a:rPr lang="en-US" sz="1400" i="1">
                          <a:latin typeface="Cambria Math"/>
                        </a:rPr>
                        <m:t>=</m:t>
                      </m:r>
                      <m:d>
                        <m:dPr>
                          <m:ctrlPr>
                            <a:rPr lang="en-US" sz="1400" i="1">
                              <a:latin typeface="Cambria Math" panose="02040503050406030204" pitchFamily="18" charset="0"/>
                            </a:rPr>
                          </m:ctrlPr>
                        </m:dPr>
                        <m:e>
                          <m:f>
                            <m:fPr>
                              <m:ctrlPr>
                                <a:rPr lang="en-US" sz="1400" i="1">
                                  <a:latin typeface="Cambria Math" panose="02040503050406030204" pitchFamily="18" charset="0"/>
                                </a:rPr>
                              </m:ctrlPr>
                            </m:fPr>
                            <m:num>
                              <m:r>
                                <a:rPr lang="en-US" sz="1400" i="1">
                                  <a:latin typeface="Cambria Math"/>
                                </a:rPr>
                                <m:t>1.4</m:t>
                              </m:r>
                            </m:num>
                            <m:den>
                              <m:r>
                                <a:rPr lang="en-US" sz="1400" i="1">
                                  <a:latin typeface="Cambria Math"/>
                                </a:rPr>
                                <m:t>𝑀</m:t>
                              </m:r>
                              <m:r>
                                <a:rPr lang="en-US" sz="1400" i="1">
                                  <a:latin typeface="Cambria Math"/>
                                </a:rPr>
                                <m:t> </m:t>
                              </m:r>
                              <m:r>
                                <a:rPr lang="en-US" sz="1400" i="1">
                                  <a:latin typeface="Cambria Math"/>
                                </a:rPr>
                                <m:t>𝑠</m:t>
                              </m:r>
                            </m:den>
                          </m:f>
                        </m:e>
                      </m:d>
                      <m:r>
                        <a:rPr lang="en-US" sz="1400" i="1">
                          <a:latin typeface="Cambria Math"/>
                        </a:rPr>
                        <m:t>𝑡</m:t>
                      </m:r>
                      <m:r>
                        <a:rPr lang="en-US" sz="1400" i="1">
                          <a:latin typeface="Cambria Math"/>
                        </a:rPr>
                        <m:t>+</m:t>
                      </m:r>
                      <m:f>
                        <m:fPr>
                          <m:ctrlPr>
                            <a:rPr lang="en-US" sz="1400" i="1">
                              <a:latin typeface="Cambria Math" panose="02040503050406030204" pitchFamily="18" charset="0"/>
                            </a:rPr>
                          </m:ctrlPr>
                        </m:fPr>
                        <m:num>
                          <m:r>
                            <a:rPr lang="en-US" sz="1400" i="1">
                              <a:latin typeface="Cambria Math"/>
                            </a:rPr>
                            <m:t>0.6</m:t>
                          </m:r>
                        </m:num>
                        <m:den>
                          <m:r>
                            <a:rPr lang="en-US" sz="1400" i="1">
                              <a:latin typeface="Cambria Math"/>
                            </a:rPr>
                            <m:t>𝑀</m:t>
                          </m:r>
                        </m:den>
                      </m:f>
                    </m:oMath>
                  </m:oMathPara>
                </a14:m>
                <a:endParaRPr lang="en-US"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7543800" y="5257800"/>
                <a:ext cx="1798634" cy="576376"/>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1082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nvGraphicFramePr>
        <p:xfrm>
          <a:off x="2667000" y="1066800"/>
          <a:ext cx="7315200" cy="432678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981200" y="274638"/>
            <a:ext cx="8229600" cy="563562"/>
          </a:xfrm>
        </p:spPr>
        <p:txBody>
          <a:bodyPr>
            <a:normAutofit/>
          </a:bodyPr>
          <a:lstStyle/>
          <a:p>
            <a:r>
              <a:rPr lang="en-US" sz="1800" dirty="0"/>
              <a:t>Remember that linear graphs should include a best fit straight line and equation. </a:t>
            </a:r>
          </a:p>
        </p:txBody>
      </p:sp>
      <p:graphicFrame>
        <p:nvGraphicFramePr>
          <p:cNvPr id="7" name="Table 6"/>
          <p:cNvGraphicFramePr>
            <a:graphicFrameLocks noGrp="1"/>
          </p:cNvGraphicFramePr>
          <p:nvPr/>
        </p:nvGraphicFramePr>
        <p:xfrm>
          <a:off x="7772400" y="3200400"/>
          <a:ext cx="1447800" cy="15621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228600">
                <a:tc>
                  <a:txBody>
                    <a:bodyPr/>
                    <a:lstStyle/>
                    <a:p>
                      <a:pPr algn="l" fontAlgn="b"/>
                      <a:r>
                        <a:rPr lang="en-US" sz="1100" u="none" strike="noStrike" dirty="0">
                          <a:effectLst/>
                        </a:rPr>
                        <a:t>t (s)</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1/[Cl] (1/M)</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4.6</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100" u="none" strike="noStrike" dirty="0">
                          <a:effectLst/>
                        </a:rPr>
                        <a:t>6.0</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6.5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100" u="none" strike="noStrike">
                          <a:effectLst/>
                        </a:rPr>
                        <a:t>7.0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100" u="none" strike="noStrike">
                          <a:effectLst/>
                        </a:rPr>
                        <a:t>10.0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r" fontAlgn="b"/>
                      <a:r>
                        <a:rPr lang="en-US" sz="1100" u="none" strike="noStrike">
                          <a:effectLst/>
                        </a:rPr>
                        <a:t>11.9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16.7</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r" fontAlgn="b"/>
                      <a:r>
                        <a:rPr lang="en-US" sz="1100" u="none" strike="noStrike">
                          <a:effectLst/>
                        </a:rPr>
                        <a:t>14.3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18.8</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7543800" y="5257800"/>
                <a:ext cx="1798634" cy="5763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400" i="1">
                              <a:latin typeface="Cambria Math" panose="02040503050406030204" pitchFamily="18" charset="0"/>
                            </a:rPr>
                          </m:ctrlPr>
                        </m:fPr>
                        <m:num>
                          <m:r>
                            <a:rPr lang="en-US" sz="1400" i="1">
                              <a:latin typeface="Cambria Math"/>
                            </a:rPr>
                            <m:t>1</m:t>
                          </m:r>
                        </m:num>
                        <m:den>
                          <m:d>
                            <m:dPr>
                              <m:begChr m:val="["/>
                              <m:endChr m:val="]"/>
                              <m:ctrlPr>
                                <a:rPr lang="en-US" sz="1400" i="1">
                                  <a:latin typeface="Cambria Math" panose="02040503050406030204" pitchFamily="18" charset="0"/>
                                </a:rPr>
                              </m:ctrlPr>
                            </m:dPr>
                            <m:e>
                              <m:r>
                                <a:rPr lang="en-US" sz="1400" i="1">
                                  <a:latin typeface="Cambria Math"/>
                                </a:rPr>
                                <m:t>𝐶𝑙</m:t>
                              </m:r>
                            </m:e>
                          </m:d>
                        </m:den>
                      </m:f>
                      <m:r>
                        <a:rPr lang="en-US" sz="1400" i="1">
                          <a:latin typeface="Cambria Math"/>
                        </a:rPr>
                        <m:t>=</m:t>
                      </m:r>
                      <m:d>
                        <m:dPr>
                          <m:ctrlPr>
                            <a:rPr lang="en-US" sz="1400" i="1">
                              <a:latin typeface="Cambria Math" panose="02040503050406030204" pitchFamily="18" charset="0"/>
                            </a:rPr>
                          </m:ctrlPr>
                        </m:dPr>
                        <m:e>
                          <m:f>
                            <m:fPr>
                              <m:ctrlPr>
                                <a:rPr lang="en-US" sz="1400" i="1">
                                  <a:latin typeface="Cambria Math" panose="02040503050406030204" pitchFamily="18" charset="0"/>
                                </a:rPr>
                              </m:ctrlPr>
                            </m:fPr>
                            <m:num>
                              <m:r>
                                <a:rPr lang="en-US" sz="1400" i="1">
                                  <a:latin typeface="Cambria Math"/>
                                </a:rPr>
                                <m:t>1.4</m:t>
                              </m:r>
                            </m:num>
                            <m:den>
                              <m:r>
                                <a:rPr lang="en-US" sz="1400" i="1">
                                  <a:latin typeface="Cambria Math"/>
                                </a:rPr>
                                <m:t>𝑀</m:t>
                              </m:r>
                              <m:r>
                                <a:rPr lang="en-US" sz="1400" i="1">
                                  <a:latin typeface="Cambria Math"/>
                                </a:rPr>
                                <m:t> </m:t>
                              </m:r>
                              <m:r>
                                <a:rPr lang="en-US" sz="1400" i="1">
                                  <a:latin typeface="Cambria Math"/>
                                </a:rPr>
                                <m:t>𝑠</m:t>
                              </m:r>
                            </m:den>
                          </m:f>
                        </m:e>
                      </m:d>
                      <m:r>
                        <a:rPr lang="en-US" sz="1400" i="1">
                          <a:latin typeface="Cambria Math"/>
                        </a:rPr>
                        <m:t>𝑡</m:t>
                      </m:r>
                      <m:r>
                        <a:rPr lang="en-US" sz="1400" i="1">
                          <a:latin typeface="Cambria Math"/>
                        </a:rPr>
                        <m:t>+</m:t>
                      </m:r>
                      <m:f>
                        <m:fPr>
                          <m:ctrlPr>
                            <a:rPr lang="en-US" sz="1400" i="1">
                              <a:latin typeface="Cambria Math" panose="02040503050406030204" pitchFamily="18" charset="0"/>
                            </a:rPr>
                          </m:ctrlPr>
                        </m:fPr>
                        <m:num>
                          <m:r>
                            <a:rPr lang="en-US" sz="1400" i="1">
                              <a:latin typeface="Cambria Math"/>
                            </a:rPr>
                            <m:t>0.6</m:t>
                          </m:r>
                        </m:num>
                        <m:den>
                          <m:r>
                            <a:rPr lang="en-US" sz="1400" i="1">
                              <a:latin typeface="Cambria Math"/>
                            </a:rPr>
                            <m:t>𝑀</m:t>
                          </m:r>
                        </m:den>
                      </m:f>
                    </m:oMath>
                  </m:oMathPara>
                </a14:m>
                <a:endParaRPr lang="en-US"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7543800" y="5257800"/>
                <a:ext cx="1798634" cy="576376"/>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24477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sz="4000" dirty="0"/>
              <a:t>What is wrong with this graph?</a:t>
            </a:r>
          </a:p>
        </p:txBody>
      </p:sp>
      <mc:AlternateContent xmlns:mc="http://schemas.openxmlformats.org/markup-compatibility/2006" xmlns:a14="http://schemas.microsoft.com/office/drawing/2010/main">
        <mc:Choice Requires="a14">
          <p:sp>
            <p:nvSpPr>
              <p:cNvPr id="5" name="TextBox 4"/>
              <p:cNvSpPr txBox="1"/>
              <p:nvPr/>
            </p:nvSpPr>
            <p:spPr>
              <a:xfrm>
                <a:off x="7162800" y="4886333"/>
                <a:ext cx="3025636" cy="4612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a:latin typeface="Cambria Math"/>
                        </a:rPr>
                        <m:t>𝐷</m:t>
                      </m:r>
                      <m:r>
                        <a:rPr lang="en-US" sz="1400" i="1">
                          <a:latin typeface="Cambria Math"/>
                        </a:rPr>
                        <m:t>=−</m:t>
                      </m:r>
                      <m:d>
                        <m:dPr>
                          <m:ctrlPr>
                            <a:rPr lang="en-US" sz="1400" i="1">
                              <a:latin typeface="Cambria Math" panose="02040503050406030204" pitchFamily="18" charset="0"/>
                            </a:rPr>
                          </m:ctrlPr>
                        </m:dPr>
                        <m:e>
                          <m:r>
                            <a:rPr lang="en-US" sz="1400" i="1">
                              <a:latin typeface="Cambria Math"/>
                            </a:rPr>
                            <m:t>0.0025 </m:t>
                          </m:r>
                          <m:f>
                            <m:fPr>
                              <m:ctrlPr>
                                <a:rPr lang="en-US" sz="1400" i="1">
                                  <a:latin typeface="Cambria Math" panose="02040503050406030204" pitchFamily="18" charset="0"/>
                                </a:rPr>
                              </m:ctrlPr>
                            </m:fPr>
                            <m:num>
                              <m:r>
                                <a:rPr lang="en-US" sz="1400" i="1">
                                  <a:latin typeface="Cambria Math"/>
                                </a:rPr>
                                <m:t>𝑔</m:t>
                              </m:r>
                            </m:num>
                            <m:den>
                              <m:r>
                                <a:rPr lang="en-US" sz="1400" i="1">
                                  <a:latin typeface="Cambria Math"/>
                                </a:rPr>
                                <m:t>𝑚𝐿</m:t>
                              </m:r>
                              <m:r>
                                <a:rPr lang="en-US" sz="1400" i="1">
                                  <a:latin typeface="Cambria Math"/>
                                </a:rPr>
                                <m:t> </m:t>
                              </m:r>
                              <m:r>
                                <a:rPr lang="en-US" sz="1400" i="1">
                                  <a:latin typeface="Cambria Math"/>
                                </a:rPr>
                                <m:t>𝐾</m:t>
                              </m:r>
                            </m:den>
                          </m:f>
                        </m:e>
                      </m:d>
                      <m:r>
                        <a:rPr lang="en-US" sz="1400" i="1">
                          <a:latin typeface="Cambria Math"/>
                        </a:rPr>
                        <m:t>𝑇</m:t>
                      </m:r>
                      <m:r>
                        <a:rPr lang="en-US" sz="1400" i="1">
                          <a:latin typeface="Cambria Math"/>
                        </a:rPr>
                        <m:t>+14.28</m:t>
                      </m:r>
                      <m:f>
                        <m:fPr>
                          <m:ctrlPr>
                            <a:rPr lang="en-US" sz="1400" i="1">
                              <a:latin typeface="Cambria Math" panose="02040503050406030204" pitchFamily="18" charset="0"/>
                            </a:rPr>
                          </m:ctrlPr>
                        </m:fPr>
                        <m:num>
                          <m:r>
                            <a:rPr lang="en-US" sz="1400" i="1">
                              <a:latin typeface="Cambria Math"/>
                            </a:rPr>
                            <m:t>𝑔</m:t>
                          </m:r>
                        </m:num>
                        <m:den>
                          <m:r>
                            <a:rPr lang="en-US" sz="1400" i="1">
                              <a:latin typeface="Cambria Math"/>
                            </a:rPr>
                            <m:t>𝑚𝐿</m:t>
                          </m:r>
                        </m:den>
                      </m:f>
                    </m:oMath>
                  </m:oMathPara>
                </a14:m>
                <a:endParaRPr lang="en-US" sz="1400" dirty="0"/>
              </a:p>
            </p:txBody>
          </p:sp>
        </mc:Choice>
        <mc:Fallback xmlns="">
          <p:sp>
            <p:nvSpPr>
              <p:cNvPr id="5" name="TextBox 4"/>
              <p:cNvSpPr txBox="1">
                <a:spLocks noRot="1" noChangeAspect="1" noMove="1" noResize="1" noEditPoints="1" noAdjustHandles="1" noChangeArrowheads="1" noChangeShapeType="1" noTextEdit="1"/>
              </p:cNvSpPr>
              <p:nvPr/>
            </p:nvSpPr>
            <p:spPr>
              <a:xfrm>
                <a:off x="7162800" y="4886333"/>
                <a:ext cx="3025636" cy="461280"/>
              </a:xfrm>
              <a:prstGeom prst="rect">
                <a:avLst/>
              </a:prstGeom>
              <a:blipFill rotWithShape="0">
                <a:blip r:embed="rId2"/>
                <a:stretch>
                  <a:fillRect b="-1333"/>
                </a:stretch>
              </a:blipFill>
            </p:spPr>
            <p:txBody>
              <a:bodyPr/>
              <a:lstStyle/>
              <a:p>
                <a:r>
                  <a:rPr lang="en-US">
                    <a:noFill/>
                  </a:rPr>
                  <a:t> </a:t>
                </a:r>
              </a:p>
            </p:txBody>
          </p:sp>
        </mc:Fallback>
      </mc:AlternateContent>
      <p:graphicFrame>
        <p:nvGraphicFramePr>
          <p:cNvPr id="8" name="Chart 7"/>
          <p:cNvGraphicFramePr>
            <a:graphicFrameLocks/>
          </p:cNvGraphicFramePr>
          <p:nvPr/>
        </p:nvGraphicFramePr>
        <p:xfrm>
          <a:off x="1981200" y="990600"/>
          <a:ext cx="8153400" cy="40562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nvGraphicFramePr>
        <p:xfrm>
          <a:off x="8382000" y="2133600"/>
          <a:ext cx="1219200" cy="11811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228600">
                <a:tc>
                  <a:txBody>
                    <a:bodyPr/>
                    <a:lstStyle/>
                    <a:p>
                      <a:pPr algn="l" fontAlgn="b"/>
                      <a:r>
                        <a:rPr lang="en-US" sz="1100" u="none" strike="noStrike">
                          <a:effectLst/>
                        </a:rPr>
                        <a:t>T (K)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 (g/mL)</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r" fontAlgn="b"/>
                      <a:r>
                        <a:rPr lang="en-US" sz="1100" u="none" strike="noStrike">
                          <a:effectLst/>
                        </a:rPr>
                        <a:t>263.8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13.620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r" fontAlgn="b"/>
                      <a:r>
                        <a:rPr lang="en-US" sz="1100" u="none" strike="noStrike">
                          <a:effectLst/>
                        </a:rPr>
                        <a:t>272.9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13.595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r" fontAlgn="b"/>
                      <a:r>
                        <a:rPr lang="en-US" sz="1100" u="none" strike="noStrike">
                          <a:effectLst/>
                        </a:rPr>
                        <a:t>283.5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13.575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r" fontAlgn="b"/>
                      <a:r>
                        <a:rPr lang="en-US" sz="1100" u="none" strike="noStrike">
                          <a:effectLst/>
                        </a:rPr>
                        <a:t>292.8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13.546</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r" fontAlgn="b"/>
                      <a:r>
                        <a:rPr lang="en-US" sz="1100" u="none" strike="noStrike">
                          <a:effectLst/>
                        </a:rPr>
                        <a:t>303.0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13.522</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3627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1"/>
          <p:cNvPicPr>
            <a:picLocks/>
          </p:cNvPicPr>
          <p:nvPr/>
        </p:nvPicPr>
        <p:blipFill>
          <a:blip r:embed="rId3" cstate="print"/>
          <a:srcRect/>
          <a:stretch>
            <a:fillRect/>
          </a:stretch>
        </p:blipFill>
        <p:spPr bwMode="auto">
          <a:xfrm>
            <a:off x="4521200" y="254000"/>
            <a:ext cx="3136900" cy="6350000"/>
          </a:xfrm>
          <a:prstGeom prst="rect">
            <a:avLst/>
          </a:prstGeom>
          <a:noFill/>
          <a:ln w="9525">
            <a:noFill/>
            <a:miter lim="800000"/>
            <a:headEnd/>
            <a:tailEnd/>
          </a:ln>
        </p:spPr>
      </p:pic>
      <p:sp>
        <p:nvSpPr>
          <p:cNvPr id="71682" name="TextBox 2"/>
          <p:cNvSpPr txBox="1">
            <a:spLocks noChangeArrowheads="1"/>
          </p:cNvSpPr>
          <p:nvPr/>
        </p:nvSpPr>
        <p:spPr bwMode="auto">
          <a:xfrm>
            <a:off x="9518650" y="6604000"/>
            <a:ext cx="1149350" cy="274638"/>
          </a:xfrm>
          <a:prstGeom prst="rect">
            <a:avLst/>
          </a:prstGeom>
          <a:noFill/>
          <a:ln w="9525">
            <a:noFill/>
            <a:miter lim="800000"/>
            <a:headEnd/>
            <a:tailEnd/>
          </a:ln>
        </p:spPr>
        <p:txBody>
          <a:bodyPr wrap="none">
            <a:spAutoFit/>
          </a:bodyPr>
          <a:lstStyle/>
          <a:p>
            <a:pPr algn="r"/>
            <a:r>
              <a:rPr lang="en-US" sz="1200" b="1">
                <a:latin typeface="Arial" pitchFamily="34" charset="0"/>
              </a:rPr>
              <a:t>Table 3-4 p84</a:t>
            </a:r>
          </a:p>
        </p:txBody>
      </p:sp>
    </p:spTree>
    <p:extLst>
      <p:ext uri="{BB962C8B-B14F-4D97-AF65-F5344CB8AC3E}">
        <p14:creationId xmlns:p14="http://schemas.microsoft.com/office/powerpoint/2010/main" val="34615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1"/>
          <p:cNvPicPr>
            <a:picLocks/>
          </p:cNvPicPr>
          <p:nvPr/>
        </p:nvPicPr>
        <p:blipFill>
          <a:blip r:embed="rId3" cstate="print"/>
          <a:srcRect/>
          <a:stretch>
            <a:fillRect/>
          </a:stretch>
        </p:blipFill>
        <p:spPr bwMode="auto">
          <a:xfrm>
            <a:off x="5592418" y="541288"/>
            <a:ext cx="2895600" cy="5783376"/>
          </a:xfrm>
          <a:prstGeom prst="rect">
            <a:avLst/>
          </a:prstGeom>
          <a:noFill/>
          <a:ln w="9525">
            <a:noFill/>
            <a:miter lim="800000"/>
            <a:headEnd/>
            <a:tailEnd/>
          </a:ln>
        </p:spPr>
      </p:pic>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pic>
        <p:nvPicPr>
          <p:cNvPr id="4" name="Picture 1"/>
          <p:cNvPicPr>
            <a:picLocks/>
          </p:cNvPicPr>
          <p:nvPr/>
        </p:nvPicPr>
        <p:blipFill>
          <a:blip r:embed="rId4" cstate="print"/>
          <a:srcRect/>
          <a:stretch>
            <a:fillRect/>
          </a:stretch>
        </p:blipFill>
        <p:spPr bwMode="auto">
          <a:xfrm>
            <a:off x="8794750" y="512260"/>
            <a:ext cx="2857500" cy="5841433"/>
          </a:xfrm>
          <a:prstGeom prst="rect">
            <a:avLst/>
          </a:prstGeom>
          <a:noFill/>
          <a:ln w="9525">
            <a:noFill/>
            <a:miter lim="800000"/>
            <a:headEnd/>
            <a:tailEnd/>
          </a:ln>
        </p:spPr>
      </p:pic>
      <p:sp>
        <p:nvSpPr>
          <p:cNvPr id="8" name="Title 7"/>
          <p:cNvSpPr>
            <a:spLocks noGrp="1"/>
          </p:cNvSpPr>
          <p:nvPr>
            <p:ph type="title"/>
          </p:nvPr>
        </p:nvSpPr>
        <p:spPr>
          <a:xfrm>
            <a:off x="839788" y="457200"/>
            <a:ext cx="3932237" cy="1133061"/>
          </a:xfrm>
        </p:spPr>
        <p:txBody>
          <a:bodyPr/>
          <a:lstStyle/>
          <a:p>
            <a:r>
              <a:rPr lang="en-US" dirty="0"/>
              <a:t>Measurements and Calculations </a:t>
            </a:r>
          </a:p>
        </p:txBody>
      </p:sp>
      <p:sp>
        <p:nvSpPr>
          <p:cNvPr id="5" name="Text Placeholder 4"/>
          <p:cNvSpPr>
            <a:spLocks noGrp="1"/>
          </p:cNvSpPr>
          <p:nvPr>
            <p:ph type="body" sz="half" idx="2"/>
          </p:nvPr>
        </p:nvSpPr>
        <p:spPr>
          <a:xfrm>
            <a:off x="839788" y="1560443"/>
            <a:ext cx="3932237" cy="4308545"/>
          </a:xfrm>
        </p:spPr>
        <p:txBody>
          <a:bodyPr/>
          <a:lstStyle/>
          <a:p>
            <a:pPr marL="342900" indent="-342900">
              <a:buFont typeface="+mj-lt"/>
              <a:buAutoNum type="alphaLcPeriod"/>
            </a:pPr>
            <a:r>
              <a:rPr lang="en-US" dirty="0"/>
              <a:t>What volume of water is shown in the graduated cylinder? </a:t>
            </a:r>
          </a:p>
          <a:p>
            <a:pPr marL="342900" indent="-342900">
              <a:buFont typeface="+mj-lt"/>
              <a:buAutoNum type="alphaLcPeriod"/>
            </a:pPr>
            <a:r>
              <a:rPr lang="en-US" dirty="0"/>
              <a:t>What is the volume of water and marbles, if 97.394 g of marbles are added to the graduated cylinder? </a:t>
            </a:r>
          </a:p>
          <a:p>
            <a:pPr marL="342900" indent="-342900">
              <a:buFont typeface="+mj-lt"/>
              <a:buAutoNum type="alphaLcPeriod"/>
            </a:pPr>
            <a:r>
              <a:rPr lang="en-US" dirty="0"/>
              <a:t>What is the volume of the marbles?</a:t>
            </a:r>
          </a:p>
          <a:p>
            <a:pPr marL="342900" indent="-342900">
              <a:buFont typeface="+mj-lt"/>
              <a:buAutoNum type="alphaLcPeriod"/>
            </a:pPr>
            <a:r>
              <a:rPr lang="en-US" dirty="0"/>
              <a:t>What is the density of the marbles?</a:t>
            </a:r>
          </a:p>
          <a:p>
            <a:pPr marL="342900" indent="-342900">
              <a:buFont typeface="+mj-lt"/>
              <a:buAutoNum type="alphaLcPeriod"/>
            </a:pPr>
            <a:r>
              <a:rPr lang="en-US" dirty="0"/>
              <a:t>If the actual density of the marbles is 2.45 g/mL, what is the percent error?</a:t>
            </a:r>
          </a:p>
          <a:p>
            <a:pPr marL="342900" indent="-342900">
              <a:buFont typeface="+mj-lt"/>
              <a:buAutoNum type="alphaLcPeriod"/>
            </a:pPr>
            <a:r>
              <a:rPr lang="en-US" dirty="0"/>
              <a:t>What is the volume of marbles, in quarts, if you weighed out 321.321 g of marbles? Use dimensional analysis.    </a:t>
            </a:r>
          </a:p>
          <a:p>
            <a:endParaRPr lang="en-US" dirty="0"/>
          </a:p>
        </p:txBody>
      </p:sp>
    </p:spTree>
    <p:extLst>
      <p:ext uri="{BB962C8B-B14F-4D97-AF65-F5344CB8AC3E}">
        <p14:creationId xmlns:p14="http://schemas.microsoft.com/office/powerpoint/2010/main" val="21908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3" name="Picture 1"/>
          <p:cNvPicPr>
            <a:picLocks/>
          </p:cNvPicPr>
          <p:nvPr/>
        </p:nvPicPr>
        <p:blipFill>
          <a:blip r:embed="rId3" cstate="print"/>
          <a:srcRect/>
          <a:stretch>
            <a:fillRect/>
          </a:stretch>
        </p:blipFill>
        <p:spPr bwMode="auto">
          <a:xfrm>
            <a:off x="1778000" y="1943894"/>
            <a:ext cx="8636000" cy="4406900"/>
          </a:xfrm>
          <a:prstGeom prst="rect">
            <a:avLst/>
          </a:prstGeom>
          <a:noFill/>
          <a:ln w="9525">
            <a:noFill/>
            <a:miter lim="800000"/>
            <a:headEnd/>
            <a:tailEnd/>
          </a:ln>
        </p:spPr>
      </p:pic>
      <p:sp>
        <p:nvSpPr>
          <p:cNvPr id="69634" name="TextBox 2"/>
          <p:cNvSpPr txBox="1">
            <a:spLocks noChangeArrowheads="1"/>
          </p:cNvSpPr>
          <p:nvPr/>
        </p:nvSpPr>
        <p:spPr bwMode="auto">
          <a:xfrm>
            <a:off x="9458326" y="6604000"/>
            <a:ext cx="1217613" cy="274638"/>
          </a:xfrm>
          <a:prstGeom prst="rect">
            <a:avLst/>
          </a:prstGeom>
          <a:noFill/>
          <a:ln w="9525">
            <a:noFill/>
            <a:miter lim="800000"/>
            <a:headEnd/>
            <a:tailEnd/>
          </a:ln>
        </p:spPr>
        <p:txBody>
          <a:bodyPr wrap="none">
            <a:spAutoFit/>
          </a:bodyPr>
          <a:lstStyle/>
          <a:p>
            <a:pPr algn="r"/>
            <a:r>
              <a:rPr lang="en-US" sz="1200" b="1">
                <a:latin typeface="Arial" pitchFamily="34" charset="0"/>
              </a:rPr>
              <a:t>Figure 3-9 p83</a:t>
            </a:r>
          </a:p>
        </p:txBody>
      </p:sp>
      <p:sp>
        <p:nvSpPr>
          <p:cNvPr id="2" name="Title 1"/>
          <p:cNvSpPr>
            <a:spLocks noGrp="1"/>
          </p:cNvSpPr>
          <p:nvPr>
            <p:ph type="title"/>
          </p:nvPr>
        </p:nvSpPr>
        <p:spPr>
          <a:xfrm>
            <a:off x="2124868" y="385003"/>
            <a:ext cx="8289132" cy="828675"/>
          </a:xfrm>
        </p:spPr>
        <p:txBody>
          <a:bodyPr/>
          <a:lstStyle/>
          <a:p>
            <a:r>
              <a:rPr lang="en-US" dirty="0"/>
              <a:t>How are mass and volume related?</a:t>
            </a:r>
          </a:p>
        </p:txBody>
      </p:sp>
      <p:sp>
        <p:nvSpPr>
          <p:cNvPr id="3" name="TextBox 2"/>
          <p:cNvSpPr txBox="1"/>
          <p:nvPr/>
        </p:nvSpPr>
        <p:spPr>
          <a:xfrm>
            <a:off x="5397500" y="1311851"/>
            <a:ext cx="2355004" cy="646331"/>
          </a:xfrm>
          <a:prstGeom prst="rect">
            <a:avLst/>
          </a:prstGeom>
          <a:noFill/>
        </p:spPr>
        <p:txBody>
          <a:bodyPr wrap="none" rtlCol="0">
            <a:spAutoFit/>
          </a:bodyPr>
          <a:lstStyle/>
          <a:p>
            <a:r>
              <a:rPr lang="en-US" b="1" dirty="0"/>
              <a:t>Density Determination</a:t>
            </a:r>
          </a:p>
          <a:p>
            <a:r>
              <a:rPr lang="en-US" b="1" dirty="0"/>
              <a:t>Mass vs. Volume</a:t>
            </a:r>
          </a:p>
        </p:txBody>
      </p:sp>
    </p:spTree>
    <p:extLst>
      <p:ext uri="{BB962C8B-B14F-4D97-AF65-F5344CB8AC3E}">
        <p14:creationId xmlns:p14="http://schemas.microsoft.com/office/powerpoint/2010/main" val="378478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7320650"/>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6508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71092469"/>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14" name="Content Placeholder 13"/>
          <p:cNvGraphicFramePr>
            <a:graphicFrameLocks noGrp="1"/>
          </p:cNvGraphicFramePr>
          <p:nvPr>
            <p:ph idx="1"/>
            <p:extLst>
              <p:ext uri="{D42A27DB-BD31-4B8C-83A1-F6EECF244321}">
                <p14:modId xmlns:p14="http://schemas.microsoft.com/office/powerpoint/2010/main" val="429190148"/>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376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74831907"/>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3941140876"/>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213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10223500" y="6604000"/>
            <a:ext cx="446088" cy="274638"/>
          </a:xfrm>
          <a:prstGeom prst="rect">
            <a:avLst/>
          </a:prstGeom>
          <a:noFill/>
          <a:ln w="9525">
            <a:noFill/>
            <a:miter lim="800000"/>
            <a:headEnd/>
            <a:tailEnd/>
          </a:ln>
        </p:spPr>
        <p:txBody>
          <a:bodyPr wrap="none">
            <a:spAutoFit/>
          </a:bodyPr>
          <a:lstStyle/>
          <a:p>
            <a:pPr algn="r"/>
            <a:r>
              <a:rPr lang="en-US" sz="1200" b="1">
                <a:latin typeface="Arial" pitchFamily="34" charset="0"/>
              </a:rPr>
              <a:t>p97</a:t>
            </a:r>
          </a:p>
        </p:txBody>
      </p:sp>
      <p:sp>
        <p:nvSpPr>
          <p:cNvPr id="8" name="Title 7"/>
          <p:cNvSpPr>
            <a:spLocks noGrp="1"/>
          </p:cNvSpPr>
          <p:nvPr>
            <p:ph type="title"/>
          </p:nvPr>
        </p:nvSpPr>
        <p:spPr>
          <a:xfrm>
            <a:off x="839788" y="457200"/>
            <a:ext cx="3932237" cy="1123122"/>
          </a:xfrm>
        </p:spPr>
        <p:txBody>
          <a:bodyPr/>
          <a:lstStyle/>
          <a:p>
            <a:r>
              <a:rPr lang="en-US" dirty="0"/>
              <a:t>Measurements and Calculations </a:t>
            </a:r>
          </a:p>
        </p:txBody>
      </p:sp>
      <p:sp>
        <p:nvSpPr>
          <p:cNvPr id="5" name="Text Placeholder 4"/>
          <p:cNvSpPr>
            <a:spLocks noGrp="1"/>
          </p:cNvSpPr>
          <p:nvPr>
            <p:ph type="body" sz="half" idx="2"/>
          </p:nvPr>
        </p:nvSpPr>
        <p:spPr>
          <a:xfrm>
            <a:off x="839788" y="1570383"/>
            <a:ext cx="3932237" cy="4298605"/>
          </a:xfrm>
        </p:spPr>
        <p:txBody>
          <a:bodyPr>
            <a:normAutofit/>
          </a:bodyPr>
          <a:lstStyle/>
          <a:p>
            <a:r>
              <a:rPr lang="en-US" dirty="0"/>
              <a:t>The experiment was completed several more times and the following data was obtained:</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lphaLcPeriod"/>
            </a:pPr>
            <a:r>
              <a:rPr lang="en-US" dirty="0"/>
              <a:t>What would a graph of this data look like?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72132834"/>
              </p:ext>
            </p:extLst>
          </p:nvPr>
        </p:nvGraphicFramePr>
        <p:xfrm>
          <a:off x="968514" y="2150901"/>
          <a:ext cx="2679148" cy="1854200"/>
        </p:xfrm>
        <a:graphic>
          <a:graphicData uri="http://schemas.openxmlformats.org/drawingml/2006/table">
            <a:tbl>
              <a:tblPr firstRow="1" bandRow="1">
                <a:tableStyleId>{5940675A-B579-460E-94D1-54222C63F5DA}</a:tableStyleId>
              </a:tblPr>
              <a:tblGrid>
                <a:gridCol w="1556026">
                  <a:extLst>
                    <a:ext uri="{9D8B030D-6E8A-4147-A177-3AD203B41FA5}">
                      <a16:colId xmlns:a16="http://schemas.microsoft.com/office/drawing/2014/main" val="20000"/>
                    </a:ext>
                  </a:extLst>
                </a:gridCol>
                <a:gridCol w="1123122">
                  <a:extLst>
                    <a:ext uri="{9D8B030D-6E8A-4147-A177-3AD203B41FA5}">
                      <a16:colId xmlns:a16="http://schemas.microsoft.com/office/drawing/2014/main" val="20001"/>
                    </a:ext>
                  </a:extLst>
                </a:gridCol>
              </a:tblGrid>
              <a:tr h="370840">
                <a:tc>
                  <a:txBody>
                    <a:bodyPr/>
                    <a:lstStyle/>
                    <a:p>
                      <a:r>
                        <a:rPr lang="en-US" dirty="0"/>
                        <a:t>Volume</a:t>
                      </a:r>
                      <a:r>
                        <a:rPr lang="en-US" baseline="0" dirty="0"/>
                        <a:t> (mL)</a:t>
                      </a:r>
                      <a:endParaRPr lang="en-US" dirty="0"/>
                    </a:p>
                  </a:txBody>
                  <a:tcPr/>
                </a:tc>
                <a:tc>
                  <a:txBody>
                    <a:bodyPr/>
                    <a:lstStyle/>
                    <a:p>
                      <a:r>
                        <a:rPr lang="en-US" dirty="0"/>
                        <a:t>Mass (g) </a:t>
                      </a:r>
                    </a:p>
                  </a:txBody>
                  <a:tcPr/>
                </a:tc>
                <a:extLst>
                  <a:ext uri="{0D108BD9-81ED-4DB2-BD59-A6C34878D82A}">
                    <a16:rowId xmlns:a16="http://schemas.microsoft.com/office/drawing/2014/main" val="10000"/>
                  </a:ext>
                </a:extLst>
              </a:tr>
              <a:tr h="370840">
                <a:tc>
                  <a:txBody>
                    <a:bodyPr/>
                    <a:lstStyle/>
                    <a:p>
                      <a:r>
                        <a:rPr lang="en-US" dirty="0"/>
                        <a:t>22</a:t>
                      </a:r>
                    </a:p>
                  </a:txBody>
                  <a:tcPr/>
                </a:tc>
                <a:tc>
                  <a:txBody>
                    <a:bodyPr/>
                    <a:lstStyle/>
                    <a:p>
                      <a:r>
                        <a:rPr lang="en-US" dirty="0"/>
                        <a:t>56.427</a:t>
                      </a:r>
                    </a:p>
                  </a:txBody>
                  <a:tcPr/>
                </a:tc>
                <a:extLst>
                  <a:ext uri="{0D108BD9-81ED-4DB2-BD59-A6C34878D82A}">
                    <a16:rowId xmlns:a16="http://schemas.microsoft.com/office/drawing/2014/main" val="10001"/>
                  </a:ext>
                </a:extLst>
              </a:tr>
              <a:tr h="370840">
                <a:tc>
                  <a:txBody>
                    <a:bodyPr/>
                    <a:lstStyle/>
                    <a:p>
                      <a:r>
                        <a:rPr lang="en-US" dirty="0"/>
                        <a:t>38</a:t>
                      </a:r>
                    </a:p>
                  </a:txBody>
                  <a:tcPr/>
                </a:tc>
                <a:tc>
                  <a:txBody>
                    <a:bodyPr/>
                    <a:lstStyle/>
                    <a:p>
                      <a:r>
                        <a:rPr lang="en-US" dirty="0"/>
                        <a:t>97.394</a:t>
                      </a:r>
                    </a:p>
                  </a:txBody>
                  <a:tcPr/>
                </a:tc>
                <a:extLst>
                  <a:ext uri="{0D108BD9-81ED-4DB2-BD59-A6C34878D82A}">
                    <a16:rowId xmlns:a16="http://schemas.microsoft.com/office/drawing/2014/main" val="10002"/>
                  </a:ext>
                </a:extLst>
              </a:tr>
              <a:tr h="370840">
                <a:tc>
                  <a:txBody>
                    <a:bodyPr/>
                    <a:lstStyle/>
                    <a:p>
                      <a:r>
                        <a:rPr lang="en-US" dirty="0"/>
                        <a:t>62</a:t>
                      </a:r>
                    </a:p>
                  </a:txBody>
                  <a:tcPr/>
                </a:tc>
                <a:tc>
                  <a:txBody>
                    <a:bodyPr/>
                    <a:lstStyle/>
                    <a:p>
                      <a:r>
                        <a:rPr lang="en-US" dirty="0"/>
                        <a:t>158.21</a:t>
                      </a:r>
                    </a:p>
                  </a:txBody>
                  <a:tcPr/>
                </a:tc>
                <a:extLst>
                  <a:ext uri="{0D108BD9-81ED-4DB2-BD59-A6C34878D82A}">
                    <a16:rowId xmlns:a16="http://schemas.microsoft.com/office/drawing/2014/main" val="10003"/>
                  </a:ext>
                </a:extLst>
              </a:tr>
              <a:tr h="370840">
                <a:tc>
                  <a:txBody>
                    <a:bodyPr/>
                    <a:lstStyle/>
                    <a:p>
                      <a:r>
                        <a:rPr lang="en-US" dirty="0"/>
                        <a:t>103</a:t>
                      </a:r>
                    </a:p>
                  </a:txBody>
                  <a:tcPr/>
                </a:tc>
                <a:tc>
                  <a:txBody>
                    <a:bodyPr/>
                    <a:lstStyle/>
                    <a:p>
                      <a:r>
                        <a:rPr lang="en-US" dirty="0"/>
                        <a:t>265.223</a:t>
                      </a:r>
                    </a:p>
                  </a:txBody>
                  <a:tcPr/>
                </a:tc>
                <a:extLst>
                  <a:ext uri="{0D108BD9-81ED-4DB2-BD59-A6C34878D82A}">
                    <a16:rowId xmlns:a16="http://schemas.microsoft.com/office/drawing/2014/main" val="10004"/>
                  </a:ext>
                </a:extLst>
              </a:tr>
            </a:tbl>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467765599"/>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0544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1524</Words>
  <Application>Microsoft Office PowerPoint</Application>
  <PresentationFormat>Widescreen</PresentationFormat>
  <Paragraphs>575</Paragraphs>
  <Slides>25</Slides>
  <Notes>12</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Cambria Math</vt:lpstr>
      <vt:lpstr>Office Theme</vt:lpstr>
      <vt:lpstr>PowerPoint Presentation</vt:lpstr>
      <vt:lpstr>Rank the densities from highest to lowest:</vt:lpstr>
      <vt:lpstr>PowerPoint Presentation</vt:lpstr>
      <vt:lpstr>Measurements and Calculations </vt:lpstr>
      <vt:lpstr>How are mass and volume related?</vt:lpstr>
      <vt:lpstr>Measurements and Calculations </vt:lpstr>
      <vt:lpstr>Measurements and Calculations </vt:lpstr>
      <vt:lpstr>Measurements and Calculations </vt:lpstr>
      <vt:lpstr>Measurements and Calculations </vt:lpstr>
      <vt:lpstr>Measurements and Calculations </vt:lpstr>
      <vt:lpstr>Measurements and Calculations </vt:lpstr>
      <vt:lpstr>Measurements and Calculations </vt:lpstr>
      <vt:lpstr>Measurements and Calculations </vt:lpstr>
      <vt:lpstr>Example - Density</vt:lpstr>
      <vt:lpstr>Example - Density</vt:lpstr>
      <vt:lpstr>Example - Density</vt:lpstr>
      <vt:lpstr>What is wrong with this graph?</vt:lpstr>
      <vt:lpstr>What is wrong with this graph?</vt:lpstr>
      <vt:lpstr>What is wrong with this graph? </vt:lpstr>
      <vt:lpstr>These graphs show the data more clearly. </vt:lpstr>
      <vt:lpstr>What is wrong with this graph?</vt:lpstr>
      <vt:lpstr>Remember to use a best fit straight line.   Do not connect the points unless directed otherwise. </vt:lpstr>
      <vt:lpstr>What is wrong with this graph?</vt:lpstr>
      <vt:lpstr>Remember that linear graphs should include a best fit straight line and equation. </vt:lpstr>
      <vt:lpstr>What is wrong with this 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Vance</dc:creator>
  <cp:lastModifiedBy> </cp:lastModifiedBy>
  <cp:revision>11</cp:revision>
  <dcterms:created xsi:type="dcterms:W3CDTF">2017-02-14T19:31:57Z</dcterms:created>
  <dcterms:modified xsi:type="dcterms:W3CDTF">2020-02-12T21:59:48Z</dcterms:modified>
</cp:coreProperties>
</file>