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8" r:id="rId4"/>
    <p:sldId id="284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Chem%20120%20Labs%20Fa10\Graphing%20Lecture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AppData\Local\Temp\Graphing%20Lecture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Dropbox\120\PowerPoints\Graphing%20Lecture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Dropbox\120\PowerPoints\Graphing%20Lecture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Dropbox\120\PowerPoints\Graphing%20Lecture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Dropbox\120\PowerPoints\Graphing%20Lecture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Dropbox\120\PowerPoints\Graphing%20Lecture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Rate of Formation</a:t>
            </a:r>
            <a:r>
              <a:rPr lang="en-US" sz="1600" baseline="0"/>
              <a:t> of NO</a:t>
            </a:r>
            <a:r>
              <a:rPr lang="en-US" sz="1600" baseline="-25000"/>
              <a:t>2</a:t>
            </a:r>
            <a:r>
              <a:rPr lang="en-US" sz="1600" baseline="0"/>
              <a:t> </a:t>
            </a:r>
          </a:p>
          <a:p>
            <a:pPr>
              <a:defRPr/>
            </a:pPr>
            <a:r>
              <a:rPr lang="en-US" sz="1600"/>
              <a:t>Concentration NO</a:t>
            </a:r>
            <a:r>
              <a:rPr lang="en-US" sz="1600" baseline="-25000"/>
              <a:t>2</a:t>
            </a:r>
            <a:r>
              <a:rPr lang="en-US" sz="1600"/>
              <a:t> (M)</a:t>
            </a:r>
            <a:r>
              <a:rPr lang="en-US" sz="1600" baseline="0"/>
              <a:t> versus time (s)</a:t>
            </a:r>
            <a:endParaRPr lang="en-US" sz="16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[NO2] (mM)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0"/>
            <c:dispEq val="0"/>
          </c:trendline>
          <c:xVal>
            <c:numRef>
              <c:f>Sheet1!$I$3:$I$10</c:f>
              <c:numCache>
                <c:formatCode>0.0</c:formatCode>
                <c:ptCount val="8"/>
                <c:pt idx="0">
                  <c:v>3.6</c:v>
                </c:pt>
                <c:pt idx="1">
                  <c:v>9</c:v>
                </c:pt>
                <c:pt idx="2">
                  <c:v>16</c:v>
                </c:pt>
                <c:pt idx="3">
                  <c:v>24.7</c:v>
                </c:pt>
                <c:pt idx="4">
                  <c:v>35</c:v>
                </c:pt>
                <c:pt idx="5">
                  <c:v>41</c:v>
                </c:pt>
                <c:pt idx="6">
                  <c:v>49</c:v>
                </c:pt>
                <c:pt idx="7">
                  <c:v>67</c:v>
                </c:pt>
              </c:numCache>
            </c:numRef>
          </c:xVal>
          <c:yVal>
            <c:numRef>
              <c:f>Sheet1!$J$3:$J$10</c:f>
              <c:numCache>
                <c:formatCode>General</c:formatCode>
                <c:ptCount val="8"/>
                <c:pt idx="0">
                  <c:v>1000000</c:v>
                </c:pt>
                <c:pt idx="1">
                  <c:v>4000000</c:v>
                </c:pt>
                <c:pt idx="2">
                  <c:v>7000000</c:v>
                </c:pt>
                <c:pt idx="3">
                  <c:v>9500000</c:v>
                </c:pt>
                <c:pt idx="4">
                  <c:v>11900000</c:v>
                </c:pt>
                <c:pt idx="5">
                  <c:v>13900000</c:v>
                </c:pt>
                <c:pt idx="6">
                  <c:v>14900000</c:v>
                </c:pt>
                <c:pt idx="7">
                  <c:v>15200000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045784"/>
        <c:axId val="127046176"/>
      </c:scatterChart>
      <c:valAx>
        <c:axId val="127045784"/>
        <c:scaling>
          <c:orientation val="minMax"/>
          <c:max val="7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27046176"/>
        <c:crosses val="autoZero"/>
        <c:crossBetween val="midCat"/>
        <c:majorUnit val="17.5"/>
        <c:minorUnit val="3.5"/>
      </c:valAx>
      <c:valAx>
        <c:axId val="127046176"/>
        <c:scaling>
          <c:orientation val="minMax"/>
          <c:max val="2000000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[NO</a:t>
                </a:r>
                <a:r>
                  <a:rPr lang="en-US" baseline="-25000"/>
                  <a:t>2</a:t>
                </a:r>
                <a:r>
                  <a:rPr lang="en-US"/>
                  <a:t>]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3888888888888904E-2"/>
              <c:y val="0.398404418197725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7045784"/>
        <c:crossesAt val="0"/>
        <c:crossBetween val="midCat"/>
        <c:majorUnit val="500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Rate of Formation</a:t>
            </a:r>
            <a:r>
              <a:rPr lang="en-US" sz="1600" baseline="0"/>
              <a:t> of NO</a:t>
            </a:r>
            <a:r>
              <a:rPr lang="en-US" sz="1600" baseline="-25000"/>
              <a:t>2</a:t>
            </a:r>
            <a:r>
              <a:rPr lang="en-US" sz="1600" baseline="0"/>
              <a:t> </a:t>
            </a:r>
          </a:p>
          <a:p>
            <a:pPr>
              <a:defRPr/>
            </a:pPr>
            <a:r>
              <a:rPr lang="en-US" sz="1600"/>
              <a:t>Concentration NO</a:t>
            </a:r>
            <a:r>
              <a:rPr lang="en-US" sz="1600" baseline="-25000"/>
              <a:t>2</a:t>
            </a:r>
            <a:r>
              <a:rPr lang="en-US" sz="1600"/>
              <a:t> (M)</a:t>
            </a:r>
            <a:r>
              <a:rPr lang="en-US" sz="1600" baseline="0"/>
              <a:t> versus time (s)</a:t>
            </a:r>
            <a:endParaRPr lang="en-US" sz="16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'[Graphing Lecture Graphs.xlsx]Sheet1'!$J$2</c:f>
              <c:strCache>
                <c:ptCount val="1"/>
                <c:pt idx="0">
                  <c:v>[NO2] (mM)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0"/>
            <c:dispEq val="0"/>
          </c:trendline>
          <c:xVal>
            <c:numRef>
              <c:f>'[Graphing Lecture Graphs.xlsx]Sheet1'!$I$3:$I$10</c:f>
              <c:numCache>
                <c:formatCode>0.0</c:formatCode>
                <c:ptCount val="8"/>
                <c:pt idx="0">
                  <c:v>3.6</c:v>
                </c:pt>
                <c:pt idx="1">
                  <c:v>9</c:v>
                </c:pt>
                <c:pt idx="2">
                  <c:v>16</c:v>
                </c:pt>
                <c:pt idx="3">
                  <c:v>24.7</c:v>
                </c:pt>
                <c:pt idx="4">
                  <c:v>35</c:v>
                </c:pt>
                <c:pt idx="5">
                  <c:v>41</c:v>
                </c:pt>
                <c:pt idx="6">
                  <c:v>49</c:v>
                </c:pt>
                <c:pt idx="7">
                  <c:v>67</c:v>
                </c:pt>
              </c:numCache>
            </c:numRef>
          </c:xVal>
          <c:yVal>
            <c:numRef>
              <c:f>'[Graphing Lecture Graphs.xlsx]Sheet1'!$K$3:$K$10</c:f>
              <c:numCache>
                <c:formatCode>0.0</c:formatCode>
                <c:ptCount val="8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 formatCode="General">
                  <c:v>9.5</c:v>
                </c:pt>
                <c:pt idx="4" formatCode="General">
                  <c:v>11.9</c:v>
                </c:pt>
                <c:pt idx="5" formatCode="General">
                  <c:v>13.9</c:v>
                </c:pt>
                <c:pt idx="6" formatCode="General">
                  <c:v>14.9</c:v>
                </c:pt>
                <c:pt idx="7" formatCode="General">
                  <c:v>15.2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046960"/>
        <c:axId val="127047352"/>
      </c:scatterChart>
      <c:valAx>
        <c:axId val="127046960"/>
        <c:scaling>
          <c:orientation val="minMax"/>
          <c:max val="7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27047352"/>
        <c:crosses val="autoZero"/>
        <c:crossBetween val="midCat"/>
        <c:majorUnit val="17.5"/>
        <c:minorUnit val="3.5"/>
      </c:valAx>
      <c:valAx>
        <c:axId val="127047352"/>
        <c:scaling>
          <c:orientation val="minMax"/>
          <c:max val="2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[NO</a:t>
                </a:r>
                <a:r>
                  <a:rPr lang="en-US" baseline="-25000"/>
                  <a:t>2</a:t>
                </a:r>
                <a:r>
                  <a:rPr lang="en-US"/>
                  <a:t>] </a:t>
                </a:r>
                <a:r>
                  <a:rPr lang="en-US">
                    <a:latin typeface="Calibri" panose="020F0502020204030204" pitchFamily="34" charset="0"/>
                  </a:rPr>
                  <a:t>× 10</a:t>
                </a:r>
                <a:r>
                  <a:rPr lang="en-US" baseline="30000">
                    <a:latin typeface="Calibri" panose="020F0502020204030204" pitchFamily="34" charset="0"/>
                  </a:rPr>
                  <a:t>6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3888888888888904E-2"/>
              <c:y val="0.39840441819772565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27046960"/>
        <c:crossesAt val="0"/>
        <c:crossBetween val="midCat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Charles' Law</a:t>
            </a:r>
          </a:p>
          <a:p>
            <a:pPr>
              <a:defRPr/>
            </a:pPr>
            <a:r>
              <a:rPr lang="en-US" sz="1400"/>
              <a:t>Volume (L) as a function of Temperature (°C)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4607157702328732"/>
                  <c:y val="0.7209221940477779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V = (</a:t>
                    </a:r>
                    <a:r>
                      <a:rPr lang="en-US" baseline="0" dirty="0" smtClean="0"/>
                      <a:t>770 </a:t>
                    </a:r>
                    <a:r>
                      <a:rPr lang="en-US" baseline="0" dirty="0"/>
                      <a:t>L/°C)V + </a:t>
                    </a:r>
                    <a:r>
                      <a:rPr lang="en-US" baseline="0" dirty="0" smtClean="0"/>
                      <a:t>13100 </a:t>
                    </a:r>
                    <a:r>
                      <a:rPr lang="en-US" baseline="0" dirty="0"/>
                      <a:t>L
R² = 0.956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Sheet1!$AA$13:$AA$19</c:f>
              <c:numCache>
                <c:formatCode>0.0</c:formatCode>
                <c:ptCount val="7"/>
                <c:pt idx="0">
                  <c:v>0.8</c:v>
                </c:pt>
                <c:pt idx="1">
                  <c:v>1.9</c:v>
                </c:pt>
                <c:pt idx="2">
                  <c:v>2.2999999999999998</c:v>
                </c:pt>
                <c:pt idx="3">
                  <c:v>3.1</c:v>
                </c:pt>
                <c:pt idx="4">
                  <c:v>4</c:v>
                </c:pt>
                <c:pt idx="5">
                  <c:v>4.8</c:v>
                </c:pt>
                <c:pt idx="6">
                  <c:v>5.2</c:v>
                </c:pt>
              </c:numCache>
            </c:numRef>
          </c:xVal>
          <c:yVal>
            <c:numRef>
              <c:f>Sheet1!$AB$13:$AB$19</c:f>
              <c:numCache>
                <c:formatCode>0</c:formatCode>
                <c:ptCount val="7"/>
                <c:pt idx="0">
                  <c:v>14000</c:v>
                </c:pt>
                <c:pt idx="1">
                  <c:v>14100</c:v>
                </c:pt>
                <c:pt idx="2">
                  <c:v>15100</c:v>
                </c:pt>
                <c:pt idx="3">
                  <c:v>15300</c:v>
                </c:pt>
                <c:pt idx="4">
                  <c:v>16100.000000000002</c:v>
                </c:pt>
                <c:pt idx="5">
                  <c:v>16800</c:v>
                </c:pt>
                <c:pt idx="6">
                  <c:v>17300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926328"/>
        <c:axId val="126924760"/>
      </c:scatterChart>
      <c:valAx>
        <c:axId val="126926328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(°C)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26924760"/>
        <c:crosses val="autoZero"/>
        <c:crossBetween val="midCat"/>
      </c:valAx>
      <c:valAx>
        <c:axId val="126924760"/>
        <c:scaling>
          <c:orientation val="minMax"/>
          <c:min val="140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 (L)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269263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i="0" baseline="0">
                <a:effectLst/>
              </a:rPr>
              <a:t>Charles' Law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Volume (L) as a function of Temperature (°C)</a:t>
            </a:r>
            <a:endParaRPr lang="en-US" sz="1400">
              <a:effectLst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Sheet1!$AA$3:$AA$9</c:f>
              <c:numCache>
                <c:formatCode>0.0</c:formatCode>
                <c:ptCount val="7"/>
                <c:pt idx="0">
                  <c:v>0.8</c:v>
                </c:pt>
                <c:pt idx="1">
                  <c:v>1.9</c:v>
                </c:pt>
                <c:pt idx="2">
                  <c:v>2.2999999999999998</c:v>
                </c:pt>
                <c:pt idx="3">
                  <c:v>3.1</c:v>
                </c:pt>
                <c:pt idx="4">
                  <c:v>4</c:v>
                </c:pt>
                <c:pt idx="5">
                  <c:v>4.8</c:v>
                </c:pt>
                <c:pt idx="6">
                  <c:v>5.2</c:v>
                </c:pt>
              </c:numCache>
            </c:numRef>
          </c:xVal>
          <c:yVal>
            <c:numRef>
              <c:f>Sheet1!$AB$3:$AB$9</c:f>
              <c:numCache>
                <c:formatCode>0.0</c:formatCode>
                <c:ptCount val="7"/>
                <c:pt idx="0">
                  <c:v>14</c:v>
                </c:pt>
                <c:pt idx="1">
                  <c:v>14.1</c:v>
                </c:pt>
                <c:pt idx="2">
                  <c:v>15.1</c:v>
                </c:pt>
                <c:pt idx="3">
                  <c:v>15.3</c:v>
                </c:pt>
                <c:pt idx="4">
                  <c:v>16.100000000000001</c:v>
                </c:pt>
                <c:pt idx="5">
                  <c:v>16.8</c:v>
                </c:pt>
                <c:pt idx="6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579000"/>
        <c:axId val="199552952"/>
      </c:scatterChart>
      <c:valAx>
        <c:axId val="127579000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T (°C)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99552952"/>
        <c:crosses val="autoZero"/>
        <c:crossBetween val="midCat"/>
      </c:valAx>
      <c:valAx>
        <c:axId val="199552952"/>
        <c:scaling>
          <c:orientation val="minMax"/>
          <c:max val="17.5"/>
          <c:min val="14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V 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× 10</a:t>
                </a:r>
                <a:r>
                  <a:rPr lang="en-US" sz="1200" b="1" i="0" baseline="30000">
                    <a:effectLst/>
                    <a:latin typeface="Calibri"/>
                    <a:cs typeface="Calibri"/>
                  </a:rPr>
                  <a:t>3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 </a:t>
                </a:r>
                <a:r>
                  <a:rPr lang="en-US" sz="1200" b="1" i="0" baseline="0">
                    <a:effectLst/>
                  </a:rPr>
                  <a:t>(L)</a:t>
                </a:r>
                <a:endParaRPr lang="en-US" sz="120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20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275790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i="0" baseline="0">
                <a:effectLst/>
              </a:rPr>
              <a:t>Charles' Law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Volume (L) as a function of Temperature (°C)</a:t>
            </a:r>
            <a:endParaRPr lang="en-US" sz="1400">
              <a:effectLst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0077617230835836"/>
                  <c:y val="0.7394016941064185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 smtClean="0"/>
                      <a:t>V </a:t>
                    </a:r>
                    <a:r>
                      <a:rPr lang="en-US" baseline="0" dirty="0"/>
                      <a:t>= </a:t>
                    </a:r>
                    <a:r>
                      <a:rPr lang="en-US" baseline="0" dirty="0" smtClean="0"/>
                      <a:t>(0.77 L/°C)T </a:t>
                    </a:r>
                    <a:r>
                      <a:rPr lang="en-US" baseline="0" dirty="0"/>
                      <a:t>+ </a:t>
                    </a:r>
                    <a:r>
                      <a:rPr lang="en-US" baseline="0" dirty="0" smtClean="0"/>
                      <a:t>13.1 L</a:t>
                    </a:r>
                    <a:r>
                      <a:rPr lang="en-US" baseline="0" dirty="0"/>
                      <a:t/>
                    </a:r>
                    <a:br>
                      <a:rPr lang="en-US" baseline="0" dirty="0"/>
                    </a:br>
                    <a:r>
                      <a:rPr lang="en-US" baseline="0" dirty="0"/>
                      <a:t>R² = 0.956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Sheet1!$AA$3:$AA$9</c:f>
              <c:numCache>
                <c:formatCode>0.0</c:formatCode>
                <c:ptCount val="7"/>
                <c:pt idx="0">
                  <c:v>0.8</c:v>
                </c:pt>
                <c:pt idx="1">
                  <c:v>1.9</c:v>
                </c:pt>
                <c:pt idx="2">
                  <c:v>2.2999999999999998</c:v>
                </c:pt>
                <c:pt idx="3">
                  <c:v>3.1</c:v>
                </c:pt>
                <c:pt idx="4">
                  <c:v>4</c:v>
                </c:pt>
                <c:pt idx="5">
                  <c:v>4.8</c:v>
                </c:pt>
                <c:pt idx="6">
                  <c:v>5.2</c:v>
                </c:pt>
              </c:numCache>
            </c:numRef>
          </c:xVal>
          <c:yVal>
            <c:numRef>
              <c:f>Sheet1!$AB$3:$AB$9</c:f>
              <c:numCache>
                <c:formatCode>0.0</c:formatCode>
                <c:ptCount val="7"/>
                <c:pt idx="0">
                  <c:v>14</c:v>
                </c:pt>
                <c:pt idx="1">
                  <c:v>14.1</c:v>
                </c:pt>
                <c:pt idx="2">
                  <c:v>15.1</c:v>
                </c:pt>
                <c:pt idx="3">
                  <c:v>15.3</c:v>
                </c:pt>
                <c:pt idx="4">
                  <c:v>16.100000000000001</c:v>
                </c:pt>
                <c:pt idx="5">
                  <c:v>16.8</c:v>
                </c:pt>
                <c:pt idx="6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553736"/>
        <c:axId val="199554128"/>
      </c:scatterChart>
      <c:valAx>
        <c:axId val="199553736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T (°C)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99554128"/>
        <c:crosses val="autoZero"/>
        <c:crossBetween val="midCat"/>
      </c:valAx>
      <c:valAx>
        <c:axId val="199554128"/>
        <c:scaling>
          <c:orientation val="minMax"/>
          <c:max val="17.5"/>
          <c:min val="14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V 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× 10</a:t>
                </a:r>
                <a:r>
                  <a:rPr lang="en-US" sz="1200" b="1" i="0" baseline="30000">
                    <a:effectLst/>
                    <a:latin typeface="Calibri"/>
                    <a:cs typeface="Calibri"/>
                  </a:rPr>
                  <a:t>3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 </a:t>
                </a:r>
                <a:r>
                  <a:rPr lang="en-US" sz="1200" b="1" i="0" baseline="0">
                    <a:effectLst/>
                  </a:rPr>
                  <a:t>(L)</a:t>
                </a:r>
                <a:endParaRPr lang="en-US" sz="120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20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995537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i="0" baseline="0">
                <a:effectLst/>
              </a:rPr>
              <a:t>Charles' Law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Volume (L) as a function of Temperature (°C)</a:t>
            </a:r>
            <a:endParaRPr lang="en-US" sz="1400">
              <a:effectLst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300288172741294"/>
                  <c:y val="0.7394016941064185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V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/>
                      <a:t>= </a:t>
                    </a:r>
                    <a:r>
                      <a:rPr lang="en-US" baseline="0" dirty="0" smtClean="0"/>
                      <a:t>(0.77 × 10</a:t>
                    </a:r>
                    <a:r>
                      <a:rPr lang="en-US" baseline="30000" dirty="0" smtClean="0"/>
                      <a:t>3 </a:t>
                    </a:r>
                    <a:r>
                      <a:rPr lang="en-US" baseline="0" dirty="0" smtClean="0"/>
                      <a:t>L/°C)T </a:t>
                    </a:r>
                    <a:r>
                      <a:rPr lang="en-US" baseline="0" dirty="0"/>
                      <a:t>+ </a:t>
                    </a:r>
                    <a:r>
                      <a:rPr lang="en-US" baseline="0" dirty="0" smtClean="0"/>
                      <a:t>13.1 </a:t>
                    </a:r>
                    <a:r>
                      <a:rPr lang="en-US" sz="1000" b="0" i="0" u="none" strike="noStrike" baseline="0" dirty="0" smtClean="0">
                        <a:effectLst/>
                      </a:rPr>
                      <a:t>× 10</a:t>
                    </a:r>
                    <a:r>
                      <a:rPr lang="en-US" sz="1000" b="0" i="0" u="none" strike="noStrike" baseline="30000" dirty="0" smtClean="0">
                        <a:effectLst/>
                      </a:rPr>
                      <a:t>3 </a:t>
                    </a:r>
                    <a:r>
                      <a:rPr lang="en-US" baseline="0" dirty="0" smtClean="0"/>
                      <a:t> L</a:t>
                    </a:r>
                    <a:r>
                      <a:rPr lang="en-US" baseline="0" dirty="0"/>
                      <a:t/>
                    </a:r>
                    <a:br>
                      <a:rPr lang="en-US" baseline="0" dirty="0"/>
                    </a:br>
                    <a:r>
                      <a:rPr lang="en-US" baseline="0" dirty="0"/>
                      <a:t>R² = 0.956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Sheet1!$AA$3:$AA$9</c:f>
              <c:numCache>
                <c:formatCode>0.0</c:formatCode>
                <c:ptCount val="7"/>
                <c:pt idx="0">
                  <c:v>0.8</c:v>
                </c:pt>
                <c:pt idx="1">
                  <c:v>1.9</c:v>
                </c:pt>
                <c:pt idx="2">
                  <c:v>2.2999999999999998</c:v>
                </c:pt>
                <c:pt idx="3">
                  <c:v>3.1</c:v>
                </c:pt>
                <c:pt idx="4">
                  <c:v>4</c:v>
                </c:pt>
                <c:pt idx="5">
                  <c:v>4.8</c:v>
                </c:pt>
                <c:pt idx="6">
                  <c:v>5.2</c:v>
                </c:pt>
              </c:numCache>
            </c:numRef>
          </c:xVal>
          <c:yVal>
            <c:numRef>
              <c:f>Sheet1!$AB$3:$AB$9</c:f>
              <c:numCache>
                <c:formatCode>0.0</c:formatCode>
                <c:ptCount val="7"/>
                <c:pt idx="0">
                  <c:v>14</c:v>
                </c:pt>
                <c:pt idx="1">
                  <c:v>14.1</c:v>
                </c:pt>
                <c:pt idx="2">
                  <c:v>15.1</c:v>
                </c:pt>
                <c:pt idx="3">
                  <c:v>15.3</c:v>
                </c:pt>
                <c:pt idx="4">
                  <c:v>16.100000000000001</c:v>
                </c:pt>
                <c:pt idx="5">
                  <c:v>16.8</c:v>
                </c:pt>
                <c:pt idx="6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615224"/>
        <c:axId val="199621888"/>
      </c:scatterChart>
      <c:valAx>
        <c:axId val="199615224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T (°C)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99621888"/>
        <c:crosses val="autoZero"/>
        <c:crossBetween val="midCat"/>
      </c:valAx>
      <c:valAx>
        <c:axId val="199621888"/>
        <c:scaling>
          <c:orientation val="minMax"/>
          <c:max val="17.5"/>
          <c:min val="14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V 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× 10</a:t>
                </a:r>
                <a:r>
                  <a:rPr lang="en-US" sz="1200" b="1" i="0" baseline="30000">
                    <a:effectLst/>
                    <a:latin typeface="Calibri"/>
                    <a:cs typeface="Calibri"/>
                  </a:rPr>
                  <a:t>3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 </a:t>
                </a:r>
                <a:r>
                  <a:rPr lang="en-US" sz="1200" b="1" i="0" baseline="0">
                    <a:effectLst/>
                  </a:rPr>
                  <a:t>(L)</a:t>
                </a:r>
                <a:endParaRPr lang="en-US" sz="120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20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996152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i="0" baseline="0">
                <a:effectLst/>
              </a:rPr>
              <a:t>Charles' Law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Volume (L) as a function of Temperature (°C)</a:t>
            </a:r>
            <a:endParaRPr lang="en-US" sz="1400">
              <a:effectLst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Sheet1!$AA$3:$AA$9</c:f>
              <c:numCache>
                <c:formatCode>0.0</c:formatCode>
                <c:ptCount val="7"/>
                <c:pt idx="0">
                  <c:v>0.8</c:v>
                </c:pt>
                <c:pt idx="1">
                  <c:v>1.9</c:v>
                </c:pt>
                <c:pt idx="2">
                  <c:v>2.2999999999999998</c:v>
                </c:pt>
                <c:pt idx="3">
                  <c:v>3.1</c:v>
                </c:pt>
                <c:pt idx="4">
                  <c:v>4</c:v>
                </c:pt>
                <c:pt idx="5">
                  <c:v>4.8</c:v>
                </c:pt>
                <c:pt idx="6">
                  <c:v>5.2</c:v>
                </c:pt>
              </c:numCache>
            </c:numRef>
          </c:xVal>
          <c:yVal>
            <c:numRef>
              <c:f>Sheet1!$AB$3:$AB$9</c:f>
              <c:numCache>
                <c:formatCode>0.0</c:formatCode>
                <c:ptCount val="7"/>
                <c:pt idx="0">
                  <c:v>14</c:v>
                </c:pt>
                <c:pt idx="1">
                  <c:v>14.1</c:v>
                </c:pt>
                <c:pt idx="2">
                  <c:v>15.1</c:v>
                </c:pt>
                <c:pt idx="3">
                  <c:v>15.3</c:v>
                </c:pt>
                <c:pt idx="4">
                  <c:v>16.100000000000001</c:v>
                </c:pt>
                <c:pt idx="5">
                  <c:v>16.8</c:v>
                </c:pt>
                <c:pt idx="6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473352"/>
        <c:axId val="282466688"/>
      </c:scatterChart>
      <c:valAx>
        <c:axId val="282473352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T (°C)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82466688"/>
        <c:crosses val="autoZero"/>
        <c:crossBetween val="midCat"/>
      </c:valAx>
      <c:valAx>
        <c:axId val="282466688"/>
        <c:scaling>
          <c:orientation val="minMax"/>
          <c:max val="17.5"/>
          <c:min val="14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</a:rPr>
                  <a:t>V 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× 10</a:t>
                </a:r>
                <a:r>
                  <a:rPr lang="en-US" sz="1200" b="1" i="0" baseline="30000">
                    <a:effectLst/>
                    <a:latin typeface="Calibri"/>
                    <a:cs typeface="Calibri"/>
                  </a:rPr>
                  <a:t>3</a:t>
                </a:r>
                <a:r>
                  <a:rPr lang="en-US" sz="1200" b="1" i="0" baseline="0">
                    <a:effectLst/>
                    <a:latin typeface="Calibri"/>
                    <a:cs typeface="Calibri"/>
                  </a:rPr>
                  <a:t> </a:t>
                </a:r>
                <a:r>
                  <a:rPr lang="en-US" sz="1200" b="1" i="0" baseline="0">
                    <a:effectLst/>
                  </a:rPr>
                  <a:t>(L)</a:t>
                </a:r>
                <a:endParaRPr lang="en-US" sz="120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20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824733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81D8-9CC6-4FC7-BC43-B668D7A7812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765175"/>
          </a:xfrm>
        </p:spPr>
        <p:txBody>
          <a:bodyPr/>
          <a:lstStyle/>
          <a:p>
            <a:r>
              <a:rPr lang="en-US" smtClean="0"/>
              <a:t>Chemistry 120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086600" cy="762000"/>
          </a:xfrm>
        </p:spPr>
        <p:txBody>
          <a:bodyPr/>
          <a:lstStyle/>
          <a:p>
            <a:r>
              <a:rPr lang="en-US" dirty="0" smtClean="0"/>
              <a:t>Scaling a graph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1336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Outline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Scaling a graph </a:t>
            </a: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Determination of equation of line </a:t>
            </a:r>
          </a:p>
        </p:txBody>
      </p:sp>
    </p:spTree>
    <p:extLst>
      <p:ext uri="{BB962C8B-B14F-4D97-AF65-F5344CB8AC3E}">
        <p14:creationId xmlns:p14="http://schemas.microsoft.com/office/powerpoint/2010/main" val="38518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sz="4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241463"/>
              </p:ext>
            </p:extLst>
          </p:nvPr>
        </p:nvGraphicFramePr>
        <p:xfrm>
          <a:off x="762000" y="838200"/>
          <a:ext cx="7467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43344"/>
              </p:ext>
            </p:extLst>
          </p:nvPr>
        </p:nvGraphicFramePr>
        <p:xfrm>
          <a:off x="6477000" y="2971800"/>
          <a:ext cx="14097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001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 (s)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[NO</a:t>
                      </a:r>
                      <a:r>
                        <a:rPr lang="en-US" sz="1100" u="none" strike="noStrike" baseline="-25000">
                          <a:effectLst/>
                        </a:rPr>
                        <a:t>2</a:t>
                      </a:r>
                      <a:r>
                        <a:rPr lang="en-US" sz="1100" u="none" strike="noStrike">
                          <a:effectLst/>
                        </a:rPr>
                        <a:t>] (mM)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9.0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4000000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16.0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7000000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24.7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9500000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35.0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11900000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13900000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14900000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15200000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30989"/>
              </p:ext>
            </p:extLst>
          </p:nvPr>
        </p:nvGraphicFramePr>
        <p:xfrm>
          <a:off x="1066800" y="990600"/>
          <a:ext cx="73151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Remember to scale your axis to convenient units. 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31994"/>
              </p:ext>
            </p:extLst>
          </p:nvPr>
        </p:nvGraphicFramePr>
        <p:xfrm>
          <a:off x="6172200" y="2971800"/>
          <a:ext cx="19050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783"/>
                <a:gridCol w="1081217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 (s)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[</a:t>
                      </a:r>
                      <a:r>
                        <a:rPr lang="en-US" sz="1100" u="none" strike="noStrike" dirty="0" smtClean="0">
                          <a:effectLst/>
                        </a:rPr>
                        <a:t>NO</a:t>
                      </a:r>
                      <a:r>
                        <a:rPr lang="en-US" sz="1100" u="none" strike="noStrike" baseline="-25000" dirty="0" smtClean="0">
                          <a:effectLst/>
                        </a:rPr>
                        <a:t>2</a:t>
                      </a:r>
                      <a:r>
                        <a:rPr lang="en-US" sz="1100" u="none" strike="noStrike" dirty="0" smtClean="0">
                          <a:effectLst/>
                        </a:rPr>
                        <a:t>]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× 10</a:t>
                      </a:r>
                      <a:r>
                        <a:rPr lang="en-US" sz="110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</a:rPr>
                        <a:t>(</a:t>
                      </a:r>
                      <a:r>
                        <a:rPr lang="en-US" sz="1100" u="none" strike="noStrike" dirty="0" err="1">
                          <a:effectLst/>
                        </a:rPr>
                        <a:t>mM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9.0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16.0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7.0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24.7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9.5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35.0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11.9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13.9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14.9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15.2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3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 with this graph?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459318"/>
              </p:ext>
            </p:extLst>
          </p:nvPr>
        </p:nvGraphicFramePr>
        <p:xfrm>
          <a:off x="990600" y="1143000"/>
          <a:ext cx="7238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70889"/>
              </p:ext>
            </p:extLst>
          </p:nvPr>
        </p:nvGraphicFramePr>
        <p:xfrm>
          <a:off x="6400800" y="3124200"/>
          <a:ext cx="1384300" cy="151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261"/>
                <a:gridCol w="749039"/>
              </a:tblGrid>
              <a:tr h="38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T (°C)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 (L)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15300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17300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4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Remember to scale your axis to convenient units. </a:t>
            </a:r>
            <a:br>
              <a:rPr lang="en-US" sz="2800" dirty="0" smtClean="0"/>
            </a:br>
            <a:r>
              <a:rPr lang="en-US" sz="2800" dirty="0" smtClean="0"/>
              <a:t>What is the equation of the line? 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387871"/>
              </p:ext>
            </p:extLst>
          </p:nvPr>
        </p:nvGraphicFramePr>
        <p:xfrm>
          <a:off x="609600" y="1066800"/>
          <a:ext cx="739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95361"/>
              </p:ext>
            </p:extLst>
          </p:nvPr>
        </p:nvGraphicFramePr>
        <p:xfrm>
          <a:off x="6248400" y="3124200"/>
          <a:ext cx="1384300" cy="157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261"/>
                <a:gridCol w="749039"/>
              </a:tblGrid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T (°C)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 × 10</a:t>
                      </a:r>
                      <a:r>
                        <a:rPr lang="en-US" sz="1100" u="none" strike="noStrike" baseline="30000">
                          <a:effectLst/>
                        </a:rPr>
                        <a:t>3</a:t>
                      </a:r>
                      <a:r>
                        <a:rPr lang="en-US" sz="1100" u="none" strike="noStrike">
                          <a:effectLst/>
                        </a:rPr>
                        <a:t> (L)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4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Remember to scale your axis to convenient units. </a:t>
            </a:r>
            <a:br>
              <a:rPr lang="en-US" sz="2800" dirty="0" smtClean="0"/>
            </a:br>
            <a:r>
              <a:rPr lang="en-US" sz="2800" dirty="0" smtClean="0"/>
              <a:t>Don’t forget to include the scale in your equation of the line!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824816"/>
              </p:ext>
            </p:extLst>
          </p:nvPr>
        </p:nvGraphicFramePr>
        <p:xfrm>
          <a:off x="609600" y="1066800"/>
          <a:ext cx="739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248400" y="3124200"/>
          <a:ext cx="1384300" cy="157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261"/>
                <a:gridCol w="749039"/>
              </a:tblGrid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T (°C)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 × 10</a:t>
                      </a:r>
                      <a:r>
                        <a:rPr lang="en-US" sz="1100" u="none" strike="noStrike" baseline="30000">
                          <a:effectLst/>
                        </a:rPr>
                        <a:t>3</a:t>
                      </a:r>
                      <a:r>
                        <a:rPr lang="en-US" sz="1100" u="none" strike="noStrike">
                          <a:effectLst/>
                        </a:rPr>
                        <a:t> (L)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7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Remember to scale your axis to convenient units. </a:t>
            </a:r>
            <a:br>
              <a:rPr lang="en-US" sz="2800" dirty="0" smtClean="0"/>
            </a:br>
            <a:r>
              <a:rPr lang="en-US" sz="2800" dirty="0" smtClean="0"/>
              <a:t>Remember to use proper scientific notation! 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19825"/>
              </p:ext>
            </p:extLst>
          </p:nvPr>
        </p:nvGraphicFramePr>
        <p:xfrm>
          <a:off x="609600" y="1066800"/>
          <a:ext cx="739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248400" y="3124200"/>
          <a:ext cx="1384300" cy="157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261"/>
                <a:gridCol w="749039"/>
              </a:tblGrid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T (°C)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 × 10</a:t>
                      </a:r>
                      <a:r>
                        <a:rPr lang="en-US" sz="1100" u="none" strike="noStrike" baseline="30000">
                          <a:effectLst/>
                        </a:rPr>
                        <a:t>3</a:t>
                      </a:r>
                      <a:r>
                        <a:rPr lang="en-US" sz="1100" u="none" strike="noStrike">
                          <a:effectLst/>
                        </a:rPr>
                        <a:t> (L)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24400" y="11430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 = </a:t>
            </a:r>
            <a:r>
              <a:rPr lang="en-US" dirty="0" smtClean="0"/>
              <a:t>(7.7 </a:t>
            </a:r>
            <a:r>
              <a:rPr lang="en-US" dirty="0"/>
              <a:t>× 10</a:t>
            </a:r>
            <a:r>
              <a:rPr lang="en-US" baseline="30000" dirty="0"/>
              <a:t>2</a:t>
            </a:r>
            <a:r>
              <a:rPr lang="en-US" dirty="0"/>
              <a:t> L/°C)T + </a:t>
            </a:r>
            <a:r>
              <a:rPr lang="en-US" dirty="0" smtClean="0"/>
              <a:t>1.31 </a:t>
            </a:r>
            <a:r>
              <a:rPr lang="en-US" dirty="0"/>
              <a:t>× </a:t>
            </a:r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L</a:t>
            </a:r>
            <a:br>
              <a:rPr lang="en-US" dirty="0"/>
            </a:br>
            <a:r>
              <a:rPr lang="en-US" dirty="0"/>
              <a:t>R² = 0.956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Remember to scale your axis to convenient units. </a:t>
            </a:r>
            <a:br>
              <a:rPr lang="en-US" sz="2800" dirty="0" smtClean="0"/>
            </a:br>
            <a:r>
              <a:rPr lang="en-US" sz="2800" dirty="0" smtClean="0"/>
              <a:t>Remember to use proper scientific notation! 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609600" y="1066800"/>
          <a:ext cx="739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248400" y="3124200"/>
          <a:ext cx="1384300" cy="157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261"/>
                <a:gridCol w="749039"/>
              </a:tblGrid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T (°C)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 × 10</a:t>
                      </a:r>
                      <a:r>
                        <a:rPr lang="en-US" sz="1100" u="none" strike="noStrike" baseline="30000">
                          <a:effectLst/>
                        </a:rPr>
                        <a:t>3</a:t>
                      </a:r>
                      <a:r>
                        <a:rPr lang="en-US" sz="1100" u="none" strike="noStrike">
                          <a:effectLst/>
                        </a:rPr>
                        <a:t> (L)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19800" y="5791200"/>
            <a:ext cx="20800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 = </a:t>
            </a:r>
            <a:r>
              <a:rPr lang="en-US" dirty="0" smtClean="0"/>
              <a:t>(7.7 </a:t>
            </a:r>
            <a:r>
              <a:rPr lang="en-US" dirty="0"/>
              <a:t>× 10</a:t>
            </a:r>
            <a:r>
              <a:rPr lang="en-US" baseline="30000" dirty="0"/>
              <a:t>2</a:t>
            </a:r>
            <a:r>
              <a:rPr lang="en-US" dirty="0"/>
              <a:t> L/°C)T + </a:t>
            </a:r>
            <a:r>
              <a:rPr lang="en-US" dirty="0" smtClean="0"/>
              <a:t>1.31 </a:t>
            </a:r>
            <a:r>
              <a:rPr lang="en-US" dirty="0"/>
              <a:t>× </a:t>
            </a:r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L</a:t>
            </a:r>
            <a:br>
              <a:rPr lang="en-US" dirty="0"/>
            </a:br>
            <a:r>
              <a:rPr lang="en-US" dirty="0"/>
              <a:t>R² = 0.956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448</Words>
  <Application>Microsoft Office PowerPoint</Application>
  <PresentationFormat>On-screen Show (4:3)</PresentationFormat>
  <Paragraphs>158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Chemistry 120</vt:lpstr>
      <vt:lpstr>What is wrong with this graph?</vt:lpstr>
      <vt:lpstr>Remember to scale your axis to convenient units. </vt:lpstr>
      <vt:lpstr>What is wrong with this graph? </vt:lpstr>
      <vt:lpstr>Remember to scale your axis to convenient units.  What is the equation of the line?  </vt:lpstr>
      <vt:lpstr>Remember to scale your axis to convenient units.  Don’t forget to include the scale in your equation of the line! </vt:lpstr>
      <vt:lpstr>Remember to scale your axis to convenient units.  Remember to use proper scientific notation!  </vt:lpstr>
      <vt:lpstr>Remember to scale your axis to convenient units.  Remember to use proper scientific notation!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wrong with this graph?  Too much data!</dc:title>
  <dc:creator>Vance</dc:creator>
  <cp:lastModifiedBy>Diana Vance</cp:lastModifiedBy>
  <cp:revision>55</cp:revision>
  <dcterms:created xsi:type="dcterms:W3CDTF">2012-03-02T04:59:24Z</dcterms:created>
  <dcterms:modified xsi:type="dcterms:W3CDTF">2017-10-10T15:10:27Z</dcterms:modified>
</cp:coreProperties>
</file>