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3" r:id="rId9"/>
    <p:sldId id="284" r:id="rId10"/>
    <p:sldId id="285" r:id="rId11"/>
    <p:sldId id="286" r:id="rId12"/>
    <p:sldId id="290" r:id="rId13"/>
    <p:sldId id="287" r:id="rId14"/>
    <p:sldId id="288" r:id="rId15"/>
    <p:sldId id="289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0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4BCE5-401C-4605-8C61-932F0FEFEB1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41807-2359-4010-B365-8FD82C8F9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14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6F68-4E26-43C2-B814-D1028F427A8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26F68-4E26-43C2-B814-D1028F427A8C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F0619-D2F3-4F54-A5C5-7E7F52D7C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Chemistry 141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200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Review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r>
              <a:rPr lang="en-US" sz="3100" dirty="0" smtClean="0"/>
              <a:t>Chapter </a:t>
            </a:r>
            <a:r>
              <a:rPr lang="en-US" sz="3100" dirty="0"/>
              <a:t>9</a:t>
            </a:r>
            <a:r>
              <a:rPr lang="en-US" sz="3100" dirty="0" smtClean="0"/>
              <a:t>: Chemical Bonding I: Lewis Theory</a:t>
            </a:r>
            <a:endParaRPr lang="en-US" sz="3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8229600" cy="57912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Lewis Theory</a:t>
                </a:r>
              </a:p>
              <a:p>
                <a:pPr lvl="1"/>
                <a:r>
                  <a:rPr lang="en-US" dirty="0" smtClean="0"/>
                  <a:t>Dot Structures</a:t>
                </a:r>
              </a:p>
              <a:p>
                <a:pPr lvl="2"/>
                <a:r>
                  <a:rPr lang="en-US" dirty="0" smtClean="0"/>
                  <a:t>Duet and octet rules </a:t>
                </a:r>
              </a:p>
              <a:p>
                <a:r>
                  <a:rPr lang="en-US" dirty="0" smtClean="0"/>
                  <a:t>Types of chemical bonds</a:t>
                </a:r>
              </a:p>
              <a:p>
                <a:pPr lvl="1"/>
                <a:r>
                  <a:rPr lang="en-US" dirty="0" smtClean="0"/>
                  <a:t>Ionic</a:t>
                </a:r>
              </a:p>
              <a:p>
                <a:pPr lvl="2"/>
                <a:r>
                  <a:rPr lang="en-US" dirty="0" smtClean="0"/>
                  <a:t>Coulomb’s Law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𝑜</m:t>
                            </m:r>
                          </m:sub>
                        </m:sSub>
                      </m:den>
                    </m:f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Born-Haber Cycle</a:t>
                </a:r>
              </a:p>
              <a:p>
                <a:pPr lvl="2"/>
                <a:r>
                  <a:rPr lang="en-US" dirty="0" smtClean="0"/>
                  <a:t>Lattice Energy</a:t>
                </a:r>
                <a:endParaRPr lang="en-US" dirty="0"/>
              </a:p>
              <a:p>
                <a:pPr lvl="1"/>
                <a:r>
                  <a:rPr lang="en-US" dirty="0" smtClean="0"/>
                  <a:t>Covalent</a:t>
                </a:r>
              </a:p>
              <a:p>
                <a:pPr lvl="2"/>
                <a:r>
                  <a:rPr lang="en-US" dirty="0" smtClean="0"/>
                  <a:t>Electronegativity</a:t>
                </a:r>
              </a:p>
              <a:p>
                <a:pPr lvl="2"/>
                <a:r>
                  <a:rPr lang="en-US" dirty="0" smtClean="0"/>
                  <a:t>Dipole moment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𝑞𝑟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2"/>
                <a:r>
                  <a:rPr lang="en-US" dirty="0" smtClean="0"/>
                  <a:t>Percent ionic character </a:t>
                </a:r>
              </a:p>
              <a:p>
                <a:pPr lvl="2"/>
                <a:r>
                  <a:rPr lang="en-US" dirty="0" smtClean="0"/>
                  <a:t>Types of covalent bonds</a:t>
                </a:r>
              </a:p>
              <a:p>
                <a:pPr lvl="3"/>
                <a:r>
                  <a:rPr lang="en-US" dirty="0" smtClean="0"/>
                  <a:t>Nonpolar bond vs. Polar bond vs. Coordinate covalent </a:t>
                </a:r>
              </a:p>
              <a:p>
                <a:pPr lvl="2"/>
                <a:r>
                  <a:rPr lang="en-US" dirty="0" smtClean="0"/>
                  <a:t>Lewis Structure</a:t>
                </a:r>
              </a:p>
              <a:p>
                <a:pPr lvl="3"/>
                <a:r>
                  <a:rPr lang="en-US" dirty="0" smtClean="0"/>
                  <a:t>Formal charge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𝐹𝐶</m:t>
                    </m:r>
                    <m:r>
                      <a:rPr lang="en-US" b="0" i="1" smtClean="0">
                        <a:latin typeface="Cambria Math"/>
                      </a:rPr>
                      <m:t>=#</m:t>
                    </m:r>
                    <m:r>
                      <a:rPr lang="en-US" b="0" i="1" smtClean="0">
                        <a:latin typeface="Cambria Math"/>
                      </a:rPr>
                      <m:t>𝑉𝐸</m:t>
                    </m:r>
                    <m:r>
                      <a:rPr lang="en-US" b="0" i="1" smtClean="0">
                        <a:latin typeface="Cambria Math"/>
                      </a:rPr>
                      <m:t> −#</m:t>
                    </m:r>
                    <m:r>
                      <a:rPr lang="en-US" b="0" i="1" smtClean="0">
                        <a:latin typeface="Cambria Math"/>
                      </a:rPr>
                      <m:t>𝐿𝑃𝐸</m:t>
                    </m:r>
                    <m:r>
                      <a:rPr lang="en-US" b="0" i="1" smtClean="0"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𝑆𝐸</m:t>
                    </m:r>
                  </m:oMath>
                </a14:m>
                <a:endParaRPr lang="en-US" dirty="0" smtClean="0"/>
              </a:p>
              <a:p>
                <a:pPr lvl="3"/>
                <a:r>
                  <a:rPr lang="en-US" dirty="0" smtClean="0"/>
                  <a:t>Resonance structures </a:t>
                </a:r>
              </a:p>
              <a:p>
                <a:pPr lvl="2"/>
                <a:r>
                  <a:rPr lang="en-US" dirty="0" smtClean="0"/>
                  <a:t>Bond Energy</a:t>
                </a:r>
              </a:p>
              <a:p>
                <a:pPr lvl="2"/>
                <a:r>
                  <a:rPr lang="en-US" dirty="0" smtClean="0"/>
                  <a:t>Bond Length</a:t>
                </a:r>
                <a:endParaRPr lang="en-US" dirty="0"/>
              </a:p>
              <a:p>
                <a:pPr lvl="1"/>
                <a:r>
                  <a:rPr lang="en-US" dirty="0" smtClean="0"/>
                  <a:t>Metallic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8229600" cy="5791200"/>
              </a:xfrm>
              <a:blipFill rotWithShape="1">
                <a:blip r:embed="rId2"/>
                <a:stretch>
                  <a:fillRect l="-815" t="-16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432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Chapter 10: Chemical Bonding II: Molecular Shapes, Valance Bond Theory, and Molecular Orbital Theory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Valence Shell Electron Pair Repulsion Theory (VSEPR) </a:t>
            </a:r>
          </a:p>
          <a:p>
            <a:pPr lvl="1"/>
            <a:r>
              <a:rPr lang="en-US" dirty="0" smtClean="0"/>
              <a:t>Geometries</a:t>
            </a:r>
          </a:p>
          <a:p>
            <a:pPr lvl="2"/>
            <a:r>
              <a:rPr lang="en-US" dirty="0" smtClean="0"/>
              <a:t>Linear</a:t>
            </a:r>
          </a:p>
          <a:p>
            <a:pPr lvl="2"/>
            <a:r>
              <a:rPr lang="en-US" dirty="0" err="1" smtClean="0"/>
              <a:t>Trigonal</a:t>
            </a:r>
            <a:r>
              <a:rPr lang="en-US" dirty="0" smtClean="0"/>
              <a:t> planar</a:t>
            </a:r>
          </a:p>
          <a:p>
            <a:pPr lvl="3"/>
            <a:r>
              <a:rPr lang="en-US" dirty="0" smtClean="0"/>
              <a:t>bent</a:t>
            </a:r>
          </a:p>
          <a:p>
            <a:pPr lvl="2"/>
            <a:r>
              <a:rPr lang="en-US" dirty="0" smtClean="0"/>
              <a:t>Tetrahedral</a:t>
            </a:r>
          </a:p>
          <a:p>
            <a:pPr lvl="3"/>
            <a:r>
              <a:rPr lang="en-US" dirty="0" err="1" smtClean="0"/>
              <a:t>Trigonal</a:t>
            </a:r>
            <a:r>
              <a:rPr lang="en-US" dirty="0" smtClean="0"/>
              <a:t> pyramidal</a:t>
            </a:r>
          </a:p>
          <a:p>
            <a:pPr lvl="3"/>
            <a:r>
              <a:rPr lang="en-US" dirty="0" smtClean="0"/>
              <a:t>Bent </a:t>
            </a:r>
          </a:p>
          <a:p>
            <a:pPr lvl="2"/>
            <a:r>
              <a:rPr lang="en-US" dirty="0" err="1"/>
              <a:t>T</a:t>
            </a:r>
            <a:r>
              <a:rPr lang="en-US" dirty="0" err="1" smtClean="0"/>
              <a:t>rigonal</a:t>
            </a:r>
            <a:r>
              <a:rPr lang="en-US" dirty="0" smtClean="0"/>
              <a:t> </a:t>
            </a:r>
            <a:r>
              <a:rPr lang="en-US" dirty="0" err="1" smtClean="0"/>
              <a:t>bipyramidal</a:t>
            </a:r>
            <a:endParaRPr lang="en-US" dirty="0" smtClean="0"/>
          </a:p>
          <a:p>
            <a:pPr lvl="3"/>
            <a:r>
              <a:rPr lang="en-US" dirty="0" smtClean="0"/>
              <a:t>T-shaped</a:t>
            </a:r>
          </a:p>
          <a:p>
            <a:pPr lvl="3"/>
            <a:r>
              <a:rPr lang="en-US" dirty="0" smtClean="0"/>
              <a:t>See-saw</a:t>
            </a:r>
          </a:p>
          <a:p>
            <a:pPr lvl="3"/>
            <a:r>
              <a:rPr lang="en-US" dirty="0" smtClean="0"/>
              <a:t>Linear </a:t>
            </a:r>
          </a:p>
          <a:p>
            <a:pPr lvl="2"/>
            <a:r>
              <a:rPr lang="en-US" dirty="0" smtClean="0"/>
              <a:t>Octahedral</a:t>
            </a:r>
          </a:p>
          <a:p>
            <a:pPr lvl="3"/>
            <a:r>
              <a:rPr lang="en-US" dirty="0" smtClean="0"/>
              <a:t>Square planar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quare pyramidal </a:t>
            </a:r>
          </a:p>
          <a:p>
            <a:pPr lvl="1"/>
            <a:r>
              <a:rPr lang="en-US" dirty="0" smtClean="0"/>
              <a:t>Polar molecule vs. nonpolar molecule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Valance Bond Theory</a:t>
            </a:r>
          </a:p>
          <a:p>
            <a:pPr lvl="1"/>
            <a:r>
              <a:rPr lang="en-US" dirty="0"/>
              <a:t>Sigma bond vs. pi bond </a:t>
            </a:r>
          </a:p>
          <a:p>
            <a:pPr lvl="1"/>
            <a:r>
              <a:rPr lang="en-US" dirty="0"/>
              <a:t>Hybridization: </a:t>
            </a:r>
            <a:r>
              <a:rPr lang="en-US" dirty="0" err="1"/>
              <a:t>sp</a:t>
            </a:r>
            <a:r>
              <a:rPr lang="en-US" dirty="0"/>
              <a:t>, sp</a:t>
            </a:r>
            <a:r>
              <a:rPr lang="en-US" baseline="30000" dirty="0"/>
              <a:t>2</a:t>
            </a:r>
            <a:r>
              <a:rPr lang="en-US" dirty="0"/>
              <a:t>, sp</a:t>
            </a:r>
            <a:r>
              <a:rPr lang="en-US" baseline="30000" dirty="0"/>
              <a:t>3</a:t>
            </a:r>
            <a:r>
              <a:rPr lang="en-US" dirty="0"/>
              <a:t>, sp</a:t>
            </a:r>
            <a:r>
              <a:rPr lang="en-US" baseline="30000" dirty="0"/>
              <a:t>3</a:t>
            </a:r>
            <a:r>
              <a:rPr lang="en-US" dirty="0"/>
              <a:t>d, sp</a:t>
            </a:r>
            <a:r>
              <a:rPr lang="en-US" baseline="30000" dirty="0"/>
              <a:t>3</a:t>
            </a:r>
            <a:r>
              <a:rPr lang="en-US" dirty="0"/>
              <a:t>d</a:t>
            </a:r>
            <a:r>
              <a:rPr lang="en-US" baseline="30000" dirty="0"/>
              <a:t>2</a:t>
            </a:r>
          </a:p>
          <a:p>
            <a:r>
              <a:rPr lang="en-US" dirty="0"/>
              <a:t>Molecular Orbital Theory</a:t>
            </a:r>
          </a:p>
          <a:p>
            <a:pPr lvl="1"/>
            <a:r>
              <a:rPr lang="en-US" dirty="0"/>
              <a:t>Bond orbital vs. </a:t>
            </a:r>
            <a:r>
              <a:rPr lang="en-US" dirty="0" err="1"/>
              <a:t>antibonding</a:t>
            </a:r>
            <a:r>
              <a:rPr lang="en-US" dirty="0"/>
              <a:t> orbital </a:t>
            </a:r>
          </a:p>
          <a:p>
            <a:pPr lvl="1"/>
            <a:r>
              <a:rPr lang="en-US" dirty="0"/>
              <a:t>Bond order </a:t>
            </a:r>
          </a:p>
          <a:p>
            <a:pPr lvl="1"/>
            <a:r>
              <a:rPr lang="en-US" dirty="0" err="1"/>
              <a:t>Homonuclear</a:t>
            </a:r>
            <a:r>
              <a:rPr lang="en-US" dirty="0"/>
              <a:t> vs. </a:t>
            </a:r>
            <a:r>
              <a:rPr lang="en-US" dirty="0" err="1"/>
              <a:t>heteronuclear</a:t>
            </a:r>
            <a:r>
              <a:rPr lang="en-US" dirty="0"/>
              <a:t> diatomic molecules </a:t>
            </a:r>
          </a:p>
          <a:p>
            <a:pPr lvl="1"/>
            <a:r>
              <a:rPr lang="en-US" dirty="0"/>
              <a:t>Polyatomic molecules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3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5" descr="10_T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838" y="0"/>
            <a:ext cx="53943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2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Chapter 11: Liquids, Solids, and Intermolecular Forces 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838200"/>
                <a:ext cx="4038600" cy="5638800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 smtClean="0"/>
                  <a:t>States of Matter</a:t>
                </a:r>
              </a:p>
              <a:p>
                <a:pPr lvl="1"/>
                <a:r>
                  <a:rPr lang="en-US" dirty="0" smtClean="0"/>
                  <a:t>Degrees of freedom</a:t>
                </a:r>
              </a:p>
              <a:p>
                <a:pPr lvl="2"/>
                <a:r>
                  <a:rPr lang="en-US" dirty="0" smtClean="0"/>
                  <a:t>Rotational, translational, vibrational </a:t>
                </a:r>
              </a:p>
              <a:p>
                <a:pPr lvl="1"/>
                <a:r>
                  <a:rPr lang="en-US" dirty="0" smtClean="0"/>
                  <a:t>Kinetic Molecular Theory</a:t>
                </a:r>
              </a:p>
              <a:p>
                <a:r>
                  <a:rPr lang="en-US" dirty="0" smtClean="0"/>
                  <a:t>van der Waals forces (aka Intermolecular Forces)</a:t>
                </a:r>
                <a:endParaRPr lang="en-US" dirty="0"/>
              </a:p>
              <a:p>
                <a:pPr lvl="1"/>
                <a:r>
                  <a:rPr lang="en-US" dirty="0" smtClean="0"/>
                  <a:t>Ion-dipole</a:t>
                </a:r>
              </a:p>
              <a:p>
                <a:pPr lvl="1"/>
                <a:r>
                  <a:rPr lang="en-US" dirty="0" smtClean="0"/>
                  <a:t>Induced </a:t>
                </a:r>
                <a:r>
                  <a:rPr lang="en-US" dirty="0"/>
                  <a:t>dipole aka London forces or dispersion forces</a:t>
                </a:r>
              </a:p>
              <a:p>
                <a:pPr lvl="1"/>
                <a:r>
                  <a:rPr lang="en-US" dirty="0"/>
                  <a:t>Dipole forces</a:t>
                </a:r>
              </a:p>
              <a:p>
                <a:pPr lvl="1"/>
                <a:r>
                  <a:rPr lang="en-US" dirty="0"/>
                  <a:t>Hydrogen bonding</a:t>
                </a:r>
              </a:p>
              <a:p>
                <a:r>
                  <a:rPr lang="en-US" dirty="0" smtClean="0"/>
                  <a:t>Properties </a:t>
                </a:r>
                <a:r>
                  <a:rPr lang="en-US" dirty="0"/>
                  <a:t>of Liquids</a:t>
                </a:r>
              </a:p>
              <a:p>
                <a:pPr lvl="1"/>
                <a:r>
                  <a:rPr lang="en-US" dirty="0" smtClean="0"/>
                  <a:t>Solubility </a:t>
                </a:r>
              </a:p>
              <a:p>
                <a:pPr lvl="2"/>
                <a:r>
                  <a:rPr lang="en-US" dirty="0" smtClean="0"/>
                  <a:t>Miscible vs. immiscible </a:t>
                </a:r>
              </a:p>
              <a:p>
                <a:pPr lvl="1"/>
                <a:r>
                  <a:rPr lang="en-US" dirty="0" smtClean="0"/>
                  <a:t>Vapor </a:t>
                </a:r>
                <a:r>
                  <a:rPr lang="en-US" dirty="0"/>
                  <a:t>pressure</a:t>
                </a:r>
              </a:p>
              <a:p>
                <a:pPr lvl="1"/>
                <a:r>
                  <a:rPr lang="en-US" dirty="0"/>
                  <a:t>Boiling point</a:t>
                </a:r>
              </a:p>
              <a:p>
                <a:pPr lvl="1"/>
                <a:r>
                  <a:rPr lang="en-US" dirty="0"/>
                  <a:t>Viscosity</a:t>
                </a:r>
              </a:p>
              <a:p>
                <a:pPr lvl="1"/>
                <a:r>
                  <a:rPr lang="en-US" dirty="0"/>
                  <a:t>Surface </a:t>
                </a:r>
                <a:r>
                  <a:rPr lang="en-US" dirty="0" smtClean="0"/>
                  <a:t>tension</a:t>
                </a:r>
              </a:p>
              <a:p>
                <a:pPr lvl="1"/>
                <a:r>
                  <a:rPr lang="en-US" dirty="0" smtClean="0"/>
                  <a:t>Capillary action </a:t>
                </a:r>
              </a:p>
              <a:p>
                <a:pPr lvl="2"/>
                <a:r>
                  <a:rPr lang="en-US" dirty="0" smtClean="0"/>
                  <a:t>Cohesion vs. adhesion </a:t>
                </a:r>
                <a:endParaRPr lang="en-US" dirty="0"/>
              </a:p>
              <a:p>
                <a:r>
                  <a:rPr lang="en-US" dirty="0"/>
                  <a:t>Clausius-Clapeyron Equation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𝑣𝑎𝑝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Δ</m:t>
                        </m:r>
                        <m:sSub>
                          <m:sSubPr>
                            <m:ctrlPr>
                              <a:rPr lang="el-G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𝑣𝑎𝑝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den>
                        </m:f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𝐶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  <a:ea typeface="Cambria Math"/>
                          </a:rPr>
                          <m:t>Δ</m:t>
                        </m:r>
                        <m:sSub>
                          <m:sSubPr>
                            <m:ctrlPr>
                              <a:rPr lang="el-GR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𝑣𝑎𝑝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𝑅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Phase Changes </a:t>
                </a:r>
                <a:endParaRPr lang="en-US" i="1" dirty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𝑞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𝑚𝑐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𝑇</m:t>
                    </m:r>
                  </m:oMath>
                </a14:m>
                <a:endParaRPr lang="en-US" dirty="0"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𝑞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</a:rPr>
                      <m:t>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𝐻</m:t>
                    </m:r>
                  </m:oMath>
                </a14:m>
                <a:endParaRPr lang="en-US" dirty="0"/>
              </a:p>
              <a:p>
                <a:pPr lvl="2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838200"/>
                <a:ext cx="4038600" cy="5638800"/>
              </a:xfrm>
              <a:blipFill rotWithShape="1">
                <a:blip r:embed="rId2"/>
                <a:stretch>
                  <a:fillRect l="-302" t="-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838200"/>
                <a:ext cx="4038600" cy="5791200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dirty="0" smtClean="0"/>
                  <a:t>Phase </a:t>
                </a:r>
                <a:r>
                  <a:rPr lang="en-US" dirty="0"/>
                  <a:t>Diagrams</a:t>
                </a:r>
              </a:p>
              <a:p>
                <a:pPr lvl="1"/>
                <a:r>
                  <a:rPr lang="en-US" dirty="0" smtClean="0"/>
                  <a:t>phase boundaries</a:t>
                </a:r>
              </a:p>
              <a:p>
                <a:pPr lvl="1"/>
                <a:r>
                  <a:rPr lang="en-US" dirty="0" smtClean="0"/>
                  <a:t>Triple point</a:t>
                </a:r>
              </a:p>
              <a:p>
                <a:pPr lvl="1"/>
                <a:r>
                  <a:rPr lang="en-US" dirty="0" smtClean="0"/>
                  <a:t>Critical temperature and pressure</a:t>
                </a:r>
              </a:p>
              <a:p>
                <a:pPr lvl="1"/>
                <a:r>
                  <a:rPr lang="en-US" dirty="0" smtClean="0"/>
                  <a:t>Supercritical fluid </a:t>
                </a:r>
              </a:p>
              <a:p>
                <a:r>
                  <a:rPr lang="en-US" dirty="0" smtClean="0"/>
                  <a:t>Properties </a:t>
                </a:r>
                <a:r>
                  <a:rPr lang="en-US" dirty="0"/>
                  <a:t>of Solids</a:t>
                </a:r>
              </a:p>
              <a:p>
                <a:pPr lvl="1"/>
                <a:r>
                  <a:rPr lang="en-US" dirty="0"/>
                  <a:t>Amorphous </a:t>
                </a:r>
              </a:p>
              <a:p>
                <a:pPr lvl="1"/>
                <a:r>
                  <a:rPr lang="en-US" dirty="0"/>
                  <a:t>Crystalline</a:t>
                </a:r>
              </a:p>
              <a:p>
                <a:pPr lvl="2"/>
                <a:r>
                  <a:rPr lang="en-US" dirty="0" smtClean="0"/>
                  <a:t>Atomic</a:t>
                </a:r>
              </a:p>
              <a:p>
                <a:pPr lvl="3"/>
                <a:r>
                  <a:rPr lang="en-US" dirty="0" smtClean="0"/>
                  <a:t>metallic, covalent network, nonbonding </a:t>
                </a:r>
              </a:p>
              <a:p>
                <a:pPr lvl="2"/>
                <a:r>
                  <a:rPr lang="en-US" dirty="0" smtClean="0"/>
                  <a:t>Ionic</a:t>
                </a:r>
                <a:endParaRPr lang="en-US" dirty="0"/>
              </a:p>
              <a:p>
                <a:pPr lvl="2"/>
                <a:r>
                  <a:rPr lang="en-US" dirty="0"/>
                  <a:t>Molecular</a:t>
                </a:r>
              </a:p>
              <a:p>
                <a:pPr lvl="1"/>
                <a:r>
                  <a:rPr lang="en-US" dirty="0" smtClean="0"/>
                  <a:t>Unit cells/structures</a:t>
                </a:r>
              </a:p>
              <a:p>
                <a:pPr lvl="2"/>
                <a:r>
                  <a:rPr lang="en-US" dirty="0" smtClean="0"/>
                  <a:t>X-ray diffraction </a:t>
                </a:r>
              </a:p>
              <a:p>
                <a:pPr lvl="2"/>
                <a:r>
                  <a:rPr lang="en-US" dirty="0" smtClean="0"/>
                  <a:t>Bragg equation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</a:rPr>
                      <m:t>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𝑠𝑖𝑛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𝜆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Coordination number vs. packing efficiency </a:t>
                </a:r>
              </a:p>
              <a:p>
                <a:pPr lvl="2"/>
                <a:r>
                  <a:rPr lang="en-US" dirty="0" smtClean="0"/>
                  <a:t>Types of unit cells</a:t>
                </a:r>
              </a:p>
              <a:p>
                <a:pPr lvl="3"/>
                <a:r>
                  <a:rPr lang="en-US" dirty="0" smtClean="0"/>
                  <a:t>Primitive cubic</a:t>
                </a:r>
              </a:p>
              <a:p>
                <a:pPr lvl="3"/>
                <a:r>
                  <a:rPr lang="en-US" dirty="0" smtClean="0"/>
                  <a:t>Body centered cubic</a:t>
                </a:r>
              </a:p>
              <a:p>
                <a:pPr lvl="3"/>
                <a:r>
                  <a:rPr lang="en-US" dirty="0" smtClean="0"/>
                  <a:t>Face centered cubic </a:t>
                </a:r>
              </a:p>
              <a:p>
                <a:pPr lvl="4"/>
                <a:r>
                  <a:rPr lang="en-US" dirty="0" smtClean="0"/>
                  <a:t>Cubic closest-packed</a:t>
                </a:r>
              </a:p>
              <a:p>
                <a:pPr lvl="4"/>
                <a:r>
                  <a:rPr lang="en-US" dirty="0" smtClean="0"/>
                  <a:t>Hexagonal closest-packed</a:t>
                </a:r>
                <a:endParaRPr lang="en-US" dirty="0"/>
              </a:p>
              <a:p>
                <a:pPr lvl="1"/>
                <a:r>
                  <a:rPr lang="en-US" dirty="0"/>
                  <a:t>Band Theory 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Energy band vs. valence band vs. conduction band </a:t>
                </a:r>
              </a:p>
              <a:p>
                <a:pPr lvl="2"/>
                <a:r>
                  <a:rPr lang="en-US" dirty="0" smtClean="0"/>
                  <a:t>Band gap</a:t>
                </a:r>
              </a:p>
              <a:p>
                <a:pPr lvl="2"/>
                <a:r>
                  <a:rPr lang="en-US" dirty="0" smtClean="0"/>
                  <a:t>Types: conductor vs. semiconductor vs. insulator </a:t>
                </a:r>
              </a:p>
              <a:p>
                <a:pPr lvl="2"/>
                <a:r>
                  <a:rPr lang="en-US" dirty="0" smtClean="0"/>
                  <a:t>N-type semiconductor</a:t>
                </a:r>
              </a:p>
              <a:p>
                <a:pPr lvl="2"/>
                <a:r>
                  <a:rPr lang="en-US" dirty="0" smtClean="0"/>
                  <a:t>P-type semiconductor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838200"/>
                <a:ext cx="4038600" cy="5791200"/>
              </a:xfrm>
              <a:blipFill rotWithShape="1">
                <a:blip r:embed="rId3"/>
                <a:stretch>
                  <a:fillRect l="-453" t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64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12: Solutions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990600"/>
                <a:ext cx="4038600" cy="5135563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Types of Mixtures</a:t>
                </a:r>
              </a:p>
              <a:p>
                <a:pPr lvl="1"/>
                <a:r>
                  <a:rPr lang="en-US" dirty="0" smtClean="0"/>
                  <a:t>Suspension</a:t>
                </a:r>
              </a:p>
              <a:p>
                <a:pPr lvl="1"/>
                <a:r>
                  <a:rPr lang="en-US" dirty="0" smtClean="0"/>
                  <a:t>Colloid</a:t>
                </a:r>
              </a:p>
              <a:p>
                <a:pPr lvl="1"/>
                <a:r>
                  <a:rPr lang="en-US" dirty="0" smtClean="0"/>
                  <a:t>Solution </a:t>
                </a:r>
              </a:p>
              <a:p>
                <a:r>
                  <a:rPr lang="en-US" dirty="0" smtClean="0"/>
                  <a:t>Solutions </a:t>
                </a:r>
              </a:p>
              <a:p>
                <a:pPr lvl="1"/>
                <a:r>
                  <a:rPr lang="en-US" dirty="0" smtClean="0"/>
                  <a:t>Types: gas, liquid, solid </a:t>
                </a:r>
              </a:p>
              <a:p>
                <a:pPr lvl="1"/>
                <a:r>
                  <a:rPr lang="en-US" dirty="0" smtClean="0"/>
                  <a:t>Solubility </a:t>
                </a:r>
              </a:p>
              <a:p>
                <a:pPr lvl="2"/>
                <a:r>
                  <a:rPr lang="en-US" dirty="0" smtClean="0"/>
                  <a:t>Factors Affecting</a:t>
                </a:r>
              </a:p>
              <a:p>
                <a:pPr lvl="3"/>
                <a:r>
                  <a:rPr lang="en-US" dirty="0" smtClean="0"/>
                  <a:t>Temperature</a:t>
                </a:r>
              </a:p>
              <a:p>
                <a:pPr lvl="3"/>
                <a:r>
                  <a:rPr lang="en-US" dirty="0" smtClean="0"/>
                  <a:t>Pressure </a:t>
                </a:r>
              </a:p>
              <a:p>
                <a:pPr lvl="2"/>
                <a:r>
                  <a:rPr lang="en-US" dirty="0" smtClean="0"/>
                  <a:t>Henry’s Law </a:t>
                </a:r>
              </a:p>
              <a:p>
                <a:pPr marL="742950" lvl="2" indent="-342900"/>
                <a:r>
                  <a:rPr lang="en-US" dirty="0"/>
                  <a:t>Saturated vs. unsaturated vs. </a:t>
                </a:r>
                <a:r>
                  <a:rPr lang="en-US" dirty="0" smtClean="0"/>
                  <a:t>supersaturated</a:t>
                </a:r>
              </a:p>
              <a:p>
                <a:r>
                  <a:rPr lang="en-US" dirty="0" smtClean="0"/>
                  <a:t>Units of Concentration</a:t>
                </a:r>
              </a:p>
              <a:p>
                <a:pPr lvl="1"/>
                <a:r>
                  <a:rPr lang="en-US" dirty="0" smtClean="0"/>
                  <a:t>Mass percent, ppm, ppb </a:t>
                </a:r>
                <a:endParaRPr lang="en-US" b="0" i="1" dirty="0" smtClean="0">
                  <a:latin typeface="Cambria Math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%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𝑠𝑜𝑙𝑢𝑡𝑒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𝑠𝑜𝑙𝑢𝑡𝑖𝑜𝑛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𝑓𝑎𝑐𝑡𝑜𝑟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Density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𝑠𝑜𝑙𝑢𝑡𝑖𝑜𝑛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𝑠𝑜𝑙𝑢𝑡𝑖𝑜𝑛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Mole fraction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𝑠𝑜𝑙𝑢𝑡𝑒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𝑠𝑜𝑙𝑢𝑡𝑖𝑜𝑛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Molarity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M</m:t>
                    </m:r>
                    <m:r>
                      <a:rPr lang="en-US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𝑠𝑜𝑙𝑢𝑡𝑒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𝑠𝑜𝑙𝑢𝑡𝑖𝑜𝑛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Molality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𝑠𝑜𝑙𝑢𝑡𝑒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𝑘𝑔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𝑠𝑜𝑙𝑣𝑒𝑛𝑡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990600"/>
                <a:ext cx="4038600" cy="5135563"/>
              </a:xfrm>
              <a:blipFill rotWithShape="1">
                <a:blip r:embed="rId2"/>
                <a:stretch>
                  <a:fillRect l="-905" t="-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990600"/>
                <a:ext cx="4038600" cy="5135563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Colligative </a:t>
                </a:r>
                <a:r>
                  <a:rPr lang="en-US" dirty="0"/>
                  <a:t>Properties</a:t>
                </a:r>
              </a:p>
              <a:p>
                <a:pPr lvl="1"/>
                <a:r>
                  <a:rPr lang="en-US" dirty="0"/>
                  <a:t>Vapor pressure lowering </a:t>
                </a:r>
              </a:p>
              <a:p>
                <a:pPr lvl="2"/>
                <a:r>
                  <a:rPr lang="en-US" dirty="0" err="1"/>
                  <a:t>Raoult’s</a:t>
                </a:r>
                <a:r>
                  <a:rPr lang="en-US" dirty="0"/>
                  <a:t> Law </a:t>
                </a:r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𝑠𝑜𝑙𝑢𝑡𝑖𝑜𝑛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𝑖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𝑠𝑜𝑙𝑣𝑒𝑛𝑡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𝑠𝑜𝑙𝑣𝑒𝑛𝑡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Boiling point </a:t>
                </a:r>
                <a:r>
                  <a:rPr lang="en-US" dirty="0" smtClean="0"/>
                  <a:t>elevation</a:t>
                </a:r>
              </a:p>
              <a:p>
                <a:pPr lvl="2"/>
                <a:r>
                  <a:rPr lang="en-US" dirty="0" smtClean="0">
                    <a:latin typeface="Times New Roman"/>
                    <a:cs typeface="Times New Roman"/>
                  </a:rPr>
                  <a:t>∆</a:t>
                </a:r>
                <a:r>
                  <a:rPr lang="en-US" dirty="0">
                    <a:latin typeface="Times New Roman"/>
                    <a:cs typeface="Times New Roman"/>
                  </a:rPr>
                  <a:t>T</a:t>
                </a:r>
                <a:r>
                  <a:rPr lang="en-US" baseline="-25000" dirty="0">
                    <a:latin typeface="Times New Roman"/>
                    <a:cs typeface="Times New Roman"/>
                  </a:rPr>
                  <a:t>b</a:t>
                </a:r>
                <a:r>
                  <a:rPr lang="en-US" dirty="0">
                    <a:latin typeface="Times New Roman"/>
                    <a:cs typeface="Times New Roman"/>
                  </a:rPr>
                  <a:t> = </a:t>
                </a:r>
                <a:r>
                  <a:rPr lang="en-US" dirty="0" err="1">
                    <a:latin typeface="Times New Roman"/>
                    <a:cs typeface="Times New Roman"/>
                  </a:rPr>
                  <a:t>i</a:t>
                </a:r>
                <a:r>
                  <a:rPr lang="en-US" dirty="0">
                    <a:latin typeface="Times New Roman"/>
                    <a:cs typeface="Times New Roman"/>
                  </a:rPr>
                  <a:t> </a:t>
                </a:r>
                <a:r>
                  <a:rPr lang="en-US" i="1" dirty="0">
                    <a:latin typeface="Times New Roman"/>
                    <a:cs typeface="Times New Roman"/>
                  </a:rPr>
                  <a:t>m</a:t>
                </a:r>
                <a:r>
                  <a:rPr lang="en-US" dirty="0">
                    <a:latin typeface="Times New Roman"/>
                    <a:cs typeface="Times New Roman"/>
                  </a:rPr>
                  <a:t> k</a:t>
                </a:r>
                <a:r>
                  <a:rPr lang="en-US" baseline="-25000" dirty="0">
                    <a:latin typeface="Times New Roman"/>
                    <a:cs typeface="Times New Roman"/>
                  </a:rPr>
                  <a:t>b</a:t>
                </a:r>
                <a:endParaRPr lang="en-US" baseline="-25000" dirty="0"/>
              </a:p>
              <a:p>
                <a:pPr lvl="1"/>
                <a:r>
                  <a:rPr lang="en-US" dirty="0"/>
                  <a:t>Freezing point depression </a:t>
                </a:r>
                <a:endParaRPr lang="en-US" dirty="0" smtClean="0"/>
              </a:p>
              <a:p>
                <a:pPr lvl="2"/>
                <a:r>
                  <a:rPr lang="en-US" dirty="0" smtClean="0">
                    <a:latin typeface="Times New Roman"/>
                    <a:cs typeface="Times New Roman"/>
                  </a:rPr>
                  <a:t>∆</a:t>
                </a:r>
                <a:r>
                  <a:rPr lang="en-US" dirty="0">
                    <a:latin typeface="Times New Roman"/>
                    <a:cs typeface="Times New Roman"/>
                  </a:rPr>
                  <a:t>T</a:t>
                </a:r>
                <a:r>
                  <a:rPr lang="en-US" baseline="-25000" dirty="0">
                    <a:latin typeface="Times New Roman"/>
                    <a:cs typeface="Times New Roman"/>
                  </a:rPr>
                  <a:t>b</a:t>
                </a:r>
                <a:r>
                  <a:rPr lang="en-US" dirty="0">
                    <a:latin typeface="Times New Roman"/>
                    <a:cs typeface="Times New Roman"/>
                  </a:rPr>
                  <a:t> = </a:t>
                </a:r>
                <a:r>
                  <a:rPr lang="en-US" dirty="0" err="1">
                    <a:latin typeface="Times New Roman"/>
                    <a:cs typeface="Times New Roman"/>
                  </a:rPr>
                  <a:t>i</a:t>
                </a:r>
                <a:r>
                  <a:rPr lang="en-US" dirty="0">
                    <a:latin typeface="Times New Roman"/>
                    <a:cs typeface="Times New Roman"/>
                  </a:rPr>
                  <a:t> </a:t>
                </a:r>
                <a:r>
                  <a:rPr lang="en-US" i="1" dirty="0">
                    <a:latin typeface="Times New Roman"/>
                    <a:cs typeface="Times New Roman"/>
                  </a:rPr>
                  <a:t>m</a:t>
                </a:r>
                <a:r>
                  <a:rPr lang="en-US" dirty="0">
                    <a:latin typeface="Times New Roman"/>
                    <a:cs typeface="Times New Roman"/>
                  </a:rPr>
                  <a:t> k</a:t>
                </a:r>
                <a:r>
                  <a:rPr lang="en-US" baseline="-25000" dirty="0">
                    <a:latin typeface="Times New Roman"/>
                    <a:cs typeface="Times New Roman"/>
                  </a:rPr>
                  <a:t>b</a:t>
                </a:r>
              </a:p>
              <a:p>
                <a:pPr lvl="1"/>
                <a:r>
                  <a:rPr lang="en-US" dirty="0">
                    <a:latin typeface="Times New Roman"/>
                    <a:cs typeface="Times New Roman"/>
                  </a:rPr>
                  <a:t>Osmotic pressure	</a:t>
                </a:r>
                <a:endParaRPr lang="en-US" dirty="0" smtClean="0">
                  <a:latin typeface="Times New Roman"/>
                  <a:cs typeface="Times New Roman"/>
                </a:endParaRPr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/>
                        <a:ea typeface="Cambria Math"/>
                        <a:cs typeface="Times New Roman"/>
                      </a:rPr>
                      <m:t>Π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𝑖𝑀𝑅𝑇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990600"/>
                <a:ext cx="4038600" cy="5135563"/>
              </a:xfrm>
              <a:blipFill rotWithShape="1">
                <a:blip r:embed="rId3"/>
                <a:stretch>
                  <a:fillRect l="-1057" t="-1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54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Chapter 14: Chemical Equilibrium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638800"/>
              </a:xfrm>
            </p:spPr>
            <p:txBody>
              <a:bodyPr>
                <a:normAutofit fontScale="77500" lnSpcReduction="20000"/>
              </a:bodyPr>
              <a:lstStyle/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 smtClean="0"/>
                  <a:t>Reversibility of Reactions</a:t>
                </a:r>
              </a:p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>
                    <a:latin typeface="Times New Roman"/>
                    <a:cs typeface="Times New Roman"/>
                  </a:rPr>
                  <a:t>Equilibrium constants</a:t>
                </a:r>
              </a:p>
              <a:p>
                <a:pPr marL="742950" lvl="2" indent="-342900"/>
                <a:r>
                  <a:rPr lang="en-US" dirty="0">
                    <a:latin typeface="Times New Roman"/>
                    <a:cs typeface="Times New Roman"/>
                  </a:rPr>
                  <a:t>Law of Mass Action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cs typeface="Times New Roman"/>
                      </a:rPr>
                      <m:t>𝑎𝐴</m:t>
                    </m:r>
                    <m:r>
                      <a:rPr lang="en-US" i="1">
                        <a:latin typeface="Cambria Math"/>
                        <a:cs typeface="Times New Roman"/>
                      </a:rPr>
                      <m:t>+</m:t>
                    </m:r>
                    <m:r>
                      <a:rPr lang="en-US" i="1">
                        <a:latin typeface="Cambria Math"/>
                        <a:cs typeface="Times New Roman"/>
                      </a:rPr>
                      <m:t>𝑏𝐵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⇌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𝑐𝐶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  <a:cs typeface="Times New Roman"/>
                      </a:rPr>
                      <m:t>𝑑𝐷</m:t>
                    </m:r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marL="742950" lvl="2" indent="-342900"/>
                <a:r>
                  <a:rPr lang="en-US" dirty="0">
                    <a:latin typeface="Times New Roman"/>
                    <a:cs typeface="Times New Roman"/>
                  </a:rPr>
                  <a:t>Concentration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Times New Roman"/>
                          </a:rPr>
                          <m:t>𝑐</m:t>
                        </m:r>
                      </m:sub>
                    </m:sSub>
                    <m:r>
                      <a:rPr lang="en-US" i="1">
                        <a:latin typeface="Cambria Math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  <m:t>𝐶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/>
                              </a:rPr>
                              <m:t>𝑐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  <m:t>𝐷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/>
                              </a:rPr>
                              <m:t>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/>
                              </a:rPr>
                              <m:t>𝑎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  <a:cs typeface="Times New Roman"/>
                                  </a:rPr>
                                  <m:t>𝐵</m:t>
                                </m:r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/>
                                <a:cs typeface="Times New Roman"/>
                              </a:rPr>
                              <m:t>𝑏</m:t>
                            </m:r>
                          </m:sup>
                        </m:sSup>
                      </m:den>
                    </m:f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marL="1200150" lvl="3" indent="-342900"/>
                <a:r>
                  <a:rPr lang="en-US" dirty="0">
                    <a:latin typeface="Times New Roman"/>
                    <a:cs typeface="Times New Roman"/>
                  </a:rPr>
                  <a:t>Temperature dependent 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Pressure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𝑝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𝑐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𝑅𝑇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∆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𝑛</m:t>
                        </m:r>
                      </m:sup>
                    </m:sSup>
                  </m:oMath>
                </a14:m>
                <a:endParaRPr lang="en-US" dirty="0" smtClean="0">
                  <a:latin typeface="Times New Roman"/>
                  <a:cs typeface="Times New Roman"/>
                </a:endParaRP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Reaction Quotient, Q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Relationships</a:t>
                </a:r>
              </a:p>
              <a:p>
                <a:pPr marL="1200150" lvl="3" indent="-342900"/>
                <a:r>
                  <a:rPr lang="en-US" dirty="0" smtClean="0">
                    <a:cs typeface="Times New Roman"/>
                  </a:rPr>
                  <a:t>Multiplying a reaction by a factor 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𝑛</m:t>
                        </m:r>
                      </m:sup>
                    </m:sSup>
                  </m:oMath>
                </a14:m>
                <a:endParaRPr lang="en-US" dirty="0" smtClean="0">
                  <a:latin typeface="Times New Roman"/>
                  <a:cs typeface="Times New Roman"/>
                </a:endParaRPr>
              </a:p>
              <a:p>
                <a:pPr marL="1200150" lvl="3" indent="-342900"/>
                <a:r>
                  <a:rPr lang="en-US" dirty="0" smtClean="0">
                    <a:latin typeface="Times New Roman"/>
                    <a:cs typeface="Times New Roman"/>
                  </a:rPr>
                  <a:t>Reversing a reaction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𝑓𝑜𝑟𝑤𝑎𝑟𝑑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/>
                              </a:rPr>
                              <m:t>𝑟𝑒𝑣𝑒𝑟𝑠𝑒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>
                  <a:latin typeface="Times New Roman"/>
                  <a:cs typeface="Times New Roman"/>
                </a:endParaRPr>
              </a:p>
              <a:p>
                <a:pPr marL="1200150" lvl="3" indent="-342900"/>
                <a:r>
                  <a:rPr lang="en-US" dirty="0" smtClean="0">
                    <a:latin typeface="Times New Roman"/>
                    <a:cs typeface="Times New Roman"/>
                  </a:rPr>
                  <a:t>Adding reactions together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𝑟𝑥𝑛</m:t>
                        </m:r>
                      </m:sub>
                    </m:sSub>
                    <m:r>
                      <a:rPr lang="en-US" b="0" i="1" smtClean="0">
                        <a:latin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×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×…</m:t>
                    </m:r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marL="342900" lvl="1" indent="-342900">
                  <a:buFont typeface="Arial" pitchFamily="34" charset="0"/>
                  <a:buChar char="•"/>
                </a:pPr>
                <a:r>
                  <a:rPr lang="en-US" dirty="0" smtClean="0"/>
                  <a:t>Le </a:t>
                </a:r>
                <a:r>
                  <a:rPr lang="en-US" dirty="0" err="1" smtClean="0"/>
                  <a:t>Ch</a:t>
                </a:r>
                <a:r>
                  <a:rPr lang="en-US" dirty="0" err="1" smtClean="0">
                    <a:latin typeface="Times New Roman"/>
                    <a:cs typeface="Times New Roman"/>
                  </a:rPr>
                  <a:t>âtelier’s</a:t>
                </a:r>
                <a:r>
                  <a:rPr lang="en-US" dirty="0" smtClean="0">
                    <a:latin typeface="Times New Roman"/>
                    <a:cs typeface="Times New Roman"/>
                  </a:rPr>
                  <a:t> Principle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Effect of concentration changes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Effect of volume changes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Effect of temperature changes</a:t>
                </a:r>
              </a:p>
              <a:p>
                <a:pPr marL="742950" lvl="2" indent="-342900"/>
                <a:r>
                  <a:rPr lang="en-US" dirty="0" smtClean="0">
                    <a:latin typeface="Times New Roman"/>
                    <a:cs typeface="Times New Roman"/>
                  </a:rPr>
                  <a:t>Effect of a catalyst </a:t>
                </a:r>
              </a:p>
              <a:p>
                <a:r>
                  <a:rPr lang="en-US" dirty="0" smtClean="0"/>
                  <a:t>Approximations  </a:t>
                </a:r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638800"/>
              </a:xfrm>
              <a:blipFill rotWithShape="1">
                <a:blip r:embed="rId2"/>
                <a:stretch>
                  <a:fillRect l="-1037" t="-17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6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Lab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Basic glass working</a:t>
            </a:r>
          </a:p>
          <a:p>
            <a:r>
              <a:rPr lang="en-US" dirty="0" smtClean="0"/>
              <a:t>Proper use of standard equipment</a:t>
            </a:r>
          </a:p>
          <a:p>
            <a:pPr lvl="1"/>
            <a:r>
              <a:rPr lang="en-US" dirty="0" smtClean="0"/>
              <a:t>Balances</a:t>
            </a:r>
          </a:p>
          <a:p>
            <a:pPr lvl="2"/>
            <a:r>
              <a:rPr lang="en-US" dirty="0" smtClean="0"/>
              <a:t>Electronic and quad-beam</a:t>
            </a:r>
          </a:p>
          <a:p>
            <a:pPr lvl="1"/>
            <a:r>
              <a:rPr lang="en-US" dirty="0" smtClean="0"/>
              <a:t>Volumetric equipment</a:t>
            </a:r>
          </a:p>
          <a:p>
            <a:pPr lvl="2"/>
            <a:r>
              <a:rPr lang="en-US" dirty="0" smtClean="0"/>
              <a:t>Beakers, graduated cylinders, Erlenmeyer flasks</a:t>
            </a:r>
          </a:p>
          <a:p>
            <a:pPr lvl="2"/>
            <a:r>
              <a:rPr lang="en-US" dirty="0" smtClean="0"/>
              <a:t>Volumetric flasks and </a:t>
            </a:r>
            <a:r>
              <a:rPr lang="en-US" dirty="0" err="1" smtClean="0"/>
              <a:t>pipets</a:t>
            </a:r>
            <a:r>
              <a:rPr lang="en-US" dirty="0" smtClean="0"/>
              <a:t>, </a:t>
            </a:r>
            <a:r>
              <a:rPr lang="en-US" dirty="0" err="1" smtClean="0"/>
              <a:t>burets</a:t>
            </a:r>
            <a:endParaRPr lang="en-US" dirty="0" smtClean="0"/>
          </a:p>
          <a:p>
            <a:r>
              <a:rPr lang="en-US" dirty="0" smtClean="0"/>
              <a:t>Use equipment to collect, organize and evaluate experimental data</a:t>
            </a:r>
          </a:p>
          <a:p>
            <a:pPr lvl="1"/>
            <a:r>
              <a:rPr lang="en-US" dirty="0" smtClean="0"/>
              <a:t>Observe physical and chemical changes</a:t>
            </a:r>
          </a:p>
          <a:p>
            <a:pPr lvl="1"/>
            <a:r>
              <a:rPr lang="en-US" dirty="0" smtClean="0"/>
              <a:t>Interpret qualitative (non-numerical) and quantitative (numerical) data</a:t>
            </a:r>
          </a:p>
          <a:p>
            <a:r>
              <a:rPr lang="en-US" dirty="0" smtClean="0"/>
              <a:t>Use CRC Handbook to look up information</a:t>
            </a:r>
          </a:p>
          <a:p>
            <a:pPr lvl="1"/>
            <a:r>
              <a:rPr lang="en-US" dirty="0" smtClean="0"/>
              <a:t>Make linear graphs using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dirty="0"/>
              <a:t>Chapter 1: Matter, Measurement, and Problem Solving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Scientific Method</a:t>
            </a:r>
          </a:p>
          <a:p>
            <a:r>
              <a:rPr lang="en-US" dirty="0"/>
              <a:t>Matter</a:t>
            </a:r>
          </a:p>
          <a:p>
            <a:pPr lvl="1"/>
            <a:r>
              <a:rPr lang="en-US" dirty="0"/>
              <a:t>States of Matter</a:t>
            </a:r>
          </a:p>
          <a:p>
            <a:pPr lvl="2"/>
            <a:r>
              <a:rPr lang="en-US" dirty="0"/>
              <a:t>solid, liquid, gas, and plasma</a:t>
            </a:r>
          </a:p>
          <a:p>
            <a:pPr lvl="3"/>
            <a:r>
              <a:rPr lang="en-US" dirty="0"/>
              <a:t>Amorphous/crystalline</a:t>
            </a:r>
          </a:p>
          <a:p>
            <a:pPr lvl="1"/>
            <a:r>
              <a:rPr lang="en-US" dirty="0"/>
              <a:t>Types of Matter</a:t>
            </a:r>
          </a:p>
          <a:p>
            <a:pPr lvl="2"/>
            <a:r>
              <a:rPr lang="en-US" dirty="0"/>
              <a:t>Pure substance: </a:t>
            </a:r>
          </a:p>
          <a:p>
            <a:pPr lvl="3"/>
            <a:r>
              <a:rPr lang="en-US" dirty="0"/>
              <a:t>Element vs. atom</a:t>
            </a:r>
          </a:p>
          <a:p>
            <a:pPr lvl="3"/>
            <a:r>
              <a:rPr lang="en-US" dirty="0"/>
              <a:t>Compound: molecules vs. formula units  </a:t>
            </a:r>
          </a:p>
          <a:p>
            <a:pPr lvl="2"/>
            <a:r>
              <a:rPr lang="en-US" dirty="0"/>
              <a:t>Mixture: homogeneous and heterogeneous</a:t>
            </a:r>
          </a:p>
          <a:p>
            <a:pPr lvl="1"/>
            <a:r>
              <a:rPr lang="en-US" dirty="0"/>
              <a:t>Properties of Matter</a:t>
            </a:r>
          </a:p>
          <a:p>
            <a:pPr lvl="2"/>
            <a:r>
              <a:rPr lang="en-US" dirty="0"/>
              <a:t>Extensive vs. intensive </a:t>
            </a:r>
          </a:p>
          <a:p>
            <a:pPr lvl="2"/>
            <a:r>
              <a:rPr lang="en-US" dirty="0"/>
              <a:t>Physical vs. chemical </a:t>
            </a:r>
          </a:p>
          <a:p>
            <a:r>
              <a:rPr lang="en-US" dirty="0" smtClean="0"/>
              <a:t>Measurements</a:t>
            </a:r>
            <a:endParaRPr lang="en-US" dirty="0"/>
          </a:p>
          <a:p>
            <a:pPr lvl="1"/>
            <a:r>
              <a:rPr lang="en-US" dirty="0"/>
              <a:t>Units of Measurement</a:t>
            </a:r>
          </a:p>
          <a:p>
            <a:pPr lvl="2"/>
            <a:r>
              <a:rPr lang="en-US" dirty="0"/>
              <a:t>Metric, USGS, SI</a:t>
            </a:r>
          </a:p>
          <a:p>
            <a:pPr lvl="1"/>
            <a:r>
              <a:rPr lang="en-US" dirty="0" smtClean="0"/>
              <a:t>Uncertainty: precision vs. accuracy </a:t>
            </a:r>
          </a:p>
          <a:p>
            <a:pPr lvl="1"/>
            <a:r>
              <a:rPr lang="en-US" dirty="0" smtClean="0"/>
              <a:t>Significant </a:t>
            </a:r>
            <a:r>
              <a:rPr lang="en-US" dirty="0"/>
              <a:t>Figures </a:t>
            </a:r>
          </a:p>
          <a:p>
            <a:pPr lvl="1"/>
            <a:r>
              <a:rPr lang="en-US" dirty="0"/>
              <a:t>Scientific Notation </a:t>
            </a:r>
            <a:endParaRPr lang="en-US" dirty="0" smtClean="0"/>
          </a:p>
          <a:p>
            <a:pPr lvl="1"/>
            <a:r>
              <a:rPr lang="en-US" dirty="0" smtClean="0"/>
              <a:t>Types: </a:t>
            </a:r>
          </a:p>
          <a:p>
            <a:pPr lvl="2"/>
            <a:r>
              <a:rPr lang="en-US" dirty="0" smtClean="0"/>
              <a:t>weight, mass, length, time, temperature </a:t>
            </a:r>
          </a:p>
          <a:p>
            <a:pPr lvl="3"/>
            <a:r>
              <a:rPr lang="en-US" dirty="0"/>
              <a:t>̊C=(5/9)  ̊F + 32  and K=  ̊C + </a:t>
            </a:r>
            <a:r>
              <a:rPr lang="en-US" dirty="0" smtClean="0"/>
              <a:t>273.15</a:t>
            </a:r>
          </a:p>
          <a:p>
            <a:pPr lvl="2"/>
            <a:r>
              <a:rPr lang="en-US" dirty="0" smtClean="0"/>
              <a:t>Derived units: volume, density</a:t>
            </a:r>
            <a:endParaRPr lang="en-US" dirty="0"/>
          </a:p>
          <a:p>
            <a:r>
              <a:rPr lang="en-US" dirty="0" smtClean="0"/>
              <a:t>Dimensional Analysis</a:t>
            </a:r>
          </a:p>
          <a:p>
            <a:r>
              <a:rPr lang="en-US" dirty="0" smtClean="0"/>
              <a:t>Law of Conservation of Energy 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914400"/>
            <a:ext cx="4114800" cy="2692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4368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Chapter 2: Atoms and Elements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4038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Early Atomic Theory</a:t>
            </a:r>
          </a:p>
          <a:p>
            <a:pPr lvl="1"/>
            <a:r>
              <a:rPr lang="en-US" dirty="0"/>
              <a:t>Law of Conservation of Mass</a:t>
            </a:r>
          </a:p>
          <a:p>
            <a:pPr lvl="1"/>
            <a:r>
              <a:rPr lang="en-US" dirty="0"/>
              <a:t>Law of Definite Proportions</a:t>
            </a:r>
          </a:p>
          <a:p>
            <a:pPr lvl="1"/>
            <a:r>
              <a:rPr lang="en-US" dirty="0"/>
              <a:t>Law of Multiple Proportions </a:t>
            </a:r>
          </a:p>
          <a:p>
            <a:r>
              <a:rPr lang="en-US" dirty="0" smtClean="0"/>
              <a:t>Modern Atomic Theory</a:t>
            </a:r>
          </a:p>
          <a:p>
            <a:pPr lvl="1"/>
            <a:r>
              <a:rPr lang="en-US" dirty="0"/>
              <a:t>Dalton’s Atomic Theory</a:t>
            </a:r>
          </a:p>
          <a:p>
            <a:pPr lvl="1"/>
            <a:r>
              <a:rPr lang="en-US" dirty="0"/>
              <a:t>Thomson’s Plum Pudding Model</a:t>
            </a:r>
          </a:p>
          <a:p>
            <a:pPr lvl="2"/>
            <a:r>
              <a:rPr lang="en-US" dirty="0"/>
              <a:t>Subatomic particles: </a:t>
            </a:r>
            <a:r>
              <a:rPr lang="en-US" dirty="0" smtClean="0"/>
              <a:t>protons and electrons</a:t>
            </a:r>
            <a:endParaRPr lang="en-US" dirty="0"/>
          </a:p>
          <a:p>
            <a:pPr lvl="1"/>
            <a:r>
              <a:rPr lang="en-US" dirty="0" smtClean="0"/>
              <a:t>Millikan’s Oil Drop Experiment </a:t>
            </a:r>
          </a:p>
          <a:p>
            <a:pPr lvl="2"/>
            <a:r>
              <a:rPr lang="en-US" dirty="0" smtClean="0"/>
              <a:t>Mass of an electron</a:t>
            </a:r>
          </a:p>
          <a:p>
            <a:pPr lvl="1"/>
            <a:r>
              <a:rPr lang="en-US" dirty="0" smtClean="0"/>
              <a:t>Rutherford’s </a:t>
            </a:r>
            <a:r>
              <a:rPr lang="en-US" dirty="0"/>
              <a:t>Gold Foil Experiment</a:t>
            </a:r>
          </a:p>
          <a:p>
            <a:pPr lvl="2"/>
            <a:r>
              <a:rPr lang="en-US" dirty="0" smtClean="0"/>
              <a:t>Subatomic particle: nucleus</a:t>
            </a:r>
            <a:endParaRPr lang="en-US" dirty="0"/>
          </a:p>
          <a:p>
            <a:r>
              <a:rPr lang="en-US" dirty="0"/>
              <a:t>Chemical Symbols </a:t>
            </a:r>
            <a:r>
              <a:rPr lang="en-US" baseline="30000" dirty="0" err="1"/>
              <a:t>A</a:t>
            </a:r>
            <a:r>
              <a:rPr lang="en-US" baseline="-25000" dirty="0" err="1"/>
              <a:t>Z</a:t>
            </a:r>
            <a:r>
              <a:rPr lang="en-US" dirty="0" err="1"/>
              <a:t>Sy</a:t>
            </a:r>
            <a:r>
              <a:rPr lang="en-US" dirty="0"/>
              <a:t> </a:t>
            </a:r>
            <a:r>
              <a:rPr lang="en-US" baseline="30000" dirty="0"/>
              <a:t>c</a:t>
            </a:r>
            <a:endParaRPr lang="en-US" dirty="0"/>
          </a:p>
          <a:p>
            <a:pPr lvl="1"/>
            <a:r>
              <a:rPr lang="en-US" sz="2600" dirty="0"/>
              <a:t>Mass number = A </a:t>
            </a:r>
          </a:p>
          <a:p>
            <a:pPr lvl="2"/>
            <a:r>
              <a:rPr lang="en-US" sz="2200" dirty="0"/>
              <a:t>number of protons and neutrons</a:t>
            </a:r>
          </a:p>
          <a:p>
            <a:pPr lvl="1"/>
            <a:r>
              <a:rPr lang="en-US" sz="2600" dirty="0"/>
              <a:t>Atomic number = Z </a:t>
            </a:r>
          </a:p>
          <a:p>
            <a:pPr lvl="2"/>
            <a:r>
              <a:rPr lang="en-US" sz="2200" dirty="0"/>
              <a:t>number of protons</a:t>
            </a:r>
          </a:p>
          <a:p>
            <a:pPr lvl="1"/>
            <a:r>
              <a:rPr lang="en-US" sz="2600" dirty="0"/>
              <a:t>Charge = c</a:t>
            </a:r>
            <a:endParaRPr lang="en-US" dirty="0"/>
          </a:p>
          <a:p>
            <a:r>
              <a:rPr lang="en-US" dirty="0"/>
              <a:t>Isotopes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Stoichiometry </a:t>
            </a:r>
            <a:endParaRPr lang="en-US" dirty="0"/>
          </a:p>
          <a:p>
            <a:pPr lvl="1"/>
            <a:r>
              <a:rPr lang="en-US" dirty="0"/>
              <a:t>Mole </a:t>
            </a:r>
          </a:p>
          <a:p>
            <a:pPr lvl="1"/>
            <a:r>
              <a:rPr lang="en-US" dirty="0"/>
              <a:t>Atomic Mass, Molar Mass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 err="1"/>
              <a:t>amu</a:t>
            </a:r>
            <a:r>
              <a:rPr lang="en-US" dirty="0"/>
              <a:t> or g/</a:t>
            </a:r>
            <a:r>
              <a:rPr lang="en-US" dirty="0" err="1"/>
              <a:t>mol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Avogadro’s Number </a:t>
            </a:r>
            <a:endParaRPr lang="en-US" dirty="0" smtClean="0"/>
          </a:p>
          <a:p>
            <a:pPr lvl="2"/>
            <a:r>
              <a:rPr lang="en-US" dirty="0" smtClean="0"/>
              <a:t>(</a:t>
            </a:r>
            <a:r>
              <a:rPr lang="en-US" dirty="0"/>
              <a:t>1 </a:t>
            </a:r>
            <a:r>
              <a:rPr lang="en-US" dirty="0" err="1"/>
              <a:t>mol</a:t>
            </a:r>
            <a:r>
              <a:rPr lang="en-US" dirty="0"/>
              <a:t> X= 6.022 x 10</a:t>
            </a:r>
            <a:r>
              <a:rPr lang="en-US" baseline="30000" dirty="0"/>
              <a:t>23</a:t>
            </a:r>
            <a:r>
              <a:rPr lang="en-US" dirty="0"/>
              <a:t> X)</a:t>
            </a:r>
          </a:p>
          <a:p>
            <a:r>
              <a:rPr lang="en-US" dirty="0"/>
              <a:t>Periodic Law </a:t>
            </a:r>
          </a:p>
          <a:p>
            <a:pPr lvl="1"/>
            <a:r>
              <a:rPr lang="en-US" dirty="0"/>
              <a:t>Groups/families vs. periods </a:t>
            </a:r>
          </a:p>
          <a:p>
            <a:pPr lvl="1"/>
            <a:r>
              <a:rPr lang="en-US" dirty="0" smtClean="0"/>
              <a:t>Representative/Main </a:t>
            </a:r>
            <a:r>
              <a:rPr lang="en-US" dirty="0"/>
              <a:t>group elements</a:t>
            </a:r>
          </a:p>
          <a:p>
            <a:pPr lvl="2"/>
            <a:r>
              <a:rPr lang="en-US" dirty="0"/>
              <a:t>Alkali metals, Alkaline earth metals, Boron group, Carbon group, </a:t>
            </a:r>
            <a:r>
              <a:rPr lang="en-US" dirty="0" smtClean="0"/>
              <a:t>Nitrogen group</a:t>
            </a:r>
            <a:r>
              <a:rPr lang="en-US" dirty="0"/>
              <a:t>, Oxygen/</a:t>
            </a:r>
            <a:r>
              <a:rPr lang="en-US" dirty="0" err="1"/>
              <a:t>chalcogen</a:t>
            </a:r>
            <a:r>
              <a:rPr lang="en-US" dirty="0"/>
              <a:t> group, Halogens, Noble Gases</a:t>
            </a:r>
          </a:p>
          <a:p>
            <a:pPr lvl="1"/>
            <a:r>
              <a:rPr lang="en-US" dirty="0"/>
              <a:t>Transition metals</a:t>
            </a:r>
          </a:p>
          <a:p>
            <a:pPr lvl="1"/>
            <a:r>
              <a:rPr lang="en-US" dirty="0"/>
              <a:t>Inner transition metals</a:t>
            </a:r>
          </a:p>
          <a:p>
            <a:pPr lvl="2"/>
            <a:r>
              <a:rPr lang="en-US" dirty="0"/>
              <a:t>Lanthanides and Actinides</a:t>
            </a:r>
          </a:p>
          <a:p>
            <a:pPr lvl="1"/>
            <a:r>
              <a:rPr lang="en-US" dirty="0" smtClean="0"/>
              <a:t>Rare earth elements: atomic numbers 21, 39, 57, 58-71</a:t>
            </a:r>
          </a:p>
          <a:p>
            <a:pPr lvl="1"/>
            <a:r>
              <a:rPr lang="en-US" dirty="0" err="1" smtClean="0"/>
              <a:t>Transuranium</a:t>
            </a:r>
            <a:r>
              <a:rPr lang="en-US" dirty="0" smtClean="0"/>
              <a:t> elements: atomic number &gt;92</a:t>
            </a:r>
          </a:p>
          <a:p>
            <a:r>
              <a:rPr lang="en-US" dirty="0" smtClean="0"/>
              <a:t>Types </a:t>
            </a:r>
            <a:r>
              <a:rPr lang="en-US" dirty="0"/>
              <a:t>of Elements</a:t>
            </a:r>
          </a:p>
          <a:p>
            <a:pPr lvl="1"/>
            <a:r>
              <a:rPr lang="en-US" dirty="0"/>
              <a:t>Metals, nonmetals, and metalloids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8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Chapter 3: Molecules, Compounds, and Chemical Equations 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Chemical Bond</a:t>
            </a:r>
          </a:p>
          <a:p>
            <a:pPr lvl="1"/>
            <a:r>
              <a:rPr lang="en-US" dirty="0" smtClean="0"/>
              <a:t>Ionic compounds vs. covalent compounds </a:t>
            </a:r>
          </a:p>
          <a:p>
            <a:r>
              <a:rPr lang="en-US" dirty="0" smtClean="0"/>
              <a:t>Inorganic Nomenclature </a:t>
            </a:r>
          </a:p>
          <a:p>
            <a:pPr lvl="1"/>
            <a:r>
              <a:rPr lang="en-US" dirty="0" smtClean="0"/>
              <a:t>Ionic</a:t>
            </a:r>
          </a:p>
          <a:p>
            <a:pPr lvl="2"/>
            <a:r>
              <a:rPr lang="en-US" dirty="0" smtClean="0"/>
              <a:t>metal nonmetal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etal(r.n.) nonmetal or </a:t>
            </a:r>
          </a:p>
          <a:p>
            <a:pPr lvl="2"/>
            <a:r>
              <a:rPr lang="en-US" dirty="0" smtClean="0"/>
              <a:t>metal </a:t>
            </a:r>
            <a:r>
              <a:rPr lang="en-US" dirty="0" err="1" smtClean="0"/>
              <a:t>latin</a:t>
            </a:r>
            <a:r>
              <a:rPr lang="en-US" dirty="0" smtClean="0"/>
              <a:t> root </a:t>
            </a:r>
          </a:p>
          <a:p>
            <a:pPr lvl="3"/>
            <a:r>
              <a:rPr lang="en-US" dirty="0" smtClean="0"/>
              <a:t>–</a:t>
            </a:r>
            <a:r>
              <a:rPr lang="en-US" dirty="0" err="1" smtClean="0"/>
              <a:t>ous</a:t>
            </a:r>
            <a:r>
              <a:rPr lang="en-US" dirty="0" smtClean="0"/>
              <a:t> = lower charge</a:t>
            </a:r>
          </a:p>
          <a:p>
            <a:pPr lvl="3"/>
            <a:r>
              <a:rPr lang="en-US" dirty="0" smtClean="0"/>
              <a:t>-</a:t>
            </a:r>
            <a:r>
              <a:rPr lang="en-US" dirty="0" err="1" smtClean="0"/>
              <a:t>ic</a:t>
            </a:r>
            <a:r>
              <a:rPr lang="en-US" dirty="0" smtClean="0"/>
              <a:t> = higher charge</a:t>
            </a:r>
          </a:p>
          <a:p>
            <a:pPr lvl="2"/>
            <a:r>
              <a:rPr lang="en-US" dirty="0" smtClean="0"/>
              <a:t>Hydrate</a:t>
            </a:r>
          </a:p>
          <a:p>
            <a:pPr lvl="3"/>
            <a:r>
              <a:rPr lang="en-US" dirty="0" smtClean="0"/>
              <a:t>Metal(r.n.) nonmetal </a:t>
            </a:r>
            <a:r>
              <a:rPr lang="en-US" dirty="0" err="1" smtClean="0"/>
              <a:t>prefixhydrate</a:t>
            </a:r>
            <a:r>
              <a:rPr lang="en-US" dirty="0" smtClean="0"/>
              <a:t>   </a:t>
            </a:r>
          </a:p>
          <a:p>
            <a:pPr lvl="1"/>
            <a:r>
              <a:rPr lang="en-US" dirty="0" smtClean="0"/>
              <a:t>Covalent</a:t>
            </a:r>
          </a:p>
          <a:p>
            <a:pPr lvl="2"/>
            <a:r>
              <a:rPr lang="en-US" dirty="0" err="1" smtClean="0"/>
              <a:t>Prefixnonmetal</a:t>
            </a:r>
            <a:r>
              <a:rPr lang="en-US" dirty="0" smtClean="0"/>
              <a:t> </a:t>
            </a:r>
            <a:r>
              <a:rPr lang="en-US" dirty="0" err="1" smtClean="0"/>
              <a:t>prefixnonmetide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Acid</a:t>
            </a:r>
          </a:p>
          <a:p>
            <a:pPr lvl="2"/>
            <a:r>
              <a:rPr lang="en-US" dirty="0" smtClean="0"/>
              <a:t>-ide </a:t>
            </a:r>
            <a:r>
              <a:rPr lang="en-US" dirty="0" smtClean="0">
                <a:sym typeface="Wingdings" panose="05000000000000000000" pitchFamily="2" charset="2"/>
              </a:rPr>
              <a:t> hydro…</a:t>
            </a:r>
            <a:r>
              <a:rPr lang="en-US" dirty="0" err="1" smtClean="0">
                <a:sym typeface="Wingdings" panose="05000000000000000000" pitchFamily="2" charset="2"/>
              </a:rPr>
              <a:t>ic</a:t>
            </a:r>
            <a:r>
              <a:rPr lang="en-US" dirty="0" smtClean="0">
                <a:sym typeface="Wingdings" panose="05000000000000000000" pitchFamily="2" charset="2"/>
              </a:rPr>
              <a:t> acid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-</a:t>
            </a:r>
            <a:r>
              <a:rPr lang="en-US" dirty="0" err="1" smtClean="0">
                <a:sym typeface="Wingdings" panose="05000000000000000000" pitchFamily="2" charset="2"/>
              </a:rPr>
              <a:t>ite</a:t>
            </a:r>
            <a:r>
              <a:rPr lang="en-US" dirty="0" smtClean="0">
                <a:sym typeface="Wingdings" panose="05000000000000000000" pitchFamily="2" charset="2"/>
              </a:rPr>
              <a:t>  …</a:t>
            </a:r>
            <a:r>
              <a:rPr lang="en-US" dirty="0" err="1" smtClean="0">
                <a:sym typeface="Wingdings" panose="05000000000000000000" pitchFamily="2" charset="2"/>
              </a:rPr>
              <a:t>ic</a:t>
            </a:r>
            <a:r>
              <a:rPr lang="en-US" dirty="0" smtClean="0">
                <a:sym typeface="Wingdings" panose="05000000000000000000" pitchFamily="2" charset="2"/>
              </a:rPr>
              <a:t> acid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-ate  …</a:t>
            </a:r>
            <a:r>
              <a:rPr lang="en-US" dirty="0" err="1" smtClean="0">
                <a:sym typeface="Wingdings" panose="05000000000000000000" pitchFamily="2" charset="2"/>
              </a:rPr>
              <a:t>ous</a:t>
            </a:r>
            <a:r>
              <a:rPr lang="en-US" dirty="0" smtClean="0">
                <a:sym typeface="Wingdings" panose="05000000000000000000" pitchFamily="2" charset="2"/>
              </a:rPr>
              <a:t> acid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Introduction to Organic Molecules </a:t>
            </a:r>
          </a:p>
          <a:p>
            <a:pPr lvl="1"/>
            <a:r>
              <a:rPr lang="en-US" dirty="0"/>
              <a:t>Hydrocarbons: alkane, alkene, alkyne </a:t>
            </a:r>
          </a:p>
          <a:p>
            <a:pPr lvl="1"/>
            <a:r>
              <a:rPr lang="en-US" dirty="0"/>
              <a:t>Functionalized hydrocarbons: alcohol, ether, aldehyde, ketone, carboxylic acid, ester, amine </a:t>
            </a:r>
          </a:p>
          <a:p>
            <a:r>
              <a:rPr lang="en-US" dirty="0"/>
              <a:t>Percent Composition</a:t>
            </a:r>
          </a:p>
          <a:p>
            <a:r>
              <a:rPr lang="en-US" dirty="0"/>
              <a:t>Empirical and Molecular Formulas</a:t>
            </a:r>
          </a:p>
          <a:p>
            <a:r>
              <a:rPr lang="en-US" dirty="0"/>
              <a:t>Balancing Chemical Equations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7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Chapter 4: Chemical Quantities and Aqueous Reactions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914400"/>
                <a:ext cx="4038600" cy="49530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Stoichiometry</a:t>
                </a:r>
              </a:p>
              <a:p>
                <a:pPr lvl="1"/>
                <a:r>
                  <a:rPr lang="en-US" dirty="0"/>
                  <a:t>Using balanced chemical equations</a:t>
                </a:r>
              </a:p>
              <a:p>
                <a:pPr lvl="2"/>
                <a:r>
                  <a:rPr lang="en-US" dirty="0"/>
                  <a:t>Law of Conservation of Mass</a:t>
                </a:r>
              </a:p>
              <a:p>
                <a:pPr lvl="2"/>
                <a:r>
                  <a:rPr lang="en-US" dirty="0"/>
                  <a:t>Mole Relationships </a:t>
                </a:r>
              </a:p>
              <a:p>
                <a:pPr lvl="1"/>
                <a:r>
                  <a:rPr lang="en-US" dirty="0"/>
                  <a:t>Calculate the theoretical yield</a:t>
                </a:r>
              </a:p>
              <a:p>
                <a:pPr lvl="1"/>
                <a:r>
                  <a:rPr lang="en-US" dirty="0"/>
                  <a:t>Calculate percent yield</a:t>
                </a:r>
              </a:p>
              <a:p>
                <a:pPr lvl="1"/>
                <a:r>
                  <a:rPr lang="en-US" dirty="0" smtClean="0"/>
                  <a:t>Limiting </a:t>
                </a:r>
                <a:r>
                  <a:rPr lang="en-US" dirty="0"/>
                  <a:t>Reactant Problems</a:t>
                </a:r>
              </a:p>
              <a:p>
                <a:pPr lvl="1"/>
                <a:r>
                  <a:rPr lang="en-US" dirty="0"/>
                  <a:t>Solution Stoichiometry </a:t>
                </a:r>
              </a:p>
              <a:p>
                <a:pPr lvl="2"/>
                <a:r>
                  <a:rPr lang="en-US" dirty="0" smtClean="0"/>
                  <a:t>Molarity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M</m:t>
                    </m:r>
                    <m:r>
                      <a:rPr lang="en-US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𝑠𝑜𝑙𝑢𝑡𝑒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𝐿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𝑠𝑜𝑙𝑢𝑡𝑖𝑜𝑛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 lvl="2"/>
                <a:r>
                  <a:rPr lang="en-US" dirty="0" smtClean="0"/>
                  <a:t>Dilutions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  <a:p>
                <a:pPr lvl="1"/>
                <a:r>
                  <a:rPr lang="en-US" dirty="0"/>
                  <a:t>2 Equation, 2 unknown problems</a:t>
                </a:r>
                <a:endParaRPr lang="en-US" dirty="0" smtClean="0"/>
              </a:p>
              <a:p>
                <a:r>
                  <a:rPr lang="en-US" dirty="0" smtClean="0"/>
                  <a:t>Electrolytes</a:t>
                </a:r>
              </a:p>
              <a:p>
                <a:pPr lvl="1"/>
                <a:r>
                  <a:rPr lang="en-US" dirty="0" smtClean="0"/>
                  <a:t>Nonelectrolytes</a:t>
                </a:r>
              </a:p>
              <a:p>
                <a:pPr lvl="1"/>
                <a:r>
                  <a:rPr lang="en-US" dirty="0" smtClean="0"/>
                  <a:t>Weak vs. strong electrolytes </a:t>
                </a:r>
              </a:p>
              <a:p>
                <a:r>
                  <a:rPr lang="en-US" dirty="0" smtClean="0"/>
                  <a:t>Oxidation-Reduction Reactions </a:t>
                </a:r>
              </a:p>
              <a:p>
                <a:pPr lvl="1"/>
                <a:r>
                  <a:rPr lang="en-US" dirty="0" smtClean="0"/>
                  <a:t>Oxidation vs. reduction</a:t>
                </a:r>
              </a:p>
              <a:p>
                <a:pPr lvl="1"/>
                <a:r>
                  <a:rPr lang="en-US" dirty="0" smtClean="0"/>
                  <a:t>Oxidizing agent vs. reducing agent</a:t>
                </a:r>
              </a:p>
              <a:p>
                <a:pPr lvl="1"/>
                <a:r>
                  <a:rPr lang="en-US" dirty="0" smtClean="0"/>
                  <a:t>Oxidation numbers</a:t>
                </a:r>
              </a:p>
              <a:p>
                <a:pPr lvl="1"/>
                <a:r>
                  <a:rPr lang="en-US" dirty="0" smtClean="0"/>
                  <a:t>Balancing redox reactions </a:t>
                </a:r>
              </a:p>
              <a:p>
                <a:pPr lvl="1">
                  <a:buNone/>
                </a:pPr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914400"/>
                <a:ext cx="4038600" cy="4953000"/>
              </a:xfrm>
              <a:blipFill rotWithShape="1">
                <a:blip r:embed="rId2"/>
                <a:stretch>
                  <a:fillRect l="-905" t="-1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914400"/>
                <a:ext cx="4038600" cy="5410200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Evidence: of a Chemical  </a:t>
                </a:r>
              </a:p>
              <a:p>
                <a:pPr lvl="1"/>
                <a:r>
                  <a:rPr lang="en-US" dirty="0"/>
                  <a:t>bubbles, color change, precipitate, heat, change in pH, light  </a:t>
                </a:r>
              </a:p>
              <a:p>
                <a:r>
                  <a:rPr lang="en-US" dirty="0"/>
                  <a:t>Types of Chemical Reactions</a:t>
                </a:r>
              </a:p>
              <a:p>
                <a:pPr lvl="1"/>
                <a:r>
                  <a:rPr lang="en-US" dirty="0"/>
                  <a:t>Redox (Electron Transfer)</a:t>
                </a:r>
              </a:p>
              <a:p>
                <a:pPr lvl="2"/>
                <a:r>
                  <a:rPr lang="en-US" dirty="0" smtClean="0"/>
                  <a:t>Synthesis/Combination</a:t>
                </a:r>
                <a:endParaRPr lang="en-US" dirty="0"/>
              </a:p>
              <a:p>
                <a:pPr lvl="2"/>
                <a:r>
                  <a:rPr lang="en-US" dirty="0"/>
                  <a:t>Decomposition</a:t>
                </a:r>
              </a:p>
              <a:p>
                <a:pPr lvl="2"/>
                <a:r>
                  <a:rPr lang="en-US" dirty="0"/>
                  <a:t>Single Replacement </a:t>
                </a:r>
              </a:p>
              <a:p>
                <a:pPr lvl="3"/>
                <a:r>
                  <a:rPr lang="en-US" dirty="0"/>
                  <a:t>Activity Series</a:t>
                </a:r>
              </a:p>
              <a:p>
                <a:pPr lvl="1"/>
                <a:r>
                  <a:rPr lang="en-US" dirty="0"/>
                  <a:t>Double Replacement</a:t>
                </a:r>
              </a:p>
              <a:p>
                <a:pPr lvl="2"/>
                <a:r>
                  <a:rPr lang="en-US" dirty="0"/>
                  <a:t>Precipitation (solubility rules)</a:t>
                </a:r>
              </a:p>
              <a:p>
                <a:pPr lvl="2"/>
                <a:r>
                  <a:rPr lang="en-US" dirty="0"/>
                  <a:t>Gas Evolving</a:t>
                </a:r>
              </a:p>
              <a:p>
                <a:pPr lvl="2"/>
                <a:r>
                  <a:rPr lang="en-US" dirty="0"/>
                  <a:t>Slightly </a:t>
                </a:r>
                <a:r>
                  <a:rPr lang="en-US" dirty="0" err="1"/>
                  <a:t>ionizable</a:t>
                </a:r>
                <a:r>
                  <a:rPr lang="en-US" dirty="0"/>
                  <a:t> substances (water, weak acids and bases)</a:t>
                </a:r>
              </a:p>
              <a:p>
                <a:pPr lvl="2"/>
                <a:r>
                  <a:rPr lang="en-US" dirty="0"/>
                  <a:t>Acid-base </a:t>
                </a:r>
                <a:r>
                  <a:rPr lang="en-US" dirty="0" smtClean="0"/>
                  <a:t>neutralization</a:t>
                </a:r>
              </a:p>
              <a:p>
                <a:pPr lvl="3"/>
                <a:r>
                  <a:rPr lang="en-US" dirty="0" smtClean="0"/>
                  <a:t>Arrhenius vs. </a:t>
                </a:r>
                <a:r>
                  <a:rPr lang="en-US" dirty="0" err="1" smtClean="0"/>
                  <a:t>Br</a:t>
                </a:r>
                <a:r>
                  <a:rPr lang="en-US" dirty="0" err="1" smtClean="0">
                    <a:latin typeface="Times New Roman"/>
                    <a:cs typeface="Times New Roman"/>
                  </a:rPr>
                  <a:t>ønsted</a:t>
                </a:r>
                <a:r>
                  <a:rPr lang="en-US" dirty="0" smtClean="0">
                    <a:latin typeface="Times New Roman"/>
                    <a:cs typeface="Times New Roman"/>
                  </a:rPr>
                  <a:t>-Lowry</a:t>
                </a:r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𝑂𝐻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/>
              </a:p>
              <a:p>
                <a:pPr lvl="3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𝑝𝐻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𝑙𝑜𝑔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𝑂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e>
                    </m:d>
                  </m:oMath>
                </a14:m>
                <a:endParaRPr lang="en-US" b="0" dirty="0" smtClean="0"/>
              </a:p>
              <a:p>
                <a:pPr lvl="3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𝑝𝐻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𝑝𝑂𝐻</m:t>
                    </m:r>
                    <m:r>
                      <a:rPr lang="en-US" b="0" i="1" smtClean="0">
                        <a:latin typeface="Cambria Math"/>
                      </a:rPr>
                      <m:t>=14 </m:t>
                    </m:r>
                    <m:r>
                      <a:rPr lang="en-US" b="0" i="1" smtClean="0">
                        <a:latin typeface="Cambria Math"/>
                      </a:rPr>
                      <m:t>𝑎𝑡</m:t>
                    </m:r>
                    <m:r>
                      <a:rPr lang="en-US" b="0" i="1" smtClean="0">
                        <a:latin typeface="Cambria Math"/>
                      </a:rPr>
                      <m:t> 25 ℃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Methods of Writing Chemical Reactions</a:t>
                </a:r>
              </a:p>
              <a:p>
                <a:pPr lvl="1"/>
                <a:r>
                  <a:rPr lang="en-US" dirty="0"/>
                  <a:t>Conventional Equation</a:t>
                </a:r>
              </a:p>
              <a:p>
                <a:pPr lvl="1"/>
                <a:r>
                  <a:rPr lang="en-US" dirty="0"/>
                  <a:t>Total Ionic Equation</a:t>
                </a:r>
              </a:p>
              <a:p>
                <a:pPr lvl="1"/>
                <a:r>
                  <a:rPr lang="en-US" dirty="0"/>
                  <a:t>Net Ionic </a:t>
                </a:r>
                <a:r>
                  <a:rPr lang="en-US" dirty="0" smtClean="0"/>
                  <a:t>Equation</a:t>
                </a: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914400"/>
                <a:ext cx="4038600" cy="5410200"/>
              </a:xfrm>
              <a:blipFill rotWithShape="1">
                <a:blip r:embed="rId3"/>
                <a:stretch>
                  <a:fillRect l="-1057" t="-1464" r="-1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5800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07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Chapter </a:t>
            </a:r>
            <a:r>
              <a:rPr lang="en-US" sz="3200" dirty="0"/>
              <a:t>5</a:t>
            </a:r>
            <a:r>
              <a:rPr lang="en-US" sz="3200" dirty="0" smtClean="0"/>
              <a:t>: Gases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715000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en-US" sz="3700" dirty="0" smtClean="0"/>
                  <a:t>Properties of Gases</a:t>
                </a:r>
              </a:p>
              <a:p>
                <a:pPr marL="342900" lvl="2" indent="-342900"/>
                <a:r>
                  <a:rPr lang="en-US" sz="3700" dirty="0" smtClean="0"/>
                  <a:t>STP  </a:t>
                </a:r>
                <a:r>
                  <a:rPr lang="en-US" sz="3700" dirty="0"/>
                  <a:t>(0  ̊C and 760 </a:t>
                </a:r>
                <a:r>
                  <a:rPr lang="en-US" sz="3700" dirty="0" err="1"/>
                  <a:t>torr</a:t>
                </a:r>
                <a:r>
                  <a:rPr lang="en-US" sz="3700" dirty="0"/>
                  <a:t>)  </a:t>
                </a:r>
              </a:p>
              <a:p>
                <a:r>
                  <a:rPr lang="en-US" sz="3600" dirty="0" smtClean="0"/>
                  <a:t>Gas Laws</a:t>
                </a:r>
              </a:p>
              <a:p>
                <a:pPr lvl="1"/>
                <a:r>
                  <a:rPr lang="en-US" dirty="0"/>
                  <a:t>Boyle’s Law: P </a:t>
                </a:r>
                <a:r>
                  <a:rPr lang="el-GR" dirty="0"/>
                  <a:t>α</a:t>
                </a:r>
                <a:r>
                  <a:rPr lang="en-US" dirty="0"/>
                  <a:t> 1/V</a:t>
                </a:r>
              </a:p>
              <a:p>
                <a:pPr lvl="1"/>
                <a:r>
                  <a:rPr lang="en-US" dirty="0" smtClean="0"/>
                  <a:t>Charles Law: V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T(K)</a:t>
                </a:r>
              </a:p>
              <a:p>
                <a:pPr lvl="1"/>
                <a:r>
                  <a:rPr lang="en-US" dirty="0" smtClean="0"/>
                  <a:t>Avogadro’s Law: V </a:t>
                </a:r>
                <a:r>
                  <a:rPr lang="el-GR" dirty="0" smtClean="0"/>
                  <a:t>α</a:t>
                </a:r>
                <a:r>
                  <a:rPr lang="en-US" dirty="0" smtClean="0"/>
                  <a:t> n</a:t>
                </a:r>
              </a:p>
              <a:p>
                <a:pPr lvl="1"/>
                <a:r>
                  <a:rPr lang="en-US" dirty="0" smtClean="0"/>
                  <a:t>Combined Gas Law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Ideal Gas Law: PV=</a:t>
                </a:r>
                <a:r>
                  <a:rPr lang="en-US" dirty="0" err="1" smtClean="0"/>
                  <a:t>nRT</a:t>
                </a:r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Dalton’s </a:t>
                </a:r>
                <a:r>
                  <a:rPr lang="en-US" dirty="0"/>
                  <a:t>Law of Partial Pressures: </a:t>
                </a:r>
                <a:r>
                  <a:rPr lang="en-US" dirty="0" err="1"/>
                  <a:t>P</a:t>
                </a:r>
                <a:r>
                  <a:rPr lang="en-US" baseline="-25000" dirty="0" err="1"/>
                  <a:t>total</a:t>
                </a:r>
                <a:r>
                  <a:rPr lang="en-US" baseline="-25000" dirty="0"/>
                  <a:t> </a:t>
                </a:r>
                <a:r>
                  <a:rPr lang="en-US" dirty="0"/>
                  <a:t>= P</a:t>
                </a:r>
                <a:r>
                  <a:rPr lang="en-US" baseline="-25000" dirty="0"/>
                  <a:t>1 </a:t>
                </a:r>
                <a:r>
                  <a:rPr lang="en-US" dirty="0"/>
                  <a:t>+ P</a:t>
                </a:r>
                <a:r>
                  <a:rPr lang="en-US" baseline="-25000" dirty="0"/>
                  <a:t>2</a:t>
                </a:r>
                <a:r>
                  <a:rPr lang="en-US" dirty="0"/>
                  <a:t>+…</a:t>
                </a:r>
              </a:p>
              <a:p>
                <a:r>
                  <a:rPr lang="en-US" dirty="0" smtClean="0"/>
                  <a:t>Applications</a:t>
                </a:r>
              </a:p>
              <a:p>
                <a:pPr lvl="1"/>
                <a:r>
                  <a:rPr lang="en-US" dirty="0" smtClean="0"/>
                  <a:t>Mole fraction 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  <a:ea typeface="Cambria Math"/>
                      </a:rPr>
                      <m:t>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𝑡𝑜𝑡𝑎𝑙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sub>
                        </m:sSub>
                      </m:den>
                    </m:f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𝜒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𝑡𝑜𝑡𝑎𝑙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PV(MM)=</a:t>
                </a:r>
                <a:r>
                  <a:rPr lang="en-US" dirty="0" err="1" smtClean="0"/>
                  <a:t>mRT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DRT=(MM)P</a:t>
                </a:r>
              </a:p>
              <a:p>
                <a:pPr lvl="1"/>
                <a:r>
                  <a:rPr lang="en-US" dirty="0" smtClean="0"/>
                  <a:t>Molar Volume </a:t>
                </a:r>
                <a:r>
                  <a:rPr lang="en-US" dirty="0" err="1" smtClean="0"/>
                  <a:t>M</a:t>
                </a:r>
                <a:r>
                  <a:rPr lang="en-US" baseline="-25000" dirty="0" err="1" smtClean="0"/>
                  <a:t>v</a:t>
                </a:r>
                <a:r>
                  <a:rPr lang="en-US" dirty="0" smtClean="0"/>
                  <a:t>=V/n or </a:t>
                </a:r>
                <a:r>
                  <a:rPr lang="en-US" dirty="0" err="1" smtClean="0"/>
                  <a:t>M</a:t>
                </a:r>
                <a:r>
                  <a:rPr lang="en-US" baseline="-25000" dirty="0" err="1" smtClean="0"/>
                  <a:t>v</a:t>
                </a:r>
                <a:r>
                  <a:rPr lang="en-US" dirty="0" smtClean="0"/>
                  <a:t>=RT/P at STP 22.4 L/</a:t>
                </a:r>
                <a:r>
                  <a:rPr lang="en-US" dirty="0" err="1" smtClean="0"/>
                  <a:t>mol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Gas Stoichiometry</a:t>
                </a:r>
              </a:p>
              <a:p>
                <a:r>
                  <a:rPr lang="en-US" dirty="0"/>
                  <a:t>Kinetic Molecular Theory</a:t>
                </a:r>
              </a:p>
              <a:p>
                <a:r>
                  <a:rPr lang="en-US" dirty="0" smtClean="0"/>
                  <a:t>Graham’s Law: rate </a:t>
                </a:r>
                <a:r>
                  <a:rPr lang="en-US" dirty="0" smtClean="0">
                    <a:sym typeface="Symbol"/>
                  </a:rPr>
                  <a:t> speed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smtClean="0">
                                <a:latin typeface="Cambria Math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  <a:sym typeface="Wingdings" panose="05000000000000000000" pitchFamily="2" charset="2"/>
                              </a:rPr>
                              <m:t>3</m:t>
                            </m:r>
                            <m:r>
                              <a:rPr lang="en-US" b="0" i="1" smtClean="0">
                                <a:latin typeface="Cambria Math"/>
                                <a:sym typeface="Wingdings" panose="05000000000000000000" pitchFamily="2" charset="2"/>
                              </a:rPr>
                              <m:t>𝑅𝑇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  <a:sym typeface="Wingdings" panose="05000000000000000000" pitchFamily="2" charset="2"/>
                              </a:rPr>
                              <m:t>𝑀𝑀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/>
                                <a:ea typeface="Cambria Math"/>
                                <a:sym typeface="Wingdings" panose="05000000000000000000" pitchFamily="2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sym typeface="Wingdings" panose="05000000000000000000" pitchFamily="2" charset="2"/>
                              </a:rPr>
                              <m:t>𝑀𝑀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Real Gases</a:t>
                </a:r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715000"/>
              </a:xfrm>
              <a:blipFill rotWithShape="1">
                <a:blip r:embed="rId2"/>
                <a:stretch>
                  <a:fillRect l="-593" t="-1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695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Chapter 6: Thermochemistry </a:t>
            </a:r>
            <a:endParaRPr lang="en-US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059363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Energy: </a:t>
                </a:r>
                <a:r>
                  <a:rPr lang="en-US" dirty="0" smtClean="0">
                    <a:latin typeface="Times New Roman"/>
                    <a:cs typeface="Times New Roman"/>
                  </a:rPr>
                  <a:t>∆</a:t>
                </a:r>
                <a:r>
                  <a:rPr lang="en-US" dirty="0" smtClean="0"/>
                  <a:t>E = q + w</a:t>
                </a:r>
              </a:p>
              <a:p>
                <a:pPr lvl="1"/>
                <a:r>
                  <a:rPr lang="en-US" dirty="0" smtClean="0"/>
                  <a:t>Types </a:t>
                </a:r>
              </a:p>
              <a:p>
                <a:pPr lvl="1"/>
                <a:r>
                  <a:rPr lang="en-US" dirty="0" smtClean="0"/>
                  <a:t>Law of Conservation of Energy </a:t>
                </a:r>
              </a:p>
              <a:p>
                <a:r>
                  <a:rPr lang="en-US" dirty="0" smtClean="0"/>
                  <a:t>First Law of Thermodynamics </a:t>
                </a:r>
              </a:p>
              <a:p>
                <a:pPr lvl="1"/>
                <a:r>
                  <a:rPr lang="en-US" dirty="0" smtClean="0"/>
                  <a:t>System vs. surroundings </a:t>
                </a:r>
              </a:p>
              <a:p>
                <a:r>
                  <a:rPr lang="en-US" dirty="0" smtClean="0"/>
                  <a:t>State Functions</a:t>
                </a:r>
              </a:p>
              <a:p>
                <a:pPr lvl="1"/>
                <a:r>
                  <a:rPr lang="en-US" dirty="0" smtClean="0"/>
                  <a:t>Work</a:t>
                </a:r>
              </a:p>
              <a:p>
                <a:pPr lvl="1"/>
                <a:r>
                  <a:rPr lang="en-US" dirty="0" smtClean="0"/>
                  <a:t>Enthalpy</a:t>
                </a:r>
              </a:p>
              <a:p>
                <a:r>
                  <a:rPr lang="en-US" dirty="0" smtClean="0"/>
                  <a:t>Work: w = </a:t>
                </a:r>
                <a:r>
                  <a:rPr lang="en-US" dirty="0" err="1" smtClean="0"/>
                  <a:t>Fd</a:t>
                </a:r>
                <a:r>
                  <a:rPr lang="en-US" dirty="0" smtClean="0"/>
                  <a:t> = -P</a:t>
                </a:r>
                <a:r>
                  <a:rPr lang="en-US" dirty="0" smtClean="0">
                    <a:latin typeface="Times New Roman"/>
                    <a:cs typeface="Times New Roman"/>
                  </a:rPr>
                  <a:t>∆V</a:t>
                </a: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Enthalpy: H = E + PV </a:t>
                </a:r>
              </a:p>
              <a:p>
                <a:pPr lvl="1"/>
                <a:r>
                  <a:rPr lang="en-US" dirty="0" smtClean="0"/>
                  <a:t>Exothermic vs. endothermic </a:t>
                </a:r>
                <a:endParaRPr lang="en-US" dirty="0"/>
              </a:p>
              <a:p>
                <a:r>
                  <a:rPr lang="en-US" dirty="0" err="1" smtClean="0"/>
                  <a:t>Calorimetry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Heat capacity: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Specific </a:t>
                </a:r>
                <a:r>
                  <a:rPr lang="en-US" dirty="0" smtClean="0"/>
                  <a:t>Heat: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  <a:ea typeface="Cambria Math"/>
                          </a:rPr>
                          <m:t>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 err="1" smtClean="0"/>
                  <a:t>q</a:t>
                </a:r>
                <a:r>
                  <a:rPr lang="en-US" baseline="-25000" dirty="0" err="1" smtClean="0"/>
                  <a:t>in</a:t>
                </a:r>
                <a:r>
                  <a:rPr lang="en-US" dirty="0" smtClean="0"/>
                  <a:t> = -</a:t>
                </a:r>
                <a:r>
                  <a:rPr lang="en-US" dirty="0" err="1" smtClean="0"/>
                  <a:t>q</a:t>
                </a:r>
                <a:r>
                  <a:rPr lang="en-US" baseline="-25000" dirty="0" err="1" smtClean="0"/>
                  <a:t>out</a:t>
                </a:r>
                <a:r>
                  <a:rPr lang="en-US" baseline="-25000" dirty="0" smtClean="0"/>
                  <a:t> </a:t>
                </a:r>
                <a:endParaRPr lang="en-US" dirty="0"/>
              </a:p>
              <a:p>
                <a:r>
                  <a:rPr lang="en-US" dirty="0" smtClean="0"/>
                  <a:t>Hess’ Law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059363"/>
              </a:xfrm>
              <a:blipFill rotWithShape="1">
                <a:blip r:embed="rId2"/>
                <a:stretch>
                  <a:fillRect l="-593" t="-1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91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586740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Light </a:t>
                </a:r>
              </a:p>
              <a:p>
                <a:pPr lvl="1"/>
                <a:r>
                  <a:rPr lang="en-US" dirty="0" smtClean="0"/>
                  <a:t>Electromagnetic Spectrum</a:t>
                </a:r>
              </a:p>
              <a:p>
                <a:pPr lvl="1"/>
                <a:r>
                  <a:rPr lang="en-US" dirty="0" smtClean="0"/>
                  <a:t>Wave nature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𝜆𝜈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𝑛h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𝜈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Particle nature </a:t>
                </a:r>
                <a:endParaRPr lang="en-US" dirty="0"/>
              </a:p>
              <a:p>
                <a:r>
                  <a:rPr lang="en-US" dirty="0" smtClean="0"/>
                  <a:t>The Photoelectric Effect </a:t>
                </a:r>
              </a:p>
              <a:p>
                <a:r>
                  <a:rPr lang="en-US" dirty="0" smtClean="0"/>
                  <a:t>Atomic Spectrum</a:t>
                </a:r>
              </a:p>
              <a:p>
                <a:pPr lvl="1"/>
                <a:r>
                  <a:rPr lang="en-US" dirty="0" err="1" smtClean="0"/>
                  <a:t>Balmer</a:t>
                </a:r>
                <a:r>
                  <a:rPr lang="en-US" dirty="0" smtClean="0"/>
                  <a:t>-Rydberg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𝜆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𝑅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</a:rPr>
                                  <m:t>𝑓</m:t>
                                </m:r>
                              </m:sub>
                            </m:sSub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Bohr’s Model of the Atom</a:t>
                </a:r>
              </a:p>
              <a:p>
                <a:pPr lvl="1"/>
                <a:r>
                  <a:rPr lang="en-US" dirty="0" smtClean="0"/>
                  <a:t>Quantized Energy </a:t>
                </a:r>
              </a:p>
              <a:p>
                <a:r>
                  <a:rPr lang="en-US" dirty="0" smtClean="0"/>
                  <a:t>de Broglie wavelength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𝑑𝑒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𝐵𝑟𝑜𝑔𝑙𝑖𝑒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𝑚𝑣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Uncertainty Principle</a:t>
                </a:r>
              </a:p>
              <a:p>
                <a:r>
                  <a:rPr lang="en-US" dirty="0" smtClean="0"/>
                  <a:t>Quantum Mechanical Model of the Atom</a:t>
                </a:r>
              </a:p>
              <a:p>
                <a:pPr lvl="1"/>
                <a:r>
                  <a:rPr lang="en-US" dirty="0" smtClean="0"/>
                  <a:t>Schr</a:t>
                </a:r>
                <a:r>
                  <a:rPr lang="en-US" dirty="0" smtClean="0">
                    <a:latin typeface="Times New Roman"/>
                    <a:cs typeface="Times New Roman"/>
                  </a:rPr>
                  <a:t>ödinger Equation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  <a:cs typeface="Times New Roman"/>
                      </a:rPr>
                      <m:t>ℋ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/>
                        <a:ea typeface="Cambria Math"/>
                        <a:cs typeface="Times New Roman"/>
                      </a:rPr>
                      <m:t>Ψ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  <a:cs typeface="Times New Roman"/>
                      </a:rPr>
                      <m:t>Ψ</m:t>
                    </m:r>
                  </m:oMath>
                </a14:m>
                <a:endParaRPr lang="en-US" dirty="0" smtClean="0">
                  <a:latin typeface="Times New Roman"/>
                  <a:cs typeface="Times New Roman"/>
                </a:endParaRPr>
              </a:p>
              <a:p>
                <a:pPr lvl="1"/>
                <a:r>
                  <a:rPr lang="en-US" dirty="0" smtClean="0">
                    <a:latin typeface="Times New Roman"/>
                    <a:cs typeface="Times New Roman"/>
                  </a:rPr>
                  <a:t>Quantum numbers: n, </a:t>
                </a:r>
                <a:r>
                  <a:rPr lang="en-US" dirty="0" smtClean="0">
                    <a:latin typeface="Mistral" panose="03090702030407020403" pitchFamily="66" charset="0"/>
                    <a:cs typeface="Times New Roman"/>
                  </a:rPr>
                  <a:t>l</a:t>
                </a:r>
                <a:r>
                  <a:rPr lang="en-US" dirty="0" smtClean="0">
                    <a:latin typeface="Times New Roman"/>
                    <a:cs typeface="Times New Roman"/>
                  </a:rPr>
                  <a:t>, m</a:t>
                </a:r>
                <a:r>
                  <a:rPr lang="en-US" baseline="-25000" dirty="0" smtClean="0">
                    <a:latin typeface="Mistral" panose="03090702030407020403" pitchFamily="66" charset="0"/>
                    <a:cs typeface="Times New Roman"/>
                  </a:rPr>
                  <a:t>l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Energy levels, n = 1, 2, 3, 4, 5, 6, 7…</a:t>
                </a:r>
              </a:p>
              <a:p>
                <a:pPr lvl="1"/>
                <a:r>
                  <a:rPr lang="en-US" dirty="0" smtClean="0"/>
                  <a:t>Sublevels vs. orbitals</a:t>
                </a:r>
              </a:p>
              <a:p>
                <a:pPr lvl="2"/>
                <a:r>
                  <a:rPr lang="en-US" dirty="0" smtClean="0"/>
                  <a:t> s, p, d, f</a:t>
                </a:r>
              </a:p>
              <a:p>
                <a:endParaRPr lang="en-US" dirty="0" smtClean="0"/>
              </a:p>
              <a:p>
                <a:pPr lvl="2">
                  <a:buNone/>
                </a:pPr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5867400"/>
              </a:xfrm>
              <a:blipFill rotWithShape="1">
                <a:blip r:embed="rId2"/>
                <a:stretch>
                  <a:fillRect l="-815" t="-1663" b="-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600" dirty="0" smtClean="0"/>
              <a:t>Chapter 7: The Quantum Mechanical Model of the Atom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570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100" dirty="0" smtClean="0"/>
              <a:t>Chapter </a:t>
            </a:r>
            <a:r>
              <a:rPr lang="en-US" sz="3100" dirty="0"/>
              <a:t>8</a:t>
            </a:r>
            <a:r>
              <a:rPr lang="en-US" sz="3100" dirty="0" smtClean="0"/>
              <a:t>: Periodic Properties of the Elements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Periodicity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>
                <a:latin typeface="Times New Roman"/>
                <a:cs typeface="Times New Roman"/>
              </a:rPr>
              <a:t>Quantum numbers: n, </a:t>
            </a:r>
            <a:r>
              <a:rPr lang="en-US" dirty="0">
                <a:latin typeface="Mistral" panose="03090702030407020403" pitchFamily="66" charset="0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, m</a:t>
            </a:r>
            <a:r>
              <a:rPr lang="en-US" baseline="-25000" dirty="0">
                <a:latin typeface="Mistral" panose="03090702030407020403" pitchFamily="66" charset="0"/>
                <a:cs typeface="Times New Roman"/>
              </a:rPr>
              <a:t>l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smtClean="0">
                <a:latin typeface="Times New Roman"/>
                <a:cs typeface="Times New Roman"/>
              </a:rPr>
              <a:t>and </a:t>
            </a:r>
            <a:r>
              <a:rPr lang="en-US" dirty="0" err="1" smtClean="0">
                <a:latin typeface="Times New Roman"/>
                <a:cs typeface="Times New Roman"/>
              </a:rPr>
              <a:t>m</a:t>
            </a:r>
            <a:r>
              <a:rPr lang="en-US" baseline="-25000" dirty="0" err="1" smtClean="0">
                <a:latin typeface="Times New Roman"/>
                <a:cs typeface="Times New Roman"/>
              </a:rPr>
              <a:t>s</a:t>
            </a:r>
            <a:r>
              <a:rPr lang="en-US" baseline="-25000" dirty="0" smtClean="0">
                <a:latin typeface="Times New Roman"/>
                <a:cs typeface="Times New Roman"/>
              </a:rPr>
              <a:t> </a:t>
            </a:r>
            <a:endParaRPr lang="en-US" dirty="0"/>
          </a:p>
          <a:p>
            <a:pPr lvl="1"/>
            <a:r>
              <a:rPr lang="en-US" dirty="0"/>
              <a:t>Degenerate orbitals  </a:t>
            </a:r>
            <a:endParaRPr lang="en-US" dirty="0" smtClean="0"/>
          </a:p>
          <a:p>
            <a:pPr lvl="2"/>
            <a:r>
              <a:rPr lang="en-US" dirty="0" smtClean="0"/>
              <a:t>Shielding, effective nuclear charge, penetration </a:t>
            </a:r>
            <a:endParaRPr lang="en-US" dirty="0"/>
          </a:p>
          <a:p>
            <a:pPr lvl="1"/>
            <a:r>
              <a:rPr lang="en-US" dirty="0" smtClean="0"/>
              <a:t>Orbital </a:t>
            </a:r>
            <a:r>
              <a:rPr lang="en-US" dirty="0"/>
              <a:t>Diagrams and Electron </a:t>
            </a:r>
            <a:r>
              <a:rPr lang="en-US" dirty="0" smtClean="0"/>
              <a:t>Configurations</a:t>
            </a:r>
          </a:p>
          <a:p>
            <a:pPr lvl="2"/>
            <a:r>
              <a:rPr lang="en-US" dirty="0" smtClean="0"/>
              <a:t>Pauli Exclusion Principle </a:t>
            </a:r>
          </a:p>
          <a:p>
            <a:pPr lvl="2"/>
            <a:r>
              <a:rPr lang="en-US" dirty="0" err="1" smtClean="0"/>
              <a:t>Aufbau</a:t>
            </a:r>
            <a:r>
              <a:rPr lang="en-US" dirty="0" smtClean="0"/>
              <a:t> Principle</a:t>
            </a:r>
          </a:p>
          <a:p>
            <a:pPr lvl="2"/>
            <a:r>
              <a:rPr lang="en-US" dirty="0" err="1" smtClean="0"/>
              <a:t>Hund’s</a:t>
            </a:r>
            <a:r>
              <a:rPr lang="en-US" dirty="0" smtClean="0"/>
              <a:t> Rule </a:t>
            </a:r>
          </a:p>
          <a:p>
            <a:pPr lvl="2"/>
            <a:r>
              <a:rPr lang="en-US" sz="2000" dirty="0" smtClean="0"/>
              <a:t>1s     </a:t>
            </a:r>
            <a:r>
              <a:rPr lang="en-US" sz="2000" dirty="0"/>
              <a:t>2s2p     3s3p     4s3d4p     5s4d5p     6s5d4f6p     7s6d5f7p </a:t>
            </a:r>
          </a:p>
          <a:p>
            <a:r>
              <a:rPr lang="en-US" dirty="0" smtClean="0"/>
              <a:t>Periodic </a:t>
            </a:r>
            <a:r>
              <a:rPr lang="en-US" dirty="0"/>
              <a:t>Trends</a:t>
            </a:r>
          </a:p>
          <a:p>
            <a:pPr lvl="1"/>
            <a:r>
              <a:rPr lang="en-US" dirty="0" smtClean="0"/>
              <a:t>Formation of Ions</a:t>
            </a:r>
          </a:p>
          <a:p>
            <a:pPr lvl="1"/>
            <a:r>
              <a:rPr lang="en-US" dirty="0" smtClean="0"/>
              <a:t>Atomic </a:t>
            </a:r>
            <a:r>
              <a:rPr lang="en-US" dirty="0"/>
              <a:t>size</a:t>
            </a:r>
          </a:p>
          <a:p>
            <a:pPr lvl="1"/>
            <a:r>
              <a:rPr lang="en-US" dirty="0"/>
              <a:t>Ionic radii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onization energy</a:t>
            </a:r>
          </a:p>
          <a:p>
            <a:pPr lvl="2"/>
            <a:r>
              <a:rPr lang="en-US" dirty="0" smtClean="0"/>
              <a:t>first, second, third…</a:t>
            </a:r>
            <a:endParaRPr lang="en-US" dirty="0"/>
          </a:p>
          <a:p>
            <a:pPr lvl="1"/>
            <a:r>
              <a:rPr lang="en-US" dirty="0" smtClean="0"/>
              <a:t>Magnetic Properties</a:t>
            </a:r>
          </a:p>
          <a:p>
            <a:pPr lvl="2"/>
            <a:r>
              <a:rPr lang="en-US" dirty="0" smtClean="0"/>
              <a:t>Paramagnetic vs. diamagnetic </a:t>
            </a:r>
          </a:p>
          <a:p>
            <a:pPr lvl="1"/>
            <a:r>
              <a:rPr lang="en-US" dirty="0" smtClean="0"/>
              <a:t>Electron Affinity </a:t>
            </a:r>
          </a:p>
          <a:p>
            <a:pPr lvl="1"/>
            <a:r>
              <a:rPr lang="en-US" dirty="0" smtClean="0"/>
              <a:t>Metallic </a:t>
            </a:r>
            <a:r>
              <a:rPr lang="en-US" dirty="0"/>
              <a:t>character</a:t>
            </a:r>
          </a:p>
          <a:p>
            <a:r>
              <a:rPr lang="en-US" dirty="0" smtClean="0"/>
              <a:t>Group Trends</a:t>
            </a:r>
          </a:p>
          <a:p>
            <a:pPr lvl="1"/>
            <a:r>
              <a:rPr lang="en-US" dirty="0" smtClean="0"/>
              <a:t>Alkali metals</a:t>
            </a:r>
          </a:p>
          <a:p>
            <a:pPr lvl="1"/>
            <a:r>
              <a:rPr lang="en-US" dirty="0" smtClean="0"/>
              <a:t>Halogens</a:t>
            </a:r>
          </a:p>
          <a:p>
            <a:pPr lvl="1"/>
            <a:r>
              <a:rPr lang="en-US" dirty="0" smtClean="0"/>
              <a:t>Noble Gases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9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1790</Words>
  <Application>Microsoft Office PowerPoint</Application>
  <PresentationFormat>On-screen Show (4:3)</PresentationFormat>
  <Paragraphs>373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Chemistry 141</vt:lpstr>
      <vt:lpstr>Chapter 1: Matter, Measurement, and Problem Solving </vt:lpstr>
      <vt:lpstr>Chapter 2: Atoms and Elements </vt:lpstr>
      <vt:lpstr>Chapter 3: Molecules, Compounds, and Chemical Equations </vt:lpstr>
      <vt:lpstr>Chapter 4: Chemical Quantities and Aqueous Reactions </vt:lpstr>
      <vt:lpstr>Chapter 5: Gases</vt:lpstr>
      <vt:lpstr>Chapter 6: Thermochemistry </vt:lpstr>
      <vt:lpstr>Chapter 7: The Quantum Mechanical Model of the Atom</vt:lpstr>
      <vt:lpstr>Chapter 8: Periodic Properties of the Elements </vt:lpstr>
      <vt:lpstr>Chapter 9: Chemical Bonding I: Lewis Theory</vt:lpstr>
      <vt:lpstr>Chapter 10: Chemical Bonding II: Molecular Shapes, Valance Bond Theory, and Molecular Orbital Theory </vt:lpstr>
      <vt:lpstr>PowerPoint Presentation</vt:lpstr>
      <vt:lpstr>Chapter 11: Liquids, Solids, and Intermolecular Forces  </vt:lpstr>
      <vt:lpstr>Chapter 12: Solutions</vt:lpstr>
      <vt:lpstr>Chapter 14: Chemical Equilibrium </vt:lpstr>
      <vt:lpstr>Lab Techniques</vt:lpstr>
    </vt:vector>
  </TitlesOfParts>
  <Company>GCCCD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120</dc:title>
  <dc:creator>smartcart</dc:creator>
  <cp:lastModifiedBy>Vances</cp:lastModifiedBy>
  <cp:revision>65</cp:revision>
  <dcterms:created xsi:type="dcterms:W3CDTF">2009-11-26T04:41:27Z</dcterms:created>
  <dcterms:modified xsi:type="dcterms:W3CDTF">2014-12-11T20:58:08Z</dcterms:modified>
</cp:coreProperties>
</file>