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300" r:id="rId3"/>
    <p:sldId id="259" r:id="rId4"/>
    <p:sldId id="261" r:id="rId5"/>
    <p:sldId id="270" r:id="rId6"/>
    <p:sldId id="279" r:id="rId7"/>
    <p:sldId id="277" r:id="rId8"/>
    <p:sldId id="260" r:id="rId9"/>
    <p:sldId id="262" r:id="rId10"/>
    <p:sldId id="301" r:id="rId11"/>
    <p:sldId id="264" r:id="rId12"/>
    <p:sldId id="308" r:id="rId13"/>
    <p:sldId id="256" r:id="rId14"/>
    <p:sldId id="309" r:id="rId15"/>
    <p:sldId id="320" r:id="rId16"/>
    <p:sldId id="280" r:id="rId17"/>
    <p:sldId id="281" r:id="rId18"/>
    <p:sldId id="282" r:id="rId19"/>
    <p:sldId id="283" r:id="rId20"/>
    <p:sldId id="284" r:id="rId21"/>
    <p:sldId id="285" r:id="rId22"/>
    <p:sldId id="310" r:id="rId23"/>
    <p:sldId id="268" r:id="rId24"/>
    <p:sldId id="303" r:id="rId25"/>
    <p:sldId id="273" r:id="rId26"/>
    <p:sldId id="286" r:id="rId27"/>
    <p:sldId id="333" r:id="rId28"/>
    <p:sldId id="297" r:id="rId29"/>
    <p:sldId id="298" r:id="rId30"/>
    <p:sldId id="299" r:id="rId31"/>
    <p:sldId id="307" r:id="rId32"/>
    <p:sldId id="305" r:id="rId33"/>
    <p:sldId id="265" r:id="rId34"/>
    <p:sldId id="302" r:id="rId35"/>
    <p:sldId id="266" r:id="rId36"/>
    <p:sldId id="304" r:id="rId37"/>
    <p:sldId id="267" r:id="rId38"/>
    <p:sldId id="288" r:id="rId39"/>
    <p:sldId id="295" r:id="rId40"/>
    <p:sldId id="324" r:id="rId41"/>
    <p:sldId id="326" r:id="rId42"/>
    <p:sldId id="311" r:id="rId43"/>
    <p:sldId id="290" r:id="rId44"/>
    <p:sldId id="325" r:id="rId45"/>
    <p:sldId id="312" r:id="rId46"/>
    <p:sldId id="289" r:id="rId47"/>
    <p:sldId id="287" r:id="rId48"/>
    <p:sldId id="291" r:id="rId49"/>
    <p:sldId id="278" r:id="rId50"/>
    <p:sldId id="276" r:id="rId51"/>
    <p:sldId id="327" r:id="rId52"/>
    <p:sldId id="328" r:id="rId53"/>
    <p:sldId id="313" r:id="rId54"/>
    <p:sldId id="314" r:id="rId55"/>
    <p:sldId id="329" r:id="rId56"/>
    <p:sldId id="330" r:id="rId57"/>
    <p:sldId id="315" r:id="rId58"/>
    <p:sldId id="316" r:id="rId59"/>
    <p:sldId id="331" r:id="rId60"/>
    <p:sldId id="332" r:id="rId61"/>
    <p:sldId id="317" r:id="rId62"/>
    <p:sldId id="318" r:id="rId63"/>
    <p:sldId id="319" r:id="rId64"/>
    <p:sldId id="296" r:id="rId65"/>
    <p:sldId id="274" r:id="rId66"/>
    <p:sldId id="292" r:id="rId67"/>
    <p:sldId id="306" r:id="rId68"/>
    <p:sldId id="293" r:id="rId69"/>
    <p:sldId id="294" r:id="rId70"/>
    <p:sldId id="27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8" autoAdjust="0"/>
  </p:normalViewPr>
  <p:slideViewPr>
    <p:cSldViewPr>
      <p:cViewPr varScale="1">
        <p:scale>
          <a:sx n="85" d="100"/>
          <a:sy n="85" d="100"/>
        </p:scale>
        <p:origin x="-1524"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emf"/><Relationship Id="rId4"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5" Type="http://schemas.openxmlformats.org/officeDocument/2006/relationships/image" Target="../media/image109.emf"/><Relationship Id="rId4" Type="http://schemas.openxmlformats.org/officeDocument/2006/relationships/image" Target="../media/image10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4CE06-E558-4234-BF49-5F0CFF29A249}" type="datetimeFigureOut">
              <a:rPr lang="en-US" smtClean="0"/>
              <a:pPr/>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9ACA-AA09-47F6-B796-450F14355257}" type="slidenum">
              <a:rPr lang="en-US" smtClean="0"/>
              <a:pPr/>
              <a:t>‹#›</a:t>
            </a:fld>
            <a:endParaRPr lang="en-US"/>
          </a:p>
        </p:txBody>
      </p:sp>
    </p:spTree>
    <p:extLst>
      <p:ext uri="{BB962C8B-B14F-4D97-AF65-F5344CB8AC3E}">
        <p14:creationId xmlns:p14="http://schemas.microsoft.com/office/powerpoint/2010/main" val="173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98880"/>
          </a:xfrm>
        </p:spPr>
        <p:txBody>
          <a:bodyPr>
            <a:normAutofit/>
          </a:bodyPr>
          <a:lstStyle/>
          <a:p>
            <a:r>
              <a:rPr lang="en-US" dirty="0" smtClean="0"/>
              <a:t>Page</a:t>
            </a:r>
            <a:r>
              <a:rPr lang="en-US" smtClean="0"/>
              <a:t>: 608</a:t>
            </a:r>
            <a:endParaRPr lang="en-US" dirty="0" smtClean="0"/>
          </a:p>
          <a:p>
            <a:endParaRPr lang="en-US" dirty="0" smtClean="0"/>
          </a:p>
          <a:p>
            <a:r>
              <a:rPr lang="en-US" smtClean="0"/>
              <a:t>Figure 21-1 Friedrich Wöhler (1800–1882) can be considered as the founding father of the science of organic chemistry. He showed that a “life force” was not required for producing compounds found in living organisms. They could be synthesized in the laboratory.</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2</a:t>
            </a:fld>
            <a:endParaRPr lang="en-US"/>
          </a:p>
        </p:txBody>
      </p:sp>
    </p:spTree>
    <p:extLst>
      <p:ext uri="{BB962C8B-B14F-4D97-AF65-F5344CB8AC3E}">
        <p14:creationId xmlns:p14="http://schemas.microsoft.com/office/powerpoint/2010/main" val="26849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E033C8-1D64-45AC-B96B-62A89D7D33F0}" type="slidenum">
              <a:rPr lang="en-US"/>
              <a:pPr/>
              <a:t>26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366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4A00-A05F-47DE-8514-A484B181E226}" type="slidenum">
              <a:rPr lang="en-US"/>
              <a:pPr/>
              <a:t>28</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764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650240"/>
          </a:xfrm>
        </p:spPr>
        <p:txBody>
          <a:bodyPr>
            <a:normAutofit/>
          </a:bodyPr>
          <a:lstStyle/>
          <a:p>
            <a:r>
              <a:rPr lang="en-US" dirty="0" smtClean="0"/>
              <a:t>Page</a:t>
            </a:r>
            <a:r>
              <a:rPr lang="en-US" smtClean="0"/>
              <a:t>: 639</a:t>
            </a:r>
            <a:endParaRPr lang="en-US" dirty="0" smtClean="0"/>
          </a:p>
          <a:p>
            <a:endParaRPr lang="en-US" dirty="0" smtClean="0"/>
          </a:p>
          <a:p>
            <a:r>
              <a:rPr lang="en-US" smtClean="0"/>
              <a:t>Figure 21-42 Molecular structure of forms of polyethylene.</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31</a:t>
            </a:fld>
            <a:endParaRPr lang="en-US"/>
          </a:p>
        </p:txBody>
      </p:sp>
    </p:spTree>
    <p:extLst>
      <p:ext uri="{BB962C8B-B14F-4D97-AF65-F5344CB8AC3E}">
        <p14:creationId xmlns:p14="http://schemas.microsoft.com/office/powerpoint/2010/main" val="394607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833119"/>
          </a:xfrm>
        </p:spPr>
        <p:txBody>
          <a:bodyPr>
            <a:normAutofit/>
          </a:bodyPr>
          <a:lstStyle/>
          <a:p>
            <a:r>
              <a:rPr lang="en-US" dirty="0" smtClean="0"/>
              <a:t>Page</a:t>
            </a:r>
            <a:r>
              <a:rPr lang="en-US" smtClean="0"/>
              <a:t>: 638</a:t>
            </a:r>
            <a:endParaRPr lang="en-US" dirty="0" smtClean="0"/>
          </a:p>
          <a:p>
            <a:endParaRPr lang="en-US" dirty="0" smtClean="0"/>
          </a:p>
          <a:p>
            <a:r>
              <a:rPr lang="en-US" smtClean="0"/>
              <a:t>Figure 21-40 Plastics. Chemists use the word polymers to describe what in everyday language we call plastics.</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32</a:t>
            </a:fld>
            <a:endParaRPr lang="en-US"/>
          </a:p>
        </p:txBody>
      </p:sp>
    </p:spTree>
    <p:extLst>
      <p:ext uri="{BB962C8B-B14F-4D97-AF65-F5344CB8AC3E}">
        <p14:creationId xmlns:p14="http://schemas.microsoft.com/office/powerpoint/2010/main" val="139263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98880"/>
          </a:xfrm>
        </p:spPr>
        <p:txBody>
          <a:bodyPr>
            <a:normAutofit/>
          </a:bodyPr>
          <a:lstStyle/>
          <a:p>
            <a:r>
              <a:rPr lang="en-US" dirty="0" smtClean="0"/>
              <a:t>Page: 620</a:t>
            </a:r>
          </a:p>
          <a:p>
            <a:endParaRPr lang="en-US" dirty="0" smtClean="0"/>
          </a:p>
          <a:p>
            <a:r>
              <a:rPr lang="en-US" dirty="0" smtClean="0"/>
              <a:t>Figure 21-14 Consumer products containing compounds that contain a benzene ring. The ibuprofen in Advil, the </a:t>
            </a:r>
            <a:r>
              <a:rPr lang="en-US" dirty="0" err="1" smtClean="0"/>
              <a:t>propoxur</a:t>
            </a:r>
            <a:r>
              <a:rPr lang="en-US" dirty="0" smtClean="0"/>
              <a:t> in Raid, the diphenhydramine hydrochloride in Benadryl, the sodium benzoate in Sprite, and the benzoyl peroxide in Oxy-10 all have at least one benzene ring in their molecular structures.</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34</a:t>
            </a:fld>
            <a:endParaRPr lang="en-US"/>
          </a:p>
        </p:txBody>
      </p:sp>
    </p:spTree>
    <p:extLst>
      <p:ext uri="{BB962C8B-B14F-4D97-AF65-F5344CB8AC3E}">
        <p14:creationId xmlns:p14="http://schemas.microsoft.com/office/powerpoint/2010/main" val="428548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98880"/>
          </a:xfrm>
        </p:spPr>
        <p:txBody>
          <a:bodyPr>
            <a:normAutofit/>
          </a:bodyPr>
          <a:lstStyle/>
          <a:p>
            <a:r>
              <a:rPr lang="en-US" dirty="0" smtClean="0"/>
              <a:t>Page</a:t>
            </a:r>
            <a:r>
              <a:rPr lang="en-US" smtClean="0"/>
              <a:t>: 631</a:t>
            </a:r>
            <a:endParaRPr lang="en-US" dirty="0" smtClean="0"/>
          </a:p>
          <a:p>
            <a:endParaRPr lang="en-US" dirty="0" smtClean="0"/>
          </a:p>
          <a:p>
            <a:r>
              <a:rPr lang="en-US" smtClean="0"/>
              <a:t>Figure 21-29 Odors due to aldehydes and ketones. Raspberries contain the ketone 4-(4-hydroxyphenyl)-2-butanone, which is called raspberry ketone. The aroma of cinnamon is due to cinnamaldehyde, and almond scent is due to benzaldehyde; as indicated by their name, both are aldehydes.</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36</a:t>
            </a:fld>
            <a:endParaRPr lang="en-US"/>
          </a:p>
        </p:txBody>
      </p:sp>
    </p:spTree>
    <p:extLst>
      <p:ext uri="{BB962C8B-B14F-4D97-AF65-F5344CB8AC3E}">
        <p14:creationId xmlns:p14="http://schemas.microsoft.com/office/powerpoint/2010/main" val="358466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BCF34F-F811-4F61-8C20-56D35486B216}" type="slidenum">
              <a:rPr lang="en-US"/>
              <a:pPr/>
              <a:t>38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288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2016B5-84A5-4720-BB5F-0E78322994F0}" type="slidenum">
              <a:rPr lang="en-US"/>
              <a:pPr/>
              <a:t>43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6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DB71F8-48B1-4A5A-89D3-808A80701012}" type="slidenum">
              <a:rPr lang="en-US"/>
              <a:pPr/>
              <a:t>46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980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079B56-A627-4E23-9D8D-42E42E8E34B9}" type="slidenum">
              <a:rPr lang="en-US"/>
              <a:pPr/>
              <a:t>47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683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E71A3-626A-4A40-99CC-C47CEF738ACD}" type="slidenum">
              <a:rPr lang="en-US"/>
              <a:pPr/>
              <a:t>4</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668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16D1011-C8DD-4E62-9D2A-C94616018174}" type="slidenum">
              <a:rPr lang="en-US"/>
              <a:pPr/>
              <a:t>48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7233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243B3-87C7-4B45-84C9-317C6E679FC5}" type="slidenum">
              <a:rPr lang="en-US"/>
              <a:pPr/>
              <a:t>50</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0179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0EDB3-3549-4CD4-808B-0CE8FF690731}" type="slidenum">
              <a:rPr lang="en-US"/>
              <a:pPr/>
              <a:t>58</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F92FD-15CA-4D2B-9489-C84CF73E11A2}" type="slidenum">
              <a:rPr lang="en-US"/>
              <a:pPr/>
              <a:t>65</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2071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E09DF4-1A96-46A8-AC64-A44018D1A1A4}" type="slidenum">
              <a:rPr lang="en-US"/>
              <a:pPr/>
              <a:t>66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0193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016000"/>
          </a:xfrm>
        </p:spPr>
        <p:txBody>
          <a:bodyPr>
            <a:normAutofit/>
          </a:bodyPr>
          <a:lstStyle/>
          <a:p>
            <a:r>
              <a:rPr lang="en-US" dirty="0" smtClean="0"/>
              <a:t>Page: 641</a:t>
            </a:r>
          </a:p>
          <a:p>
            <a:endParaRPr lang="en-US" dirty="0" smtClean="0"/>
          </a:p>
          <a:p>
            <a:r>
              <a:rPr lang="en-US" dirty="0" smtClean="0"/>
              <a:t>Figure 21-43 Dacron is a PET fiber. It is used in medicine to replace tissues because it is well tolerated by the body. Here, a Dacron patch is used to close a hole between the heart’s two upper chambers.</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67</a:t>
            </a:fld>
            <a:endParaRPr lang="en-US"/>
          </a:p>
        </p:txBody>
      </p:sp>
    </p:spTree>
    <p:extLst>
      <p:ext uri="{BB962C8B-B14F-4D97-AF65-F5344CB8AC3E}">
        <p14:creationId xmlns:p14="http://schemas.microsoft.com/office/powerpoint/2010/main" val="3085756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70DBEB-A7A9-477E-94FB-1CB3EDB0CF16}" type="slidenum">
              <a:rPr lang="en-US"/>
              <a:pPr/>
              <a:t>68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9814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CC06E66-C0EC-4AEF-81D7-C46C7AB5387C}" type="slidenum">
              <a:rPr lang="en-US"/>
              <a:pPr/>
              <a:t>69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54239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968FD-23AA-4087-8F29-DE7474DCEDDD}" type="slidenum">
              <a:rPr lang="en-US"/>
              <a:pPr/>
              <a:t>70</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063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E7457-42C9-4101-9F9E-479D84816F24}" type="slidenum">
              <a:rPr lang="en-US"/>
              <a:pPr/>
              <a:t>7</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30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32990-0D6F-46E7-BE36-1DD284B30AFE}" type="slidenum">
              <a:rPr lang="en-US"/>
              <a:pPr/>
              <a:t>9</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3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198880"/>
          </a:xfrm>
        </p:spPr>
        <p:txBody>
          <a:bodyPr>
            <a:normAutofit/>
          </a:bodyPr>
          <a:lstStyle/>
          <a:p>
            <a:r>
              <a:rPr lang="en-US" dirty="0" smtClean="0"/>
              <a:t>Page</a:t>
            </a:r>
            <a:r>
              <a:rPr lang="en-US" smtClean="0"/>
              <a:t>: 615</a:t>
            </a:r>
            <a:endParaRPr lang="en-US" dirty="0" smtClean="0"/>
          </a:p>
          <a:p>
            <a:endParaRPr lang="en-US" dirty="0" smtClean="0"/>
          </a:p>
          <a:p>
            <a:r>
              <a:rPr lang="en-US" smtClean="0"/>
              <a:t>Figure 21-7 Paraffin wax and mineral oil. Paraffin wax is a mixture of straight-chain alkane molecules with 20 or more carbon atoms. Mineral oil is also a mixture, mainly of alkane molecules with 17 to 50 carbon atoms, but it includes other hydrocarbons as well.</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10</a:t>
            </a:fld>
            <a:endParaRPr lang="en-US"/>
          </a:p>
        </p:txBody>
      </p:sp>
    </p:spTree>
    <p:extLst>
      <p:ext uri="{BB962C8B-B14F-4D97-AF65-F5344CB8AC3E}">
        <p14:creationId xmlns:p14="http://schemas.microsoft.com/office/powerpoint/2010/main" val="151411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42472-E9A0-472E-8796-6F73E177C14D}" type="slidenum">
              <a:rPr lang="en-US"/>
              <a:pPr/>
              <a:t>11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499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E7F7BF-7F30-460B-90EE-B9AF8F36EB63}" type="slidenum">
              <a:rPr lang="en-US"/>
              <a:pPr/>
              <a:t>17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689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564639"/>
          </a:xfrm>
        </p:spPr>
        <p:txBody>
          <a:bodyPr>
            <a:normAutofit/>
          </a:bodyPr>
          <a:lstStyle/>
          <a:p>
            <a:r>
              <a:rPr lang="en-US" dirty="0" smtClean="0"/>
              <a:t>Page: 624</a:t>
            </a:r>
          </a:p>
          <a:p>
            <a:endParaRPr lang="en-US" dirty="0" smtClean="0"/>
          </a:p>
          <a:p>
            <a:r>
              <a:rPr lang="en-US" dirty="0" smtClean="0"/>
              <a:t>Figure 21-19 Addition reaction of bromine with alkenes. Chemists used to test for the presence of double bonds by reaction with bromine. Since bromine easily undergoes an addition reaction with alkenes, the disappearance of the red-brown color of bromine indicates that it has reacted. These photographs show that the bromine color disappears in the presence of bacon. We conclude that this is evidence of alkenes in bacon.</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24</a:t>
            </a:fld>
            <a:endParaRPr lang="en-US"/>
          </a:p>
        </p:txBody>
      </p:sp>
    </p:spTree>
    <p:extLst>
      <p:ext uri="{BB962C8B-B14F-4D97-AF65-F5344CB8AC3E}">
        <p14:creationId xmlns:p14="http://schemas.microsoft.com/office/powerpoint/2010/main" val="3585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74EB6-3087-45A9-9397-FF1706B3C614}" type="slidenum">
              <a:rPr lang="en-US"/>
              <a:pPr/>
              <a:t>25</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790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82569D-29D9-46C3-93AF-610804A357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95E7DD1-1238-4272-8AF3-3F5ACE5397D9}" type="slidenum">
              <a:rPr lang="en-US"/>
              <a:pPr>
                <a:defRPr/>
              </a:pPr>
              <a:t>‹#›</a:t>
            </a:fld>
            <a:endParaRPr lang="en-US"/>
          </a:p>
        </p:txBody>
      </p:sp>
    </p:spTree>
    <p:extLst>
      <p:ext uri="{BB962C8B-B14F-4D97-AF65-F5344CB8AC3E}">
        <p14:creationId xmlns:p14="http://schemas.microsoft.com/office/powerpoint/2010/main" val="228089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1FED8-3845-42F6-B845-6D7639BF358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C7A24-B67C-4FFE-9EE3-338B73A6B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1FED8-3845-42F6-B845-6D7639BF358E}" type="datetimeFigureOut">
              <a:rPr lang="en-US" smtClean="0"/>
              <a:pPr/>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C7A24-B67C-4FFE-9EE3-338B73A6B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4.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1.emf"/><Relationship Id="rId5" Type="http://schemas.openxmlformats.org/officeDocument/2006/relationships/oleObject" Target="../embeddings/oleObject7.bin"/><Relationship Id="rId4" Type="http://schemas.openxmlformats.org/officeDocument/2006/relationships/image" Target="../media/image5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3.emf"/><Relationship Id="rId5" Type="http://schemas.openxmlformats.org/officeDocument/2006/relationships/oleObject" Target="../embeddings/oleObject9.bin"/><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8.wmf"/><Relationship Id="rId4" Type="http://schemas.openxmlformats.org/officeDocument/2006/relationships/image" Target="../media/image5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0.emf"/><Relationship Id="rId5" Type="http://schemas.openxmlformats.org/officeDocument/2006/relationships/oleObject" Target="../embeddings/oleObject11.bin"/><Relationship Id="rId4" Type="http://schemas.openxmlformats.org/officeDocument/2006/relationships/image" Target="../media/image59.emf"/></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emf"/><Relationship Id="rId5" Type="http://schemas.openxmlformats.org/officeDocument/2006/relationships/oleObject" Target="../embeddings/oleObject14.bin"/><Relationship Id="rId4" Type="http://schemas.openxmlformats.org/officeDocument/2006/relationships/image" Target="../media/image75.emf"/></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19.bin"/><Relationship Id="rId3" Type="http://schemas.openxmlformats.org/officeDocument/2006/relationships/image" Target="../media/image84.jpeg"/><Relationship Id="rId7" Type="http://schemas.openxmlformats.org/officeDocument/2006/relationships/oleObject" Target="../embeddings/oleObject16.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81.wmf"/><Relationship Id="rId4" Type="http://schemas.openxmlformats.org/officeDocument/2006/relationships/image" Target="../media/image85.jpeg"/><Relationship Id="rId9" Type="http://schemas.openxmlformats.org/officeDocument/2006/relationships/oleObject" Target="../embeddings/oleObject17.bin"/><Relationship Id="rId14" Type="http://schemas.openxmlformats.org/officeDocument/2006/relationships/image" Target="../media/image8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7.emf"/><Relationship Id="rId5" Type="http://schemas.openxmlformats.org/officeDocument/2006/relationships/oleObject" Target="../embeddings/oleObject21.bin"/><Relationship Id="rId4" Type="http://schemas.openxmlformats.org/officeDocument/2006/relationships/image" Target="../media/image86.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9.emf"/><Relationship Id="rId5" Type="http://schemas.openxmlformats.org/officeDocument/2006/relationships/oleObject" Target="../embeddings/oleObject23.bin"/><Relationship Id="rId4" Type="http://schemas.openxmlformats.org/officeDocument/2006/relationships/image" Target="../media/image88.emf"/></Relationships>
</file>

<file path=ppt/slides/_rels/slide5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94.jpeg"/><Relationship Id="rId7" Type="http://schemas.openxmlformats.org/officeDocument/2006/relationships/oleObject" Target="../embeddings/oleObject25.bin"/><Relationship Id="rId12" Type="http://schemas.openxmlformats.org/officeDocument/2006/relationships/image" Target="../media/image93.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0.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92.emf"/><Relationship Id="rId4" Type="http://schemas.openxmlformats.org/officeDocument/2006/relationships/image" Target="../media/image95.jpeg"/><Relationship Id="rId9" Type="http://schemas.openxmlformats.org/officeDocument/2006/relationships/oleObject" Target="../embeddings/oleObject26.bin"/></Relationships>
</file>

<file path=ppt/slides/_rels/slide5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8.emf"/><Relationship Id="rId5" Type="http://schemas.openxmlformats.org/officeDocument/2006/relationships/oleObject" Target="../embeddings/oleObject29.bin"/><Relationship Id="rId4" Type="http://schemas.openxmlformats.org/officeDocument/2006/relationships/image" Target="../media/image97.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99.emf"/></Relationships>
</file>

<file path=ppt/slides/_rels/slide61.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101.jpeg"/><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62.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36.bin"/><Relationship Id="rId3" Type="http://schemas.openxmlformats.org/officeDocument/2006/relationships/image" Target="../media/image110.jpeg"/><Relationship Id="rId7" Type="http://schemas.openxmlformats.org/officeDocument/2006/relationships/oleObject" Target="../embeddings/oleObject33.bin"/><Relationship Id="rId12" Type="http://schemas.openxmlformats.org/officeDocument/2006/relationships/image" Target="../media/image108.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5.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107.wmf"/><Relationship Id="rId4" Type="http://schemas.openxmlformats.org/officeDocument/2006/relationships/image" Target="../media/image111.jpeg"/><Relationship Id="rId9" Type="http://schemas.openxmlformats.org/officeDocument/2006/relationships/oleObject" Target="../embeddings/oleObject34.bin"/><Relationship Id="rId14" Type="http://schemas.openxmlformats.org/officeDocument/2006/relationships/image" Target="../media/image109.emf"/></Relationships>
</file>

<file path=ppt/slides/_rels/slide6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6.jpeg"/></Relationships>
</file>

<file path=ppt/slides/_rels/slide6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12838"/>
          </a:xfrm>
        </p:spPr>
        <p:txBody>
          <a:bodyPr>
            <a:normAutofit fontScale="90000"/>
          </a:bodyPr>
          <a:lstStyle/>
          <a:p>
            <a:r>
              <a:rPr lang="en-US" dirty="0" smtClean="0"/>
              <a:t>Chemistry 142</a:t>
            </a:r>
            <a:br>
              <a:rPr lang="en-US" dirty="0" smtClean="0"/>
            </a:br>
            <a:r>
              <a:rPr lang="en-US" dirty="0" smtClean="0"/>
              <a:t>Chapter 21: Organic Chemistry </a:t>
            </a:r>
            <a:endParaRPr lang="en-US" dirty="0"/>
          </a:p>
        </p:txBody>
      </p:sp>
      <p:sp>
        <p:nvSpPr>
          <p:cNvPr id="3" name="TextBox 2"/>
          <p:cNvSpPr txBox="1"/>
          <p:nvPr/>
        </p:nvSpPr>
        <p:spPr>
          <a:xfrm>
            <a:off x="533400" y="1752600"/>
            <a:ext cx="4038600" cy="4801314"/>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Hydrocarbons</a:t>
            </a:r>
          </a:p>
          <a:p>
            <a:pPr marL="857250" lvl="1" indent="-400050">
              <a:buFont typeface="+mj-lt"/>
              <a:buAutoNum type="alphaUcPeriod"/>
            </a:pPr>
            <a:r>
              <a:rPr lang="en-US" dirty="0" smtClean="0"/>
              <a:t>Alkanes</a:t>
            </a:r>
          </a:p>
          <a:p>
            <a:pPr marL="857250" lvl="1" indent="-400050">
              <a:buFont typeface="+mj-lt"/>
              <a:buAutoNum type="alphaUcPeriod"/>
            </a:pPr>
            <a:r>
              <a:rPr lang="en-US" dirty="0" smtClean="0"/>
              <a:t>Alkenes</a:t>
            </a:r>
          </a:p>
          <a:p>
            <a:pPr marL="857250" lvl="1" indent="-400050">
              <a:buFont typeface="+mj-lt"/>
              <a:buAutoNum type="alphaUcPeriod"/>
            </a:pPr>
            <a:r>
              <a:rPr lang="en-US" dirty="0" smtClean="0"/>
              <a:t>Alkynes</a:t>
            </a:r>
          </a:p>
          <a:p>
            <a:pPr marL="857250" lvl="1" indent="-400050">
              <a:buFont typeface="+mj-lt"/>
              <a:buAutoNum type="alphaUcPeriod"/>
            </a:pPr>
            <a:r>
              <a:rPr lang="en-US" dirty="0" smtClean="0"/>
              <a:t>Aromatics</a:t>
            </a:r>
          </a:p>
          <a:p>
            <a:pPr marL="857250" lvl="1" indent="-400050">
              <a:buFont typeface="+mj-lt"/>
              <a:buAutoNum type="alphaUcPeriod"/>
            </a:pPr>
            <a:r>
              <a:rPr lang="en-US" dirty="0" smtClean="0"/>
              <a:t>Reactions</a:t>
            </a:r>
          </a:p>
          <a:p>
            <a:pPr marL="400050" indent="-400050">
              <a:buFont typeface="+mj-lt"/>
              <a:buAutoNum type="romanUcPeriod"/>
            </a:pPr>
            <a:r>
              <a:rPr lang="en-US" dirty="0" smtClean="0"/>
              <a:t>Functions Groups</a:t>
            </a:r>
          </a:p>
          <a:p>
            <a:pPr marL="857250" lvl="1" indent="-400050">
              <a:buFont typeface="+mj-lt"/>
              <a:buAutoNum type="alphaUcPeriod"/>
            </a:pPr>
            <a:r>
              <a:rPr lang="en-US" dirty="0" smtClean="0"/>
              <a:t>Alcohols</a:t>
            </a:r>
          </a:p>
          <a:p>
            <a:pPr marL="857250" lvl="1" indent="-400050">
              <a:buFont typeface="+mj-lt"/>
              <a:buAutoNum type="alphaUcPeriod"/>
            </a:pPr>
            <a:r>
              <a:rPr lang="en-US" dirty="0" smtClean="0"/>
              <a:t>Aldehydes</a:t>
            </a:r>
          </a:p>
          <a:p>
            <a:pPr marL="857250" lvl="1" indent="-400050">
              <a:buFont typeface="+mj-lt"/>
              <a:buAutoNum type="alphaUcPeriod"/>
            </a:pPr>
            <a:r>
              <a:rPr lang="en-US" dirty="0" smtClean="0"/>
              <a:t>Ketones</a:t>
            </a:r>
          </a:p>
          <a:p>
            <a:pPr marL="857250" lvl="1" indent="-400050">
              <a:buFont typeface="+mj-lt"/>
              <a:buAutoNum type="alphaUcPeriod"/>
            </a:pPr>
            <a:r>
              <a:rPr lang="en-US" dirty="0" smtClean="0"/>
              <a:t>Carboxylic Acids</a:t>
            </a:r>
          </a:p>
          <a:p>
            <a:pPr marL="857250" lvl="1" indent="-400050">
              <a:buFont typeface="+mj-lt"/>
              <a:buAutoNum type="alphaUcPeriod"/>
            </a:pPr>
            <a:r>
              <a:rPr lang="en-US" dirty="0" smtClean="0"/>
              <a:t>Esters</a:t>
            </a:r>
          </a:p>
          <a:p>
            <a:pPr marL="857250" lvl="1" indent="-400050">
              <a:buFont typeface="+mj-lt"/>
              <a:buAutoNum type="alphaUcPeriod"/>
            </a:pPr>
            <a:r>
              <a:rPr lang="en-US" dirty="0" smtClean="0"/>
              <a:t>Ethers</a:t>
            </a:r>
          </a:p>
          <a:p>
            <a:pPr marL="857250" lvl="1" indent="-400050">
              <a:buFont typeface="+mj-lt"/>
              <a:buAutoNum type="alphaUcPeriod"/>
            </a:pPr>
            <a:r>
              <a:rPr lang="en-US" dirty="0" smtClean="0"/>
              <a:t>Amines</a:t>
            </a:r>
          </a:p>
          <a:p>
            <a:pPr marL="857250" lvl="1" indent="-400050">
              <a:buFont typeface="+mj-lt"/>
              <a:buAutoNum type="alphaUcPeriod"/>
            </a:pPr>
            <a:r>
              <a:rPr lang="en-US" dirty="0" smtClean="0"/>
              <a:t>Amides</a:t>
            </a:r>
          </a:p>
          <a:p>
            <a:pPr marL="400050" indent="-400050">
              <a:buFont typeface="+mj-lt"/>
              <a:buAutoNum type="romanUcPeriod"/>
            </a:pPr>
            <a:r>
              <a:rPr lang="en-US" dirty="0" smtClean="0"/>
              <a:t>Polymers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07.jpg"/>
          <p:cNvPicPr>
            <a:picLocks noChangeAspect="1"/>
          </p:cNvPicPr>
          <p:nvPr/>
        </p:nvPicPr>
        <p:blipFill>
          <a:blip r:embed="rId3" cstate="print"/>
          <a:stretch>
            <a:fillRect/>
          </a:stretch>
        </p:blipFill>
        <p:spPr>
          <a:xfrm>
            <a:off x="4163408" y="1066800"/>
            <a:ext cx="4965567" cy="4724400"/>
          </a:xfrm>
          <a:prstGeom prst="rect">
            <a:avLst/>
          </a:prstGeom>
        </p:spPr>
      </p:pic>
      <p:pic>
        <p:nvPicPr>
          <p:cNvPr id="4" name="Picture 3" descr="79250_21_F11.jpg"/>
          <p:cNvPicPr>
            <a:picLocks noChangeAspect="1"/>
          </p:cNvPicPr>
          <p:nvPr/>
        </p:nvPicPr>
        <p:blipFill>
          <a:blip r:embed="rId4" cstate="print"/>
          <a:stretch>
            <a:fillRect/>
          </a:stretch>
        </p:blipFill>
        <p:spPr>
          <a:xfrm>
            <a:off x="9659" y="1066800"/>
            <a:ext cx="3982681" cy="4419600"/>
          </a:xfrm>
          <a:prstGeom prst="rect">
            <a:avLst/>
          </a:prstGeom>
        </p:spPr>
      </p:pic>
      <p:sp>
        <p:nvSpPr>
          <p:cNvPr id="2" name="TextBox 1"/>
          <p:cNvSpPr txBox="1"/>
          <p:nvPr/>
        </p:nvSpPr>
        <p:spPr>
          <a:xfrm>
            <a:off x="914400" y="420469"/>
            <a:ext cx="1662186" cy="646331"/>
          </a:xfrm>
          <a:prstGeom prst="rect">
            <a:avLst/>
          </a:prstGeom>
          <a:noFill/>
        </p:spPr>
        <p:txBody>
          <a:bodyPr wrap="none" rtlCol="0">
            <a:spAutoFit/>
          </a:bodyPr>
          <a:lstStyle/>
          <a:p>
            <a:r>
              <a:rPr lang="en-US" dirty="0" smtClean="0"/>
              <a:t>Acetylene torch</a:t>
            </a:r>
          </a:p>
          <a:p>
            <a:r>
              <a:rPr lang="en-US" dirty="0" smtClean="0"/>
              <a:t>HCCH</a:t>
            </a:r>
            <a:endParaRPr lang="en-US" dirty="0"/>
          </a:p>
        </p:txBody>
      </p:sp>
      <p:sp>
        <p:nvSpPr>
          <p:cNvPr id="5" name="TextBox 4"/>
          <p:cNvSpPr txBox="1"/>
          <p:nvPr/>
        </p:nvSpPr>
        <p:spPr>
          <a:xfrm>
            <a:off x="4215840" y="474372"/>
            <a:ext cx="2459328" cy="369332"/>
          </a:xfrm>
          <a:prstGeom prst="rect">
            <a:avLst/>
          </a:prstGeom>
          <a:noFill/>
        </p:spPr>
        <p:txBody>
          <a:bodyPr wrap="none" rtlCol="0">
            <a:spAutoFit/>
          </a:bodyPr>
          <a:lstStyle/>
          <a:p>
            <a:r>
              <a:rPr lang="en-US" dirty="0" err="1" smtClean="0"/>
              <a:t>Parafin</a:t>
            </a:r>
            <a:r>
              <a:rPr lang="en-US" dirty="0"/>
              <a:t> </a:t>
            </a:r>
            <a:r>
              <a:rPr lang="en-US" dirty="0" smtClean="0"/>
              <a:t>wax 20+ carbons</a:t>
            </a:r>
            <a:endParaRPr lang="en-US" dirty="0"/>
          </a:p>
        </p:txBody>
      </p:sp>
      <p:sp>
        <p:nvSpPr>
          <p:cNvPr id="6" name="TextBox 5"/>
          <p:cNvSpPr txBox="1"/>
          <p:nvPr/>
        </p:nvSpPr>
        <p:spPr>
          <a:xfrm>
            <a:off x="7086600" y="304800"/>
            <a:ext cx="1676400" cy="646331"/>
          </a:xfrm>
          <a:prstGeom prst="rect">
            <a:avLst/>
          </a:prstGeom>
          <a:noFill/>
        </p:spPr>
        <p:txBody>
          <a:bodyPr wrap="square" rtlCol="0">
            <a:spAutoFit/>
          </a:bodyPr>
          <a:lstStyle/>
          <a:p>
            <a:r>
              <a:rPr lang="en-US" dirty="0" smtClean="0"/>
              <a:t>Mineral Oil </a:t>
            </a:r>
          </a:p>
          <a:p>
            <a:r>
              <a:rPr lang="en-US" dirty="0" smtClean="0"/>
              <a:t>17-50 carbon</a:t>
            </a:r>
            <a:endParaRPr lang="en-US" dirty="0"/>
          </a:p>
        </p:txBody>
      </p:sp>
    </p:spTree>
    <p:extLst>
      <p:ext uri="{BB962C8B-B14F-4D97-AF65-F5344CB8AC3E}">
        <p14:creationId xmlns:p14="http://schemas.microsoft.com/office/powerpoint/2010/main" val="131053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15962"/>
          </a:xfrm>
        </p:spPr>
        <p:txBody>
          <a:bodyPr>
            <a:normAutofit fontScale="90000"/>
          </a:bodyPr>
          <a:lstStyle/>
          <a:p>
            <a:r>
              <a:rPr lang="en-US" dirty="0" smtClean="0"/>
              <a:t>What is optical activity?</a:t>
            </a:r>
            <a:endParaRPr lang="en-US" dirty="0"/>
          </a:p>
        </p:txBody>
      </p:sp>
      <p:sp>
        <p:nvSpPr>
          <p:cNvPr id="5" name="Footer Placeholder 3"/>
          <p:cNvSpPr>
            <a:spLocks noGrp="1"/>
          </p:cNvSpPr>
          <p:nvPr>
            <p:ph type="ftr" sz="quarter" idx="10"/>
          </p:nvPr>
        </p:nvSpPr>
        <p:spPr/>
        <p:txBody>
          <a:bodyPr/>
          <a:lstStyle/>
          <a:p>
            <a:r>
              <a:rPr lang="en-US"/>
              <a:t>Tro, Chemistry: A Molecular Approach</a:t>
            </a:r>
          </a:p>
        </p:txBody>
      </p:sp>
      <p:sp>
        <p:nvSpPr>
          <p:cNvPr id="6" name="Slide Number Placeholder 4"/>
          <p:cNvSpPr>
            <a:spLocks noGrp="1"/>
          </p:cNvSpPr>
          <p:nvPr>
            <p:ph type="sldNum" sz="quarter" idx="11"/>
          </p:nvPr>
        </p:nvSpPr>
        <p:spPr/>
        <p:txBody>
          <a:bodyPr/>
          <a:lstStyle/>
          <a:p>
            <a:fld id="{46D641EA-8A4E-40A9-BE38-9511C367E291}" type="slidenum">
              <a:rPr lang="en-US"/>
              <a:pPr/>
              <a:t>11</a:t>
            </a:fld>
            <a:endParaRPr lang="en-US"/>
          </a:p>
        </p:txBody>
      </p:sp>
      <p:pic>
        <p:nvPicPr>
          <p:cNvPr id="48132" name="Picture 4" descr="20_04-[1]"/>
          <p:cNvPicPr>
            <a:picLocks noChangeAspect="1" noChangeArrowheads="1"/>
          </p:cNvPicPr>
          <p:nvPr/>
        </p:nvPicPr>
        <p:blipFill>
          <a:blip r:embed="rId3" cstate="print"/>
          <a:srcRect b="10001"/>
          <a:stretch>
            <a:fillRect/>
          </a:stretch>
        </p:blipFill>
        <p:spPr bwMode="auto">
          <a:xfrm>
            <a:off x="0" y="1219200"/>
            <a:ext cx="9144000" cy="2304738"/>
          </a:xfrm>
          <a:prstGeom prst="rect">
            <a:avLst/>
          </a:prstGeom>
          <a:noFill/>
        </p:spPr>
      </p:pic>
      <p:pic>
        <p:nvPicPr>
          <p:cNvPr id="7" name="Picture 5" descr="20_01-13UN[1]"/>
          <p:cNvPicPr>
            <a:picLocks noChangeAspect="1" noChangeArrowheads="1"/>
          </p:cNvPicPr>
          <p:nvPr/>
        </p:nvPicPr>
        <p:blipFill>
          <a:blip r:embed="rId4" cstate="print"/>
          <a:srcRect/>
          <a:stretch>
            <a:fillRect/>
          </a:stretch>
        </p:blipFill>
        <p:spPr bwMode="auto">
          <a:xfrm>
            <a:off x="914400" y="3581400"/>
            <a:ext cx="7569200" cy="26574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Representing Organic Compounds</a:t>
            </a:r>
          </a:p>
        </p:txBody>
      </p:sp>
      <p:sp>
        <p:nvSpPr>
          <p:cNvPr id="7171" name="Rectangle 3"/>
          <p:cNvSpPr>
            <a:spLocks noGrp="1" noChangeArrowheads="1"/>
          </p:cNvSpPr>
          <p:nvPr>
            <p:ph type="body" sz="half" idx="1"/>
          </p:nvPr>
        </p:nvSpPr>
        <p:spPr>
          <a:xfrm>
            <a:off x="457200" y="1600200"/>
            <a:ext cx="7543800" cy="4525963"/>
          </a:xfrm>
        </p:spPr>
        <p:txBody>
          <a:bodyPr/>
          <a:lstStyle/>
          <a:p>
            <a:pPr eaLnBrk="1" hangingPunct="1"/>
            <a:r>
              <a:rPr lang="en-US" sz="2600" dirty="0" smtClean="0"/>
              <a:t>Molecular Formula	- </a:t>
            </a:r>
            <a:r>
              <a:rPr lang="en-US" sz="2600" dirty="0"/>
              <a:t> </a:t>
            </a:r>
            <a:r>
              <a:rPr lang="en-US" sz="2600" dirty="0" smtClean="0"/>
              <a:t>C</a:t>
            </a:r>
            <a:r>
              <a:rPr lang="en-US" sz="2600" baseline="-25000" dirty="0" smtClean="0"/>
              <a:t>4</a:t>
            </a:r>
            <a:r>
              <a:rPr lang="en-US" sz="2600" dirty="0" smtClean="0"/>
              <a:t>H</a:t>
            </a:r>
            <a:r>
              <a:rPr lang="en-US" sz="2600" baseline="-25000" dirty="0" smtClean="0"/>
              <a:t>10</a:t>
            </a:r>
          </a:p>
          <a:p>
            <a:pPr eaLnBrk="1" hangingPunct="1"/>
            <a:r>
              <a:rPr lang="en-US" sz="2600" dirty="0" smtClean="0"/>
              <a:t>Complete structural formula –</a:t>
            </a:r>
          </a:p>
          <a:p>
            <a:pPr eaLnBrk="1" hangingPunct="1"/>
            <a:endParaRPr lang="en-US" sz="2600" dirty="0" smtClean="0"/>
          </a:p>
          <a:p>
            <a:pPr eaLnBrk="1" hangingPunct="1"/>
            <a:r>
              <a:rPr lang="en-US" sz="2600" dirty="0" smtClean="0"/>
              <a:t>Condensed structural formula – </a:t>
            </a:r>
          </a:p>
          <a:p>
            <a:pPr eaLnBrk="1" hangingPunct="1"/>
            <a:endParaRPr lang="en-US" sz="2600" dirty="0" smtClean="0"/>
          </a:p>
          <a:p>
            <a:pPr eaLnBrk="1" hangingPunct="1"/>
            <a:r>
              <a:rPr lang="en-US" sz="2600" dirty="0" smtClean="0"/>
              <a:t>Line formula  - 	</a:t>
            </a:r>
          </a:p>
        </p:txBody>
      </p:sp>
      <p:pic>
        <p:nvPicPr>
          <p:cNvPr id="7172" name="Picture 4"/>
          <p:cNvPicPr>
            <a:picLocks noGrp="1" noChangeAspect="1" noChangeArrowheads="1"/>
          </p:cNvPicPr>
          <p:nvPr>
            <p:ph sz="quarter" idx="2"/>
          </p:nvPr>
        </p:nvPicPr>
        <p:blipFill>
          <a:blip r:embed="rId2" cstate="print"/>
          <a:srcRect/>
          <a:stretch>
            <a:fillRect/>
          </a:stretch>
        </p:blipFill>
        <p:spPr>
          <a:xfrm>
            <a:off x="5334000" y="1676400"/>
            <a:ext cx="3551238" cy="1158875"/>
          </a:xfrm>
          <a:noFill/>
        </p:spPr>
      </p:pic>
      <p:pic>
        <p:nvPicPr>
          <p:cNvPr id="7173" name="Picture 6"/>
          <p:cNvPicPr>
            <a:picLocks noGrp="1" noChangeAspect="1" noChangeArrowheads="1"/>
          </p:cNvPicPr>
          <p:nvPr>
            <p:ph sz="quarter" idx="3"/>
          </p:nvPr>
        </p:nvPicPr>
        <p:blipFill>
          <a:blip r:embed="rId3" cstate="print"/>
          <a:srcRect/>
          <a:stretch>
            <a:fillRect/>
          </a:stretch>
        </p:blipFill>
        <p:spPr>
          <a:xfrm>
            <a:off x="5638800" y="2819400"/>
            <a:ext cx="3216275" cy="733425"/>
          </a:xfrm>
          <a:noFill/>
        </p:spPr>
      </p:pic>
      <p:pic>
        <p:nvPicPr>
          <p:cNvPr id="7174" name="Picture 8"/>
          <p:cNvPicPr>
            <a:picLocks noChangeAspect="1" noChangeArrowheads="1"/>
          </p:cNvPicPr>
          <p:nvPr/>
        </p:nvPicPr>
        <p:blipFill>
          <a:blip r:embed="rId4" cstate="print"/>
          <a:srcRect/>
          <a:stretch>
            <a:fillRect/>
          </a:stretch>
        </p:blipFill>
        <p:spPr bwMode="auto">
          <a:xfrm>
            <a:off x="3200400" y="4000944"/>
            <a:ext cx="3295650" cy="784225"/>
          </a:xfrm>
          <a:prstGeom prst="rect">
            <a:avLst/>
          </a:prstGeom>
          <a:noFill/>
          <a:ln w="9525">
            <a:noFill/>
            <a:miter lim="800000"/>
            <a:headEnd/>
            <a:tailEnd/>
          </a:ln>
        </p:spPr>
      </p:pic>
    </p:spTree>
    <p:extLst>
      <p:ext uri="{BB962C8B-B14F-4D97-AF65-F5344CB8AC3E}">
        <p14:creationId xmlns:p14="http://schemas.microsoft.com/office/powerpoint/2010/main" val="3909639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hapter_20\Present\Images\20_T06.jpg"/>
          <p:cNvPicPr>
            <a:picLocks noChangeAspect="1" noChangeArrowheads="1"/>
          </p:cNvPicPr>
          <p:nvPr/>
        </p:nvPicPr>
        <p:blipFill>
          <a:blip r:embed="rId2" cstate="print"/>
          <a:srcRect/>
          <a:stretch>
            <a:fillRect/>
          </a:stretch>
        </p:blipFill>
        <p:spPr bwMode="auto">
          <a:xfrm>
            <a:off x="228600" y="0"/>
            <a:ext cx="3577590" cy="6858000"/>
          </a:xfrm>
          <a:prstGeom prst="rect">
            <a:avLst/>
          </a:prstGeom>
          <a:noFill/>
        </p:spPr>
      </p:pic>
      <p:pic>
        <p:nvPicPr>
          <p:cNvPr id="2051" name="Picture 3" descr="E:\Chapter_20\Present\Images\20_T05.jpg"/>
          <p:cNvPicPr>
            <a:picLocks noChangeAspect="1" noChangeArrowheads="1"/>
          </p:cNvPicPr>
          <p:nvPr/>
        </p:nvPicPr>
        <p:blipFill>
          <a:blip r:embed="rId3" cstate="print"/>
          <a:srcRect/>
          <a:stretch>
            <a:fillRect/>
          </a:stretch>
        </p:blipFill>
        <p:spPr bwMode="auto">
          <a:xfrm>
            <a:off x="4038600" y="228600"/>
            <a:ext cx="4978400" cy="64935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274638"/>
            <a:ext cx="8229600" cy="868362"/>
          </a:xfrm>
        </p:spPr>
        <p:txBody>
          <a:bodyPr/>
          <a:lstStyle/>
          <a:p>
            <a:pPr eaLnBrk="1" hangingPunct="1"/>
            <a:r>
              <a:rPr lang="en-US" sz="3600" dirty="0" smtClean="0"/>
              <a:t>What are some simple cycloalkanes?</a:t>
            </a:r>
          </a:p>
        </p:txBody>
      </p:sp>
      <p:sp>
        <p:nvSpPr>
          <p:cNvPr id="1028" name="Rectangle 6"/>
          <p:cNvSpPr>
            <a:spLocks noChangeArrowheads="1"/>
          </p:cNvSpPr>
          <p:nvPr/>
        </p:nvSpPr>
        <p:spPr bwMode="auto">
          <a:xfrm>
            <a:off x="0" y="2090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extLst>
              <p:ext uri="{D42A27DB-BD31-4B8C-83A1-F6EECF244321}">
                <p14:modId xmlns:p14="http://schemas.microsoft.com/office/powerpoint/2010/main" val="2724157566"/>
              </p:ext>
            </p:extLst>
          </p:nvPr>
        </p:nvGraphicFramePr>
        <p:xfrm>
          <a:off x="1714500" y="1143000"/>
          <a:ext cx="5715000" cy="4340225"/>
        </p:xfrm>
        <a:graphic>
          <a:graphicData uri="http://schemas.openxmlformats.org/presentationml/2006/ole">
            <mc:AlternateContent xmlns:mc="http://schemas.openxmlformats.org/markup-compatibility/2006">
              <mc:Choice xmlns:v="urn:schemas-microsoft-com:vml" Requires="v">
                <p:oleObj spid="_x0000_s2057" r:id="rId3" imgW="328317" imgH="249560" progId="">
                  <p:embed/>
                </p:oleObj>
              </mc:Choice>
              <mc:Fallback>
                <p:oleObj r:id="rId3" imgW="328317" imgH="2495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143000"/>
                        <a:ext cx="5715000"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40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the structure of an organic halide?</a:t>
            </a:r>
            <a:endParaRPr lang="en-US" sz="3200" dirty="0"/>
          </a:p>
        </p:txBody>
      </p:sp>
      <p:sp>
        <p:nvSpPr>
          <p:cNvPr id="3" name="Content Placeholder 2"/>
          <p:cNvSpPr>
            <a:spLocks noGrp="1"/>
          </p:cNvSpPr>
          <p:nvPr>
            <p:ph idx="1"/>
          </p:nvPr>
        </p:nvSpPr>
        <p:spPr/>
        <p:txBody>
          <a:bodyPr/>
          <a:lstStyle/>
          <a:p>
            <a:r>
              <a:rPr lang="en-US" dirty="0" smtClean="0"/>
              <a:t>Chloroform</a:t>
            </a:r>
          </a:p>
          <a:p>
            <a:endParaRPr lang="en-US" dirty="0" smtClean="0"/>
          </a:p>
          <a:p>
            <a:endParaRPr lang="en-US" dirty="0" smtClean="0"/>
          </a:p>
          <a:p>
            <a:r>
              <a:rPr lang="en-US" dirty="0" err="1" smtClean="0"/>
              <a:t>Chlorobenzene</a:t>
            </a:r>
            <a:endParaRPr lang="en-US" dirty="0" smtClean="0"/>
          </a:p>
          <a:p>
            <a:endParaRPr lang="en-US" dirty="0" smtClean="0"/>
          </a:p>
          <a:p>
            <a:endParaRPr lang="en-US" dirty="0" smtClean="0"/>
          </a:p>
          <a:p>
            <a:r>
              <a:rPr lang="en-US" dirty="0" smtClean="0"/>
              <a:t>Carbon Tetrachloride</a:t>
            </a:r>
            <a:endParaRPr lang="en-US" dirty="0"/>
          </a:p>
        </p:txBody>
      </p:sp>
      <p:graphicFrame>
        <p:nvGraphicFramePr>
          <p:cNvPr id="62467" name="Object 3"/>
          <p:cNvGraphicFramePr>
            <a:graphicFrameLocks noChangeAspect="1"/>
          </p:cNvGraphicFramePr>
          <p:nvPr/>
        </p:nvGraphicFramePr>
        <p:xfrm>
          <a:off x="4114800" y="3352800"/>
          <a:ext cx="1761558" cy="1219200"/>
        </p:xfrm>
        <a:graphic>
          <a:graphicData uri="http://schemas.openxmlformats.org/presentationml/2006/ole">
            <mc:AlternateContent xmlns:mc="http://schemas.openxmlformats.org/markup-compatibility/2006">
              <mc:Choice xmlns:v="urn:schemas-microsoft-com:vml" Requires="v">
                <p:oleObj spid="_x0000_s8215" name="CS ChemDraw Drawing" r:id="rId3" imgW="1267642" imgH="877284" progId="ChemDraw.Document.6.0">
                  <p:embed/>
                </p:oleObj>
              </mc:Choice>
              <mc:Fallback>
                <p:oleObj name="CS ChemDraw Drawing" r:id="rId3" imgW="1267642" imgH="87728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52800"/>
                        <a:ext cx="176155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3124200" y="1295400"/>
          <a:ext cx="1600200" cy="1727352"/>
        </p:xfrm>
        <a:graphic>
          <a:graphicData uri="http://schemas.openxmlformats.org/presentationml/2006/ole">
            <mc:AlternateContent xmlns:mc="http://schemas.openxmlformats.org/markup-compatibility/2006">
              <mc:Choice xmlns:v="urn:schemas-microsoft-com:vml" Requires="v">
                <p:oleObj spid="_x0000_s8216" name="CS ChemDraw Drawing" r:id="rId5" imgW="1058708" imgH="1142629" progId="ChemDraw.Document.6.0">
                  <p:embed/>
                </p:oleObj>
              </mc:Choice>
              <mc:Fallback>
                <p:oleObj name="CS ChemDraw Drawing" r:id="rId5" imgW="1058708" imgH="1142629"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1600200" cy="172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extLst>
              <p:ext uri="{D42A27DB-BD31-4B8C-83A1-F6EECF244321}">
                <p14:modId xmlns:p14="http://schemas.microsoft.com/office/powerpoint/2010/main" val="568237893"/>
              </p:ext>
            </p:extLst>
          </p:nvPr>
        </p:nvGraphicFramePr>
        <p:xfrm>
          <a:off x="5334000" y="4724400"/>
          <a:ext cx="1915690" cy="1752600"/>
        </p:xfrm>
        <a:graphic>
          <a:graphicData uri="http://schemas.openxmlformats.org/presentationml/2006/ole">
            <mc:AlternateContent xmlns:mc="http://schemas.openxmlformats.org/markup-compatibility/2006">
              <mc:Choice xmlns:v="urn:schemas-microsoft-com:vml" Requires="v">
                <p:oleObj spid="_x0000_s8217" name="CS ChemDraw Drawing" r:id="rId7" imgW="1249286" imgH="1142629" progId="ChemDraw.Document.6.0">
                  <p:embed/>
                </p:oleObj>
              </mc:Choice>
              <mc:Fallback>
                <p:oleObj name="CS ChemDraw Drawing" r:id="rId7" imgW="1249286" imgH="1142629"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724400"/>
                        <a:ext cx="191569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51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Chapter 12 – Organic Chemistry</a:t>
            </a:r>
            <a:br>
              <a:rPr lang="en-US" sz="3600" dirty="0" smtClean="0"/>
            </a:br>
            <a:r>
              <a:rPr lang="en-US" sz="3600" dirty="0" smtClean="0"/>
              <a:t>Example – </a:t>
            </a:r>
            <a:r>
              <a:rPr lang="en-US" sz="3600" dirty="0" err="1" smtClean="0"/>
              <a:t>Clausius-Clapeyron</a:t>
            </a:r>
            <a:r>
              <a:rPr lang="en-US" sz="3600" dirty="0" smtClean="0"/>
              <a:t> </a:t>
            </a:r>
            <a:endParaRPr lang="en-US" sz="3600" dirty="0"/>
          </a:p>
        </p:txBody>
      </p:sp>
      <p:sp>
        <p:nvSpPr>
          <p:cNvPr id="3" name="Content Placeholder 2"/>
          <p:cNvSpPr>
            <a:spLocks noGrp="1"/>
          </p:cNvSpPr>
          <p:nvPr>
            <p:ph sz="half" idx="2"/>
          </p:nvPr>
        </p:nvSpPr>
        <p:spPr>
          <a:xfrm>
            <a:off x="304800" y="1524000"/>
            <a:ext cx="5029200" cy="4953000"/>
          </a:xfrm>
        </p:spPr>
        <p:txBody>
          <a:bodyPr>
            <a:normAutofit/>
          </a:bodyPr>
          <a:lstStyle/>
          <a:p>
            <a:pPr algn="just">
              <a:buNone/>
            </a:pPr>
            <a:r>
              <a:rPr lang="en-US" sz="2800" dirty="0" smtClean="0"/>
              <a:t>	</a:t>
            </a:r>
            <a:r>
              <a:rPr lang="en-US" sz="2800" dirty="0" err="1" smtClean="0"/>
              <a:t>Benzaldehyde</a:t>
            </a:r>
            <a:r>
              <a:rPr lang="en-US" sz="2800" dirty="0" smtClean="0"/>
              <a:t> is responsible for the odor of almonds and cherries.  It has a normal boiling point 	of 179.0 °C.  Calculate the boiling point of </a:t>
            </a:r>
            <a:r>
              <a:rPr lang="en-US" sz="2800" dirty="0" err="1" smtClean="0"/>
              <a:t>benzaldehyde</a:t>
            </a:r>
            <a:r>
              <a:rPr lang="en-US" sz="2800" dirty="0" smtClean="0"/>
              <a:t> at the summit of Pikes Peak, Colorado, if the atmospheric pressure is 447 </a:t>
            </a:r>
            <a:r>
              <a:rPr lang="en-US" sz="2800" dirty="0" err="1" smtClean="0"/>
              <a:t>torr</a:t>
            </a:r>
            <a:r>
              <a:rPr lang="en-US" sz="2800" dirty="0" smtClean="0"/>
              <a:t>.  </a:t>
            </a:r>
            <a:r>
              <a:rPr lang="el-GR" sz="2800" dirty="0" smtClean="0">
                <a:cs typeface="Times New Roman"/>
              </a:rPr>
              <a:t>Δ</a:t>
            </a:r>
            <a:r>
              <a:rPr lang="en-US" sz="2800" dirty="0" err="1" smtClean="0">
                <a:cs typeface="Times New Roman"/>
              </a:rPr>
              <a:t>H</a:t>
            </a:r>
            <a:r>
              <a:rPr lang="en-US" sz="2800" baseline="-25000" dirty="0" err="1" smtClean="0">
                <a:cs typeface="Times New Roman"/>
              </a:rPr>
              <a:t>vap</a:t>
            </a:r>
            <a:r>
              <a:rPr lang="en-US" sz="2800" dirty="0" smtClean="0">
                <a:cs typeface="Times New Roman"/>
              </a:rPr>
              <a:t> for </a:t>
            </a:r>
            <a:r>
              <a:rPr lang="en-US" sz="2800" dirty="0" err="1" smtClean="0">
                <a:cs typeface="Times New Roman"/>
              </a:rPr>
              <a:t>benzaldehyde</a:t>
            </a:r>
            <a:r>
              <a:rPr lang="en-US" sz="2800" dirty="0" smtClean="0">
                <a:cs typeface="Times New Roman"/>
              </a:rPr>
              <a:t> is 4.88 	kJ/mol</a:t>
            </a:r>
            <a:r>
              <a:rPr lang="en-US" sz="2800" dirty="0" smtClean="0">
                <a:latin typeface="Times New Roman"/>
                <a:cs typeface="Times New Roman"/>
              </a:rPr>
              <a:t>.  </a:t>
            </a:r>
            <a:endParaRPr lang="en-US" sz="2800" dirty="0" smtClean="0"/>
          </a:p>
        </p:txBody>
      </p:sp>
      <p:pic>
        <p:nvPicPr>
          <p:cNvPr id="23554" name="Picture 2" descr="D:\Art_JPEGs\ch12\figure_p12_48.jpg"/>
          <p:cNvPicPr>
            <a:picLocks noChangeAspect="1" noChangeArrowheads="1"/>
          </p:cNvPicPr>
          <p:nvPr/>
        </p:nvPicPr>
        <p:blipFill>
          <a:blip r:embed="rId2" cstate="print"/>
          <a:srcRect/>
          <a:stretch>
            <a:fillRect/>
          </a:stretch>
        </p:blipFill>
        <p:spPr bwMode="auto">
          <a:xfrm>
            <a:off x="5715000" y="1752600"/>
            <a:ext cx="3057280" cy="381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D:\Art_JPEGs\ch12\figure_12_06b.jpg"/>
          <p:cNvPicPr>
            <a:picLocks noChangeAspect="1" noChangeArrowheads="1"/>
          </p:cNvPicPr>
          <p:nvPr/>
        </p:nvPicPr>
        <p:blipFill>
          <a:blip r:embed="rId3" cstate="print"/>
          <a:srcRect/>
          <a:stretch>
            <a:fillRect/>
          </a:stretch>
        </p:blipFill>
        <p:spPr bwMode="auto">
          <a:xfrm>
            <a:off x="1838325" y="234950"/>
            <a:ext cx="5467350" cy="6388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Art_JPEGs\ch12\figure_12_07a.jpg"/>
          <p:cNvPicPr>
            <a:picLocks noChangeAspect="1" noChangeArrowheads="1"/>
          </p:cNvPicPr>
          <p:nvPr/>
        </p:nvPicPr>
        <p:blipFill>
          <a:blip r:embed="rId2" cstate="print"/>
          <a:srcRect/>
          <a:stretch>
            <a:fillRect/>
          </a:stretch>
        </p:blipFill>
        <p:spPr bwMode="auto">
          <a:xfrm>
            <a:off x="0" y="914400"/>
            <a:ext cx="4587029" cy="4955223"/>
          </a:xfrm>
          <a:prstGeom prst="rect">
            <a:avLst/>
          </a:prstGeom>
          <a:noFill/>
        </p:spPr>
      </p:pic>
      <p:pic>
        <p:nvPicPr>
          <p:cNvPr id="19459" name="Picture 3" descr="D:\Art_JPEGs\ch12\figure_12_07b.jpg"/>
          <p:cNvPicPr>
            <a:picLocks noChangeAspect="1" noChangeArrowheads="1"/>
          </p:cNvPicPr>
          <p:nvPr/>
        </p:nvPicPr>
        <p:blipFill>
          <a:blip r:embed="rId3" cstate="print"/>
          <a:srcRect/>
          <a:stretch>
            <a:fillRect/>
          </a:stretch>
        </p:blipFill>
        <p:spPr bwMode="auto">
          <a:xfrm>
            <a:off x="4872228" y="1143000"/>
            <a:ext cx="4271772" cy="49466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D:\Art_JPEGs\ch12\figure_12_07c.jpg"/>
          <p:cNvPicPr>
            <a:picLocks noChangeAspect="1" noChangeArrowheads="1"/>
          </p:cNvPicPr>
          <p:nvPr/>
        </p:nvPicPr>
        <p:blipFill>
          <a:blip r:embed="rId2" cstate="print"/>
          <a:srcRect/>
          <a:stretch>
            <a:fillRect/>
          </a:stretch>
        </p:blipFill>
        <p:spPr bwMode="auto">
          <a:xfrm>
            <a:off x="304800" y="977900"/>
            <a:ext cx="8534400" cy="490061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01.jpg"/>
          <p:cNvPicPr>
            <a:picLocks noChangeAspect="1"/>
          </p:cNvPicPr>
          <p:nvPr/>
        </p:nvPicPr>
        <p:blipFill>
          <a:blip r:embed="rId3" cstate="print"/>
          <a:stretch>
            <a:fillRect/>
          </a:stretch>
        </p:blipFill>
        <p:spPr>
          <a:xfrm>
            <a:off x="4648200" y="152400"/>
            <a:ext cx="3686692" cy="6553198"/>
          </a:xfrm>
          <a:prstGeom prst="rect">
            <a:avLst/>
          </a:prstGeom>
        </p:spPr>
      </p:pic>
      <p:sp>
        <p:nvSpPr>
          <p:cNvPr id="2" name="Title 1"/>
          <p:cNvSpPr>
            <a:spLocks noGrp="1"/>
          </p:cNvSpPr>
          <p:nvPr>
            <p:ph type="title"/>
          </p:nvPr>
        </p:nvSpPr>
        <p:spPr>
          <a:xfrm>
            <a:off x="457200" y="274638"/>
            <a:ext cx="4114800" cy="1143000"/>
          </a:xfrm>
        </p:spPr>
        <p:txBody>
          <a:bodyPr/>
          <a:lstStyle/>
          <a:p>
            <a:r>
              <a:rPr lang="en-US" dirty="0" smtClean="0"/>
              <a:t>Friedrich </a:t>
            </a:r>
            <a:r>
              <a:rPr lang="en-US" dirty="0" err="1" smtClean="0"/>
              <a:t>Wöhler</a:t>
            </a:r>
            <a:endParaRPr lang="en-US" dirty="0"/>
          </a:p>
        </p:txBody>
      </p:sp>
    </p:spTree>
    <p:extLst>
      <p:ext uri="{BB962C8B-B14F-4D97-AF65-F5344CB8AC3E}">
        <p14:creationId xmlns:p14="http://schemas.microsoft.com/office/powerpoint/2010/main" val="109594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Chapter 12 – Organic Chemistry</a:t>
            </a:r>
            <a:br>
              <a:rPr lang="en-US" sz="3600" dirty="0" smtClean="0"/>
            </a:br>
            <a:r>
              <a:rPr lang="en-US" sz="3600" dirty="0" smtClean="0"/>
              <a:t>Example – </a:t>
            </a:r>
            <a:r>
              <a:rPr lang="en-US" sz="3600" dirty="0" err="1" smtClean="0"/>
              <a:t>Raoult’s</a:t>
            </a:r>
            <a:r>
              <a:rPr lang="en-US" sz="3600" dirty="0" smtClean="0"/>
              <a:t> Law</a:t>
            </a:r>
            <a:endParaRPr lang="en-US" sz="3600" dirty="0"/>
          </a:p>
        </p:txBody>
      </p:sp>
      <p:sp>
        <p:nvSpPr>
          <p:cNvPr id="3" name="Content Placeholder 2"/>
          <p:cNvSpPr>
            <a:spLocks noGrp="1"/>
          </p:cNvSpPr>
          <p:nvPr>
            <p:ph idx="1"/>
          </p:nvPr>
        </p:nvSpPr>
        <p:spPr/>
        <p:txBody>
          <a:bodyPr>
            <a:normAutofit/>
          </a:bodyPr>
          <a:lstStyle/>
          <a:p>
            <a:pPr>
              <a:buNone/>
            </a:pPr>
            <a:r>
              <a:rPr lang="en-US" dirty="0" smtClean="0"/>
              <a:t>	At 20 °C, the vapor pressure of ethanol, C</a:t>
            </a:r>
            <a:r>
              <a:rPr lang="en-US" baseline="-25000" dirty="0" smtClean="0"/>
              <a:t>2</a:t>
            </a:r>
            <a:r>
              <a:rPr lang="en-US" dirty="0" smtClean="0"/>
              <a:t>H</a:t>
            </a:r>
            <a:r>
              <a:rPr lang="en-US" baseline="-25000" dirty="0" smtClean="0"/>
              <a:t>5</a:t>
            </a:r>
            <a:r>
              <a:rPr lang="en-US" dirty="0" smtClean="0"/>
              <a:t>OH, is 45 </a:t>
            </a:r>
            <a:r>
              <a:rPr lang="en-US" dirty="0" err="1" smtClean="0"/>
              <a:t>torr</a:t>
            </a:r>
            <a:r>
              <a:rPr lang="en-US" dirty="0" smtClean="0"/>
              <a:t> and the vapor pressure 	of methanol, CH</a:t>
            </a:r>
            <a:r>
              <a:rPr lang="en-US" baseline="-25000" dirty="0" smtClean="0"/>
              <a:t>3</a:t>
            </a:r>
            <a:r>
              <a:rPr lang="en-US" dirty="0" smtClean="0"/>
              <a:t>OH, is 92 </a:t>
            </a:r>
            <a:r>
              <a:rPr lang="en-US" dirty="0" err="1" smtClean="0"/>
              <a:t>torr</a:t>
            </a:r>
            <a:r>
              <a:rPr lang="en-US" dirty="0" smtClean="0"/>
              <a:t>.  What is the vapor pressure at 20 °C of a solution prepared by mixing 50 g of ethanol and 50 g of methanol?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descr="D:\Art_JPEGs\ch12\figure_12_09a.jpg"/>
          <p:cNvPicPr>
            <a:picLocks noChangeAspect="1" noChangeArrowheads="1"/>
          </p:cNvPicPr>
          <p:nvPr/>
        </p:nvPicPr>
        <p:blipFill>
          <a:blip r:embed="rId2" cstate="print"/>
          <a:srcRect/>
          <a:stretch>
            <a:fillRect/>
          </a:stretch>
        </p:blipFill>
        <p:spPr bwMode="auto">
          <a:xfrm>
            <a:off x="0" y="990600"/>
            <a:ext cx="4321484" cy="4346327"/>
          </a:xfrm>
          <a:prstGeom prst="rect">
            <a:avLst/>
          </a:prstGeom>
          <a:noFill/>
        </p:spPr>
      </p:pic>
      <p:pic>
        <p:nvPicPr>
          <p:cNvPr id="22531" name="Picture 3" descr="D:\Art_JPEGs\ch12\figure_12_09b.jpg"/>
          <p:cNvPicPr>
            <a:picLocks noChangeAspect="1" noChangeArrowheads="1"/>
          </p:cNvPicPr>
          <p:nvPr/>
        </p:nvPicPr>
        <p:blipFill>
          <a:blip r:embed="rId3" cstate="print"/>
          <a:srcRect/>
          <a:stretch>
            <a:fillRect/>
          </a:stretch>
        </p:blipFill>
        <p:spPr bwMode="auto">
          <a:xfrm>
            <a:off x="4479884" y="762000"/>
            <a:ext cx="4664116" cy="47180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What makes a hydrocarbon unsaturated? </a:t>
            </a:r>
            <a:endParaRPr lang="en-US" sz="3200" dirty="0"/>
          </a:p>
        </p:txBody>
      </p:sp>
      <p:pic>
        <p:nvPicPr>
          <p:cNvPr id="4" name="Content Placeholder 3" descr="08_Pg234_UnFigure.jpg"/>
          <p:cNvPicPr>
            <a:picLocks noGrp="1" noChangeAspect="1"/>
          </p:cNvPicPr>
          <p:nvPr>
            <p:ph idx="1"/>
          </p:nvPr>
        </p:nvPicPr>
        <p:blipFill>
          <a:blip r:embed="rId2" cstate="print"/>
          <a:stretch>
            <a:fillRect/>
          </a:stretch>
        </p:blipFill>
        <p:spPr>
          <a:xfrm>
            <a:off x="1295400" y="762000"/>
            <a:ext cx="2558505" cy="4525963"/>
          </a:xfrm>
        </p:spPr>
      </p:pic>
      <p:pic>
        <p:nvPicPr>
          <p:cNvPr id="5" name="Picture 4" descr="08_Pg235_UnFigure_1.jpg"/>
          <p:cNvPicPr>
            <a:picLocks noChangeAspect="1"/>
          </p:cNvPicPr>
          <p:nvPr/>
        </p:nvPicPr>
        <p:blipFill>
          <a:blip r:embed="rId3" cstate="print"/>
          <a:stretch>
            <a:fillRect/>
          </a:stretch>
        </p:blipFill>
        <p:spPr>
          <a:xfrm>
            <a:off x="4495800" y="914400"/>
            <a:ext cx="4267200" cy="3986784"/>
          </a:xfrm>
          <a:prstGeom prst="rect">
            <a:avLst/>
          </a:prstGeom>
        </p:spPr>
      </p:pic>
      <p:sp>
        <p:nvSpPr>
          <p:cNvPr id="6" name="TextBox 5"/>
          <p:cNvSpPr txBox="1"/>
          <p:nvPr/>
        </p:nvSpPr>
        <p:spPr>
          <a:xfrm>
            <a:off x="5430033" y="4901184"/>
            <a:ext cx="2819400" cy="369332"/>
          </a:xfrm>
          <a:prstGeom prst="rect">
            <a:avLst/>
          </a:prstGeom>
          <a:noFill/>
        </p:spPr>
        <p:txBody>
          <a:bodyPr wrap="square" rtlCol="0">
            <a:spAutoFit/>
          </a:bodyPr>
          <a:lstStyle/>
          <a:p>
            <a:r>
              <a:rPr lang="en-US" dirty="0" err="1" smtClean="0"/>
              <a:t>Ethene</a:t>
            </a:r>
            <a:r>
              <a:rPr lang="en-US" dirty="0" smtClean="0"/>
              <a:t> used to ripen fruit.</a:t>
            </a:r>
            <a:endParaRPr lang="en-US" dirty="0"/>
          </a:p>
        </p:txBody>
      </p:sp>
    </p:spTree>
    <p:extLst>
      <p:ext uri="{BB962C8B-B14F-4D97-AF65-F5344CB8AC3E}">
        <p14:creationId xmlns:p14="http://schemas.microsoft.com/office/powerpoint/2010/main" val="140091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24_06"/>
          <p:cNvPicPr>
            <a:picLocks noChangeAspect="1" noChangeArrowheads="1"/>
          </p:cNvPicPr>
          <p:nvPr/>
        </p:nvPicPr>
        <p:blipFill>
          <a:blip r:embed="rId2" cstate="print"/>
          <a:srcRect t="4140"/>
          <a:stretch>
            <a:fillRect/>
          </a:stretch>
        </p:blipFill>
        <p:spPr bwMode="auto">
          <a:xfrm>
            <a:off x="0" y="1600200"/>
            <a:ext cx="9144000" cy="3822700"/>
          </a:xfrm>
          <a:prstGeom prst="rect">
            <a:avLst/>
          </a:prstGeom>
          <a:noFill/>
        </p:spPr>
      </p:pic>
      <p:sp>
        <p:nvSpPr>
          <p:cNvPr id="84997" name="Text Box 5"/>
          <p:cNvSpPr txBox="1">
            <a:spLocks noChangeArrowheads="1"/>
          </p:cNvSpPr>
          <p:nvPr/>
        </p:nvSpPr>
        <p:spPr bwMode="auto">
          <a:xfrm>
            <a:off x="1201738" y="344488"/>
            <a:ext cx="6802437" cy="457200"/>
          </a:xfrm>
          <a:prstGeom prst="rect">
            <a:avLst/>
          </a:prstGeom>
          <a:noFill/>
          <a:ln w="9525">
            <a:noFill/>
            <a:miter lim="800000"/>
            <a:headEnd/>
            <a:tailEnd/>
          </a:ln>
          <a:effectLst/>
        </p:spPr>
        <p:txBody>
          <a:bodyPr wrap="none">
            <a:spAutoFit/>
          </a:bodyPr>
          <a:lstStyle/>
          <a:p>
            <a:pPr algn="ctr"/>
            <a:r>
              <a:rPr lang="en-US" b="1" i="1"/>
              <a:t>Cis-Trans</a:t>
            </a:r>
            <a:r>
              <a:rPr lang="en-US" b="1"/>
              <a:t> Isomerization in the Vision Process</a:t>
            </a:r>
          </a:p>
        </p:txBody>
      </p:sp>
      <p:sp>
        <p:nvSpPr>
          <p:cNvPr id="84998" name="Text Box 6"/>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19.jpg"/>
          <p:cNvPicPr>
            <a:picLocks noChangeAspect="1"/>
          </p:cNvPicPr>
          <p:nvPr/>
        </p:nvPicPr>
        <p:blipFill>
          <a:blip r:embed="rId3" cstate="print"/>
          <a:stretch>
            <a:fillRect/>
          </a:stretch>
        </p:blipFill>
        <p:spPr>
          <a:xfrm>
            <a:off x="152400" y="1357312"/>
            <a:ext cx="8839200" cy="4143375"/>
          </a:xfrm>
          <a:prstGeom prst="rect">
            <a:avLst/>
          </a:prstGeom>
        </p:spPr>
      </p:pic>
      <p:sp>
        <p:nvSpPr>
          <p:cNvPr id="2" name="Title 1"/>
          <p:cNvSpPr>
            <a:spLocks noGrp="1"/>
          </p:cNvSpPr>
          <p:nvPr>
            <p:ph type="title"/>
          </p:nvPr>
        </p:nvSpPr>
        <p:spPr>
          <a:xfrm>
            <a:off x="457200" y="274638"/>
            <a:ext cx="8229600" cy="868362"/>
          </a:xfrm>
        </p:spPr>
        <p:txBody>
          <a:bodyPr>
            <a:normAutofit/>
          </a:bodyPr>
          <a:lstStyle/>
          <a:p>
            <a:r>
              <a:rPr lang="en-US" sz="3600" dirty="0"/>
              <a:t>Addition reaction of bromine with alkenes</a:t>
            </a:r>
          </a:p>
        </p:txBody>
      </p:sp>
    </p:spTree>
    <p:extLst>
      <p:ext uri="{BB962C8B-B14F-4D97-AF65-F5344CB8AC3E}">
        <p14:creationId xmlns:p14="http://schemas.microsoft.com/office/powerpoint/2010/main" val="134900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0"/>
            <a:ext cx="7772400" cy="914400"/>
          </a:xfrm>
          <a:noFill/>
          <a:ln/>
        </p:spPr>
        <p:txBody>
          <a:bodyPr lIns="90488" tIns="44450" rIns="90488" bIns="44450"/>
          <a:lstStyle/>
          <a:p>
            <a:r>
              <a:rPr lang="en-US"/>
              <a:t>Addition Polymerization</a:t>
            </a:r>
          </a:p>
        </p:txBody>
      </p:sp>
      <p:grpSp>
        <p:nvGrpSpPr>
          <p:cNvPr id="2" name="Group 3"/>
          <p:cNvGrpSpPr>
            <a:grpSpLocks/>
          </p:cNvGrpSpPr>
          <p:nvPr/>
        </p:nvGrpSpPr>
        <p:grpSpPr bwMode="auto">
          <a:xfrm>
            <a:off x="379413" y="2043113"/>
            <a:ext cx="4435475" cy="1606550"/>
            <a:chOff x="239" y="1287"/>
            <a:chExt cx="2794" cy="1012"/>
          </a:xfrm>
        </p:grpSpPr>
        <p:sp>
          <p:nvSpPr>
            <p:cNvPr id="144388" name="Rectangle 4"/>
            <p:cNvSpPr>
              <a:spLocks noChangeArrowheads="1"/>
            </p:cNvSpPr>
            <p:nvPr/>
          </p:nvSpPr>
          <p:spPr bwMode="auto">
            <a:xfrm>
              <a:off x="1453" y="1548"/>
              <a:ext cx="630" cy="261"/>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1800"/>
                <a:t>initiator</a:t>
              </a:r>
            </a:p>
          </p:txBody>
        </p:sp>
        <p:sp>
          <p:nvSpPr>
            <p:cNvPr id="144389" name="Line 5"/>
            <p:cNvSpPr>
              <a:spLocks noChangeShapeType="1"/>
            </p:cNvSpPr>
            <p:nvPr/>
          </p:nvSpPr>
          <p:spPr bwMode="auto">
            <a:xfrm>
              <a:off x="2248" y="1783"/>
              <a:ext cx="211" cy="0"/>
            </a:xfrm>
            <a:prstGeom prst="line">
              <a:avLst/>
            </a:prstGeom>
            <a:noFill/>
            <a:ln w="12700">
              <a:solidFill>
                <a:schemeClr val="tx1"/>
              </a:solidFill>
              <a:round/>
              <a:headEnd/>
              <a:tailEnd/>
            </a:ln>
            <a:effectLst/>
          </p:spPr>
          <p:txBody>
            <a:bodyPr/>
            <a:lstStyle/>
            <a:p>
              <a:endParaRPr lang="en-US"/>
            </a:p>
          </p:txBody>
        </p:sp>
        <p:sp>
          <p:nvSpPr>
            <p:cNvPr id="144390" name="Line 6"/>
            <p:cNvSpPr>
              <a:spLocks noChangeShapeType="1"/>
            </p:cNvSpPr>
            <p:nvPr/>
          </p:nvSpPr>
          <p:spPr bwMode="auto">
            <a:xfrm flipV="1">
              <a:off x="2534" y="1507"/>
              <a:ext cx="0" cy="189"/>
            </a:xfrm>
            <a:prstGeom prst="line">
              <a:avLst/>
            </a:prstGeom>
            <a:noFill/>
            <a:ln w="12700">
              <a:solidFill>
                <a:schemeClr val="tx1"/>
              </a:solidFill>
              <a:round/>
              <a:headEnd/>
              <a:tailEnd/>
            </a:ln>
            <a:effectLst/>
          </p:spPr>
          <p:txBody>
            <a:bodyPr/>
            <a:lstStyle/>
            <a:p>
              <a:endParaRPr lang="en-US"/>
            </a:p>
          </p:txBody>
        </p:sp>
        <p:sp>
          <p:nvSpPr>
            <p:cNvPr id="144391" name="Line 7"/>
            <p:cNvSpPr>
              <a:spLocks noChangeShapeType="1"/>
            </p:cNvSpPr>
            <p:nvPr/>
          </p:nvSpPr>
          <p:spPr bwMode="auto">
            <a:xfrm>
              <a:off x="2534" y="1869"/>
              <a:ext cx="0" cy="189"/>
            </a:xfrm>
            <a:prstGeom prst="line">
              <a:avLst/>
            </a:prstGeom>
            <a:noFill/>
            <a:ln w="12700">
              <a:solidFill>
                <a:schemeClr val="tx1"/>
              </a:solidFill>
              <a:round/>
              <a:headEnd/>
              <a:tailEnd/>
            </a:ln>
            <a:effectLst/>
          </p:spPr>
          <p:txBody>
            <a:bodyPr/>
            <a:lstStyle/>
            <a:p>
              <a:endParaRPr lang="en-US"/>
            </a:p>
          </p:txBody>
        </p:sp>
        <p:sp>
          <p:nvSpPr>
            <p:cNvPr id="144392" name="Line 8"/>
            <p:cNvSpPr>
              <a:spLocks noChangeShapeType="1"/>
            </p:cNvSpPr>
            <p:nvPr/>
          </p:nvSpPr>
          <p:spPr bwMode="auto">
            <a:xfrm>
              <a:off x="2608" y="1783"/>
              <a:ext cx="213" cy="0"/>
            </a:xfrm>
            <a:prstGeom prst="line">
              <a:avLst/>
            </a:prstGeom>
            <a:noFill/>
            <a:ln w="12700">
              <a:solidFill>
                <a:schemeClr val="tx1"/>
              </a:solidFill>
              <a:round/>
              <a:headEnd/>
              <a:tailEnd/>
            </a:ln>
            <a:effectLst/>
          </p:spPr>
          <p:txBody>
            <a:bodyPr/>
            <a:lstStyle/>
            <a:p>
              <a:endParaRPr lang="en-US"/>
            </a:p>
          </p:txBody>
        </p:sp>
        <p:sp>
          <p:nvSpPr>
            <p:cNvPr id="144393" name="Line 9"/>
            <p:cNvSpPr>
              <a:spLocks noChangeShapeType="1"/>
            </p:cNvSpPr>
            <p:nvPr/>
          </p:nvSpPr>
          <p:spPr bwMode="auto">
            <a:xfrm flipV="1">
              <a:off x="2896" y="1507"/>
              <a:ext cx="0" cy="189"/>
            </a:xfrm>
            <a:prstGeom prst="line">
              <a:avLst/>
            </a:prstGeom>
            <a:noFill/>
            <a:ln w="12700">
              <a:solidFill>
                <a:schemeClr val="tx1"/>
              </a:solidFill>
              <a:round/>
              <a:headEnd/>
              <a:tailEnd/>
            </a:ln>
            <a:effectLst/>
          </p:spPr>
          <p:txBody>
            <a:bodyPr/>
            <a:lstStyle/>
            <a:p>
              <a:endParaRPr lang="en-US"/>
            </a:p>
          </p:txBody>
        </p:sp>
        <p:sp>
          <p:nvSpPr>
            <p:cNvPr id="144394" name="Line 10"/>
            <p:cNvSpPr>
              <a:spLocks noChangeShapeType="1"/>
            </p:cNvSpPr>
            <p:nvPr/>
          </p:nvSpPr>
          <p:spPr bwMode="auto">
            <a:xfrm>
              <a:off x="2896" y="1869"/>
              <a:ext cx="0" cy="189"/>
            </a:xfrm>
            <a:prstGeom prst="line">
              <a:avLst/>
            </a:prstGeom>
            <a:noFill/>
            <a:ln w="12700">
              <a:solidFill>
                <a:schemeClr val="tx1"/>
              </a:solidFill>
              <a:round/>
              <a:headEnd/>
              <a:tailEnd/>
            </a:ln>
            <a:effectLst/>
          </p:spPr>
          <p:txBody>
            <a:bodyPr/>
            <a:lstStyle/>
            <a:p>
              <a:endParaRPr lang="en-US"/>
            </a:p>
          </p:txBody>
        </p:sp>
        <p:sp>
          <p:nvSpPr>
            <p:cNvPr id="144395" name="Line 11"/>
            <p:cNvSpPr>
              <a:spLocks noChangeShapeType="1"/>
            </p:cNvSpPr>
            <p:nvPr/>
          </p:nvSpPr>
          <p:spPr bwMode="auto">
            <a:xfrm>
              <a:off x="755" y="1831"/>
              <a:ext cx="216" cy="0"/>
            </a:xfrm>
            <a:prstGeom prst="line">
              <a:avLst/>
            </a:prstGeom>
            <a:noFill/>
            <a:ln w="12700">
              <a:solidFill>
                <a:schemeClr val="tx1"/>
              </a:solidFill>
              <a:round/>
              <a:headEnd/>
              <a:tailEnd/>
            </a:ln>
            <a:effectLst/>
          </p:spPr>
          <p:txBody>
            <a:bodyPr/>
            <a:lstStyle/>
            <a:p>
              <a:endParaRPr lang="en-US"/>
            </a:p>
          </p:txBody>
        </p:sp>
        <p:sp>
          <p:nvSpPr>
            <p:cNvPr id="144396" name="Line 12"/>
            <p:cNvSpPr>
              <a:spLocks noChangeShapeType="1"/>
            </p:cNvSpPr>
            <p:nvPr/>
          </p:nvSpPr>
          <p:spPr bwMode="auto">
            <a:xfrm>
              <a:off x="755" y="1770"/>
              <a:ext cx="216" cy="0"/>
            </a:xfrm>
            <a:prstGeom prst="line">
              <a:avLst/>
            </a:prstGeom>
            <a:noFill/>
            <a:ln w="12700">
              <a:solidFill>
                <a:schemeClr val="tx1"/>
              </a:solidFill>
              <a:round/>
              <a:headEnd/>
              <a:tailEnd/>
            </a:ln>
            <a:effectLst/>
          </p:spPr>
          <p:txBody>
            <a:bodyPr/>
            <a:lstStyle/>
            <a:p>
              <a:endParaRPr lang="en-US"/>
            </a:p>
          </p:txBody>
        </p:sp>
        <p:sp>
          <p:nvSpPr>
            <p:cNvPr id="144397" name="Line 13"/>
            <p:cNvSpPr>
              <a:spLocks noChangeShapeType="1"/>
            </p:cNvSpPr>
            <p:nvPr/>
          </p:nvSpPr>
          <p:spPr bwMode="auto">
            <a:xfrm flipH="1" flipV="1">
              <a:off x="502" y="1620"/>
              <a:ext cx="108" cy="108"/>
            </a:xfrm>
            <a:prstGeom prst="line">
              <a:avLst/>
            </a:prstGeom>
            <a:noFill/>
            <a:ln w="12700">
              <a:solidFill>
                <a:schemeClr val="tx1"/>
              </a:solidFill>
              <a:round/>
              <a:headEnd/>
              <a:tailEnd/>
            </a:ln>
            <a:effectLst/>
          </p:spPr>
          <p:txBody>
            <a:bodyPr/>
            <a:lstStyle/>
            <a:p>
              <a:endParaRPr lang="en-US"/>
            </a:p>
          </p:txBody>
        </p:sp>
        <p:sp>
          <p:nvSpPr>
            <p:cNvPr id="144398" name="Line 14"/>
            <p:cNvSpPr>
              <a:spLocks noChangeShapeType="1"/>
            </p:cNvSpPr>
            <p:nvPr/>
          </p:nvSpPr>
          <p:spPr bwMode="auto">
            <a:xfrm flipH="1">
              <a:off x="1115" y="1620"/>
              <a:ext cx="110" cy="108"/>
            </a:xfrm>
            <a:prstGeom prst="line">
              <a:avLst/>
            </a:prstGeom>
            <a:noFill/>
            <a:ln w="12700">
              <a:solidFill>
                <a:schemeClr val="tx1"/>
              </a:solidFill>
              <a:round/>
              <a:headEnd/>
              <a:tailEnd/>
            </a:ln>
            <a:effectLst/>
          </p:spPr>
          <p:txBody>
            <a:bodyPr/>
            <a:lstStyle/>
            <a:p>
              <a:endParaRPr lang="en-US"/>
            </a:p>
          </p:txBody>
        </p:sp>
        <p:sp>
          <p:nvSpPr>
            <p:cNvPr id="144399" name="Line 15"/>
            <p:cNvSpPr>
              <a:spLocks noChangeShapeType="1"/>
            </p:cNvSpPr>
            <p:nvPr/>
          </p:nvSpPr>
          <p:spPr bwMode="auto">
            <a:xfrm flipV="1">
              <a:off x="512" y="1873"/>
              <a:ext cx="98" cy="98"/>
            </a:xfrm>
            <a:prstGeom prst="line">
              <a:avLst/>
            </a:prstGeom>
            <a:noFill/>
            <a:ln w="12700">
              <a:solidFill>
                <a:schemeClr val="tx1"/>
              </a:solidFill>
              <a:round/>
              <a:headEnd/>
              <a:tailEnd/>
            </a:ln>
            <a:effectLst/>
          </p:spPr>
          <p:txBody>
            <a:bodyPr/>
            <a:lstStyle/>
            <a:p>
              <a:endParaRPr lang="en-US"/>
            </a:p>
          </p:txBody>
        </p:sp>
        <p:sp>
          <p:nvSpPr>
            <p:cNvPr id="144400" name="Line 16"/>
            <p:cNvSpPr>
              <a:spLocks noChangeShapeType="1"/>
            </p:cNvSpPr>
            <p:nvPr/>
          </p:nvSpPr>
          <p:spPr bwMode="auto">
            <a:xfrm>
              <a:off x="1115" y="1873"/>
              <a:ext cx="110" cy="108"/>
            </a:xfrm>
            <a:prstGeom prst="line">
              <a:avLst/>
            </a:prstGeom>
            <a:noFill/>
            <a:ln w="12700">
              <a:solidFill>
                <a:schemeClr val="tx1"/>
              </a:solidFill>
              <a:round/>
              <a:headEnd/>
              <a:tailEnd/>
            </a:ln>
            <a:effectLst/>
          </p:spPr>
          <p:txBody>
            <a:bodyPr/>
            <a:lstStyle/>
            <a:p>
              <a:endParaRPr lang="en-US"/>
            </a:p>
          </p:txBody>
        </p:sp>
        <p:sp>
          <p:nvSpPr>
            <p:cNvPr id="144401" name="Line 17"/>
            <p:cNvSpPr>
              <a:spLocks noChangeShapeType="1"/>
            </p:cNvSpPr>
            <p:nvPr/>
          </p:nvSpPr>
          <p:spPr bwMode="auto">
            <a:xfrm>
              <a:off x="1540" y="1783"/>
              <a:ext cx="433" cy="0"/>
            </a:xfrm>
            <a:prstGeom prst="line">
              <a:avLst/>
            </a:prstGeom>
            <a:noFill/>
            <a:ln w="12700">
              <a:solidFill>
                <a:schemeClr val="tx1"/>
              </a:solidFill>
              <a:round/>
              <a:headEnd/>
              <a:tailEnd/>
            </a:ln>
            <a:effectLst/>
          </p:spPr>
          <p:txBody>
            <a:bodyPr/>
            <a:lstStyle/>
            <a:p>
              <a:endParaRPr lang="en-US"/>
            </a:p>
          </p:txBody>
        </p:sp>
        <p:sp>
          <p:nvSpPr>
            <p:cNvPr id="144402" name="Freeform 18"/>
            <p:cNvSpPr>
              <a:spLocks/>
            </p:cNvSpPr>
            <p:nvPr/>
          </p:nvSpPr>
          <p:spPr bwMode="auto">
            <a:xfrm>
              <a:off x="1925" y="1746"/>
              <a:ext cx="97" cy="74"/>
            </a:xfrm>
            <a:custGeom>
              <a:avLst/>
              <a:gdLst/>
              <a:ahLst/>
              <a:cxnLst>
                <a:cxn ang="0">
                  <a:pos x="96" y="37"/>
                </a:cxn>
                <a:cxn ang="0">
                  <a:pos x="0" y="73"/>
                </a:cxn>
                <a:cxn ang="0">
                  <a:pos x="0" y="0"/>
                </a:cxn>
                <a:cxn ang="0">
                  <a:pos x="96" y="37"/>
                </a:cxn>
              </a:cxnLst>
              <a:rect l="0" t="0" r="r" b="b"/>
              <a:pathLst>
                <a:path w="97" h="74">
                  <a:moveTo>
                    <a:pt x="96" y="37"/>
                  </a:moveTo>
                  <a:lnTo>
                    <a:pt x="0" y="73"/>
                  </a:lnTo>
                  <a:lnTo>
                    <a:pt x="0" y="0"/>
                  </a:lnTo>
                  <a:lnTo>
                    <a:pt x="96" y="37"/>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144403" name="Rectangle 19"/>
            <p:cNvSpPr>
              <a:spLocks noChangeArrowheads="1"/>
            </p:cNvSpPr>
            <p:nvPr/>
          </p:nvSpPr>
          <p:spPr bwMode="auto">
            <a:xfrm>
              <a:off x="547" y="1681"/>
              <a:ext cx="270" cy="261"/>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1800"/>
                <a:t>C</a:t>
              </a:r>
            </a:p>
          </p:txBody>
        </p:sp>
        <p:sp>
          <p:nvSpPr>
            <p:cNvPr id="144404" name="Rectangle 20"/>
            <p:cNvSpPr>
              <a:spLocks noChangeArrowheads="1"/>
            </p:cNvSpPr>
            <p:nvPr/>
          </p:nvSpPr>
          <p:spPr bwMode="auto">
            <a:xfrm>
              <a:off x="908" y="1681"/>
              <a:ext cx="270" cy="261"/>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1800"/>
                <a:t>C</a:t>
              </a:r>
            </a:p>
          </p:txBody>
        </p:sp>
        <p:sp>
          <p:nvSpPr>
            <p:cNvPr id="144405" name="Rectangle 21"/>
            <p:cNvSpPr>
              <a:spLocks noChangeArrowheads="1"/>
            </p:cNvSpPr>
            <p:nvPr/>
          </p:nvSpPr>
          <p:spPr bwMode="auto">
            <a:xfrm>
              <a:off x="289" y="1426"/>
              <a:ext cx="278" cy="261"/>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1800"/>
                <a:t>H</a:t>
              </a:r>
            </a:p>
          </p:txBody>
        </p:sp>
        <p:sp>
          <p:nvSpPr>
            <p:cNvPr id="144406" name="Rectangle 22"/>
            <p:cNvSpPr>
              <a:spLocks noChangeArrowheads="1"/>
            </p:cNvSpPr>
            <p:nvPr/>
          </p:nvSpPr>
          <p:spPr bwMode="auto">
            <a:xfrm>
              <a:off x="1162" y="1938"/>
              <a:ext cx="278" cy="261"/>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1800"/>
                <a:t>H</a:t>
              </a:r>
            </a:p>
          </p:txBody>
        </p:sp>
        <p:sp>
          <p:nvSpPr>
            <p:cNvPr id="144407" name="Rectangle 23"/>
            <p:cNvSpPr>
              <a:spLocks noChangeArrowheads="1"/>
            </p:cNvSpPr>
            <p:nvPr/>
          </p:nvSpPr>
          <p:spPr bwMode="auto">
            <a:xfrm>
              <a:off x="1162" y="141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4408" name="Rectangle 24"/>
            <p:cNvSpPr>
              <a:spLocks noChangeArrowheads="1"/>
            </p:cNvSpPr>
            <p:nvPr/>
          </p:nvSpPr>
          <p:spPr bwMode="auto">
            <a:xfrm>
              <a:off x="239" y="1922"/>
              <a:ext cx="376"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Cl</a:t>
              </a:r>
            </a:p>
          </p:txBody>
        </p:sp>
        <p:sp>
          <p:nvSpPr>
            <p:cNvPr id="144409" name="Rectangle 25"/>
            <p:cNvSpPr>
              <a:spLocks noChangeArrowheads="1"/>
            </p:cNvSpPr>
            <p:nvPr/>
          </p:nvSpPr>
          <p:spPr bwMode="auto">
            <a:xfrm>
              <a:off x="2345" y="2009"/>
              <a:ext cx="376"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Cl</a:t>
              </a:r>
            </a:p>
          </p:txBody>
        </p:sp>
        <p:sp>
          <p:nvSpPr>
            <p:cNvPr id="144410" name="Rectangle 26"/>
            <p:cNvSpPr>
              <a:spLocks noChangeArrowheads="1"/>
            </p:cNvSpPr>
            <p:nvPr/>
          </p:nvSpPr>
          <p:spPr bwMode="auto">
            <a:xfrm>
              <a:off x="2396" y="164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4411" name="Rectangle 27"/>
            <p:cNvSpPr>
              <a:spLocks noChangeArrowheads="1"/>
            </p:cNvSpPr>
            <p:nvPr/>
          </p:nvSpPr>
          <p:spPr bwMode="auto">
            <a:xfrm>
              <a:off x="2758" y="164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4412" name="Rectangle 28"/>
            <p:cNvSpPr>
              <a:spLocks noChangeArrowheads="1"/>
            </p:cNvSpPr>
            <p:nvPr/>
          </p:nvSpPr>
          <p:spPr bwMode="auto">
            <a:xfrm>
              <a:off x="2035" y="164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4413" name="Rectangle 29"/>
            <p:cNvSpPr>
              <a:spLocks noChangeArrowheads="1"/>
            </p:cNvSpPr>
            <p:nvPr/>
          </p:nvSpPr>
          <p:spPr bwMode="auto">
            <a:xfrm>
              <a:off x="2396" y="128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4414" name="Rectangle 30"/>
            <p:cNvSpPr>
              <a:spLocks noChangeArrowheads="1"/>
            </p:cNvSpPr>
            <p:nvPr/>
          </p:nvSpPr>
          <p:spPr bwMode="auto">
            <a:xfrm>
              <a:off x="2758" y="128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4415" name="Rectangle 31"/>
            <p:cNvSpPr>
              <a:spLocks noChangeArrowheads="1"/>
            </p:cNvSpPr>
            <p:nvPr/>
          </p:nvSpPr>
          <p:spPr bwMode="auto">
            <a:xfrm>
              <a:off x="2758" y="200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grpSp>
      <p:grpSp>
        <p:nvGrpSpPr>
          <p:cNvPr id="3" name="Group 32"/>
          <p:cNvGrpSpPr>
            <a:grpSpLocks/>
          </p:cNvGrpSpPr>
          <p:nvPr/>
        </p:nvGrpSpPr>
        <p:grpSpPr bwMode="auto">
          <a:xfrm>
            <a:off x="98425" y="3436938"/>
            <a:ext cx="7262813" cy="1570037"/>
            <a:chOff x="62" y="2165"/>
            <a:chExt cx="4575" cy="989"/>
          </a:xfrm>
        </p:grpSpPr>
        <p:grpSp>
          <p:nvGrpSpPr>
            <p:cNvPr id="4" name="Group 33"/>
            <p:cNvGrpSpPr>
              <a:grpSpLocks/>
            </p:cNvGrpSpPr>
            <p:nvPr/>
          </p:nvGrpSpPr>
          <p:grpSpPr bwMode="auto">
            <a:xfrm>
              <a:off x="2402" y="2618"/>
              <a:ext cx="483" cy="73"/>
              <a:chOff x="2402" y="2618"/>
              <a:chExt cx="483" cy="73"/>
            </a:xfrm>
          </p:grpSpPr>
          <p:sp>
            <p:nvSpPr>
              <p:cNvPr id="144418" name="Line 34"/>
              <p:cNvSpPr>
                <a:spLocks noChangeShapeType="1"/>
              </p:cNvSpPr>
              <p:nvPr/>
            </p:nvSpPr>
            <p:spPr bwMode="auto">
              <a:xfrm>
                <a:off x="2402" y="2654"/>
                <a:ext cx="434" cy="0"/>
              </a:xfrm>
              <a:prstGeom prst="line">
                <a:avLst/>
              </a:prstGeom>
              <a:noFill/>
              <a:ln w="12700">
                <a:solidFill>
                  <a:schemeClr val="tx1"/>
                </a:solidFill>
                <a:round/>
                <a:headEnd/>
                <a:tailEnd/>
              </a:ln>
              <a:effectLst/>
            </p:spPr>
            <p:txBody>
              <a:bodyPr/>
              <a:lstStyle/>
              <a:p>
                <a:endParaRPr lang="en-US"/>
              </a:p>
            </p:txBody>
          </p:sp>
          <p:sp>
            <p:nvSpPr>
              <p:cNvPr id="144419" name="Freeform 35"/>
              <p:cNvSpPr>
                <a:spLocks/>
              </p:cNvSpPr>
              <p:nvPr/>
            </p:nvSpPr>
            <p:spPr bwMode="auto">
              <a:xfrm>
                <a:off x="2788" y="2618"/>
                <a:ext cx="97" cy="73"/>
              </a:xfrm>
              <a:custGeom>
                <a:avLst/>
                <a:gdLst/>
                <a:ahLst/>
                <a:cxnLst>
                  <a:cxn ang="0">
                    <a:pos x="96" y="36"/>
                  </a:cxn>
                  <a:cxn ang="0">
                    <a:pos x="0" y="72"/>
                  </a:cxn>
                  <a:cxn ang="0">
                    <a:pos x="0" y="0"/>
                  </a:cxn>
                  <a:cxn ang="0">
                    <a:pos x="96" y="36"/>
                  </a:cxn>
                </a:cxnLst>
                <a:rect l="0" t="0" r="r" b="b"/>
                <a:pathLst>
                  <a:path w="97" h="73">
                    <a:moveTo>
                      <a:pt x="96" y="36"/>
                    </a:moveTo>
                    <a:lnTo>
                      <a:pt x="0" y="72"/>
                    </a:lnTo>
                    <a:lnTo>
                      <a:pt x="0" y="0"/>
                    </a:lnTo>
                    <a:lnTo>
                      <a:pt x="96" y="3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grpSp>
          <p:nvGrpSpPr>
            <p:cNvPr id="5" name="Group 36"/>
            <p:cNvGrpSpPr>
              <a:grpSpLocks/>
            </p:cNvGrpSpPr>
            <p:nvPr/>
          </p:nvGrpSpPr>
          <p:grpSpPr bwMode="auto">
            <a:xfrm>
              <a:off x="62" y="2165"/>
              <a:ext cx="939" cy="981"/>
              <a:chOff x="62" y="2165"/>
              <a:chExt cx="939" cy="981"/>
            </a:xfrm>
          </p:grpSpPr>
          <p:sp>
            <p:nvSpPr>
              <p:cNvPr id="144421" name="Line 37"/>
              <p:cNvSpPr>
                <a:spLocks noChangeShapeType="1"/>
              </p:cNvSpPr>
              <p:nvPr/>
            </p:nvSpPr>
            <p:spPr bwMode="auto">
              <a:xfrm>
                <a:off x="245" y="2645"/>
                <a:ext cx="212" cy="0"/>
              </a:xfrm>
              <a:prstGeom prst="line">
                <a:avLst/>
              </a:prstGeom>
              <a:noFill/>
              <a:ln w="12700">
                <a:solidFill>
                  <a:schemeClr val="tx1"/>
                </a:solidFill>
                <a:round/>
                <a:headEnd/>
                <a:tailEnd/>
              </a:ln>
              <a:effectLst/>
            </p:spPr>
            <p:txBody>
              <a:bodyPr/>
              <a:lstStyle/>
              <a:p>
                <a:endParaRPr lang="en-US"/>
              </a:p>
            </p:txBody>
          </p:sp>
          <p:sp>
            <p:nvSpPr>
              <p:cNvPr id="144422" name="Line 38"/>
              <p:cNvSpPr>
                <a:spLocks noChangeShapeType="1"/>
              </p:cNvSpPr>
              <p:nvPr/>
            </p:nvSpPr>
            <p:spPr bwMode="auto">
              <a:xfrm flipV="1">
                <a:off x="532" y="2369"/>
                <a:ext cx="0" cy="191"/>
              </a:xfrm>
              <a:prstGeom prst="line">
                <a:avLst/>
              </a:prstGeom>
              <a:noFill/>
              <a:ln w="12700">
                <a:solidFill>
                  <a:schemeClr val="tx1"/>
                </a:solidFill>
                <a:round/>
                <a:headEnd/>
                <a:tailEnd/>
              </a:ln>
              <a:effectLst/>
            </p:spPr>
            <p:txBody>
              <a:bodyPr/>
              <a:lstStyle/>
              <a:p>
                <a:endParaRPr lang="en-US"/>
              </a:p>
            </p:txBody>
          </p:sp>
          <p:sp>
            <p:nvSpPr>
              <p:cNvPr id="144423" name="Line 39"/>
              <p:cNvSpPr>
                <a:spLocks noChangeShapeType="1"/>
              </p:cNvSpPr>
              <p:nvPr/>
            </p:nvSpPr>
            <p:spPr bwMode="auto">
              <a:xfrm>
                <a:off x="532" y="2731"/>
                <a:ext cx="0" cy="190"/>
              </a:xfrm>
              <a:prstGeom prst="line">
                <a:avLst/>
              </a:prstGeom>
              <a:noFill/>
              <a:ln w="12700">
                <a:solidFill>
                  <a:schemeClr val="tx1"/>
                </a:solidFill>
                <a:round/>
                <a:headEnd/>
                <a:tailEnd/>
              </a:ln>
              <a:effectLst/>
            </p:spPr>
            <p:txBody>
              <a:bodyPr/>
              <a:lstStyle/>
              <a:p>
                <a:endParaRPr lang="en-US"/>
              </a:p>
            </p:txBody>
          </p:sp>
          <p:sp>
            <p:nvSpPr>
              <p:cNvPr id="144424" name="Line 40"/>
              <p:cNvSpPr>
                <a:spLocks noChangeShapeType="1"/>
              </p:cNvSpPr>
              <p:nvPr/>
            </p:nvSpPr>
            <p:spPr bwMode="auto">
              <a:xfrm>
                <a:off x="606" y="2645"/>
                <a:ext cx="212" cy="0"/>
              </a:xfrm>
              <a:prstGeom prst="line">
                <a:avLst/>
              </a:prstGeom>
              <a:noFill/>
              <a:ln w="12700">
                <a:solidFill>
                  <a:schemeClr val="tx1"/>
                </a:solidFill>
                <a:round/>
                <a:headEnd/>
                <a:tailEnd/>
              </a:ln>
              <a:effectLst/>
            </p:spPr>
            <p:txBody>
              <a:bodyPr/>
              <a:lstStyle/>
              <a:p>
                <a:endParaRPr lang="en-US"/>
              </a:p>
            </p:txBody>
          </p:sp>
          <p:sp>
            <p:nvSpPr>
              <p:cNvPr id="144425" name="Line 41"/>
              <p:cNvSpPr>
                <a:spLocks noChangeShapeType="1"/>
              </p:cNvSpPr>
              <p:nvPr/>
            </p:nvSpPr>
            <p:spPr bwMode="auto">
              <a:xfrm flipV="1">
                <a:off x="893" y="2369"/>
                <a:ext cx="0" cy="191"/>
              </a:xfrm>
              <a:prstGeom prst="line">
                <a:avLst/>
              </a:prstGeom>
              <a:noFill/>
              <a:ln w="12700">
                <a:solidFill>
                  <a:schemeClr val="tx1"/>
                </a:solidFill>
                <a:round/>
                <a:headEnd/>
                <a:tailEnd/>
              </a:ln>
              <a:effectLst/>
            </p:spPr>
            <p:txBody>
              <a:bodyPr/>
              <a:lstStyle/>
              <a:p>
                <a:endParaRPr lang="en-US"/>
              </a:p>
            </p:txBody>
          </p:sp>
          <p:sp>
            <p:nvSpPr>
              <p:cNvPr id="144426" name="Line 42"/>
              <p:cNvSpPr>
                <a:spLocks noChangeShapeType="1"/>
              </p:cNvSpPr>
              <p:nvPr/>
            </p:nvSpPr>
            <p:spPr bwMode="auto">
              <a:xfrm>
                <a:off x="893" y="2731"/>
                <a:ext cx="0" cy="190"/>
              </a:xfrm>
              <a:prstGeom prst="line">
                <a:avLst/>
              </a:prstGeom>
              <a:noFill/>
              <a:ln w="12700">
                <a:solidFill>
                  <a:schemeClr val="tx1"/>
                </a:solidFill>
                <a:round/>
                <a:headEnd/>
                <a:tailEnd/>
              </a:ln>
              <a:effectLst/>
            </p:spPr>
            <p:txBody>
              <a:bodyPr/>
              <a:lstStyle/>
              <a:p>
                <a:endParaRPr lang="en-US"/>
              </a:p>
            </p:txBody>
          </p:sp>
          <p:sp>
            <p:nvSpPr>
              <p:cNvPr id="144427" name="Rectangle 43"/>
              <p:cNvSpPr>
                <a:spLocks noChangeArrowheads="1"/>
              </p:cNvSpPr>
              <p:nvPr/>
            </p:nvSpPr>
            <p:spPr bwMode="auto">
              <a:xfrm>
                <a:off x="373" y="2888"/>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428" name="Rectangle 44"/>
              <p:cNvSpPr>
                <a:spLocks noChangeArrowheads="1"/>
              </p:cNvSpPr>
              <p:nvPr/>
            </p:nvSpPr>
            <p:spPr bwMode="auto">
              <a:xfrm>
                <a:off x="424" y="25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29" name="Rectangle 45"/>
              <p:cNvSpPr>
                <a:spLocks noChangeArrowheads="1"/>
              </p:cNvSpPr>
              <p:nvPr/>
            </p:nvSpPr>
            <p:spPr bwMode="auto">
              <a:xfrm>
                <a:off x="786" y="25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30" name="Rectangle 46"/>
              <p:cNvSpPr>
                <a:spLocks noChangeArrowheads="1"/>
              </p:cNvSpPr>
              <p:nvPr/>
            </p:nvSpPr>
            <p:spPr bwMode="auto">
              <a:xfrm>
                <a:off x="62" y="25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31" name="Rectangle 47"/>
              <p:cNvSpPr>
                <a:spLocks noChangeArrowheads="1"/>
              </p:cNvSpPr>
              <p:nvPr/>
            </p:nvSpPr>
            <p:spPr bwMode="auto">
              <a:xfrm>
                <a:off x="424" y="2165"/>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32" name="Rectangle 48"/>
              <p:cNvSpPr>
                <a:spLocks noChangeArrowheads="1"/>
              </p:cNvSpPr>
              <p:nvPr/>
            </p:nvSpPr>
            <p:spPr bwMode="auto">
              <a:xfrm>
                <a:off x="786" y="2165"/>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33" name="Rectangle 49"/>
              <p:cNvSpPr>
                <a:spLocks noChangeArrowheads="1"/>
              </p:cNvSpPr>
              <p:nvPr/>
            </p:nvSpPr>
            <p:spPr bwMode="auto">
              <a:xfrm>
                <a:off x="786" y="2888"/>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grpSp>
        <p:grpSp>
          <p:nvGrpSpPr>
            <p:cNvPr id="6" name="Group 50"/>
            <p:cNvGrpSpPr>
              <a:grpSpLocks/>
            </p:cNvGrpSpPr>
            <p:nvPr/>
          </p:nvGrpSpPr>
          <p:grpSpPr bwMode="auto">
            <a:xfrm>
              <a:off x="1071" y="2271"/>
              <a:ext cx="1294" cy="769"/>
              <a:chOff x="1071" y="2271"/>
              <a:chExt cx="1294" cy="769"/>
            </a:xfrm>
          </p:grpSpPr>
          <p:sp>
            <p:nvSpPr>
              <p:cNvPr id="144435" name="Rectangle 51"/>
              <p:cNvSpPr>
                <a:spLocks noChangeArrowheads="1"/>
              </p:cNvSpPr>
              <p:nvPr/>
            </p:nvSpPr>
            <p:spPr bwMode="auto">
              <a:xfrm>
                <a:off x="1071" y="2506"/>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a:t>
                </a:r>
              </a:p>
            </p:txBody>
          </p:sp>
          <p:sp>
            <p:nvSpPr>
              <p:cNvPr id="144436" name="Line 52"/>
              <p:cNvSpPr>
                <a:spLocks noChangeShapeType="1"/>
              </p:cNvSpPr>
              <p:nvPr/>
            </p:nvSpPr>
            <p:spPr bwMode="auto">
              <a:xfrm>
                <a:off x="1710" y="2676"/>
                <a:ext cx="217" cy="0"/>
              </a:xfrm>
              <a:prstGeom prst="line">
                <a:avLst/>
              </a:prstGeom>
              <a:noFill/>
              <a:ln w="12700">
                <a:solidFill>
                  <a:schemeClr val="tx1"/>
                </a:solidFill>
                <a:round/>
                <a:headEnd/>
                <a:tailEnd/>
              </a:ln>
              <a:effectLst/>
            </p:spPr>
            <p:txBody>
              <a:bodyPr/>
              <a:lstStyle/>
              <a:p>
                <a:endParaRPr lang="en-US"/>
              </a:p>
            </p:txBody>
          </p:sp>
          <p:sp>
            <p:nvSpPr>
              <p:cNvPr id="144437" name="Line 53"/>
              <p:cNvSpPr>
                <a:spLocks noChangeShapeType="1"/>
              </p:cNvSpPr>
              <p:nvPr/>
            </p:nvSpPr>
            <p:spPr bwMode="auto">
              <a:xfrm>
                <a:off x="1710" y="2615"/>
                <a:ext cx="217" cy="0"/>
              </a:xfrm>
              <a:prstGeom prst="line">
                <a:avLst/>
              </a:prstGeom>
              <a:noFill/>
              <a:ln w="12700">
                <a:solidFill>
                  <a:schemeClr val="tx1"/>
                </a:solidFill>
                <a:round/>
                <a:headEnd/>
                <a:tailEnd/>
              </a:ln>
              <a:effectLst/>
            </p:spPr>
            <p:txBody>
              <a:bodyPr/>
              <a:lstStyle/>
              <a:p>
                <a:endParaRPr lang="en-US"/>
              </a:p>
            </p:txBody>
          </p:sp>
          <p:sp>
            <p:nvSpPr>
              <p:cNvPr id="144438" name="Line 54"/>
              <p:cNvSpPr>
                <a:spLocks noChangeShapeType="1"/>
              </p:cNvSpPr>
              <p:nvPr/>
            </p:nvSpPr>
            <p:spPr bwMode="auto">
              <a:xfrm flipH="1" flipV="1">
                <a:off x="1457" y="2465"/>
                <a:ext cx="109" cy="108"/>
              </a:xfrm>
              <a:prstGeom prst="line">
                <a:avLst/>
              </a:prstGeom>
              <a:noFill/>
              <a:ln w="12700">
                <a:solidFill>
                  <a:schemeClr val="tx1"/>
                </a:solidFill>
                <a:round/>
                <a:headEnd/>
                <a:tailEnd/>
              </a:ln>
              <a:effectLst/>
            </p:spPr>
            <p:txBody>
              <a:bodyPr/>
              <a:lstStyle/>
              <a:p>
                <a:endParaRPr lang="en-US"/>
              </a:p>
            </p:txBody>
          </p:sp>
          <p:sp>
            <p:nvSpPr>
              <p:cNvPr id="144439" name="Line 55"/>
              <p:cNvSpPr>
                <a:spLocks noChangeShapeType="1"/>
              </p:cNvSpPr>
              <p:nvPr/>
            </p:nvSpPr>
            <p:spPr bwMode="auto">
              <a:xfrm flipH="1">
                <a:off x="2072" y="2465"/>
                <a:ext cx="108" cy="108"/>
              </a:xfrm>
              <a:prstGeom prst="line">
                <a:avLst/>
              </a:prstGeom>
              <a:noFill/>
              <a:ln w="12700">
                <a:solidFill>
                  <a:schemeClr val="tx1"/>
                </a:solidFill>
                <a:round/>
                <a:headEnd/>
                <a:tailEnd/>
              </a:ln>
              <a:effectLst/>
            </p:spPr>
            <p:txBody>
              <a:bodyPr/>
              <a:lstStyle/>
              <a:p>
                <a:endParaRPr lang="en-US"/>
              </a:p>
            </p:txBody>
          </p:sp>
          <p:sp>
            <p:nvSpPr>
              <p:cNvPr id="144440" name="Line 56"/>
              <p:cNvSpPr>
                <a:spLocks noChangeShapeType="1"/>
              </p:cNvSpPr>
              <p:nvPr/>
            </p:nvSpPr>
            <p:spPr bwMode="auto">
              <a:xfrm flipV="1">
                <a:off x="1468" y="2718"/>
                <a:ext cx="98" cy="97"/>
              </a:xfrm>
              <a:prstGeom prst="line">
                <a:avLst/>
              </a:prstGeom>
              <a:noFill/>
              <a:ln w="12700">
                <a:solidFill>
                  <a:schemeClr val="tx1"/>
                </a:solidFill>
                <a:round/>
                <a:headEnd/>
                <a:tailEnd/>
              </a:ln>
              <a:effectLst/>
            </p:spPr>
            <p:txBody>
              <a:bodyPr/>
              <a:lstStyle/>
              <a:p>
                <a:endParaRPr lang="en-US"/>
              </a:p>
            </p:txBody>
          </p:sp>
          <p:sp>
            <p:nvSpPr>
              <p:cNvPr id="144441" name="Line 57"/>
              <p:cNvSpPr>
                <a:spLocks noChangeShapeType="1"/>
              </p:cNvSpPr>
              <p:nvPr/>
            </p:nvSpPr>
            <p:spPr bwMode="auto">
              <a:xfrm>
                <a:off x="2072" y="2718"/>
                <a:ext cx="108" cy="108"/>
              </a:xfrm>
              <a:prstGeom prst="line">
                <a:avLst/>
              </a:prstGeom>
              <a:noFill/>
              <a:ln w="12700">
                <a:solidFill>
                  <a:schemeClr val="tx1"/>
                </a:solidFill>
                <a:round/>
                <a:headEnd/>
                <a:tailEnd/>
              </a:ln>
              <a:effectLst/>
            </p:spPr>
            <p:txBody>
              <a:bodyPr/>
              <a:lstStyle/>
              <a:p>
                <a:endParaRPr lang="en-US"/>
              </a:p>
            </p:txBody>
          </p:sp>
          <p:sp>
            <p:nvSpPr>
              <p:cNvPr id="144442" name="Rectangle 58"/>
              <p:cNvSpPr>
                <a:spLocks noChangeArrowheads="1"/>
              </p:cNvSpPr>
              <p:nvPr/>
            </p:nvSpPr>
            <p:spPr bwMode="auto">
              <a:xfrm>
                <a:off x="1533" y="2543"/>
                <a:ext cx="210"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C</a:t>
                </a:r>
              </a:p>
            </p:txBody>
          </p:sp>
          <p:sp>
            <p:nvSpPr>
              <p:cNvPr id="144443" name="Rectangle 59"/>
              <p:cNvSpPr>
                <a:spLocks noChangeArrowheads="1"/>
              </p:cNvSpPr>
              <p:nvPr/>
            </p:nvSpPr>
            <p:spPr bwMode="auto">
              <a:xfrm>
                <a:off x="1894" y="2543"/>
                <a:ext cx="210"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C</a:t>
                </a:r>
              </a:p>
            </p:txBody>
          </p:sp>
          <p:sp>
            <p:nvSpPr>
              <p:cNvPr id="144444" name="Rectangle 60"/>
              <p:cNvSpPr>
                <a:spLocks noChangeArrowheads="1"/>
              </p:cNvSpPr>
              <p:nvPr/>
            </p:nvSpPr>
            <p:spPr bwMode="auto">
              <a:xfrm>
                <a:off x="1275" y="2287"/>
                <a:ext cx="218"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H</a:t>
                </a:r>
              </a:p>
            </p:txBody>
          </p:sp>
          <p:sp>
            <p:nvSpPr>
              <p:cNvPr id="144445" name="Rectangle 61"/>
              <p:cNvSpPr>
                <a:spLocks noChangeArrowheads="1"/>
              </p:cNvSpPr>
              <p:nvPr/>
            </p:nvSpPr>
            <p:spPr bwMode="auto">
              <a:xfrm>
                <a:off x="2147" y="2798"/>
                <a:ext cx="218"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H</a:t>
                </a:r>
              </a:p>
            </p:txBody>
          </p:sp>
          <p:sp>
            <p:nvSpPr>
              <p:cNvPr id="144446" name="Rectangle 62"/>
              <p:cNvSpPr>
                <a:spLocks noChangeArrowheads="1"/>
              </p:cNvSpPr>
              <p:nvPr/>
            </p:nvSpPr>
            <p:spPr bwMode="auto">
              <a:xfrm>
                <a:off x="2147" y="2271"/>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47" name="Rectangle 63"/>
              <p:cNvSpPr>
                <a:spLocks noChangeArrowheads="1"/>
              </p:cNvSpPr>
              <p:nvPr/>
            </p:nvSpPr>
            <p:spPr bwMode="auto">
              <a:xfrm>
                <a:off x="1224" y="2782"/>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grpSp>
        <p:grpSp>
          <p:nvGrpSpPr>
            <p:cNvPr id="7" name="Group 64"/>
            <p:cNvGrpSpPr>
              <a:grpSpLocks/>
            </p:cNvGrpSpPr>
            <p:nvPr/>
          </p:nvGrpSpPr>
          <p:grpSpPr bwMode="auto">
            <a:xfrm>
              <a:off x="2993" y="2171"/>
              <a:ext cx="1644" cy="983"/>
              <a:chOff x="2993" y="2171"/>
              <a:chExt cx="1644" cy="983"/>
            </a:xfrm>
          </p:grpSpPr>
          <p:sp>
            <p:nvSpPr>
              <p:cNvPr id="144449" name="Line 65"/>
              <p:cNvSpPr>
                <a:spLocks noChangeShapeType="1"/>
              </p:cNvSpPr>
              <p:nvPr/>
            </p:nvSpPr>
            <p:spPr bwMode="auto">
              <a:xfrm>
                <a:off x="3175" y="2653"/>
                <a:ext cx="212" cy="0"/>
              </a:xfrm>
              <a:prstGeom prst="line">
                <a:avLst/>
              </a:prstGeom>
              <a:noFill/>
              <a:ln w="12700">
                <a:solidFill>
                  <a:schemeClr val="tx1"/>
                </a:solidFill>
                <a:round/>
                <a:headEnd/>
                <a:tailEnd/>
              </a:ln>
              <a:effectLst/>
            </p:spPr>
            <p:txBody>
              <a:bodyPr/>
              <a:lstStyle/>
              <a:p>
                <a:endParaRPr lang="en-US"/>
              </a:p>
            </p:txBody>
          </p:sp>
          <p:sp>
            <p:nvSpPr>
              <p:cNvPr id="144450" name="Line 66"/>
              <p:cNvSpPr>
                <a:spLocks noChangeShapeType="1"/>
              </p:cNvSpPr>
              <p:nvPr/>
            </p:nvSpPr>
            <p:spPr bwMode="auto">
              <a:xfrm flipV="1">
                <a:off x="3462" y="2377"/>
                <a:ext cx="0" cy="190"/>
              </a:xfrm>
              <a:prstGeom prst="line">
                <a:avLst/>
              </a:prstGeom>
              <a:noFill/>
              <a:ln w="12700">
                <a:solidFill>
                  <a:schemeClr val="tx1"/>
                </a:solidFill>
                <a:round/>
                <a:headEnd/>
                <a:tailEnd/>
              </a:ln>
              <a:effectLst/>
            </p:spPr>
            <p:txBody>
              <a:bodyPr/>
              <a:lstStyle/>
              <a:p>
                <a:endParaRPr lang="en-US"/>
              </a:p>
            </p:txBody>
          </p:sp>
          <p:sp>
            <p:nvSpPr>
              <p:cNvPr id="144451" name="Line 67"/>
              <p:cNvSpPr>
                <a:spLocks noChangeShapeType="1"/>
              </p:cNvSpPr>
              <p:nvPr/>
            </p:nvSpPr>
            <p:spPr bwMode="auto">
              <a:xfrm>
                <a:off x="3462" y="2738"/>
                <a:ext cx="0" cy="191"/>
              </a:xfrm>
              <a:prstGeom prst="line">
                <a:avLst/>
              </a:prstGeom>
              <a:noFill/>
              <a:ln w="12700">
                <a:solidFill>
                  <a:schemeClr val="tx1"/>
                </a:solidFill>
                <a:round/>
                <a:headEnd/>
                <a:tailEnd/>
              </a:ln>
              <a:effectLst/>
            </p:spPr>
            <p:txBody>
              <a:bodyPr/>
              <a:lstStyle/>
              <a:p>
                <a:endParaRPr lang="en-US"/>
              </a:p>
            </p:txBody>
          </p:sp>
          <p:sp>
            <p:nvSpPr>
              <p:cNvPr id="144452" name="Line 68"/>
              <p:cNvSpPr>
                <a:spLocks noChangeShapeType="1"/>
              </p:cNvSpPr>
              <p:nvPr/>
            </p:nvSpPr>
            <p:spPr bwMode="auto">
              <a:xfrm>
                <a:off x="3537" y="2653"/>
                <a:ext cx="212" cy="0"/>
              </a:xfrm>
              <a:prstGeom prst="line">
                <a:avLst/>
              </a:prstGeom>
              <a:noFill/>
              <a:ln w="12700">
                <a:solidFill>
                  <a:schemeClr val="tx1"/>
                </a:solidFill>
                <a:round/>
                <a:headEnd/>
                <a:tailEnd/>
              </a:ln>
              <a:effectLst/>
            </p:spPr>
            <p:txBody>
              <a:bodyPr/>
              <a:lstStyle/>
              <a:p>
                <a:endParaRPr lang="en-US"/>
              </a:p>
            </p:txBody>
          </p:sp>
          <p:sp>
            <p:nvSpPr>
              <p:cNvPr id="144453" name="Line 69"/>
              <p:cNvSpPr>
                <a:spLocks noChangeShapeType="1"/>
              </p:cNvSpPr>
              <p:nvPr/>
            </p:nvSpPr>
            <p:spPr bwMode="auto">
              <a:xfrm flipV="1">
                <a:off x="3824" y="2377"/>
                <a:ext cx="0" cy="190"/>
              </a:xfrm>
              <a:prstGeom prst="line">
                <a:avLst/>
              </a:prstGeom>
              <a:noFill/>
              <a:ln w="12700">
                <a:solidFill>
                  <a:schemeClr val="tx1"/>
                </a:solidFill>
                <a:round/>
                <a:headEnd/>
                <a:tailEnd/>
              </a:ln>
              <a:effectLst/>
            </p:spPr>
            <p:txBody>
              <a:bodyPr/>
              <a:lstStyle/>
              <a:p>
                <a:endParaRPr lang="en-US"/>
              </a:p>
            </p:txBody>
          </p:sp>
          <p:sp>
            <p:nvSpPr>
              <p:cNvPr id="144454" name="Line 70"/>
              <p:cNvSpPr>
                <a:spLocks noChangeShapeType="1"/>
              </p:cNvSpPr>
              <p:nvPr/>
            </p:nvSpPr>
            <p:spPr bwMode="auto">
              <a:xfrm>
                <a:off x="3824" y="2738"/>
                <a:ext cx="0" cy="191"/>
              </a:xfrm>
              <a:prstGeom prst="line">
                <a:avLst/>
              </a:prstGeom>
              <a:noFill/>
              <a:ln w="12700">
                <a:solidFill>
                  <a:schemeClr val="tx1"/>
                </a:solidFill>
                <a:round/>
                <a:headEnd/>
                <a:tailEnd/>
              </a:ln>
              <a:effectLst/>
            </p:spPr>
            <p:txBody>
              <a:bodyPr/>
              <a:lstStyle/>
              <a:p>
                <a:endParaRPr lang="en-US"/>
              </a:p>
            </p:txBody>
          </p:sp>
          <p:sp>
            <p:nvSpPr>
              <p:cNvPr id="144455" name="Line 71"/>
              <p:cNvSpPr>
                <a:spLocks noChangeShapeType="1"/>
              </p:cNvSpPr>
              <p:nvPr/>
            </p:nvSpPr>
            <p:spPr bwMode="auto">
              <a:xfrm flipV="1">
                <a:off x="3898" y="2651"/>
                <a:ext cx="196" cy="2"/>
              </a:xfrm>
              <a:prstGeom prst="line">
                <a:avLst/>
              </a:prstGeom>
              <a:noFill/>
              <a:ln w="12700">
                <a:solidFill>
                  <a:schemeClr val="tx1"/>
                </a:solidFill>
                <a:round/>
                <a:headEnd/>
                <a:tailEnd/>
              </a:ln>
              <a:effectLst/>
            </p:spPr>
            <p:txBody>
              <a:bodyPr/>
              <a:lstStyle/>
              <a:p>
                <a:endParaRPr lang="en-US"/>
              </a:p>
            </p:txBody>
          </p:sp>
          <p:sp>
            <p:nvSpPr>
              <p:cNvPr id="144456" name="Line 72"/>
              <p:cNvSpPr>
                <a:spLocks noChangeShapeType="1"/>
              </p:cNvSpPr>
              <p:nvPr/>
            </p:nvSpPr>
            <p:spPr bwMode="auto">
              <a:xfrm flipV="1">
                <a:off x="4168" y="2375"/>
                <a:ext cx="0" cy="191"/>
              </a:xfrm>
              <a:prstGeom prst="line">
                <a:avLst/>
              </a:prstGeom>
              <a:noFill/>
              <a:ln w="12700">
                <a:solidFill>
                  <a:schemeClr val="tx1"/>
                </a:solidFill>
                <a:round/>
                <a:headEnd/>
                <a:tailEnd/>
              </a:ln>
              <a:effectLst/>
            </p:spPr>
            <p:txBody>
              <a:bodyPr/>
              <a:lstStyle/>
              <a:p>
                <a:endParaRPr lang="en-US"/>
              </a:p>
            </p:txBody>
          </p:sp>
          <p:sp>
            <p:nvSpPr>
              <p:cNvPr id="144457" name="Line 73"/>
              <p:cNvSpPr>
                <a:spLocks noChangeShapeType="1"/>
              </p:cNvSpPr>
              <p:nvPr/>
            </p:nvSpPr>
            <p:spPr bwMode="auto">
              <a:xfrm>
                <a:off x="4168" y="2737"/>
                <a:ext cx="0" cy="190"/>
              </a:xfrm>
              <a:prstGeom prst="line">
                <a:avLst/>
              </a:prstGeom>
              <a:noFill/>
              <a:ln w="12700">
                <a:solidFill>
                  <a:schemeClr val="tx1"/>
                </a:solidFill>
                <a:round/>
                <a:headEnd/>
                <a:tailEnd/>
              </a:ln>
              <a:effectLst/>
            </p:spPr>
            <p:txBody>
              <a:bodyPr/>
              <a:lstStyle/>
              <a:p>
                <a:endParaRPr lang="en-US"/>
              </a:p>
            </p:txBody>
          </p:sp>
          <p:sp>
            <p:nvSpPr>
              <p:cNvPr id="144458" name="Line 74"/>
              <p:cNvSpPr>
                <a:spLocks noChangeShapeType="1"/>
              </p:cNvSpPr>
              <p:nvPr/>
            </p:nvSpPr>
            <p:spPr bwMode="auto">
              <a:xfrm>
                <a:off x="4243" y="2651"/>
                <a:ext cx="212" cy="0"/>
              </a:xfrm>
              <a:prstGeom prst="line">
                <a:avLst/>
              </a:prstGeom>
              <a:noFill/>
              <a:ln w="12700">
                <a:solidFill>
                  <a:schemeClr val="tx1"/>
                </a:solidFill>
                <a:round/>
                <a:headEnd/>
                <a:tailEnd/>
              </a:ln>
              <a:effectLst/>
            </p:spPr>
            <p:txBody>
              <a:bodyPr/>
              <a:lstStyle/>
              <a:p>
                <a:endParaRPr lang="en-US"/>
              </a:p>
            </p:txBody>
          </p:sp>
          <p:sp>
            <p:nvSpPr>
              <p:cNvPr id="144459" name="Line 75"/>
              <p:cNvSpPr>
                <a:spLocks noChangeShapeType="1"/>
              </p:cNvSpPr>
              <p:nvPr/>
            </p:nvSpPr>
            <p:spPr bwMode="auto">
              <a:xfrm flipV="1">
                <a:off x="4530" y="2375"/>
                <a:ext cx="0" cy="191"/>
              </a:xfrm>
              <a:prstGeom prst="line">
                <a:avLst/>
              </a:prstGeom>
              <a:noFill/>
              <a:ln w="12700">
                <a:solidFill>
                  <a:schemeClr val="tx1"/>
                </a:solidFill>
                <a:round/>
                <a:headEnd/>
                <a:tailEnd/>
              </a:ln>
              <a:effectLst/>
            </p:spPr>
            <p:txBody>
              <a:bodyPr/>
              <a:lstStyle/>
              <a:p>
                <a:endParaRPr lang="en-US"/>
              </a:p>
            </p:txBody>
          </p:sp>
          <p:sp>
            <p:nvSpPr>
              <p:cNvPr id="144460" name="Line 76"/>
              <p:cNvSpPr>
                <a:spLocks noChangeShapeType="1"/>
              </p:cNvSpPr>
              <p:nvPr/>
            </p:nvSpPr>
            <p:spPr bwMode="auto">
              <a:xfrm>
                <a:off x="4530" y="2737"/>
                <a:ext cx="0" cy="190"/>
              </a:xfrm>
              <a:prstGeom prst="line">
                <a:avLst/>
              </a:prstGeom>
              <a:noFill/>
              <a:ln w="12700">
                <a:solidFill>
                  <a:schemeClr val="tx1"/>
                </a:solidFill>
                <a:round/>
                <a:headEnd/>
                <a:tailEnd/>
              </a:ln>
              <a:effectLst/>
            </p:spPr>
            <p:txBody>
              <a:bodyPr/>
              <a:lstStyle/>
              <a:p>
                <a:endParaRPr lang="en-US"/>
              </a:p>
            </p:txBody>
          </p:sp>
          <p:sp>
            <p:nvSpPr>
              <p:cNvPr id="144461" name="Rectangle 77"/>
              <p:cNvSpPr>
                <a:spLocks noChangeArrowheads="1"/>
              </p:cNvSpPr>
              <p:nvPr/>
            </p:nvSpPr>
            <p:spPr bwMode="auto">
              <a:xfrm>
                <a:off x="3304" y="2896"/>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462" name="Rectangle 78"/>
              <p:cNvSpPr>
                <a:spLocks noChangeArrowheads="1"/>
              </p:cNvSpPr>
              <p:nvPr/>
            </p:nvSpPr>
            <p:spPr bwMode="auto">
              <a:xfrm>
                <a:off x="3355" y="2534"/>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63" name="Rectangle 79"/>
              <p:cNvSpPr>
                <a:spLocks noChangeArrowheads="1"/>
              </p:cNvSpPr>
              <p:nvPr/>
            </p:nvSpPr>
            <p:spPr bwMode="auto">
              <a:xfrm>
                <a:off x="3716" y="2534"/>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64" name="Rectangle 80"/>
              <p:cNvSpPr>
                <a:spLocks noChangeArrowheads="1"/>
              </p:cNvSpPr>
              <p:nvPr/>
            </p:nvSpPr>
            <p:spPr bwMode="auto">
              <a:xfrm>
                <a:off x="2993" y="2534"/>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65" name="Rectangle 81"/>
              <p:cNvSpPr>
                <a:spLocks noChangeArrowheads="1"/>
              </p:cNvSpPr>
              <p:nvPr/>
            </p:nvSpPr>
            <p:spPr bwMode="auto">
              <a:xfrm>
                <a:off x="3355" y="217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66" name="Rectangle 82"/>
              <p:cNvSpPr>
                <a:spLocks noChangeArrowheads="1"/>
              </p:cNvSpPr>
              <p:nvPr/>
            </p:nvSpPr>
            <p:spPr bwMode="auto">
              <a:xfrm>
                <a:off x="3716" y="217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67" name="Rectangle 83"/>
              <p:cNvSpPr>
                <a:spLocks noChangeArrowheads="1"/>
              </p:cNvSpPr>
              <p:nvPr/>
            </p:nvSpPr>
            <p:spPr bwMode="auto">
              <a:xfrm>
                <a:off x="3716" y="2896"/>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68" name="Rectangle 84"/>
              <p:cNvSpPr>
                <a:spLocks noChangeArrowheads="1"/>
              </p:cNvSpPr>
              <p:nvPr/>
            </p:nvSpPr>
            <p:spPr bwMode="auto">
              <a:xfrm>
                <a:off x="4010" y="2894"/>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469" name="Rectangle 85"/>
              <p:cNvSpPr>
                <a:spLocks noChangeArrowheads="1"/>
              </p:cNvSpPr>
              <p:nvPr/>
            </p:nvSpPr>
            <p:spPr bwMode="auto">
              <a:xfrm>
                <a:off x="4061" y="253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70" name="Rectangle 86"/>
              <p:cNvSpPr>
                <a:spLocks noChangeArrowheads="1"/>
              </p:cNvSpPr>
              <p:nvPr/>
            </p:nvSpPr>
            <p:spPr bwMode="auto">
              <a:xfrm>
                <a:off x="4422" y="253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71" name="Rectangle 87"/>
              <p:cNvSpPr>
                <a:spLocks noChangeArrowheads="1"/>
              </p:cNvSpPr>
              <p:nvPr/>
            </p:nvSpPr>
            <p:spPr bwMode="auto">
              <a:xfrm>
                <a:off x="4061" y="2171"/>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72" name="Rectangle 88"/>
              <p:cNvSpPr>
                <a:spLocks noChangeArrowheads="1"/>
              </p:cNvSpPr>
              <p:nvPr/>
            </p:nvSpPr>
            <p:spPr bwMode="auto">
              <a:xfrm>
                <a:off x="4422" y="2171"/>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73" name="Rectangle 89"/>
              <p:cNvSpPr>
                <a:spLocks noChangeArrowheads="1"/>
              </p:cNvSpPr>
              <p:nvPr/>
            </p:nvSpPr>
            <p:spPr bwMode="auto">
              <a:xfrm>
                <a:off x="4422" y="2894"/>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grpSp>
      </p:grpSp>
      <p:sp>
        <p:nvSpPr>
          <p:cNvPr id="144474" name="Rectangle 90"/>
          <p:cNvSpPr>
            <a:spLocks noChangeArrowheads="1"/>
          </p:cNvSpPr>
          <p:nvPr/>
        </p:nvSpPr>
        <p:spPr bwMode="auto">
          <a:xfrm>
            <a:off x="4710113" y="2606675"/>
            <a:ext cx="304800" cy="515938"/>
          </a:xfrm>
          <a:prstGeom prst="rect">
            <a:avLst/>
          </a:prstGeom>
          <a:noFill/>
          <a:ln w="12700">
            <a:noFill/>
            <a:miter lim="800000"/>
            <a:headEnd/>
            <a:tailEnd/>
          </a:ln>
          <a:effectLst/>
        </p:spPr>
        <p:txBody>
          <a:bodyPr wrap="none" lIns="90488" tIns="44450" rIns="90488" bIns="44450">
            <a:spAutoFit/>
          </a:bodyPr>
          <a:lstStyle/>
          <a:p>
            <a:pPr eaLnBrk="0" hangingPunct="0"/>
            <a:r>
              <a:rPr lang="en-US"/>
              <a:t>•</a:t>
            </a:r>
          </a:p>
        </p:txBody>
      </p:sp>
      <p:sp>
        <p:nvSpPr>
          <p:cNvPr id="144475" name="Rectangle 91"/>
          <p:cNvSpPr>
            <a:spLocks noChangeArrowheads="1"/>
          </p:cNvSpPr>
          <p:nvPr/>
        </p:nvSpPr>
        <p:spPr bwMode="auto">
          <a:xfrm>
            <a:off x="7300913" y="3978275"/>
            <a:ext cx="317500" cy="515938"/>
          </a:xfrm>
          <a:prstGeom prst="rect">
            <a:avLst/>
          </a:prstGeom>
          <a:noFill/>
          <a:ln w="12700">
            <a:noFill/>
            <a:miter lim="800000"/>
            <a:headEnd/>
            <a:tailEnd/>
          </a:ln>
          <a:effectLst/>
        </p:spPr>
        <p:txBody>
          <a:bodyPr lIns="90488" tIns="44450" rIns="90488" bIns="44450">
            <a:spAutoFit/>
          </a:bodyPr>
          <a:lstStyle/>
          <a:p>
            <a:pPr eaLnBrk="0" hangingPunct="0"/>
            <a:r>
              <a:rPr lang="en-US"/>
              <a:t>•</a:t>
            </a:r>
          </a:p>
        </p:txBody>
      </p:sp>
      <p:grpSp>
        <p:nvGrpSpPr>
          <p:cNvPr id="8" name="Group 92"/>
          <p:cNvGrpSpPr>
            <a:grpSpLocks/>
          </p:cNvGrpSpPr>
          <p:nvPr/>
        </p:nvGrpSpPr>
        <p:grpSpPr bwMode="auto">
          <a:xfrm>
            <a:off x="26988" y="5113338"/>
            <a:ext cx="8894762" cy="1570037"/>
            <a:chOff x="17" y="3221"/>
            <a:chExt cx="5603" cy="989"/>
          </a:xfrm>
        </p:grpSpPr>
        <p:grpSp>
          <p:nvGrpSpPr>
            <p:cNvPr id="9" name="Group 93"/>
            <p:cNvGrpSpPr>
              <a:grpSpLocks/>
            </p:cNvGrpSpPr>
            <p:nvPr/>
          </p:nvGrpSpPr>
          <p:grpSpPr bwMode="auto">
            <a:xfrm>
              <a:off x="17" y="3227"/>
              <a:ext cx="1644" cy="983"/>
              <a:chOff x="17" y="3227"/>
              <a:chExt cx="1644" cy="983"/>
            </a:xfrm>
          </p:grpSpPr>
          <p:sp>
            <p:nvSpPr>
              <p:cNvPr id="144478" name="Line 94"/>
              <p:cNvSpPr>
                <a:spLocks noChangeShapeType="1"/>
              </p:cNvSpPr>
              <p:nvPr/>
            </p:nvSpPr>
            <p:spPr bwMode="auto">
              <a:xfrm>
                <a:off x="199" y="3709"/>
                <a:ext cx="212" cy="0"/>
              </a:xfrm>
              <a:prstGeom prst="line">
                <a:avLst/>
              </a:prstGeom>
              <a:noFill/>
              <a:ln w="12700">
                <a:solidFill>
                  <a:schemeClr val="tx1"/>
                </a:solidFill>
                <a:round/>
                <a:headEnd/>
                <a:tailEnd/>
              </a:ln>
              <a:effectLst/>
            </p:spPr>
            <p:txBody>
              <a:bodyPr/>
              <a:lstStyle/>
              <a:p>
                <a:endParaRPr lang="en-US"/>
              </a:p>
            </p:txBody>
          </p:sp>
          <p:sp>
            <p:nvSpPr>
              <p:cNvPr id="144479" name="Line 95"/>
              <p:cNvSpPr>
                <a:spLocks noChangeShapeType="1"/>
              </p:cNvSpPr>
              <p:nvPr/>
            </p:nvSpPr>
            <p:spPr bwMode="auto">
              <a:xfrm flipV="1">
                <a:off x="486" y="3433"/>
                <a:ext cx="0" cy="190"/>
              </a:xfrm>
              <a:prstGeom prst="line">
                <a:avLst/>
              </a:prstGeom>
              <a:noFill/>
              <a:ln w="12700">
                <a:solidFill>
                  <a:schemeClr val="tx1"/>
                </a:solidFill>
                <a:round/>
                <a:headEnd/>
                <a:tailEnd/>
              </a:ln>
              <a:effectLst/>
            </p:spPr>
            <p:txBody>
              <a:bodyPr/>
              <a:lstStyle/>
              <a:p>
                <a:endParaRPr lang="en-US"/>
              </a:p>
            </p:txBody>
          </p:sp>
          <p:sp>
            <p:nvSpPr>
              <p:cNvPr id="144480" name="Line 96"/>
              <p:cNvSpPr>
                <a:spLocks noChangeShapeType="1"/>
              </p:cNvSpPr>
              <p:nvPr/>
            </p:nvSpPr>
            <p:spPr bwMode="auto">
              <a:xfrm>
                <a:off x="486" y="3794"/>
                <a:ext cx="0" cy="191"/>
              </a:xfrm>
              <a:prstGeom prst="line">
                <a:avLst/>
              </a:prstGeom>
              <a:noFill/>
              <a:ln w="12700">
                <a:solidFill>
                  <a:schemeClr val="tx1"/>
                </a:solidFill>
                <a:round/>
                <a:headEnd/>
                <a:tailEnd/>
              </a:ln>
              <a:effectLst/>
            </p:spPr>
            <p:txBody>
              <a:bodyPr/>
              <a:lstStyle/>
              <a:p>
                <a:endParaRPr lang="en-US"/>
              </a:p>
            </p:txBody>
          </p:sp>
          <p:sp>
            <p:nvSpPr>
              <p:cNvPr id="144481" name="Line 97"/>
              <p:cNvSpPr>
                <a:spLocks noChangeShapeType="1"/>
              </p:cNvSpPr>
              <p:nvPr/>
            </p:nvSpPr>
            <p:spPr bwMode="auto">
              <a:xfrm>
                <a:off x="561" y="3709"/>
                <a:ext cx="212" cy="0"/>
              </a:xfrm>
              <a:prstGeom prst="line">
                <a:avLst/>
              </a:prstGeom>
              <a:noFill/>
              <a:ln w="12700">
                <a:solidFill>
                  <a:schemeClr val="tx1"/>
                </a:solidFill>
                <a:round/>
                <a:headEnd/>
                <a:tailEnd/>
              </a:ln>
              <a:effectLst/>
            </p:spPr>
            <p:txBody>
              <a:bodyPr/>
              <a:lstStyle/>
              <a:p>
                <a:endParaRPr lang="en-US"/>
              </a:p>
            </p:txBody>
          </p:sp>
          <p:sp>
            <p:nvSpPr>
              <p:cNvPr id="144482" name="Line 98"/>
              <p:cNvSpPr>
                <a:spLocks noChangeShapeType="1"/>
              </p:cNvSpPr>
              <p:nvPr/>
            </p:nvSpPr>
            <p:spPr bwMode="auto">
              <a:xfrm flipV="1">
                <a:off x="848" y="3433"/>
                <a:ext cx="0" cy="190"/>
              </a:xfrm>
              <a:prstGeom prst="line">
                <a:avLst/>
              </a:prstGeom>
              <a:noFill/>
              <a:ln w="12700">
                <a:solidFill>
                  <a:schemeClr val="tx1"/>
                </a:solidFill>
                <a:round/>
                <a:headEnd/>
                <a:tailEnd/>
              </a:ln>
              <a:effectLst/>
            </p:spPr>
            <p:txBody>
              <a:bodyPr/>
              <a:lstStyle/>
              <a:p>
                <a:endParaRPr lang="en-US"/>
              </a:p>
            </p:txBody>
          </p:sp>
          <p:sp>
            <p:nvSpPr>
              <p:cNvPr id="144483" name="Line 99"/>
              <p:cNvSpPr>
                <a:spLocks noChangeShapeType="1"/>
              </p:cNvSpPr>
              <p:nvPr/>
            </p:nvSpPr>
            <p:spPr bwMode="auto">
              <a:xfrm>
                <a:off x="848" y="3794"/>
                <a:ext cx="0" cy="191"/>
              </a:xfrm>
              <a:prstGeom prst="line">
                <a:avLst/>
              </a:prstGeom>
              <a:noFill/>
              <a:ln w="12700">
                <a:solidFill>
                  <a:schemeClr val="tx1"/>
                </a:solidFill>
                <a:round/>
                <a:headEnd/>
                <a:tailEnd/>
              </a:ln>
              <a:effectLst/>
            </p:spPr>
            <p:txBody>
              <a:bodyPr/>
              <a:lstStyle/>
              <a:p>
                <a:endParaRPr lang="en-US"/>
              </a:p>
            </p:txBody>
          </p:sp>
          <p:sp>
            <p:nvSpPr>
              <p:cNvPr id="144484" name="Line 100"/>
              <p:cNvSpPr>
                <a:spLocks noChangeShapeType="1"/>
              </p:cNvSpPr>
              <p:nvPr/>
            </p:nvSpPr>
            <p:spPr bwMode="auto">
              <a:xfrm flipV="1">
                <a:off x="922" y="3707"/>
                <a:ext cx="196" cy="2"/>
              </a:xfrm>
              <a:prstGeom prst="line">
                <a:avLst/>
              </a:prstGeom>
              <a:noFill/>
              <a:ln w="12700">
                <a:solidFill>
                  <a:schemeClr val="tx1"/>
                </a:solidFill>
                <a:round/>
                <a:headEnd/>
                <a:tailEnd/>
              </a:ln>
              <a:effectLst/>
            </p:spPr>
            <p:txBody>
              <a:bodyPr/>
              <a:lstStyle/>
              <a:p>
                <a:endParaRPr lang="en-US"/>
              </a:p>
            </p:txBody>
          </p:sp>
          <p:sp>
            <p:nvSpPr>
              <p:cNvPr id="144485" name="Line 101"/>
              <p:cNvSpPr>
                <a:spLocks noChangeShapeType="1"/>
              </p:cNvSpPr>
              <p:nvPr/>
            </p:nvSpPr>
            <p:spPr bwMode="auto">
              <a:xfrm flipV="1">
                <a:off x="1192" y="3431"/>
                <a:ext cx="0" cy="191"/>
              </a:xfrm>
              <a:prstGeom prst="line">
                <a:avLst/>
              </a:prstGeom>
              <a:noFill/>
              <a:ln w="12700">
                <a:solidFill>
                  <a:schemeClr val="tx1"/>
                </a:solidFill>
                <a:round/>
                <a:headEnd/>
                <a:tailEnd/>
              </a:ln>
              <a:effectLst/>
            </p:spPr>
            <p:txBody>
              <a:bodyPr/>
              <a:lstStyle/>
              <a:p>
                <a:endParaRPr lang="en-US"/>
              </a:p>
            </p:txBody>
          </p:sp>
          <p:sp>
            <p:nvSpPr>
              <p:cNvPr id="144486" name="Line 102"/>
              <p:cNvSpPr>
                <a:spLocks noChangeShapeType="1"/>
              </p:cNvSpPr>
              <p:nvPr/>
            </p:nvSpPr>
            <p:spPr bwMode="auto">
              <a:xfrm>
                <a:off x="1192" y="3793"/>
                <a:ext cx="0" cy="190"/>
              </a:xfrm>
              <a:prstGeom prst="line">
                <a:avLst/>
              </a:prstGeom>
              <a:noFill/>
              <a:ln w="12700">
                <a:solidFill>
                  <a:schemeClr val="tx1"/>
                </a:solidFill>
                <a:round/>
                <a:headEnd/>
                <a:tailEnd/>
              </a:ln>
              <a:effectLst/>
            </p:spPr>
            <p:txBody>
              <a:bodyPr/>
              <a:lstStyle/>
              <a:p>
                <a:endParaRPr lang="en-US"/>
              </a:p>
            </p:txBody>
          </p:sp>
          <p:sp>
            <p:nvSpPr>
              <p:cNvPr id="144487" name="Line 103"/>
              <p:cNvSpPr>
                <a:spLocks noChangeShapeType="1"/>
              </p:cNvSpPr>
              <p:nvPr/>
            </p:nvSpPr>
            <p:spPr bwMode="auto">
              <a:xfrm>
                <a:off x="1267" y="3707"/>
                <a:ext cx="212" cy="0"/>
              </a:xfrm>
              <a:prstGeom prst="line">
                <a:avLst/>
              </a:prstGeom>
              <a:noFill/>
              <a:ln w="12700">
                <a:solidFill>
                  <a:schemeClr val="tx1"/>
                </a:solidFill>
                <a:round/>
                <a:headEnd/>
                <a:tailEnd/>
              </a:ln>
              <a:effectLst/>
            </p:spPr>
            <p:txBody>
              <a:bodyPr/>
              <a:lstStyle/>
              <a:p>
                <a:endParaRPr lang="en-US"/>
              </a:p>
            </p:txBody>
          </p:sp>
          <p:sp>
            <p:nvSpPr>
              <p:cNvPr id="144488" name="Line 104"/>
              <p:cNvSpPr>
                <a:spLocks noChangeShapeType="1"/>
              </p:cNvSpPr>
              <p:nvPr/>
            </p:nvSpPr>
            <p:spPr bwMode="auto">
              <a:xfrm flipV="1">
                <a:off x="1554" y="3431"/>
                <a:ext cx="0" cy="191"/>
              </a:xfrm>
              <a:prstGeom prst="line">
                <a:avLst/>
              </a:prstGeom>
              <a:noFill/>
              <a:ln w="12700">
                <a:solidFill>
                  <a:schemeClr val="tx1"/>
                </a:solidFill>
                <a:round/>
                <a:headEnd/>
                <a:tailEnd/>
              </a:ln>
              <a:effectLst/>
            </p:spPr>
            <p:txBody>
              <a:bodyPr/>
              <a:lstStyle/>
              <a:p>
                <a:endParaRPr lang="en-US"/>
              </a:p>
            </p:txBody>
          </p:sp>
          <p:sp>
            <p:nvSpPr>
              <p:cNvPr id="144489" name="Line 105"/>
              <p:cNvSpPr>
                <a:spLocks noChangeShapeType="1"/>
              </p:cNvSpPr>
              <p:nvPr/>
            </p:nvSpPr>
            <p:spPr bwMode="auto">
              <a:xfrm>
                <a:off x="1554" y="3793"/>
                <a:ext cx="0" cy="190"/>
              </a:xfrm>
              <a:prstGeom prst="line">
                <a:avLst/>
              </a:prstGeom>
              <a:noFill/>
              <a:ln w="12700">
                <a:solidFill>
                  <a:schemeClr val="tx1"/>
                </a:solidFill>
                <a:round/>
                <a:headEnd/>
                <a:tailEnd/>
              </a:ln>
              <a:effectLst/>
            </p:spPr>
            <p:txBody>
              <a:bodyPr/>
              <a:lstStyle/>
              <a:p>
                <a:endParaRPr lang="en-US"/>
              </a:p>
            </p:txBody>
          </p:sp>
          <p:sp>
            <p:nvSpPr>
              <p:cNvPr id="144490" name="Rectangle 106"/>
              <p:cNvSpPr>
                <a:spLocks noChangeArrowheads="1"/>
              </p:cNvSpPr>
              <p:nvPr/>
            </p:nvSpPr>
            <p:spPr bwMode="auto">
              <a:xfrm>
                <a:off x="328" y="3952"/>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491" name="Rectangle 107"/>
              <p:cNvSpPr>
                <a:spLocks noChangeArrowheads="1"/>
              </p:cNvSpPr>
              <p:nvPr/>
            </p:nvSpPr>
            <p:spPr bwMode="auto">
              <a:xfrm>
                <a:off x="379"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92" name="Rectangle 108"/>
              <p:cNvSpPr>
                <a:spLocks noChangeArrowheads="1"/>
              </p:cNvSpPr>
              <p:nvPr/>
            </p:nvSpPr>
            <p:spPr bwMode="auto">
              <a:xfrm>
                <a:off x="740"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93" name="Rectangle 109"/>
              <p:cNvSpPr>
                <a:spLocks noChangeArrowheads="1"/>
              </p:cNvSpPr>
              <p:nvPr/>
            </p:nvSpPr>
            <p:spPr bwMode="auto">
              <a:xfrm>
                <a:off x="17"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94" name="Rectangle 110"/>
              <p:cNvSpPr>
                <a:spLocks noChangeArrowheads="1"/>
              </p:cNvSpPr>
              <p:nvPr/>
            </p:nvSpPr>
            <p:spPr bwMode="auto">
              <a:xfrm>
                <a:off x="379" y="322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95" name="Rectangle 111"/>
              <p:cNvSpPr>
                <a:spLocks noChangeArrowheads="1"/>
              </p:cNvSpPr>
              <p:nvPr/>
            </p:nvSpPr>
            <p:spPr bwMode="auto">
              <a:xfrm>
                <a:off x="740" y="322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96" name="Rectangle 112"/>
              <p:cNvSpPr>
                <a:spLocks noChangeArrowheads="1"/>
              </p:cNvSpPr>
              <p:nvPr/>
            </p:nvSpPr>
            <p:spPr bwMode="auto">
              <a:xfrm>
                <a:off x="740" y="3952"/>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497" name="Rectangle 113"/>
              <p:cNvSpPr>
                <a:spLocks noChangeArrowheads="1"/>
              </p:cNvSpPr>
              <p:nvPr/>
            </p:nvSpPr>
            <p:spPr bwMode="auto">
              <a:xfrm>
                <a:off x="1034" y="3950"/>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498" name="Rectangle 114"/>
              <p:cNvSpPr>
                <a:spLocks noChangeArrowheads="1"/>
              </p:cNvSpPr>
              <p:nvPr/>
            </p:nvSpPr>
            <p:spPr bwMode="auto">
              <a:xfrm>
                <a:off x="1085" y="358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499" name="Rectangle 115"/>
              <p:cNvSpPr>
                <a:spLocks noChangeArrowheads="1"/>
              </p:cNvSpPr>
              <p:nvPr/>
            </p:nvSpPr>
            <p:spPr bwMode="auto">
              <a:xfrm>
                <a:off x="1446" y="358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00" name="Rectangle 116"/>
              <p:cNvSpPr>
                <a:spLocks noChangeArrowheads="1"/>
              </p:cNvSpPr>
              <p:nvPr/>
            </p:nvSpPr>
            <p:spPr bwMode="auto">
              <a:xfrm>
                <a:off x="1085" y="32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01" name="Rectangle 117"/>
              <p:cNvSpPr>
                <a:spLocks noChangeArrowheads="1"/>
              </p:cNvSpPr>
              <p:nvPr/>
            </p:nvSpPr>
            <p:spPr bwMode="auto">
              <a:xfrm>
                <a:off x="1446" y="32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02" name="Rectangle 118"/>
              <p:cNvSpPr>
                <a:spLocks noChangeArrowheads="1"/>
              </p:cNvSpPr>
              <p:nvPr/>
            </p:nvSpPr>
            <p:spPr bwMode="auto">
              <a:xfrm>
                <a:off x="1446" y="395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grpSp>
        <p:grpSp>
          <p:nvGrpSpPr>
            <p:cNvPr id="10" name="Group 119"/>
            <p:cNvGrpSpPr>
              <a:grpSpLocks/>
            </p:cNvGrpSpPr>
            <p:nvPr/>
          </p:nvGrpSpPr>
          <p:grpSpPr bwMode="auto">
            <a:xfrm>
              <a:off x="1647" y="3375"/>
              <a:ext cx="1294" cy="769"/>
              <a:chOff x="1647" y="3375"/>
              <a:chExt cx="1294" cy="769"/>
            </a:xfrm>
          </p:grpSpPr>
          <p:sp>
            <p:nvSpPr>
              <p:cNvPr id="144504" name="Rectangle 120"/>
              <p:cNvSpPr>
                <a:spLocks noChangeArrowheads="1"/>
              </p:cNvSpPr>
              <p:nvPr/>
            </p:nvSpPr>
            <p:spPr bwMode="auto">
              <a:xfrm>
                <a:off x="1647" y="361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a:t>
                </a:r>
              </a:p>
            </p:txBody>
          </p:sp>
          <p:sp>
            <p:nvSpPr>
              <p:cNvPr id="144505" name="Line 121"/>
              <p:cNvSpPr>
                <a:spLocks noChangeShapeType="1"/>
              </p:cNvSpPr>
              <p:nvPr/>
            </p:nvSpPr>
            <p:spPr bwMode="auto">
              <a:xfrm>
                <a:off x="2286" y="3780"/>
                <a:ext cx="217" cy="0"/>
              </a:xfrm>
              <a:prstGeom prst="line">
                <a:avLst/>
              </a:prstGeom>
              <a:noFill/>
              <a:ln w="12700">
                <a:solidFill>
                  <a:schemeClr val="tx1"/>
                </a:solidFill>
                <a:round/>
                <a:headEnd/>
                <a:tailEnd/>
              </a:ln>
              <a:effectLst/>
            </p:spPr>
            <p:txBody>
              <a:bodyPr/>
              <a:lstStyle/>
              <a:p>
                <a:endParaRPr lang="en-US"/>
              </a:p>
            </p:txBody>
          </p:sp>
          <p:sp>
            <p:nvSpPr>
              <p:cNvPr id="144506" name="Line 122"/>
              <p:cNvSpPr>
                <a:spLocks noChangeShapeType="1"/>
              </p:cNvSpPr>
              <p:nvPr/>
            </p:nvSpPr>
            <p:spPr bwMode="auto">
              <a:xfrm>
                <a:off x="2286" y="3719"/>
                <a:ext cx="217" cy="0"/>
              </a:xfrm>
              <a:prstGeom prst="line">
                <a:avLst/>
              </a:prstGeom>
              <a:noFill/>
              <a:ln w="12700">
                <a:solidFill>
                  <a:schemeClr val="tx1"/>
                </a:solidFill>
                <a:round/>
                <a:headEnd/>
                <a:tailEnd/>
              </a:ln>
              <a:effectLst/>
            </p:spPr>
            <p:txBody>
              <a:bodyPr/>
              <a:lstStyle/>
              <a:p>
                <a:endParaRPr lang="en-US"/>
              </a:p>
            </p:txBody>
          </p:sp>
          <p:sp>
            <p:nvSpPr>
              <p:cNvPr id="144507" name="Line 123"/>
              <p:cNvSpPr>
                <a:spLocks noChangeShapeType="1"/>
              </p:cNvSpPr>
              <p:nvPr/>
            </p:nvSpPr>
            <p:spPr bwMode="auto">
              <a:xfrm flipH="1" flipV="1">
                <a:off x="2033" y="3569"/>
                <a:ext cx="109" cy="108"/>
              </a:xfrm>
              <a:prstGeom prst="line">
                <a:avLst/>
              </a:prstGeom>
              <a:noFill/>
              <a:ln w="12700">
                <a:solidFill>
                  <a:schemeClr val="tx1"/>
                </a:solidFill>
                <a:round/>
                <a:headEnd/>
                <a:tailEnd/>
              </a:ln>
              <a:effectLst/>
            </p:spPr>
            <p:txBody>
              <a:bodyPr/>
              <a:lstStyle/>
              <a:p>
                <a:endParaRPr lang="en-US"/>
              </a:p>
            </p:txBody>
          </p:sp>
          <p:sp>
            <p:nvSpPr>
              <p:cNvPr id="144508" name="Line 124"/>
              <p:cNvSpPr>
                <a:spLocks noChangeShapeType="1"/>
              </p:cNvSpPr>
              <p:nvPr/>
            </p:nvSpPr>
            <p:spPr bwMode="auto">
              <a:xfrm flipH="1">
                <a:off x="2648" y="3569"/>
                <a:ext cx="108" cy="108"/>
              </a:xfrm>
              <a:prstGeom prst="line">
                <a:avLst/>
              </a:prstGeom>
              <a:noFill/>
              <a:ln w="12700">
                <a:solidFill>
                  <a:schemeClr val="tx1"/>
                </a:solidFill>
                <a:round/>
                <a:headEnd/>
                <a:tailEnd/>
              </a:ln>
              <a:effectLst/>
            </p:spPr>
            <p:txBody>
              <a:bodyPr/>
              <a:lstStyle/>
              <a:p>
                <a:endParaRPr lang="en-US"/>
              </a:p>
            </p:txBody>
          </p:sp>
          <p:sp>
            <p:nvSpPr>
              <p:cNvPr id="144509" name="Line 125"/>
              <p:cNvSpPr>
                <a:spLocks noChangeShapeType="1"/>
              </p:cNvSpPr>
              <p:nvPr/>
            </p:nvSpPr>
            <p:spPr bwMode="auto">
              <a:xfrm flipV="1">
                <a:off x="2044" y="3822"/>
                <a:ext cx="98" cy="97"/>
              </a:xfrm>
              <a:prstGeom prst="line">
                <a:avLst/>
              </a:prstGeom>
              <a:noFill/>
              <a:ln w="12700">
                <a:solidFill>
                  <a:schemeClr val="tx1"/>
                </a:solidFill>
                <a:round/>
                <a:headEnd/>
                <a:tailEnd/>
              </a:ln>
              <a:effectLst/>
            </p:spPr>
            <p:txBody>
              <a:bodyPr/>
              <a:lstStyle/>
              <a:p>
                <a:endParaRPr lang="en-US"/>
              </a:p>
            </p:txBody>
          </p:sp>
          <p:sp>
            <p:nvSpPr>
              <p:cNvPr id="144510" name="Line 126"/>
              <p:cNvSpPr>
                <a:spLocks noChangeShapeType="1"/>
              </p:cNvSpPr>
              <p:nvPr/>
            </p:nvSpPr>
            <p:spPr bwMode="auto">
              <a:xfrm>
                <a:off x="2648" y="3822"/>
                <a:ext cx="108" cy="108"/>
              </a:xfrm>
              <a:prstGeom prst="line">
                <a:avLst/>
              </a:prstGeom>
              <a:noFill/>
              <a:ln w="12700">
                <a:solidFill>
                  <a:schemeClr val="tx1"/>
                </a:solidFill>
                <a:round/>
                <a:headEnd/>
                <a:tailEnd/>
              </a:ln>
              <a:effectLst/>
            </p:spPr>
            <p:txBody>
              <a:bodyPr/>
              <a:lstStyle/>
              <a:p>
                <a:endParaRPr lang="en-US"/>
              </a:p>
            </p:txBody>
          </p:sp>
          <p:sp>
            <p:nvSpPr>
              <p:cNvPr id="144511" name="Rectangle 127"/>
              <p:cNvSpPr>
                <a:spLocks noChangeArrowheads="1"/>
              </p:cNvSpPr>
              <p:nvPr/>
            </p:nvSpPr>
            <p:spPr bwMode="auto">
              <a:xfrm>
                <a:off x="2109" y="3647"/>
                <a:ext cx="210"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C</a:t>
                </a:r>
              </a:p>
            </p:txBody>
          </p:sp>
          <p:sp>
            <p:nvSpPr>
              <p:cNvPr id="144512" name="Rectangle 128"/>
              <p:cNvSpPr>
                <a:spLocks noChangeArrowheads="1"/>
              </p:cNvSpPr>
              <p:nvPr/>
            </p:nvSpPr>
            <p:spPr bwMode="auto">
              <a:xfrm>
                <a:off x="2470" y="3647"/>
                <a:ext cx="210"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C</a:t>
                </a:r>
              </a:p>
            </p:txBody>
          </p:sp>
          <p:sp>
            <p:nvSpPr>
              <p:cNvPr id="144513" name="Rectangle 129"/>
              <p:cNvSpPr>
                <a:spLocks noChangeArrowheads="1"/>
              </p:cNvSpPr>
              <p:nvPr/>
            </p:nvSpPr>
            <p:spPr bwMode="auto">
              <a:xfrm>
                <a:off x="1851" y="3391"/>
                <a:ext cx="218"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H</a:t>
                </a:r>
              </a:p>
            </p:txBody>
          </p:sp>
          <p:sp>
            <p:nvSpPr>
              <p:cNvPr id="144514" name="Rectangle 130"/>
              <p:cNvSpPr>
                <a:spLocks noChangeArrowheads="1"/>
              </p:cNvSpPr>
              <p:nvPr/>
            </p:nvSpPr>
            <p:spPr bwMode="auto">
              <a:xfrm>
                <a:off x="2723" y="3902"/>
                <a:ext cx="218" cy="229"/>
              </a:xfrm>
              <a:prstGeom prst="rect">
                <a:avLst/>
              </a:prstGeom>
              <a:noFill/>
              <a:ln w="12700">
                <a:noFill/>
                <a:miter lim="800000"/>
                <a:headEnd/>
                <a:tailEnd/>
              </a:ln>
              <a:effectLst/>
            </p:spPr>
            <p:txBody>
              <a:bodyPr wrap="none" lIns="90488" tIns="44450" rIns="90488" bIns="44450">
                <a:spAutoFit/>
              </a:bodyPr>
              <a:lstStyle/>
              <a:p>
                <a:pPr eaLnBrk="0" hangingPunct="0"/>
                <a:r>
                  <a:rPr lang="en-US" sz="1800"/>
                  <a:t>H</a:t>
                </a:r>
              </a:p>
            </p:txBody>
          </p:sp>
          <p:sp>
            <p:nvSpPr>
              <p:cNvPr id="144515" name="Rectangle 131"/>
              <p:cNvSpPr>
                <a:spLocks noChangeArrowheads="1"/>
              </p:cNvSpPr>
              <p:nvPr/>
            </p:nvSpPr>
            <p:spPr bwMode="auto">
              <a:xfrm>
                <a:off x="2723" y="3375"/>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16" name="Rectangle 132"/>
              <p:cNvSpPr>
                <a:spLocks noChangeArrowheads="1"/>
              </p:cNvSpPr>
              <p:nvPr/>
            </p:nvSpPr>
            <p:spPr bwMode="auto">
              <a:xfrm>
                <a:off x="1800" y="3886"/>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grpSp>
        <p:grpSp>
          <p:nvGrpSpPr>
            <p:cNvPr id="11" name="Group 133"/>
            <p:cNvGrpSpPr>
              <a:grpSpLocks/>
            </p:cNvGrpSpPr>
            <p:nvPr/>
          </p:nvGrpSpPr>
          <p:grpSpPr bwMode="auto">
            <a:xfrm>
              <a:off x="2738" y="3674"/>
              <a:ext cx="483" cy="73"/>
              <a:chOff x="2738" y="3674"/>
              <a:chExt cx="483" cy="73"/>
            </a:xfrm>
          </p:grpSpPr>
          <p:sp>
            <p:nvSpPr>
              <p:cNvPr id="144518" name="Line 134"/>
              <p:cNvSpPr>
                <a:spLocks noChangeShapeType="1"/>
              </p:cNvSpPr>
              <p:nvPr/>
            </p:nvSpPr>
            <p:spPr bwMode="auto">
              <a:xfrm>
                <a:off x="2738" y="3710"/>
                <a:ext cx="434" cy="0"/>
              </a:xfrm>
              <a:prstGeom prst="line">
                <a:avLst/>
              </a:prstGeom>
              <a:noFill/>
              <a:ln w="12700">
                <a:solidFill>
                  <a:schemeClr val="tx1"/>
                </a:solidFill>
                <a:round/>
                <a:headEnd/>
                <a:tailEnd/>
              </a:ln>
              <a:effectLst/>
            </p:spPr>
            <p:txBody>
              <a:bodyPr/>
              <a:lstStyle/>
              <a:p>
                <a:endParaRPr lang="en-US"/>
              </a:p>
            </p:txBody>
          </p:sp>
          <p:sp>
            <p:nvSpPr>
              <p:cNvPr id="144519" name="Freeform 135"/>
              <p:cNvSpPr>
                <a:spLocks/>
              </p:cNvSpPr>
              <p:nvPr/>
            </p:nvSpPr>
            <p:spPr bwMode="auto">
              <a:xfrm>
                <a:off x="3124" y="3674"/>
                <a:ext cx="97" cy="73"/>
              </a:xfrm>
              <a:custGeom>
                <a:avLst/>
                <a:gdLst/>
                <a:ahLst/>
                <a:cxnLst>
                  <a:cxn ang="0">
                    <a:pos x="96" y="36"/>
                  </a:cxn>
                  <a:cxn ang="0">
                    <a:pos x="0" y="72"/>
                  </a:cxn>
                  <a:cxn ang="0">
                    <a:pos x="0" y="0"/>
                  </a:cxn>
                  <a:cxn ang="0">
                    <a:pos x="96" y="36"/>
                  </a:cxn>
                </a:cxnLst>
                <a:rect l="0" t="0" r="r" b="b"/>
                <a:pathLst>
                  <a:path w="97" h="73">
                    <a:moveTo>
                      <a:pt x="96" y="36"/>
                    </a:moveTo>
                    <a:lnTo>
                      <a:pt x="0" y="72"/>
                    </a:lnTo>
                    <a:lnTo>
                      <a:pt x="0" y="0"/>
                    </a:lnTo>
                    <a:lnTo>
                      <a:pt x="96" y="3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grpSp>
          <p:nvGrpSpPr>
            <p:cNvPr id="12" name="Group 136"/>
            <p:cNvGrpSpPr>
              <a:grpSpLocks/>
            </p:cNvGrpSpPr>
            <p:nvPr/>
          </p:nvGrpSpPr>
          <p:grpSpPr bwMode="auto">
            <a:xfrm>
              <a:off x="3185" y="3221"/>
              <a:ext cx="2435" cy="989"/>
              <a:chOff x="3185" y="3221"/>
              <a:chExt cx="2435" cy="989"/>
            </a:xfrm>
          </p:grpSpPr>
          <p:grpSp>
            <p:nvGrpSpPr>
              <p:cNvPr id="13" name="Group 137"/>
              <p:cNvGrpSpPr>
                <a:grpSpLocks/>
              </p:cNvGrpSpPr>
              <p:nvPr/>
            </p:nvGrpSpPr>
            <p:grpSpPr bwMode="auto">
              <a:xfrm>
                <a:off x="3185" y="3221"/>
                <a:ext cx="2376" cy="989"/>
                <a:chOff x="3185" y="3221"/>
                <a:chExt cx="2376" cy="989"/>
              </a:xfrm>
            </p:grpSpPr>
            <p:grpSp>
              <p:nvGrpSpPr>
                <p:cNvPr id="14" name="Group 138"/>
                <p:cNvGrpSpPr>
                  <a:grpSpLocks/>
                </p:cNvGrpSpPr>
                <p:nvPr/>
              </p:nvGrpSpPr>
              <p:grpSpPr bwMode="auto">
                <a:xfrm>
                  <a:off x="3185" y="3227"/>
                  <a:ext cx="1644" cy="983"/>
                  <a:chOff x="3185" y="3227"/>
                  <a:chExt cx="1644" cy="983"/>
                </a:xfrm>
              </p:grpSpPr>
              <p:sp>
                <p:nvSpPr>
                  <p:cNvPr id="144523" name="Line 139"/>
                  <p:cNvSpPr>
                    <a:spLocks noChangeShapeType="1"/>
                  </p:cNvSpPr>
                  <p:nvPr/>
                </p:nvSpPr>
                <p:spPr bwMode="auto">
                  <a:xfrm>
                    <a:off x="3367" y="3709"/>
                    <a:ext cx="212" cy="0"/>
                  </a:xfrm>
                  <a:prstGeom prst="line">
                    <a:avLst/>
                  </a:prstGeom>
                  <a:noFill/>
                  <a:ln w="12700">
                    <a:solidFill>
                      <a:schemeClr val="tx1"/>
                    </a:solidFill>
                    <a:round/>
                    <a:headEnd/>
                    <a:tailEnd/>
                  </a:ln>
                  <a:effectLst/>
                </p:spPr>
                <p:txBody>
                  <a:bodyPr/>
                  <a:lstStyle/>
                  <a:p>
                    <a:endParaRPr lang="en-US"/>
                  </a:p>
                </p:txBody>
              </p:sp>
              <p:sp>
                <p:nvSpPr>
                  <p:cNvPr id="144524" name="Line 140"/>
                  <p:cNvSpPr>
                    <a:spLocks noChangeShapeType="1"/>
                  </p:cNvSpPr>
                  <p:nvPr/>
                </p:nvSpPr>
                <p:spPr bwMode="auto">
                  <a:xfrm flipV="1">
                    <a:off x="3654" y="3433"/>
                    <a:ext cx="0" cy="190"/>
                  </a:xfrm>
                  <a:prstGeom prst="line">
                    <a:avLst/>
                  </a:prstGeom>
                  <a:noFill/>
                  <a:ln w="12700">
                    <a:solidFill>
                      <a:schemeClr val="tx1"/>
                    </a:solidFill>
                    <a:round/>
                    <a:headEnd/>
                    <a:tailEnd/>
                  </a:ln>
                  <a:effectLst/>
                </p:spPr>
                <p:txBody>
                  <a:bodyPr/>
                  <a:lstStyle/>
                  <a:p>
                    <a:endParaRPr lang="en-US"/>
                  </a:p>
                </p:txBody>
              </p:sp>
              <p:sp>
                <p:nvSpPr>
                  <p:cNvPr id="144525" name="Line 141"/>
                  <p:cNvSpPr>
                    <a:spLocks noChangeShapeType="1"/>
                  </p:cNvSpPr>
                  <p:nvPr/>
                </p:nvSpPr>
                <p:spPr bwMode="auto">
                  <a:xfrm>
                    <a:off x="3654" y="3794"/>
                    <a:ext cx="0" cy="191"/>
                  </a:xfrm>
                  <a:prstGeom prst="line">
                    <a:avLst/>
                  </a:prstGeom>
                  <a:noFill/>
                  <a:ln w="12700">
                    <a:solidFill>
                      <a:schemeClr val="tx1"/>
                    </a:solidFill>
                    <a:round/>
                    <a:headEnd/>
                    <a:tailEnd/>
                  </a:ln>
                  <a:effectLst/>
                </p:spPr>
                <p:txBody>
                  <a:bodyPr/>
                  <a:lstStyle/>
                  <a:p>
                    <a:endParaRPr lang="en-US"/>
                  </a:p>
                </p:txBody>
              </p:sp>
              <p:sp>
                <p:nvSpPr>
                  <p:cNvPr id="144526" name="Line 142"/>
                  <p:cNvSpPr>
                    <a:spLocks noChangeShapeType="1"/>
                  </p:cNvSpPr>
                  <p:nvPr/>
                </p:nvSpPr>
                <p:spPr bwMode="auto">
                  <a:xfrm>
                    <a:off x="3729" y="3709"/>
                    <a:ext cx="212" cy="0"/>
                  </a:xfrm>
                  <a:prstGeom prst="line">
                    <a:avLst/>
                  </a:prstGeom>
                  <a:noFill/>
                  <a:ln w="12700">
                    <a:solidFill>
                      <a:schemeClr val="tx1"/>
                    </a:solidFill>
                    <a:round/>
                    <a:headEnd/>
                    <a:tailEnd/>
                  </a:ln>
                  <a:effectLst/>
                </p:spPr>
                <p:txBody>
                  <a:bodyPr/>
                  <a:lstStyle/>
                  <a:p>
                    <a:endParaRPr lang="en-US"/>
                  </a:p>
                </p:txBody>
              </p:sp>
              <p:sp>
                <p:nvSpPr>
                  <p:cNvPr id="144527" name="Line 143"/>
                  <p:cNvSpPr>
                    <a:spLocks noChangeShapeType="1"/>
                  </p:cNvSpPr>
                  <p:nvPr/>
                </p:nvSpPr>
                <p:spPr bwMode="auto">
                  <a:xfrm flipV="1">
                    <a:off x="4016" y="3433"/>
                    <a:ext cx="0" cy="190"/>
                  </a:xfrm>
                  <a:prstGeom prst="line">
                    <a:avLst/>
                  </a:prstGeom>
                  <a:noFill/>
                  <a:ln w="12700">
                    <a:solidFill>
                      <a:schemeClr val="tx1"/>
                    </a:solidFill>
                    <a:round/>
                    <a:headEnd/>
                    <a:tailEnd/>
                  </a:ln>
                  <a:effectLst/>
                </p:spPr>
                <p:txBody>
                  <a:bodyPr/>
                  <a:lstStyle/>
                  <a:p>
                    <a:endParaRPr lang="en-US"/>
                  </a:p>
                </p:txBody>
              </p:sp>
              <p:sp>
                <p:nvSpPr>
                  <p:cNvPr id="144528" name="Line 144"/>
                  <p:cNvSpPr>
                    <a:spLocks noChangeShapeType="1"/>
                  </p:cNvSpPr>
                  <p:nvPr/>
                </p:nvSpPr>
                <p:spPr bwMode="auto">
                  <a:xfrm>
                    <a:off x="4016" y="3794"/>
                    <a:ext cx="0" cy="191"/>
                  </a:xfrm>
                  <a:prstGeom prst="line">
                    <a:avLst/>
                  </a:prstGeom>
                  <a:noFill/>
                  <a:ln w="12700">
                    <a:solidFill>
                      <a:schemeClr val="tx1"/>
                    </a:solidFill>
                    <a:round/>
                    <a:headEnd/>
                    <a:tailEnd/>
                  </a:ln>
                  <a:effectLst/>
                </p:spPr>
                <p:txBody>
                  <a:bodyPr/>
                  <a:lstStyle/>
                  <a:p>
                    <a:endParaRPr lang="en-US"/>
                  </a:p>
                </p:txBody>
              </p:sp>
              <p:sp>
                <p:nvSpPr>
                  <p:cNvPr id="144529" name="Line 145"/>
                  <p:cNvSpPr>
                    <a:spLocks noChangeShapeType="1"/>
                  </p:cNvSpPr>
                  <p:nvPr/>
                </p:nvSpPr>
                <p:spPr bwMode="auto">
                  <a:xfrm flipV="1">
                    <a:off x="4090" y="3707"/>
                    <a:ext cx="196" cy="2"/>
                  </a:xfrm>
                  <a:prstGeom prst="line">
                    <a:avLst/>
                  </a:prstGeom>
                  <a:noFill/>
                  <a:ln w="12700">
                    <a:solidFill>
                      <a:schemeClr val="tx1"/>
                    </a:solidFill>
                    <a:round/>
                    <a:headEnd/>
                    <a:tailEnd/>
                  </a:ln>
                  <a:effectLst/>
                </p:spPr>
                <p:txBody>
                  <a:bodyPr/>
                  <a:lstStyle/>
                  <a:p>
                    <a:endParaRPr lang="en-US"/>
                  </a:p>
                </p:txBody>
              </p:sp>
              <p:sp>
                <p:nvSpPr>
                  <p:cNvPr id="144530" name="Line 146"/>
                  <p:cNvSpPr>
                    <a:spLocks noChangeShapeType="1"/>
                  </p:cNvSpPr>
                  <p:nvPr/>
                </p:nvSpPr>
                <p:spPr bwMode="auto">
                  <a:xfrm flipV="1">
                    <a:off x="4360" y="3431"/>
                    <a:ext cx="0" cy="191"/>
                  </a:xfrm>
                  <a:prstGeom prst="line">
                    <a:avLst/>
                  </a:prstGeom>
                  <a:noFill/>
                  <a:ln w="12700">
                    <a:solidFill>
                      <a:schemeClr val="tx1"/>
                    </a:solidFill>
                    <a:round/>
                    <a:headEnd/>
                    <a:tailEnd/>
                  </a:ln>
                  <a:effectLst/>
                </p:spPr>
                <p:txBody>
                  <a:bodyPr/>
                  <a:lstStyle/>
                  <a:p>
                    <a:endParaRPr lang="en-US"/>
                  </a:p>
                </p:txBody>
              </p:sp>
              <p:sp>
                <p:nvSpPr>
                  <p:cNvPr id="144531" name="Line 147"/>
                  <p:cNvSpPr>
                    <a:spLocks noChangeShapeType="1"/>
                  </p:cNvSpPr>
                  <p:nvPr/>
                </p:nvSpPr>
                <p:spPr bwMode="auto">
                  <a:xfrm>
                    <a:off x="4360" y="3793"/>
                    <a:ext cx="0" cy="190"/>
                  </a:xfrm>
                  <a:prstGeom prst="line">
                    <a:avLst/>
                  </a:prstGeom>
                  <a:noFill/>
                  <a:ln w="12700">
                    <a:solidFill>
                      <a:schemeClr val="tx1"/>
                    </a:solidFill>
                    <a:round/>
                    <a:headEnd/>
                    <a:tailEnd/>
                  </a:ln>
                  <a:effectLst/>
                </p:spPr>
                <p:txBody>
                  <a:bodyPr/>
                  <a:lstStyle/>
                  <a:p>
                    <a:endParaRPr lang="en-US"/>
                  </a:p>
                </p:txBody>
              </p:sp>
              <p:sp>
                <p:nvSpPr>
                  <p:cNvPr id="144532" name="Line 148"/>
                  <p:cNvSpPr>
                    <a:spLocks noChangeShapeType="1"/>
                  </p:cNvSpPr>
                  <p:nvPr/>
                </p:nvSpPr>
                <p:spPr bwMode="auto">
                  <a:xfrm>
                    <a:off x="4435" y="3707"/>
                    <a:ext cx="212" cy="0"/>
                  </a:xfrm>
                  <a:prstGeom prst="line">
                    <a:avLst/>
                  </a:prstGeom>
                  <a:noFill/>
                  <a:ln w="12700">
                    <a:solidFill>
                      <a:schemeClr val="tx1"/>
                    </a:solidFill>
                    <a:round/>
                    <a:headEnd/>
                    <a:tailEnd/>
                  </a:ln>
                  <a:effectLst/>
                </p:spPr>
                <p:txBody>
                  <a:bodyPr/>
                  <a:lstStyle/>
                  <a:p>
                    <a:endParaRPr lang="en-US"/>
                  </a:p>
                </p:txBody>
              </p:sp>
              <p:sp>
                <p:nvSpPr>
                  <p:cNvPr id="144533" name="Line 149"/>
                  <p:cNvSpPr>
                    <a:spLocks noChangeShapeType="1"/>
                  </p:cNvSpPr>
                  <p:nvPr/>
                </p:nvSpPr>
                <p:spPr bwMode="auto">
                  <a:xfrm flipV="1">
                    <a:off x="4722" y="3431"/>
                    <a:ext cx="0" cy="191"/>
                  </a:xfrm>
                  <a:prstGeom prst="line">
                    <a:avLst/>
                  </a:prstGeom>
                  <a:noFill/>
                  <a:ln w="12700">
                    <a:solidFill>
                      <a:schemeClr val="tx1"/>
                    </a:solidFill>
                    <a:round/>
                    <a:headEnd/>
                    <a:tailEnd/>
                  </a:ln>
                  <a:effectLst/>
                </p:spPr>
                <p:txBody>
                  <a:bodyPr/>
                  <a:lstStyle/>
                  <a:p>
                    <a:endParaRPr lang="en-US"/>
                  </a:p>
                </p:txBody>
              </p:sp>
              <p:sp>
                <p:nvSpPr>
                  <p:cNvPr id="144534" name="Line 150"/>
                  <p:cNvSpPr>
                    <a:spLocks noChangeShapeType="1"/>
                  </p:cNvSpPr>
                  <p:nvPr/>
                </p:nvSpPr>
                <p:spPr bwMode="auto">
                  <a:xfrm>
                    <a:off x="4722" y="3793"/>
                    <a:ext cx="0" cy="190"/>
                  </a:xfrm>
                  <a:prstGeom prst="line">
                    <a:avLst/>
                  </a:prstGeom>
                  <a:noFill/>
                  <a:ln w="12700">
                    <a:solidFill>
                      <a:schemeClr val="tx1"/>
                    </a:solidFill>
                    <a:round/>
                    <a:headEnd/>
                    <a:tailEnd/>
                  </a:ln>
                  <a:effectLst/>
                </p:spPr>
                <p:txBody>
                  <a:bodyPr/>
                  <a:lstStyle/>
                  <a:p>
                    <a:endParaRPr lang="en-US"/>
                  </a:p>
                </p:txBody>
              </p:sp>
              <p:sp>
                <p:nvSpPr>
                  <p:cNvPr id="144535" name="Rectangle 151"/>
                  <p:cNvSpPr>
                    <a:spLocks noChangeArrowheads="1"/>
                  </p:cNvSpPr>
                  <p:nvPr/>
                </p:nvSpPr>
                <p:spPr bwMode="auto">
                  <a:xfrm>
                    <a:off x="3496" y="3952"/>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536" name="Rectangle 152"/>
                  <p:cNvSpPr>
                    <a:spLocks noChangeArrowheads="1"/>
                  </p:cNvSpPr>
                  <p:nvPr/>
                </p:nvSpPr>
                <p:spPr bwMode="auto">
                  <a:xfrm>
                    <a:off x="3547"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37" name="Rectangle 153"/>
                  <p:cNvSpPr>
                    <a:spLocks noChangeArrowheads="1"/>
                  </p:cNvSpPr>
                  <p:nvPr/>
                </p:nvSpPr>
                <p:spPr bwMode="auto">
                  <a:xfrm>
                    <a:off x="3908"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38" name="Rectangle 154"/>
                  <p:cNvSpPr>
                    <a:spLocks noChangeArrowheads="1"/>
                  </p:cNvSpPr>
                  <p:nvPr/>
                </p:nvSpPr>
                <p:spPr bwMode="auto">
                  <a:xfrm>
                    <a:off x="3185" y="359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39" name="Rectangle 155"/>
                  <p:cNvSpPr>
                    <a:spLocks noChangeArrowheads="1"/>
                  </p:cNvSpPr>
                  <p:nvPr/>
                </p:nvSpPr>
                <p:spPr bwMode="auto">
                  <a:xfrm>
                    <a:off x="3547" y="322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40" name="Rectangle 156"/>
                  <p:cNvSpPr>
                    <a:spLocks noChangeArrowheads="1"/>
                  </p:cNvSpPr>
                  <p:nvPr/>
                </p:nvSpPr>
                <p:spPr bwMode="auto">
                  <a:xfrm>
                    <a:off x="3908" y="322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41" name="Rectangle 157"/>
                  <p:cNvSpPr>
                    <a:spLocks noChangeArrowheads="1"/>
                  </p:cNvSpPr>
                  <p:nvPr/>
                </p:nvSpPr>
                <p:spPr bwMode="auto">
                  <a:xfrm>
                    <a:off x="3908" y="3952"/>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42" name="Rectangle 158"/>
                  <p:cNvSpPr>
                    <a:spLocks noChangeArrowheads="1"/>
                  </p:cNvSpPr>
                  <p:nvPr/>
                </p:nvSpPr>
                <p:spPr bwMode="auto">
                  <a:xfrm>
                    <a:off x="4202" y="3950"/>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543" name="Rectangle 159"/>
                  <p:cNvSpPr>
                    <a:spLocks noChangeArrowheads="1"/>
                  </p:cNvSpPr>
                  <p:nvPr/>
                </p:nvSpPr>
                <p:spPr bwMode="auto">
                  <a:xfrm>
                    <a:off x="4253" y="358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44" name="Rectangle 160"/>
                  <p:cNvSpPr>
                    <a:spLocks noChangeArrowheads="1"/>
                  </p:cNvSpPr>
                  <p:nvPr/>
                </p:nvSpPr>
                <p:spPr bwMode="auto">
                  <a:xfrm>
                    <a:off x="4614" y="3589"/>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45" name="Rectangle 161"/>
                  <p:cNvSpPr>
                    <a:spLocks noChangeArrowheads="1"/>
                  </p:cNvSpPr>
                  <p:nvPr/>
                </p:nvSpPr>
                <p:spPr bwMode="auto">
                  <a:xfrm>
                    <a:off x="4253" y="32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46" name="Rectangle 162"/>
                  <p:cNvSpPr>
                    <a:spLocks noChangeArrowheads="1"/>
                  </p:cNvSpPr>
                  <p:nvPr/>
                </p:nvSpPr>
                <p:spPr bwMode="auto">
                  <a:xfrm>
                    <a:off x="4614" y="3227"/>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47" name="Rectangle 163"/>
                  <p:cNvSpPr>
                    <a:spLocks noChangeArrowheads="1"/>
                  </p:cNvSpPr>
                  <p:nvPr/>
                </p:nvSpPr>
                <p:spPr bwMode="auto">
                  <a:xfrm>
                    <a:off x="4614" y="3950"/>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grpSp>
            <p:grpSp>
              <p:nvGrpSpPr>
                <p:cNvPr id="15" name="Group 164"/>
                <p:cNvGrpSpPr>
                  <a:grpSpLocks/>
                </p:cNvGrpSpPr>
                <p:nvPr/>
              </p:nvGrpSpPr>
              <p:grpSpPr bwMode="auto">
                <a:xfrm>
                  <a:off x="4933" y="3221"/>
                  <a:ext cx="628" cy="981"/>
                  <a:chOff x="4933" y="3221"/>
                  <a:chExt cx="628" cy="981"/>
                </a:xfrm>
              </p:grpSpPr>
              <p:sp>
                <p:nvSpPr>
                  <p:cNvPr id="144549" name="Line 165"/>
                  <p:cNvSpPr>
                    <a:spLocks noChangeShapeType="1"/>
                  </p:cNvSpPr>
                  <p:nvPr/>
                </p:nvSpPr>
                <p:spPr bwMode="auto">
                  <a:xfrm flipV="1">
                    <a:off x="5092" y="3425"/>
                    <a:ext cx="0" cy="191"/>
                  </a:xfrm>
                  <a:prstGeom prst="line">
                    <a:avLst/>
                  </a:prstGeom>
                  <a:noFill/>
                  <a:ln w="12700">
                    <a:solidFill>
                      <a:schemeClr val="tx1"/>
                    </a:solidFill>
                    <a:round/>
                    <a:headEnd/>
                    <a:tailEnd/>
                  </a:ln>
                  <a:effectLst/>
                </p:spPr>
                <p:txBody>
                  <a:bodyPr/>
                  <a:lstStyle/>
                  <a:p>
                    <a:endParaRPr lang="en-US"/>
                  </a:p>
                </p:txBody>
              </p:sp>
              <p:sp>
                <p:nvSpPr>
                  <p:cNvPr id="144550" name="Line 166"/>
                  <p:cNvSpPr>
                    <a:spLocks noChangeShapeType="1"/>
                  </p:cNvSpPr>
                  <p:nvPr/>
                </p:nvSpPr>
                <p:spPr bwMode="auto">
                  <a:xfrm>
                    <a:off x="5092" y="3787"/>
                    <a:ext cx="0" cy="190"/>
                  </a:xfrm>
                  <a:prstGeom prst="line">
                    <a:avLst/>
                  </a:prstGeom>
                  <a:noFill/>
                  <a:ln w="12700">
                    <a:solidFill>
                      <a:schemeClr val="tx1"/>
                    </a:solidFill>
                    <a:round/>
                    <a:headEnd/>
                    <a:tailEnd/>
                  </a:ln>
                  <a:effectLst/>
                </p:spPr>
                <p:txBody>
                  <a:bodyPr/>
                  <a:lstStyle/>
                  <a:p>
                    <a:endParaRPr lang="en-US"/>
                  </a:p>
                </p:txBody>
              </p:sp>
              <p:sp>
                <p:nvSpPr>
                  <p:cNvPr id="144551" name="Line 167"/>
                  <p:cNvSpPr>
                    <a:spLocks noChangeShapeType="1"/>
                  </p:cNvSpPr>
                  <p:nvPr/>
                </p:nvSpPr>
                <p:spPr bwMode="auto">
                  <a:xfrm>
                    <a:off x="5166" y="3701"/>
                    <a:ext cx="212" cy="0"/>
                  </a:xfrm>
                  <a:prstGeom prst="line">
                    <a:avLst/>
                  </a:prstGeom>
                  <a:noFill/>
                  <a:ln w="12700">
                    <a:solidFill>
                      <a:schemeClr val="tx1"/>
                    </a:solidFill>
                    <a:round/>
                    <a:headEnd/>
                    <a:tailEnd/>
                  </a:ln>
                  <a:effectLst/>
                </p:spPr>
                <p:txBody>
                  <a:bodyPr/>
                  <a:lstStyle/>
                  <a:p>
                    <a:endParaRPr lang="en-US"/>
                  </a:p>
                </p:txBody>
              </p:sp>
              <p:sp>
                <p:nvSpPr>
                  <p:cNvPr id="144552" name="Line 168"/>
                  <p:cNvSpPr>
                    <a:spLocks noChangeShapeType="1"/>
                  </p:cNvSpPr>
                  <p:nvPr/>
                </p:nvSpPr>
                <p:spPr bwMode="auto">
                  <a:xfrm flipV="1">
                    <a:off x="5453" y="3425"/>
                    <a:ext cx="0" cy="191"/>
                  </a:xfrm>
                  <a:prstGeom prst="line">
                    <a:avLst/>
                  </a:prstGeom>
                  <a:noFill/>
                  <a:ln w="12700">
                    <a:solidFill>
                      <a:schemeClr val="tx1"/>
                    </a:solidFill>
                    <a:round/>
                    <a:headEnd/>
                    <a:tailEnd/>
                  </a:ln>
                  <a:effectLst/>
                </p:spPr>
                <p:txBody>
                  <a:bodyPr/>
                  <a:lstStyle/>
                  <a:p>
                    <a:endParaRPr lang="en-US"/>
                  </a:p>
                </p:txBody>
              </p:sp>
              <p:sp>
                <p:nvSpPr>
                  <p:cNvPr id="144553" name="Line 169"/>
                  <p:cNvSpPr>
                    <a:spLocks noChangeShapeType="1"/>
                  </p:cNvSpPr>
                  <p:nvPr/>
                </p:nvSpPr>
                <p:spPr bwMode="auto">
                  <a:xfrm>
                    <a:off x="5453" y="3787"/>
                    <a:ext cx="0" cy="190"/>
                  </a:xfrm>
                  <a:prstGeom prst="line">
                    <a:avLst/>
                  </a:prstGeom>
                  <a:noFill/>
                  <a:ln w="12700">
                    <a:solidFill>
                      <a:schemeClr val="tx1"/>
                    </a:solidFill>
                    <a:round/>
                    <a:headEnd/>
                    <a:tailEnd/>
                  </a:ln>
                  <a:effectLst/>
                </p:spPr>
                <p:txBody>
                  <a:bodyPr/>
                  <a:lstStyle/>
                  <a:p>
                    <a:endParaRPr lang="en-US"/>
                  </a:p>
                </p:txBody>
              </p:sp>
              <p:sp>
                <p:nvSpPr>
                  <p:cNvPr id="144554" name="Rectangle 170"/>
                  <p:cNvSpPr>
                    <a:spLocks noChangeArrowheads="1"/>
                  </p:cNvSpPr>
                  <p:nvPr/>
                </p:nvSpPr>
                <p:spPr bwMode="auto">
                  <a:xfrm>
                    <a:off x="4933" y="3944"/>
                    <a:ext cx="316"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Cl</a:t>
                    </a:r>
                  </a:p>
                </p:txBody>
              </p:sp>
              <p:sp>
                <p:nvSpPr>
                  <p:cNvPr id="144555" name="Rectangle 171"/>
                  <p:cNvSpPr>
                    <a:spLocks noChangeArrowheads="1"/>
                  </p:cNvSpPr>
                  <p:nvPr/>
                </p:nvSpPr>
                <p:spPr bwMode="auto">
                  <a:xfrm>
                    <a:off x="4984" y="358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56" name="Rectangle 172"/>
                  <p:cNvSpPr>
                    <a:spLocks noChangeArrowheads="1"/>
                  </p:cNvSpPr>
                  <p:nvPr/>
                </p:nvSpPr>
                <p:spPr bwMode="auto">
                  <a:xfrm>
                    <a:off x="5346" y="3583"/>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C</a:t>
                    </a:r>
                  </a:p>
                </p:txBody>
              </p:sp>
              <p:sp>
                <p:nvSpPr>
                  <p:cNvPr id="144557" name="Rectangle 173"/>
                  <p:cNvSpPr>
                    <a:spLocks noChangeArrowheads="1"/>
                  </p:cNvSpPr>
                  <p:nvPr/>
                </p:nvSpPr>
                <p:spPr bwMode="auto">
                  <a:xfrm>
                    <a:off x="4984" y="3221"/>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58" name="Rectangle 174"/>
                  <p:cNvSpPr>
                    <a:spLocks noChangeArrowheads="1"/>
                  </p:cNvSpPr>
                  <p:nvPr/>
                </p:nvSpPr>
                <p:spPr bwMode="auto">
                  <a:xfrm>
                    <a:off x="5346" y="3221"/>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sp>
                <p:nvSpPr>
                  <p:cNvPr id="144559" name="Rectangle 175"/>
                  <p:cNvSpPr>
                    <a:spLocks noChangeArrowheads="1"/>
                  </p:cNvSpPr>
                  <p:nvPr/>
                </p:nvSpPr>
                <p:spPr bwMode="auto">
                  <a:xfrm>
                    <a:off x="5346" y="3944"/>
                    <a:ext cx="215" cy="258"/>
                  </a:xfrm>
                  <a:prstGeom prst="rect">
                    <a:avLst/>
                  </a:prstGeom>
                  <a:noFill/>
                  <a:ln w="12700">
                    <a:noFill/>
                    <a:miter lim="800000"/>
                    <a:headEnd/>
                    <a:tailEnd/>
                  </a:ln>
                  <a:effectLst/>
                </p:spPr>
                <p:txBody>
                  <a:bodyPr wrap="none" lIns="90488" tIns="44450" rIns="90488" bIns="44450">
                    <a:spAutoFit/>
                  </a:bodyPr>
                  <a:lstStyle/>
                  <a:p>
                    <a:pPr eaLnBrk="0" hangingPunct="0"/>
                    <a:r>
                      <a:rPr lang="en-US" sz="2100">
                        <a:latin typeface="Courier New" pitchFamily="49" charset="0"/>
                      </a:rPr>
                      <a:t>H</a:t>
                    </a:r>
                  </a:p>
                </p:txBody>
              </p:sp>
            </p:grpSp>
            <p:sp>
              <p:nvSpPr>
                <p:cNvPr id="144560" name="Line 176"/>
                <p:cNvSpPr>
                  <a:spLocks noChangeShapeType="1"/>
                </p:cNvSpPr>
                <p:nvPr/>
              </p:nvSpPr>
              <p:spPr bwMode="auto">
                <a:xfrm>
                  <a:off x="4782" y="3701"/>
                  <a:ext cx="212" cy="0"/>
                </a:xfrm>
                <a:prstGeom prst="line">
                  <a:avLst/>
                </a:prstGeom>
                <a:noFill/>
                <a:ln w="12700">
                  <a:solidFill>
                    <a:schemeClr val="tx1"/>
                  </a:solidFill>
                  <a:round/>
                  <a:headEnd/>
                  <a:tailEnd/>
                </a:ln>
                <a:effectLst/>
              </p:spPr>
              <p:txBody>
                <a:bodyPr/>
                <a:lstStyle/>
                <a:p>
                  <a:endParaRPr lang="en-US"/>
                </a:p>
              </p:txBody>
            </p:sp>
          </p:grpSp>
          <p:sp>
            <p:nvSpPr>
              <p:cNvPr id="144561" name="Rectangle 177"/>
              <p:cNvSpPr>
                <a:spLocks noChangeArrowheads="1"/>
              </p:cNvSpPr>
              <p:nvPr/>
            </p:nvSpPr>
            <p:spPr bwMode="auto">
              <a:xfrm>
                <a:off x="5506" y="3562"/>
                <a:ext cx="114" cy="325"/>
              </a:xfrm>
              <a:prstGeom prst="rect">
                <a:avLst/>
              </a:prstGeom>
              <a:noFill/>
              <a:ln w="12700">
                <a:noFill/>
                <a:miter lim="800000"/>
                <a:headEnd/>
                <a:tailEnd/>
              </a:ln>
              <a:effectLst/>
            </p:spPr>
            <p:txBody>
              <a:bodyPr lIns="90488" tIns="44450" rIns="90488" bIns="44450">
                <a:spAutoFit/>
              </a:bodyPr>
              <a:lstStyle/>
              <a:p>
                <a:pPr eaLnBrk="0" hangingPunct="0"/>
                <a:r>
                  <a:rPr lang="en-US"/>
                  <a:t>•</a:t>
                </a:r>
              </a:p>
            </p:txBody>
          </p:sp>
        </p:grpSp>
      </p:grpSp>
      <p:grpSp>
        <p:nvGrpSpPr>
          <p:cNvPr id="16" name="Group 178"/>
          <p:cNvGrpSpPr>
            <a:grpSpLocks/>
          </p:cNvGrpSpPr>
          <p:nvPr/>
        </p:nvGrpSpPr>
        <p:grpSpPr bwMode="auto">
          <a:xfrm>
            <a:off x="457200" y="990600"/>
            <a:ext cx="8204200" cy="1052513"/>
            <a:chOff x="288" y="624"/>
            <a:chExt cx="5168" cy="663"/>
          </a:xfrm>
        </p:grpSpPr>
        <p:sp>
          <p:nvSpPr>
            <p:cNvPr id="144563" name="Oval 179"/>
            <p:cNvSpPr>
              <a:spLocks noChangeArrowheads="1"/>
            </p:cNvSpPr>
            <p:nvPr/>
          </p:nvSpPr>
          <p:spPr bwMode="auto">
            <a:xfrm>
              <a:off x="288" y="937"/>
              <a:ext cx="352" cy="208"/>
            </a:xfrm>
            <a:prstGeom prst="ellipse">
              <a:avLst/>
            </a:prstGeom>
            <a:noFill/>
            <a:ln w="50800">
              <a:solidFill>
                <a:schemeClr val="tx1"/>
              </a:solidFill>
              <a:round/>
              <a:headEnd/>
              <a:tailEnd/>
            </a:ln>
            <a:effectLst/>
          </p:spPr>
          <p:txBody>
            <a:bodyPr wrap="none" anchor="ctr"/>
            <a:lstStyle/>
            <a:p>
              <a:endParaRPr lang="en-US"/>
            </a:p>
          </p:txBody>
        </p:sp>
        <p:sp>
          <p:nvSpPr>
            <p:cNvPr id="144564" name="Line 180"/>
            <p:cNvSpPr>
              <a:spLocks noChangeShapeType="1"/>
            </p:cNvSpPr>
            <p:nvPr/>
          </p:nvSpPr>
          <p:spPr bwMode="auto">
            <a:xfrm>
              <a:off x="752" y="1065"/>
              <a:ext cx="480" cy="0"/>
            </a:xfrm>
            <a:prstGeom prst="line">
              <a:avLst/>
            </a:prstGeom>
            <a:noFill/>
            <a:ln w="12700">
              <a:solidFill>
                <a:schemeClr val="tx1"/>
              </a:solidFill>
              <a:round/>
              <a:headEnd/>
              <a:tailEnd type="triangle" w="med" len="med"/>
            </a:ln>
            <a:effectLst/>
          </p:spPr>
          <p:txBody>
            <a:bodyPr/>
            <a:lstStyle/>
            <a:p>
              <a:endParaRPr lang="en-US"/>
            </a:p>
          </p:txBody>
        </p:sp>
        <p:sp>
          <p:nvSpPr>
            <p:cNvPr id="144565" name="Rectangle 181"/>
            <p:cNvSpPr>
              <a:spLocks noChangeArrowheads="1"/>
            </p:cNvSpPr>
            <p:nvPr/>
          </p:nvSpPr>
          <p:spPr bwMode="auto">
            <a:xfrm>
              <a:off x="599" y="624"/>
              <a:ext cx="720" cy="286"/>
            </a:xfrm>
            <a:prstGeom prst="rect">
              <a:avLst/>
            </a:prstGeom>
            <a:noFill/>
            <a:ln w="12700">
              <a:noFill/>
              <a:miter lim="800000"/>
              <a:headEnd/>
              <a:tailEnd/>
            </a:ln>
            <a:effectLst/>
          </p:spPr>
          <p:txBody>
            <a:bodyPr wrap="none" lIns="90488" tIns="44450" rIns="90488" bIns="44450">
              <a:spAutoFit/>
            </a:bodyPr>
            <a:lstStyle/>
            <a:p>
              <a:pPr eaLnBrk="0" hangingPunct="0"/>
              <a:r>
                <a:rPr lang="en-US" sz="2400"/>
                <a:t>initiator</a:t>
              </a:r>
            </a:p>
          </p:txBody>
        </p:sp>
        <p:sp>
          <p:nvSpPr>
            <p:cNvPr id="144566" name="Line 182"/>
            <p:cNvSpPr>
              <a:spLocks noChangeShapeType="1"/>
            </p:cNvSpPr>
            <p:nvPr/>
          </p:nvSpPr>
          <p:spPr bwMode="auto">
            <a:xfrm>
              <a:off x="1904" y="1065"/>
              <a:ext cx="480" cy="0"/>
            </a:xfrm>
            <a:prstGeom prst="line">
              <a:avLst/>
            </a:prstGeom>
            <a:noFill/>
            <a:ln w="12700">
              <a:solidFill>
                <a:schemeClr val="tx1"/>
              </a:solidFill>
              <a:round/>
              <a:headEnd/>
              <a:tailEnd type="triangle" w="med" len="med"/>
            </a:ln>
            <a:effectLst/>
          </p:spPr>
          <p:txBody>
            <a:bodyPr/>
            <a:lstStyle/>
            <a:p>
              <a:endParaRPr lang="en-US"/>
            </a:p>
          </p:txBody>
        </p:sp>
        <p:sp>
          <p:nvSpPr>
            <p:cNvPr id="144567" name="Oval 183"/>
            <p:cNvSpPr>
              <a:spLocks noChangeArrowheads="1"/>
            </p:cNvSpPr>
            <p:nvPr/>
          </p:nvSpPr>
          <p:spPr bwMode="auto">
            <a:xfrm>
              <a:off x="1920" y="697"/>
              <a:ext cx="352" cy="208"/>
            </a:xfrm>
            <a:prstGeom prst="ellipse">
              <a:avLst/>
            </a:prstGeom>
            <a:noFill/>
            <a:ln w="50800">
              <a:solidFill>
                <a:schemeClr val="hlink"/>
              </a:solidFill>
              <a:round/>
              <a:headEnd/>
              <a:tailEnd/>
            </a:ln>
            <a:effectLst/>
          </p:spPr>
          <p:txBody>
            <a:bodyPr wrap="none" anchor="ctr"/>
            <a:lstStyle/>
            <a:p>
              <a:endParaRPr lang="en-US"/>
            </a:p>
          </p:txBody>
        </p:sp>
        <p:sp>
          <p:nvSpPr>
            <p:cNvPr id="144568" name="Oval 184"/>
            <p:cNvSpPr>
              <a:spLocks noChangeArrowheads="1"/>
            </p:cNvSpPr>
            <p:nvPr/>
          </p:nvSpPr>
          <p:spPr bwMode="auto">
            <a:xfrm>
              <a:off x="2496" y="927"/>
              <a:ext cx="352" cy="208"/>
            </a:xfrm>
            <a:prstGeom prst="ellipse">
              <a:avLst/>
            </a:prstGeom>
            <a:noFill/>
            <a:ln w="50800">
              <a:solidFill>
                <a:schemeClr val="tx1"/>
              </a:solidFill>
              <a:round/>
              <a:headEnd/>
              <a:tailEnd/>
            </a:ln>
            <a:effectLst/>
          </p:spPr>
          <p:txBody>
            <a:bodyPr wrap="none" anchor="ctr"/>
            <a:lstStyle/>
            <a:p>
              <a:endParaRPr lang="en-US"/>
            </a:p>
          </p:txBody>
        </p:sp>
        <p:grpSp>
          <p:nvGrpSpPr>
            <p:cNvPr id="17" name="Group 185"/>
            <p:cNvGrpSpPr>
              <a:grpSpLocks/>
            </p:cNvGrpSpPr>
            <p:nvPr/>
          </p:nvGrpSpPr>
          <p:grpSpPr bwMode="auto">
            <a:xfrm>
              <a:off x="2784" y="816"/>
              <a:ext cx="385" cy="384"/>
              <a:chOff x="2832" y="864"/>
              <a:chExt cx="385" cy="384"/>
            </a:xfrm>
          </p:grpSpPr>
          <p:sp>
            <p:nvSpPr>
              <p:cNvPr id="144570" name="Arc 186"/>
              <p:cNvSpPr>
                <a:spLocks/>
              </p:cNvSpPr>
              <p:nvPr/>
            </p:nvSpPr>
            <p:spPr bwMode="auto">
              <a:xfrm>
                <a:off x="2833" y="960"/>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hlink"/>
                </a:solidFill>
                <a:round/>
                <a:headEnd/>
                <a:tailEnd/>
              </a:ln>
              <a:effectLst/>
            </p:spPr>
            <p:txBody>
              <a:bodyPr/>
              <a:lstStyle/>
              <a:p>
                <a:endParaRPr lang="en-US"/>
              </a:p>
            </p:txBody>
          </p:sp>
          <p:sp>
            <p:nvSpPr>
              <p:cNvPr id="144571" name="Arc 187"/>
              <p:cNvSpPr>
                <a:spLocks/>
              </p:cNvSpPr>
              <p:nvPr/>
            </p:nvSpPr>
            <p:spPr bwMode="auto">
              <a:xfrm rot="10800000">
                <a:off x="2832" y="1056"/>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hlink"/>
                </a:solidFill>
                <a:round/>
                <a:headEnd/>
                <a:tailEnd/>
              </a:ln>
              <a:effectLst/>
            </p:spPr>
            <p:txBody>
              <a:bodyPr/>
              <a:lstStyle/>
              <a:p>
                <a:endParaRPr lang="en-US"/>
              </a:p>
            </p:txBody>
          </p:sp>
          <p:sp>
            <p:nvSpPr>
              <p:cNvPr id="144572" name="Arc 188"/>
              <p:cNvSpPr>
                <a:spLocks/>
              </p:cNvSpPr>
              <p:nvPr/>
            </p:nvSpPr>
            <p:spPr bwMode="auto">
              <a:xfrm rot="10800000">
                <a:off x="3025" y="864"/>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hlink"/>
                </a:solidFill>
                <a:round/>
                <a:headEnd/>
                <a:tailEnd/>
              </a:ln>
              <a:effectLst/>
            </p:spPr>
            <p:txBody>
              <a:bodyPr/>
              <a:lstStyle/>
              <a:p>
                <a:endParaRPr lang="en-US"/>
              </a:p>
            </p:txBody>
          </p:sp>
          <p:sp>
            <p:nvSpPr>
              <p:cNvPr id="144573" name="Arc 189"/>
              <p:cNvSpPr>
                <a:spLocks/>
              </p:cNvSpPr>
              <p:nvPr/>
            </p:nvSpPr>
            <p:spPr bwMode="auto">
              <a:xfrm>
                <a:off x="2976" y="1152"/>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hlink"/>
                </a:solidFill>
                <a:round/>
                <a:headEnd/>
                <a:tailEnd/>
              </a:ln>
              <a:effectLst/>
            </p:spPr>
            <p:txBody>
              <a:bodyPr/>
              <a:lstStyle/>
              <a:p>
                <a:endParaRPr lang="en-US"/>
              </a:p>
            </p:txBody>
          </p:sp>
        </p:grpSp>
        <p:sp>
          <p:nvSpPr>
            <p:cNvPr id="144574" name="Line 190"/>
            <p:cNvSpPr>
              <a:spLocks noChangeShapeType="1"/>
            </p:cNvSpPr>
            <p:nvPr/>
          </p:nvSpPr>
          <p:spPr bwMode="auto">
            <a:xfrm>
              <a:off x="3344" y="1065"/>
              <a:ext cx="480" cy="0"/>
            </a:xfrm>
            <a:prstGeom prst="line">
              <a:avLst/>
            </a:prstGeom>
            <a:noFill/>
            <a:ln w="12700">
              <a:solidFill>
                <a:schemeClr val="tx1"/>
              </a:solidFill>
              <a:round/>
              <a:headEnd/>
              <a:tailEnd type="triangle" w="med" len="med"/>
            </a:ln>
            <a:effectLst/>
          </p:spPr>
          <p:txBody>
            <a:bodyPr/>
            <a:lstStyle/>
            <a:p>
              <a:endParaRPr lang="en-US"/>
            </a:p>
          </p:txBody>
        </p:sp>
        <p:sp>
          <p:nvSpPr>
            <p:cNvPr id="144575" name="Oval 191"/>
            <p:cNvSpPr>
              <a:spLocks noChangeArrowheads="1"/>
            </p:cNvSpPr>
            <p:nvPr/>
          </p:nvSpPr>
          <p:spPr bwMode="auto">
            <a:xfrm>
              <a:off x="3888" y="985"/>
              <a:ext cx="352" cy="208"/>
            </a:xfrm>
            <a:prstGeom prst="ellipse">
              <a:avLst/>
            </a:prstGeom>
            <a:noFill/>
            <a:ln w="50800">
              <a:solidFill>
                <a:schemeClr val="tx1"/>
              </a:solidFill>
              <a:round/>
              <a:headEnd/>
              <a:tailEnd/>
            </a:ln>
            <a:effectLst/>
          </p:spPr>
          <p:txBody>
            <a:bodyPr wrap="none" anchor="ctr"/>
            <a:lstStyle/>
            <a:p>
              <a:endParaRPr lang="en-US"/>
            </a:p>
          </p:txBody>
        </p:sp>
        <p:sp>
          <p:nvSpPr>
            <p:cNvPr id="144576" name="Oval 192"/>
            <p:cNvSpPr>
              <a:spLocks noChangeArrowheads="1"/>
            </p:cNvSpPr>
            <p:nvPr/>
          </p:nvSpPr>
          <p:spPr bwMode="auto">
            <a:xfrm>
              <a:off x="4224" y="985"/>
              <a:ext cx="352" cy="208"/>
            </a:xfrm>
            <a:prstGeom prst="ellipse">
              <a:avLst/>
            </a:prstGeom>
            <a:noFill/>
            <a:ln w="50800">
              <a:solidFill>
                <a:schemeClr val="hlink"/>
              </a:solidFill>
              <a:round/>
              <a:headEnd/>
              <a:tailEnd/>
            </a:ln>
            <a:effectLst/>
          </p:spPr>
          <p:txBody>
            <a:bodyPr wrap="none" anchor="ctr"/>
            <a:lstStyle/>
            <a:p>
              <a:endParaRPr lang="en-US"/>
            </a:p>
          </p:txBody>
        </p:sp>
        <p:sp>
          <p:nvSpPr>
            <p:cNvPr id="144577" name="Oval 193"/>
            <p:cNvSpPr>
              <a:spLocks noChangeArrowheads="1"/>
            </p:cNvSpPr>
            <p:nvPr/>
          </p:nvSpPr>
          <p:spPr bwMode="auto">
            <a:xfrm>
              <a:off x="3360" y="745"/>
              <a:ext cx="352" cy="208"/>
            </a:xfrm>
            <a:prstGeom prst="ellipse">
              <a:avLst/>
            </a:prstGeom>
            <a:noFill/>
            <a:ln w="50800">
              <a:solidFill>
                <a:schemeClr val="tx1"/>
              </a:solidFill>
              <a:round/>
              <a:headEnd/>
              <a:tailEnd/>
            </a:ln>
            <a:effectLst/>
          </p:spPr>
          <p:txBody>
            <a:bodyPr wrap="none" anchor="ctr"/>
            <a:lstStyle/>
            <a:p>
              <a:endParaRPr lang="en-US"/>
            </a:p>
          </p:txBody>
        </p:sp>
        <p:sp>
          <p:nvSpPr>
            <p:cNvPr id="144578" name="Line 194"/>
            <p:cNvSpPr>
              <a:spLocks noChangeShapeType="1"/>
            </p:cNvSpPr>
            <p:nvPr/>
          </p:nvSpPr>
          <p:spPr bwMode="auto">
            <a:xfrm>
              <a:off x="4976" y="1113"/>
              <a:ext cx="480" cy="0"/>
            </a:xfrm>
            <a:prstGeom prst="line">
              <a:avLst/>
            </a:prstGeom>
            <a:noFill/>
            <a:ln w="12700">
              <a:solidFill>
                <a:schemeClr val="tx1"/>
              </a:solidFill>
              <a:round/>
              <a:headEnd/>
              <a:tailEnd type="triangle" w="med" len="med"/>
            </a:ln>
            <a:effectLst/>
          </p:spPr>
          <p:txBody>
            <a:bodyPr/>
            <a:lstStyle/>
            <a:p>
              <a:endParaRPr lang="en-US"/>
            </a:p>
          </p:txBody>
        </p:sp>
        <p:sp>
          <p:nvSpPr>
            <p:cNvPr id="144579" name="Rectangle 195"/>
            <p:cNvSpPr>
              <a:spLocks noChangeArrowheads="1"/>
            </p:cNvSpPr>
            <p:nvPr/>
          </p:nvSpPr>
          <p:spPr bwMode="auto">
            <a:xfrm>
              <a:off x="5063" y="768"/>
              <a:ext cx="385" cy="286"/>
            </a:xfrm>
            <a:prstGeom prst="rect">
              <a:avLst/>
            </a:prstGeom>
            <a:noFill/>
            <a:ln w="12700">
              <a:noFill/>
              <a:miter lim="800000"/>
              <a:headEnd/>
              <a:tailEnd/>
            </a:ln>
            <a:effectLst/>
          </p:spPr>
          <p:txBody>
            <a:bodyPr wrap="none" lIns="90488" tIns="44450" rIns="90488" bIns="44450">
              <a:spAutoFit/>
            </a:bodyPr>
            <a:lstStyle/>
            <a:p>
              <a:pPr eaLnBrk="0" hangingPunct="0"/>
              <a:r>
                <a:rPr lang="en-US" sz="2400"/>
                <a:t>etc.</a:t>
              </a:r>
            </a:p>
          </p:txBody>
        </p:sp>
        <p:grpSp>
          <p:nvGrpSpPr>
            <p:cNvPr id="18" name="Group 196"/>
            <p:cNvGrpSpPr>
              <a:grpSpLocks/>
            </p:cNvGrpSpPr>
            <p:nvPr/>
          </p:nvGrpSpPr>
          <p:grpSpPr bwMode="auto">
            <a:xfrm>
              <a:off x="4512" y="903"/>
              <a:ext cx="385" cy="384"/>
              <a:chOff x="2832" y="864"/>
              <a:chExt cx="385" cy="384"/>
            </a:xfrm>
          </p:grpSpPr>
          <p:sp>
            <p:nvSpPr>
              <p:cNvPr id="144581" name="Arc 197"/>
              <p:cNvSpPr>
                <a:spLocks/>
              </p:cNvSpPr>
              <p:nvPr/>
            </p:nvSpPr>
            <p:spPr bwMode="auto">
              <a:xfrm>
                <a:off x="2833" y="960"/>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tx1"/>
                </a:solidFill>
                <a:round/>
                <a:headEnd/>
                <a:tailEnd/>
              </a:ln>
              <a:effectLst/>
            </p:spPr>
            <p:txBody>
              <a:bodyPr/>
              <a:lstStyle/>
              <a:p>
                <a:endParaRPr lang="en-US"/>
              </a:p>
            </p:txBody>
          </p:sp>
          <p:sp>
            <p:nvSpPr>
              <p:cNvPr id="144582" name="Arc 198"/>
              <p:cNvSpPr>
                <a:spLocks/>
              </p:cNvSpPr>
              <p:nvPr/>
            </p:nvSpPr>
            <p:spPr bwMode="auto">
              <a:xfrm rot="10800000">
                <a:off x="2832" y="1056"/>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tx1"/>
                </a:solidFill>
                <a:round/>
                <a:headEnd/>
                <a:tailEnd/>
              </a:ln>
              <a:effectLst/>
            </p:spPr>
            <p:txBody>
              <a:bodyPr/>
              <a:lstStyle/>
              <a:p>
                <a:endParaRPr lang="en-US"/>
              </a:p>
            </p:txBody>
          </p:sp>
          <p:sp>
            <p:nvSpPr>
              <p:cNvPr id="144583" name="Arc 199"/>
              <p:cNvSpPr>
                <a:spLocks/>
              </p:cNvSpPr>
              <p:nvPr/>
            </p:nvSpPr>
            <p:spPr bwMode="auto">
              <a:xfrm rot="10800000">
                <a:off x="3025" y="864"/>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tx1"/>
                </a:solidFill>
                <a:round/>
                <a:headEnd/>
                <a:tailEnd/>
              </a:ln>
              <a:effectLst/>
            </p:spPr>
            <p:txBody>
              <a:bodyPr/>
              <a:lstStyle/>
              <a:p>
                <a:endParaRPr lang="en-US"/>
              </a:p>
            </p:txBody>
          </p:sp>
          <p:sp>
            <p:nvSpPr>
              <p:cNvPr id="144584" name="Arc 200"/>
              <p:cNvSpPr>
                <a:spLocks/>
              </p:cNvSpPr>
              <p:nvPr/>
            </p:nvSpPr>
            <p:spPr bwMode="auto">
              <a:xfrm>
                <a:off x="2976" y="1152"/>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tx1"/>
                </a:solidFill>
                <a:round/>
                <a:headEnd/>
                <a:tailEnd/>
              </a:ln>
              <a:effectLst/>
            </p:spPr>
            <p:txBody>
              <a:bodyPr/>
              <a:lstStyle/>
              <a:p>
                <a:endParaRPr lang="en-US"/>
              </a:p>
            </p:txBody>
          </p:sp>
        </p:grpSp>
        <p:grpSp>
          <p:nvGrpSpPr>
            <p:cNvPr id="19" name="Group 201"/>
            <p:cNvGrpSpPr>
              <a:grpSpLocks/>
            </p:cNvGrpSpPr>
            <p:nvPr/>
          </p:nvGrpSpPr>
          <p:grpSpPr bwMode="auto">
            <a:xfrm>
              <a:off x="1344" y="864"/>
              <a:ext cx="385" cy="384"/>
              <a:chOff x="2832" y="864"/>
              <a:chExt cx="385" cy="384"/>
            </a:xfrm>
          </p:grpSpPr>
          <p:sp>
            <p:nvSpPr>
              <p:cNvPr id="144586" name="Arc 202"/>
              <p:cNvSpPr>
                <a:spLocks/>
              </p:cNvSpPr>
              <p:nvPr/>
            </p:nvSpPr>
            <p:spPr bwMode="auto">
              <a:xfrm>
                <a:off x="2833" y="960"/>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tx1"/>
                </a:solidFill>
                <a:round/>
                <a:headEnd/>
                <a:tailEnd/>
              </a:ln>
              <a:effectLst/>
            </p:spPr>
            <p:txBody>
              <a:bodyPr/>
              <a:lstStyle/>
              <a:p>
                <a:endParaRPr lang="en-US"/>
              </a:p>
            </p:txBody>
          </p:sp>
          <p:sp>
            <p:nvSpPr>
              <p:cNvPr id="144587" name="Arc 203"/>
              <p:cNvSpPr>
                <a:spLocks/>
              </p:cNvSpPr>
              <p:nvPr/>
            </p:nvSpPr>
            <p:spPr bwMode="auto">
              <a:xfrm rot="10800000">
                <a:off x="2832" y="1056"/>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tx1"/>
                </a:solidFill>
                <a:round/>
                <a:headEnd/>
                <a:tailEnd/>
              </a:ln>
              <a:effectLst/>
            </p:spPr>
            <p:txBody>
              <a:bodyPr/>
              <a:lstStyle/>
              <a:p>
                <a:endParaRPr lang="en-US"/>
              </a:p>
            </p:txBody>
          </p:sp>
          <p:sp>
            <p:nvSpPr>
              <p:cNvPr id="144588" name="Arc 204"/>
              <p:cNvSpPr>
                <a:spLocks/>
              </p:cNvSpPr>
              <p:nvPr/>
            </p:nvSpPr>
            <p:spPr bwMode="auto">
              <a:xfrm rot="10800000">
                <a:off x="3025" y="864"/>
                <a:ext cx="192" cy="96"/>
              </a:xfrm>
              <a:custGeom>
                <a:avLst/>
                <a:gdLst>
                  <a:gd name="G0" fmla="+- 21600 0 0"/>
                  <a:gd name="G1" fmla="+- 21600 0 0"/>
                  <a:gd name="G2" fmla="+- 21600 0 0"/>
                  <a:gd name="T0" fmla="*/ 0 w 21600"/>
                  <a:gd name="T1" fmla="*/ 21600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50800" cap="rnd">
                <a:solidFill>
                  <a:schemeClr val="tx1"/>
                </a:solidFill>
                <a:round/>
                <a:headEnd/>
                <a:tailEnd/>
              </a:ln>
              <a:effectLst/>
            </p:spPr>
            <p:txBody>
              <a:bodyPr/>
              <a:lstStyle/>
              <a:p>
                <a:endParaRPr lang="en-US"/>
              </a:p>
            </p:txBody>
          </p:sp>
          <p:sp>
            <p:nvSpPr>
              <p:cNvPr id="144589" name="Arc 205"/>
              <p:cNvSpPr>
                <a:spLocks/>
              </p:cNvSpPr>
              <p:nvPr/>
            </p:nvSpPr>
            <p:spPr bwMode="auto">
              <a:xfrm>
                <a:off x="2976" y="1152"/>
                <a:ext cx="193" cy="96"/>
              </a:xfrm>
              <a:custGeom>
                <a:avLst/>
                <a:gdLst>
                  <a:gd name="G0" fmla="+- 112 0 0"/>
                  <a:gd name="G1" fmla="+- 21600 0 0"/>
                  <a:gd name="G2" fmla="+- 21600 0 0"/>
                  <a:gd name="T0" fmla="*/ 0 w 21712"/>
                  <a:gd name="T1" fmla="*/ 0 h 21600"/>
                  <a:gd name="T2" fmla="*/ 21712 w 21712"/>
                  <a:gd name="T3" fmla="*/ 21600 h 21600"/>
                  <a:gd name="T4" fmla="*/ 112 w 21712"/>
                  <a:gd name="T5" fmla="*/ 21600 h 21600"/>
                </a:gdLst>
                <a:ahLst/>
                <a:cxnLst>
                  <a:cxn ang="0">
                    <a:pos x="T0" y="T1"/>
                  </a:cxn>
                  <a:cxn ang="0">
                    <a:pos x="T2" y="T3"/>
                  </a:cxn>
                  <a:cxn ang="0">
                    <a:pos x="T4" y="T5"/>
                  </a:cxn>
                </a:cxnLst>
                <a:rect l="0" t="0" r="r" b="b"/>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50800" cap="rnd">
                <a:solidFill>
                  <a:schemeClr val="tx1"/>
                </a:solidFill>
                <a:round/>
                <a:headEnd/>
                <a:tailEnd/>
              </a:ln>
              <a:effectLst/>
            </p:spPr>
            <p:txBody>
              <a:bodyPr/>
              <a:lstStyle/>
              <a:p>
                <a:endParaRPr lang="en-US"/>
              </a:p>
            </p:txBody>
          </p:sp>
        </p:grpSp>
      </p:gr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Polymers of Alkenes</a:t>
            </a:r>
          </a:p>
        </p:txBody>
      </p:sp>
      <p:sp>
        <p:nvSpPr>
          <p:cNvPr id="112643" name="Rectangle 3"/>
          <p:cNvSpPr>
            <a:spLocks noGrp="1" noChangeArrowheads="1"/>
          </p:cNvSpPr>
          <p:nvPr>
            <p:ph type="body" sz="half" idx="1"/>
          </p:nvPr>
        </p:nvSpPr>
        <p:spPr>
          <a:xfrm>
            <a:off x="685800" y="1981200"/>
            <a:ext cx="7772400" cy="990600"/>
          </a:xfrm>
        </p:spPr>
        <p:txBody>
          <a:bodyPr/>
          <a:lstStyle/>
          <a:p>
            <a:pPr algn="ctr">
              <a:buFontTx/>
              <a:buNone/>
            </a:pPr>
            <a:r>
              <a:rPr lang="en-US" sz="2800"/>
              <a:t>n CH</a:t>
            </a:r>
            <a:r>
              <a:rPr lang="en-US" sz="2800" baseline="-25000"/>
              <a:t>2</a:t>
            </a:r>
            <a:r>
              <a:rPr lang="en-US" sz="2800"/>
              <a:t>=CH</a:t>
            </a:r>
            <a:r>
              <a:rPr lang="en-US" sz="2800" baseline="-25000"/>
              <a:t>2</a:t>
            </a:r>
            <a:r>
              <a:rPr lang="en-US" sz="2800"/>
              <a:t>  ---&gt;   -[CH</a:t>
            </a:r>
            <a:r>
              <a:rPr lang="en-US" sz="2800" baseline="-25000"/>
              <a:t>2</a:t>
            </a:r>
            <a:r>
              <a:rPr lang="en-US" sz="2800"/>
              <a:t>CH</a:t>
            </a:r>
            <a:r>
              <a:rPr lang="en-US" sz="2800" baseline="-25000"/>
              <a:t>2</a:t>
            </a:r>
            <a:r>
              <a:rPr lang="en-US" sz="2800"/>
              <a:t>]-</a:t>
            </a:r>
            <a:r>
              <a:rPr lang="en-US" sz="2800" baseline="-25000"/>
              <a:t>n</a:t>
            </a:r>
            <a:endParaRPr lang="en-US" sz="2800"/>
          </a:p>
        </p:txBody>
      </p:sp>
      <p:pic>
        <p:nvPicPr>
          <p:cNvPr id="112646" name="Picture 6" descr="figure 12"/>
          <p:cNvPicPr>
            <a:picLocks noGrp="1" noChangeAspect="1" noChangeArrowheads="1"/>
          </p:cNvPicPr>
          <p:nvPr>
            <p:ph sz="half" idx="2"/>
          </p:nvPr>
        </p:nvPicPr>
        <p:blipFill>
          <a:blip r:embed="rId3" cstate="print"/>
          <a:srcRect/>
          <a:stretch>
            <a:fillRect/>
          </a:stretch>
        </p:blipFill>
        <p:spPr>
          <a:xfrm>
            <a:off x="1889125" y="2895600"/>
            <a:ext cx="5654675" cy="361473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polymers?</a:t>
            </a:r>
            <a:endParaRPr lang="en-US" dirty="0"/>
          </a:p>
        </p:txBody>
      </p:sp>
      <p:pic>
        <p:nvPicPr>
          <p:cNvPr id="3" name="Picture 7" descr="17_03_Figure"/>
          <p:cNvPicPr>
            <a:picLocks noChangeAspect="1" noChangeArrowheads="1"/>
          </p:cNvPicPr>
          <p:nvPr/>
        </p:nvPicPr>
        <p:blipFill>
          <a:blip r:embed="rId2" cstate="print"/>
          <a:srcRect/>
          <a:stretch>
            <a:fillRect/>
          </a:stretch>
        </p:blipFill>
        <p:spPr bwMode="auto">
          <a:xfrm>
            <a:off x="914400" y="1447800"/>
            <a:ext cx="7500837" cy="5181600"/>
          </a:xfrm>
          <a:prstGeom prst="rect">
            <a:avLst/>
          </a:prstGeom>
          <a:noFill/>
        </p:spPr>
      </p:pic>
    </p:spTree>
    <p:extLst>
      <p:ext uri="{BB962C8B-B14F-4D97-AF65-F5344CB8AC3E}">
        <p14:creationId xmlns:p14="http://schemas.microsoft.com/office/powerpoint/2010/main" val="1754709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hein14e_tab_1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469900"/>
            <a:ext cx="5130800" cy="592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51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7_06_Table"/>
          <p:cNvPicPr>
            <a:picLocks noChangeAspect="1" noChangeArrowheads="1"/>
          </p:cNvPicPr>
          <p:nvPr/>
        </p:nvPicPr>
        <p:blipFill>
          <a:blip r:embed="rId2" cstate="print"/>
          <a:srcRect/>
          <a:stretch>
            <a:fillRect/>
          </a:stretch>
        </p:blipFill>
        <p:spPr bwMode="auto">
          <a:xfrm>
            <a:off x="1752600" y="0"/>
            <a:ext cx="5577746" cy="6810526"/>
          </a:xfrm>
          <a:prstGeom prst="rect">
            <a:avLst/>
          </a:prstGeom>
          <a:noFill/>
        </p:spPr>
      </p:pic>
    </p:spTree>
    <p:extLst>
      <p:ext uri="{BB962C8B-B14F-4D97-AF65-F5344CB8AC3E}">
        <p14:creationId xmlns:p14="http://schemas.microsoft.com/office/powerpoint/2010/main" val="3456280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24.1</a:t>
            </a:r>
          </a:p>
        </p:txBody>
      </p:sp>
      <p:sp>
        <p:nvSpPr>
          <p:cNvPr id="50180" name="Text Box 4"/>
          <p:cNvSpPr txBox="1">
            <a:spLocks noChangeArrowheads="1"/>
          </p:cNvSpPr>
          <p:nvPr/>
        </p:nvSpPr>
        <p:spPr bwMode="auto">
          <a:xfrm>
            <a:off x="271463" y="141288"/>
            <a:ext cx="8674106" cy="523220"/>
          </a:xfrm>
          <a:prstGeom prst="rect">
            <a:avLst/>
          </a:prstGeom>
          <a:noFill/>
          <a:ln w="9525">
            <a:noFill/>
            <a:miter lim="800000"/>
            <a:headEnd/>
            <a:tailEnd/>
          </a:ln>
          <a:effectLst/>
        </p:spPr>
        <p:txBody>
          <a:bodyPr wrap="none">
            <a:spAutoFit/>
          </a:bodyPr>
          <a:lstStyle/>
          <a:p>
            <a:pPr algn="ctr"/>
            <a:r>
              <a:rPr lang="en-US" sz="2800" dirty="0" smtClean="0"/>
              <a:t>What are some common </a:t>
            </a:r>
            <a:r>
              <a:rPr lang="en-US" sz="2800" dirty="0"/>
              <a:t>e</a:t>
            </a:r>
            <a:r>
              <a:rPr lang="en-US" sz="2800" dirty="0" smtClean="0"/>
              <a:t>lements </a:t>
            </a:r>
            <a:r>
              <a:rPr lang="en-US" sz="2800" dirty="0"/>
              <a:t>in </a:t>
            </a:r>
            <a:r>
              <a:rPr lang="en-US" sz="2800" dirty="0" smtClean="0"/>
              <a:t>organic compounds?</a:t>
            </a:r>
            <a:endParaRPr lang="en-US" sz="2800" dirty="0"/>
          </a:p>
        </p:txBody>
      </p:sp>
      <p:pic>
        <p:nvPicPr>
          <p:cNvPr id="50181" name="Picture 5" descr="24_tap946"/>
          <p:cNvPicPr>
            <a:picLocks noChangeAspect="1" noChangeArrowheads="1"/>
          </p:cNvPicPr>
          <p:nvPr/>
        </p:nvPicPr>
        <p:blipFill>
          <a:blip r:embed="rId2" cstate="print"/>
          <a:srcRect t="30000" b="11250"/>
          <a:stretch>
            <a:fillRect/>
          </a:stretch>
        </p:blipFill>
        <p:spPr bwMode="auto">
          <a:xfrm>
            <a:off x="152400" y="1447800"/>
            <a:ext cx="8839200" cy="38957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17_Pg571_UnTable"/>
          <p:cNvPicPr>
            <a:picLocks noChangeAspect="1" noChangeArrowheads="1"/>
          </p:cNvPicPr>
          <p:nvPr/>
        </p:nvPicPr>
        <p:blipFill>
          <a:blip r:embed="rId2" cstate="print"/>
          <a:srcRect/>
          <a:stretch>
            <a:fillRect/>
          </a:stretch>
        </p:blipFill>
        <p:spPr bwMode="auto">
          <a:xfrm>
            <a:off x="0" y="4393906"/>
            <a:ext cx="9144000" cy="1702093"/>
          </a:xfrm>
          <a:prstGeom prst="rect">
            <a:avLst/>
          </a:prstGeom>
          <a:noFill/>
        </p:spPr>
      </p:pic>
      <p:pic>
        <p:nvPicPr>
          <p:cNvPr id="3" name="Picture 9" descr="17_Pg571_UnFigure_1"/>
          <p:cNvPicPr>
            <a:picLocks noChangeAspect="1" noChangeArrowheads="1"/>
          </p:cNvPicPr>
          <p:nvPr/>
        </p:nvPicPr>
        <p:blipFill>
          <a:blip r:embed="rId3" cstate="print"/>
          <a:srcRect/>
          <a:stretch>
            <a:fillRect/>
          </a:stretch>
        </p:blipFill>
        <p:spPr bwMode="auto">
          <a:xfrm>
            <a:off x="3124200" y="1981200"/>
            <a:ext cx="2438400" cy="2289175"/>
          </a:xfrm>
          <a:prstGeom prst="rect">
            <a:avLst/>
          </a:prstGeom>
          <a:noFill/>
        </p:spPr>
      </p:pic>
      <p:sp>
        <p:nvSpPr>
          <p:cNvPr id="4" name="Title 3"/>
          <p:cNvSpPr>
            <a:spLocks noGrp="1"/>
          </p:cNvSpPr>
          <p:nvPr>
            <p:ph type="title"/>
          </p:nvPr>
        </p:nvSpPr>
        <p:spPr/>
        <p:txBody>
          <a:bodyPr/>
          <a:lstStyle/>
          <a:p>
            <a:r>
              <a:rPr lang="en-US" sz="3200" dirty="0" smtClean="0"/>
              <a:t>What do the symbols on plastics tell us about their chemical formulas?</a:t>
            </a:r>
            <a:endParaRPr lang="en-US" sz="3200" dirty="0"/>
          </a:p>
        </p:txBody>
      </p:sp>
    </p:spTree>
    <p:extLst>
      <p:ext uri="{BB962C8B-B14F-4D97-AF65-F5344CB8AC3E}">
        <p14:creationId xmlns:p14="http://schemas.microsoft.com/office/powerpoint/2010/main" val="2570944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42.jpg"/>
          <p:cNvPicPr>
            <a:picLocks noChangeAspect="1"/>
          </p:cNvPicPr>
          <p:nvPr/>
        </p:nvPicPr>
        <p:blipFill>
          <a:blip r:embed="rId3" cstate="print"/>
          <a:stretch>
            <a:fillRect/>
          </a:stretch>
        </p:blipFill>
        <p:spPr>
          <a:xfrm>
            <a:off x="152400" y="2030610"/>
            <a:ext cx="8839200" cy="2796778"/>
          </a:xfrm>
          <a:prstGeom prst="rect">
            <a:avLst/>
          </a:prstGeom>
        </p:spPr>
      </p:pic>
      <p:sp>
        <p:nvSpPr>
          <p:cNvPr id="2" name="Title 1"/>
          <p:cNvSpPr>
            <a:spLocks noGrp="1"/>
          </p:cNvSpPr>
          <p:nvPr>
            <p:ph type="title"/>
          </p:nvPr>
        </p:nvSpPr>
        <p:spPr/>
        <p:txBody>
          <a:bodyPr>
            <a:normAutofit fontScale="90000"/>
          </a:bodyPr>
          <a:lstStyle/>
          <a:p>
            <a:r>
              <a:rPr lang="en-US" dirty="0" smtClean="0"/>
              <a:t>What is the difference between low and high density polyethylene? </a:t>
            </a:r>
            <a:endParaRPr lang="en-US" dirty="0"/>
          </a:p>
        </p:txBody>
      </p:sp>
    </p:spTree>
    <p:extLst>
      <p:ext uri="{BB962C8B-B14F-4D97-AF65-F5344CB8AC3E}">
        <p14:creationId xmlns:p14="http://schemas.microsoft.com/office/powerpoint/2010/main" val="2382843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79250_21_F40.jpg"/>
          <p:cNvPicPr>
            <a:picLocks noChangeAspect="1"/>
          </p:cNvPicPr>
          <p:nvPr/>
        </p:nvPicPr>
        <p:blipFill>
          <a:blip r:embed="rId3" cstate="print"/>
          <a:stretch>
            <a:fillRect/>
          </a:stretch>
        </p:blipFill>
        <p:spPr>
          <a:xfrm>
            <a:off x="152401" y="1672382"/>
            <a:ext cx="8839197" cy="3513236"/>
          </a:xfrm>
          <a:prstGeom prst="rect">
            <a:avLst/>
          </a:prstGeom>
        </p:spPr>
      </p:pic>
    </p:spTree>
    <p:extLst>
      <p:ext uri="{BB962C8B-B14F-4D97-AF65-F5344CB8AC3E}">
        <p14:creationId xmlns:p14="http://schemas.microsoft.com/office/powerpoint/2010/main" val="205257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24.3</a:t>
            </a:r>
          </a:p>
        </p:txBody>
      </p:sp>
      <p:sp>
        <p:nvSpPr>
          <p:cNvPr id="67587" name="Text Box 3"/>
          <p:cNvSpPr txBox="1">
            <a:spLocks noChangeArrowheads="1"/>
          </p:cNvSpPr>
          <p:nvPr/>
        </p:nvSpPr>
        <p:spPr bwMode="auto">
          <a:xfrm>
            <a:off x="2649538" y="141288"/>
            <a:ext cx="3906837" cy="519112"/>
          </a:xfrm>
          <a:prstGeom prst="rect">
            <a:avLst/>
          </a:prstGeom>
          <a:noFill/>
          <a:ln w="9525">
            <a:noFill/>
            <a:miter lim="800000"/>
            <a:headEnd/>
            <a:tailEnd/>
          </a:ln>
          <a:effectLst/>
        </p:spPr>
        <p:txBody>
          <a:bodyPr wrap="none">
            <a:spAutoFit/>
          </a:bodyPr>
          <a:lstStyle/>
          <a:p>
            <a:pPr algn="ctr"/>
            <a:r>
              <a:rPr lang="en-US" sz="2800"/>
              <a:t>Aromatic Hydrocarbons</a:t>
            </a:r>
          </a:p>
        </p:txBody>
      </p:sp>
      <p:pic>
        <p:nvPicPr>
          <p:cNvPr id="67649" name="Picture 65" descr="cha56011_1028"/>
          <p:cNvPicPr>
            <a:picLocks noChangeAspect="1" noChangeArrowheads="1"/>
          </p:cNvPicPr>
          <p:nvPr/>
        </p:nvPicPr>
        <p:blipFill>
          <a:blip r:embed="rId2" cstate="print"/>
          <a:srcRect/>
          <a:stretch>
            <a:fillRect/>
          </a:stretch>
        </p:blipFill>
        <p:spPr bwMode="auto">
          <a:xfrm>
            <a:off x="1263650" y="4038600"/>
            <a:ext cx="2012950" cy="2286000"/>
          </a:xfrm>
          <a:prstGeom prst="rect">
            <a:avLst/>
          </a:prstGeom>
          <a:noFill/>
        </p:spPr>
      </p:pic>
      <p:grpSp>
        <p:nvGrpSpPr>
          <p:cNvPr id="2" name="Group 119"/>
          <p:cNvGrpSpPr>
            <a:grpSpLocks/>
          </p:cNvGrpSpPr>
          <p:nvPr/>
        </p:nvGrpSpPr>
        <p:grpSpPr bwMode="auto">
          <a:xfrm>
            <a:off x="1066800" y="723900"/>
            <a:ext cx="2576513" cy="3048000"/>
            <a:chOff x="248" y="432"/>
            <a:chExt cx="1623" cy="1920"/>
          </a:xfrm>
        </p:grpSpPr>
        <p:sp>
          <p:nvSpPr>
            <p:cNvPr id="67651" name="AutoShape 67"/>
            <p:cNvSpPr>
              <a:spLocks noChangeArrowheads="1"/>
            </p:cNvSpPr>
            <p:nvPr/>
          </p:nvSpPr>
          <p:spPr bwMode="auto">
            <a:xfrm rot="-5400000">
              <a:off x="624" y="1008"/>
              <a:ext cx="864" cy="747"/>
            </a:xfrm>
            <a:prstGeom prst="hexagon">
              <a:avLst>
                <a:gd name="adj" fmla="val 28916"/>
                <a:gd name="vf" fmla="val 115470"/>
              </a:avLst>
            </a:prstGeom>
            <a:noFill/>
            <a:ln w="28575">
              <a:solidFill>
                <a:schemeClr val="tx1"/>
              </a:solidFill>
              <a:miter lim="800000"/>
              <a:headEnd/>
              <a:tailEnd/>
            </a:ln>
            <a:effectLst/>
          </p:spPr>
          <p:txBody>
            <a:bodyPr wrap="none" anchor="ctr"/>
            <a:lstStyle/>
            <a:p>
              <a:endParaRPr lang="en-US"/>
            </a:p>
          </p:txBody>
        </p:sp>
        <p:sp>
          <p:nvSpPr>
            <p:cNvPr id="67652" name="Text Box 68"/>
            <p:cNvSpPr txBox="1">
              <a:spLocks noChangeArrowheads="1"/>
            </p:cNvSpPr>
            <p:nvPr/>
          </p:nvSpPr>
          <p:spPr bwMode="auto">
            <a:xfrm>
              <a:off x="928" y="824"/>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53" name="Text Box 69"/>
            <p:cNvSpPr txBox="1">
              <a:spLocks noChangeArrowheads="1"/>
            </p:cNvSpPr>
            <p:nvPr/>
          </p:nvSpPr>
          <p:spPr bwMode="auto">
            <a:xfrm>
              <a:off x="929" y="1664"/>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54" name="Text Box 70"/>
            <p:cNvSpPr txBox="1">
              <a:spLocks noChangeArrowheads="1"/>
            </p:cNvSpPr>
            <p:nvPr/>
          </p:nvSpPr>
          <p:spPr bwMode="auto">
            <a:xfrm>
              <a:off x="1297" y="1472"/>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55" name="Text Box 71"/>
            <p:cNvSpPr txBox="1">
              <a:spLocks noChangeArrowheads="1"/>
            </p:cNvSpPr>
            <p:nvPr/>
          </p:nvSpPr>
          <p:spPr bwMode="auto">
            <a:xfrm>
              <a:off x="1296" y="1024"/>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56" name="Text Box 72"/>
            <p:cNvSpPr txBox="1">
              <a:spLocks noChangeArrowheads="1"/>
            </p:cNvSpPr>
            <p:nvPr/>
          </p:nvSpPr>
          <p:spPr bwMode="auto">
            <a:xfrm>
              <a:off x="560" y="1024"/>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57" name="Text Box 73"/>
            <p:cNvSpPr txBox="1">
              <a:spLocks noChangeArrowheads="1"/>
            </p:cNvSpPr>
            <p:nvPr/>
          </p:nvSpPr>
          <p:spPr bwMode="auto">
            <a:xfrm>
              <a:off x="561" y="1472"/>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63" name="Line 79"/>
            <p:cNvSpPr>
              <a:spLocks noChangeShapeType="1"/>
            </p:cNvSpPr>
            <p:nvPr/>
          </p:nvSpPr>
          <p:spPr bwMode="auto">
            <a:xfrm rot="-1800000">
              <a:off x="1194" y="1753"/>
              <a:ext cx="139" cy="1"/>
            </a:xfrm>
            <a:prstGeom prst="line">
              <a:avLst/>
            </a:prstGeom>
            <a:noFill/>
            <a:ln w="28575">
              <a:solidFill>
                <a:schemeClr val="tx1"/>
              </a:solidFill>
              <a:round/>
              <a:headEnd/>
              <a:tailEnd/>
            </a:ln>
            <a:effectLst/>
          </p:spPr>
          <p:txBody>
            <a:bodyPr/>
            <a:lstStyle/>
            <a:p>
              <a:endParaRPr lang="en-US"/>
            </a:p>
          </p:txBody>
        </p:sp>
        <p:sp>
          <p:nvSpPr>
            <p:cNvPr id="67665" name="Line 81"/>
            <p:cNvSpPr>
              <a:spLocks noChangeShapeType="1"/>
            </p:cNvSpPr>
            <p:nvPr/>
          </p:nvSpPr>
          <p:spPr bwMode="auto">
            <a:xfrm rot="-1800000">
              <a:off x="1488" y="1056"/>
              <a:ext cx="183" cy="1"/>
            </a:xfrm>
            <a:prstGeom prst="line">
              <a:avLst/>
            </a:prstGeom>
            <a:noFill/>
            <a:ln w="28575">
              <a:solidFill>
                <a:schemeClr val="tx1"/>
              </a:solidFill>
              <a:round/>
              <a:headEnd/>
              <a:tailEnd/>
            </a:ln>
            <a:effectLst/>
          </p:spPr>
          <p:txBody>
            <a:bodyPr/>
            <a:lstStyle/>
            <a:p>
              <a:endParaRPr lang="en-US"/>
            </a:p>
          </p:txBody>
        </p:sp>
        <p:sp>
          <p:nvSpPr>
            <p:cNvPr id="67668" name="Line 84"/>
            <p:cNvSpPr>
              <a:spLocks noChangeShapeType="1"/>
            </p:cNvSpPr>
            <p:nvPr/>
          </p:nvSpPr>
          <p:spPr bwMode="auto">
            <a:xfrm rot="1800000" flipH="1">
              <a:off x="1148" y="1094"/>
              <a:ext cx="116" cy="1"/>
            </a:xfrm>
            <a:prstGeom prst="line">
              <a:avLst/>
            </a:prstGeom>
            <a:noFill/>
            <a:ln w="28575">
              <a:solidFill>
                <a:schemeClr val="tx1"/>
              </a:solidFill>
              <a:round/>
              <a:headEnd/>
              <a:tailEnd/>
            </a:ln>
            <a:effectLst/>
          </p:spPr>
          <p:txBody>
            <a:bodyPr/>
            <a:lstStyle/>
            <a:p>
              <a:endParaRPr lang="en-US"/>
            </a:p>
          </p:txBody>
        </p:sp>
        <p:sp>
          <p:nvSpPr>
            <p:cNvPr id="67669" name="Line 85"/>
            <p:cNvSpPr>
              <a:spLocks noChangeShapeType="1"/>
            </p:cNvSpPr>
            <p:nvPr/>
          </p:nvSpPr>
          <p:spPr bwMode="auto">
            <a:xfrm>
              <a:off x="632" y="1296"/>
              <a:ext cx="0" cy="192"/>
            </a:xfrm>
            <a:prstGeom prst="line">
              <a:avLst/>
            </a:prstGeom>
            <a:noFill/>
            <a:ln w="28575">
              <a:solidFill>
                <a:schemeClr val="tx1"/>
              </a:solidFill>
              <a:round/>
              <a:headEnd/>
              <a:tailEnd/>
            </a:ln>
            <a:effectLst/>
          </p:spPr>
          <p:txBody>
            <a:bodyPr/>
            <a:lstStyle/>
            <a:p>
              <a:endParaRPr lang="en-US"/>
            </a:p>
          </p:txBody>
        </p:sp>
        <p:sp>
          <p:nvSpPr>
            <p:cNvPr id="67670" name="Line 86"/>
            <p:cNvSpPr>
              <a:spLocks noChangeShapeType="1"/>
            </p:cNvSpPr>
            <p:nvPr/>
          </p:nvSpPr>
          <p:spPr bwMode="auto">
            <a:xfrm rot="-1800000">
              <a:off x="440" y="1720"/>
              <a:ext cx="183" cy="1"/>
            </a:xfrm>
            <a:prstGeom prst="line">
              <a:avLst/>
            </a:prstGeom>
            <a:noFill/>
            <a:ln w="28575">
              <a:solidFill>
                <a:schemeClr val="tx1"/>
              </a:solidFill>
              <a:round/>
              <a:headEnd/>
              <a:tailEnd/>
            </a:ln>
            <a:effectLst/>
          </p:spPr>
          <p:txBody>
            <a:bodyPr/>
            <a:lstStyle/>
            <a:p>
              <a:endParaRPr lang="en-US"/>
            </a:p>
          </p:txBody>
        </p:sp>
        <p:sp>
          <p:nvSpPr>
            <p:cNvPr id="67671" name="Line 87"/>
            <p:cNvSpPr>
              <a:spLocks noChangeShapeType="1"/>
            </p:cNvSpPr>
            <p:nvPr/>
          </p:nvSpPr>
          <p:spPr bwMode="auto">
            <a:xfrm rot="1800000" flipH="1">
              <a:off x="1488" y="1680"/>
              <a:ext cx="183" cy="1"/>
            </a:xfrm>
            <a:prstGeom prst="line">
              <a:avLst/>
            </a:prstGeom>
            <a:noFill/>
            <a:ln w="28575">
              <a:solidFill>
                <a:schemeClr val="tx1"/>
              </a:solidFill>
              <a:round/>
              <a:headEnd/>
              <a:tailEnd/>
            </a:ln>
            <a:effectLst/>
          </p:spPr>
          <p:txBody>
            <a:bodyPr/>
            <a:lstStyle/>
            <a:p>
              <a:endParaRPr lang="en-US"/>
            </a:p>
          </p:txBody>
        </p:sp>
        <p:sp>
          <p:nvSpPr>
            <p:cNvPr id="67672" name="Line 88"/>
            <p:cNvSpPr>
              <a:spLocks noChangeShapeType="1"/>
            </p:cNvSpPr>
            <p:nvPr/>
          </p:nvSpPr>
          <p:spPr bwMode="auto">
            <a:xfrm rot="1800000" flipH="1">
              <a:off x="432" y="1056"/>
              <a:ext cx="183" cy="1"/>
            </a:xfrm>
            <a:prstGeom prst="line">
              <a:avLst/>
            </a:prstGeom>
            <a:noFill/>
            <a:ln w="28575">
              <a:solidFill>
                <a:schemeClr val="tx1"/>
              </a:solidFill>
              <a:round/>
              <a:headEnd/>
              <a:tailEnd/>
            </a:ln>
            <a:effectLst/>
          </p:spPr>
          <p:txBody>
            <a:bodyPr/>
            <a:lstStyle/>
            <a:p>
              <a:endParaRPr lang="en-US"/>
            </a:p>
          </p:txBody>
        </p:sp>
        <p:sp>
          <p:nvSpPr>
            <p:cNvPr id="67673" name="Line 89"/>
            <p:cNvSpPr>
              <a:spLocks noChangeShapeType="1"/>
            </p:cNvSpPr>
            <p:nvPr/>
          </p:nvSpPr>
          <p:spPr bwMode="auto">
            <a:xfrm>
              <a:off x="1064" y="1920"/>
              <a:ext cx="0" cy="192"/>
            </a:xfrm>
            <a:prstGeom prst="line">
              <a:avLst/>
            </a:prstGeom>
            <a:noFill/>
            <a:ln w="28575">
              <a:solidFill>
                <a:schemeClr val="tx1"/>
              </a:solidFill>
              <a:round/>
              <a:headEnd/>
              <a:tailEnd/>
            </a:ln>
            <a:effectLst/>
          </p:spPr>
          <p:txBody>
            <a:bodyPr/>
            <a:lstStyle/>
            <a:p>
              <a:endParaRPr lang="en-US"/>
            </a:p>
          </p:txBody>
        </p:sp>
        <p:sp>
          <p:nvSpPr>
            <p:cNvPr id="67674" name="Line 90"/>
            <p:cNvSpPr>
              <a:spLocks noChangeShapeType="1"/>
            </p:cNvSpPr>
            <p:nvPr/>
          </p:nvSpPr>
          <p:spPr bwMode="auto">
            <a:xfrm>
              <a:off x="1056" y="672"/>
              <a:ext cx="0" cy="192"/>
            </a:xfrm>
            <a:prstGeom prst="line">
              <a:avLst/>
            </a:prstGeom>
            <a:noFill/>
            <a:ln w="28575">
              <a:solidFill>
                <a:schemeClr val="tx1"/>
              </a:solidFill>
              <a:round/>
              <a:headEnd/>
              <a:tailEnd/>
            </a:ln>
            <a:effectLst/>
          </p:spPr>
          <p:txBody>
            <a:bodyPr/>
            <a:lstStyle/>
            <a:p>
              <a:endParaRPr lang="en-US"/>
            </a:p>
          </p:txBody>
        </p:sp>
        <p:sp>
          <p:nvSpPr>
            <p:cNvPr id="67675" name="Text Box 91"/>
            <p:cNvSpPr txBox="1">
              <a:spLocks noChangeArrowheads="1"/>
            </p:cNvSpPr>
            <p:nvPr/>
          </p:nvSpPr>
          <p:spPr bwMode="auto">
            <a:xfrm>
              <a:off x="248" y="872"/>
              <a:ext cx="255" cy="288"/>
            </a:xfrm>
            <a:prstGeom prst="rect">
              <a:avLst/>
            </a:prstGeom>
            <a:noFill/>
            <a:ln w="9525">
              <a:noFill/>
              <a:miter lim="800000"/>
              <a:headEnd/>
              <a:tailEnd/>
            </a:ln>
            <a:effectLst/>
          </p:spPr>
          <p:txBody>
            <a:bodyPr wrap="none">
              <a:spAutoFit/>
            </a:bodyPr>
            <a:lstStyle/>
            <a:p>
              <a:r>
                <a:rPr lang="en-US"/>
                <a:t>H</a:t>
              </a:r>
            </a:p>
          </p:txBody>
        </p:sp>
        <p:sp>
          <p:nvSpPr>
            <p:cNvPr id="67676" name="Text Box 92"/>
            <p:cNvSpPr txBox="1">
              <a:spLocks noChangeArrowheads="1"/>
            </p:cNvSpPr>
            <p:nvPr/>
          </p:nvSpPr>
          <p:spPr bwMode="auto">
            <a:xfrm>
              <a:off x="265" y="1624"/>
              <a:ext cx="255" cy="288"/>
            </a:xfrm>
            <a:prstGeom prst="rect">
              <a:avLst/>
            </a:prstGeom>
            <a:noFill/>
            <a:ln w="9525">
              <a:noFill/>
              <a:miter lim="800000"/>
              <a:headEnd/>
              <a:tailEnd/>
            </a:ln>
            <a:effectLst/>
          </p:spPr>
          <p:txBody>
            <a:bodyPr wrap="none">
              <a:spAutoFit/>
            </a:bodyPr>
            <a:lstStyle/>
            <a:p>
              <a:r>
                <a:rPr lang="en-US"/>
                <a:t>H</a:t>
              </a:r>
            </a:p>
          </p:txBody>
        </p:sp>
        <p:sp>
          <p:nvSpPr>
            <p:cNvPr id="67677" name="Text Box 93"/>
            <p:cNvSpPr txBox="1">
              <a:spLocks noChangeArrowheads="1"/>
            </p:cNvSpPr>
            <p:nvPr/>
          </p:nvSpPr>
          <p:spPr bwMode="auto">
            <a:xfrm>
              <a:off x="1608" y="872"/>
              <a:ext cx="255" cy="288"/>
            </a:xfrm>
            <a:prstGeom prst="rect">
              <a:avLst/>
            </a:prstGeom>
            <a:noFill/>
            <a:ln w="9525">
              <a:noFill/>
              <a:miter lim="800000"/>
              <a:headEnd/>
              <a:tailEnd/>
            </a:ln>
            <a:effectLst/>
          </p:spPr>
          <p:txBody>
            <a:bodyPr wrap="none">
              <a:spAutoFit/>
            </a:bodyPr>
            <a:lstStyle/>
            <a:p>
              <a:r>
                <a:rPr lang="en-US"/>
                <a:t>H</a:t>
              </a:r>
            </a:p>
          </p:txBody>
        </p:sp>
        <p:sp>
          <p:nvSpPr>
            <p:cNvPr id="67678" name="Text Box 94"/>
            <p:cNvSpPr txBox="1">
              <a:spLocks noChangeArrowheads="1"/>
            </p:cNvSpPr>
            <p:nvPr/>
          </p:nvSpPr>
          <p:spPr bwMode="auto">
            <a:xfrm>
              <a:off x="1616" y="1584"/>
              <a:ext cx="255" cy="288"/>
            </a:xfrm>
            <a:prstGeom prst="rect">
              <a:avLst/>
            </a:prstGeom>
            <a:noFill/>
            <a:ln w="9525">
              <a:noFill/>
              <a:miter lim="800000"/>
              <a:headEnd/>
              <a:tailEnd/>
            </a:ln>
            <a:effectLst/>
          </p:spPr>
          <p:txBody>
            <a:bodyPr wrap="none">
              <a:spAutoFit/>
            </a:bodyPr>
            <a:lstStyle/>
            <a:p>
              <a:r>
                <a:rPr lang="en-US"/>
                <a:t>H</a:t>
              </a:r>
            </a:p>
          </p:txBody>
        </p:sp>
        <p:sp>
          <p:nvSpPr>
            <p:cNvPr id="67679" name="Text Box 95"/>
            <p:cNvSpPr txBox="1">
              <a:spLocks noChangeArrowheads="1"/>
            </p:cNvSpPr>
            <p:nvPr/>
          </p:nvSpPr>
          <p:spPr bwMode="auto">
            <a:xfrm>
              <a:off x="936" y="2064"/>
              <a:ext cx="255" cy="288"/>
            </a:xfrm>
            <a:prstGeom prst="rect">
              <a:avLst/>
            </a:prstGeom>
            <a:noFill/>
            <a:ln w="9525">
              <a:noFill/>
              <a:miter lim="800000"/>
              <a:headEnd/>
              <a:tailEnd/>
            </a:ln>
            <a:effectLst/>
          </p:spPr>
          <p:txBody>
            <a:bodyPr wrap="none">
              <a:spAutoFit/>
            </a:bodyPr>
            <a:lstStyle/>
            <a:p>
              <a:r>
                <a:rPr lang="en-US"/>
                <a:t>H</a:t>
              </a:r>
            </a:p>
          </p:txBody>
        </p:sp>
        <p:sp>
          <p:nvSpPr>
            <p:cNvPr id="67680" name="Text Box 96"/>
            <p:cNvSpPr txBox="1">
              <a:spLocks noChangeArrowheads="1"/>
            </p:cNvSpPr>
            <p:nvPr/>
          </p:nvSpPr>
          <p:spPr bwMode="auto">
            <a:xfrm>
              <a:off x="936" y="432"/>
              <a:ext cx="255" cy="288"/>
            </a:xfrm>
            <a:prstGeom prst="rect">
              <a:avLst/>
            </a:prstGeom>
            <a:noFill/>
            <a:ln w="9525">
              <a:noFill/>
              <a:miter lim="800000"/>
              <a:headEnd/>
              <a:tailEnd/>
            </a:ln>
            <a:effectLst/>
          </p:spPr>
          <p:txBody>
            <a:bodyPr wrap="none">
              <a:spAutoFit/>
            </a:bodyPr>
            <a:lstStyle/>
            <a:p>
              <a:r>
                <a:rPr lang="en-US"/>
                <a:t>H</a:t>
              </a:r>
            </a:p>
          </p:txBody>
        </p:sp>
      </p:grpSp>
      <p:grpSp>
        <p:nvGrpSpPr>
          <p:cNvPr id="3" name="Group 120"/>
          <p:cNvGrpSpPr>
            <a:grpSpLocks/>
          </p:cNvGrpSpPr>
          <p:nvPr/>
        </p:nvGrpSpPr>
        <p:grpSpPr bwMode="auto">
          <a:xfrm>
            <a:off x="5424488" y="723900"/>
            <a:ext cx="2576512" cy="3048000"/>
            <a:chOff x="3584" y="528"/>
            <a:chExt cx="1623" cy="1920"/>
          </a:xfrm>
        </p:grpSpPr>
        <p:sp>
          <p:nvSpPr>
            <p:cNvPr id="67681" name="AutoShape 97"/>
            <p:cNvSpPr>
              <a:spLocks noChangeArrowheads="1"/>
            </p:cNvSpPr>
            <p:nvPr/>
          </p:nvSpPr>
          <p:spPr bwMode="auto">
            <a:xfrm rot="-5400000">
              <a:off x="3960" y="1104"/>
              <a:ext cx="864" cy="747"/>
            </a:xfrm>
            <a:prstGeom prst="hexagon">
              <a:avLst>
                <a:gd name="adj" fmla="val 28916"/>
                <a:gd name="vf" fmla="val 115470"/>
              </a:avLst>
            </a:prstGeom>
            <a:noFill/>
            <a:ln w="28575">
              <a:solidFill>
                <a:schemeClr val="tx1"/>
              </a:solidFill>
              <a:miter lim="800000"/>
              <a:headEnd/>
              <a:tailEnd/>
            </a:ln>
            <a:effectLst/>
          </p:spPr>
          <p:txBody>
            <a:bodyPr wrap="none" anchor="ctr"/>
            <a:lstStyle/>
            <a:p>
              <a:endParaRPr lang="en-US"/>
            </a:p>
          </p:txBody>
        </p:sp>
        <p:sp>
          <p:nvSpPr>
            <p:cNvPr id="67682" name="Text Box 98"/>
            <p:cNvSpPr txBox="1">
              <a:spLocks noChangeArrowheads="1"/>
            </p:cNvSpPr>
            <p:nvPr/>
          </p:nvSpPr>
          <p:spPr bwMode="auto">
            <a:xfrm>
              <a:off x="4264" y="920"/>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3" name="Text Box 99"/>
            <p:cNvSpPr txBox="1">
              <a:spLocks noChangeArrowheads="1"/>
            </p:cNvSpPr>
            <p:nvPr/>
          </p:nvSpPr>
          <p:spPr bwMode="auto">
            <a:xfrm>
              <a:off x="4265" y="1760"/>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4" name="Text Box 100"/>
            <p:cNvSpPr txBox="1">
              <a:spLocks noChangeArrowheads="1"/>
            </p:cNvSpPr>
            <p:nvPr/>
          </p:nvSpPr>
          <p:spPr bwMode="auto">
            <a:xfrm>
              <a:off x="4633" y="1568"/>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5" name="Text Box 101"/>
            <p:cNvSpPr txBox="1">
              <a:spLocks noChangeArrowheads="1"/>
            </p:cNvSpPr>
            <p:nvPr/>
          </p:nvSpPr>
          <p:spPr bwMode="auto">
            <a:xfrm>
              <a:off x="4632" y="1120"/>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6" name="Text Box 102"/>
            <p:cNvSpPr txBox="1">
              <a:spLocks noChangeArrowheads="1"/>
            </p:cNvSpPr>
            <p:nvPr/>
          </p:nvSpPr>
          <p:spPr bwMode="auto">
            <a:xfrm>
              <a:off x="3896" y="1120"/>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7" name="Text Box 103"/>
            <p:cNvSpPr txBox="1">
              <a:spLocks noChangeArrowheads="1"/>
            </p:cNvSpPr>
            <p:nvPr/>
          </p:nvSpPr>
          <p:spPr bwMode="auto">
            <a:xfrm>
              <a:off x="3897" y="1568"/>
              <a:ext cx="255" cy="288"/>
            </a:xfrm>
            <a:prstGeom prst="rect">
              <a:avLst/>
            </a:prstGeom>
            <a:solidFill>
              <a:schemeClr val="bg1"/>
            </a:solidFill>
            <a:ln w="9525">
              <a:noFill/>
              <a:miter lim="800000"/>
              <a:headEnd/>
              <a:tailEnd/>
            </a:ln>
            <a:effectLst/>
          </p:spPr>
          <p:txBody>
            <a:bodyPr wrap="none">
              <a:spAutoFit/>
            </a:bodyPr>
            <a:lstStyle/>
            <a:p>
              <a:r>
                <a:rPr lang="en-US"/>
                <a:t>C</a:t>
              </a:r>
            </a:p>
          </p:txBody>
        </p:sp>
        <p:sp>
          <p:nvSpPr>
            <p:cNvPr id="67688" name="Line 104"/>
            <p:cNvSpPr>
              <a:spLocks noChangeShapeType="1"/>
            </p:cNvSpPr>
            <p:nvPr/>
          </p:nvSpPr>
          <p:spPr bwMode="auto">
            <a:xfrm rot="-1800000">
              <a:off x="4112" y="1112"/>
              <a:ext cx="139" cy="1"/>
            </a:xfrm>
            <a:prstGeom prst="line">
              <a:avLst/>
            </a:prstGeom>
            <a:noFill/>
            <a:ln w="28575">
              <a:solidFill>
                <a:schemeClr val="tx1"/>
              </a:solidFill>
              <a:round/>
              <a:headEnd/>
              <a:tailEnd/>
            </a:ln>
            <a:effectLst/>
          </p:spPr>
          <p:txBody>
            <a:bodyPr/>
            <a:lstStyle/>
            <a:p>
              <a:endParaRPr lang="en-US"/>
            </a:p>
          </p:txBody>
        </p:sp>
        <p:sp>
          <p:nvSpPr>
            <p:cNvPr id="67689" name="Line 105"/>
            <p:cNvSpPr>
              <a:spLocks noChangeShapeType="1"/>
            </p:cNvSpPr>
            <p:nvPr/>
          </p:nvSpPr>
          <p:spPr bwMode="auto">
            <a:xfrm rot="-1800000">
              <a:off x="4824" y="1152"/>
              <a:ext cx="183" cy="1"/>
            </a:xfrm>
            <a:prstGeom prst="line">
              <a:avLst/>
            </a:prstGeom>
            <a:noFill/>
            <a:ln w="28575">
              <a:solidFill>
                <a:schemeClr val="tx1"/>
              </a:solidFill>
              <a:round/>
              <a:headEnd/>
              <a:tailEnd/>
            </a:ln>
            <a:effectLst/>
          </p:spPr>
          <p:txBody>
            <a:bodyPr/>
            <a:lstStyle/>
            <a:p>
              <a:endParaRPr lang="en-US"/>
            </a:p>
          </p:txBody>
        </p:sp>
        <p:sp>
          <p:nvSpPr>
            <p:cNvPr id="67690" name="Line 106"/>
            <p:cNvSpPr>
              <a:spLocks noChangeShapeType="1"/>
            </p:cNvSpPr>
            <p:nvPr/>
          </p:nvSpPr>
          <p:spPr bwMode="auto">
            <a:xfrm rot="1800000" flipH="1">
              <a:off x="4176" y="1760"/>
              <a:ext cx="116" cy="1"/>
            </a:xfrm>
            <a:prstGeom prst="line">
              <a:avLst/>
            </a:prstGeom>
            <a:noFill/>
            <a:ln w="28575">
              <a:solidFill>
                <a:schemeClr val="tx1"/>
              </a:solidFill>
              <a:round/>
              <a:headEnd/>
              <a:tailEnd/>
            </a:ln>
            <a:effectLst/>
          </p:spPr>
          <p:txBody>
            <a:bodyPr/>
            <a:lstStyle/>
            <a:p>
              <a:endParaRPr lang="en-US"/>
            </a:p>
          </p:txBody>
        </p:sp>
        <p:sp>
          <p:nvSpPr>
            <p:cNvPr id="67691" name="Line 107"/>
            <p:cNvSpPr>
              <a:spLocks noChangeShapeType="1"/>
            </p:cNvSpPr>
            <p:nvPr/>
          </p:nvSpPr>
          <p:spPr bwMode="auto">
            <a:xfrm>
              <a:off x="4816" y="1392"/>
              <a:ext cx="0" cy="192"/>
            </a:xfrm>
            <a:prstGeom prst="line">
              <a:avLst/>
            </a:prstGeom>
            <a:noFill/>
            <a:ln w="28575">
              <a:solidFill>
                <a:schemeClr val="tx1"/>
              </a:solidFill>
              <a:round/>
              <a:headEnd/>
              <a:tailEnd/>
            </a:ln>
            <a:effectLst/>
          </p:spPr>
          <p:txBody>
            <a:bodyPr/>
            <a:lstStyle/>
            <a:p>
              <a:endParaRPr lang="en-US"/>
            </a:p>
          </p:txBody>
        </p:sp>
        <p:sp>
          <p:nvSpPr>
            <p:cNvPr id="67692" name="Line 108"/>
            <p:cNvSpPr>
              <a:spLocks noChangeShapeType="1"/>
            </p:cNvSpPr>
            <p:nvPr/>
          </p:nvSpPr>
          <p:spPr bwMode="auto">
            <a:xfrm rot="-1800000">
              <a:off x="3776" y="1816"/>
              <a:ext cx="183" cy="1"/>
            </a:xfrm>
            <a:prstGeom prst="line">
              <a:avLst/>
            </a:prstGeom>
            <a:noFill/>
            <a:ln w="28575">
              <a:solidFill>
                <a:schemeClr val="tx1"/>
              </a:solidFill>
              <a:round/>
              <a:headEnd/>
              <a:tailEnd/>
            </a:ln>
            <a:effectLst/>
          </p:spPr>
          <p:txBody>
            <a:bodyPr/>
            <a:lstStyle/>
            <a:p>
              <a:endParaRPr lang="en-US"/>
            </a:p>
          </p:txBody>
        </p:sp>
        <p:sp>
          <p:nvSpPr>
            <p:cNvPr id="67693" name="Line 109"/>
            <p:cNvSpPr>
              <a:spLocks noChangeShapeType="1"/>
            </p:cNvSpPr>
            <p:nvPr/>
          </p:nvSpPr>
          <p:spPr bwMode="auto">
            <a:xfrm rot="1800000" flipH="1">
              <a:off x="4824" y="1776"/>
              <a:ext cx="183" cy="1"/>
            </a:xfrm>
            <a:prstGeom prst="line">
              <a:avLst/>
            </a:prstGeom>
            <a:noFill/>
            <a:ln w="28575">
              <a:solidFill>
                <a:schemeClr val="tx1"/>
              </a:solidFill>
              <a:round/>
              <a:headEnd/>
              <a:tailEnd/>
            </a:ln>
            <a:effectLst/>
          </p:spPr>
          <p:txBody>
            <a:bodyPr/>
            <a:lstStyle/>
            <a:p>
              <a:endParaRPr lang="en-US"/>
            </a:p>
          </p:txBody>
        </p:sp>
        <p:sp>
          <p:nvSpPr>
            <p:cNvPr id="67694" name="Line 110"/>
            <p:cNvSpPr>
              <a:spLocks noChangeShapeType="1"/>
            </p:cNvSpPr>
            <p:nvPr/>
          </p:nvSpPr>
          <p:spPr bwMode="auto">
            <a:xfrm rot="1800000" flipH="1">
              <a:off x="3768" y="1152"/>
              <a:ext cx="183" cy="1"/>
            </a:xfrm>
            <a:prstGeom prst="line">
              <a:avLst/>
            </a:prstGeom>
            <a:noFill/>
            <a:ln w="28575">
              <a:solidFill>
                <a:schemeClr val="tx1"/>
              </a:solidFill>
              <a:round/>
              <a:headEnd/>
              <a:tailEnd/>
            </a:ln>
            <a:effectLst/>
          </p:spPr>
          <p:txBody>
            <a:bodyPr/>
            <a:lstStyle/>
            <a:p>
              <a:endParaRPr lang="en-US"/>
            </a:p>
          </p:txBody>
        </p:sp>
        <p:sp>
          <p:nvSpPr>
            <p:cNvPr id="67695" name="Line 111"/>
            <p:cNvSpPr>
              <a:spLocks noChangeShapeType="1"/>
            </p:cNvSpPr>
            <p:nvPr/>
          </p:nvSpPr>
          <p:spPr bwMode="auto">
            <a:xfrm>
              <a:off x="4400" y="2016"/>
              <a:ext cx="0" cy="192"/>
            </a:xfrm>
            <a:prstGeom prst="line">
              <a:avLst/>
            </a:prstGeom>
            <a:noFill/>
            <a:ln w="28575">
              <a:solidFill>
                <a:schemeClr val="tx1"/>
              </a:solidFill>
              <a:round/>
              <a:headEnd/>
              <a:tailEnd/>
            </a:ln>
            <a:effectLst/>
          </p:spPr>
          <p:txBody>
            <a:bodyPr/>
            <a:lstStyle/>
            <a:p>
              <a:endParaRPr lang="en-US"/>
            </a:p>
          </p:txBody>
        </p:sp>
        <p:sp>
          <p:nvSpPr>
            <p:cNvPr id="67696" name="Line 112"/>
            <p:cNvSpPr>
              <a:spLocks noChangeShapeType="1"/>
            </p:cNvSpPr>
            <p:nvPr/>
          </p:nvSpPr>
          <p:spPr bwMode="auto">
            <a:xfrm>
              <a:off x="4392" y="768"/>
              <a:ext cx="0" cy="192"/>
            </a:xfrm>
            <a:prstGeom prst="line">
              <a:avLst/>
            </a:prstGeom>
            <a:noFill/>
            <a:ln w="28575">
              <a:solidFill>
                <a:schemeClr val="tx1"/>
              </a:solidFill>
              <a:round/>
              <a:headEnd/>
              <a:tailEnd/>
            </a:ln>
            <a:effectLst/>
          </p:spPr>
          <p:txBody>
            <a:bodyPr/>
            <a:lstStyle/>
            <a:p>
              <a:endParaRPr lang="en-US"/>
            </a:p>
          </p:txBody>
        </p:sp>
        <p:sp>
          <p:nvSpPr>
            <p:cNvPr id="67697" name="Text Box 113"/>
            <p:cNvSpPr txBox="1">
              <a:spLocks noChangeArrowheads="1"/>
            </p:cNvSpPr>
            <p:nvPr/>
          </p:nvSpPr>
          <p:spPr bwMode="auto">
            <a:xfrm>
              <a:off x="3584" y="968"/>
              <a:ext cx="255" cy="288"/>
            </a:xfrm>
            <a:prstGeom prst="rect">
              <a:avLst/>
            </a:prstGeom>
            <a:noFill/>
            <a:ln w="9525">
              <a:noFill/>
              <a:miter lim="800000"/>
              <a:headEnd/>
              <a:tailEnd/>
            </a:ln>
            <a:effectLst/>
          </p:spPr>
          <p:txBody>
            <a:bodyPr wrap="none">
              <a:spAutoFit/>
            </a:bodyPr>
            <a:lstStyle/>
            <a:p>
              <a:r>
                <a:rPr lang="en-US"/>
                <a:t>H</a:t>
              </a:r>
            </a:p>
          </p:txBody>
        </p:sp>
        <p:sp>
          <p:nvSpPr>
            <p:cNvPr id="67698" name="Text Box 114"/>
            <p:cNvSpPr txBox="1">
              <a:spLocks noChangeArrowheads="1"/>
            </p:cNvSpPr>
            <p:nvPr/>
          </p:nvSpPr>
          <p:spPr bwMode="auto">
            <a:xfrm>
              <a:off x="3601" y="1720"/>
              <a:ext cx="255" cy="288"/>
            </a:xfrm>
            <a:prstGeom prst="rect">
              <a:avLst/>
            </a:prstGeom>
            <a:noFill/>
            <a:ln w="9525">
              <a:noFill/>
              <a:miter lim="800000"/>
              <a:headEnd/>
              <a:tailEnd/>
            </a:ln>
            <a:effectLst/>
          </p:spPr>
          <p:txBody>
            <a:bodyPr wrap="none">
              <a:spAutoFit/>
            </a:bodyPr>
            <a:lstStyle/>
            <a:p>
              <a:r>
                <a:rPr lang="en-US"/>
                <a:t>H</a:t>
              </a:r>
            </a:p>
          </p:txBody>
        </p:sp>
        <p:sp>
          <p:nvSpPr>
            <p:cNvPr id="67699" name="Text Box 115"/>
            <p:cNvSpPr txBox="1">
              <a:spLocks noChangeArrowheads="1"/>
            </p:cNvSpPr>
            <p:nvPr/>
          </p:nvSpPr>
          <p:spPr bwMode="auto">
            <a:xfrm>
              <a:off x="4944" y="968"/>
              <a:ext cx="255" cy="288"/>
            </a:xfrm>
            <a:prstGeom prst="rect">
              <a:avLst/>
            </a:prstGeom>
            <a:noFill/>
            <a:ln w="9525">
              <a:noFill/>
              <a:miter lim="800000"/>
              <a:headEnd/>
              <a:tailEnd/>
            </a:ln>
            <a:effectLst/>
          </p:spPr>
          <p:txBody>
            <a:bodyPr wrap="none">
              <a:spAutoFit/>
            </a:bodyPr>
            <a:lstStyle/>
            <a:p>
              <a:r>
                <a:rPr lang="en-US"/>
                <a:t>H</a:t>
              </a:r>
            </a:p>
          </p:txBody>
        </p:sp>
        <p:sp>
          <p:nvSpPr>
            <p:cNvPr id="67700" name="Text Box 116"/>
            <p:cNvSpPr txBox="1">
              <a:spLocks noChangeArrowheads="1"/>
            </p:cNvSpPr>
            <p:nvPr/>
          </p:nvSpPr>
          <p:spPr bwMode="auto">
            <a:xfrm>
              <a:off x="4952" y="1680"/>
              <a:ext cx="255" cy="288"/>
            </a:xfrm>
            <a:prstGeom prst="rect">
              <a:avLst/>
            </a:prstGeom>
            <a:noFill/>
            <a:ln w="9525">
              <a:noFill/>
              <a:miter lim="800000"/>
              <a:headEnd/>
              <a:tailEnd/>
            </a:ln>
            <a:effectLst/>
          </p:spPr>
          <p:txBody>
            <a:bodyPr wrap="none">
              <a:spAutoFit/>
            </a:bodyPr>
            <a:lstStyle/>
            <a:p>
              <a:r>
                <a:rPr lang="en-US"/>
                <a:t>H</a:t>
              </a:r>
            </a:p>
          </p:txBody>
        </p:sp>
        <p:sp>
          <p:nvSpPr>
            <p:cNvPr id="67701" name="Text Box 117"/>
            <p:cNvSpPr txBox="1">
              <a:spLocks noChangeArrowheads="1"/>
            </p:cNvSpPr>
            <p:nvPr/>
          </p:nvSpPr>
          <p:spPr bwMode="auto">
            <a:xfrm>
              <a:off x="4272" y="2160"/>
              <a:ext cx="255" cy="288"/>
            </a:xfrm>
            <a:prstGeom prst="rect">
              <a:avLst/>
            </a:prstGeom>
            <a:noFill/>
            <a:ln w="9525">
              <a:noFill/>
              <a:miter lim="800000"/>
              <a:headEnd/>
              <a:tailEnd/>
            </a:ln>
            <a:effectLst/>
          </p:spPr>
          <p:txBody>
            <a:bodyPr wrap="none">
              <a:spAutoFit/>
            </a:bodyPr>
            <a:lstStyle/>
            <a:p>
              <a:r>
                <a:rPr lang="en-US"/>
                <a:t>H</a:t>
              </a:r>
            </a:p>
          </p:txBody>
        </p:sp>
        <p:sp>
          <p:nvSpPr>
            <p:cNvPr id="67702" name="Text Box 118"/>
            <p:cNvSpPr txBox="1">
              <a:spLocks noChangeArrowheads="1"/>
            </p:cNvSpPr>
            <p:nvPr/>
          </p:nvSpPr>
          <p:spPr bwMode="auto">
            <a:xfrm>
              <a:off x="4272" y="528"/>
              <a:ext cx="255" cy="288"/>
            </a:xfrm>
            <a:prstGeom prst="rect">
              <a:avLst/>
            </a:prstGeom>
            <a:noFill/>
            <a:ln w="9525">
              <a:noFill/>
              <a:miter lim="800000"/>
              <a:headEnd/>
              <a:tailEnd/>
            </a:ln>
            <a:effectLst/>
          </p:spPr>
          <p:txBody>
            <a:bodyPr wrap="none">
              <a:spAutoFit/>
            </a:bodyPr>
            <a:lstStyle/>
            <a:p>
              <a:r>
                <a:rPr lang="en-US"/>
                <a:t>H</a:t>
              </a:r>
            </a:p>
          </p:txBody>
        </p:sp>
      </p:grpSp>
      <p:sp>
        <p:nvSpPr>
          <p:cNvPr id="67705" name="Line 121"/>
          <p:cNvSpPr>
            <a:spLocks noChangeShapeType="1"/>
          </p:cNvSpPr>
          <p:nvPr/>
        </p:nvSpPr>
        <p:spPr bwMode="auto">
          <a:xfrm>
            <a:off x="3886200" y="2209800"/>
            <a:ext cx="1371600" cy="0"/>
          </a:xfrm>
          <a:prstGeom prst="line">
            <a:avLst/>
          </a:prstGeom>
          <a:noFill/>
          <a:ln w="28575">
            <a:solidFill>
              <a:schemeClr val="tx1"/>
            </a:solidFill>
            <a:round/>
            <a:headEnd type="triangle" w="med" len="med"/>
            <a:tailEnd type="triangle" w="med" len="med"/>
          </a:ln>
          <a:effectLst/>
        </p:spPr>
        <p:txBody>
          <a:bodyPr/>
          <a:lstStyle/>
          <a:p>
            <a:endParaRPr lang="en-US"/>
          </a:p>
        </p:txBody>
      </p:sp>
      <p:grpSp>
        <p:nvGrpSpPr>
          <p:cNvPr id="4" name="Group 125"/>
          <p:cNvGrpSpPr>
            <a:grpSpLocks/>
          </p:cNvGrpSpPr>
          <p:nvPr/>
        </p:nvGrpSpPr>
        <p:grpSpPr bwMode="auto">
          <a:xfrm rot="-5400000">
            <a:off x="3938588" y="4659312"/>
            <a:ext cx="1295400" cy="1120775"/>
            <a:chOff x="3792" y="3168"/>
            <a:chExt cx="816" cy="706"/>
          </a:xfrm>
        </p:grpSpPr>
        <p:sp>
          <p:nvSpPr>
            <p:cNvPr id="67707" name="AutoShape 123"/>
            <p:cNvSpPr>
              <a:spLocks noChangeArrowheads="1"/>
            </p:cNvSpPr>
            <p:nvPr/>
          </p:nvSpPr>
          <p:spPr bwMode="auto">
            <a:xfrm>
              <a:off x="3792" y="3168"/>
              <a:ext cx="816" cy="706"/>
            </a:xfrm>
            <a:prstGeom prst="hexagon">
              <a:avLst>
                <a:gd name="adj" fmla="val 28895"/>
                <a:gd name="vf" fmla="val 115470"/>
              </a:avLst>
            </a:prstGeom>
            <a:noFill/>
            <a:ln w="28575">
              <a:solidFill>
                <a:schemeClr val="tx1"/>
              </a:solidFill>
              <a:miter lim="800000"/>
              <a:headEnd/>
              <a:tailEnd/>
            </a:ln>
            <a:effectLst/>
          </p:spPr>
          <p:txBody>
            <a:bodyPr wrap="none" anchor="ctr"/>
            <a:lstStyle/>
            <a:p>
              <a:endParaRPr lang="en-US"/>
            </a:p>
          </p:txBody>
        </p:sp>
        <p:sp>
          <p:nvSpPr>
            <p:cNvPr id="67708" name="Oval 124"/>
            <p:cNvSpPr>
              <a:spLocks noChangeArrowheads="1"/>
            </p:cNvSpPr>
            <p:nvPr/>
          </p:nvSpPr>
          <p:spPr bwMode="auto">
            <a:xfrm>
              <a:off x="3984" y="3305"/>
              <a:ext cx="432" cy="432"/>
            </a:xfrm>
            <a:prstGeom prst="ellipse">
              <a:avLst/>
            </a:prstGeom>
            <a:noFill/>
            <a:ln w="28575">
              <a:solidFill>
                <a:schemeClr val="tx1"/>
              </a:solidFill>
              <a:round/>
              <a:headEnd/>
              <a:tailEnd/>
            </a:ln>
            <a:effectLst/>
          </p:spPr>
          <p:txBody>
            <a:bodyPr wrap="none" anchor="ctr"/>
            <a:lstStyle/>
            <a:p>
              <a:endParaRPr lang="en-US"/>
            </a:p>
          </p:txBody>
        </p:sp>
      </p:grpSp>
      <p:pic>
        <p:nvPicPr>
          <p:cNvPr id="67710" name="Picture 126" descr="24_tap959"/>
          <p:cNvPicPr>
            <a:picLocks noChangeAspect="1" noChangeArrowheads="1"/>
          </p:cNvPicPr>
          <p:nvPr/>
        </p:nvPicPr>
        <p:blipFill>
          <a:blip r:embed="rId3" cstate="print"/>
          <a:srcRect l="5937" t="11250" r="5937"/>
          <a:stretch>
            <a:fillRect/>
          </a:stretch>
        </p:blipFill>
        <p:spPr bwMode="auto">
          <a:xfrm>
            <a:off x="6172200" y="3949700"/>
            <a:ext cx="2895600" cy="2187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649"/>
                                        </p:tgtEl>
                                        <p:attrNameLst>
                                          <p:attrName>style.visibility</p:attrName>
                                        </p:attrNameLst>
                                      </p:cBhvr>
                                      <p:to>
                                        <p:strVal val="visible"/>
                                      </p:to>
                                    </p:set>
                                    <p:anim calcmode="lin" valueType="num">
                                      <p:cBhvr additive="base">
                                        <p:cTn id="7" dur="500" fill="hold"/>
                                        <p:tgtEl>
                                          <p:spTgt spid="67649"/>
                                        </p:tgtEl>
                                        <p:attrNameLst>
                                          <p:attrName>ppt_x</p:attrName>
                                        </p:attrNameLst>
                                      </p:cBhvr>
                                      <p:tavLst>
                                        <p:tav tm="0">
                                          <p:val>
                                            <p:strVal val="0-#ppt_w/2"/>
                                          </p:val>
                                        </p:tav>
                                        <p:tav tm="100000">
                                          <p:val>
                                            <p:strVal val="#ppt_x"/>
                                          </p:val>
                                        </p:tav>
                                      </p:tavLst>
                                    </p:anim>
                                    <p:anim calcmode="lin" valueType="num">
                                      <p:cBhvr additive="base">
                                        <p:cTn id="8" dur="500" fill="hold"/>
                                        <p:tgtEl>
                                          <p:spTgt spid="676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14.jpg"/>
          <p:cNvPicPr>
            <a:picLocks noChangeAspect="1"/>
          </p:cNvPicPr>
          <p:nvPr/>
        </p:nvPicPr>
        <p:blipFill>
          <a:blip r:embed="rId3" cstate="print"/>
          <a:stretch>
            <a:fillRect/>
          </a:stretch>
        </p:blipFill>
        <p:spPr>
          <a:xfrm>
            <a:off x="1981200" y="924910"/>
            <a:ext cx="5363262" cy="5531521"/>
          </a:xfrm>
          <a:prstGeom prst="rect">
            <a:avLst/>
          </a:prstGeom>
        </p:spPr>
      </p:pic>
      <p:sp>
        <p:nvSpPr>
          <p:cNvPr id="2" name="Title 1"/>
          <p:cNvSpPr>
            <a:spLocks noGrp="1"/>
          </p:cNvSpPr>
          <p:nvPr>
            <p:ph type="title"/>
          </p:nvPr>
        </p:nvSpPr>
        <p:spPr>
          <a:xfrm>
            <a:off x="457200" y="274638"/>
            <a:ext cx="8229600" cy="639762"/>
          </a:xfrm>
        </p:spPr>
        <p:txBody>
          <a:bodyPr>
            <a:normAutofit/>
          </a:bodyPr>
          <a:lstStyle/>
          <a:p>
            <a:r>
              <a:rPr lang="en-US" sz="2800" dirty="0" smtClean="0"/>
              <a:t>What consumer products contain a benzene ring? </a:t>
            </a:r>
            <a:endParaRPr lang="en-US" sz="2800" dirty="0"/>
          </a:p>
        </p:txBody>
      </p:sp>
    </p:spTree>
    <p:extLst>
      <p:ext uri="{BB962C8B-B14F-4D97-AF65-F5344CB8AC3E}">
        <p14:creationId xmlns:p14="http://schemas.microsoft.com/office/powerpoint/2010/main" val="3046026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24.3</a:t>
            </a:r>
          </a:p>
        </p:txBody>
      </p:sp>
      <p:sp>
        <p:nvSpPr>
          <p:cNvPr id="68612" name="Text Box 4"/>
          <p:cNvSpPr txBox="1">
            <a:spLocks noChangeArrowheads="1"/>
          </p:cNvSpPr>
          <p:nvPr/>
        </p:nvSpPr>
        <p:spPr bwMode="auto">
          <a:xfrm>
            <a:off x="1733550" y="141288"/>
            <a:ext cx="5749925" cy="519112"/>
          </a:xfrm>
          <a:prstGeom prst="rect">
            <a:avLst/>
          </a:prstGeom>
          <a:noFill/>
          <a:ln w="9525">
            <a:noFill/>
            <a:miter lim="800000"/>
            <a:headEnd/>
            <a:tailEnd/>
          </a:ln>
          <a:effectLst/>
        </p:spPr>
        <p:txBody>
          <a:bodyPr wrap="none">
            <a:spAutoFit/>
          </a:bodyPr>
          <a:lstStyle/>
          <a:p>
            <a:pPr algn="ctr"/>
            <a:r>
              <a:rPr lang="en-US" sz="2800"/>
              <a:t>Aromatic Compound Nomenclature</a:t>
            </a:r>
          </a:p>
        </p:txBody>
      </p:sp>
      <p:grpSp>
        <p:nvGrpSpPr>
          <p:cNvPr id="2" name="Group 101"/>
          <p:cNvGrpSpPr>
            <a:grpSpLocks/>
          </p:cNvGrpSpPr>
          <p:nvPr/>
        </p:nvGrpSpPr>
        <p:grpSpPr bwMode="auto">
          <a:xfrm>
            <a:off x="990600" y="1219200"/>
            <a:ext cx="1517650" cy="2198688"/>
            <a:chOff x="240" y="860"/>
            <a:chExt cx="956" cy="1385"/>
          </a:xfrm>
        </p:grpSpPr>
        <p:grpSp>
          <p:nvGrpSpPr>
            <p:cNvPr id="3" name="Group 43"/>
            <p:cNvGrpSpPr>
              <a:grpSpLocks/>
            </p:cNvGrpSpPr>
            <p:nvPr/>
          </p:nvGrpSpPr>
          <p:grpSpPr bwMode="auto">
            <a:xfrm>
              <a:off x="240" y="860"/>
              <a:ext cx="956" cy="1064"/>
              <a:chOff x="714" y="856"/>
              <a:chExt cx="956" cy="1064"/>
            </a:xfrm>
          </p:grpSpPr>
          <p:grpSp>
            <p:nvGrpSpPr>
              <p:cNvPr id="4" name="Group 41"/>
              <p:cNvGrpSpPr>
                <a:grpSpLocks/>
              </p:cNvGrpSpPr>
              <p:nvPr/>
            </p:nvGrpSpPr>
            <p:grpSpPr bwMode="auto">
              <a:xfrm>
                <a:off x="714" y="1094"/>
                <a:ext cx="540" cy="826"/>
                <a:chOff x="714" y="1094"/>
                <a:chExt cx="540" cy="826"/>
              </a:xfrm>
            </p:grpSpPr>
            <p:grpSp>
              <p:nvGrpSpPr>
                <p:cNvPr id="5" name="Group 39"/>
                <p:cNvGrpSpPr>
                  <a:grpSpLocks/>
                </p:cNvGrpSpPr>
                <p:nvPr/>
              </p:nvGrpSpPr>
              <p:grpSpPr bwMode="auto">
                <a:xfrm rot="-5400000">
                  <a:off x="672" y="1338"/>
                  <a:ext cx="624" cy="540"/>
                  <a:chOff x="672" y="1140"/>
                  <a:chExt cx="624" cy="540"/>
                </a:xfrm>
              </p:grpSpPr>
              <p:sp>
                <p:nvSpPr>
                  <p:cNvPr id="68645" name="AutoShape 37"/>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pPr algn="ctr"/>
                    <a:endParaRPr lang="en-US" dirty="0"/>
                  </a:p>
                </p:txBody>
              </p:sp>
              <p:sp>
                <p:nvSpPr>
                  <p:cNvPr id="68646" name="Oval 38"/>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endParaRPr lang="en-US"/>
                  </a:p>
                </p:txBody>
              </p:sp>
            </p:grpSp>
            <p:sp>
              <p:nvSpPr>
                <p:cNvPr id="68648" name="Line 40"/>
                <p:cNvSpPr>
                  <a:spLocks noChangeShapeType="1"/>
                </p:cNvSpPr>
                <p:nvPr/>
              </p:nvSpPr>
              <p:spPr bwMode="auto">
                <a:xfrm flipV="1">
                  <a:off x="984" y="1094"/>
                  <a:ext cx="0" cy="192"/>
                </a:xfrm>
                <a:prstGeom prst="line">
                  <a:avLst/>
                </a:prstGeom>
                <a:noFill/>
                <a:ln w="28575">
                  <a:solidFill>
                    <a:schemeClr val="tx1"/>
                  </a:solidFill>
                  <a:round/>
                  <a:headEnd/>
                  <a:tailEnd/>
                </a:ln>
                <a:effectLst/>
              </p:spPr>
              <p:txBody>
                <a:bodyPr/>
                <a:lstStyle/>
                <a:p>
                  <a:endParaRPr lang="en-US"/>
                </a:p>
              </p:txBody>
            </p:sp>
          </p:grpSp>
          <p:sp>
            <p:nvSpPr>
              <p:cNvPr id="68650" name="Text Box 42"/>
              <p:cNvSpPr txBox="1">
                <a:spLocks noChangeArrowheads="1"/>
              </p:cNvSpPr>
              <p:nvPr/>
            </p:nvSpPr>
            <p:spPr bwMode="auto">
              <a:xfrm>
                <a:off x="856" y="856"/>
                <a:ext cx="814" cy="288"/>
              </a:xfrm>
              <a:prstGeom prst="rect">
                <a:avLst/>
              </a:prstGeom>
              <a:noFill/>
              <a:ln w="9525">
                <a:noFill/>
                <a:miter lim="800000"/>
                <a:headEnd/>
                <a:tailEnd/>
              </a:ln>
              <a:effectLst/>
            </p:spPr>
            <p:txBody>
              <a:bodyPr wrap="none">
                <a:spAutoFit/>
              </a:bodyPr>
              <a:lstStyle/>
              <a:p>
                <a:r>
                  <a:rPr lang="en-US"/>
                  <a:t>CH</a:t>
                </a:r>
                <a:r>
                  <a:rPr lang="en-US" baseline="-25000"/>
                  <a:t>2</a:t>
                </a:r>
                <a:r>
                  <a:rPr lang="en-US"/>
                  <a:t>CH</a:t>
                </a:r>
                <a:r>
                  <a:rPr lang="en-US" baseline="-25000"/>
                  <a:t>3</a:t>
                </a:r>
                <a:endParaRPr lang="en-US"/>
              </a:p>
            </p:txBody>
          </p:sp>
        </p:grpSp>
        <p:sp>
          <p:nvSpPr>
            <p:cNvPr id="68673" name="Text Box 65"/>
            <p:cNvSpPr txBox="1">
              <a:spLocks noChangeArrowheads="1"/>
            </p:cNvSpPr>
            <p:nvPr/>
          </p:nvSpPr>
          <p:spPr bwMode="auto">
            <a:xfrm>
              <a:off x="240" y="2012"/>
              <a:ext cx="912" cy="233"/>
            </a:xfrm>
            <a:prstGeom prst="rect">
              <a:avLst/>
            </a:prstGeom>
            <a:noFill/>
            <a:ln w="9525">
              <a:noFill/>
              <a:miter lim="800000"/>
              <a:headEnd/>
              <a:tailEnd/>
            </a:ln>
            <a:effectLst/>
          </p:spPr>
          <p:txBody>
            <a:bodyPr wrap="none">
              <a:spAutoFit/>
            </a:bodyPr>
            <a:lstStyle/>
            <a:p>
              <a:pPr algn="ctr"/>
              <a:r>
                <a:rPr lang="en-US" dirty="0" err="1"/>
                <a:t>ethylbenzene</a:t>
              </a:r>
              <a:endParaRPr lang="en-US" dirty="0"/>
            </a:p>
          </p:txBody>
        </p:sp>
      </p:grpSp>
      <p:grpSp>
        <p:nvGrpSpPr>
          <p:cNvPr id="6" name="Group 102"/>
          <p:cNvGrpSpPr>
            <a:grpSpLocks/>
          </p:cNvGrpSpPr>
          <p:nvPr/>
        </p:nvGrpSpPr>
        <p:grpSpPr bwMode="auto">
          <a:xfrm>
            <a:off x="2859088" y="1365250"/>
            <a:ext cx="1574800" cy="2058988"/>
            <a:chOff x="1801" y="860"/>
            <a:chExt cx="992" cy="1297"/>
          </a:xfrm>
        </p:grpSpPr>
        <p:grpSp>
          <p:nvGrpSpPr>
            <p:cNvPr id="7" name="Group 44"/>
            <p:cNvGrpSpPr>
              <a:grpSpLocks/>
            </p:cNvGrpSpPr>
            <p:nvPr/>
          </p:nvGrpSpPr>
          <p:grpSpPr bwMode="auto">
            <a:xfrm>
              <a:off x="2015" y="860"/>
              <a:ext cx="540" cy="1064"/>
              <a:chOff x="714" y="856"/>
              <a:chExt cx="540" cy="1064"/>
            </a:xfrm>
          </p:grpSpPr>
          <p:grpSp>
            <p:nvGrpSpPr>
              <p:cNvPr id="8" name="Group 45"/>
              <p:cNvGrpSpPr>
                <a:grpSpLocks/>
              </p:cNvGrpSpPr>
              <p:nvPr/>
            </p:nvGrpSpPr>
            <p:grpSpPr bwMode="auto">
              <a:xfrm>
                <a:off x="714" y="1094"/>
                <a:ext cx="540" cy="826"/>
                <a:chOff x="714" y="1094"/>
                <a:chExt cx="540" cy="826"/>
              </a:xfrm>
            </p:grpSpPr>
            <p:grpSp>
              <p:nvGrpSpPr>
                <p:cNvPr id="9" name="Group 46"/>
                <p:cNvGrpSpPr>
                  <a:grpSpLocks/>
                </p:cNvGrpSpPr>
                <p:nvPr/>
              </p:nvGrpSpPr>
              <p:grpSpPr bwMode="auto">
                <a:xfrm rot="-5400000">
                  <a:off x="672" y="1338"/>
                  <a:ext cx="624" cy="540"/>
                  <a:chOff x="672" y="1140"/>
                  <a:chExt cx="624" cy="540"/>
                </a:xfrm>
              </p:grpSpPr>
              <p:sp>
                <p:nvSpPr>
                  <p:cNvPr id="68655" name="AutoShape 47"/>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pPr algn="ctr"/>
                    <a:endParaRPr lang="en-US"/>
                  </a:p>
                </p:txBody>
              </p:sp>
              <p:sp>
                <p:nvSpPr>
                  <p:cNvPr id="68656" name="Oval 48"/>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pPr algn="ctr"/>
                    <a:endParaRPr lang="en-US"/>
                  </a:p>
                </p:txBody>
              </p:sp>
            </p:grpSp>
            <p:sp>
              <p:nvSpPr>
                <p:cNvPr id="68657" name="Line 49"/>
                <p:cNvSpPr>
                  <a:spLocks noChangeShapeType="1"/>
                </p:cNvSpPr>
                <p:nvPr/>
              </p:nvSpPr>
              <p:spPr bwMode="auto">
                <a:xfrm flipV="1">
                  <a:off x="984" y="1094"/>
                  <a:ext cx="0" cy="192"/>
                </a:xfrm>
                <a:prstGeom prst="line">
                  <a:avLst/>
                </a:prstGeom>
                <a:noFill/>
                <a:ln w="28575">
                  <a:solidFill>
                    <a:schemeClr val="tx1"/>
                  </a:solidFill>
                  <a:round/>
                  <a:headEnd/>
                  <a:tailEnd/>
                </a:ln>
                <a:effectLst/>
              </p:spPr>
              <p:txBody>
                <a:bodyPr/>
                <a:lstStyle/>
                <a:p>
                  <a:pPr algn="ctr"/>
                  <a:endParaRPr lang="en-US"/>
                </a:p>
              </p:txBody>
            </p:sp>
          </p:grpSp>
          <p:sp>
            <p:nvSpPr>
              <p:cNvPr id="68658" name="Text Box 50"/>
              <p:cNvSpPr txBox="1">
                <a:spLocks noChangeArrowheads="1"/>
              </p:cNvSpPr>
              <p:nvPr/>
            </p:nvSpPr>
            <p:spPr bwMode="auto">
              <a:xfrm>
                <a:off x="891" y="856"/>
                <a:ext cx="227" cy="233"/>
              </a:xfrm>
              <a:prstGeom prst="rect">
                <a:avLst/>
              </a:prstGeom>
              <a:noFill/>
              <a:ln w="9525">
                <a:noFill/>
                <a:miter lim="800000"/>
                <a:headEnd/>
                <a:tailEnd/>
              </a:ln>
              <a:effectLst/>
            </p:spPr>
            <p:txBody>
              <a:bodyPr wrap="none">
                <a:spAutoFit/>
              </a:bodyPr>
              <a:lstStyle/>
              <a:p>
                <a:pPr algn="ctr"/>
                <a:r>
                  <a:rPr lang="en-US"/>
                  <a:t>Cl</a:t>
                </a:r>
              </a:p>
            </p:txBody>
          </p:sp>
        </p:grpSp>
        <p:sp>
          <p:nvSpPr>
            <p:cNvPr id="68674" name="Text Box 66"/>
            <p:cNvSpPr txBox="1">
              <a:spLocks noChangeArrowheads="1"/>
            </p:cNvSpPr>
            <p:nvPr/>
          </p:nvSpPr>
          <p:spPr bwMode="auto">
            <a:xfrm>
              <a:off x="1801" y="1924"/>
              <a:ext cx="992" cy="233"/>
            </a:xfrm>
            <a:prstGeom prst="rect">
              <a:avLst/>
            </a:prstGeom>
            <a:noFill/>
            <a:ln w="9525">
              <a:noFill/>
              <a:miter lim="800000"/>
              <a:headEnd/>
              <a:tailEnd/>
            </a:ln>
            <a:effectLst/>
          </p:spPr>
          <p:txBody>
            <a:bodyPr wrap="none">
              <a:spAutoFit/>
            </a:bodyPr>
            <a:lstStyle/>
            <a:p>
              <a:pPr algn="ctr"/>
              <a:r>
                <a:rPr lang="en-US"/>
                <a:t>chlorobenzene</a:t>
              </a:r>
            </a:p>
          </p:txBody>
        </p:sp>
      </p:grpSp>
      <p:grpSp>
        <p:nvGrpSpPr>
          <p:cNvPr id="10" name="Group 103"/>
          <p:cNvGrpSpPr>
            <a:grpSpLocks/>
          </p:cNvGrpSpPr>
          <p:nvPr/>
        </p:nvGrpSpPr>
        <p:grpSpPr bwMode="auto">
          <a:xfrm>
            <a:off x="5029200" y="1295400"/>
            <a:ext cx="1574800" cy="2128838"/>
            <a:chOff x="3168" y="860"/>
            <a:chExt cx="992" cy="1341"/>
          </a:xfrm>
        </p:grpSpPr>
        <p:grpSp>
          <p:nvGrpSpPr>
            <p:cNvPr id="11" name="Group 51"/>
            <p:cNvGrpSpPr>
              <a:grpSpLocks/>
            </p:cNvGrpSpPr>
            <p:nvPr/>
          </p:nvGrpSpPr>
          <p:grpSpPr bwMode="auto">
            <a:xfrm>
              <a:off x="3374" y="860"/>
              <a:ext cx="607" cy="1064"/>
              <a:chOff x="714" y="856"/>
              <a:chExt cx="607" cy="1064"/>
            </a:xfrm>
          </p:grpSpPr>
          <p:grpSp>
            <p:nvGrpSpPr>
              <p:cNvPr id="12" name="Group 52"/>
              <p:cNvGrpSpPr>
                <a:grpSpLocks/>
              </p:cNvGrpSpPr>
              <p:nvPr/>
            </p:nvGrpSpPr>
            <p:grpSpPr bwMode="auto">
              <a:xfrm>
                <a:off x="714" y="1094"/>
                <a:ext cx="540" cy="826"/>
                <a:chOff x="714" y="1094"/>
                <a:chExt cx="540" cy="826"/>
              </a:xfrm>
            </p:grpSpPr>
            <p:grpSp>
              <p:nvGrpSpPr>
                <p:cNvPr id="13" name="Group 53"/>
                <p:cNvGrpSpPr>
                  <a:grpSpLocks/>
                </p:cNvGrpSpPr>
                <p:nvPr/>
              </p:nvGrpSpPr>
              <p:grpSpPr bwMode="auto">
                <a:xfrm rot="-5400000">
                  <a:off x="672" y="1338"/>
                  <a:ext cx="624" cy="540"/>
                  <a:chOff x="672" y="1140"/>
                  <a:chExt cx="624" cy="540"/>
                </a:xfrm>
              </p:grpSpPr>
              <p:sp>
                <p:nvSpPr>
                  <p:cNvPr id="68662" name="AutoShape 54"/>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endParaRPr lang="en-US"/>
                  </a:p>
                </p:txBody>
              </p:sp>
              <p:sp>
                <p:nvSpPr>
                  <p:cNvPr id="68663" name="Oval 55"/>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endParaRPr lang="en-US"/>
                  </a:p>
                </p:txBody>
              </p:sp>
            </p:grpSp>
            <p:sp>
              <p:nvSpPr>
                <p:cNvPr id="68664" name="Line 56"/>
                <p:cNvSpPr>
                  <a:spLocks noChangeShapeType="1"/>
                </p:cNvSpPr>
                <p:nvPr/>
              </p:nvSpPr>
              <p:spPr bwMode="auto">
                <a:xfrm flipV="1">
                  <a:off x="984" y="1094"/>
                  <a:ext cx="0" cy="192"/>
                </a:xfrm>
                <a:prstGeom prst="line">
                  <a:avLst/>
                </a:prstGeom>
                <a:noFill/>
                <a:ln w="28575">
                  <a:solidFill>
                    <a:schemeClr val="tx1"/>
                  </a:solidFill>
                  <a:round/>
                  <a:headEnd/>
                  <a:tailEnd/>
                </a:ln>
                <a:effectLst/>
              </p:spPr>
              <p:txBody>
                <a:bodyPr/>
                <a:lstStyle/>
                <a:p>
                  <a:endParaRPr lang="en-US"/>
                </a:p>
              </p:txBody>
            </p:sp>
          </p:grpSp>
          <p:sp>
            <p:nvSpPr>
              <p:cNvPr id="68665" name="Text Box 57"/>
              <p:cNvSpPr txBox="1">
                <a:spLocks noChangeArrowheads="1"/>
              </p:cNvSpPr>
              <p:nvPr/>
            </p:nvSpPr>
            <p:spPr bwMode="auto">
              <a:xfrm>
                <a:off x="856" y="856"/>
                <a:ext cx="465" cy="288"/>
              </a:xfrm>
              <a:prstGeom prst="rect">
                <a:avLst/>
              </a:prstGeom>
              <a:noFill/>
              <a:ln w="9525">
                <a:noFill/>
                <a:miter lim="800000"/>
                <a:headEnd/>
                <a:tailEnd/>
              </a:ln>
              <a:effectLst/>
            </p:spPr>
            <p:txBody>
              <a:bodyPr wrap="none">
                <a:spAutoFit/>
              </a:bodyPr>
              <a:lstStyle/>
              <a:p>
                <a:r>
                  <a:rPr lang="en-US"/>
                  <a:t>NH</a:t>
                </a:r>
                <a:r>
                  <a:rPr lang="en-US" baseline="-25000"/>
                  <a:t>2</a:t>
                </a:r>
                <a:endParaRPr lang="en-US"/>
              </a:p>
            </p:txBody>
          </p:sp>
        </p:grpSp>
        <p:sp>
          <p:nvSpPr>
            <p:cNvPr id="68675" name="Text Box 67"/>
            <p:cNvSpPr txBox="1">
              <a:spLocks noChangeArrowheads="1"/>
            </p:cNvSpPr>
            <p:nvPr/>
          </p:nvSpPr>
          <p:spPr bwMode="auto">
            <a:xfrm>
              <a:off x="3168" y="1968"/>
              <a:ext cx="992" cy="233"/>
            </a:xfrm>
            <a:prstGeom prst="rect">
              <a:avLst/>
            </a:prstGeom>
            <a:noFill/>
            <a:ln w="9525">
              <a:noFill/>
              <a:miter lim="800000"/>
              <a:headEnd/>
              <a:tailEnd/>
            </a:ln>
            <a:effectLst/>
          </p:spPr>
          <p:txBody>
            <a:bodyPr wrap="none">
              <a:spAutoFit/>
            </a:bodyPr>
            <a:lstStyle/>
            <a:p>
              <a:pPr algn="ctr"/>
              <a:r>
                <a:rPr lang="en-US" dirty="0" err="1"/>
                <a:t>aminobenzene</a:t>
              </a:r>
              <a:endParaRPr lang="en-US" dirty="0"/>
            </a:p>
          </p:txBody>
        </p:sp>
      </p:grpSp>
      <p:grpSp>
        <p:nvGrpSpPr>
          <p:cNvPr id="14" name="Group 104"/>
          <p:cNvGrpSpPr>
            <a:grpSpLocks/>
          </p:cNvGrpSpPr>
          <p:nvPr/>
        </p:nvGrpSpPr>
        <p:grpSpPr bwMode="auto">
          <a:xfrm>
            <a:off x="7319963" y="1365250"/>
            <a:ext cx="1431925" cy="2058988"/>
            <a:chOff x="4611" y="860"/>
            <a:chExt cx="902" cy="1297"/>
          </a:xfrm>
        </p:grpSpPr>
        <p:grpSp>
          <p:nvGrpSpPr>
            <p:cNvPr id="15" name="Group 58"/>
            <p:cNvGrpSpPr>
              <a:grpSpLocks/>
            </p:cNvGrpSpPr>
            <p:nvPr/>
          </p:nvGrpSpPr>
          <p:grpSpPr bwMode="auto">
            <a:xfrm>
              <a:off x="4800" y="860"/>
              <a:ext cx="558" cy="1064"/>
              <a:chOff x="714" y="856"/>
              <a:chExt cx="558" cy="1064"/>
            </a:xfrm>
          </p:grpSpPr>
          <p:grpSp>
            <p:nvGrpSpPr>
              <p:cNvPr id="16" name="Group 59"/>
              <p:cNvGrpSpPr>
                <a:grpSpLocks/>
              </p:cNvGrpSpPr>
              <p:nvPr/>
            </p:nvGrpSpPr>
            <p:grpSpPr bwMode="auto">
              <a:xfrm>
                <a:off x="714" y="1094"/>
                <a:ext cx="540" cy="826"/>
                <a:chOff x="714" y="1094"/>
                <a:chExt cx="540" cy="826"/>
              </a:xfrm>
            </p:grpSpPr>
            <p:grpSp>
              <p:nvGrpSpPr>
                <p:cNvPr id="17" name="Group 60"/>
                <p:cNvGrpSpPr>
                  <a:grpSpLocks/>
                </p:cNvGrpSpPr>
                <p:nvPr/>
              </p:nvGrpSpPr>
              <p:grpSpPr bwMode="auto">
                <a:xfrm rot="-5400000">
                  <a:off x="672" y="1338"/>
                  <a:ext cx="624" cy="540"/>
                  <a:chOff x="672" y="1140"/>
                  <a:chExt cx="624" cy="540"/>
                </a:xfrm>
              </p:grpSpPr>
              <p:sp>
                <p:nvSpPr>
                  <p:cNvPr id="68669" name="AutoShape 61"/>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pPr algn="ctr"/>
                    <a:endParaRPr lang="en-US"/>
                  </a:p>
                </p:txBody>
              </p:sp>
              <p:sp>
                <p:nvSpPr>
                  <p:cNvPr id="68670" name="Oval 62"/>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pPr algn="ctr"/>
                    <a:endParaRPr lang="en-US"/>
                  </a:p>
                </p:txBody>
              </p:sp>
            </p:grpSp>
            <p:sp>
              <p:nvSpPr>
                <p:cNvPr id="68671" name="Line 63"/>
                <p:cNvSpPr>
                  <a:spLocks noChangeShapeType="1"/>
                </p:cNvSpPr>
                <p:nvPr/>
              </p:nvSpPr>
              <p:spPr bwMode="auto">
                <a:xfrm flipV="1">
                  <a:off x="984" y="1094"/>
                  <a:ext cx="0" cy="192"/>
                </a:xfrm>
                <a:prstGeom prst="line">
                  <a:avLst/>
                </a:prstGeom>
                <a:noFill/>
                <a:ln w="28575">
                  <a:solidFill>
                    <a:schemeClr val="tx1"/>
                  </a:solidFill>
                  <a:round/>
                  <a:headEnd/>
                  <a:tailEnd/>
                </a:ln>
                <a:effectLst/>
              </p:spPr>
              <p:txBody>
                <a:bodyPr/>
                <a:lstStyle/>
                <a:p>
                  <a:pPr algn="ctr"/>
                  <a:endParaRPr lang="en-US"/>
                </a:p>
              </p:txBody>
            </p:sp>
          </p:grpSp>
          <p:sp>
            <p:nvSpPr>
              <p:cNvPr id="68672" name="Text Box 64"/>
              <p:cNvSpPr txBox="1">
                <a:spLocks noChangeArrowheads="1"/>
              </p:cNvSpPr>
              <p:nvPr/>
            </p:nvSpPr>
            <p:spPr bwMode="auto">
              <a:xfrm>
                <a:off x="916" y="856"/>
                <a:ext cx="356" cy="233"/>
              </a:xfrm>
              <a:prstGeom prst="rect">
                <a:avLst/>
              </a:prstGeom>
              <a:noFill/>
              <a:ln w="9525">
                <a:noFill/>
                <a:miter lim="800000"/>
                <a:headEnd/>
                <a:tailEnd/>
              </a:ln>
              <a:effectLst/>
            </p:spPr>
            <p:txBody>
              <a:bodyPr wrap="none">
                <a:spAutoFit/>
              </a:bodyPr>
              <a:lstStyle/>
              <a:p>
                <a:pPr algn="ctr"/>
                <a:r>
                  <a:rPr lang="en-US"/>
                  <a:t>NO</a:t>
                </a:r>
                <a:r>
                  <a:rPr lang="en-US" baseline="-25000"/>
                  <a:t>2</a:t>
                </a:r>
                <a:endParaRPr lang="en-US"/>
              </a:p>
            </p:txBody>
          </p:sp>
        </p:grpSp>
        <p:sp>
          <p:nvSpPr>
            <p:cNvPr id="68676" name="Text Box 68"/>
            <p:cNvSpPr txBox="1">
              <a:spLocks noChangeArrowheads="1"/>
            </p:cNvSpPr>
            <p:nvPr/>
          </p:nvSpPr>
          <p:spPr bwMode="auto">
            <a:xfrm>
              <a:off x="4611" y="1924"/>
              <a:ext cx="902" cy="233"/>
            </a:xfrm>
            <a:prstGeom prst="rect">
              <a:avLst/>
            </a:prstGeom>
            <a:noFill/>
            <a:ln w="9525">
              <a:noFill/>
              <a:miter lim="800000"/>
              <a:headEnd/>
              <a:tailEnd/>
            </a:ln>
            <a:effectLst/>
          </p:spPr>
          <p:txBody>
            <a:bodyPr wrap="none">
              <a:spAutoFit/>
            </a:bodyPr>
            <a:lstStyle/>
            <a:p>
              <a:pPr algn="ctr"/>
              <a:r>
                <a:rPr lang="en-US"/>
                <a:t>nitrobenzene</a:t>
              </a:r>
            </a:p>
          </p:txBody>
        </p:sp>
      </p:grpSp>
      <p:grpSp>
        <p:nvGrpSpPr>
          <p:cNvPr id="18" name="Group 81"/>
          <p:cNvGrpSpPr>
            <a:grpSpLocks/>
          </p:cNvGrpSpPr>
          <p:nvPr/>
        </p:nvGrpSpPr>
        <p:grpSpPr bwMode="auto">
          <a:xfrm>
            <a:off x="152400" y="4114800"/>
            <a:ext cx="1509713" cy="1892300"/>
            <a:chOff x="2400" y="2840"/>
            <a:chExt cx="951" cy="1192"/>
          </a:xfrm>
        </p:grpSpPr>
        <p:grpSp>
          <p:nvGrpSpPr>
            <p:cNvPr id="19" name="Group 71"/>
            <p:cNvGrpSpPr>
              <a:grpSpLocks/>
            </p:cNvGrpSpPr>
            <p:nvPr/>
          </p:nvGrpSpPr>
          <p:grpSpPr bwMode="auto">
            <a:xfrm rot="-5400000">
              <a:off x="2570" y="3162"/>
              <a:ext cx="624" cy="540"/>
              <a:chOff x="672" y="1140"/>
              <a:chExt cx="624" cy="540"/>
            </a:xfrm>
          </p:grpSpPr>
          <p:sp>
            <p:nvSpPr>
              <p:cNvPr id="68680" name="AutoShape 72"/>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endParaRPr lang="en-US"/>
              </a:p>
            </p:txBody>
          </p:sp>
          <p:sp>
            <p:nvSpPr>
              <p:cNvPr id="68681" name="Oval 73"/>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endParaRPr lang="en-US"/>
              </a:p>
            </p:txBody>
          </p:sp>
        </p:grpSp>
        <p:sp>
          <p:nvSpPr>
            <p:cNvPr id="68683" name="Text Box 75"/>
            <p:cNvSpPr txBox="1">
              <a:spLocks noChangeArrowheads="1"/>
            </p:cNvSpPr>
            <p:nvPr/>
          </p:nvSpPr>
          <p:spPr bwMode="auto">
            <a:xfrm>
              <a:off x="2754" y="2840"/>
              <a:ext cx="223" cy="288"/>
            </a:xfrm>
            <a:prstGeom prst="rect">
              <a:avLst/>
            </a:prstGeom>
            <a:noFill/>
            <a:ln w="9525">
              <a:noFill/>
              <a:miter lim="800000"/>
              <a:headEnd/>
              <a:tailEnd/>
            </a:ln>
            <a:effectLst/>
          </p:spPr>
          <p:txBody>
            <a:bodyPr wrap="none">
              <a:spAutoFit/>
            </a:bodyPr>
            <a:lstStyle/>
            <a:p>
              <a:r>
                <a:rPr lang="en-US">
                  <a:solidFill>
                    <a:srgbClr val="FF0000"/>
                  </a:solidFill>
                </a:rPr>
                <a:t>1</a:t>
              </a:r>
            </a:p>
          </p:txBody>
        </p:sp>
        <p:sp>
          <p:nvSpPr>
            <p:cNvPr id="68684" name="Text Box 76"/>
            <p:cNvSpPr txBox="1">
              <a:spLocks noChangeArrowheads="1"/>
            </p:cNvSpPr>
            <p:nvPr/>
          </p:nvSpPr>
          <p:spPr bwMode="auto">
            <a:xfrm>
              <a:off x="3120" y="3072"/>
              <a:ext cx="223" cy="288"/>
            </a:xfrm>
            <a:prstGeom prst="rect">
              <a:avLst/>
            </a:prstGeom>
            <a:noFill/>
            <a:ln w="9525">
              <a:noFill/>
              <a:miter lim="800000"/>
              <a:headEnd/>
              <a:tailEnd/>
            </a:ln>
            <a:effectLst/>
          </p:spPr>
          <p:txBody>
            <a:bodyPr wrap="none">
              <a:spAutoFit/>
            </a:bodyPr>
            <a:lstStyle/>
            <a:p>
              <a:r>
                <a:rPr lang="en-US">
                  <a:solidFill>
                    <a:srgbClr val="FF0000"/>
                  </a:solidFill>
                </a:rPr>
                <a:t>2</a:t>
              </a:r>
            </a:p>
          </p:txBody>
        </p:sp>
        <p:sp>
          <p:nvSpPr>
            <p:cNvPr id="68685" name="Text Box 77"/>
            <p:cNvSpPr txBox="1">
              <a:spLocks noChangeArrowheads="1"/>
            </p:cNvSpPr>
            <p:nvPr/>
          </p:nvSpPr>
          <p:spPr bwMode="auto">
            <a:xfrm>
              <a:off x="3128" y="3440"/>
              <a:ext cx="223" cy="288"/>
            </a:xfrm>
            <a:prstGeom prst="rect">
              <a:avLst/>
            </a:prstGeom>
            <a:noFill/>
            <a:ln w="9525">
              <a:noFill/>
              <a:miter lim="800000"/>
              <a:headEnd/>
              <a:tailEnd/>
            </a:ln>
            <a:effectLst/>
          </p:spPr>
          <p:txBody>
            <a:bodyPr wrap="none">
              <a:spAutoFit/>
            </a:bodyPr>
            <a:lstStyle/>
            <a:p>
              <a:r>
                <a:rPr lang="en-US">
                  <a:solidFill>
                    <a:srgbClr val="FF0000"/>
                  </a:solidFill>
                </a:rPr>
                <a:t>3</a:t>
              </a:r>
            </a:p>
          </p:txBody>
        </p:sp>
        <p:sp>
          <p:nvSpPr>
            <p:cNvPr id="68686" name="Text Box 78"/>
            <p:cNvSpPr txBox="1">
              <a:spLocks noChangeArrowheads="1"/>
            </p:cNvSpPr>
            <p:nvPr/>
          </p:nvSpPr>
          <p:spPr bwMode="auto">
            <a:xfrm>
              <a:off x="2768" y="3744"/>
              <a:ext cx="223" cy="288"/>
            </a:xfrm>
            <a:prstGeom prst="rect">
              <a:avLst/>
            </a:prstGeom>
            <a:noFill/>
            <a:ln w="9525">
              <a:noFill/>
              <a:miter lim="800000"/>
              <a:headEnd/>
              <a:tailEnd/>
            </a:ln>
            <a:effectLst/>
          </p:spPr>
          <p:txBody>
            <a:bodyPr wrap="none">
              <a:spAutoFit/>
            </a:bodyPr>
            <a:lstStyle/>
            <a:p>
              <a:r>
                <a:rPr lang="en-US">
                  <a:solidFill>
                    <a:srgbClr val="FF0000"/>
                  </a:solidFill>
                </a:rPr>
                <a:t>4</a:t>
              </a:r>
            </a:p>
          </p:txBody>
        </p:sp>
        <p:sp>
          <p:nvSpPr>
            <p:cNvPr id="68687" name="Text Box 79"/>
            <p:cNvSpPr txBox="1">
              <a:spLocks noChangeArrowheads="1"/>
            </p:cNvSpPr>
            <p:nvPr/>
          </p:nvSpPr>
          <p:spPr bwMode="auto">
            <a:xfrm>
              <a:off x="2408" y="3440"/>
              <a:ext cx="223" cy="288"/>
            </a:xfrm>
            <a:prstGeom prst="rect">
              <a:avLst/>
            </a:prstGeom>
            <a:noFill/>
            <a:ln w="9525">
              <a:noFill/>
              <a:miter lim="800000"/>
              <a:headEnd/>
              <a:tailEnd/>
            </a:ln>
            <a:effectLst/>
          </p:spPr>
          <p:txBody>
            <a:bodyPr wrap="none">
              <a:spAutoFit/>
            </a:bodyPr>
            <a:lstStyle/>
            <a:p>
              <a:r>
                <a:rPr lang="en-US">
                  <a:solidFill>
                    <a:srgbClr val="FF0000"/>
                  </a:solidFill>
                </a:rPr>
                <a:t>5</a:t>
              </a:r>
            </a:p>
          </p:txBody>
        </p:sp>
        <p:sp>
          <p:nvSpPr>
            <p:cNvPr id="68688" name="Text Box 80"/>
            <p:cNvSpPr txBox="1">
              <a:spLocks noChangeArrowheads="1"/>
            </p:cNvSpPr>
            <p:nvPr/>
          </p:nvSpPr>
          <p:spPr bwMode="auto">
            <a:xfrm>
              <a:off x="2400" y="3072"/>
              <a:ext cx="223" cy="288"/>
            </a:xfrm>
            <a:prstGeom prst="rect">
              <a:avLst/>
            </a:prstGeom>
            <a:noFill/>
            <a:ln w="9525">
              <a:noFill/>
              <a:miter lim="800000"/>
              <a:headEnd/>
              <a:tailEnd/>
            </a:ln>
            <a:effectLst/>
          </p:spPr>
          <p:txBody>
            <a:bodyPr wrap="none">
              <a:spAutoFit/>
            </a:bodyPr>
            <a:lstStyle/>
            <a:p>
              <a:r>
                <a:rPr lang="en-US">
                  <a:solidFill>
                    <a:srgbClr val="FF0000"/>
                  </a:solidFill>
                </a:rPr>
                <a:t>6</a:t>
              </a:r>
            </a:p>
          </p:txBody>
        </p:sp>
      </p:grpSp>
      <p:grpSp>
        <p:nvGrpSpPr>
          <p:cNvPr id="20" name="Group 99"/>
          <p:cNvGrpSpPr>
            <a:grpSpLocks/>
          </p:cNvGrpSpPr>
          <p:nvPr/>
        </p:nvGrpSpPr>
        <p:grpSpPr bwMode="auto">
          <a:xfrm>
            <a:off x="2209800" y="3886200"/>
            <a:ext cx="1549400" cy="1689100"/>
            <a:chOff x="1440" y="2256"/>
            <a:chExt cx="976" cy="1064"/>
          </a:xfrm>
        </p:grpSpPr>
        <p:grpSp>
          <p:nvGrpSpPr>
            <p:cNvPr id="21" name="Group 84"/>
            <p:cNvGrpSpPr>
              <a:grpSpLocks/>
            </p:cNvGrpSpPr>
            <p:nvPr/>
          </p:nvGrpSpPr>
          <p:grpSpPr bwMode="auto">
            <a:xfrm rot="-5400000">
              <a:off x="1398" y="2738"/>
              <a:ext cx="624" cy="540"/>
              <a:chOff x="672" y="1140"/>
              <a:chExt cx="624" cy="540"/>
            </a:xfrm>
          </p:grpSpPr>
          <p:sp>
            <p:nvSpPr>
              <p:cNvPr id="68693" name="AutoShape 85"/>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endParaRPr lang="en-US"/>
              </a:p>
            </p:txBody>
          </p:sp>
          <p:sp>
            <p:nvSpPr>
              <p:cNvPr id="68694" name="Oval 86"/>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endParaRPr lang="en-US"/>
              </a:p>
            </p:txBody>
          </p:sp>
        </p:grpSp>
        <p:sp>
          <p:nvSpPr>
            <p:cNvPr id="68695" name="Line 87"/>
            <p:cNvSpPr>
              <a:spLocks noChangeShapeType="1"/>
            </p:cNvSpPr>
            <p:nvPr/>
          </p:nvSpPr>
          <p:spPr bwMode="auto">
            <a:xfrm flipV="1">
              <a:off x="1710" y="2494"/>
              <a:ext cx="0" cy="192"/>
            </a:xfrm>
            <a:prstGeom prst="line">
              <a:avLst/>
            </a:prstGeom>
            <a:noFill/>
            <a:ln w="28575">
              <a:solidFill>
                <a:schemeClr val="tx1"/>
              </a:solidFill>
              <a:round/>
              <a:headEnd/>
              <a:tailEnd/>
            </a:ln>
            <a:effectLst/>
          </p:spPr>
          <p:txBody>
            <a:bodyPr/>
            <a:lstStyle/>
            <a:p>
              <a:endParaRPr lang="en-US"/>
            </a:p>
          </p:txBody>
        </p:sp>
        <p:sp>
          <p:nvSpPr>
            <p:cNvPr id="68696" name="Text Box 88"/>
            <p:cNvSpPr txBox="1">
              <a:spLocks noChangeArrowheads="1"/>
            </p:cNvSpPr>
            <p:nvPr/>
          </p:nvSpPr>
          <p:spPr bwMode="auto">
            <a:xfrm>
              <a:off x="1582" y="2256"/>
              <a:ext cx="308" cy="288"/>
            </a:xfrm>
            <a:prstGeom prst="rect">
              <a:avLst/>
            </a:prstGeom>
            <a:noFill/>
            <a:ln w="9525">
              <a:noFill/>
              <a:miter lim="800000"/>
              <a:headEnd/>
              <a:tailEnd/>
            </a:ln>
            <a:effectLst/>
          </p:spPr>
          <p:txBody>
            <a:bodyPr wrap="none">
              <a:spAutoFit/>
            </a:bodyPr>
            <a:lstStyle/>
            <a:p>
              <a:pPr algn="r"/>
              <a:r>
                <a:rPr lang="en-US"/>
                <a:t>Br</a:t>
              </a:r>
            </a:p>
          </p:txBody>
        </p:sp>
        <p:sp>
          <p:nvSpPr>
            <p:cNvPr id="68697" name="Line 89"/>
            <p:cNvSpPr>
              <a:spLocks noChangeShapeType="1"/>
            </p:cNvSpPr>
            <p:nvPr/>
          </p:nvSpPr>
          <p:spPr bwMode="auto">
            <a:xfrm rot="3600000" flipV="1">
              <a:off x="2063" y="2689"/>
              <a:ext cx="1" cy="192"/>
            </a:xfrm>
            <a:prstGeom prst="line">
              <a:avLst/>
            </a:prstGeom>
            <a:noFill/>
            <a:ln w="28575">
              <a:solidFill>
                <a:schemeClr val="tx1"/>
              </a:solidFill>
              <a:round/>
              <a:headEnd/>
              <a:tailEnd/>
            </a:ln>
            <a:effectLst/>
          </p:spPr>
          <p:txBody>
            <a:bodyPr/>
            <a:lstStyle/>
            <a:p>
              <a:endParaRPr lang="en-US"/>
            </a:p>
          </p:txBody>
        </p:sp>
        <p:sp>
          <p:nvSpPr>
            <p:cNvPr id="68698" name="Text Box 90"/>
            <p:cNvSpPr txBox="1">
              <a:spLocks noChangeArrowheads="1"/>
            </p:cNvSpPr>
            <p:nvPr/>
          </p:nvSpPr>
          <p:spPr bwMode="auto">
            <a:xfrm>
              <a:off x="2108" y="2592"/>
              <a:ext cx="308" cy="288"/>
            </a:xfrm>
            <a:prstGeom prst="rect">
              <a:avLst/>
            </a:prstGeom>
            <a:noFill/>
            <a:ln w="9525">
              <a:noFill/>
              <a:miter lim="800000"/>
              <a:headEnd/>
              <a:tailEnd/>
            </a:ln>
            <a:effectLst/>
          </p:spPr>
          <p:txBody>
            <a:bodyPr wrap="none">
              <a:spAutoFit/>
            </a:bodyPr>
            <a:lstStyle/>
            <a:p>
              <a:pPr algn="r"/>
              <a:r>
                <a:rPr lang="en-US"/>
                <a:t>Br</a:t>
              </a:r>
            </a:p>
          </p:txBody>
        </p:sp>
      </p:grpSp>
      <p:sp>
        <p:nvSpPr>
          <p:cNvPr id="68699" name="Text Box 91"/>
          <p:cNvSpPr txBox="1">
            <a:spLocks noChangeArrowheads="1"/>
          </p:cNvSpPr>
          <p:nvPr/>
        </p:nvSpPr>
        <p:spPr bwMode="auto">
          <a:xfrm>
            <a:off x="1600200" y="5791200"/>
            <a:ext cx="2376676" cy="646331"/>
          </a:xfrm>
          <a:prstGeom prst="rect">
            <a:avLst/>
          </a:prstGeom>
          <a:noFill/>
          <a:ln w="9525">
            <a:noFill/>
            <a:miter lim="800000"/>
            <a:headEnd/>
            <a:tailEnd/>
          </a:ln>
          <a:effectLst/>
        </p:spPr>
        <p:txBody>
          <a:bodyPr wrap="none">
            <a:spAutoFit/>
          </a:bodyPr>
          <a:lstStyle/>
          <a:p>
            <a:r>
              <a:rPr lang="en-US" dirty="0" smtClean="0"/>
              <a:t>1,2-dibromobenzene</a:t>
            </a:r>
          </a:p>
          <a:p>
            <a:r>
              <a:rPr lang="en-US" dirty="0" err="1" smtClean="0"/>
              <a:t>ortho-dibromobenzene</a:t>
            </a:r>
            <a:endParaRPr lang="en-US" dirty="0"/>
          </a:p>
        </p:txBody>
      </p:sp>
      <p:grpSp>
        <p:nvGrpSpPr>
          <p:cNvPr id="22" name="Group 105"/>
          <p:cNvGrpSpPr>
            <a:grpSpLocks/>
          </p:cNvGrpSpPr>
          <p:nvPr/>
        </p:nvGrpSpPr>
        <p:grpSpPr bwMode="auto">
          <a:xfrm>
            <a:off x="4495800" y="3886200"/>
            <a:ext cx="1443038" cy="1817688"/>
            <a:chOff x="3920" y="2352"/>
            <a:chExt cx="909" cy="1145"/>
          </a:xfrm>
        </p:grpSpPr>
        <p:grpSp>
          <p:nvGrpSpPr>
            <p:cNvPr id="23" name="Group 92"/>
            <p:cNvGrpSpPr>
              <a:grpSpLocks/>
            </p:cNvGrpSpPr>
            <p:nvPr/>
          </p:nvGrpSpPr>
          <p:grpSpPr bwMode="auto">
            <a:xfrm rot="-5400000">
              <a:off x="3878" y="2834"/>
              <a:ext cx="624" cy="540"/>
              <a:chOff x="672" y="1140"/>
              <a:chExt cx="624" cy="540"/>
            </a:xfrm>
          </p:grpSpPr>
          <p:sp>
            <p:nvSpPr>
              <p:cNvPr id="68701" name="AutoShape 93"/>
              <p:cNvSpPr>
                <a:spLocks noChangeArrowheads="1"/>
              </p:cNvSpPr>
              <p:nvPr/>
            </p:nvSpPr>
            <p:spPr bwMode="auto">
              <a:xfrm>
                <a:off x="672" y="1140"/>
                <a:ext cx="624" cy="540"/>
              </a:xfrm>
              <a:prstGeom prst="hexagon">
                <a:avLst>
                  <a:gd name="adj" fmla="val 28889"/>
                  <a:gd name="vf" fmla="val 115470"/>
                </a:avLst>
              </a:prstGeom>
              <a:noFill/>
              <a:ln w="28575">
                <a:solidFill>
                  <a:schemeClr val="tx1"/>
                </a:solidFill>
                <a:miter lim="800000"/>
                <a:headEnd/>
                <a:tailEnd/>
              </a:ln>
              <a:effectLst/>
            </p:spPr>
            <p:txBody>
              <a:bodyPr wrap="none" anchor="ctr"/>
              <a:lstStyle/>
              <a:p>
                <a:pPr algn="ctr"/>
                <a:endParaRPr lang="en-US"/>
              </a:p>
            </p:txBody>
          </p:sp>
          <p:sp>
            <p:nvSpPr>
              <p:cNvPr id="68702" name="Oval 94"/>
              <p:cNvSpPr>
                <a:spLocks noChangeArrowheads="1"/>
              </p:cNvSpPr>
              <p:nvPr/>
            </p:nvSpPr>
            <p:spPr bwMode="auto">
              <a:xfrm>
                <a:off x="840" y="1266"/>
                <a:ext cx="288" cy="288"/>
              </a:xfrm>
              <a:prstGeom prst="ellipse">
                <a:avLst/>
              </a:prstGeom>
              <a:noFill/>
              <a:ln w="28575">
                <a:solidFill>
                  <a:schemeClr val="tx1"/>
                </a:solidFill>
                <a:round/>
                <a:headEnd/>
                <a:tailEnd/>
              </a:ln>
              <a:effectLst/>
            </p:spPr>
            <p:txBody>
              <a:bodyPr wrap="none" anchor="ctr"/>
              <a:lstStyle/>
              <a:p>
                <a:pPr algn="ctr"/>
                <a:endParaRPr lang="en-US"/>
              </a:p>
            </p:txBody>
          </p:sp>
        </p:grpSp>
        <p:sp>
          <p:nvSpPr>
            <p:cNvPr id="68703" name="Line 95"/>
            <p:cNvSpPr>
              <a:spLocks noChangeShapeType="1"/>
            </p:cNvSpPr>
            <p:nvPr/>
          </p:nvSpPr>
          <p:spPr bwMode="auto">
            <a:xfrm flipV="1">
              <a:off x="4190" y="2590"/>
              <a:ext cx="0" cy="192"/>
            </a:xfrm>
            <a:prstGeom prst="line">
              <a:avLst/>
            </a:prstGeom>
            <a:noFill/>
            <a:ln w="28575">
              <a:solidFill>
                <a:schemeClr val="tx1"/>
              </a:solidFill>
              <a:round/>
              <a:headEnd/>
              <a:tailEnd/>
            </a:ln>
            <a:effectLst/>
          </p:spPr>
          <p:txBody>
            <a:bodyPr/>
            <a:lstStyle/>
            <a:p>
              <a:pPr algn="ctr"/>
              <a:endParaRPr lang="en-US"/>
            </a:p>
          </p:txBody>
        </p:sp>
        <p:sp>
          <p:nvSpPr>
            <p:cNvPr id="68704" name="Text Box 96"/>
            <p:cNvSpPr txBox="1">
              <a:spLocks noChangeArrowheads="1"/>
            </p:cNvSpPr>
            <p:nvPr/>
          </p:nvSpPr>
          <p:spPr bwMode="auto">
            <a:xfrm>
              <a:off x="4093" y="2352"/>
              <a:ext cx="246" cy="233"/>
            </a:xfrm>
            <a:prstGeom prst="rect">
              <a:avLst/>
            </a:prstGeom>
            <a:noFill/>
            <a:ln w="9525">
              <a:noFill/>
              <a:miter lim="800000"/>
              <a:headEnd/>
              <a:tailEnd/>
            </a:ln>
            <a:effectLst/>
          </p:spPr>
          <p:txBody>
            <a:bodyPr wrap="none">
              <a:spAutoFit/>
            </a:bodyPr>
            <a:lstStyle/>
            <a:p>
              <a:pPr algn="ctr"/>
              <a:r>
                <a:rPr lang="en-US"/>
                <a:t>Br</a:t>
              </a:r>
            </a:p>
          </p:txBody>
        </p:sp>
        <p:sp>
          <p:nvSpPr>
            <p:cNvPr id="68705" name="Line 97"/>
            <p:cNvSpPr>
              <a:spLocks noChangeShapeType="1"/>
            </p:cNvSpPr>
            <p:nvPr/>
          </p:nvSpPr>
          <p:spPr bwMode="auto">
            <a:xfrm rot="8100000" flipV="1">
              <a:off x="4527" y="3232"/>
              <a:ext cx="1" cy="192"/>
            </a:xfrm>
            <a:prstGeom prst="line">
              <a:avLst/>
            </a:prstGeom>
            <a:noFill/>
            <a:ln w="28575">
              <a:solidFill>
                <a:schemeClr val="tx1"/>
              </a:solidFill>
              <a:round/>
              <a:headEnd/>
              <a:tailEnd/>
            </a:ln>
            <a:effectLst/>
          </p:spPr>
          <p:txBody>
            <a:bodyPr/>
            <a:lstStyle/>
            <a:p>
              <a:pPr algn="ctr"/>
              <a:endParaRPr lang="en-US"/>
            </a:p>
          </p:txBody>
        </p:sp>
        <p:sp>
          <p:nvSpPr>
            <p:cNvPr id="68706" name="Text Box 98"/>
            <p:cNvSpPr txBox="1">
              <a:spLocks noChangeArrowheads="1"/>
            </p:cNvSpPr>
            <p:nvPr/>
          </p:nvSpPr>
          <p:spPr bwMode="auto">
            <a:xfrm>
              <a:off x="4583" y="3264"/>
              <a:ext cx="246" cy="233"/>
            </a:xfrm>
            <a:prstGeom prst="rect">
              <a:avLst/>
            </a:prstGeom>
            <a:noFill/>
            <a:ln w="9525">
              <a:noFill/>
              <a:miter lim="800000"/>
              <a:headEnd/>
              <a:tailEnd/>
            </a:ln>
            <a:effectLst/>
          </p:spPr>
          <p:txBody>
            <a:bodyPr wrap="none">
              <a:spAutoFit/>
            </a:bodyPr>
            <a:lstStyle/>
            <a:p>
              <a:pPr algn="ctr"/>
              <a:r>
                <a:rPr lang="en-US"/>
                <a:t>Br</a:t>
              </a:r>
            </a:p>
          </p:txBody>
        </p:sp>
      </p:grpSp>
      <p:sp>
        <p:nvSpPr>
          <p:cNvPr id="68708" name="Text Box 100"/>
          <p:cNvSpPr txBox="1">
            <a:spLocks noChangeArrowheads="1"/>
          </p:cNvSpPr>
          <p:nvPr/>
        </p:nvSpPr>
        <p:spPr bwMode="auto">
          <a:xfrm>
            <a:off x="4114800" y="5791200"/>
            <a:ext cx="2337371" cy="646331"/>
          </a:xfrm>
          <a:prstGeom prst="rect">
            <a:avLst/>
          </a:prstGeom>
          <a:noFill/>
          <a:ln w="9525">
            <a:noFill/>
            <a:miter lim="800000"/>
            <a:headEnd/>
            <a:tailEnd/>
          </a:ln>
          <a:effectLst/>
        </p:spPr>
        <p:txBody>
          <a:bodyPr wrap="none">
            <a:spAutoFit/>
          </a:bodyPr>
          <a:lstStyle/>
          <a:p>
            <a:r>
              <a:rPr lang="en-US" dirty="0" smtClean="0"/>
              <a:t>1,3-dibromobenzene</a:t>
            </a:r>
          </a:p>
          <a:p>
            <a:r>
              <a:rPr lang="en-US" dirty="0" smtClean="0"/>
              <a:t>meta-</a:t>
            </a:r>
            <a:r>
              <a:rPr lang="en-US" dirty="0" err="1" smtClean="0"/>
              <a:t>dibromobenzene</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7239000" y="3505200"/>
            <a:ext cx="990600" cy="2181225"/>
          </a:xfrm>
          <a:prstGeom prst="rect">
            <a:avLst/>
          </a:prstGeom>
          <a:noFill/>
          <a:ln w="9525">
            <a:noFill/>
            <a:miter lim="800000"/>
            <a:headEnd/>
            <a:tailEnd/>
          </a:ln>
        </p:spPr>
      </p:pic>
      <p:sp>
        <p:nvSpPr>
          <p:cNvPr id="69" name="Text Box 100"/>
          <p:cNvSpPr txBox="1">
            <a:spLocks noChangeArrowheads="1"/>
          </p:cNvSpPr>
          <p:nvPr/>
        </p:nvSpPr>
        <p:spPr bwMode="auto">
          <a:xfrm>
            <a:off x="6553200" y="5715000"/>
            <a:ext cx="2272545" cy="646331"/>
          </a:xfrm>
          <a:prstGeom prst="rect">
            <a:avLst/>
          </a:prstGeom>
          <a:noFill/>
          <a:ln w="9525">
            <a:noFill/>
            <a:miter lim="800000"/>
            <a:headEnd/>
            <a:tailEnd/>
          </a:ln>
          <a:effectLst/>
        </p:spPr>
        <p:txBody>
          <a:bodyPr wrap="none">
            <a:spAutoFit/>
          </a:bodyPr>
          <a:lstStyle/>
          <a:p>
            <a:r>
              <a:rPr lang="en-US" dirty="0" smtClean="0"/>
              <a:t>1,4-dibromobenzene</a:t>
            </a:r>
          </a:p>
          <a:p>
            <a:r>
              <a:rPr lang="en-US" dirty="0" err="1" smtClean="0"/>
              <a:t>para-dibromobenzene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8699"/>
                                        </p:tgtEl>
                                        <p:attrNameLst>
                                          <p:attrName>style.visibility</p:attrName>
                                        </p:attrNameLst>
                                      </p:cBhvr>
                                      <p:to>
                                        <p:strVal val="visible"/>
                                      </p:to>
                                    </p:set>
                                    <p:anim calcmode="lin" valueType="num">
                                      <p:cBhvr additive="base">
                                        <p:cTn id="43" dur="500" fill="hold"/>
                                        <p:tgtEl>
                                          <p:spTgt spid="68699"/>
                                        </p:tgtEl>
                                        <p:attrNameLst>
                                          <p:attrName>ppt_x</p:attrName>
                                        </p:attrNameLst>
                                      </p:cBhvr>
                                      <p:tavLst>
                                        <p:tav tm="0">
                                          <p:val>
                                            <p:strVal val="#ppt_x"/>
                                          </p:val>
                                        </p:tav>
                                        <p:tav tm="100000">
                                          <p:val>
                                            <p:strVal val="#ppt_x"/>
                                          </p:val>
                                        </p:tav>
                                      </p:tavLst>
                                    </p:anim>
                                    <p:anim calcmode="lin" valueType="num">
                                      <p:cBhvr additive="base">
                                        <p:cTn id="44" dur="500" fill="hold"/>
                                        <p:tgtEl>
                                          <p:spTgt spid="686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8708"/>
                                        </p:tgtEl>
                                        <p:attrNameLst>
                                          <p:attrName>style.visibility</p:attrName>
                                        </p:attrNameLst>
                                      </p:cBhvr>
                                      <p:to>
                                        <p:strVal val="visible"/>
                                      </p:to>
                                    </p:set>
                                    <p:anim calcmode="lin" valueType="num">
                                      <p:cBhvr additive="base">
                                        <p:cTn id="55" dur="500" fill="hold"/>
                                        <p:tgtEl>
                                          <p:spTgt spid="68708"/>
                                        </p:tgtEl>
                                        <p:attrNameLst>
                                          <p:attrName>ppt_x</p:attrName>
                                        </p:attrNameLst>
                                      </p:cBhvr>
                                      <p:tavLst>
                                        <p:tav tm="0">
                                          <p:val>
                                            <p:strVal val="#ppt_x"/>
                                          </p:val>
                                        </p:tav>
                                        <p:tav tm="100000">
                                          <p:val>
                                            <p:strVal val="#ppt_x"/>
                                          </p:val>
                                        </p:tav>
                                      </p:tavLst>
                                    </p:anim>
                                    <p:anim calcmode="lin" valueType="num">
                                      <p:cBhvr additive="base">
                                        <p:cTn id="56" dur="500" fill="hold"/>
                                        <p:tgtEl>
                                          <p:spTgt spid="6870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4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99" grpId="0" autoUpdateAnimBg="0"/>
      <p:bldP spid="68708" grpId="0" autoUpdateAnimBg="0"/>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29.jpg"/>
          <p:cNvPicPr>
            <a:picLocks noChangeAspect="1"/>
          </p:cNvPicPr>
          <p:nvPr/>
        </p:nvPicPr>
        <p:blipFill>
          <a:blip r:embed="rId3" cstate="print"/>
          <a:stretch>
            <a:fillRect/>
          </a:stretch>
        </p:blipFill>
        <p:spPr>
          <a:xfrm>
            <a:off x="152401" y="1295400"/>
            <a:ext cx="8839198" cy="5222378"/>
          </a:xfrm>
          <a:prstGeom prst="rect">
            <a:avLst/>
          </a:prstGeom>
        </p:spPr>
      </p:pic>
      <p:sp>
        <p:nvSpPr>
          <p:cNvPr id="2" name="Title 1"/>
          <p:cNvSpPr>
            <a:spLocks noGrp="1"/>
          </p:cNvSpPr>
          <p:nvPr>
            <p:ph type="title"/>
          </p:nvPr>
        </p:nvSpPr>
        <p:spPr>
          <a:xfrm>
            <a:off x="457200" y="274638"/>
            <a:ext cx="8229600" cy="792162"/>
          </a:xfrm>
        </p:spPr>
        <p:txBody>
          <a:bodyPr>
            <a:normAutofit/>
          </a:bodyPr>
          <a:lstStyle/>
          <a:p>
            <a:r>
              <a:rPr lang="en-US" sz="3600" dirty="0" smtClean="0"/>
              <a:t>Where are aromatic compounds found? </a:t>
            </a:r>
            <a:endParaRPr lang="en-US" sz="3600" dirty="0"/>
          </a:p>
        </p:txBody>
      </p:sp>
    </p:spTree>
    <p:extLst>
      <p:ext uri="{BB962C8B-B14F-4D97-AF65-F5344CB8AC3E}">
        <p14:creationId xmlns:p14="http://schemas.microsoft.com/office/powerpoint/2010/main" val="2883002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CHA56017"/>
          <p:cNvPicPr>
            <a:picLocks noChangeAspect="1" noChangeArrowheads="1"/>
          </p:cNvPicPr>
          <p:nvPr/>
        </p:nvPicPr>
        <p:blipFill>
          <a:blip r:embed="rId2" cstate="print"/>
          <a:srcRect/>
          <a:stretch>
            <a:fillRect/>
          </a:stretch>
        </p:blipFill>
        <p:spPr bwMode="auto">
          <a:xfrm>
            <a:off x="533400" y="758825"/>
            <a:ext cx="8077200" cy="5870575"/>
          </a:xfrm>
          <a:prstGeom prst="rect">
            <a:avLst/>
          </a:prstGeom>
          <a:noFill/>
        </p:spPr>
      </p:pic>
      <p:sp>
        <p:nvSpPr>
          <p:cNvPr id="70658" name="Text Box 2"/>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24.3</a:t>
            </a:r>
          </a:p>
        </p:txBody>
      </p:sp>
      <p:sp>
        <p:nvSpPr>
          <p:cNvPr id="70659" name="Text Box 3"/>
          <p:cNvSpPr txBox="1">
            <a:spLocks noChangeArrowheads="1"/>
          </p:cNvSpPr>
          <p:nvPr/>
        </p:nvSpPr>
        <p:spPr bwMode="auto">
          <a:xfrm>
            <a:off x="1835150" y="141288"/>
            <a:ext cx="5567363" cy="519112"/>
          </a:xfrm>
          <a:prstGeom prst="rect">
            <a:avLst/>
          </a:prstGeom>
          <a:noFill/>
          <a:ln w="9525">
            <a:noFill/>
            <a:miter lim="800000"/>
            <a:headEnd/>
            <a:tailEnd/>
          </a:ln>
          <a:effectLst/>
        </p:spPr>
        <p:txBody>
          <a:bodyPr wrap="none">
            <a:spAutoFit/>
          </a:bodyPr>
          <a:lstStyle/>
          <a:p>
            <a:pPr algn="ctr"/>
            <a:r>
              <a:rPr lang="en-US" sz="2800"/>
              <a:t>Polycyclic Aromatic Hydrocarbons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Polymers Containing Aromatic Rings</a:t>
            </a:r>
          </a:p>
        </p:txBody>
      </p:sp>
      <p:pic>
        <p:nvPicPr>
          <p:cNvPr id="116741" name="Picture 5" descr="unnumbered 12 p602b"/>
          <p:cNvPicPr>
            <a:picLocks noGrp="1" noChangeAspect="1" noChangeArrowheads="1"/>
          </p:cNvPicPr>
          <p:nvPr>
            <p:ph idx="1"/>
          </p:nvPr>
        </p:nvPicPr>
        <p:blipFill>
          <a:blip r:embed="rId3" cstate="print"/>
          <a:srcRect/>
          <a:stretch>
            <a:fillRect/>
          </a:stretch>
        </p:blipFill>
        <p:spPr>
          <a:xfrm>
            <a:off x="381000" y="2625725"/>
            <a:ext cx="5486400" cy="2833688"/>
          </a:xfrm>
        </p:spPr>
      </p:pic>
      <p:pic>
        <p:nvPicPr>
          <p:cNvPr id="116742" name="Picture 6" descr="figure 12"/>
          <p:cNvPicPr>
            <a:picLocks noChangeAspect="1" noChangeArrowheads="1"/>
          </p:cNvPicPr>
          <p:nvPr/>
        </p:nvPicPr>
        <p:blipFill>
          <a:blip r:embed="rId4" cstate="print"/>
          <a:srcRect/>
          <a:stretch>
            <a:fillRect/>
          </a:stretch>
        </p:blipFill>
        <p:spPr bwMode="auto">
          <a:xfrm>
            <a:off x="6230938" y="1752600"/>
            <a:ext cx="2379662" cy="4724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17411" name="Picture 3"/>
          <p:cNvPicPr>
            <a:picLocks noChangeAspect="1" noChangeArrowheads="1"/>
          </p:cNvPicPr>
          <p:nvPr/>
        </p:nvPicPr>
        <p:blipFill>
          <a:blip r:embed="rId2" cstate="print"/>
          <a:srcRect/>
          <a:stretch>
            <a:fillRect/>
          </a:stretch>
        </p:blipFill>
        <p:spPr bwMode="auto">
          <a:xfrm>
            <a:off x="398900" y="1"/>
            <a:ext cx="8745100" cy="6858000"/>
          </a:xfrm>
          <a:prstGeom prst="rect">
            <a:avLst/>
          </a:prstGeom>
          <a:noFill/>
          <a:ln w="9525">
            <a:noFill/>
            <a:miter lim="800000"/>
            <a:headEnd/>
            <a:tailEnd/>
          </a:ln>
        </p:spPr>
      </p:pic>
    </p:spTree>
    <p:extLst>
      <p:ext uri="{BB962C8B-B14F-4D97-AF65-F5344CB8AC3E}">
        <p14:creationId xmlns:p14="http://schemas.microsoft.com/office/powerpoint/2010/main" val="114496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1E05C012-F1D2-49E7-B826-92D2AA592A35}" type="slidenum">
              <a:rPr lang="en-US"/>
              <a:pPr/>
              <a:t>4</a:t>
            </a:fld>
            <a:endParaRPr lang="en-US"/>
          </a:p>
        </p:txBody>
      </p:sp>
      <p:sp>
        <p:nvSpPr>
          <p:cNvPr id="8194" name="Rectangle 2"/>
          <p:cNvSpPr>
            <a:spLocks noGrp="1" noChangeArrowheads="1"/>
          </p:cNvSpPr>
          <p:nvPr>
            <p:ph type="title"/>
          </p:nvPr>
        </p:nvSpPr>
        <p:spPr>
          <a:xfrm>
            <a:off x="685800" y="228600"/>
            <a:ext cx="7772400" cy="762000"/>
          </a:xfrm>
          <a:noFill/>
          <a:ln/>
        </p:spPr>
        <p:txBody>
          <a:bodyPr lIns="90488" tIns="44450" rIns="90488" bIns="44450">
            <a:normAutofit/>
          </a:bodyPr>
          <a:lstStyle/>
          <a:p>
            <a:r>
              <a:rPr lang="en-US" sz="2800" dirty="0" smtClean="0"/>
              <a:t>What are some </a:t>
            </a:r>
            <a:r>
              <a:rPr lang="en-US" sz="2800" dirty="0"/>
              <a:t>b</a:t>
            </a:r>
            <a:r>
              <a:rPr lang="en-US" sz="2800" dirty="0" smtClean="0"/>
              <a:t>ond </a:t>
            </a:r>
            <a:r>
              <a:rPr lang="en-US" sz="2800" dirty="0"/>
              <a:t>e</a:t>
            </a:r>
            <a:r>
              <a:rPr lang="en-US" sz="2800" dirty="0" smtClean="0"/>
              <a:t>nergies </a:t>
            </a:r>
            <a:r>
              <a:rPr lang="en-US" sz="2800" dirty="0"/>
              <a:t>and </a:t>
            </a:r>
            <a:r>
              <a:rPr lang="en-US" sz="2800" dirty="0" err="1"/>
              <a:t>r</a:t>
            </a:r>
            <a:r>
              <a:rPr lang="en-US" sz="2800" dirty="0" err="1" smtClean="0"/>
              <a:t>eactivities</a:t>
            </a:r>
            <a:r>
              <a:rPr lang="en-US" sz="2800" dirty="0" smtClean="0"/>
              <a:t>?</a:t>
            </a:r>
            <a:endParaRPr lang="en-US" sz="2800" dirty="0"/>
          </a:p>
        </p:txBody>
      </p:sp>
      <p:graphicFrame>
        <p:nvGraphicFramePr>
          <p:cNvPr id="8195" name="Object 3">
            <a:hlinkClick r:id="" action="ppaction://ole?verb=0"/>
          </p:cNvPr>
          <p:cNvGraphicFramePr>
            <a:graphicFrameLocks/>
          </p:cNvGraphicFramePr>
          <p:nvPr>
            <p:extLst>
              <p:ext uri="{D42A27DB-BD31-4B8C-83A1-F6EECF244321}">
                <p14:modId xmlns:p14="http://schemas.microsoft.com/office/powerpoint/2010/main" val="2116391005"/>
              </p:ext>
            </p:extLst>
          </p:nvPr>
        </p:nvGraphicFramePr>
        <p:xfrm>
          <a:off x="304800" y="990600"/>
          <a:ext cx="8528050" cy="3889375"/>
        </p:xfrm>
        <a:graphic>
          <a:graphicData uri="http://schemas.openxmlformats.org/presentationml/2006/ole">
            <mc:AlternateContent xmlns:mc="http://schemas.openxmlformats.org/markup-compatibility/2006">
              <mc:Choice xmlns:v="urn:schemas-microsoft-com:vml" Requires="v">
                <p:oleObj spid="_x0000_s1051" name="Document" r:id="rId5" imgW="6322680" imgH="2889000" progId="Word.Document.8">
                  <p:embed/>
                </p:oleObj>
              </mc:Choice>
              <mc:Fallback>
                <p:oleObj name="Document" r:id="rId5" imgW="6322680" imgH="2889000" progId="Word.Documen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90600"/>
                        <a:ext cx="85280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structure of an alcohol? </a:t>
            </a:r>
            <a:endParaRPr lang="en-US" sz="3600" dirty="0"/>
          </a:p>
        </p:txBody>
      </p:sp>
      <p:sp>
        <p:nvSpPr>
          <p:cNvPr id="3" name="Content Placeholder 2"/>
          <p:cNvSpPr>
            <a:spLocks noGrp="1"/>
          </p:cNvSpPr>
          <p:nvPr>
            <p:ph idx="1"/>
          </p:nvPr>
        </p:nvSpPr>
        <p:spPr/>
        <p:txBody>
          <a:bodyPr/>
          <a:lstStyle/>
          <a:p>
            <a:r>
              <a:rPr lang="en-US" dirty="0" err="1" smtClean="0"/>
              <a:t>Cyclohexanol</a:t>
            </a:r>
            <a:r>
              <a:rPr lang="en-US" dirty="0" smtClean="0"/>
              <a:t> </a:t>
            </a:r>
          </a:p>
          <a:p>
            <a:endParaRPr lang="en-US" dirty="0" smtClean="0"/>
          </a:p>
          <a:p>
            <a:endParaRPr lang="en-US" dirty="0" smtClean="0"/>
          </a:p>
          <a:p>
            <a:r>
              <a:rPr lang="en-US" dirty="0" smtClean="0"/>
              <a:t>1-propanol </a:t>
            </a:r>
            <a:endParaRPr lang="en-US" dirty="0"/>
          </a:p>
        </p:txBody>
      </p:sp>
      <p:graphicFrame>
        <p:nvGraphicFramePr>
          <p:cNvPr id="63490" name="Object 2"/>
          <p:cNvGraphicFramePr>
            <a:graphicFrameLocks noChangeAspect="1"/>
          </p:cNvGraphicFramePr>
          <p:nvPr/>
        </p:nvGraphicFramePr>
        <p:xfrm>
          <a:off x="3810000" y="1676400"/>
          <a:ext cx="1861847" cy="1295400"/>
        </p:xfrm>
        <a:graphic>
          <a:graphicData uri="http://schemas.openxmlformats.org/presentationml/2006/ole">
            <mc:AlternateContent xmlns:mc="http://schemas.openxmlformats.org/markup-compatibility/2006">
              <mc:Choice xmlns:v="urn:schemas-microsoft-com:vml" Requires="v">
                <p:oleObj spid="_x0000_s10256" name="CS ChemDraw Drawing" r:id="rId3" imgW="1273581" imgH="886462" progId="ChemDraw.Document.6.0">
                  <p:embed/>
                </p:oleObj>
              </mc:Choice>
              <mc:Fallback>
                <p:oleObj name="CS ChemDraw Drawing" r:id="rId3" imgW="1273581" imgH="88646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676400"/>
                        <a:ext cx="186184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910640610"/>
              </p:ext>
            </p:extLst>
          </p:nvPr>
        </p:nvGraphicFramePr>
        <p:xfrm>
          <a:off x="3505200" y="3276600"/>
          <a:ext cx="2479675" cy="732699"/>
        </p:xfrm>
        <a:graphic>
          <a:graphicData uri="http://schemas.openxmlformats.org/presentationml/2006/ole">
            <mc:AlternateContent xmlns:mc="http://schemas.openxmlformats.org/markup-compatibility/2006">
              <mc:Choice xmlns:v="urn:schemas-microsoft-com:vml" Requires="v">
                <p:oleObj spid="_x0000_s10257" name="CS ChemDraw Drawing" r:id="rId5" imgW="1299495" imgH="383576" progId="ChemDraw.Document.6.0">
                  <p:embed/>
                </p:oleObj>
              </mc:Choice>
              <mc:Fallback>
                <p:oleObj name="CS ChemDraw Drawing" r:id="rId5" imgW="1299495" imgH="383576"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276600"/>
                        <a:ext cx="2479675" cy="73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62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fade">
                                      <p:cBhvr>
                                        <p:cTn id="12" dur="500"/>
                                        <p:tgtEl>
                                          <p:spTgt spid="6349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3491"/>
                                        </p:tgtEl>
                                        <p:attrNameLst>
                                          <p:attrName>style.visibility</p:attrName>
                                        </p:attrNameLst>
                                      </p:cBhvr>
                                      <p:to>
                                        <p:strVal val="visible"/>
                                      </p:to>
                                    </p:set>
                                    <p:animEffect transition="in" filter="barn(inVertical)">
                                      <p:cBhvr>
                                        <p:cTn id="22"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structure of an ether? </a:t>
            </a:r>
            <a:endParaRPr lang="en-US" sz="3600" dirty="0"/>
          </a:p>
        </p:txBody>
      </p:sp>
      <p:sp>
        <p:nvSpPr>
          <p:cNvPr id="3" name="Content Placeholder 2"/>
          <p:cNvSpPr>
            <a:spLocks noGrp="1"/>
          </p:cNvSpPr>
          <p:nvPr>
            <p:ph idx="1"/>
          </p:nvPr>
        </p:nvSpPr>
        <p:spPr/>
        <p:txBody>
          <a:bodyPr/>
          <a:lstStyle/>
          <a:p>
            <a:r>
              <a:rPr lang="en-US" dirty="0" smtClean="0"/>
              <a:t>1,4-dioxane </a:t>
            </a:r>
          </a:p>
          <a:p>
            <a:pPr>
              <a:buNone/>
            </a:pPr>
            <a:r>
              <a:rPr lang="en-US" dirty="0" smtClean="0"/>
              <a:t> </a:t>
            </a:r>
            <a:endParaRPr lang="en-US" dirty="0"/>
          </a:p>
        </p:txBody>
      </p:sp>
      <p:graphicFrame>
        <p:nvGraphicFramePr>
          <p:cNvPr id="65540" name="Object 4"/>
          <p:cNvGraphicFramePr>
            <a:graphicFrameLocks noChangeAspect="1"/>
          </p:cNvGraphicFramePr>
          <p:nvPr/>
        </p:nvGraphicFramePr>
        <p:xfrm>
          <a:off x="3505200" y="1600200"/>
          <a:ext cx="1652587" cy="2559672"/>
        </p:xfrm>
        <a:graphic>
          <a:graphicData uri="http://schemas.openxmlformats.org/presentationml/2006/ole">
            <mc:AlternateContent xmlns:mc="http://schemas.openxmlformats.org/markup-compatibility/2006">
              <mc:Choice xmlns:v="urn:schemas-microsoft-com:vml" Requires="v">
                <p:oleObj spid="_x0000_s12297" name="CS ChemDraw Drawing" r:id="rId3" imgW="714264" imgH="1105918" progId="ChemDraw.Document.6.0">
                  <p:embed/>
                </p:oleObj>
              </mc:Choice>
              <mc:Fallback>
                <p:oleObj name="CS ChemDraw Drawing" r:id="rId3" imgW="714264" imgH="1105918"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1652587" cy="255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2986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sz="3600" dirty="0" smtClean="0"/>
              <a:t>Alcohols (R-OH) and Ethers (R-O-R) </a:t>
            </a:r>
            <a:endParaRPr lang="en-US" sz="3600" dirty="0"/>
          </a:p>
        </p:txBody>
      </p:sp>
      <p:pic>
        <p:nvPicPr>
          <p:cNvPr id="4" name="Content Placeholder 3" descr="08_Pg235_UnFigure_2.jpg"/>
          <p:cNvPicPr>
            <a:picLocks noGrp="1" noChangeAspect="1"/>
          </p:cNvPicPr>
          <p:nvPr>
            <p:ph idx="1"/>
          </p:nvPr>
        </p:nvPicPr>
        <p:blipFill>
          <a:blip r:embed="rId3" cstate="print"/>
          <a:stretch>
            <a:fillRect/>
          </a:stretch>
        </p:blipFill>
        <p:spPr>
          <a:xfrm>
            <a:off x="838200" y="1143000"/>
            <a:ext cx="2371344" cy="2487168"/>
          </a:xfrm>
        </p:spPr>
      </p:pic>
      <p:pic>
        <p:nvPicPr>
          <p:cNvPr id="5" name="Picture 4" descr="08_Pg235_UnFigure_3.jpg"/>
          <p:cNvPicPr>
            <a:picLocks noChangeAspect="1"/>
          </p:cNvPicPr>
          <p:nvPr/>
        </p:nvPicPr>
        <p:blipFill>
          <a:blip r:embed="rId4" cstate="print"/>
          <a:stretch>
            <a:fillRect/>
          </a:stretch>
        </p:blipFill>
        <p:spPr>
          <a:xfrm>
            <a:off x="5486400" y="1371600"/>
            <a:ext cx="2834640" cy="1969008"/>
          </a:xfrm>
          <a:prstGeom prst="rect">
            <a:avLst/>
          </a:prstGeom>
        </p:spPr>
      </p:pic>
      <p:sp>
        <p:nvSpPr>
          <p:cNvPr id="6" name="TextBox 5"/>
          <p:cNvSpPr txBox="1"/>
          <p:nvPr/>
        </p:nvSpPr>
        <p:spPr>
          <a:xfrm>
            <a:off x="533400" y="3652105"/>
            <a:ext cx="3276600" cy="2677656"/>
          </a:xfrm>
          <a:prstGeom prst="rect">
            <a:avLst/>
          </a:prstGeom>
          <a:noFill/>
        </p:spPr>
        <p:txBody>
          <a:bodyPr wrap="square" rtlCol="0">
            <a:spAutoFit/>
          </a:bodyPr>
          <a:lstStyle/>
          <a:p>
            <a:r>
              <a:rPr lang="en-US" sz="2400" u="none" dirty="0" smtClean="0">
                <a:solidFill>
                  <a:schemeClr val="tx1"/>
                </a:solidFill>
              </a:rPr>
              <a:t>Methanol  CH</a:t>
            </a:r>
            <a:r>
              <a:rPr lang="en-US" sz="2400" u="none" baseline="-25000" dirty="0" smtClean="0">
                <a:solidFill>
                  <a:schemeClr val="tx1"/>
                </a:solidFill>
              </a:rPr>
              <a:t>3</a:t>
            </a:r>
            <a:r>
              <a:rPr lang="en-US" sz="2400" u="none" dirty="0" smtClean="0">
                <a:solidFill>
                  <a:schemeClr val="tx1"/>
                </a:solidFill>
              </a:rPr>
              <a:t>OH</a:t>
            </a:r>
          </a:p>
          <a:p>
            <a:r>
              <a:rPr lang="en-US" sz="2400" u="none" dirty="0" smtClean="0">
                <a:solidFill>
                  <a:schemeClr val="tx1"/>
                </a:solidFill>
              </a:rPr>
              <a:t>(1-methanol)</a:t>
            </a:r>
          </a:p>
          <a:p>
            <a:endParaRPr lang="en-US" sz="2400" u="none" dirty="0" smtClean="0">
              <a:solidFill>
                <a:schemeClr val="tx1"/>
              </a:solidFill>
            </a:endParaRPr>
          </a:p>
          <a:p>
            <a:r>
              <a:rPr lang="en-US" sz="2400" u="none" dirty="0" smtClean="0">
                <a:solidFill>
                  <a:schemeClr val="tx1"/>
                </a:solidFill>
              </a:rPr>
              <a:t>Ethanol     CH</a:t>
            </a:r>
            <a:r>
              <a:rPr lang="en-US" sz="2400" u="none" baseline="-25000" dirty="0" smtClean="0">
                <a:solidFill>
                  <a:schemeClr val="tx1"/>
                </a:solidFill>
              </a:rPr>
              <a:t>3</a:t>
            </a:r>
            <a:r>
              <a:rPr lang="en-US" sz="2400" u="none" dirty="0" smtClean="0">
                <a:solidFill>
                  <a:schemeClr val="tx1"/>
                </a:solidFill>
              </a:rPr>
              <a:t>CH</a:t>
            </a:r>
            <a:r>
              <a:rPr lang="en-US" sz="2400" u="none" baseline="-25000" dirty="0" smtClean="0">
                <a:solidFill>
                  <a:schemeClr val="tx1"/>
                </a:solidFill>
              </a:rPr>
              <a:t>2</a:t>
            </a:r>
            <a:r>
              <a:rPr lang="en-US" sz="2400" u="none" dirty="0" smtClean="0">
                <a:solidFill>
                  <a:schemeClr val="tx1"/>
                </a:solidFill>
              </a:rPr>
              <a:t>OH</a:t>
            </a:r>
          </a:p>
          <a:p>
            <a:r>
              <a:rPr lang="en-US" sz="2400" u="none" dirty="0" smtClean="0">
                <a:solidFill>
                  <a:schemeClr val="tx1"/>
                </a:solidFill>
              </a:rPr>
              <a:t>(1-ethanol)</a:t>
            </a:r>
          </a:p>
          <a:p>
            <a:endParaRPr lang="en-US" sz="2400" u="none" dirty="0">
              <a:solidFill>
                <a:schemeClr val="tx1"/>
              </a:solidFill>
            </a:endParaRPr>
          </a:p>
          <a:p>
            <a:r>
              <a:rPr lang="en-US" sz="2400" u="none" dirty="0" smtClean="0">
                <a:solidFill>
                  <a:schemeClr val="tx1"/>
                </a:solidFill>
              </a:rPr>
              <a:t>2-propanol </a:t>
            </a:r>
            <a:endParaRPr lang="en-US" sz="2400" u="none" dirty="0">
              <a:solidFill>
                <a:schemeClr val="tx1"/>
              </a:solidFill>
            </a:endParaRPr>
          </a:p>
        </p:txBody>
      </p:sp>
      <p:sp>
        <p:nvSpPr>
          <p:cNvPr id="8" name="TextBox 7"/>
          <p:cNvSpPr txBox="1"/>
          <p:nvPr/>
        </p:nvSpPr>
        <p:spPr>
          <a:xfrm>
            <a:off x="4267200" y="3802959"/>
            <a:ext cx="4876800" cy="1815882"/>
          </a:xfrm>
          <a:prstGeom prst="rect">
            <a:avLst/>
          </a:prstGeom>
          <a:noFill/>
        </p:spPr>
        <p:txBody>
          <a:bodyPr wrap="square" rtlCol="0">
            <a:spAutoFit/>
          </a:bodyPr>
          <a:lstStyle/>
          <a:p>
            <a:r>
              <a:rPr lang="en-US" sz="2400" u="none" dirty="0" smtClean="0">
                <a:solidFill>
                  <a:schemeClr val="tx1"/>
                </a:solidFill>
              </a:rPr>
              <a:t>Dimethyl ether  CH</a:t>
            </a:r>
            <a:r>
              <a:rPr lang="en-US" sz="2400" u="none" baseline="-25000" dirty="0" smtClean="0">
                <a:solidFill>
                  <a:schemeClr val="tx1"/>
                </a:solidFill>
              </a:rPr>
              <a:t>3</a:t>
            </a:r>
            <a:r>
              <a:rPr lang="en-US" sz="2400" u="none" dirty="0" smtClean="0">
                <a:solidFill>
                  <a:schemeClr val="tx1"/>
                </a:solidFill>
              </a:rPr>
              <a:t>OCH</a:t>
            </a:r>
            <a:r>
              <a:rPr lang="en-US" sz="2400" u="none" baseline="-25000" dirty="0" smtClean="0">
                <a:solidFill>
                  <a:schemeClr val="tx1"/>
                </a:solidFill>
              </a:rPr>
              <a:t>3</a:t>
            </a:r>
          </a:p>
          <a:p>
            <a:endParaRPr lang="en-US" sz="2400" u="none" dirty="0" smtClean="0">
              <a:solidFill>
                <a:schemeClr val="tx1"/>
              </a:solidFill>
            </a:endParaRPr>
          </a:p>
          <a:p>
            <a:r>
              <a:rPr lang="en-US" sz="2400" u="none" dirty="0" smtClean="0">
                <a:solidFill>
                  <a:schemeClr val="tx1"/>
                </a:solidFill>
              </a:rPr>
              <a:t>Diethyl ether     CH</a:t>
            </a:r>
            <a:r>
              <a:rPr lang="en-US" sz="2400" u="none" baseline="-25000" dirty="0" smtClean="0">
                <a:solidFill>
                  <a:schemeClr val="tx1"/>
                </a:solidFill>
              </a:rPr>
              <a:t>3</a:t>
            </a:r>
            <a:r>
              <a:rPr lang="en-US" sz="2400" u="none" dirty="0" smtClean="0">
                <a:solidFill>
                  <a:schemeClr val="tx1"/>
                </a:solidFill>
              </a:rPr>
              <a:t>CH</a:t>
            </a:r>
            <a:r>
              <a:rPr lang="en-US" sz="2400" u="none" baseline="-25000" dirty="0" smtClean="0">
                <a:solidFill>
                  <a:schemeClr val="tx1"/>
                </a:solidFill>
              </a:rPr>
              <a:t>2</a:t>
            </a:r>
            <a:r>
              <a:rPr lang="en-US" sz="2400" u="none" dirty="0" smtClean="0">
                <a:solidFill>
                  <a:schemeClr val="tx1"/>
                </a:solidFill>
              </a:rPr>
              <a:t>OCH</a:t>
            </a:r>
            <a:r>
              <a:rPr lang="en-US" sz="2400" u="none" baseline="-25000" dirty="0" smtClean="0">
                <a:solidFill>
                  <a:schemeClr val="tx1"/>
                </a:solidFill>
              </a:rPr>
              <a:t>2</a:t>
            </a:r>
            <a:r>
              <a:rPr lang="en-US" sz="2400" u="none" dirty="0" smtClean="0">
                <a:solidFill>
                  <a:schemeClr val="tx1"/>
                </a:solidFill>
              </a:rPr>
              <a:t>CH</a:t>
            </a:r>
            <a:r>
              <a:rPr lang="en-US" sz="2400" u="none" baseline="-25000" dirty="0" smtClean="0">
                <a:solidFill>
                  <a:schemeClr val="tx1"/>
                </a:solidFill>
              </a:rPr>
              <a:t>3</a:t>
            </a:r>
          </a:p>
          <a:p>
            <a:endParaRPr lang="en-US" sz="2400" u="none" baseline="-25000" dirty="0">
              <a:solidFill>
                <a:schemeClr val="tx1"/>
              </a:solidFill>
            </a:endParaRPr>
          </a:p>
          <a:p>
            <a:r>
              <a:rPr lang="en-US" sz="2400" u="none" dirty="0" smtClean="0">
                <a:solidFill>
                  <a:schemeClr val="tx1"/>
                </a:solidFill>
              </a:rPr>
              <a:t>Ethyl methyl ether CH</a:t>
            </a:r>
            <a:r>
              <a:rPr lang="en-US" sz="2400" u="none" baseline="-25000" dirty="0" smtClean="0">
                <a:solidFill>
                  <a:schemeClr val="tx1"/>
                </a:solidFill>
              </a:rPr>
              <a:t>3</a:t>
            </a:r>
            <a:r>
              <a:rPr lang="en-US" sz="2400" u="none" dirty="0" smtClean="0">
                <a:solidFill>
                  <a:schemeClr val="tx1"/>
                </a:solidFill>
              </a:rPr>
              <a:t>OCH</a:t>
            </a:r>
            <a:r>
              <a:rPr lang="en-US" sz="2400" u="none" baseline="-25000" dirty="0" smtClean="0">
                <a:solidFill>
                  <a:schemeClr val="tx1"/>
                </a:solidFill>
              </a:rPr>
              <a:t>2</a:t>
            </a:r>
            <a:r>
              <a:rPr lang="en-US" sz="2400" u="none" dirty="0" smtClean="0">
                <a:solidFill>
                  <a:schemeClr val="tx1"/>
                </a:solidFill>
              </a:rPr>
              <a:t>CH</a:t>
            </a:r>
            <a:r>
              <a:rPr lang="en-US" sz="2400" u="none" baseline="-25000" dirty="0" smtClean="0">
                <a:solidFill>
                  <a:schemeClr val="tx1"/>
                </a:solidFill>
              </a:rPr>
              <a:t>3</a:t>
            </a:r>
            <a:endParaRPr lang="en-US" sz="2400" u="none" baseline="-25000" dirty="0">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20319722"/>
              </p:ext>
            </p:extLst>
          </p:nvPr>
        </p:nvGraphicFramePr>
        <p:xfrm>
          <a:off x="2362200" y="5410200"/>
          <a:ext cx="2406984" cy="1066800"/>
        </p:xfrm>
        <a:graphic>
          <a:graphicData uri="http://schemas.openxmlformats.org/presentationml/2006/ole">
            <mc:AlternateContent xmlns:mc="http://schemas.openxmlformats.org/markup-compatibility/2006">
              <mc:Choice xmlns:v="urn:schemas-microsoft-com:vml" Requires="v">
                <p:oleObj spid="_x0000_s3081" name="CS ChemDraw Drawing" r:id="rId5" imgW="1285850" imgH="569610" progId="ChemDraw.Document.6.0">
                  <p:embed/>
                </p:oleObj>
              </mc:Choice>
              <mc:Fallback>
                <p:oleObj name="CS ChemDraw Drawing" r:id="rId5" imgW="1285850" imgH="569610" progId="ChemDraw.Document.6.0">
                  <p:embed/>
                  <p:pic>
                    <p:nvPicPr>
                      <p:cNvPr id="0" name=""/>
                      <p:cNvPicPr/>
                      <p:nvPr/>
                    </p:nvPicPr>
                    <p:blipFill>
                      <a:blip r:embed="rId6"/>
                      <a:stretch>
                        <a:fillRect/>
                      </a:stretch>
                    </p:blipFill>
                    <p:spPr>
                      <a:xfrm>
                        <a:off x="2362200" y="5410200"/>
                        <a:ext cx="2406984" cy="1066800"/>
                      </a:xfrm>
                      <a:prstGeom prst="rect">
                        <a:avLst/>
                      </a:prstGeom>
                    </p:spPr>
                  </p:pic>
                </p:oleObj>
              </mc:Fallback>
            </mc:AlternateContent>
          </a:graphicData>
        </a:graphic>
      </p:graphicFrame>
    </p:spTree>
    <p:extLst>
      <p:ext uri="{BB962C8B-B14F-4D97-AF65-F5344CB8AC3E}">
        <p14:creationId xmlns:p14="http://schemas.microsoft.com/office/powerpoint/2010/main" val="17319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918" name="Group 134"/>
          <p:cNvGraphicFramePr>
            <a:graphicFrameLocks noGrp="1"/>
          </p:cNvGraphicFramePr>
          <p:nvPr/>
        </p:nvGraphicFramePr>
        <p:xfrm>
          <a:off x="990600" y="762000"/>
          <a:ext cx="7315200" cy="4852035"/>
        </p:xfrm>
        <a:graphic>
          <a:graphicData uri="http://schemas.openxmlformats.org/drawingml/2006/table">
            <a:tbl>
              <a:tblPr/>
              <a:tblGrid>
                <a:gridCol w="2514600"/>
                <a:gridCol w="1143000"/>
                <a:gridCol w="1143000"/>
                <a:gridCol w="2514600"/>
              </a:tblGrid>
              <a:tr h="369888">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400" b="0" i="0" u="none" strike="noStrike" cap="none" normalizeH="0" baseline="0" smtClean="0">
                          <a:ln>
                            <a:noFill/>
                          </a:ln>
                          <a:solidFill>
                            <a:schemeClr val="tx1"/>
                          </a:solidFill>
                          <a:effectLst/>
                          <a:latin typeface="Helvetica" pitchFamily="8" charset="0"/>
                        </a:rPr>
                        <a:t>Functional Groups Affect Physical Properties</a:t>
                      </a:r>
                      <a:endParaRPr kumimoji="0" lang="en-US" sz="2800" b="0" i="0" u="none" strike="noStrike" cap="none" normalizeH="0" baseline="0" smtClean="0">
                        <a:ln>
                          <a:noFill/>
                        </a:ln>
                        <a:solidFill>
                          <a:schemeClr val="tx1"/>
                        </a:solidFill>
                        <a:effectLst/>
                        <a:latin typeface="Helvetica" pitchFamily="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683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n-US" sz="2000" b="0" i="0" u="none" strike="noStrike" cap="none" normalizeH="0" baseline="0" smtClean="0">
                        <a:ln>
                          <a:noFill/>
                        </a:ln>
                        <a:solidFill>
                          <a:schemeClr val="tx1"/>
                        </a:solidFill>
                        <a:effectLst/>
                        <a:latin typeface="Helvetica" pitchFamily="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Molar Mass (g/mol)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Bp (</a:t>
                      </a:r>
                      <a:r>
                        <a:rPr kumimoji="0" lang="en-US" sz="2000" b="0" i="0" u="none" strike="noStrike" cap="none" normalizeH="0" baseline="30000" smtClean="0">
                          <a:ln>
                            <a:noFill/>
                          </a:ln>
                          <a:solidFill>
                            <a:schemeClr val="tx1"/>
                          </a:solidFill>
                          <a:effectLst/>
                          <a:latin typeface="Helvetica" pitchFamily="8" charset="0"/>
                        </a:rPr>
                        <a:t>o</a:t>
                      </a:r>
                      <a:r>
                        <a:rPr kumimoji="0" lang="en-US" sz="2000" b="0" i="0" u="none" strike="noStrike" cap="none" normalizeH="0" baseline="0" smtClean="0">
                          <a:ln>
                            <a:noFill/>
                          </a:ln>
                          <a:solidFill>
                            <a:schemeClr val="tx1"/>
                          </a:solidFill>
                          <a:effectLst/>
                          <a:latin typeface="Helvetica" pitchFamily="8"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Solubility in Water (g/100mL  at 20</a:t>
                      </a:r>
                      <a:r>
                        <a:rPr kumimoji="0" lang="en-US" sz="2000" b="0" i="0" u="none" strike="noStrike" cap="none" normalizeH="0" baseline="30000" smtClean="0">
                          <a:ln>
                            <a:noFill/>
                          </a:ln>
                          <a:solidFill>
                            <a:schemeClr val="tx1"/>
                          </a:solidFill>
                          <a:effectLst/>
                          <a:latin typeface="Helvetica" pitchFamily="8" charset="0"/>
                        </a:rPr>
                        <a:t>o</a:t>
                      </a:r>
                      <a:r>
                        <a:rPr kumimoji="0" lang="en-US" sz="2000" b="0" i="0" u="none" strike="noStrike" cap="none" normalizeH="0" baseline="0" smtClean="0">
                          <a:ln>
                            <a:noFill/>
                          </a:ln>
                          <a:solidFill>
                            <a:schemeClr val="tx1"/>
                          </a:solidFill>
                          <a:effectLst/>
                          <a:latin typeface="Helvetica" pitchFamily="8" charset="0"/>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96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3</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-O-CH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3</a:t>
                      </a:r>
                    </a:p>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n-US" sz="2000" b="0" i="0" u="none" strike="noStrike" cap="none" normalizeH="0" baseline="0" smtClean="0">
                        <a:ln>
                          <a:noFill/>
                        </a:ln>
                        <a:solidFill>
                          <a:schemeClr val="tx1"/>
                        </a:solidFill>
                        <a:effectLst/>
                        <a:latin typeface="Helvetica" pitchFamily="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Diethyl Ether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6.9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3</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3</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000" b="0" i="0" u="none" strike="noStrike" cap="none" normalizeH="0" baseline="0" smtClean="0">
                        <a:ln>
                          <a:noFill/>
                        </a:ln>
                        <a:solidFill>
                          <a:schemeClr val="tx1"/>
                        </a:solidFill>
                        <a:effectLst/>
                        <a:latin typeface="Helvetica" pitchFamily="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n-Pentane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0.0038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3</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CH</a:t>
                      </a:r>
                      <a:r>
                        <a:rPr kumimoji="0" lang="en-US" sz="2000" b="0" i="0" u="none" strike="noStrike" cap="none" normalizeH="0" baseline="-25000" smtClean="0">
                          <a:ln>
                            <a:noFill/>
                          </a:ln>
                          <a:solidFill>
                            <a:schemeClr val="tx1"/>
                          </a:solidFill>
                          <a:effectLst/>
                          <a:latin typeface="Helvetica" pitchFamily="8" charset="0"/>
                        </a:rPr>
                        <a:t>2</a:t>
                      </a:r>
                      <a:r>
                        <a:rPr kumimoji="0" lang="en-US" sz="2000" b="0" i="0" u="none" strike="noStrike" cap="none" normalizeH="0" baseline="0" smtClean="0">
                          <a:ln>
                            <a:noFill/>
                          </a:ln>
                          <a:solidFill>
                            <a:schemeClr val="tx1"/>
                          </a:solidFill>
                          <a:effectLst/>
                          <a:latin typeface="Helvetica" pitchFamily="8" charset="0"/>
                        </a:rPr>
                        <a:t>OH</a:t>
                      </a:r>
                    </a:p>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n-US" sz="2000" b="0" i="0" u="none" strike="noStrike" cap="none" normalizeH="0" baseline="-25000" smtClean="0">
                        <a:ln>
                          <a:noFill/>
                        </a:ln>
                        <a:solidFill>
                          <a:schemeClr val="tx1"/>
                        </a:solidFill>
                        <a:effectLst/>
                        <a:latin typeface="Helvetica" pitchFamily="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n-butanol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117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Helvetica" pitchFamily="8" charset="0"/>
                        </a:rPr>
                        <a:t>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8878" name="Picture 94"/>
          <p:cNvPicPr>
            <a:picLocks noChangeAspect="1" noChangeArrowheads="1"/>
          </p:cNvPicPr>
          <p:nvPr/>
        </p:nvPicPr>
        <p:blipFill>
          <a:blip r:embed="rId3" cstate="print"/>
          <a:srcRect/>
          <a:stretch>
            <a:fillRect/>
          </a:stretch>
        </p:blipFill>
        <p:spPr bwMode="auto">
          <a:xfrm>
            <a:off x="1676400" y="2616200"/>
            <a:ext cx="1139825" cy="414338"/>
          </a:xfrm>
          <a:prstGeom prst="rect">
            <a:avLst/>
          </a:prstGeom>
          <a:noFill/>
          <a:ln w="9525">
            <a:noFill/>
            <a:miter lim="800000"/>
            <a:headEnd/>
            <a:tailEnd/>
          </a:ln>
          <a:effectLst/>
        </p:spPr>
      </p:pic>
      <p:pic>
        <p:nvPicPr>
          <p:cNvPr id="118895" name="Picture 111"/>
          <p:cNvPicPr>
            <a:picLocks noChangeAspect="1" noChangeArrowheads="1"/>
          </p:cNvPicPr>
          <p:nvPr/>
        </p:nvPicPr>
        <p:blipFill>
          <a:blip r:embed="rId4" cstate="print"/>
          <a:srcRect/>
          <a:stretch>
            <a:fillRect/>
          </a:stretch>
        </p:blipFill>
        <p:spPr bwMode="auto">
          <a:xfrm>
            <a:off x="1676400" y="3810000"/>
            <a:ext cx="1139825" cy="338138"/>
          </a:xfrm>
          <a:prstGeom prst="rect">
            <a:avLst/>
          </a:prstGeom>
          <a:noFill/>
          <a:ln w="9525">
            <a:noFill/>
            <a:miter lim="800000"/>
            <a:headEnd/>
            <a:tailEnd/>
          </a:ln>
          <a:effectLst/>
        </p:spPr>
      </p:pic>
      <p:pic>
        <p:nvPicPr>
          <p:cNvPr id="118917" name="Picture 133"/>
          <p:cNvPicPr>
            <a:picLocks noChangeAspect="1" noChangeArrowheads="1"/>
          </p:cNvPicPr>
          <p:nvPr/>
        </p:nvPicPr>
        <p:blipFill>
          <a:blip r:embed="rId5" cstate="print"/>
          <a:srcRect/>
          <a:stretch>
            <a:fillRect/>
          </a:stretch>
        </p:blipFill>
        <p:spPr bwMode="auto">
          <a:xfrm>
            <a:off x="1600200" y="4876800"/>
            <a:ext cx="1389063" cy="414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structure of a phenol? </a:t>
            </a:r>
            <a:endParaRPr lang="en-US" sz="3600" dirty="0"/>
          </a:p>
        </p:txBody>
      </p:sp>
      <p:sp>
        <p:nvSpPr>
          <p:cNvPr id="3" name="Content Placeholder 2"/>
          <p:cNvSpPr>
            <a:spLocks noGrp="1"/>
          </p:cNvSpPr>
          <p:nvPr>
            <p:ph idx="1"/>
          </p:nvPr>
        </p:nvSpPr>
        <p:spPr/>
        <p:txBody>
          <a:bodyPr/>
          <a:lstStyle/>
          <a:p>
            <a:r>
              <a:rPr lang="en-US" dirty="0" smtClean="0"/>
              <a:t>Phenol </a:t>
            </a:r>
          </a:p>
          <a:p>
            <a:endParaRPr lang="en-US" dirty="0" smtClean="0"/>
          </a:p>
          <a:p>
            <a:endParaRPr lang="en-US" dirty="0" smtClean="0"/>
          </a:p>
          <a:p>
            <a:r>
              <a:rPr lang="en-US" dirty="0" err="1" smtClean="0"/>
              <a:t>Bisphenol</a:t>
            </a:r>
            <a:r>
              <a:rPr lang="en-US" dirty="0" smtClean="0"/>
              <a:t>-A, BPA </a:t>
            </a:r>
            <a:endParaRPr lang="en-US" dirty="0"/>
          </a:p>
        </p:txBody>
      </p:sp>
      <p:graphicFrame>
        <p:nvGraphicFramePr>
          <p:cNvPr id="64516" name="Object 4"/>
          <p:cNvGraphicFramePr>
            <a:graphicFrameLocks noChangeAspect="1"/>
          </p:cNvGraphicFramePr>
          <p:nvPr/>
        </p:nvGraphicFramePr>
        <p:xfrm>
          <a:off x="2590800" y="1600200"/>
          <a:ext cx="2210215" cy="1524000"/>
        </p:xfrm>
        <a:graphic>
          <a:graphicData uri="http://schemas.openxmlformats.org/presentationml/2006/ole">
            <mc:AlternateContent xmlns:mc="http://schemas.openxmlformats.org/markup-compatibility/2006">
              <mc:Choice xmlns:v="urn:schemas-microsoft-com:vml" Requires="v">
                <p:oleObj spid="_x0000_s11280" name="CS ChemDraw Drawing" r:id="rId3" imgW="1273581" imgH="877554" progId="ChemDraw.Document.6.0">
                  <p:embed/>
                </p:oleObj>
              </mc:Choice>
              <mc:Fallback>
                <p:oleObj name="CS ChemDraw Drawing" r:id="rId3" imgW="1273581" imgH="87755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221021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4267200" y="3200400"/>
          <a:ext cx="4638507" cy="1295400"/>
        </p:xfrm>
        <a:graphic>
          <a:graphicData uri="http://schemas.openxmlformats.org/presentationml/2006/ole">
            <mc:AlternateContent xmlns:mc="http://schemas.openxmlformats.org/markup-compatibility/2006">
              <mc:Choice xmlns:v="urn:schemas-microsoft-com:vml" Requires="v">
                <p:oleObj spid="_x0000_s11281" name="CS ChemDraw Drawing" r:id="rId5" imgW="3484937" imgH="973380" progId="ChemDraw.Document.6.0">
                  <p:embed/>
                </p:oleObj>
              </mc:Choice>
              <mc:Fallback>
                <p:oleObj name="CS ChemDraw Drawing" r:id="rId5" imgW="3484937" imgH="9733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00400"/>
                        <a:ext cx="463850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062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6"/>
                                        </p:tgtEl>
                                        <p:attrNameLst>
                                          <p:attrName>style.visibility</p:attrName>
                                        </p:attrNameLst>
                                      </p:cBhvr>
                                      <p:to>
                                        <p:strVal val="visible"/>
                                      </p:to>
                                    </p:set>
                                    <p:anim calcmode="lin" valueType="num">
                                      <p:cBhvr additive="base">
                                        <p:cTn id="13" dur="500" fill="hold"/>
                                        <p:tgtEl>
                                          <p:spTgt spid="64516"/>
                                        </p:tgtEl>
                                        <p:attrNameLst>
                                          <p:attrName>ppt_x</p:attrName>
                                        </p:attrNameLst>
                                      </p:cBhvr>
                                      <p:tavLst>
                                        <p:tav tm="0">
                                          <p:val>
                                            <p:strVal val="#ppt_x"/>
                                          </p:val>
                                        </p:tav>
                                        <p:tav tm="100000">
                                          <p:val>
                                            <p:strVal val="#ppt_x"/>
                                          </p:val>
                                        </p:tav>
                                      </p:tavLst>
                                    </p:anim>
                                    <p:anim calcmode="lin" valueType="num">
                                      <p:cBhvr additive="base">
                                        <p:cTn id="14"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17_05_Figure"/>
          <p:cNvPicPr>
            <a:picLocks noChangeAspect="1" noChangeArrowheads="1"/>
          </p:cNvPicPr>
          <p:nvPr/>
        </p:nvPicPr>
        <p:blipFill>
          <a:blip r:embed="rId2" cstate="print"/>
          <a:srcRect/>
          <a:stretch>
            <a:fillRect/>
          </a:stretch>
        </p:blipFill>
        <p:spPr bwMode="auto">
          <a:xfrm>
            <a:off x="228600" y="1447800"/>
            <a:ext cx="8710470" cy="4343400"/>
          </a:xfrm>
          <a:prstGeom prst="rect">
            <a:avLst/>
          </a:prstGeom>
          <a:noFill/>
        </p:spPr>
      </p:pic>
      <p:sp>
        <p:nvSpPr>
          <p:cNvPr id="3" name="Title 2"/>
          <p:cNvSpPr>
            <a:spLocks noGrp="1"/>
          </p:cNvSpPr>
          <p:nvPr>
            <p:ph type="title"/>
          </p:nvPr>
        </p:nvSpPr>
        <p:spPr/>
        <p:txBody>
          <a:bodyPr/>
          <a:lstStyle/>
          <a:p>
            <a:r>
              <a:rPr lang="en-US" sz="3400" dirty="0" smtClean="0"/>
              <a:t>Where are compounds of phenols found? </a:t>
            </a:r>
            <a:endParaRPr lang="en-US" sz="3400" dirty="0"/>
          </a:p>
        </p:txBody>
      </p:sp>
    </p:spTree>
    <p:extLst>
      <p:ext uri="{BB962C8B-B14F-4D97-AF65-F5344CB8AC3E}">
        <p14:creationId xmlns:p14="http://schemas.microsoft.com/office/powerpoint/2010/main" val="1755238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33400" y="609600"/>
            <a:ext cx="8001000" cy="1143000"/>
          </a:xfrm>
        </p:spPr>
        <p:txBody>
          <a:bodyPr/>
          <a:lstStyle/>
          <a:p>
            <a:r>
              <a:rPr lang="en-US"/>
              <a:t>Polymer of Alcohols and Ethers</a:t>
            </a:r>
          </a:p>
        </p:txBody>
      </p:sp>
      <p:pic>
        <p:nvPicPr>
          <p:cNvPr id="129028" name="Picture 4" descr="figure 12"/>
          <p:cNvPicPr>
            <a:picLocks noChangeAspect="1" noChangeArrowheads="1"/>
          </p:cNvPicPr>
          <p:nvPr/>
        </p:nvPicPr>
        <p:blipFill>
          <a:blip r:embed="rId3" cstate="print"/>
          <a:srcRect/>
          <a:stretch>
            <a:fillRect/>
          </a:stretch>
        </p:blipFill>
        <p:spPr bwMode="auto">
          <a:xfrm>
            <a:off x="152400" y="3581400"/>
            <a:ext cx="5029200" cy="2286000"/>
          </a:xfrm>
          <a:prstGeom prst="rect">
            <a:avLst/>
          </a:prstGeom>
          <a:noFill/>
        </p:spPr>
      </p:pic>
      <p:pic>
        <p:nvPicPr>
          <p:cNvPr id="129029" name="Picture 5" descr="unnumbered 12 p608b"/>
          <p:cNvPicPr>
            <a:picLocks noChangeAspect="1" noChangeArrowheads="1"/>
          </p:cNvPicPr>
          <p:nvPr/>
        </p:nvPicPr>
        <p:blipFill>
          <a:blip r:embed="rId4" cstate="print"/>
          <a:srcRect/>
          <a:stretch>
            <a:fillRect/>
          </a:stretch>
        </p:blipFill>
        <p:spPr bwMode="auto">
          <a:xfrm>
            <a:off x="5181600" y="4738688"/>
            <a:ext cx="3733800" cy="2119312"/>
          </a:xfrm>
          <a:prstGeom prst="rect">
            <a:avLst/>
          </a:prstGeom>
          <a:noFill/>
        </p:spPr>
      </p:pic>
      <p:pic>
        <p:nvPicPr>
          <p:cNvPr id="129030" name="Picture 6" descr="unnumbered 12 p608c"/>
          <p:cNvPicPr>
            <a:picLocks noChangeAspect="1" noChangeArrowheads="1"/>
          </p:cNvPicPr>
          <p:nvPr/>
        </p:nvPicPr>
        <p:blipFill>
          <a:blip r:embed="rId5" cstate="print"/>
          <a:srcRect/>
          <a:stretch>
            <a:fillRect/>
          </a:stretch>
        </p:blipFill>
        <p:spPr bwMode="auto">
          <a:xfrm>
            <a:off x="5105400" y="2286000"/>
            <a:ext cx="3733800" cy="1968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Other Polymers</a:t>
            </a:r>
          </a:p>
        </p:txBody>
      </p:sp>
      <p:pic>
        <p:nvPicPr>
          <p:cNvPr id="113669" name="Picture 5" descr="figure p12"/>
          <p:cNvPicPr>
            <a:picLocks noGrp="1" noChangeAspect="1" noChangeArrowheads="1"/>
          </p:cNvPicPr>
          <p:nvPr>
            <p:ph idx="1"/>
          </p:nvPr>
        </p:nvPicPr>
        <p:blipFill>
          <a:blip r:embed="rId3" cstate="print"/>
          <a:srcRect/>
          <a:stretch>
            <a:fillRect/>
          </a:stretch>
        </p:blipFill>
        <p:spPr>
          <a:xfrm>
            <a:off x="2895600" y="1981200"/>
            <a:ext cx="3725863" cy="46482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Carbonyl Groups</a:t>
            </a:r>
          </a:p>
        </p:txBody>
      </p:sp>
      <p:pic>
        <p:nvPicPr>
          <p:cNvPr id="130052" name="Picture 4" descr="unnumbered 12 p610"/>
          <p:cNvPicPr>
            <a:picLocks noChangeAspect="1" noChangeArrowheads="1"/>
          </p:cNvPicPr>
          <p:nvPr/>
        </p:nvPicPr>
        <p:blipFill>
          <a:blip r:embed="rId3" cstate="print"/>
          <a:srcRect/>
          <a:stretch>
            <a:fillRect/>
          </a:stretch>
        </p:blipFill>
        <p:spPr bwMode="auto">
          <a:xfrm>
            <a:off x="381000" y="4587875"/>
            <a:ext cx="8535988" cy="2193925"/>
          </a:xfrm>
          <a:prstGeom prst="rect">
            <a:avLst/>
          </a:prstGeom>
          <a:noFill/>
        </p:spPr>
      </p:pic>
      <p:pic>
        <p:nvPicPr>
          <p:cNvPr id="130053" name="Picture 5" descr="figure 12"/>
          <p:cNvPicPr>
            <a:picLocks noChangeAspect="1" noChangeArrowheads="1"/>
          </p:cNvPicPr>
          <p:nvPr/>
        </p:nvPicPr>
        <p:blipFill>
          <a:blip r:embed="rId4" cstate="print"/>
          <a:srcRect/>
          <a:stretch>
            <a:fillRect/>
          </a:stretch>
        </p:blipFill>
        <p:spPr bwMode="auto">
          <a:xfrm>
            <a:off x="4002088" y="1676400"/>
            <a:ext cx="1941512" cy="2819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4400" y="3429001"/>
            <a:ext cx="7696200" cy="609600"/>
          </a:xfrm>
        </p:spPr>
        <p:txBody>
          <a:bodyPr>
            <a:normAutofit fontScale="90000"/>
          </a:bodyPr>
          <a:lstStyle/>
          <a:p>
            <a:r>
              <a:rPr lang="en-US" b="0" cap="none" dirty="0" err="1" smtClean="0"/>
              <a:t>Aldehyde</a:t>
            </a:r>
            <a:r>
              <a:rPr lang="en-US" b="0" cap="none" dirty="0" smtClean="0"/>
              <a:t>			Amine   </a:t>
            </a:r>
            <a:br>
              <a:rPr lang="en-US" b="0" cap="none" dirty="0" smtClean="0"/>
            </a:br>
            <a:endParaRPr lang="en-US" b="0" cap="none" dirty="0"/>
          </a:p>
        </p:txBody>
      </p:sp>
      <p:sp>
        <p:nvSpPr>
          <p:cNvPr id="12" name="Text Placeholder 11"/>
          <p:cNvSpPr>
            <a:spLocks noGrp="1"/>
          </p:cNvSpPr>
          <p:nvPr>
            <p:ph type="body" idx="1"/>
          </p:nvPr>
        </p:nvSpPr>
        <p:spPr>
          <a:xfrm>
            <a:off x="304800" y="1"/>
            <a:ext cx="8610600" cy="838200"/>
          </a:xfrm>
        </p:spPr>
        <p:txBody>
          <a:bodyPr>
            <a:normAutofit/>
          </a:bodyPr>
          <a:lstStyle/>
          <a:p>
            <a:r>
              <a:rPr lang="en-US" sz="3600" dirty="0" err="1" smtClean="0">
                <a:solidFill>
                  <a:schemeClr val="tx1"/>
                </a:solidFill>
              </a:rPr>
              <a:t>Alkene</a:t>
            </a:r>
            <a:r>
              <a:rPr lang="en-US" sz="3600" dirty="0" smtClean="0">
                <a:solidFill>
                  <a:schemeClr val="tx1"/>
                </a:solidFill>
              </a:rPr>
              <a:t> 		Alcohol 		Ether	</a:t>
            </a:r>
            <a:endParaRPr lang="en-US" sz="3600" dirty="0">
              <a:solidFill>
                <a:schemeClr val="tx1"/>
              </a:solidFill>
            </a:endParaRPr>
          </a:p>
        </p:txBody>
      </p:sp>
      <p:pic>
        <p:nvPicPr>
          <p:cNvPr id="3" name="Picture 31" descr="24_p996middle"/>
          <p:cNvPicPr>
            <a:picLocks noGrp="1" noChangeAspect="1" noChangeArrowheads="1"/>
          </p:cNvPicPr>
          <p:nvPr>
            <p:ph idx="4294967295"/>
          </p:nvPr>
        </p:nvPicPr>
        <p:blipFill>
          <a:blip r:embed="rId2" cstate="print"/>
          <a:srcRect t="2777"/>
          <a:stretch>
            <a:fillRect/>
          </a:stretch>
        </p:blipFill>
        <p:spPr bwMode="auto">
          <a:xfrm>
            <a:off x="2667000" y="1295400"/>
            <a:ext cx="2613025" cy="1905000"/>
          </a:xfrm>
          <a:prstGeom prst="rect">
            <a:avLst/>
          </a:prstGeom>
          <a:noFill/>
        </p:spPr>
      </p:pic>
      <p:pic>
        <p:nvPicPr>
          <p:cNvPr id="4" name="Picture 13" descr="24_p998top"/>
          <p:cNvPicPr>
            <a:picLocks noChangeAspect="1" noChangeArrowheads="1"/>
          </p:cNvPicPr>
          <p:nvPr/>
        </p:nvPicPr>
        <p:blipFill>
          <a:blip r:embed="rId3" cstate="print"/>
          <a:srcRect t="2777"/>
          <a:stretch>
            <a:fillRect/>
          </a:stretch>
        </p:blipFill>
        <p:spPr bwMode="auto">
          <a:xfrm>
            <a:off x="5486400" y="1295400"/>
            <a:ext cx="2819400" cy="2055813"/>
          </a:xfrm>
          <a:prstGeom prst="rect">
            <a:avLst/>
          </a:prstGeom>
          <a:noFill/>
        </p:spPr>
      </p:pic>
      <p:pic>
        <p:nvPicPr>
          <p:cNvPr id="18434" name="Picture 2"/>
          <p:cNvPicPr>
            <a:picLocks noChangeAspect="1" noChangeArrowheads="1"/>
          </p:cNvPicPr>
          <p:nvPr/>
        </p:nvPicPr>
        <p:blipFill>
          <a:blip r:embed="rId4" cstate="print"/>
          <a:srcRect/>
          <a:stretch>
            <a:fillRect/>
          </a:stretch>
        </p:blipFill>
        <p:spPr bwMode="auto">
          <a:xfrm>
            <a:off x="152400" y="1219200"/>
            <a:ext cx="2390775" cy="1724025"/>
          </a:xfrm>
          <a:prstGeom prst="rect">
            <a:avLst/>
          </a:prstGeom>
          <a:noFill/>
          <a:ln w="9525">
            <a:noFill/>
            <a:miter lim="800000"/>
            <a:headEnd/>
            <a:tailEnd/>
          </a:ln>
        </p:spPr>
      </p:pic>
      <p:pic>
        <p:nvPicPr>
          <p:cNvPr id="7" name="Picture 82" descr="24_p998bottom"/>
          <p:cNvPicPr>
            <a:picLocks noChangeAspect="1" noChangeArrowheads="1"/>
          </p:cNvPicPr>
          <p:nvPr/>
        </p:nvPicPr>
        <p:blipFill>
          <a:blip r:embed="rId5" cstate="print"/>
          <a:srcRect t="2777"/>
          <a:stretch>
            <a:fillRect/>
          </a:stretch>
        </p:blipFill>
        <p:spPr bwMode="auto">
          <a:xfrm>
            <a:off x="685800" y="4724400"/>
            <a:ext cx="2560320" cy="1866900"/>
          </a:xfrm>
          <a:prstGeom prst="rect">
            <a:avLst/>
          </a:prstGeom>
          <a:noFill/>
        </p:spPr>
      </p:pic>
      <p:pic>
        <p:nvPicPr>
          <p:cNvPr id="8" name="Picture 12" descr="24_p1001top"/>
          <p:cNvPicPr>
            <a:picLocks noChangeAspect="1" noChangeArrowheads="1"/>
          </p:cNvPicPr>
          <p:nvPr/>
        </p:nvPicPr>
        <p:blipFill>
          <a:blip r:embed="rId6" cstate="print"/>
          <a:srcRect l="5208" t="2777" r="7292"/>
          <a:stretch>
            <a:fillRect/>
          </a:stretch>
        </p:blipFill>
        <p:spPr bwMode="auto">
          <a:xfrm>
            <a:off x="3962400" y="4495800"/>
            <a:ext cx="2438400" cy="203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p:nvPr>
        </p:nvPicPr>
        <p:blipFill>
          <a:blip r:embed="rId2" cstate="print"/>
          <a:srcRect/>
          <a:stretch>
            <a:fillRect/>
          </a:stretch>
        </p:blipFill>
        <p:spPr bwMode="auto">
          <a:xfrm>
            <a:off x="290430" y="228600"/>
            <a:ext cx="885357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a:t>Tro, Chemistry: A Molecular Approach</a:t>
            </a:r>
          </a:p>
        </p:txBody>
      </p:sp>
      <p:sp>
        <p:nvSpPr>
          <p:cNvPr id="6" name="Slide Number Placeholder 3"/>
          <p:cNvSpPr>
            <a:spLocks noGrp="1"/>
          </p:cNvSpPr>
          <p:nvPr>
            <p:ph type="sldNum" sz="quarter" idx="11"/>
          </p:nvPr>
        </p:nvSpPr>
        <p:spPr/>
        <p:txBody>
          <a:bodyPr/>
          <a:lstStyle/>
          <a:p>
            <a:fld id="{1B81AD95-7D05-4BCE-AD30-68994687D107}" type="slidenum">
              <a:rPr lang="en-US"/>
              <a:pPr/>
              <a:t>50</a:t>
            </a:fld>
            <a:endParaRPr lang="en-US"/>
          </a:p>
        </p:txBody>
      </p:sp>
      <p:sp>
        <p:nvSpPr>
          <p:cNvPr id="119812" name="Rectangle 4"/>
          <p:cNvSpPr>
            <a:spLocks noGrp="1" noChangeArrowheads="1"/>
          </p:cNvSpPr>
          <p:nvPr>
            <p:ph type="title"/>
          </p:nvPr>
        </p:nvSpPr>
        <p:spPr/>
        <p:txBody>
          <a:bodyPr/>
          <a:lstStyle/>
          <a:p>
            <a:r>
              <a:rPr lang="en-US" dirty="0"/>
              <a:t>Carbonyl Group</a:t>
            </a:r>
          </a:p>
        </p:txBody>
      </p:sp>
      <p:pic>
        <p:nvPicPr>
          <p:cNvPr id="119813" name="Picture 5" descr="20_09[1]"/>
          <p:cNvPicPr>
            <a:picLocks noChangeAspect="1" noChangeArrowheads="1"/>
          </p:cNvPicPr>
          <p:nvPr/>
        </p:nvPicPr>
        <p:blipFill>
          <a:blip r:embed="rId3" cstate="print"/>
          <a:srcRect/>
          <a:stretch>
            <a:fillRect/>
          </a:stretch>
        </p:blipFill>
        <p:spPr bwMode="auto">
          <a:xfrm>
            <a:off x="762000" y="1524000"/>
            <a:ext cx="7670800" cy="29591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structure of an </a:t>
            </a:r>
            <a:r>
              <a:rPr lang="en-US" sz="3600" dirty="0" err="1" smtClean="0"/>
              <a:t>aldehyde</a:t>
            </a:r>
            <a:r>
              <a:rPr lang="en-US" sz="3600" dirty="0" smtClean="0"/>
              <a:t>? </a:t>
            </a:r>
            <a:endParaRPr lang="en-US" sz="3600" dirty="0"/>
          </a:p>
        </p:txBody>
      </p:sp>
      <p:sp>
        <p:nvSpPr>
          <p:cNvPr id="3" name="Content Placeholder 2"/>
          <p:cNvSpPr>
            <a:spLocks noGrp="1"/>
          </p:cNvSpPr>
          <p:nvPr>
            <p:ph idx="1"/>
          </p:nvPr>
        </p:nvSpPr>
        <p:spPr/>
        <p:txBody>
          <a:bodyPr/>
          <a:lstStyle/>
          <a:p>
            <a:r>
              <a:rPr lang="en-US" dirty="0" err="1" smtClean="0"/>
              <a:t>ethanal</a:t>
            </a:r>
            <a:r>
              <a:rPr lang="en-US" dirty="0" smtClean="0"/>
              <a:t> </a:t>
            </a:r>
          </a:p>
          <a:p>
            <a:pPr>
              <a:buNone/>
            </a:pPr>
            <a:r>
              <a:rPr lang="en-US" dirty="0" smtClean="0"/>
              <a:t> </a:t>
            </a:r>
            <a:endParaRPr lang="en-US" dirty="0"/>
          </a:p>
        </p:txBody>
      </p:sp>
      <p:graphicFrame>
        <p:nvGraphicFramePr>
          <p:cNvPr id="66563" name="Object 3"/>
          <p:cNvGraphicFramePr>
            <a:graphicFrameLocks noChangeAspect="1"/>
          </p:cNvGraphicFramePr>
          <p:nvPr/>
        </p:nvGraphicFramePr>
        <p:xfrm>
          <a:off x="2819400" y="1676400"/>
          <a:ext cx="1928789" cy="1252537"/>
        </p:xfrm>
        <a:graphic>
          <a:graphicData uri="http://schemas.openxmlformats.org/presentationml/2006/ole">
            <mc:AlternateContent xmlns:mc="http://schemas.openxmlformats.org/markup-compatibility/2006">
              <mc:Choice xmlns:v="urn:schemas-microsoft-com:vml" Requires="v">
                <p:oleObj spid="_x0000_s13321" name="CS ChemDraw Drawing" r:id="rId3" imgW="1040622" imgH="676454" progId="ChemDraw.Document.6.0">
                  <p:embed/>
                </p:oleObj>
              </mc:Choice>
              <mc:Fallback>
                <p:oleObj name="CS ChemDraw Drawing" r:id="rId3" imgW="1040622" imgH="67645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1928789"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6919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structure of a </a:t>
            </a:r>
            <a:r>
              <a:rPr lang="en-US" sz="3600" dirty="0" err="1" smtClean="0"/>
              <a:t>ketone</a:t>
            </a:r>
            <a:r>
              <a:rPr lang="en-US" sz="3600" dirty="0" smtClean="0"/>
              <a:t>? </a:t>
            </a:r>
            <a:endParaRPr lang="en-US" sz="3600" dirty="0"/>
          </a:p>
        </p:txBody>
      </p:sp>
      <p:sp>
        <p:nvSpPr>
          <p:cNvPr id="3" name="Content Placeholder 2"/>
          <p:cNvSpPr>
            <a:spLocks noGrp="1"/>
          </p:cNvSpPr>
          <p:nvPr>
            <p:ph idx="1"/>
          </p:nvPr>
        </p:nvSpPr>
        <p:spPr/>
        <p:txBody>
          <a:bodyPr/>
          <a:lstStyle/>
          <a:p>
            <a:r>
              <a:rPr lang="en-US" dirty="0" smtClean="0"/>
              <a:t>2,3-butanedione</a:t>
            </a:r>
          </a:p>
          <a:p>
            <a:endParaRPr lang="en-US" dirty="0" smtClean="0"/>
          </a:p>
          <a:p>
            <a:endParaRPr lang="en-US" dirty="0" smtClean="0"/>
          </a:p>
          <a:p>
            <a:r>
              <a:rPr lang="en-US" dirty="0" smtClean="0"/>
              <a:t>Raspberry </a:t>
            </a:r>
            <a:r>
              <a:rPr lang="en-US" dirty="0" err="1" smtClean="0"/>
              <a:t>ketone</a:t>
            </a:r>
            <a:endParaRPr lang="en-US" dirty="0" smtClean="0"/>
          </a:p>
          <a:p>
            <a:pPr>
              <a:buNone/>
            </a:pPr>
            <a:r>
              <a:rPr lang="en-US" dirty="0" smtClean="0"/>
              <a:t> </a:t>
            </a:r>
            <a:endParaRPr lang="en-US" dirty="0"/>
          </a:p>
        </p:txBody>
      </p:sp>
      <p:graphicFrame>
        <p:nvGraphicFramePr>
          <p:cNvPr id="67587" name="Object 3"/>
          <p:cNvGraphicFramePr>
            <a:graphicFrameLocks noChangeAspect="1"/>
          </p:cNvGraphicFramePr>
          <p:nvPr/>
        </p:nvGraphicFramePr>
        <p:xfrm>
          <a:off x="4114800" y="1600200"/>
          <a:ext cx="3149055" cy="1295400"/>
        </p:xfrm>
        <a:graphic>
          <a:graphicData uri="http://schemas.openxmlformats.org/presentationml/2006/ole">
            <mc:AlternateContent xmlns:mc="http://schemas.openxmlformats.org/markup-compatibility/2006">
              <mc:Choice xmlns:v="urn:schemas-microsoft-com:vml" Requires="v">
                <p:oleObj spid="_x0000_s14352" name="CS ChemDraw Drawing" r:id="rId3" imgW="1621265" imgH="667276" progId="ChemDraw.Document.6.0">
                  <p:embed/>
                </p:oleObj>
              </mc:Choice>
              <mc:Fallback>
                <p:oleObj name="CS ChemDraw Drawing" r:id="rId3" imgW="1621265" imgH="66727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00200"/>
                        <a:ext cx="314905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nvGraphicFramePr>
        <p:xfrm>
          <a:off x="4114800" y="3429000"/>
          <a:ext cx="4338205" cy="2286000"/>
        </p:xfrm>
        <a:graphic>
          <a:graphicData uri="http://schemas.openxmlformats.org/presentationml/2006/ole">
            <mc:AlternateContent xmlns:mc="http://schemas.openxmlformats.org/markup-compatibility/2006">
              <mc:Choice xmlns:v="urn:schemas-microsoft-com:vml" Requires="v">
                <p:oleObj spid="_x0000_s14353" name="CS ChemDraw Drawing" r:id="rId5" imgW="2651629" imgH="1397176" progId="ChemDraw.Document.6.0">
                  <p:embed/>
                </p:oleObj>
              </mc:Choice>
              <mc:Fallback>
                <p:oleObj name="CS ChemDraw Drawing" r:id="rId5" imgW="2651629" imgH="1397176"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429000"/>
                        <a:ext cx="433820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06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7587"/>
                                        </p:tgtEl>
                                        <p:attrNameLst>
                                          <p:attrName>style.visibility</p:attrName>
                                        </p:attrNameLst>
                                      </p:cBhvr>
                                      <p:to>
                                        <p:strVal val="visible"/>
                                      </p:to>
                                    </p:set>
                                    <p:animEffect transition="in" filter="fade">
                                      <p:cBhvr>
                                        <p:cTn id="14" dur="1000"/>
                                        <p:tgtEl>
                                          <p:spTgt spid="67587"/>
                                        </p:tgtEl>
                                      </p:cBhvr>
                                    </p:animEffect>
                                    <p:anim calcmode="lin" valueType="num">
                                      <p:cBhvr>
                                        <p:cTn id="15" dur="1000" fill="hold"/>
                                        <p:tgtEl>
                                          <p:spTgt spid="67587"/>
                                        </p:tgtEl>
                                        <p:attrNameLst>
                                          <p:attrName>ppt_x</p:attrName>
                                        </p:attrNameLst>
                                      </p:cBhvr>
                                      <p:tavLst>
                                        <p:tav tm="0">
                                          <p:val>
                                            <p:strVal val="#ppt_x"/>
                                          </p:val>
                                        </p:tav>
                                        <p:tav tm="100000">
                                          <p:val>
                                            <p:strVal val="#ppt_x"/>
                                          </p:val>
                                        </p:tav>
                                      </p:tavLst>
                                    </p:anim>
                                    <p:anim calcmode="lin" valueType="num">
                                      <p:cBhvr>
                                        <p:cTn id="16" dur="1000" fill="hold"/>
                                        <p:tgtEl>
                                          <p:spTgt spid="675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7588"/>
                                        </p:tgtEl>
                                        <p:attrNameLst>
                                          <p:attrName>style.visibility</p:attrName>
                                        </p:attrNameLst>
                                      </p:cBhvr>
                                      <p:to>
                                        <p:strVal val="visible"/>
                                      </p:to>
                                    </p:set>
                                    <p:animEffect transition="in" filter="fade">
                                      <p:cBhvr>
                                        <p:cTn id="28" dur="1000"/>
                                        <p:tgtEl>
                                          <p:spTgt spid="67588"/>
                                        </p:tgtEl>
                                      </p:cBhvr>
                                    </p:animEffect>
                                    <p:anim calcmode="lin" valueType="num">
                                      <p:cBhvr>
                                        <p:cTn id="29" dur="1000" fill="hold"/>
                                        <p:tgtEl>
                                          <p:spTgt spid="67588"/>
                                        </p:tgtEl>
                                        <p:attrNameLst>
                                          <p:attrName>ppt_x</p:attrName>
                                        </p:attrNameLst>
                                      </p:cBhvr>
                                      <p:tavLst>
                                        <p:tav tm="0">
                                          <p:val>
                                            <p:strVal val="#ppt_x"/>
                                          </p:val>
                                        </p:tav>
                                        <p:tav tm="100000">
                                          <p:val>
                                            <p:strVal val="#ppt_x"/>
                                          </p:val>
                                        </p:tav>
                                      </p:tavLst>
                                    </p:anim>
                                    <p:anim calcmode="lin" valueType="num">
                                      <p:cBhvr>
                                        <p:cTn id="30" dur="1000" fill="hold"/>
                                        <p:tgtEl>
                                          <p:spTgt spid="67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err="1" smtClean="0"/>
              <a:t>Aldehydes</a:t>
            </a:r>
            <a:r>
              <a:rPr lang="en-US" dirty="0" smtClean="0"/>
              <a:t> and </a:t>
            </a:r>
            <a:r>
              <a:rPr lang="en-US" dirty="0" err="1" smtClean="0"/>
              <a:t>Ketones</a:t>
            </a:r>
            <a:endParaRPr lang="en-US" dirty="0"/>
          </a:p>
        </p:txBody>
      </p:sp>
      <p:pic>
        <p:nvPicPr>
          <p:cNvPr id="10" name="Picture 9" descr="08_Pg236_UnFigure_3.jpg"/>
          <p:cNvPicPr>
            <a:picLocks noChangeAspect="1"/>
          </p:cNvPicPr>
          <p:nvPr/>
        </p:nvPicPr>
        <p:blipFill>
          <a:blip r:embed="rId2" cstate="print"/>
          <a:stretch>
            <a:fillRect/>
          </a:stretch>
        </p:blipFill>
        <p:spPr>
          <a:xfrm>
            <a:off x="5410200" y="1089545"/>
            <a:ext cx="2971800" cy="3723240"/>
          </a:xfrm>
          <a:prstGeom prst="rect">
            <a:avLst/>
          </a:prstGeom>
        </p:spPr>
      </p:pic>
      <p:pic>
        <p:nvPicPr>
          <p:cNvPr id="11" name="Picture 10" descr="08_Pg237_UnFigure_1.jpg"/>
          <p:cNvPicPr>
            <a:picLocks noChangeAspect="1"/>
          </p:cNvPicPr>
          <p:nvPr/>
        </p:nvPicPr>
        <p:blipFill>
          <a:blip r:embed="rId3" cstate="print"/>
          <a:stretch>
            <a:fillRect/>
          </a:stretch>
        </p:blipFill>
        <p:spPr>
          <a:xfrm>
            <a:off x="1447800" y="914400"/>
            <a:ext cx="2743200" cy="5389978"/>
          </a:xfrm>
          <a:prstGeom prst="rect">
            <a:avLst/>
          </a:prstGeom>
        </p:spPr>
      </p:pic>
    </p:spTree>
    <p:extLst>
      <p:ext uri="{BB962C8B-B14F-4D97-AF65-F5344CB8AC3E}">
        <p14:creationId xmlns:p14="http://schemas.microsoft.com/office/powerpoint/2010/main" val="3476417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000" dirty="0" smtClean="0"/>
              <a:t>Aldehydes (R-CO-H) and Ketones (R-CO-R)</a:t>
            </a:r>
            <a:endParaRPr lang="en-US" sz="3000" dirty="0"/>
          </a:p>
        </p:txBody>
      </p:sp>
      <p:pic>
        <p:nvPicPr>
          <p:cNvPr id="4" name="Content Placeholder 3" descr="08_Pg236_UnFigure_1.jpg"/>
          <p:cNvPicPr>
            <a:picLocks noGrp="1" noChangeAspect="1"/>
          </p:cNvPicPr>
          <p:nvPr>
            <p:ph idx="1"/>
          </p:nvPr>
        </p:nvPicPr>
        <p:blipFill>
          <a:blip r:embed="rId3" cstate="print"/>
          <a:stretch>
            <a:fillRect/>
          </a:stretch>
        </p:blipFill>
        <p:spPr>
          <a:xfrm>
            <a:off x="1371600" y="1524000"/>
            <a:ext cx="2310384" cy="2206752"/>
          </a:xfrm>
        </p:spPr>
      </p:pic>
      <p:pic>
        <p:nvPicPr>
          <p:cNvPr id="5" name="Picture 4" descr="08_Pg236_UnFigure_2.jpg"/>
          <p:cNvPicPr>
            <a:picLocks noChangeAspect="1"/>
          </p:cNvPicPr>
          <p:nvPr/>
        </p:nvPicPr>
        <p:blipFill>
          <a:blip r:embed="rId4" cstate="print"/>
          <a:stretch>
            <a:fillRect/>
          </a:stretch>
        </p:blipFill>
        <p:spPr>
          <a:xfrm>
            <a:off x="5638800" y="1371600"/>
            <a:ext cx="2700528" cy="2804160"/>
          </a:xfrm>
          <a:prstGeom prst="rect">
            <a:avLst/>
          </a:prstGeom>
        </p:spPr>
      </p:pic>
      <p:sp>
        <p:nvSpPr>
          <p:cNvPr id="6" name="TextBox 5"/>
          <p:cNvSpPr txBox="1"/>
          <p:nvPr/>
        </p:nvSpPr>
        <p:spPr>
          <a:xfrm>
            <a:off x="685800" y="3909537"/>
            <a:ext cx="3276600" cy="1938992"/>
          </a:xfrm>
          <a:prstGeom prst="rect">
            <a:avLst/>
          </a:prstGeom>
          <a:noFill/>
        </p:spPr>
        <p:txBody>
          <a:bodyPr wrap="square" rtlCol="0">
            <a:spAutoFit/>
          </a:bodyPr>
          <a:lstStyle/>
          <a:p>
            <a:r>
              <a:rPr lang="en-US" sz="2400" u="none" dirty="0" err="1" smtClean="0">
                <a:solidFill>
                  <a:schemeClr val="tx1"/>
                </a:solidFill>
              </a:rPr>
              <a:t>Methanal</a:t>
            </a:r>
            <a:endParaRPr lang="en-US" sz="2400" u="none" dirty="0" smtClean="0">
              <a:solidFill>
                <a:schemeClr val="tx1"/>
              </a:solidFill>
            </a:endParaRPr>
          </a:p>
          <a:p>
            <a:r>
              <a:rPr lang="en-US" sz="2400" u="none" dirty="0" smtClean="0">
                <a:solidFill>
                  <a:schemeClr val="tx1"/>
                </a:solidFill>
              </a:rPr>
              <a:t>  </a:t>
            </a:r>
          </a:p>
          <a:p>
            <a:r>
              <a:rPr lang="en-US" sz="2400" u="none" dirty="0" err="1" smtClean="0">
                <a:solidFill>
                  <a:schemeClr val="tx1"/>
                </a:solidFill>
              </a:rPr>
              <a:t>Ethanal</a:t>
            </a:r>
            <a:endParaRPr lang="en-US" sz="2400" u="none" dirty="0" smtClean="0">
              <a:solidFill>
                <a:schemeClr val="tx1"/>
              </a:solidFill>
            </a:endParaRPr>
          </a:p>
          <a:p>
            <a:endParaRPr lang="en-US" sz="2400" u="none" dirty="0">
              <a:solidFill>
                <a:schemeClr val="tx1"/>
              </a:solidFill>
            </a:endParaRPr>
          </a:p>
          <a:p>
            <a:r>
              <a:rPr lang="en-US" sz="2400" u="none" dirty="0" err="1" smtClean="0">
                <a:solidFill>
                  <a:schemeClr val="tx1"/>
                </a:solidFill>
              </a:rPr>
              <a:t>Benzaldehyde</a:t>
            </a:r>
            <a:r>
              <a:rPr lang="en-US" sz="2400" u="none" dirty="0" smtClean="0">
                <a:solidFill>
                  <a:schemeClr val="tx1"/>
                </a:solidFill>
              </a:rPr>
              <a:t> </a:t>
            </a:r>
            <a:endParaRPr lang="en-US" sz="2400" u="none" dirty="0">
              <a:solidFill>
                <a:schemeClr val="tx1"/>
              </a:solidFill>
            </a:endParaRPr>
          </a:p>
        </p:txBody>
      </p:sp>
      <p:graphicFrame>
        <p:nvGraphicFramePr>
          <p:cNvPr id="47106" name="Object 2"/>
          <p:cNvGraphicFramePr>
            <a:graphicFrameLocks noChangeAspect="1"/>
          </p:cNvGraphicFramePr>
          <p:nvPr>
            <p:extLst>
              <p:ext uri="{D42A27DB-BD31-4B8C-83A1-F6EECF244321}">
                <p14:modId xmlns:p14="http://schemas.microsoft.com/office/powerpoint/2010/main" val="1013813110"/>
              </p:ext>
            </p:extLst>
          </p:nvPr>
        </p:nvGraphicFramePr>
        <p:xfrm>
          <a:off x="2514600" y="3733800"/>
          <a:ext cx="975495" cy="693737"/>
        </p:xfrm>
        <a:graphic>
          <a:graphicData uri="http://schemas.openxmlformats.org/presentationml/2006/ole">
            <mc:AlternateContent xmlns:mc="http://schemas.openxmlformats.org/markup-compatibility/2006">
              <mc:Choice xmlns:v="urn:schemas-microsoft-com:vml" Requires="v">
                <p:oleObj spid="_x0000_s4133" name="Struct" r:id="rId5" imgW="653400" imgH="465120" progId="">
                  <p:embed/>
                </p:oleObj>
              </mc:Choice>
              <mc:Fallback>
                <p:oleObj name="Struct" r:id="rId5" imgW="653400" imgH="465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733800"/>
                        <a:ext cx="975495"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3188786218"/>
              </p:ext>
            </p:extLst>
          </p:nvPr>
        </p:nvGraphicFramePr>
        <p:xfrm>
          <a:off x="2514600" y="4495800"/>
          <a:ext cx="997786" cy="649287"/>
        </p:xfrm>
        <a:graphic>
          <a:graphicData uri="http://schemas.openxmlformats.org/presentationml/2006/ole">
            <mc:AlternateContent xmlns:mc="http://schemas.openxmlformats.org/markup-compatibility/2006">
              <mc:Choice xmlns:v="urn:schemas-microsoft-com:vml" Requires="v">
                <p:oleObj spid="_x0000_s4134" name="Struct" r:id="rId7" imgW="763200" imgH="497520" progId="">
                  <p:embed/>
                </p:oleObj>
              </mc:Choice>
              <mc:Fallback>
                <p:oleObj name="Struct" r:id="rId7" imgW="763200" imgH="4975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495800"/>
                        <a:ext cx="997786"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747054" y="4278868"/>
            <a:ext cx="3276600" cy="1200329"/>
          </a:xfrm>
          <a:prstGeom prst="rect">
            <a:avLst/>
          </a:prstGeom>
          <a:noFill/>
        </p:spPr>
        <p:txBody>
          <a:bodyPr wrap="square" rtlCol="0">
            <a:spAutoFit/>
          </a:bodyPr>
          <a:lstStyle/>
          <a:p>
            <a:r>
              <a:rPr lang="en-US" sz="2400" u="none" dirty="0" smtClean="0">
                <a:solidFill>
                  <a:schemeClr val="tx1"/>
                </a:solidFill>
              </a:rPr>
              <a:t>2-Propanone</a:t>
            </a:r>
          </a:p>
          <a:p>
            <a:r>
              <a:rPr lang="en-US" sz="2400" u="none" dirty="0" smtClean="0">
                <a:solidFill>
                  <a:schemeClr val="tx1"/>
                </a:solidFill>
              </a:rPr>
              <a:t>  </a:t>
            </a:r>
          </a:p>
          <a:p>
            <a:r>
              <a:rPr lang="en-US" sz="2400" u="none" dirty="0" smtClean="0">
                <a:solidFill>
                  <a:schemeClr val="tx1"/>
                </a:solidFill>
              </a:rPr>
              <a:t>2-Butanone</a:t>
            </a:r>
            <a:endParaRPr lang="en-US" sz="2400" u="none" dirty="0">
              <a:solidFill>
                <a:schemeClr val="tx1"/>
              </a:solidFill>
            </a:endParaRPr>
          </a:p>
        </p:txBody>
      </p:sp>
      <p:graphicFrame>
        <p:nvGraphicFramePr>
          <p:cNvPr id="47109" name="Object 5"/>
          <p:cNvGraphicFramePr>
            <a:graphicFrameLocks noChangeAspect="1"/>
          </p:cNvGraphicFramePr>
          <p:nvPr>
            <p:extLst>
              <p:ext uri="{D42A27DB-BD31-4B8C-83A1-F6EECF244321}">
                <p14:modId xmlns:p14="http://schemas.microsoft.com/office/powerpoint/2010/main" val="4018969388"/>
              </p:ext>
            </p:extLst>
          </p:nvPr>
        </p:nvGraphicFramePr>
        <p:xfrm>
          <a:off x="6971795" y="4116475"/>
          <a:ext cx="1367533" cy="725487"/>
        </p:xfrm>
        <a:graphic>
          <a:graphicData uri="http://schemas.openxmlformats.org/presentationml/2006/ole">
            <mc:AlternateContent xmlns:mc="http://schemas.openxmlformats.org/markup-compatibility/2006">
              <mc:Choice xmlns:v="urn:schemas-microsoft-com:vml" Requires="v">
                <p:oleObj spid="_x0000_s4135" name="Struct" r:id="rId9" imgW="937080" imgH="497520" progId="">
                  <p:embed/>
                </p:oleObj>
              </mc:Choice>
              <mc:Fallback>
                <p:oleObj name="Struct" r:id="rId9" imgW="937080" imgH="4975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1795" y="4116475"/>
                        <a:ext cx="136753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extLst>
              <p:ext uri="{D42A27DB-BD31-4B8C-83A1-F6EECF244321}">
                <p14:modId xmlns:p14="http://schemas.microsoft.com/office/powerpoint/2010/main" val="484872301"/>
              </p:ext>
            </p:extLst>
          </p:nvPr>
        </p:nvGraphicFramePr>
        <p:xfrm>
          <a:off x="6705600" y="4782207"/>
          <a:ext cx="1782428" cy="725487"/>
        </p:xfrm>
        <a:graphic>
          <a:graphicData uri="http://schemas.openxmlformats.org/presentationml/2006/ole">
            <mc:AlternateContent xmlns:mc="http://schemas.openxmlformats.org/markup-compatibility/2006">
              <mc:Choice xmlns:v="urn:schemas-microsoft-com:vml" Requires="v">
                <p:oleObj spid="_x0000_s4136" name="Struct" r:id="rId11" imgW="1220400" imgH="497520" progId="">
                  <p:embed/>
                </p:oleObj>
              </mc:Choice>
              <mc:Fallback>
                <p:oleObj name="Struct" r:id="rId11" imgW="1220400" imgH="4975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782207"/>
                        <a:ext cx="178242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83881198"/>
              </p:ext>
            </p:extLst>
          </p:nvPr>
        </p:nvGraphicFramePr>
        <p:xfrm>
          <a:off x="2895600" y="5275441"/>
          <a:ext cx="1493837" cy="1146175"/>
        </p:xfrm>
        <a:graphic>
          <a:graphicData uri="http://schemas.openxmlformats.org/presentationml/2006/ole">
            <mc:AlternateContent xmlns:mc="http://schemas.openxmlformats.org/markup-compatibility/2006">
              <mc:Choice xmlns:v="urn:schemas-microsoft-com:vml" Requires="v">
                <p:oleObj spid="_x0000_s4137" name="CS ChemDraw Drawing" r:id="rId13" imgW="1493276" imgH="1145723" progId="ChemDraw.Document.6.0">
                  <p:embed/>
                </p:oleObj>
              </mc:Choice>
              <mc:Fallback>
                <p:oleObj name="CS ChemDraw Drawing" r:id="rId13" imgW="1493276" imgH="1145723" progId="ChemDraw.Document.6.0">
                  <p:embed/>
                  <p:pic>
                    <p:nvPicPr>
                      <p:cNvPr id="0" name=""/>
                      <p:cNvPicPr/>
                      <p:nvPr/>
                    </p:nvPicPr>
                    <p:blipFill>
                      <a:blip r:embed="rId14"/>
                      <a:stretch>
                        <a:fillRect/>
                      </a:stretch>
                    </p:blipFill>
                    <p:spPr>
                      <a:xfrm>
                        <a:off x="2895600" y="5275441"/>
                        <a:ext cx="1493837" cy="1146175"/>
                      </a:xfrm>
                      <a:prstGeom prst="rect">
                        <a:avLst/>
                      </a:prstGeom>
                    </p:spPr>
                  </p:pic>
                </p:oleObj>
              </mc:Fallback>
            </mc:AlternateContent>
          </a:graphicData>
        </a:graphic>
      </p:graphicFrame>
    </p:spTree>
    <p:extLst>
      <p:ext uri="{BB962C8B-B14F-4D97-AF65-F5344CB8AC3E}">
        <p14:creationId xmlns:p14="http://schemas.microsoft.com/office/powerpoint/2010/main" val="5913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is the structure of a carboxylic acid? </a:t>
            </a:r>
            <a:endParaRPr lang="en-US" sz="3400" dirty="0"/>
          </a:p>
        </p:txBody>
      </p:sp>
      <p:sp>
        <p:nvSpPr>
          <p:cNvPr id="3" name="Content Placeholder 2"/>
          <p:cNvSpPr>
            <a:spLocks noGrp="1"/>
          </p:cNvSpPr>
          <p:nvPr>
            <p:ph idx="1"/>
          </p:nvPr>
        </p:nvSpPr>
        <p:spPr/>
        <p:txBody>
          <a:bodyPr/>
          <a:lstStyle/>
          <a:p>
            <a:r>
              <a:rPr lang="en-US" dirty="0" err="1" smtClean="0"/>
              <a:t>Hexanoic</a:t>
            </a:r>
            <a:r>
              <a:rPr lang="en-US" dirty="0" smtClean="0"/>
              <a:t> acid </a:t>
            </a:r>
          </a:p>
          <a:p>
            <a:endParaRPr lang="en-US" dirty="0" smtClean="0"/>
          </a:p>
          <a:p>
            <a:endParaRPr lang="en-US" dirty="0" smtClean="0"/>
          </a:p>
          <a:p>
            <a:r>
              <a:rPr lang="en-US" dirty="0" err="1" smtClean="0"/>
              <a:t>Butanoic</a:t>
            </a:r>
            <a:r>
              <a:rPr lang="en-US" dirty="0" smtClean="0"/>
              <a:t> acid</a:t>
            </a:r>
          </a:p>
          <a:p>
            <a:pPr>
              <a:buNone/>
            </a:pPr>
            <a:r>
              <a:rPr lang="en-US" dirty="0" smtClean="0"/>
              <a:t> </a:t>
            </a:r>
            <a:endParaRPr lang="en-US" dirty="0"/>
          </a:p>
        </p:txBody>
      </p:sp>
      <p:graphicFrame>
        <p:nvGraphicFramePr>
          <p:cNvPr id="68612" name="Object 4"/>
          <p:cNvGraphicFramePr>
            <a:graphicFrameLocks noChangeAspect="1"/>
          </p:cNvGraphicFramePr>
          <p:nvPr/>
        </p:nvGraphicFramePr>
        <p:xfrm>
          <a:off x="3886199" y="1676399"/>
          <a:ext cx="3581401" cy="1235529"/>
        </p:xfrm>
        <a:graphic>
          <a:graphicData uri="http://schemas.openxmlformats.org/presentationml/2006/ole">
            <mc:AlternateContent xmlns:mc="http://schemas.openxmlformats.org/markup-compatibility/2006">
              <mc:Choice xmlns:v="urn:schemas-microsoft-com:vml" Requires="v">
                <p:oleObj spid="_x0000_s15376" name="CS ChemDraw Drawing" r:id="rId3" imgW="2088802" imgH="720453" progId="ChemDraw.Document.6.0">
                  <p:embed/>
                </p:oleObj>
              </mc:Choice>
              <mc:Fallback>
                <p:oleObj name="CS ChemDraw Drawing" r:id="rId3" imgW="2088802" imgH="720453"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9" y="1676399"/>
                        <a:ext cx="3581401" cy="123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nvGraphicFramePr>
        <p:xfrm>
          <a:off x="3857625" y="3068638"/>
          <a:ext cx="2675144" cy="1350962"/>
        </p:xfrm>
        <a:graphic>
          <a:graphicData uri="http://schemas.openxmlformats.org/presentationml/2006/ole">
            <mc:AlternateContent xmlns:mc="http://schemas.openxmlformats.org/markup-compatibility/2006">
              <mc:Choice xmlns:v="urn:schemas-microsoft-com:vml" Requires="v">
                <p:oleObj spid="_x0000_s15377" name="CS ChemDraw Drawing" r:id="rId5" imgW="1427717" imgH="720453" progId="ChemDraw.Document.6.0">
                  <p:embed/>
                </p:oleObj>
              </mc:Choice>
              <mc:Fallback>
                <p:oleObj name="CS ChemDraw Drawing" r:id="rId5" imgW="1427717" imgH="720453"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3068638"/>
                        <a:ext cx="2675144"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0701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is the structure of an ester? </a:t>
            </a:r>
            <a:endParaRPr lang="en-US" sz="3400" dirty="0"/>
          </a:p>
        </p:txBody>
      </p:sp>
      <p:sp>
        <p:nvSpPr>
          <p:cNvPr id="3" name="Content Placeholder 2"/>
          <p:cNvSpPr>
            <a:spLocks noGrp="1"/>
          </p:cNvSpPr>
          <p:nvPr>
            <p:ph idx="1"/>
          </p:nvPr>
        </p:nvSpPr>
        <p:spPr/>
        <p:txBody>
          <a:bodyPr/>
          <a:lstStyle/>
          <a:p>
            <a:r>
              <a:rPr lang="en-US" dirty="0" smtClean="0"/>
              <a:t>Methyl </a:t>
            </a:r>
            <a:r>
              <a:rPr lang="en-US" dirty="0" err="1" smtClean="0"/>
              <a:t>ethanoate</a:t>
            </a:r>
            <a:endParaRPr lang="en-US" dirty="0" smtClean="0"/>
          </a:p>
          <a:p>
            <a:endParaRPr lang="en-US" dirty="0" smtClean="0"/>
          </a:p>
          <a:p>
            <a:endParaRPr lang="en-US" dirty="0" smtClean="0"/>
          </a:p>
          <a:p>
            <a:r>
              <a:rPr lang="en-US" dirty="0" err="1" smtClean="0"/>
              <a:t>Octyl</a:t>
            </a:r>
            <a:r>
              <a:rPr lang="en-US" dirty="0" smtClean="0"/>
              <a:t> </a:t>
            </a:r>
            <a:r>
              <a:rPr lang="en-US" dirty="0" err="1" smtClean="0"/>
              <a:t>ethananoate</a:t>
            </a:r>
            <a:r>
              <a:rPr lang="en-US" dirty="0" smtClean="0"/>
              <a:t> </a:t>
            </a:r>
            <a:endParaRPr lang="en-US" dirty="0"/>
          </a:p>
        </p:txBody>
      </p:sp>
      <p:graphicFrame>
        <p:nvGraphicFramePr>
          <p:cNvPr id="69636" name="Object 4"/>
          <p:cNvGraphicFramePr>
            <a:graphicFrameLocks noChangeAspect="1"/>
          </p:cNvGraphicFramePr>
          <p:nvPr/>
        </p:nvGraphicFramePr>
        <p:xfrm>
          <a:off x="3810000" y="3276600"/>
          <a:ext cx="5072369" cy="1143000"/>
        </p:xfrm>
        <a:graphic>
          <a:graphicData uri="http://schemas.openxmlformats.org/presentationml/2006/ole">
            <mc:AlternateContent xmlns:mc="http://schemas.openxmlformats.org/markup-compatibility/2006">
              <mc:Choice xmlns:v="urn:schemas-microsoft-com:vml" Requires="v">
                <p:oleObj spid="_x0000_s16400" name="CS ChemDraw Drawing" r:id="rId3" imgW="3282481" imgH="740428" progId="ChemDraw.Document.6.0">
                  <p:embed/>
                </p:oleObj>
              </mc:Choice>
              <mc:Fallback>
                <p:oleObj name="CS ChemDraw Drawing" r:id="rId3" imgW="3282481" imgH="740428"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76600"/>
                        <a:ext cx="50723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4419600" y="1600200"/>
          <a:ext cx="1524000" cy="1102468"/>
        </p:xfrm>
        <a:graphic>
          <a:graphicData uri="http://schemas.openxmlformats.org/presentationml/2006/ole">
            <mc:AlternateContent xmlns:mc="http://schemas.openxmlformats.org/markup-compatibility/2006">
              <mc:Choice xmlns:v="urn:schemas-microsoft-com:vml" Requires="v">
                <p:oleObj spid="_x0000_s16401" name="CS ChemDraw Drawing" r:id="rId5" imgW="970437" imgH="702097" progId="ChemDraw.Document.6.0">
                  <p:embed/>
                </p:oleObj>
              </mc:Choice>
              <mc:Fallback>
                <p:oleObj name="CS ChemDraw Drawing" r:id="rId5" imgW="970437" imgH="702097"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00200"/>
                        <a:ext cx="1524000" cy="110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05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wipe(down)">
                                      <p:cBhvr>
                                        <p:cTn id="12" dur="500"/>
                                        <p:tgtEl>
                                          <p:spTgt spid="69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9636"/>
                                        </p:tgtEl>
                                        <p:attrNameLst>
                                          <p:attrName>style.visibility</p:attrName>
                                        </p:attrNameLst>
                                      </p:cBhvr>
                                      <p:to>
                                        <p:strVal val="visible"/>
                                      </p:to>
                                    </p:set>
                                    <p:animEffect transition="in" filter="wipe(down)">
                                      <p:cBhvr>
                                        <p:cTn id="2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sz="2600" dirty="0" smtClean="0"/>
              <a:t>Carboxylic Acids (R-COOH) and Esters (R-COO-R)</a:t>
            </a:r>
            <a:endParaRPr lang="en-US" sz="2600" dirty="0"/>
          </a:p>
        </p:txBody>
      </p:sp>
      <p:pic>
        <p:nvPicPr>
          <p:cNvPr id="4" name="Content Placeholder 3" descr="08_Pg237_UnFigure_2.jpg"/>
          <p:cNvPicPr>
            <a:picLocks noGrp="1" noChangeAspect="1"/>
          </p:cNvPicPr>
          <p:nvPr>
            <p:ph idx="1"/>
          </p:nvPr>
        </p:nvPicPr>
        <p:blipFill>
          <a:blip r:embed="rId3" cstate="print"/>
          <a:stretch>
            <a:fillRect/>
          </a:stretch>
        </p:blipFill>
        <p:spPr>
          <a:xfrm>
            <a:off x="1143000" y="1219200"/>
            <a:ext cx="2535936" cy="2773680"/>
          </a:xfrm>
        </p:spPr>
      </p:pic>
      <p:pic>
        <p:nvPicPr>
          <p:cNvPr id="5" name="Picture 4" descr="08_Pg237_UnFigure_4.jpg"/>
          <p:cNvPicPr>
            <a:picLocks noChangeAspect="1"/>
          </p:cNvPicPr>
          <p:nvPr/>
        </p:nvPicPr>
        <p:blipFill>
          <a:blip r:embed="rId4" cstate="print"/>
          <a:stretch>
            <a:fillRect/>
          </a:stretch>
        </p:blipFill>
        <p:spPr>
          <a:xfrm>
            <a:off x="5334000" y="990600"/>
            <a:ext cx="3157728" cy="2852928"/>
          </a:xfrm>
          <a:prstGeom prst="rect">
            <a:avLst/>
          </a:prstGeom>
        </p:spPr>
      </p:pic>
      <p:sp>
        <p:nvSpPr>
          <p:cNvPr id="6" name="TextBox 5"/>
          <p:cNvSpPr txBox="1"/>
          <p:nvPr/>
        </p:nvSpPr>
        <p:spPr>
          <a:xfrm>
            <a:off x="533400" y="4114800"/>
            <a:ext cx="3276600" cy="1569660"/>
          </a:xfrm>
          <a:prstGeom prst="rect">
            <a:avLst/>
          </a:prstGeom>
          <a:noFill/>
        </p:spPr>
        <p:txBody>
          <a:bodyPr wrap="square" rtlCol="0">
            <a:spAutoFit/>
          </a:bodyPr>
          <a:lstStyle/>
          <a:p>
            <a:r>
              <a:rPr lang="en-US" sz="2400" u="none" dirty="0" err="1" smtClean="0">
                <a:solidFill>
                  <a:schemeClr val="tx1"/>
                </a:solidFill>
              </a:rPr>
              <a:t>Methanoic</a:t>
            </a:r>
            <a:r>
              <a:rPr lang="en-US" sz="2400" u="none" dirty="0" smtClean="0">
                <a:solidFill>
                  <a:schemeClr val="tx1"/>
                </a:solidFill>
              </a:rPr>
              <a:t> acid</a:t>
            </a:r>
          </a:p>
          <a:p>
            <a:endParaRPr lang="en-US" sz="2400" u="none" dirty="0">
              <a:solidFill>
                <a:schemeClr val="tx1"/>
              </a:solidFill>
            </a:endParaRPr>
          </a:p>
          <a:p>
            <a:r>
              <a:rPr lang="en-US" sz="2400" u="none" dirty="0" smtClean="0">
                <a:solidFill>
                  <a:schemeClr val="tx1"/>
                </a:solidFill>
              </a:rPr>
              <a:t> </a:t>
            </a:r>
          </a:p>
          <a:p>
            <a:r>
              <a:rPr lang="en-US" sz="2400" u="none" dirty="0" err="1" smtClean="0">
                <a:solidFill>
                  <a:schemeClr val="tx1"/>
                </a:solidFill>
              </a:rPr>
              <a:t>Ethanoic</a:t>
            </a:r>
            <a:r>
              <a:rPr lang="en-US" sz="2400" u="none" dirty="0" smtClean="0">
                <a:solidFill>
                  <a:schemeClr val="tx1"/>
                </a:solidFill>
              </a:rPr>
              <a:t> acid</a:t>
            </a:r>
            <a:endParaRPr lang="en-US" sz="2400" u="none" dirty="0">
              <a:solidFill>
                <a:schemeClr val="tx1"/>
              </a:solidFill>
            </a:endParaRPr>
          </a:p>
        </p:txBody>
      </p:sp>
      <p:sp>
        <p:nvSpPr>
          <p:cNvPr id="7" name="TextBox 6"/>
          <p:cNvSpPr txBox="1"/>
          <p:nvPr/>
        </p:nvSpPr>
        <p:spPr>
          <a:xfrm>
            <a:off x="4810897" y="4114800"/>
            <a:ext cx="3276600" cy="1569660"/>
          </a:xfrm>
          <a:prstGeom prst="rect">
            <a:avLst/>
          </a:prstGeom>
          <a:noFill/>
        </p:spPr>
        <p:txBody>
          <a:bodyPr wrap="square" rtlCol="0">
            <a:spAutoFit/>
          </a:bodyPr>
          <a:lstStyle/>
          <a:p>
            <a:r>
              <a:rPr lang="en-US" sz="2400" u="none" dirty="0" err="1" smtClean="0">
                <a:solidFill>
                  <a:schemeClr val="tx1"/>
                </a:solidFill>
              </a:rPr>
              <a:t>Ethylbutanoate</a:t>
            </a:r>
            <a:endParaRPr lang="en-US" sz="2400" u="none" dirty="0" smtClean="0">
              <a:solidFill>
                <a:schemeClr val="tx1"/>
              </a:solidFill>
            </a:endParaRPr>
          </a:p>
          <a:p>
            <a:endParaRPr lang="en-US" sz="2400" u="none" dirty="0">
              <a:solidFill>
                <a:schemeClr val="tx1"/>
              </a:solidFill>
            </a:endParaRPr>
          </a:p>
          <a:p>
            <a:endParaRPr lang="en-US" sz="2400" u="none" dirty="0" smtClean="0">
              <a:solidFill>
                <a:schemeClr val="tx1"/>
              </a:solidFill>
            </a:endParaRPr>
          </a:p>
          <a:p>
            <a:r>
              <a:rPr lang="en-US" sz="2400" u="none" dirty="0" err="1" smtClean="0">
                <a:solidFill>
                  <a:schemeClr val="tx1"/>
                </a:solidFill>
              </a:rPr>
              <a:t>Ethylmethanoate</a:t>
            </a:r>
            <a:endParaRPr lang="en-US" sz="2400" u="none" dirty="0">
              <a:solidFill>
                <a:schemeClr val="tx1"/>
              </a:solidFill>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1215911480"/>
              </p:ext>
            </p:extLst>
          </p:nvPr>
        </p:nvGraphicFramePr>
        <p:xfrm>
          <a:off x="2819400" y="4038600"/>
          <a:ext cx="1219200" cy="738069"/>
        </p:xfrm>
        <a:graphic>
          <a:graphicData uri="http://schemas.openxmlformats.org/presentationml/2006/ole">
            <mc:AlternateContent xmlns:mc="http://schemas.openxmlformats.org/markup-compatibility/2006">
              <mc:Choice xmlns:v="urn:schemas-microsoft-com:vml" Requires="v">
                <p:oleObj spid="_x0000_s5150" name="Struct" r:id="rId5" imgW="767880" imgH="465120" progId="">
                  <p:embed/>
                </p:oleObj>
              </mc:Choice>
              <mc:Fallback>
                <p:oleObj name="Struct" r:id="rId5" imgW="767880" imgH="465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038600"/>
                        <a:ext cx="1219200" cy="7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1320760067"/>
              </p:ext>
            </p:extLst>
          </p:nvPr>
        </p:nvGraphicFramePr>
        <p:xfrm>
          <a:off x="2667000" y="4899630"/>
          <a:ext cx="1517371" cy="858837"/>
        </p:xfrm>
        <a:graphic>
          <a:graphicData uri="http://schemas.openxmlformats.org/presentationml/2006/ole">
            <mc:AlternateContent xmlns:mc="http://schemas.openxmlformats.org/markup-compatibility/2006">
              <mc:Choice xmlns:v="urn:schemas-microsoft-com:vml" Requires="v">
                <p:oleObj spid="_x0000_s5151" name="Struct" r:id="rId7" imgW="877680" imgH="497520" progId="">
                  <p:embed/>
                </p:oleObj>
              </mc:Choice>
              <mc:Fallback>
                <p:oleObj name="Struct" r:id="rId7" imgW="877680" imgH="4975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899630"/>
                        <a:ext cx="1517371"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08773745"/>
              </p:ext>
            </p:extLst>
          </p:nvPr>
        </p:nvGraphicFramePr>
        <p:xfrm>
          <a:off x="4808667" y="3998794"/>
          <a:ext cx="4208394" cy="937230"/>
        </p:xfrm>
        <a:graphic>
          <a:graphicData uri="http://schemas.openxmlformats.org/presentationml/2006/ole">
            <mc:AlternateContent xmlns:mc="http://schemas.openxmlformats.org/markup-compatibility/2006">
              <mc:Choice xmlns:v="urn:schemas-microsoft-com:vml" Requires="v">
                <p:oleObj spid="_x0000_s5152" name="CS ChemDraw Drawing" r:id="rId9" imgW="2588931" imgH="567985" progId="ChemDraw.Document.6.0">
                  <p:embed/>
                </p:oleObj>
              </mc:Choice>
              <mc:Fallback>
                <p:oleObj name="CS ChemDraw Drawing" r:id="rId9" imgW="2588931" imgH="567985" progId="ChemDraw.Document.6.0">
                  <p:embed/>
                  <p:pic>
                    <p:nvPicPr>
                      <p:cNvPr id="0" name=""/>
                      <p:cNvPicPr/>
                      <p:nvPr/>
                    </p:nvPicPr>
                    <p:blipFill>
                      <a:blip r:embed="rId10"/>
                      <a:stretch>
                        <a:fillRect/>
                      </a:stretch>
                    </p:blipFill>
                    <p:spPr>
                      <a:xfrm>
                        <a:off x="4808667" y="3998794"/>
                        <a:ext cx="4208394" cy="93723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20780988"/>
              </p:ext>
            </p:extLst>
          </p:nvPr>
        </p:nvGraphicFramePr>
        <p:xfrm>
          <a:off x="5715000" y="5684460"/>
          <a:ext cx="2078037" cy="806504"/>
        </p:xfrm>
        <a:graphic>
          <a:graphicData uri="http://schemas.openxmlformats.org/presentationml/2006/ole">
            <mc:AlternateContent xmlns:mc="http://schemas.openxmlformats.org/markup-compatibility/2006">
              <mc:Choice xmlns:v="urn:schemas-microsoft-com:vml" Requires="v">
                <p:oleObj spid="_x0000_s5153" name="CS ChemDraw Drawing" r:id="rId11" imgW="1468892" imgH="569610" progId="ChemDraw.Document.6.0">
                  <p:embed/>
                </p:oleObj>
              </mc:Choice>
              <mc:Fallback>
                <p:oleObj name="CS ChemDraw Drawing" r:id="rId11" imgW="1468892" imgH="569610" progId="ChemDraw.Document.6.0">
                  <p:embed/>
                  <p:pic>
                    <p:nvPicPr>
                      <p:cNvPr id="0" name=""/>
                      <p:cNvPicPr/>
                      <p:nvPr/>
                    </p:nvPicPr>
                    <p:blipFill>
                      <a:blip r:embed="rId12"/>
                      <a:stretch>
                        <a:fillRect/>
                      </a:stretch>
                    </p:blipFill>
                    <p:spPr>
                      <a:xfrm>
                        <a:off x="5715000" y="5684460"/>
                        <a:ext cx="2078037" cy="806504"/>
                      </a:xfrm>
                      <a:prstGeom prst="rect">
                        <a:avLst/>
                      </a:prstGeom>
                    </p:spPr>
                  </p:pic>
                </p:oleObj>
              </mc:Fallback>
            </mc:AlternateContent>
          </a:graphicData>
        </a:graphic>
      </p:graphicFrame>
    </p:spTree>
    <p:extLst>
      <p:ext uri="{BB962C8B-B14F-4D97-AF65-F5344CB8AC3E}">
        <p14:creationId xmlns:p14="http://schemas.microsoft.com/office/powerpoint/2010/main" val="12019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hein14e_tab_19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130300"/>
            <a:ext cx="8513763"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5653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is the structure of an amine? </a:t>
            </a:r>
            <a:endParaRPr lang="en-US" sz="3400" dirty="0"/>
          </a:p>
        </p:txBody>
      </p:sp>
      <p:sp>
        <p:nvSpPr>
          <p:cNvPr id="3" name="Content Placeholder 2"/>
          <p:cNvSpPr>
            <a:spLocks noGrp="1"/>
          </p:cNvSpPr>
          <p:nvPr>
            <p:ph idx="1"/>
          </p:nvPr>
        </p:nvSpPr>
        <p:spPr/>
        <p:txBody>
          <a:bodyPr/>
          <a:lstStyle/>
          <a:p>
            <a:r>
              <a:rPr lang="en-US" dirty="0" smtClean="0"/>
              <a:t>2-propanamine  </a:t>
            </a:r>
          </a:p>
          <a:p>
            <a:endParaRPr lang="en-US" dirty="0" smtClean="0"/>
          </a:p>
          <a:p>
            <a:endParaRPr lang="en-US" dirty="0" smtClean="0"/>
          </a:p>
          <a:p>
            <a:r>
              <a:rPr lang="en-US" dirty="0" smtClean="0"/>
              <a:t>Methylamine</a:t>
            </a:r>
            <a:endParaRPr lang="en-US" dirty="0"/>
          </a:p>
        </p:txBody>
      </p:sp>
      <p:graphicFrame>
        <p:nvGraphicFramePr>
          <p:cNvPr id="70661" name="Object 5"/>
          <p:cNvGraphicFramePr>
            <a:graphicFrameLocks noChangeAspect="1"/>
          </p:cNvGraphicFramePr>
          <p:nvPr/>
        </p:nvGraphicFramePr>
        <p:xfrm>
          <a:off x="3657600" y="3352800"/>
          <a:ext cx="1511493" cy="685800"/>
        </p:xfrm>
        <a:graphic>
          <a:graphicData uri="http://schemas.openxmlformats.org/presentationml/2006/ole">
            <mc:AlternateContent xmlns:mc="http://schemas.openxmlformats.org/markup-compatibility/2006">
              <mc:Choice xmlns:v="urn:schemas-microsoft-com:vml" Requires="v">
                <p:oleObj spid="_x0000_s17424" name="CS ChemDraw Drawing" r:id="rId3" imgW="703736" imgH="319871" progId="ChemDraw.Document.6.0">
                  <p:embed/>
                </p:oleObj>
              </mc:Choice>
              <mc:Fallback>
                <p:oleObj name="CS ChemDraw Drawing" r:id="rId3" imgW="703736" imgH="319871"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52800"/>
                        <a:ext cx="151149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6"/>
          <p:cNvGraphicFramePr>
            <a:graphicFrameLocks noChangeAspect="1"/>
          </p:cNvGraphicFramePr>
          <p:nvPr/>
        </p:nvGraphicFramePr>
        <p:xfrm>
          <a:off x="4038600" y="1524000"/>
          <a:ext cx="1480307" cy="1066800"/>
        </p:xfrm>
        <a:graphic>
          <a:graphicData uri="http://schemas.openxmlformats.org/presentationml/2006/ole">
            <mc:AlternateContent xmlns:mc="http://schemas.openxmlformats.org/markup-compatibility/2006">
              <mc:Choice xmlns:v="urn:schemas-microsoft-com:vml" Requires="v">
                <p:oleObj spid="_x0000_s17425" name="CS ChemDraw Drawing" r:id="rId5" imgW="959910" imgH="691570" progId="ChemDraw.Document.6.0">
                  <p:embed/>
                </p:oleObj>
              </mc:Choice>
              <mc:Fallback>
                <p:oleObj name="CS ChemDraw Drawing" r:id="rId5" imgW="959910" imgH="69157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524000"/>
                        <a:ext cx="148030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72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fade">
                                      <p:cBhvr>
                                        <p:cTn id="7" dur="500"/>
                                        <p:tgtEl>
                                          <p:spTgt spid="706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fade">
                                      <p:cBhvr>
                                        <p:cTn id="17"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17411" name="Picture 3"/>
          <p:cNvPicPr>
            <a:picLocks noChangeAspect="1" noChangeArrowheads="1"/>
          </p:cNvPicPr>
          <p:nvPr/>
        </p:nvPicPr>
        <p:blipFill>
          <a:blip r:embed="rId2" cstate="print"/>
          <a:srcRect/>
          <a:stretch>
            <a:fillRect/>
          </a:stretch>
        </p:blipFill>
        <p:spPr bwMode="auto">
          <a:xfrm>
            <a:off x="398900" y="1"/>
            <a:ext cx="874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is the structure of an amide? </a:t>
            </a:r>
            <a:endParaRPr lang="en-US" sz="3400" dirty="0"/>
          </a:p>
        </p:txBody>
      </p:sp>
      <p:sp>
        <p:nvSpPr>
          <p:cNvPr id="3" name="Content Placeholder 2"/>
          <p:cNvSpPr>
            <a:spLocks noGrp="1"/>
          </p:cNvSpPr>
          <p:nvPr>
            <p:ph idx="1"/>
          </p:nvPr>
        </p:nvSpPr>
        <p:spPr/>
        <p:txBody>
          <a:bodyPr/>
          <a:lstStyle/>
          <a:p>
            <a:r>
              <a:rPr lang="en-US" dirty="0" err="1" smtClean="0"/>
              <a:t>ethanamide</a:t>
            </a:r>
            <a:r>
              <a:rPr lang="en-US" dirty="0" smtClean="0"/>
              <a:t>  </a:t>
            </a:r>
          </a:p>
          <a:p>
            <a:endParaRPr lang="en-US" dirty="0" smtClean="0"/>
          </a:p>
          <a:p>
            <a:endParaRPr lang="en-US" dirty="0" smtClean="0"/>
          </a:p>
          <a:p>
            <a:pPr>
              <a:buNone/>
            </a:pPr>
            <a:endParaRPr lang="en-US" dirty="0"/>
          </a:p>
        </p:txBody>
      </p:sp>
      <p:graphicFrame>
        <p:nvGraphicFramePr>
          <p:cNvPr id="71684" name="Object 4"/>
          <p:cNvGraphicFramePr>
            <a:graphicFrameLocks noChangeAspect="1"/>
          </p:cNvGraphicFramePr>
          <p:nvPr/>
        </p:nvGraphicFramePr>
        <p:xfrm>
          <a:off x="3428999" y="1676400"/>
          <a:ext cx="1757259" cy="1371600"/>
        </p:xfrm>
        <a:graphic>
          <a:graphicData uri="http://schemas.openxmlformats.org/presentationml/2006/ole">
            <mc:AlternateContent xmlns:mc="http://schemas.openxmlformats.org/markup-compatibility/2006">
              <mc:Choice xmlns:v="urn:schemas-microsoft-com:vml" Requires="v">
                <p:oleObj spid="_x0000_s18441" name="CS ChemDraw Drawing" r:id="rId3" imgW="831688" imgH="648650" progId="ChemDraw.Document.6.0">
                  <p:embed/>
                </p:oleObj>
              </mc:Choice>
              <mc:Fallback>
                <p:oleObj name="CS ChemDraw Drawing" r:id="rId3" imgW="831688" imgH="64865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9" y="1676400"/>
                        <a:ext cx="175725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11270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Amines and Amides</a:t>
            </a:r>
            <a:endParaRPr lang="en-US" dirty="0"/>
          </a:p>
        </p:txBody>
      </p:sp>
      <p:pic>
        <p:nvPicPr>
          <p:cNvPr id="4" name="Content Placeholder 3" descr="08_Pg240_UnFigure.jpg"/>
          <p:cNvPicPr>
            <a:picLocks noGrp="1" noChangeAspect="1"/>
          </p:cNvPicPr>
          <p:nvPr>
            <p:ph idx="1"/>
          </p:nvPr>
        </p:nvPicPr>
        <p:blipFill>
          <a:blip r:embed="rId3" cstate="print"/>
          <a:stretch>
            <a:fillRect/>
          </a:stretch>
        </p:blipFill>
        <p:spPr>
          <a:xfrm>
            <a:off x="5181600" y="1006474"/>
            <a:ext cx="3058974" cy="2819400"/>
          </a:xfrm>
        </p:spPr>
      </p:pic>
      <p:pic>
        <p:nvPicPr>
          <p:cNvPr id="5" name="Picture 4" descr="08_Pg238_UnFigure_1.jpg"/>
          <p:cNvPicPr>
            <a:picLocks noChangeAspect="1"/>
          </p:cNvPicPr>
          <p:nvPr/>
        </p:nvPicPr>
        <p:blipFill>
          <a:blip r:embed="rId4" cstate="print"/>
          <a:stretch>
            <a:fillRect/>
          </a:stretch>
        </p:blipFill>
        <p:spPr>
          <a:xfrm>
            <a:off x="414510" y="838200"/>
            <a:ext cx="4345460" cy="2987693"/>
          </a:xfrm>
          <a:prstGeom prst="rect">
            <a:avLst/>
          </a:prstGeom>
        </p:spPr>
      </p:pic>
      <p:grpSp>
        <p:nvGrpSpPr>
          <p:cNvPr id="6" name="Group 13"/>
          <p:cNvGrpSpPr>
            <a:grpSpLocks/>
          </p:cNvGrpSpPr>
          <p:nvPr/>
        </p:nvGrpSpPr>
        <p:grpSpPr bwMode="auto">
          <a:xfrm>
            <a:off x="152400" y="3811905"/>
            <a:ext cx="4611688" cy="2905125"/>
            <a:chOff x="859" y="1824"/>
            <a:chExt cx="2905" cy="1830"/>
          </a:xfrm>
        </p:grpSpPr>
        <p:pic>
          <p:nvPicPr>
            <p:cNvPr id="7" name="Picture 9" descr="17_Pg592_UnFigure_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 y="1872"/>
              <a:ext cx="1589" cy="1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7_Pg592_UnFigure_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1824"/>
              <a:ext cx="1220" cy="183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470552252"/>
              </p:ext>
            </p:extLst>
          </p:nvPr>
        </p:nvGraphicFramePr>
        <p:xfrm>
          <a:off x="5105400" y="3912819"/>
          <a:ext cx="3490913" cy="1660525"/>
        </p:xfrm>
        <a:graphic>
          <a:graphicData uri="http://schemas.openxmlformats.org/presentationml/2006/ole">
            <mc:AlternateContent xmlns:mc="http://schemas.openxmlformats.org/markup-compatibility/2006">
              <mc:Choice xmlns:v="urn:schemas-microsoft-com:vml" Requires="v">
                <p:oleObj spid="_x0000_s6153" name="CS ChemDraw Drawing" r:id="rId7" imgW="3491139" imgH="1660713" progId="ChemDraw.Document.6.0">
                  <p:embed/>
                </p:oleObj>
              </mc:Choice>
              <mc:Fallback>
                <p:oleObj name="CS ChemDraw Drawing" r:id="rId7" imgW="3491139" imgH="1660713" progId="ChemDraw.Document.6.0">
                  <p:embed/>
                  <p:pic>
                    <p:nvPicPr>
                      <p:cNvPr id="0" name=""/>
                      <p:cNvPicPr/>
                      <p:nvPr/>
                    </p:nvPicPr>
                    <p:blipFill>
                      <a:blip r:embed="rId8"/>
                      <a:stretch>
                        <a:fillRect/>
                      </a:stretch>
                    </p:blipFill>
                    <p:spPr>
                      <a:xfrm>
                        <a:off x="5105400" y="3912819"/>
                        <a:ext cx="3490913" cy="1660525"/>
                      </a:xfrm>
                      <a:prstGeom prst="rect">
                        <a:avLst/>
                      </a:prstGeom>
                    </p:spPr>
                  </p:pic>
                </p:oleObj>
              </mc:Fallback>
            </mc:AlternateContent>
          </a:graphicData>
        </a:graphic>
      </p:graphicFrame>
      <p:sp>
        <p:nvSpPr>
          <p:cNvPr id="9" name="TextBox 8"/>
          <p:cNvSpPr txBox="1"/>
          <p:nvPr/>
        </p:nvSpPr>
        <p:spPr>
          <a:xfrm>
            <a:off x="5486400" y="5920946"/>
            <a:ext cx="2443298" cy="338554"/>
          </a:xfrm>
          <a:prstGeom prst="rect">
            <a:avLst/>
          </a:prstGeom>
          <a:noFill/>
        </p:spPr>
        <p:txBody>
          <a:bodyPr wrap="none" rtlCol="0">
            <a:spAutoFit/>
          </a:bodyPr>
          <a:lstStyle/>
          <a:p>
            <a:r>
              <a:rPr lang="en-US" sz="1600" u="none" dirty="0" smtClean="0">
                <a:solidFill>
                  <a:srgbClr val="FF0066"/>
                </a:solidFill>
              </a:rPr>
              <a:t>Aspartame (NutraSweet)</a:t>
            </a:r>
            <a:endParaRPr lang="en-US" sz="1600" u="none" dirty="0">
              <a:solidFill>
                <a:srgbClr val="FF0066"/>
              </a:solidFill>
            </a:endParaRPr>
          </a:p>
        </p:txBody>
      </p:sp>
    </p:spTree>
    <p:extLst>
      <p:ext uri="{BB962C8B-B14F-4D97-AF65-F5344CB8AC3E}">
        <p14:creationId xmlns:p14="http://schemas.microsoft.com/office/powerpoint/2010/main" val="3935042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z="3200" dirty="0" smtClean="0"/>
              <a:t>Amines (R</a:t>
            </a:r>
            <a:r>
              <a:rPr lang="en-US" sz="3200" baseline="-25000" dirty="0" smtClean="0"/>
              <a:t>2</a:t>
            </a:r>
            <a:r>
              <a:rPr lang="en-US" sz="3200" dirty="0" smtClean="0"/>
              <a:t>-NH) and Amides (R-CO-NH</a:t>
            </a:r>
            <a:r>
              <a:rPr lang="en-US" sz="3200" baseline="-25000" dirty="0" smtClean="0"/>
              <a:t>2</a:t>
            </a:r>
            <a:r>
              <a:rPr lang="en-US" sz="3200" dirty="0" smtClean="0"/>
              <a:t>)</a:t>
            </a:r>
            <a:endParaRPr lang="en-US" sz="3200" baseline="-25000" dirty="0"/>
          </a:p>
        </p:txBody>
      </p:sp>
      <p:pic>
        <p:nvPicPr>
          <p:cNvPr id="4" name="Content Placeholder 3" descr="08_Pg239_UnFigure_1.jpg"/>
          <p:cNvPicPr>
            <a:picLocks noGrp="1" noChangeAspect="1"/>
          </p:cNvPicPr>
          <p:nvPr>
            <p:ph idx="1"/>
          </p:nvPr>
        </p:nvPicPr>
        <p:blipFill>
          <a:blip r:embed="rId3" cstate="print"/>
          <a:stretch>
            <a:fillRect/>
          </a:stretch>
        </p:blipFill>
        <p:spPr>
          <a:xfrm>
            <a:off x="685800" y="1219200"/>
            <a:ext cx="3457033" cy="3124200"/>
          </a:xfrm>
        </p:spPr>
      </p:pic>
      <p:pic>
        <p:nvPicPr>
          <p:cNvPr id="5" name="Picture 4" descr="08_Pg239_UnFigure_2.jpg"/>
          <p:cNvPicPr>
            <a:picLocks noChangeAspect="1"/>
          </p:cNvPicPr>
          <p:nvPr/>
        </p:nvPicPr>
        <p:blipFill>
          <a:blip r:embed="rId4" cstate="print"/>
          <a:stretch>
            <a:fillRect/>
          </a:stretch>
        </p:blipFill>
        <p:spPr>
          <a:xfrm>
            <a:off x="4800600" y="838200"/>
            <a:ext cx="3772930" cy="3352800"/>
          </a:xfrm>
          <a:prstGeom prst="rect">
            <a:avLst/>
          </a:prstGeom>
        </p:spPr>
      </p:pic>
      <p:graphicFrame>
        <p:nvGraphicFramePr>
          <p:cNvPr id="49156" name="Object 4"/>
          <p:cNvGraphicFramePr>
            <a:graphicFrameLocks noChangeAspect="1"/>
          </p:cNvGraphicFramePr>
          <p:nvPr>
            <p:extLst>
              <p:ext uri="{D42A27DB-BD31-4B8C-83A1-F6EECF244321}">
                <p14:modId xmlns:p14="http://schemas.microsoft.com/office/powerpoint/2010/main" val="3267503533"/>
              </p:ext>
            </p:extLst>
          </p:nvPr>
        </p:nvGraphicFramePr>
        <p:xfrm>
          <a:off x="7620000" y="4511209"/>
          <a:ext cx="827087" cy="496887"/>
        </p:xfrm>
        <a:graphic>
          <a:graphicData uri="http://schemas.openxmlformats.org/presentationml/2006/ole">
            <mc:AlternateContent xmlns:mc="http://schemas.openxmlformats.org/markup-compatibility/2006">
              <mc:Choice xmlns:v="urn:schemas-microsoft-com:vml" Requires="v">
                <p:oleObj spid="_x0000_s7205" name="Struct" r:id="rId5" imgW="827280" imgH="497520" progId="">
                  <p:embed/>
                </p:oleObj>
              </mc:Choice>
              <mc:Fallback>
                <p:oleObj name="Struct" r:id="rId5" imgW="827280" imgH="4975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511209"/>
                        <a:ext cx="8270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extLst>
              <p:ext uri="{D42A27DB-BD31-4B8C-83A1-F6EECF244321}">
                <p14:modId xmlns:p14="http://schemas.microsoft.com/office/powerpoint/2010/main" val="2915618910"/>
              </p:ext>
            </p:extLst>
          </p:nvPr>
        </p:nvGraphicFramePr>
        <p:xfrm>
          <a:off x="7612191" y="5140652"/>
          <a:ext cx="936625" cy="496887"/>
        </p:xfrm>
        <a:graphic>
          <a:graphicData uri="http://schemas.openxmlformats.org/presentationml/2006/ole">
            <mc:AlternateContent xmlns:mc="http://schemas.openxmlformats.org/markup-compatibility/2006">
              <mc:Choice xmlns:v="urn:schemas-microsoft-com:vml" Requires="v">
                <p:oleObj spid="_x0000_s7206" name="Struct" r:id="rId7" imgW="937080" imgH="497520" progId="">
                  <p:embed/>
                </p:oleObj>
              </mc:Choice>
              <mc:Fallback>
                <p:oleObj name="Struct" r:id="rId7" imgW="937080" imgH="4975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2191" y="5140652"/>
                        <a:ext cx="9366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6"/>
          <p:cNvGraphicFramePr>
            <a:graphicFrameLocks noChangeAspect="1"/>
          </p:cNvGraphicFramePr>
          <p:nvPr>
            <p:extLst>
              <p:ext uri="{D42A27DB-BD31-4B8C-83A1-F6EECF244321}">
                <p14:modId xmlns:p14="http://schemas.microsoft.com/office/powerpoint/2010/main" val="1823055384"/>
              </p:ext>
            </p:extLst>
          </p:nvPr>
        </p:nvGraphicFramePr>
        <p:xfrm>
          <a:off x="7391400" y="5791200"/>
          <a:ext cx="1220788" cy="496888"/>
        </p:xfrm>
        <a:graphic>
          <a:graphicData uri="http://schemas.openxmlformats.org/presentationml/2006/ole">
            <mc:AlternateContent xmlns:mc="http://schemas.openxmlformats.org/markup-compatibility/2006">
              <mc:Choice xmlns:v="urn:schemas-microsoft-com:vml" Requires="v">
                <p:oleObj spid="_x0000_s7207" name="Struct" r:id="rId9" imgW="1220400" imgH="497520" progId="">
                  <p:embed/>
                </p:oleObj>
              </mc:Choice>
              <mc:Fallback>
                <p:oleObj name="Struct" r:id="rId9" imgW="1220400" imgH="4975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5791200"/>
                        <a:ext cx="12207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533400" y="4494098"/>
            <a:ext cx="3276600" cy="1200329"/>
          </a:xfrm>
          <a:prstGeom prst="rect">
            <a:avLst/>
          </a:prstGeom>
          <a:noFill/>
        </p:spPr>
        <p:txBody>
          <a:bodyPr wrap="square" rtlCol="0">
            <a:spAutoFit/>
          </a:bodyPr>
          <a:lstStyle/>
          <a:p>
            <a:r>
              <a:rPr lang="en-US" sz="2400" u="none" dirty="0" err="1" smtClean="0">
                <a:solidFill>
                  <a:schemeClr val="tx1"/>
                </a:solidFill>
              </a:rPr>
              <a:t>Triethylamine</a:t>
            </a:r>
            <a:r>
              <a:rPr lang="en-US" sz="2400" u="none" dirty="0" smtClean="0">
                <a:solidFill>
                  <a:schemeClr val="tx1"/>
                </a:solidFill>
              </a:rPr>
              <a:t>   </a:t>
            </a:r>
          </a:p>
          <a:p>
            <a:endParaRPr lang="en-US" sz="2400" u="none" dirty="0" smtClean="0">
              <a:solidFill>
                <a:schemeClr val="tx1"/>
              </a:solidFill>
            </a:endParaRPr>
          </a:p>
          <a:p>
            <a:r>
              <a:rPr lang="en-US" sz="2400" u="none" dirty="0" smtClean="0">
                <a:solidFill>
                  <a:schemeClr val="tx1"/>
                </a:solidFill>
              </a:rPr>
              <a:t>Nicotine</a:t>
            </a:r>
            <a:endParaRPr lang="en-US" sz="2400" u="none" dirty="0">
              <a:solidFill>
                <a:schemeClr val="tx1"/>
              </a:solidFill>
            </a:endParaRPr>
          </a:p>
        </p:txBody>
      </p:sp>
      <p:sp>
        <p:nvSpPr>
          <p:cNvPr id="12" name="TextBox 11"/>
          <p:cNvSpPr txBox="1"/>
          <p:nvPr/>
        </p:nvSpPr>
        <p:spPr>
          <a:xfrm>
            <a:off x="4942764" y="4466119"/>
            <a:ext cx="4191000" cy="1938992"/>
          </a:xfrm>
          <a:prstGeom prst="rect">
            <a:avLst/>
          </a:prstGeom>
          <a:noFill/>
        </p:spPr>
        <p:txBody>
          <a:bodyPr wrap="square" rtlCol="0">
            <a:spAutoFit/>
          </a:bodyPr>
          <a:lstStyle/>
          <a:p>
            <a:r>
              <a:rPr lang="en-US" sz="2400" u="none" dirty="0" err="1" smtClean="0">
                <a:solidFill>
                  <a:schemeClr val="tx1"/>
                </a:solidFill>
              </a:rPr>
              <a:t>Methanamide</a:t>
            </a:r>
            <a:r>
              <a:rPr lang="en-US" sz="2400" u="none" dirty="0" smtClean="0">
                <a:solidFill>
                  <a:schemeClr val="tx1"/>
                </a:solidFill>
              </a:rPr>
              <a:t> </a:t>
            </a:r>
          </a:p>
          <a:p>
            <a:endParaRPr lang="en-US" sz="2400" u="none" dirty="0" smtClean="0">
              <a:solidFill>
                <a:schemeClr val="tx1"/>
              </a:solidFill>
            </a:endParaRPr>
          </a:p>
          <a:p>
            <a:r>
              <a:rPr lang="en-US" sz="2400" u="none" dirty="0" err="1" smtClean="0">
                <a:solidFill>
                  <a:schemeClr val="tx1"/>
                </a:solidFill>
              </a:rPr>
              <a:t>Ethanamide</a:t>
            </a:r>
            <a:endParaRPr lang="en-US" sz="2400" u="none" dirty="0" smtClean="0">
              <a:solidFill>
                <a:schemeClr val="tx1"/>
              </a:solidFill>
            </a:endParaRPr>
          </a:p>
          <a:p>
            <a:endParaRPr lang="en-US" sz="2400" u="none" dirty="0" smtClean="0">
              <a:solidFill>
                <a:schemeClr val="tx1"/>
              </a:solidFill>
            </a:endParaRPr>
          </a:p>
          <a:p>
            <a:r>
              <a:rPr lang="en-US" sz="2400" u="none" dirty="0" err="1" smtClean="0">
                <a:solidFill>
                  <a:schemeClr val="tx1"/>
                </a:solidFill>
              </a:rPr>
              <a:t>Propanamide</a:t>
            </a:r>
            <a:endParaRPr lang="en-US" sz="2400" u="none" dirty="0">
              <a:solidFill>
                <a:schemeClr val="tx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29910469"/>
              </p:ext>
            </p:extLst>
          </p:nvPr>
        </p:nvGraphicFramePr>
        <p:xfrm>
          <a:off x="2163462" y="4267200"/>
          <a:ext cx="2178050" cy="950913"/>
        </p:xfrm>
        <a:graphic>
          <a:graphicData uri="http://schemas.openxmlformats.org/presentationml/2006/ole">
            <mc:AlternateContent xmlns:mc="http://schemas.openxmlformats.org/markup-compatibility/2006">
              <mc:Choice xmlns:v="urn:schemas-microsoft-com:vml" Requires="v">
                <p:oleObj spid="_x0000_s7208" name="CS ChemDraw Drawing" r:id="rId11" imgW="2181880" imgH="949025" progId="ChemDraw.Document.6.0">
                  <p:embed/>
                </p:oleObj>
              </mc:Choice>
              <mc:Fallback>
                <p:oleObj name="CS ChemDraw Drawing" r:id="rId11" imgW="2181880" imgH="949025" progId="ChemDraw.Document.6.0">
                  <p:embed/>
                  <p:pic>
                    <p:nvPicPr>
                      <p:cNvPr id="0" name=""/>
                      <p:cNvPicPr/>
                      <p:nvPr/>
                    </p:nvPicPr>
                    <p:blipFill>
                      <a:blip r:embed="rId12"/>
                      <a:stretch>
                        <a:fillRect/>
                      </a:stretch>
                    </p:blipFill>
                    <p:spPr>
                      <a:xfrm>
                        <a:off x="2163462" y="4267200"/>
                        <a:ext cx="2178050" cy="9509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43780534"/>
              </p:ext>
            </p:extLst>
          </p:nvPr>
        </p:nvGraphicFramePr>
        <p:xfrm>
          <a:off x="2038350" y="5257800"/>
          <a:ext cx="1771650" cy="1063625"/>
        </p:xfrm>
        <a:graphic>
          <a:graphicData uri="http://schemas.openxmlformats.org/presentationml/2006/ole">
            <mc:AlternateContent xmlns:mc="http://schemas.openxmlformats.org/markup-compatibility/2006">
              <mc:Choice xmlns:v="urn:schemas-microsoft-com:vml" Requires="v">
                <p:oleObj spid="_x0000_s7209" name="CS ChemDraw Drawing" r:id="rId13" imgW="1771904" imgH="1063468" progId="ChemDraw.Document.6.0">
                  <p:embed/>
                </p:oleObj>
              </mc:Choice>
              <mc:Fallback>
                <p:oleObj name="CS ChemDraw Drawing" r:id="rId13" imgW="1771904" imgH="1063468" progId="ChemDraw.Document.6.0">
                  <p:embed/>
                  <p:pic>
                    <p:nvPicPr>
                      <p:cNvPr id="0" name=""/>
                      <p:cNvPicPr/>
                      <p:nvPr/>
                    </p:nvPicPr>
                    <p:blipFill>
                      <a:blip r:embed="rId14"/>
                      <a:stretch>
                        <a:fillRect/>
                      </a:stretch>
                    </p:blipFill>
                    <p:spPr>
                      <a:xfrm>
                        <a:off x="2038350" y="5257800"/>
                        <a:ext cx="1771650" cy="1063625"/>
                      </a:xfrm>
                      <a:prstGeom prst="rect">
                        <a:avLst/>
                      </a:prstGeom>
                    </p:spPr>
                  </p:pic>
                </p:oleObj>
              </mc:Fallback>
            </mc:AlternateContent>
          </a:graphicData>
        </a:graphic>
      </p:graphicFrame>
    </p:spTree>
    <p:extLst>
      <p:ext uri="{BB962C8B-B14F-4D97-AF65-F5344CB8AC3E}">
        <p14:creationId xmlns:p14="http://schemas.microsoft.com/office/powerpoint/2010/main" val="19023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pic>
        <p:nvPicPr>
          <p:cNvPr id="5" name="Content Placeholder 4" descr="08_06_Table.jpg"/>
          <p:cNvPicPr>
            <a:picLocks noGrp="1" noChangeAspect="1"/>
          </p:cNvPicPr>
          <p:nvPr>
            <p:ph sz="half" idx="1"/>
          </p:nvPr>
        </p:nvPicPr>
        <p:blipFill>
          <a:blip r:embed="rId2" cstate="print"/>
          <a:stretch>
            <a:fillRect/>
          </a:stretch>
        </p:blipFill>
        <p:spPr>
          <a:xfrm>
            <a:off x="762000" y="1371600"/>
            <a:ext cx="7772400" cy="4911725"/>
          </a:xfrm>
        </p:spPr>
      </p:pic>
    </p:spTree>
    <p:extLst>
      <p:ext uri="{BB962C8B-B14F-4D97-AF65-F5344CB8AC3E}">
        <p14:creationId xmlns:p14="http://schemas.microsoft.com/office/powerpoint/2010/main" val="3368320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How do organic functional groups compare?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205951942"/>
              </p:ext>
            </p:extLst>
          </p:nvPr>
        </p:nvGraphicFramePr>
        <p:xfrm>
          <a:off x="152401" y="838200"/>
          <a:ext cx="8915400" cy="5760720"/>
        </p:xfrm>
        <a:graphic>
          <a:graphicData uri="http://schemas.openxmlformats.org/drawingml/2006/table">
            <a:tbl>
              <a:tblPr firstRow="1" bandRow="1">
                <a:tableStyleId>{5C22544A-7EE6-4342-B048-85BDC9FD1C3A}</a:tableStyleId>
              </a:tblPr>
              <a:tblGrid>
                <a:gridCol w="1012922"/>
                <a:gridCol w="1120677"/>
                <a:gridCol w="685800"/>
                <a:gridCol w="2082423"/>
                <a:gridCol w="1147912"/>
                <a:gridCol w="1194026"/>
                <a:gridCol w="826676"/>
                <a:gridCol w="844964"/>
              </a:tblGrid>
              <a:tr h="370840">
                <a:tc>
                  <a:txBody>
                    <a:bodyPr/>
                    <a:lstStyle/>
                    <a:p>
                      <a:r>
                        <a:rPr lang="en-US" sz="1200" dirty="0" smtClean="0"/>
                        <a:t>Functional</a:t>
                      </a:r>
                      <a:r>
                        <a:rPr lang="en-US" sz="1200" baseline="0" dirty="0" smtClean="0"/>
                        <a:t> Group</a:t>
                      </a:r>
                      <a:endParaRPr lang="en-US" sz="1200" dirty="0"/>
                    </a:p>
                  </a:txBody>
                  <a:tcPr/>
                </a:tc>
                <a:tc>
                  <a:txBody>
                    <a:bodyPr/>
                    <a:lstStyle/>
                    <a:p>
                      <a:r>
                        <a:rPr lang="en-US" sz="1200" dirty="0" smtClean="0"/>
                        <a:t>Condensed Formula</a:t>
                      </a:r>
                      <a:endParaRPr lang="en-US" sz="1200" dirty="0"/>
                    </a:p>
                  </a:txBody>
                  <a:tcPr/>
                </a:tc>
                <a:tc>
                  <a:txBody>
                    <a:bodyPr/>
                    <a:lstStyle/>
                    <a:p>
                      <a:r>
                        <a:rPr lang="en-US" sz="1200" dirty="0" smtClean="0"/>
                        <a:t>Suffix</a:t>
                      </a:r>
                      <a:endParaRPr lang="en-US" sz="1200" dirty="0"/>
                    </a:p>
                  </a:txBody>
                  <a:tcPr/>
                </a:tc>
                <a:tc>
                  <a:txBody>
                    <a:bodyPr/>
                    <a:lstStyle/>
                    <a:p>
                      <a:r>
                        <a:rPr lang="en-US" sz="1200" dirty="0" smtClean="0"/>
                        <a:t>Major Intermolecular Force</a:t>
                      </a:r>
                      <a:endParaRPr lang="en-US" sz="1200" dirty="0"/>
                    </a:p>
                  </a:txBody>
                  <a:tcPr/>
                </a:tc>
                <a:tc>
                  <a:txBody>
                    <a:bodyPr/>
                    <a:lstStyle/>
                    <a:p>
                      <a:r>
                        <a:rPr lang="en-US" sz="1200" dirty="0" smtClean="0"/>
                        <a:t>Polar</a:t>
                      </a:r>
                      <a:r>
                        <a:rPr lang="en-US" sz="1200" baseline="0" dirty="0" smtClean="0"/>
                        <a:t> when side chain is small? </a:t>
                      </a:r>
                      <a:endParaRPr lang="en-US" sz="1200" dirty="0"/>
                    </a:p>
                  </a:txBody>
                  <a:tcPr/>
                </a:tc>
                <a:tc>
                  <a:txBody>
                    <a:bodyPr/>
                    <a:lstStyle/>
                    <a:p>
                      <a:r>
                        <a:rPr lang="en-US" sz="1200" dirty="0" smtClean="0"/>
                        <a:t>Boiling Point</a:t>
                      </a:r>
                      <a:endParaRPr lang="en-US" sz="1200" dirty="0"/>
                    </a:p>
                  </a:txBody>
                  <a:tcPr/>
                </a:tc>
                <a:tc>
                  <a:txBody>
                    <a:bodyPr/>
                    <a:lstStyle/>
                    <a:p>
                      <a:r>
                        <a:rPr lang="en-US" sz="1200" dirty="0" smtClean="0"/>
                        <a:t>Water Soluble </a:t>
                      </a:r>
                      <a:endParaRPr lang="en-US" sz="1200" dirty="0"/>
                    </a:p>
                  </a:txBody>
                  <a:tcPr/>
                </a:tc>
                <a:tc>
                  <a:txBody>
                    <a:bodyPr/>
                    <a:lstStyle/>
                    <a:p>
                      <a:r>
                        <a:rPr lang="en-US" sz="1200" dirty="0" smtClean="0"/>
                        <a:t>Similar to</a:t>
                      </a:r>
                      <a:endParaRPr lang="en-US" sz="1200" dirty="0"/>
                    </a:p>
                  </a:txBody>
                  <a:tcPr/>
                </a:tc>
              </a:tr>
              <a:tr h="370840">
                <a:tc>
                  <a:txBody>
                    <a:bodyPr/>
                    <a:lstStyle/>
                    <a:p>
                      <a:r>
                        <a:rPr lang="en-US" sz="1200" baseline="0" dirty="0" smtClean="0"/>
                        <a:t>Hydrocarbon</a:t>
                      </a:r>
                    </a:p>
                  </a:txBody>
                  <a:tcPr/>
                </a:tc>
                <a:tc>
                  <a:txBody>
                    <a:bodyPr/>
                    <a:lstStyle/>
                    <a:p>
                      <a:r>
                        <a:rPr lang="en-US" sz="1200" dirty="0" err="1" smtClean="0"/>
                        <a:t>C</a:t>
                      </a:r>
                      <a:r>
                        <a:rPr lang="en-US" sz="1200" baseline="-25000" dirty="0" err="1" smtClean="0"/>
                        <a:t>x</a:t>
                      </a:r>
                      <a:r>
                        <a:rPr lang="en-US" sz="1200" baseline="0" dirty="0" err="1" smtClean="0"/>
                        <a:t>H</a:t>
                      </a:r>
                      <a:r>
                        <a:rPr lang="en-US" sz="1200" baseline="-25000" dirty="0" err="1" smtClean="0"/>
                        <a:t>y</a:t>
                      </a:r>
                      <a:endParaRPr lang="en-US" sz="1200" dirty="0"/>
                    </a:p>
                  </a:txBody>
                  <a:tcPr/>
                </a:tc>
                <a:tc>
                  <a:txBody>
                    <a:bodyPr/>
                    <a:lstStyle/>
                    <a:p>
                      <a:endParaRPr lang="en-US" sz="1200" dirty="0"/>
                    </a:p>
                  </a:txBody>
                  <a:tcPr/>
                </a:tc>
                <a:tc>
                  <a:txBody>
                    <a:bodyPr/>
                    <a:lstStyle/>
                    <a:p>
                      <a:r>
                        <a:rPr lang="en-US" sz="1200" dirty="0" smtClean="0"/>
                        <a:t>London force</a:t>
                      </a:r>
                      <a:endParaRPr lang="en-US" sz="1200" dirty="0"/>
                    </a:p>
                  </a:txBody>
                  <a:tcPr/>
                </a:tc>
                <a:tc>
                  <a:txBody>
                    <a:bodyPr/>
                    <a:lstStyle/>
                    <a:p>
                      <a:r>
                        <a:rPr lang="en-US" sz="1200" dirty="0" smtClean="0"/>
                        <a:t>Nonpolar</a:t>
                      </a:r>
                      <a:endParaRPr lang="en-US" sz="1200" dirty="0"/>
                    </a:p>
                  </a:txBody>
                  <a:tcPr/>
                </a:tc>
                <a:tc>
                  <a:txBody>
                    <a:bodyPr/>
                    <a:lstStyle/>
                    <a:p>
                      <a:r>
                        <a:rPr lang="en-US" sz="1200" dirty="0" smtClean="0"/>
                        <a:t>Variable</a:t>
                      </a:r>
                      <a:r>
                        <a:rPr lang="en-US" sz="1200" baseline="0" dirty="0" smtClean="0"/>
                        <a:t>, based on molar mass</a:t>
                      </a:r>
                      <a:endParaRPr lang="en-US" sz="1200" dirty="0"/>
                    </a:p>
                  </a:txBody>
                  <a:tcPr/>
                </a:tc>
                <a:tc>
                  <a:txBody>
                    <a:bodyPr/>
                    <a:lstStyle/>
                    <a:p>
                      <a:r>
                        <a:rPr lang="en-US" sz="1200" dirty="0" smtClean="0"/>
                        <a:t>Insoluble</a:t>
                      </a:r>
                      <a:endParaRPr lang="en-US" sz="1200" dirty="0"/>
                    </a:p>
                  </a:txBody>
                  <a:tcPr/>
                </a:tc>
                <a:tc>
                  <a:txBody>
                    <a:bodyPr/>
                    <a:lstStyle/>
                    <a:p>
                      <a:endParaRPr lang="en-US" sz="1200" dirty="0"/>
                    </a:p>
                  </a:txBody>
                  <a:tcPr/>
                </a:tc>
              </a:tr>
              <a:tr h="370840">
                <a:tc>
                  <a:txBody>
                    <a:bodyPr/>
                    <a:lstStyle/>
                    <a:p>
                      <a:r>
                        <a:rPr lang="en-US" sz="1200" dirty="0" smtClean="0"/>
                        <a:t>Organic</a:t>
                      </a:r>
                      <a:r>
                        <a:rPr lang="en-US" sz="1200" baseline="0" dirty="0" smtClean="0"/>
                        <a:t> Halide</a:t>
                      </a:r>
                    </a:p>
                  </a:txBody>
                  <a:tcPr/>
                </a:tc>
                <a:tc>
                  <a:txBody>
                    <a:bodyPr/>
                    <a:lstStyle/>
                    <a:p>
                      <a:r>
                        <a:rPr lang="en-US" sz="1200" dirty="0" smtClean="0"/>
                        <a:t>R-X</a:t>
                      </a:r>
                      <a:endParaRPr lang="en-US" sz="1200" dirty="0"/>
                    </a:p>
                  </a:txBody>
                  <a:tcPr/>
                </a:tc>
                <a:tc>
                  <a:txBody>
                    <a:bodyPr/>
                    <a:lstStyle/>
                    <a:p>
                      <a:endParaRPr lang="en-US" sz="1200" dirty="0"/>
                    </a:p>
                  </a:txBody>
                  <a:tcPr/>
                </a:tc>
                <a:tc>
                  <a:txBody>
                    <a:bodyPr/>
                    <a:lstStyle/>
                    <a:p>
                      <a:r>
                        <a:rPr lang="en-US" sz="1200" dirty="0" smtClean="0"/>
                        <a:t>Dipole</a:t>
                      </a:r>
                      <a:endParaRPr lang="en-US" sz="1200" dirty="0"/>
                    </a:p>
                  </a:txBody>
                  <a:tcPr/>
                </a:tc>
                <a:tc>
                  <a:txBody>
                    <a:bodyPr/>
                    <a:lstStyle/>
                    <a:p>
                      <a:r>
                        <a:rPr lang="en-US" sz="1200" dirty="0" smtClean="0"/>
                        <a:t>Mostly</a:t>
                      </a:r>
                      <a:r>
                        <a:rPr lang="en-US" sz="1200" baseline="0" dirty="0" smtClean="0"/>
                        <a:t> </a:t>
                      </a:r>
                      <a:r>
                        <a:rPr lang="en-US" sz="1200" baseline="0" dirty="0" err="1" smtClean="0"/>
                        <a:t>nonpolar</a:t>
                      </a:r>
                      <a:endParaRPr lang="en-US" sz="1200" dirty="0"/>
                    </a:p>
                  </a:txBody>
                  <a:tcPr/>
                </a:tc>
                <a:tc>
                  <a:txBody>
                    <a:bodyPr/>
                    <a:lstStyle/>
                    <a:p>
                      <a:r>
                        <a:rPr lang="en-US" sz="1200" dirty="0" smtClean="0"/>
                        <a:t>Low</a:t>
                      </a:r>
                      <a:endParaRPr lang="en-US" sz="1200" dirty="0"/>
                    </a:p>
                  </a:txBody>
                  <a:tcPr/>
                </a:tc>
                <a:tc>
                  <a:txBody>
                    <a:bodyPr/>
                    <a:lstStyle/>
                    <a:p>
                      <a:r>
                        <a:rPr lang="en-US" sz="1200" dirty="0" smtClean="0"/>
                        <a:t>Insoluble</a:t>
                      </a:r>
                      <a:endParaRPr lang="en-US" sz="1200" dirty="0"/>
                    </a:p>
                  </a:txBody>
                  <a:tcPr/>
                </a:tc>
                <a:tc>
                  <a:txBody>
                    <a:bodyPr/>
                    <a:lstStyle/>
                    <a:p>
                      <a:endParaRPr lang="en-US" sz="1200" dirty="0"/>
                    </a:p>
                  </a:txBody>
                  <a:tcPr/>
                </a:tc>
              </a:tr>
              <a:tr h="370840">
                <a:tc>
                  <a:txBody>
                    <a:bodyPr/>
                    <a:lstStyle/>
                    <a:p>
                      <a:r>
                        <a:rPr lang="en-US" sz="1200" dirty="0" smtClean="0"/>
                        <a:t>Alcohol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R-OH</a:t>
                      </a:r>
                    </a:p>
                    <a:p>
                      <a:endParaRPr lang="en-US" sz="1200" dirty="0"/>
                    </a:p>
                  </a:txBody>
                  <a:tcPr/>
                </a:tc>
                <a:tc>
                  <a:txBody>
                    <a:bodyPr/>
                    <a:lstStyle/>
                    <a:p>
                      <a:r>
                        <a:rPr lang="en-US" sz="1200" dirty="0" smtClean="0"/>
                        <a:t>-</a:t>
                      </a:r>
                      <a:r>
                        <a:rPr lang="en-US" sz="1200" dirty="0" err="1" smtClean="0"/>
                        <a:t>ol</a:t>
                      </a:r>
                      <a:endParaRPr lang="en-US" sz="1200" dirty="0"/>
                    </a:p>
                  </a:txBody>
                  <a:tcPr/>
                </a:tc>
                <a:tc>
                  <a:txBody>
                    <a:bodyPr/>
                    <a:lstStyle/>
                    <a:p>
                      <a:r>
                        <a:rPr lang="en-US" sz="1200" dirty="0" smtClean="0"/>
                        <a:t>Hydrogen Bonding</a:t>
                      </a:r>
                      <a:endParaRPr lang="en-US" sz="1200" dirty="0"/>
                    </a:p>
                  </a:txBody>
                  <a:tcPr/>
                </a:tc>
                <a:tc>
                  <a:txBody>
                    <a:bodyPr/>
                    <a:lstStyle/>
                    <a:p>
                      <a:r>
                        <a:rPr lang="en-US" sz="1200" dirty="0" smtClean="0"/>
                        <a:t>Polar</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Soluble</a:t>
                      </a:r>
                      <a:endParaRPr lang="en-US" sz="1200" dirty="0"/>
                    </a:p>
                  </a:txBody>
                  <a:tcPr/>
                </a:tc>
                <a:tc>
                  <a:txBody>
                    <a:bodyPr/>
                    <a:lstStyle/>
                    <a:p>
                      <a:endParaRPr lang="en-US" sz="1200"/>
                    </a:p>
                  </a:txBody>
                  <a:tcPr/>
                </a:tc>
              </a:tr>
              <a:tr h="370840">
                <a:tc>
                  <a:txBody>
                    <a:bodyPr/>
                    <a:lstStyle/>
                    <a:p>
                      <a:r>
                        <a:rPr lang="en-US" sz="1200" dirty="0" smtClean="0"/>
                        <a:t>Ether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-ether</a:t>
                      </a:r>
                    </a:p>
                  </a:txBody>
                  <a:tcPr/>
                </a:tc>
                <a:tc>
                  <a:txBody>
                    <a:bodyPr/>
                    <a:lstStyle/>
                    <a:p>
                      <a:r>
                        <a:rPr lang="en-US" sz="1200" dirty="0" smtClean="0"/>
                        <a:t>Dipole </a:t>
                      </a:r>
                    </a:p>
                    <a:p>
                      <a:r>
                        <a:rPr lang="en-US" sz="1200" dirty="0" smtClean="0"/>
                        <a:t>(hydrogen bond</a:t>
                      </a:r>
                      <a:r>
                        <a:rPr lang="en-US" sz="1200" baseline="0" dirty="0" smtClean="0"/>
                        <a:t> </a:t>
                      </a:r>
                      <a:r>
                        <a:rPr lang="en-US" sz="1200" dirty="0" smtClean="0"/>
                        <a:t>acceptor)</a:t>
                      </a:r>
                      <a:endParaRPr lang="en-US" sz="1200" dirty="0"/>
                    </a:p>
                  </a:txBody>
                  <a:tcPr/>
                </a:tc>
                <a:tc>
                  <a:txBody>
                    <a:bodyPr/>
                    <a:lstStyle/>
                    <a:p>
                      <a:r>
                        <a:rPr lang="en-US" sz="1200" dirty="0" smtClean="0"/>
                        <a:t>Mostly</a:t>
                      </a:r>
                      <a:r>
                        <a:rPr lang="en-US" sz="1200" baseline="0" dirty="0" smtClean="0"/>
                        <a:t> </a:t>
                      </a:r>
                      <a:r>
                        <a:rPr lang="en-US" sz="1200" baseline="0" dirty="0" err="1" smtClean="0"/>
                        <a:t>nonpolar</a:t>
                      </a:r>
                      <a:endParaRPr lang="en-US" sz="1200" dirty="0"/>
                    </a:p>
                  </a:txBody>
                  <a:tcPr/>
                </a:tc>
                <a:tc>
                  <a:txBody>
                    <a:bodyPr/>
                    <a:lstStyle/>
                    <a:p>
                      <a:r>
                        <a:rPr lang="en-US" sz="1200" dirty="0" smtClean="0"/>
                        <a:t>Low</a:t>
                      </a:r>
                      <a:endParaRPr lang="en-US" sz="1200" dirty="0"/>
                    </a:p>
                  </a:txBody>
                  <a:tcPr/>
                </a:tc>
                <a:tc>
                  <a:txBody>
                    <a:bodyPr/>
                    <a:lstStyle/>
                    <a:p>
                      <a:r>
                        <a:rPr lang="en-US" sz="1200" dirty="0" smtClean="0"/>
                        <a:t>Insoluble</a:t>
                      </a:r>
                      <a:endParaRPr lang="en-US" sz="1200" dirty="0"/>
                    </a:p>
                  </a:txBody>
                  <a:tcPr/>
                </a:tc>
                <a:tc>
                  <a:txBody>
                    <a:bodyPr/>
                    <a:lstStyle/>
                    <a:p>
                      <a:endParaRPr lang="en-US" sz="1200" dirty="0"/>
                    </a:p>
                  </a:txBody>
                  <a:tcPr/>
                </a:tc>
              </a:tr>
              <a:tr h="370840">
                <a:tc>
                  <a:txBody>
                    <a:bodyPr/>
                    <a:lstStyle/>
                    <a:p>
                      <a:r>
                        <a:rPr lang="en-US" sz="1200" dirty="0" err="1" smtClean="0"/>
                        <a:t>Aldehyde</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R-CHO</a:t>
                      </a:r>
                    </a:p>
                    <a:p>
                      <a:endParaRPr lang="en-US" sz="1200" dirty="0"/>
                    </a:p>
                  </a:txBody>
                  <a:tcPr/>
                </a:tc>
                <a:tc>
                  <a:txBody>
                    <a:bodyPr/>
                    <a:lstStyle/>
                    <a:p>
                      <a:r>
                        <a:rPr lang="en-US" sz="1200" dirty="0" smtClean="0"/>
                        <a:t>-al</a:t>
                      </a:r>
                      <a:endParaRPr lang="en-US" sz="1200" dirty="0"/>
                    </a:p>
                  </a:txBody>
                  <a:tcPr/>
                </a:tc>
                <a:tc>
                  <a:txBody>
                    <a:bodyPr/>
                    <a:lstStyle/>
                    <a:p>
                      <a:r>
                        <a:rPr lang="en-US" sz="1200" dirty="0" smtClean="0"/>
                        <a:t>Dipole</a:t>
                      </a:r>
                    </a:p>
                    <a:p>
                      <a:r>
                        <a:rPr lang="en-US" sz="1200" dirty="0" smtClean="0"/>
                        <a:t>(hydrogen bond acceptor)</a:t>
                      </a:r>
                      <a:endParaRPr lang="en-US" sz="1200" dirty="0"/>
                    </a:p>
                  </a:txBody>
                  <a:tcPr/>
                </a:tc>
                <a:tc>
                  <a:txBody>
                    <a:bodyPr/>
                    <a:lstStyle/>
                    <a:p>
                      <a:r>
                        <a:rPr lang="en-US" sz="1200" dirty="0" smtClean="0"/>
                        <a:t>Mostly </a:t>
                      </a:r>
                      <a:r>
                        <a:rPr lang="en-US" sz="1200" dirty="0" err="1" smtClean="0"/>
                        <a:t>nonpolar</a:t>
                      </a:r>
                      <a:endParaRPr lang="en-US" sz="1200" dirty="0"/>
                    </a:p>
                  </a:txBody>
                  <a:tcPr/>
                </a:tc>
                <a:tc>
                  <a:txBody>
                    <a:bodyPr/>
                    <a:lstStyle/>
                    <a:p>
                      <a:r>
                        <a:rPr lang="en-US" sz="1200" dirty="0" smtClean="0"/>
                        <a:t>Lower than similar</a:t>
                      </a:r>
                      <a:r>
                        <a:rPr lang="en-US" sz="1200" baseline="0" dirty="0" smtClean="0"/>
                        <a:t> alcohols</a:t>
                      </a:r>
                      <a:endParaRPr lang="en-US" sz="1200" dirty="0"/>
                    </a:p>
                  </a:txBody>
                  <a:tcPr/>
                </a:tc>
                <a:tc>
                  <a:txBody>
                    <a:bodyPr/>
                    <a:lstStyle/>
                    <a:p>
                      <a:r>
                        <a:rPr lang="en-US" sz="1200" dirty="0" smtClean="0"/>
                        <a:t>Not very</a:t>
                      </a:r>
                      <a:r>
                        <a:rPr lang="en-US" sz="1200" baseline="0" dirty="0" smtClean="0"/>
                        <a:t> soluble</a:t>
                      </a:r>
                      <a:endParaRPr lang="en-US" sz="1200" dirty="0"/>
                    </a:p>
                  </a:txBody>
                  <a:tcPr/>
                </a:tc>
                <a:tc>
                  <a:txBody>
                    <a:bodyPr/>
                    <a:lstStyle/>
                    <a:p>
                      <a:endParaRPr lang="en-US" sz="1200" dirty="0"/>
                    </a:p>
                  </a:txBody>
                  <a:tcPr/>
                </a:tc>
              </a:tr>
              <a:tr h="370840">
                <a:tc>
                  <a:txBody>
                    <a:bodyPr/>
                    <a:lstStyle/>
                    <a:p>
                      <a:r>
                        <a:rPr lang="en-US" sz="1200" dirty="0" err="1" smtClean="0"/>
                        <a:t>Ketone</a:t>
                      </a:r>
                      <a:r>
                        <a:rPr lang="en-US" sz="12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R-CO-R</a:t>
                      </a:r>
                    </a:p>
                    <a:p>
                      <a:endParaRPr lang="en-US" sz="1200" dirty="0"/>
                    </a:p>
                  </a:txBody>
                  <a:tcPr/>
                </a:tc>
                <a:tc>
                  <a:txBody>
                    <a:bodyPr/>
                    <a:lstStyle/>
                    <a:p>
                      <a:r>
                        <a:rPr lang="en-US" sz="1200" dirty="0" smtClean="0"/>
                        <a:t>-one</a:t>
                      </a:r>
                      <a:endParaRPr lang="en-US" sz="1200" dirty="0"/>
                    </a:p>
                  </a:txBody>
                  <a:tcPr/>
                </a:tc>
                <a:tc>
                  <a:txBody>
                    <a:bodyPr/>
                    <a:lstStyle/>
                    <a:p>
                      <a:r>
                        <a:rPr lang="en-US" sz="1200" dirty="0" smtClean="0"/>
                        <a:t>Dipole</a:t>
                      </a:r>
                    </a:p>
                    <a:p>
                      <a:r>
                        <a:rPr lang="en-US" sz="1200" dirty="0" smtClean="0"/>
                        <a:t>(hydrogen</a:t>
                      </a:r>
                      <a:r>
                        <a:rPr lang="en-US" sz="1200" baseline="0" dirty="0" smtClean="0"/>
                        <a:t> bond acceptor)</a:t>
                      </a:r>
                      <a:endParaRPr lang="en-US" sz="1200" dirty="0"/>
                    </a:p>
                  </a:txBody>
                  <a:tcPr/>
                </a:tc>
                <a:tc>
                  <a:txBody>
                    <a:bodyPr/>
                    <a:lstStyle/>
                    <a:p>
                      <a:r>
                        <a:rPr lang="en-US" sz="1200" dirty="0" err="1" smtClean="0"/>
                        <a:t>Nonpolar</a:t>
                      </a:r>
                      <a:r>
                        <a:rPr lang="en-US" sz="1200" baseline="0" dirty="0" smtClean="0"/>
                        <a:t> unless </a:t>
                      </a:r>
                      <a:r>
                        <a:rPr lang="en-US" sz="1200" baseline="0" dirty="0" err="1" smtClean="0"/>
                        <a:t>ketone</a:t>
                      </a:r>
                      <a:r>
                        <a:rPr lang="en-US" sz="1200" baseline="0" dirty="0" smtClean="0"/>
                        <a:t> is small</a:t>
                      </a:r>
                      <a:endParaRPr lang="en-US" sz="1200" dirty="0"/>
                    </a:p>
                  </a:txBody>
                  <a:tcPr/>
                </a:tc>
                <a:tc>
                  <a:txBody>
                    <a:bodyPr/>
                    <a:lstStyle/>
                    <a:p>
                      <a:r>
                        <a:rPr lang="en-US" sz="1200" dirty="0" smtClean="0"/>
                        <a:t>Lower than similar alcohols</a:t>
                      </a:r>
                      <a:endParaRPr lang="en-US" sz="1200" dirty="0"/>
                    </a:p>
                  </a:txBody>
                  <a:tcPr/>
                </a:tc>
                <a:tc>
                  <a:txBody>
                    <a:bodyPr/>
                    <a:lstStyle/>
                    <a:p>
                      <a:r>
                        <a:rPr lang="en-US" sz="1200" dirty="0" smtClean="0"/>
                        <a:t>Not very soluble</a:t>
                      </a:r>
                      <a:endParaRPr lang="en-US" sz="1200" dirty="0"/>
                    </a:p>
                  </a:txBody>
                  <a:tcPr/>
                </a:tc>
                <a:tc>
                  <a:txBody>
                    <a:bodyPr/>
                    <a:lstStyle/>
                    <a:p>
                      <a:endParaRPr lang="en-US" sz="1200" dirty="0"/>
                    </a:p>
                  </a:txBody>
                  <a:tcPr/>
                </a:tc>
              </a:tr>
              <a:tr h="370840">
                <a:tc>
                  <a:txBody>
                    <a:bodyPr/>
                    <a:lstStyle/>
                    <a:p>
                      <a:r>
                        <a:rPr lang="en-US" sz="1200" dirty="0" smtClean="0"/>
                        <a:t>Carboxylic acid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R-COOH</a:t>
                      </a:r>
                    </a:p>
                    <a:p>
                      <a:endParaRPr lang="en-US" sz="1200" dirty="0"/>
                    </a:p>
                  </a:txBody>
                  <a:tcPr/>
                </a:tc>
                <a:tc>
                  <a:txBody>
                    <a:bodyPr/>
                    <a:lstStyle/>
                    <a:p>
                      <a:r>
                        <a:rPr lang="en-US" sz="1200" dirty="0" smtClean="0"/>
                        <a:t>-</a:t>
                      </a:r>
                      <a:r>
                        <a:rPr lang="en-US" sz="1200" dirty="0" err="1" smtClean="0"/>
                        <a:t>oic</a:t>
                      </a:r>
                      <a:r>
                        <a:rPr lang="en-US" sz="1200" dirty="0" smtClean="0"/>
                        <a:t> acid</a:t>
                      </a:r>
                      <a:endParaRPr lang="en-US" sz="1200" dirty="0"/>
                    </a:p>
                  </a:txBody>
                  <a:tcPr/>
                </a:tc>
                <a:tc>
                  <a:txBody>
                    <a:bodyPr/>
                    <a:lstStyle/>
                    <a:p>
                      <a:r>
                        <a:rPr lang="en-US" sz="1200" dirty="0" smtClean="0"/>
                        <a:t>Hydrogen</a:t>
                      </a:r>
                      <a:r>
                        <a:rPr lang="en-US" sz="1200" baseline="0" dirty="0" smtClean="0"/>
                        <a:t> Bonding</a:t>
                      </a:r>
                      <a:endParaRPr lang="en-US" sz="1200" dirty="0"/>
                    </a:p>
                  </a:txBody>
                  <a:tcPr/>
                </a:tc>
                <a:tc>
                  <a:txBody>
                    <a:bodyPr/>
                    <a:lstStyle/>
                    <a:p>
                      <a:r>
                        <a:rPr lang="en-US" sz="1200" dirty="0" smtClean="0"/>
                        <a:t>Polar </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Soluble</a:t>
                      </a:r>
                      <a:endParaRPr lang="en-US" sz="1200" dirty="0"/>
                    </a:p>
                  </a:txBody>
                  <a:tcPr/>
                </a:tc>
                <a:tc>
                  <a:txBody>
                    <a:bodyPr/>
                    <a:lstStyle/>
                    <a:p>
                      <a:r>
                        <a:rPr lang="en-US" sz="1200" dirty="0" smtClean="0"/>
                        <a:t>Alcohols</a:t>
                      </a:r>
                      <a:endParaRPr lang="en-US" sz="1200" dirty="0"/>
                    </a:p>
                  </a:txBody>
                  <a:tcPr/>
                </a:tc>
              </a:tr>
              <a:tr h="370840">
                <a:tc>
                  <a:txBody>
                    <a:bodyPr/>
                    <a:lstStyle/>
                    <a:p>
                      <a:r>
                        <a:rPr lang="en-US" sz="1200" dirty="0" smtClean="0"/>
                        <a:t>Ester</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R-COO-R</a:t>
                      </a:r>
                    </a:p>
                    <a:p>
                      <a:endParaRPr lang="en-US" sz="1200" dirty="0"/>
                    </a:p>
                  </a:txBody>
                  <a:tcPr/>
                </a:tc>
                <a:tc>
                  <a:txBody>
                    <a:bodyPr/>
                    <a:lstStyle/>
                    <a:p>
                      <a:r>
                        <a:rPr lang="en-US" sz="1200" dirty="0" smtClean="0"/>
                        <a:t>-ester</a:t>
                      </a:r>
                      <a:endParaRPr lang="en-US" sz="1200" dirty="0"/>
                    </a:p>
                  </a:txBody>
                  <a:tcPr/>
                </a:tc>
                <a:tc>
                  <a:txBody>
                    <a:bodyPr/>
                    <a:lstStyle/>
                    <a:p>
                      <a:r>
                        <a:rPr lang="en-US" sz="1200" dirty="0" smtClean="0"/>
                        <a:t>Dipole</a:t>
                      </a:r>
                    </a:p>
                    <a:p>
                      <a:r>
                        <a:rPr lang="en-US" sz="1200" dirty="0" smtClean="0"/>
                        <a:t>(hydrogen bond acceptor)</a:t>
                      </a:r>
                      <a:endParaRPr lang="en-US" sz="1200" dirty="0"/>
                    </a:p>
                  </a:txBody>
                  <a:tcPr/>
                </a:tc>
                <a:tc>
                  <a:txBody>
                    <a:bodyPr/>
                    <a:lstStyle/>
                    <a:p>
                      <a:r>
                        <a:rPr lang="en-US" sz="1200" dirty="0" smtClean="0"/>
                        <a:t>Slightly polar</a:t>
                      </a:r>
                      <a:endParaRPr lang="en-US" sz="1200" dirty="0"/>
                    </a:p>
                  </a:txBody>
                  <a:tcPr/>
                </a:tc>
                <a:tc>
                  <a:txBody>
                    <a:bodyPr/>
                    <a:lstStyle/>
                    <a:p>
                      <a:r>
                        <a:rPr lang="en-US" sz="1200" dirty="0" smtClean="0"/>
                        <a:t>Lower than similar alcohols</a:t>
                      </a:r>
                      <a:endParaRPr lang="en-US" sz="1200" dirty="0"/>
                    </a:p>
                  </a:txBody>
                  <a:tcPr/>
                </a:tc>
                <a:tc>
                  <a:txBody>
                    <a:bodyPr/>
                    <a:lstStyle/>
                    <a:p>
                      <a:r>
                        <a:rPr lang="en-US" sz="1200" dirty="0" smtClean="0"/>
                        <a:t>Insoluble</a:t>
                      </a:r>
                      <a:endParaRPr lang="en-US" sz="1200" dirty="0"/>
                    </a:p>
                  </a:txBody>
                  <a:tcPr/>
                </a:tc>
                <a:tc>
                  <a:txBody>
                    <a:bodyPr/>
                    <a:lstStyle/>
                    <a:p>
                      <a:endParaRPr lang="en-US" sz="1200" dirty="0"/>
                    </a:p>
                  </a:txBody>
                  <a:tcPr/>
                </a:tc>
              </a:tr>
              <a:tr h="370840">
                <a:tc>
                  <a:txBody>
                    <a:bodyPr/>
                    <a:lstStyle/>
                    <a:p>
                      <a:r>
                        <a:rPr lang="en-US" sz="1200" dirty="0" smtClean="0"/>
                        <a:t>Amine</a:t>
                      </a:r>
                    </a:p>
                  </a:txBody>
                  <a:tcPr/>
                </a:tc>
                <a:tc>
                  <a:txBody>
                    <a:bodyPr/>
                    <a:lstStyle/>
                    <a:p>
                      <a:r>
                        <a:rPr lang="en-US" sz="1200" dirty="0" smtClean="0"/>
                        <a:t>R-NH</a:t>
                      </a:r>
                      <a:r>
                        <a:rPr lang="en-US" sz="1200" baseline="-25000" dirty="0" smtClean="0"/>
                        <a:t>2 </a:t>
                      </a:r>
                      <a:r>
                        <a:rPr lang="en-US" sz="1200" dirty="0" smtClean="0"/>
                        <a:t>(1°)</a:t>
                      </a:r>
                    </a:p>
                    <a:p>
                      <a:r>
                        <a:rPr lang="en-US" sz="1200" dirty="0" smtClean="0"/>
                        <a:t>R</a:t>
                      </a:r>
                      <a:r>
                        <a:rPr lang="en-US" sz="1200" baseline="-25000" dirty="0" smtClean="0"/>
                        <a:t>2</a:t>
                      </a:r>
                      <a:r>
                        <a:rPr lang="en-US" sz="1200" dirty="0" smtClean="0"/>
                        <a:t>NH  (2°)</a:t>
                      </a:r>
                    </a:p>
                    <a:p>
                      <a:r>
                        <a:rPr lang="en-US" sz="1200" dirty="0" smtClean="0"/>
                        <a:t>R</a:t>
                      </a:r>
                      <a:r>
                        <a:rPr lang="en-US" sz="1200" baseline="-25000" dirty="0" smtClean="0"/>
                        <a:t>3</a:t>
                      </a:r>
                      <a:r>
                        <a:rPr lang="en-US" sz="1200" dirty="0" smtClean="0"/>
                        <a:t>N    (3°)</a:t>
                      </a:r>
                    </a:p>
                  </a:txBody>
                  <a:tcPr/>
                </a:tc>
                <a:tc>
                  <a:txBody>
                    <a:bodyPr/>
                    <a:lstStyle/>
                    <a:p>
                      <a:r>
                        <a:rPr lang="en-US" sz="1200" dirty="0" smtClean="0"/>
                        <a:t>-amine</a:t>
                      </a:r>
                    </a:p>
                  </a:txBody>
                  <a:tcPr/>
                </a:tc>
                <a:tc>
                  <a:txBody>
                    <a:bodyPr/>
                    <a:lstStyle/>
                    <a:p>
                      <a:r>
                        <a:rPr lang="en-US" sz="1200" dirty="0" smtClean="0"/>
                        <a:t>1°</a:t>
                      </a:r>
                      <a:r>
                        <a:rPr lang="en-US" sz="1200" baseline="0" dirty="0" smtClean="0"/>
                        <a:t> hydrogen bonding</a:t>
                      </a:r>
                    </a:p>
                    <a:p>
                      <a:r>
                        <a:rPr lang="en-US" sz="1200" baseline="0" dirty="0" smtClean="0"/>
                        <a:t>2° hydrogen bonding</a:t>
                      </a:r>
                    </a:p>
                    <a:p>
                      <a:r>
                        <a:rPr lang="en-US" sz="1200" baseline="0" dirty="0" smtClean="0"/>
                        <a:t>3° Dipole (h-bond acceptor)</a:t>
                      </a:r>
                      <a:endParaRPr lang="en-US" sz="1200" dirty="0"/>
                    </a:p>
                  </a:txBody>
                  <a:tcPr/>
                </a:tc>
                <a:tc>
                  <a:txBody>
                    <a:bodyPr/>
                    <a:lstStyle/>
                    <a:p>
                      <a:r>
                        <a:rPr lang="en-US" sz="1200" dirty="0" smtClean="0"/>
                        <a:t>Polar </a:t>
                      </a:r>
                      <a:endParaRPr lang="en-US" sz="1200" dirty="0"/>
                    </a:p>
                  </a:txBody>
                  <a:tcPr/>
                </a:tc>
                <a:tc>
                  <a:txBody>
                    <a:bodyPr/>
                    <a:lstStyle/>
                    <a:p>
                      <a:r>
                        <a:rPr lang="en-US" sz="1200" dirty="0" smtClean="0"/>
                        <a:t>High </a:t>
                      </a:r>
                      <a:endParaRPr lang="en-US" sz="1200" dirty="0"/>
                    </a:p>
                  </a:txBody>
                  <a:tcPr/>
                </a:tc>
                <a:tc>
                  <a:txBody>
                    <a:bodyPr/>
                    <a:lstStyle/>
                    <a:p>
                      <a:r>
                        <a:rPr lang="en-US" sz="1200" dirty="0" smtClean="0"/>
                        <a:t>Soluble</a:t>
                      </a:r>
                      <a:endParaRPr lang="en-US" sz="1200" dirty="0"/>
                    </a:p>
                  </a:txBody>
                  <a:tcPr/>
                </a:tc>
                <a:tc>
                  <a:txBody>
                    <a:bodyPr/>
                    <a:lstStyle/>
                    <a:p>
                      <a:r>
                        <a:rPr lang="en-US" sz="1200" dirty="0" smtClean="0"/>
                        <a:t>Alcohols</a:t>
                      </a:r>
                      <a:endParaRPr lang="en-US" sz="1200" dirty="0"/>
                    </a:p>
                  </a:txBody>
                  <a:tcPr/>
                </a:tc>
              </a:tr>
              <a:tr h="370840">
                <a:tc>
                  <a:txBody>
                    <a:bodyPr/>
                    <a:lstStyle/>
                    <a:p>
                      <a:r>
                        <a:rPr lang="en-US" sz="1200" dirty="0" smtClean="0"/>
                        <a:t>Amide</a:t>
                      </a:r>
                      <a:endParaRPr lang="en-US" sz="1200" dirty="0"/>
                    </a:p>
                  </a:txBody>
                  <a:tcPr/>
                </a:tc>
                <a:tc>
                  <a:txBody>
                    <a:bodyPr/>
                    <a:lstStyle/>
                    <a:p>
                      <a:r>
                        <a:rPr lang="en-US" sz="1200" dirty="0" smtClean="0"/>
                        <a:t>R-CO-NH</a:t>
                      </a:r>
                      <a:r>
                        <a:rPr lang="en-US" sz="1200" baseline="-25000" dirty="0" smtClean="0"/>
                        <a:t>2</a:t>
                      </a:r>
                      <a:r>
                        <a:rPr lang="en-US" sz="1200" baseline="0" dirty="0" smtClean="0"/>
                        <a:t>  (1°)</a:t>
                      </a:r>
                    </a:p>
                    <a:p>
                      <a:r>
                        <a:rPr lang="en-US" sz="1200" baseline="0" dirty="0" smtClean="0"/>
                        <a:t>R-CO-NHR (2°)</a:t>
                      </a:r>
                    </a:p>
                    <a:p>
                      <a:r>
                        <a:rPr lang="en-US" sz="1200" baseline="0" dirty="0" smtClean="0"/>
                        <a:t>R-CO-NR</a:t>
                      </a:r>
                      <a:r>
                        <a:rPr lang="en-US" sz="1200" baseline="-25000" dirty="0" smtClean="0"/>
                        <a:t>2</a:t>
                      </a:r>
                      <a:r>
                        <a:rPr lang="en-US" sz="1200" baseline="0" dirty="0" smtClean="0"/>
                        <a:t>  (3°)</a:t>
                      </a:r>
                      <a:endParaRPr lang="en-US" sz="1200" dirty="0"/>
                    </a:p>
                  </a:txBody>
                  <a:tcPr/>
                </a:tc>
                <a:tc>
                  <a:txBody>
                    <a:bodyPr/>
                    <a:lstStyle/>
                    <a:p>
                      <a:r>
                        <a:rPr lang="en-US" sz="1200" dirty="0" smtClean="0"/>
                        <a:t>-amide</a:t>
                      </a:r>
                      <a:endParaRPr lang="en-US" sz="1200" dirty="0"/>
                    </a:p>
                  </a:txBody>
                  <a:tcPr/>
                </a:tc>
                <a:tc>
                  <a:txBody>
                    <a:bodyPr/>
                    <a:lstStyle/>
                    <a:p>
                      <a:r>
                        <a:rPr lang="en-US" sz="1200" dirty="0" smtClean="0"/>
                        <a:t>1° hydrogen bonding</a:t>
                      </a:r>
                    </a:p>
                    <a:p>
                      <a:r>
                        <a:rPr lang="en-US" sz="1200" dirty="0" smtClean="0"/>
                        <a:t>2</a:t>
                      </a:r>
                      <a:r>
                        <a:rPr lang="en-US" sz="1200" baseline="0" dirty="0" smtClean="0"/>
                        <a:t>° hydrogen bonding</a:t>
                      </a:r>
                      <a:r>
                        <a:rPr lang="en-US" sz="1200" dirty="0" smtClean="0"/>
                        <a:t> </a:t>
                      </a:r>
                    </a:p>
                    <a:p>
                      <a:r>
                        <a:rPr lang="en-US" sz="1200" dirty="0" smtClean="0"/>
                        <a:t>3°</a:t>
                      </a:r>
                      <a:r>
                        <a:rPr lang="en-US" sz="1200" baseline="0" dirty="0" smtClean="0"/>
                        <a:t> Dipole (h-bond acceptor)</a:t>
                      </a:r>
                      <a:endParaRPr lang="en-US" sz="1200" dirty="0"/>
                    </a:p>
                  </a:txBody>
                  <a:tcPr/>
                </a:tc>
                <a:tc>
                  <a:txBody>
                    <a:bodyPr/>
                    <a:lstStyle/>
                    <a:p>
                      <a:r>
                        <a:rPr lang="en-US" sz="1200" dirty="0" smtClean="0"/>
                        <a:t>Polar </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Soluble</a:t>
                      </a:r>
                      <a:endParaRPr lang="en-US" sz="1200" dirty="0"/>
                    </a:p>
                  </a:txBody>
                  <a:tcPr/>
                </a:tc>
                <a:tc>
                  <a:txBody>
                    <a:bodyPr/>
                    <a:lstStyle/>
                    <a:p>
                      <a:r>
                        <a:rPr lang="en-US" sz="1200" dirty="0" smtClean="0"/>
                        <a:t>Carboxylic</a:t>
                      </a:r>
                      <a:r>
                        <a:rPr lang="en-US" sz="1200" baseline="0" dirty="0" smtClean="0"/>
                        <a:t> acids </a:t>
                      </a:r>
                      <a:endParaRPr lang="en-US" sz="1200" dirty="0"/>
                    </a:p>
                  </a:txBody>
                  <a:tcPr/>
                </a:tc>
              </a:tr>
            </a:tbl>
          </a:graphicData>
        </a:graphic>
      </p:graphicFrame>
    </p:spTree>
    <p:extLst>
      <p:ext uri="{BB962C8B-B14F-4D97-AF65-F5344CB8AC3E}">
        <p14:creationId xmlns:p14="http://schemas.microsoft.com/office/powerpoint/2010/main" val="3905623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oter Placeholder 2"/>
          <p:cNvSpPr>
            <a:spLocks noGrp="1"/>
          </p:cNvSpPr>
          <p:nvPr>
            <p:ph type="ftr" sz="quarter" idx="10"/>
          </p:nvPr>
        </p:nvSpPr>
        <p:spPr/>
        <p:txBody>
          <a:bodyPr/>
          <a:lstStyle/>
          <a:p>
            <a:r>
              <a:rPr lang="en-US"/>
              <a:t>Tro, Chemistry: A Molecular Approach</a:t>
            </a:r>
          </a:p>
        </p:txBody>
      </p:sp>
      <p:sp>
        <p:nvSpPr>
          <p:cNvPr id="125" name="Slide Number Placeholder 3"/>
          <p:cNvSpPr>
            <a:spLocks noGrp="1"/>
          </p:cNvSpPr>
          <p:nvPr>
            <p:ph type="sldNum" sz="quarter" idx="11"/>
          </p:nvPr>
        </p:nvSpPr>
        <p:spPr/>
        <p:txBody>
          <a:bodyPr/>
          <a:lstStyle/>
          <a:p>
            <a:fld id="{7D629E18-4192-48F3-A9B2-6838189C4F84}" type="slidenum">
              <a:rPr lang="en-US"/>
              <a:pPr/>
              <a:t>65</a:t>
            </a:fld>
            <a:endParaRPr lang="en-US"/>
          </a:p>
        </p:txBody>
      </p:sp>
      <p:sp>
        <p:nvSpPr>
          <p:cNvPr id="146434" name="Rectangle 2"/>
          <p:cNvSpPr>
            <a:spLocks noGrp="1" noChangeArrowheads="1"/>
          </p:cNvSpPr>
          <p:nvPr>
            <p:ph type="title"/>
          </p:nvPr>
        </p:nvSpPr>
        <p:spPr>
          <a:xfrm>
            <a:off x="685800" y="0"/>
            <a:ext cx="7772400" cy="1143000"/>
          </a:xfrm>
          <a:noFill/>
          <a:ln/>
        </p:spPr>
        <p:txBody>
          <a:bodyPr lIns="90488" tIns="44450" rIns="90488" bIns="44450"/>
          <a:lstStyle/>
          <a:p>
            <a:r>
              <a:rPr lang="en-US"/>
              <a:t>Condensation Polymerization</a:t>
            </a:r>
          </a:p>
        </p:txBody>
      </p:sp>
      <p:grpSp>
        <p:nvGrpSpPr>
          <p:cNvPr id="2" name="Group 3"/>
          <p:cNvGrpSpPr>
            <a:grpSpLocks/>
          </p:cNvGrpSpPr>
          <p:nvPr/>
        </p:nvGrpSpPr>
        <p:grpSpPr bwMode="auto">
          <a:xfrm>
            <a:off x="1357313" y="1235075"/>
            <a:ext cx="6707187" cy="663575"/>
            <a:chOff x="855" y="778"/>
            <a:chExt cx="4225" cy="418"/>
          </a:xfrm>
        </p:grpSpPr>
        <p:grpSp>
          <p:nvGrpSpPr>
            <p:cNvPr id="3" name="Group 4"/>
            <p:cNvGrpSpPr>
              <a:grpSpLocks/>
            </p:cNvGrpSpPr>
            <p:nvPr/>
          </p:nvGrpSpPr>
          <p:grpSpPr bwMode="auto">
            <a:xfrm>
              <a:off x="855" y="787"/>
              <a:ext cx="577" cy="400"/>
              <a:chOff x="855" y="787"/>
              <a:chExt cx="577" cy="400"/>
            </a:xfrm>
          </p:grpSpPr>
          <p:grpSp>
            <p:nvGrpSpPr>
              <p:cNvPr id="4" name="Group 5"/>
              <p:cNvGrpSpPr>
                <a:grpSpLocks/>
              </p:cNvGrpSpPr>
              <p:nvPr/>
            </p:nvGrpSpPr>
            <p:grpSpPr bwMode="auto">
              <a:xfrm>
                <a:off x="856" y="1033"/>
                <a:ext cx="575" cy="154"/>
                <a:chOff x="856" y="1033"/>
                <a:chExt cx="575" cy="154"/>
              </a:xfrm>
            </p:grpSpPr>
            <p:sp>
              <p:nvSpPr>
                <p:cNvPr id="146438" name="Arc 6"/>
                <p:cNvSpPr>
                  <a:spLocks/>
                </p:cNvSpPr>
                <p:nvPr/>
              </p:nvSpPr>
              <p:spPr bwMode="auto">
                <a:xfrm>
                  <a:off x="1143" y="1033"/>
                  <a:ext cx="288" cy="15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2"/>
                  </a:solidFill>
                  <a:round/>
                  <a:headEnd/>
                  <a:tailEnd/>
                </a:ln>
                <a:effectLst/>
              </p:spPr>
              <p:txBody>
                <a:bodyPr/>
                <a:lstStyle/>
                <a:p>
                  <a:endParaRPr lang="en-US"/>
                </a:p>
              </p:txBody>
            </p:sp>
            <p:sp>
              <p:nvSpPr>
                <p:cNvPr id="146439" name="Arc 7"/>
                <p:cNvSpPr>
                  <a:spLocks/>
                </p:cNvSpPr>
                <p:nvPr/>
              </p:nvSpPr>
              <p:spPr bwMode="auto">
                <a:xfrm>
                  <a:off x="856" y="1033"/>
                  <a:ext cx="288" cy="15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2"/>
                  </a:solidFill>
                  <a:round/>
                  <a:headEnd/>
                  <a:tailEnd/>
                </a:ln>
                <a:effectLst/>
              </p:spPr>
              <p:txBody>
                <a:bodyPr/>
                <a:lstStyle/>
                <a:p>
                  <a:endParaRPr lang="en-US"/>
                </a:p>
              </p:txBody>
            </p:sp>
          </p:grpSp>
          <p:grpSp>
            <p:nvGrpSpPr>
              <p:cNvPr id="5" name="Group 8"/>
              <p:cNvGrpSpPr>
                <a:grpSpLocks/>
              </p:cNvGrpSpPr>
              <p:nvPr/>
            </p:nvGrpSpPr>
            <p:grpSpPr bwMode="auto">
              <a:xfrm>
                <a:off x="855" y="787"/>
                <a:ext cx="577" cy="150"/>
                <a:chOff x="855" y="787"/>
                <a:chExt cx="577" cy="150"/>
              </a:xfrm>
            </p:grpSpPr>
            <p:sp>
              <p:nvSpPr>
                <p:cNvPr id="146441" name="Arc 9"/>
                <p:cNvSpPr>
                  <a:spLocks/>
                </p:cNvSpPr>
                <p:nvPr/>
              </p:nvSpPr>
              <p:spPr bwMode="auto">
                <a:xfrm rot="10800000">
                  <a:off x="855" y="787"/>
                  <a:ext cx="288" cy="1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2"/>
                  </a:solidFill>
                  <a:round/>
                  <a:headEnd/>
                  <a:tailEnd/>
                </a:ln>
                <a:effectLst/>
              </p:spPr>
              <p:txBody>
                <a:bodyPr/>
                <a:lstStyle/>
                <a:p>
                  <a:endParaRPr lang="en-US"/>
                </a:p>
              </p:txBody>
            </p:sp>
            <p:sp>
              <p:nvSpPr>
                <p:cNvPr id="146442" name="Arc 10"/>
                <p:cNvSpPr>
                  <a:spLocks/>
                </p:cNvSpPr>
                <p:nvPr/>
              </p:nvSpPr>
              <p:spPr bwMode="auto">
                <a:xfrm rot="10800000">
                  <a:off x="1144" y="787"/>
                  <a:ext cx="288"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2"/>
                  </a:solidFill>
                  <a:round/>
                  <a:headEnd/>
                  <a:tailEnd/>
                </a:ln>
                <a:effectLst/>
              </p:spPr>
              <p:txBody>
                <a:bodyPr/>
                <a:lstStyle/>
                <a:p>
                  <a:endParaRPr lang="en-US"/>
                </a:p>
              </p:txBody>
            </p:sp>
          </p:grpSp>
          <p:sp>
            <p:nvSpPr>
              <p:cNvPr id="146443" name="Line 11"/>
              <p:cNvSpPr>
                <a:spLocks noChangeShapeType="1"/>
              </p:cNvSpPr>
              <p:nvPr/>
            </p:nvSpPr>
            <p:spPr bwMode="auto">
              <a:xfrm>
                <a:off x="871" y="937"/>
                <a:ext cx="0" cy="96"/>
              </a:xfrm>
              <a:prstGeom prst="line">
                <a:avLst/>
              </a:prstGeom>
              <a:noFill/>
              <a:ln w="76200">
                <a:solidFill>
                  <a:schemeClr val="hlink"/>
                </a:solidFill>
                <a:round/>
                <a:headEnd/>
                <a:tailEnd/>
              </a:ln>
              <a:effectLst/>
            </p:spPr>
            <p:txBody>
              <a:bodyPr/>
              <a:lstStyle/>
              <a:p>
                <a:endParaRPr lang="en-US"/>
              </a:p>
            </p:txBody>
          </p:sp>
          <p:sp>
            <p:nvSpPr>
              <p:cNvPr id="146444" name="Line 12"/>
              <p:cNvSpPr>
                <a:spLocks noChangeShapeType="1"/>
              </p:cNvSpPr>
              <p:nvPr/>
            </p:nvSpPr>
            <p:spPr bwMode="auto">
              <a:xfrm>
                <a:off x="1416" y="953"/>
                <a:ext cx="0" cy="96"/>
              </a:xfrm>
              <a:prstGeom prst="line">
                <a:avLst/>
              </a:prstGeom>
              <a:noFill/>
              <a:ln w="76200">
                <a:solidFill>
                  <a:schemeClr val="hlink"/>
                </a:solidFill>
                <a:round/>
                <a:headEnd/>
                <a:tailEnd/>
              </a:ln>
              <a:effectLst/>
            </p:spPr>
            <p:txBody>
              <a:bodyPr/>
              <a:lstStyle/>
              <a:p>
                <a:endParaRPr lang="en-US"/>
              </a:p>
            </p:txBody>
          </p:sp>
        </p:grpSp>
        <p:grpSp>
          <p:nvGrpSpPr>
            <p:cNvPr id="6" name="Group 13"/>
            <p:cNvGrpSpPr>
              <a:grpSpLocks/>
            </p:cNvGrpSpPr>
            <p:nvPr/>
          </p:nvGrpSpPr>
          <p:grpSpPr bwMode="auto">
            <a:xfrm>
              <a:off x="1774" y="787"/>
              <a:ext cx="577" cy="400"/>
              <a:chOff x="1774" y="787"/>
              <a:chExt cx="577" cy="400"/>
            </a:xfrm>
          </p:grpSpPr>
          <p:grpSp>
            <p:nvGrpSpPr>
              <p:cNvPr id="7" name="Group 14"/>
              <p:cNvGrpSpPr>
                <a:grpSpLocks/>
              </p:cNvGrpSpPr>
              <p:nvPr/>
            </p:nvGrpSpPr>
            <p:grpSpPr bwMode="auto">
              <a:xfrm>
                <a:off x="1775" y="1033"/>
                <a:ext cx="575" cy="154"/>
                <a:chOff x="1775" y="1033"/>
                <a:chExt cx="575" cy="154"/>
              </a:xfrm>
            </p:grpSpPr>
            <p:sp>
              <p:nvSpPr>
                <p:cNvPr id="146447" name="Arc 15"/>
                <p:cNvSpPr>
                  <a:spLocks/>
                </p:cNvSpPr>
                <p:nvPr/>
              </p:nvSpPr>
              <p:spPr bwMode="auto">
                <a:xfrm>
                  <a:off x="2062" y="1033"/>
                  <a:ext cx="288" cy="15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EF9100"/>
                  </a:solidFill>
                  <a:round/>
                  <a:headEnd/>
                  <a:tailEnd/>
                </a:ln>
                <a:effectLst/>
              </p:spPr>
              <p:txBody>
                <a:bodyPr/>
                <a:lstStyle/>
                <a:p>
                  <a:endParaRPr lang="en-US"/>
                </a:p>
              </p:txBody>
            </p:sp>
            <p:sp>
              <p:nvSpPr>
                <p:cNvPr id="146448" name="Arc 16"/>
                <p:cNvSpPr>
                  <a:spLocks/>
                </p:cNvSpPr>
                <p:nvPr/>
              </p:nvSpPr>
              <p:spPr bwMode="auto">
                <a:xfrm>
                  <a:off x="1775" y="1033"/>
                  <a:ext cx="288" cy="15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EF9100"/>
                  </a:solidFill>
                  <a:round/>
                  <a:headEnd/>
                  <a:tailEnd/>
                </a:ln>
                <a:effectLst/>
              </p:spPr>
              <p:txBody>
                <a:bodyPr/>
                <a:lstStyle/>
                <a:p>
                  <a:endParaRPr lang="en-US"/>
                </a:p>
              </p:txBody>
            </p:sp>
          </p:grpSp>
          <p:grpSp>
            <p:nvGrpSpPr>
              <p:cNvPr id="8" name="Group 17"/>
              <p:cNvGrpSpPr>
                <a:grpSpLocks/>
              </p:cNvGrpSpPr>
              <p:nvPr/>
            </p:nvGrpSpPr>
            <p:grpSpPr bwMode="auto">
              <a:xfrm>
                <a:off x="1774" y="787"/>
                <a:ext cx="577" cy="150"/>
                <a:chOff x="1774" y="787"/>
                <a:chExt cx="577" cy="150"/>
              </a:xfrm>
            </p:grpSpPr>
            <p:sp>
              <p:nvSpPr>
                <p:cNvPr id="146450" name="Arc 18"/>
                <p:cNvSpPr>
                  <a:spLocks/>
                </p:cNvSpPr>
                <p:nvPr/>
              </p:nvSpPr>
              <p:spPr bwMode="auto">
                <a:xfrm rot="10800000">
                  <a:off x="1774" y="787"/>
                  <a:ext cx="288" cy="1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EF9100"/>
                  </a:solidFill>
                  <a:round/>
                  <a:headEnd/>
                  <a:tailEnd/>
                </a:ln>
                <a:effectLst/>
              </p:spPr>
              <p:txBody>
                <a:bodyPr/>
                <a:lstStyle/>
                <a:p>
                  <a:endParaRPr lang="en-US"/>
                </a:p>
              </p:txBody>
            </p:sp>
            <p:sp>
              <p:nvSpPr>
                <p:cNvPr id="146451" name="Arc 19"/>
                <p:cNvSpPr>
                  <a:spLocks/>
                </p:cNvSpPr>
                <p:nvPr/>
              </p:nvSpPr>
              <p:spPr bwMode="auto">
                <a:xfrm rot="10800000">
                  <a:off x="2063" y="787"/>
                  <a:ext cx="288"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EF9100"/>
                  </a:solidFill>
                  <a:round/>
                  <a:headEnd/>
                  <a:tailEnd/>
                </a:ln>
                <a:effectLst/>
              </p:spPr>
              <p:txBody>
                <a:bodyPr/>
                <a:lstStyle/>
                <a:p>
                  <a:endParaRPr lang="en-US"/>
                </a:p>
              </p:txBody>
            </p:sp>
          </p:grpSp>
          <p:sp>
            <p:nvSpPr>
              <p:cNvPr id="146452" name="Line 20"/>
              <p:cNvSpPr>
                <a:spLocks noChangeShapeType="1"/>
              </p:cNvSpPr>
              <p:nvPr/>
            </p:nvSpPr>
            <p:spPr bwMode="auto">
              <a:xfrm>
                <a:off x="1790" y="937"/>
                <a:ext cx="0" cy="96"/>
              </a:xfrm>
              <a:prstGeom prst="line">
                <a:avLst/>
              </a:prstGeom>
              <a:noFill/>
              <a:ln w="76200">
                <a:solidFill>
                  <a:srgbClr val="00FF00"/>
                </a:solidFill>
                <a:round/>
                <a:headEnd/>
                <a:tailEnd/>
              </a:ln>
              <a:effectLst/>
            </p:spPr>
            <p:txBody>
              <a:bodyPr/>
              <a:lstStyle/>
              <a:p>
                <a:endParaRPr lang="en-US"/>
              </a:p>
            </p:txBody>
          </p:sp>
          <p:sp>
            <p:nvSpPr>
              <p:cNvPr id="146453" name="Line 21"/>
              <p:cNvSpPr>
                <a:spLocks noChangeShapeType="1"/>
              </p:cNvSpPr>
              <p:nvPr/>
            </p:nvSpPr>
            <p:spPr bwMode="auto">
              <a:xfrm>
                <a:off x="2335" y="953"/>
                <a:ext cx="0" cy="96"/>
              </a:xfrm>
              <a:prstGeom prst="line">
                <a:avLst/>
              </a:prstGeom>
              <a:noFill/>
              <a:ln w="76200">
                <a:solidFill>
                  <a:srgbClr val="00FF00"/>
                </a:solidFill>
                <a:round/>
                <a:headEnd/>
                <a:tailEnd/>
              </a:ln>
              <a:effectLst/>
            </p:spPr>
            <p:txBody>
              <a:bodyPr/>
              <a:lstStyle/>
              <a:p>
                <a:endParaRPr lang="en-US"/>
              </a:p>
            </p:txBody>
          </p:sp>
        </p:grpSp>
        <p:sp>
          <p:nvSpPr>
            <p:cNvPr id="146454" name="Rectangle 22"/>
            <p:cNvSpPr>
              <a:spLocks noChangeArrowheads="1"/>
            </p:cNvSpPr>
            <p:nvPr/>
          </p:nvSpPr>
          <p:spPr bwMode="auto">
            <a:xfrm>
              <a:off x="1491" y="825"/>
              <a:ext cx="240" cy="325"/>
            </a:xfrm>
            <a:prstGeom prst="rect">
              <a:avLst/>
            </a:prstGeom>
            <a:noFill/>
            <a:ln w="12700">
              <a:noFill/>
              <a:miter lim="800000"/>
              <a:headEnd/>
              <a:tailEnd/>
            </a:ln>
            <a:effectLst/>
          </p:spPr>
          <p:txBody>
            <a:bodyPr wrap="none" lIns="90488" tIns="44450" rIns="90488" bIns="44450">
              <a:spAutoFit/>
            </a:bodyPr>
            <a:lstStyle/>
            <a:p>
              <a:pPr eaLnBrk="0" hangingPunct="0"/>
              <a:r>
                <a:rPr lang="en-US"/>
                <a:t>+</a:t>
              </a:r>
            </a:p>
          </p:txBody>
        </p:sp>
        <p:sp>
          <p:nvSpPr>
            <p:cNvPr id="146455" name="Line 23"/>
            <p:cNvSpPr>
              <a:spLocks noChangeShapeType="1"/>
            </p:cNvSpPr>
            <p:nvPr/>
          </p:nvSpPr>
          <p:spPr bwMode="auto">
            <a:xfrm>
              <a:off x="2556" y="987"/>
              <a:ext cx="624" cy="0"/>
            </a:xfrm>
            <a:prstGeom prst="line">
              <a:avLst/>
            </a:prstGeom>
            <a:noFill/>
            <a:ln w="12700">
              <a:solidFill>
                <a:schemeClr val="tx1"/>
              </a:solidFill>
              <a:round/>
              <a:headEnd/>
              <a:tailEnd type="triangle" w="med" len="med"/>
            </a:ln>
            <a:effectLst/>
          </p:spPr>
          <p:txBody>
            <a:bodyPr/>
            <a:lstStyle/>
            <a:p>
              <a:endParaRPr lang="en-US"/>
            </a:p>
          </p:txBody>
        </p:sp>
        <p:grpSp>
          <p:nvGrpSpPr>
            <p:cNvPr id="9" name="Group 24"/>
            <p:cNvGrpSpPr>
              <a:grpSpLocks/>
            </p:cNvGrpSpPr>
            <p:nvPr/>
          </p:nvGrpSpPr>
          <p:grpSpPr bwMode="auto">
            <a:xfrm>
              <a:off x="3255" y="778"/>
              <a:ext cx="1145" cy="418"/>
              <a:chOff x="3255" y="778"/>
              <a:chExt cx="1145" cy="418"/>
            </a:xfrm>
          </p:grpSpPr>
          <p:grpSp>
            <p:nvGrpSpPr>
              <p:cNvPr id="10" name="Group 25"/>
              <p:cNvGrpSpPr>
                <a:grpSpLocks/>
              </p:cNvGrpSpPr>
              <p:nvPr/>
            </p:nvGrpSpPr>
            <p:grpSpPr bwMode="auto">
              <a:xfrm>
                <a:off x="3823" y="796"/>
                <a:ext cx="577" cy="400"/>
                <a:chOff x="3823" y="796"/>
                <a:chExt cx="577" cy="400"/>
              </a:xfrm>
            </p:grpSpPr>
            <p:grpSp>
              <p:nvGrpSpPr>
                <p:cNvPr id="11" name="Group 26"/>
                <p:cNvGrpSpPr>
                  <a:grpSpLocks/>
                </p:cNvGrpSpPr>
                <p:nvPr/>
              </p:nvGrpSpPr>
              <p:grpSpPr bwMode="auto">
                <a:xfrm>
                  <a:off x="3824" y="1042"/>
                  <a:ext cx="575" cy="154"/>
                  <a:chOff x="3824" y="1042"/>
                  <a:chExt cx="575" cy="154"/>
                </a:xfrm>
              </p:grpSpPr>
              <p:sp>
                <p:nvSpPr>
                  <p:cNvPr id="146459" name="Arc 27"/>
                  <p:cNvSpPr>
                    <a:spLocks/>
                  </p:cNvSpPr>
                  <p:nvPr/>
                </p:nvSpPr>
                <p:spPr bwMode="auto">
                  <a:xfrm>
                    <a:off x="4111" y="1042"/>
                    <a:ext cx="288" cy="15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EF9100"/>
                    </a:solidFill>
                    <a:round/>
                    <a:headEnd/>
                    <a:tailEnd/>
                  </a:ln>
                  <a:effectLst/>
                </p:spPr>
                <p:txBody>
                  <a:bodyPr/>
                  <a:lstStyle/>
                  <a:p>
                    <a:endParaRPr lang="en-US"/>
                  </a:p>
                </p:txBody>
              </p:sp>
              <p:sp>
                <p:nvSpPr>
                  <p:cNvPr id="146460" name="Arc 28"/>
                  <p:cNvSpPr>
                    <a:spLocks/>
                  </p:cNvSpPr>
                  <p:nvPr/>
                </p:nvSpPr>
                <p:spPr bwMode="auto">
                  <a:xfrm>
                    <a:off x="3824" y="1042"/>
                    <a:ext cx="288" cy="15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EF9100"/>
                    </a:solidFill>
                    <a:round/>
                    <a:headEnd/>
                    <a:tailEnd/>
                  </a:ln>
                  <a:effectLst/>
                </p:spPr>
                <p:txBody>
                  <a:bodyPr/>
                  <a:lstStyle/>
                  <a:p>
                    <a:endParaRPr lang="en-US"/>
                  </a:p>
                </p:txBody>
              </p:sp>
            </p:grpSp>
            <p:grpSp>
              <p:nvGrpSpPr>
                <p:cNvPr id="12" name="Group 29"/>
                <p:cNvGrpSpPr>
                  <a:grpSpLocks/>
                </p:cNvGrpSpPr>
                <p:nvPr/>
              </p:nvGrpSpPr>
              <p:grpSpPr bwMode="auto">
                <a:xfrm>
                  <a:off x="3823" y="796"/>
                  <a:ext cx="577" cy="150"/>
                  <a:chOff x="3823" y="796"/>
                  <a:chExt cx="577" cy="150"/>
                </a:xfrm>
              </p:grpSpPr>
              <p:sp>
                <p:nvSpPr>
                  <p:cNvPr id="146462" name="Arc 30"/>
                  <p:cNvSpPr>
                    <a:spLocks/>
                  </p:cNvSpPr>
                  <p:nvPr/>
                </p:nvSpPr>
                <p:spPr bwMode="auto">
                  <a:xfrm rot="10800000">
                    <a:off x="3823" y="796"/>
                    <a:ext cx="288" cy="1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EF9100"/>
                    </a:solidFill>
                    <a:round/>
                    <a:headEnd/>
                    <a:tailEnd/>
                  </a:ln>
                  <a:effectLst/>
                </p:spPr>
                <p:txBody>
                  <a:bodyPr/>
                  <a:lstStyle/>
                  <a:p>
                    <a:endParaRPr lang="en-US"/>
                  </a:p>
                </p:txBody>
              </p:sp>
              <p:sp>
                <p:nvSpPr>
                  <p:cNvPr id="146463" name="Arc 31"/>
                  <p:cNvSpPr>
                    <a:spLocks/>
                  </p:cNvSpPr>
                  <p:nvPr/>
                </p:nvSpPr>
                <p:spPr bwMode="auto">
                  <a:xfrm rot="10800000">
                    <a:off x="4112" y="796"/>
                    <a:ext cx="288"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EF9100"/>
                    </a:solidFill>
                    <a:round/>
                    <a:headEnd/>
                    <a:tailEnd/>
                  </a:ln>
                  <a:effectLst/>
                </p:spPr>
                <p:txBody>
                  <a:bodyPr/>
                  <a:lstStyle/>
                  <a:p>
                    <a:endParaRPr lang="en-US"/>
                  </a:p>
                </p:txBody>
              </p:sp>
            </p:grpSp>
            <p:sp>
              <p:nvSpPr>
                <p:cNvPr id="146464" name="Line 32"/>
                <p:cNvSpPr>
                  <a:spLocks noChangeShapeType="1"/>
                </p:cNvSpPr>
                <p:nvPr/>
              </p:nvSpPr>
              <p:spPr bwMode="auto">
                <a:xfrm>
                  <a:off x="4384" y="962"/>
                  <a:ext cx="0" cy="96"/>
                </a:xfrm>
                <a:prstGeom prst="line">
                  <a:avLst/>
                </a:prstGeom>
                <a:noFill/>
                <a:ln w="76200">
                  <a:solidFill>
                    <a:srgbClr val="00FF00"/>
                  </a:solidFill>
                  <a:round/>
                  <a:headEnd/>
                  <a:tailEnd/>
                </a:ln>
                <a:effectLst/>
              </p:spPr>
              <p:txBody>
                <a:bodyPr/>
                <a:lstStyle/>
                <a:p>
                  <a:endParaRPr lang="en-US"/>
                </a:p>
              </p:txBody>
            </p:sp>
          </p:grpSp>
          <p:grpSp>
            <p:nvGrpSpPr>
              <p:cNvPr id="13" name="Group 33"/>
              <p:cNvGrpSpPr>
                <a:grpSpLocks/>
              </p:cNvGrpSpPr>
              <p:nvPr/>
            </p:nvGrpSpPr>
            <p:grpSpPr bwMode="auto">
              <a:xfrm>
                <a:off x="3255" y="778"/>
                <a:ext cx="577" cy="400"/>
                <a:chOff x="3255" y="778"/>
                <a:chExt cx="577" cy="400"/>
              </a:xfrm>
            </p:grpSpPr>
            <p:grpSp>
              <p:nvGrpSpPr>
                <p:cNvPr id="14" name="Group 34"/>
                <p:cNvGrpSpPr>
                  <a:grpSpLocks/>
                </p:cNvGrpSpPr>
                <p:nvPr/>
              </p:nvGrpSpPr>
              <p:grpSpPr bwMode="auto">
                <a:xfrm>
                  <a:off x="3256" y="1024"/>
                  <a:ext cx="575" cy="154"/>
                  <a:chOff x="3256" y="1024"/>
                  <a:chExt cx="575" cy="154"/>
                </a:xfrm>
              </p:grpSpPr>
              <p:sp>
                <p:nvSpPr>
                  <p:cNvPr id="146467" name="Arc 35"/>
                  <p:cNvSpPr>
                    <a:spLocks/>
                  </p:cNvSpPr>
                  <p:nvPr/>
                </p:nvSpPr>
                <p:spPr bwMode="auto">
                  <a:xfrm>
                    <a:off x="3543" y="1024"/>
                    <a:ext cx="288" cy="15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2"/>
                    </a:solidFill>
                    <a:round/>
                    <a:headEnd/>
                    <a:tailEnd/>
                  </a:ln>
                  <a:effectLst/>
                </p:spPr>
                <p:txBody>
                  <a:bodyPr/>
                  <a:lstStyle/>
                  <a:p>
                    <a:endParaRPr lang="en-US"/>
                  </a:p>
                </p:txBody>
              </p:sp>
              <p:sp>
                <p:nvSpPr>
                  <p:cNvPr id="146468" name="Arc 36"/>
                  <p:cNvSpPr>
                    <a:spLocks/>
                  </p:cNvSpPr>
                  <p:nvPr/>
                </p:nvSpPr>
                <p:spPr bwMode="auto">
                  <a:xfrm>
                    <a:off x="3256" y="1024"/>
                    <a:ext cx="288" cy="15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2"/>
                    </a:solidFill>
                    <a:round/>
                    <a:headEnd/>
                    <a:tailEnd/>
                  </a:ln>
                  <a:effectLst/>
                </p:spPr>
                <p:txBody>
                  <a:bodyPr/>
                  <a:lstStyle/>
                  <a:p>
                    <a:endParaRPr lang="en-US"/>
                  </a:p>
                </p:txBody>
              </p:sp>
            </p:grpSp>
            <p:grpSp>
              <p:nvGrpSpPr>
                <p:cNvPr id="15" name="Group 37"/>
                <p:cNvGrpSpPr>
                  <a:grpSpLocks/>
                </p:cNvGrpSpPr>
                <p:nvPr/>
              </p:nvGrpSpPr>
              <p:grpSpPr bwMode="auto">
                <a:xfrm>
                  <a:off x="3255" y="778"/>
                  <a:ext cx="577" cy="150"/>
                  <a:chOff x="3255" y="778"/>
                  <a:chExt cx="577" cy="150"/>
                </a:xfrm>
              </p:grpSpPr>
              <p:sp>
                <p:nvSpPr>
                  <p:cNvPr id="146470" name="Arc 38"/>
                  <p:cNvSpPr>
                    <a:spLocks/>
                  </p:cNvSpPr>
                  <p:nvPr/>
                </p:nvSpPr>
                <p:spPr bwMode="auto">
                  <a:xfrm rot="10800000">
                    <a:off x="3255" y="778"/>
                    <a:ext cx="288" cy="1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tx2"/>
                    </a:solidFill>
                    <a:round/>
                    <a:headEnd/>
                    <a:tailEnd/>
                  </a:ln>
                  <a:effectLst/>
                </p:spPr>
                <p:txBody>
                  <a:bodyPr/>
                  <a:lstStyle/>
                  <a:p>
                    <a:endParaRPr lang="en-US"/>
                  </a:p>
                </p:txBody>
              </p:sp>
              <p:sp>
                <p:nvSpPr>
                  <p:cNvPr id="146471" name="Arc 39"/>
                  <p:cNvSpPr>
                    <a:spLocks/>
                  </p:cNvSpPr>
                  <p:nvPr/>
                </p:nvSpPr>
                <p:spPr bwMode="auto">
                  <a:xfrm rot="10800000">
                    <a:off x="3544" y="778"/>
                    <a:ext cx="288"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2"/>
                    </a:solidFill>
                    <a:round/>
                    <a:headEnd/>
                    <a:tailEnd/>
                  </a:ln>
                  <a:effectLst/>
                </p:spPr>
                <p:txBody>
                  <a:bodyPr/>
                  <a:lstStyle/>
                  <a:p>
                    <a:endParaRPr lang="en-US"/>
                  </a:p>
                </p:txBody>
              </p:sp>
            </p:grpSp>
            <p:sp>
              <p:nvSpPr>
                <p:cNvPr id="146472" name="Line 40"/>
                <p:cNvSpPr>
                  <a:spLocks noChangeShapeType="1"/>
                </p:cNvSpPr>
                <p:nvPr/>
              </p:nvSpPr>
              <p:spPr bwMode="auto">
                <a:xfrm>
                  <a:off x="3271" y="928"/>
                  <a:ext cx="0" cy="96"/>
                </a:xfrm>
                <a:prstGeom prst="line">
                  <a:avLst/>
                </a:prstGeom>
                <a:noFill/>
                <a:ln w="76200">
                  <a:solidFill>
                    <a:schemeClr val="hlink"/>
                  </a:solidFill>
                  <a:round/>
                  <a:headEnd/>
                  <a:tailEnd/>
                </a:ln>
                <a:effectLst/>
              </p:spPr>
              <p:txBody>
                <a:bodyPr/>
                <a:lstStyle/>
                <a:p>
                  <a:endParaRPr lang="en-US"/>
                </a:p>
              </p:txBody>
            </p:sp>
            <p:sp>
              <p:nvSpPr>
                <p:cNvPr id="146473" name="Line 41"/>
                <p:cNvSpPr>
                  <a:spLocks noChangeShapeType="1"/>
                </p:cNvSpPr>
                <p:nvPr/>
              </p:nvSpPr>
              <p:spPr bwMode="auto">
                <a:xfrm>
                  <a:off x="3817" y="944"/>
                  <a:ext cx="0" cy="96"/>
                </a:xfrm>
                <a:prstGeom prst="line">
                  <a:avLst/>
                </a:prstGeom>
                <a:noFill/>
                <a:ln w="76200">
                  <a:solidFill>
                    <a:schemeClr val="accent2"/>
                  </a:solidFill>
                  <a:round/>
                  <a:headEnd/>
                  <a:tailEnd/>
                </a:ln>
                <a:effectLst/>
              </p:spPr>
              <p:txBody>
                <a:bodyPr/>
                <a:lstStyle/>
                <a:p>
                  <a:endParaRPr lang="en-US"/>
                </a:p>
              </p:txBody>
            </p:sp>
          </p:grpSp>
        </p:grpSp>
        <p:sp>
          <p:nvSpPr>
            <p:cNvPr id="146474" name="Rectangle 42"/>
            <p:cNvSpPr>
              <a:spLocks noChangeArrowheads="1"/>
            </p:cNvSpPr>
            <p:nvPr/>
          </p:nvSpPr>
          <p:spPr bwMode="auto">
            <a:xfrm>
              <a:off x="4515" y="825"/>
              <a:ext cx="240" cy="325"/>
            </a:xfrm>
            <a:prstGeom prst="rect">
              <a:avLst/>
            </a:prstGeom>
            <a:noFill/>
            <a:ln w="12700">
              <a:noFill/>
              <a:miter lim="800000"/>
              <a:headEnd/>
              <a:tailEnd/>
            </a:ln>
            <a:effectLst/>
          </p:spPr>
          <p:txBody>
            <a:bodyPr wrap="none" lIns="90488" tIns="44450" rIns="90488" bIns="44450">
              <a:spAutoFit/>
            </a:bodyPr>
            <a:lstStyle/>
            <a:p>
              <a:pPr eaLnBrk="0" hangingPunct="0"/>
              <a:r>
                <a:rPr lang="en-US"/>
                <a:t>+</a:t>
              </a:r>
            </a:p>
          </p:txBody>
        </p:sp>
        <p:grpSp>
          <p:nvGrpSpPr>
            <p:cNvPr id="16" name="Group 43"/>
            <p:cNvGrpSpPr>
              <a:grpSpLocks/>
            </p:cNvGrpSpPr>
            <p:nvPr/>
          </p:nvGrpSpPr>
          <p:grpSpPr bwMode="auto">
            <a:xfrm>
              <a:off x="4818" y="911"/>
              <a:ext cx="262" cy="153"/>
              <a:chOff x="4818" y="911"/>
              <a:chExt cx="262" cy="153"/>
            </a:xfrm>
          </p:grpSpPr>
          <p:sp>
            <p:nvSpPr>
              <p:cNvPr id="146476" name="Line 44"/>
              <p:cNvSpPr>
                <a:spLocks noChangeShapeType="1"/>
              </p:cNvSpPr>
              <p:nvPr/>
            </p:nvSpPr>
            <p:spPr bwMode="auto">
              <a:xfrm flipV="1">
                <a:off x="4818" y="911"/>
                <a:ext cx="139" cy="153"/>
              </a:xfrm>
              <a:prstGeom prst="line">
                <a:avLst/>
              </a:prstGeom>
              <a:noFill/>
              <a:ln w="50800">
                <a:solidFill>
                  <a:schemeClr val="hlink"/>
                </a:solidFill>
                <a:round/>
                <a:headEnd/>
                <a:tailEnd/>
              </a:ln>
              <a:effectLst/>
            </p:spPr>
            <p:txBody>
              <a:bodyPr/>
              <a:lstStyle/>
              <a:p>
                <a:endParaRPr lang="en-US"/>
              </a:p>
            </p:txBody>
          </p:sp>
          <p:sp>
            <p:nvSpPr>
              <p:cNvPr id="146477" name="Line 45"/>
              <p:cNvSpPr>
                <a:spLocks noChangeShapeType="1"/>
              </p:cNvSpPr>
              <p:nvPr/>
            </p:nvSpPr>
            <p:spPr bwMode="auto">
              <a:xfrm>
                <a:off x="4957" y="911"/>
                <a:ext cx="123" cy="153"/>
              </a:xfrm>
              <a:prstGeom prst="line">
                <a:avLst/>
              </a:prstGeom>
              <a:noFill/>
              <a:ln w="50800">
                <a:solidFill>
                  <a:srgbClr val="00FF00"/>
                </a:solidFill>
                <a:round/>
                <a:headEnd/>
                <a:tailEnd/>
              </a:ln>
              <a:effectLst/>
            </p:spPr>
            <p:txBody>
              <a:bodyPr/>
              <a:lstStyle/>
              <a:p>
                <a:endParaRPr lang="en-US"/>
              </a:p>
            </p:txBody>
          </p:sp>
        </p:grpSp>
      </p:grpSp>
      <p:sp>
        <p:nvSpPr>
          <p:cNvPr id="146478" name="Rectangle 46"/>
          <p:cNvSpPr>
            <a:spLocks noChangeArrowheads="1"/>
          </p:cNvSpPr>
          <p:nvPr/>
        </p:nvSpPr>
        <p:spPr bwMode="auto">
          <a:xfrm>
            <a:off x="4724400" y="2743200"/>
            <a:ext cx="458788" cy="50482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400">
                <a:latin typeface="Courier New" pitchFamily="49" charset="0"/>
              </a:rPr>
              <a:t>+</a:t>
            </a:r>
          </a:p>
        </p:txBody>
      </p:sp>
      <p:grpSp>
        <p:nvGrpSpPr>
          <p:cNvPr id="17" name="Group 47"/>
          <p:cNvGrpSpPr>
            <a:grpSpLocks/>
          </p:cNvGrpSpPr>
          <p:nvPr/>
        </p:nvGrpSpPr>
        <p:grpSpPr bwMode="auto">
          <a:xfrm>
            <a:off x="933450" y="2187575"/>
            <a:ext cx="3817938" cy="1122363"/>
            <a:chOff x="588" y="1378"/>
            <a:chExt cx="2405" cy="707"/>
          </a:xfrm>
        </p:grpSpPr>
        <p:sp>
          <p:nvSpPr>
            <p:cNvPr id="146480" name="Oval 48"/>
            <p:cNvSpPr>
              <a:spLocks noChangeArrowheads="1"/>
            </p:cNvSpPr>
            <p:nvPr/>
          </p:nvSpPr>
          <p:spPr bwMode="auto">
            <a:xfrm>
              <a:off x="1660" y="1744"/>
              <a:ext cx="264" cy="262"/>
            </a:xfrm>
            <a:prstGeom prst="ellipse">
              <a:avLst/>
            </a:prstGeom>
            <a:noFill/>
            <a:ln w="12700">
              <a:solidFill>
                <a:schemeClr val="tx1"/>
              </a:solidFill>
              <a:round/>
              <a:headEnd/>
              <a:tailEnd/>
            </a:ln>
            <a:effectLst/>
          </p:spPr>
          <p:txBody>
            <a:bodyPr wrap="none" anchor="ctr"/>
            <a:lstStyle/>
            <a:p>
              <a:endParaRPr lang="en-US"/>
            </a:p>
          </p:txBody>
        </p:sp>
        <p:sp>
          <p:nvSpPr>
            <p:cNvPr id="146481" name="Line 49"/>
            <p:cNvSpPr>
              <a:spLocks noChangeShapeType="1"/>
            </p:cNvSpPr>
            <p:nvPr/>
          </p:nvSpPr>
          <p:spPr bwMode="auto">
            <a:xfrm flipH="1" flipV="1">
              <a:off x="1550" y="1874"/>
              <a:ext cx="120" cy="211"/>
            </a:xfrm>
            <a:prstGeom prst="line">
              <a:avLst/>
            </a:prstGeom>
            <a:noFill/>
            <a:ln w="12700">
              <a:solidFill>
                <a:schemeClr val="tx1"/>
              </a:solidFill>
              <a:round/>
              <a:headEnd/>
              <a:tailEnd/>
            </a:ln>
            <a:effectLst/>
          </p:spPr>
          <p:txBody>
            <a:bodyPr/>
            <a:lstStyle/>
            <a:p>
              <a:endParaRPr lang="en-US"/>
            </a:p>
          </p:txBody>
        </p:sp>
        <p:sp>
          <p:nvSpPr>
            <p:cNvPr id="146482" name="Line 50"/>
            <p:cNvSpPr>
              <a:spLocks noChangeShapeType="1"/>
            </p:cNvSpPr>
            <p:nvPr/>
          </p:nvSpPr>
          <p:spPr bwMode="auto">
            <a:xfrm flipH="1">
              <a:off x="1670" y="2085"/>
              <a:ext cx="241" cy="0"/>
            </a:xfrm>
            <a:prstGeom prst="line">
              <a:avLst/>
            </a:prstGeom>
            <a:noFill/>
            <a:ln w="12700">
              <a:solidFill>
                <a:schemeClr val="tx1"/>
              </a:solidFill>
              <a:round/>
              <a:headEnd/>
              <a:tailEnd/>
            </a:ln>
            <a:effectLst/>
          </p:spPr>
          <p:txBody>
            <a:bodyPr/>
            <a:lstStyle/>
            <a:p>
              <a:endParaRPr lang="en-US"/>
            </a:p>
          </p:txBody>
        </p:sp>
        <p:sp>
          <p:nvSpPr>
            <p:cNvPr id="146483" name="Line 51"/>
            <p:cNvSpPr>
              <a:spLocks noChangeShapeType="1"/>
            </p:cNvSpPr>
            <p:nvPr/>
          </p:nvSpPr>
          <p:spPr bwMode="auto">
            <a:xfrm flipH="1">
              <a:off x="1911" y="1874"/>
              <a:ext cx="120" cy="211"/>
            </a:xfrm>
            <a:prstGeom prst="line">
              <a:avLst/>
            </a:prstGeom>
            <a:noFill/>
            <a:ln w="12700">
              <a:solidFill>
                <a:schemeClr val="tx1"/>
              </a:solidFill>
              <a:round/>
              <a:headEnd/>
              <a:tailEnd/>
            </a:ln>
            <a:effectLst/>
          </p:spPr>
          <p:txBody>
            <a:bodyPr/>
            <a:lstStyle/>
            <a:p>
              <a:endParaRPr lang="en-US"/>
            </a:p>
          </p:txBody>
        </p:sp>
        <p:sp>
          <p:nvSpPr>
            <p:cNvPr id="146484" name="Line 52"/>
            <p:cNvSpPr>
              <a:spLocks noChangeShapeType="1"/>
            </p:cNvSpPr>
            <p:nvPr/>
          </p:nvSpPr>
          <p:spPr bwMode="auto">
            <a:xfrm>
              <a:off x="1911" y="1662"/>
              <a:ext cx="120" cy="212"/>
            </a:xfrm>
            <a:prstGeom prst="line">
              <a:avLst/>
            </a:prstGeom>
            <a:noFill/>
            <a:ln w="12700">
              <a:solidFill>
                <a:schemeClr val="tx1"/>
              </a:solidFill>
              <a:round/>
              <a:headEnd/>
              <a:tailEnd/>
            </a:ln>
            <a:effectLst/>
          </p:spPr>
          <p:txBody>
            <a:bodyPr/>
            <a:lstStyle/>
            <a:p>
              <a:endParaRPr lang="en-US"/>
            </a:p>
          </p:txBody>
        </p:sp>
        <p:sp>
          <p:nvSpPr>
            <p:cNvPr id="146485" name="Line 53"/>
            <p:cNvSpPr>
              <a:spLocks noChangeShapeType="1"/>
            </p:cNvSpPr>
            <p:nvPr/>
          </p:nvSpPr>
          <p:spPr bwMode="auto">
            <a:xfrm>
              <a:off x="1670" y="1662"/>
              <a:ext cx="241" cy="0"/>
            </a:xfrm>
            <a:prstGeom prst="line">
              <a:avLst/>
            </a:prstGeom>
            <a:noFill/>
            <a:ln w="12700">
              <a:solidFill>
                <a:schemeClr val="tx1"/>
              </a:solidFill>
              <a:round/>
              <a:headEnd/>
              <a:tailEnd/>
            </a:ln>
            <a:effectLst/>
          </p:spPr>
          <p:txBody>
            <a:bodyPr/>
            <a:lstStyle/>
            <a:p>
              <a:endParaRPr lang="en-US"/>
            </a:p>
          </p:txBody>
        </p:sp>
        <p:sp>
          <p:nvSpPr>
            <p:cNvPr id="146486" name="Line 54"/>
            <p:cNvSpPr>
              <a:spLocks noChangeShapeType="1"/>
            </p:cNvSpPr>
            <p:nvPr/>
          </p:nvSpPr>
          <p:spPr bwMode="auto">
            <a:xfrm flipV="1">
              <a:off x="1550" y="1662"/>
              <a:ext cx="120" cy="212"/>
            </a:xfrm>
            <a:prstGeom prst="line">
              <a:avLst/>
            </a:prstGeom>
            <a:noFill/>
            <a:ln w="12700">
              <a:solidFill>
                <a:schemeClr val="tx1"/>
              </a:solidFill>
              <a:round/>
              <a:headEnd/>
              <a:tailEnd/>
            </a:ln>
            <a:effectLst/>
          </p:spPr>
          <p:txBody>
            <a:bodyPr/>
            <a:lstStyle/>
            <a:p>
              <a:endParaRPr lang="en-US"/>
            </a:p>
          </p:txBody>
        </p:sp>
        <p:sp>
          <p:nvSpPr>
            <p:cNvPr id="146487" name="Line 55"/>
            <p:cNvSpPr>
              <a:spLocks noChangeShapeType="1"/>
            </p:cNvSpPr>
            <p:nvPr/>
          </p:nvSpPr>
          <p:spPr bwMode="auto">
            <a:xfrm>
              <a:off x="1263" y="1874"/>
              <a:ext cx="287" cy="0"/>
            </a:xfrm>
            <a:prstGeom prst="line">
              <a:avLst/>
            </a:prstGeom>
            <a:noFill/>
            <a:ln w="12700">
              <a:solidFill>
                <a:schemeClr val="tx1"/>
              </a:solidFill>
              <a:round/>
              <a:headEnd/>
              <a:tailEnd/>
            </a:ln>
            <a:effectLst/>
          </p:spPr>
          <p:txBody>
            <a:bodyPr/>
            <a:lstStyle/>
            <a:p>
              <a:endParaRPr lang="en-US"/>
            </a:p>
          </p:txBody>
        </p:sp>
        <p:sp>
          <p:nvSpPr>
            <p:cNvPr id="146488" name="Line 56"/>
            <p:cNvSpPr>
              <a:spLocks noChangeShapeType="1"/>
            </p:cNvSpPr>
            <p:nvPr/>
          </p:nvSpPr>
          <p:spPr bwMode="auto">
            <a:xfrm flipH="1">
              <a:off x="2031" y="1874"/>
              <a:ext cx="287" cy="0"/>
            </a:xfrm>
            <a:prstGeom prst="line">
              <a:avLst/>
            </a:prstGeom>
            <a:noFill/>
            <a:ln w="12700">
              <a:solidFill>
                <a:schemeClr val="tx1"/>
              </a:solidFill>
              <a:round/>
              <a:headEnd/>
              <a:tailEnd/>
            </a:ln>
            <a:effectLst/>
          </p:spPr>
          <p:txBody>
            <a:bodyPr/>
            <a:lstStyle/>
            <a:p>
              <a:endParaRPr lang="en-US"/>
            </a:p>
          </p:txBody>
        </p:sp>
        <p:sp>
          <p:nvSpPr>
            <p:cNvPr id="146489" name="Line 57"/>
            <p:cNvSpPr>
              <a:spLocks noChangeShapeType="1"/>
            </p:cNvSpPr>
            <p:nvPr/>
          </p:nvSpPr>
          <p:spPr bwMode="auto">
            <a:xfrm>
              <a:off x="902" y="1874"/>
              <a:ext cx="211" cy="0"/>
            </a:xfrm>
            <a:prstGeom prst="line">
              <a:avLst/>
            </a:prstGeom>
            <a:noFill/>
            <a:ln w="12700">
              <a:solidFill>
                <a:schemeClr val="tx1"/>
              </a:solidFill>
              <a:round/>
              <a:headEnd/>
              <a:tailEnd/>
            </a:ln>
            <a:effectLst/>
          </p:spPr>
          <p:txBody>
            <a:bodyPr/>
            <a:lstStyle/>
            <a:p>
              <a:endParaRPr lang="en-US"/>
            </a:p>
          </p:txBody>
        </p:sp>
        <p:sp>
          <p:nvSpPr>
            <p:cNvPr id="146490" name="Line 58"/>
            <p:cNvSpPr>
              <a:spLocks noChangeShapeType="1"/>
            </p:cNvSpPr>
            <p:nvPr/>
          </p:nvSpPr>
          <p:spPr bwMode="auto">
            <a:xfrm flipH="1">
              <a:off x="2468" y="1874"/>
              <a:ext cx="211" cy="0"/>
            </a:xfrm>
            <a:prstGeom prst="line">
              <a:avLst/>
            </a:prstGeom>
            <a:noFill/>
            <a:ln w="12700">
              <a:solidFill>
                <a:schemeClr val="tx1"/>
              </a:solidFill>
              <a:round/>
              <a:headEnd/>
              <a:tailEnd/>
            </a:ln>
            <a:effectLst/>
          </p:spPr>
          <p:txBody>
            <a:bodyPr/>
            <a:lstStyle/>
            <a:p>
              <a:endParaRPr lang="en-US"/>
            </a:p>
          </p:txBody>
        </p:sp>
        <p:sp>
          <p:nvSpPr>
            <p:cNvPr id="146491" name="Line 59"/>
            <p:cNvSpPr>
              <a:spLocks noChangeShapeType="1"/>
            </p:cNvSpPr>
            <p:nvPr/>
          </p:nvSpPr>
          <p:spPr bwMode="auto">
            <a:xfrm>
              <a:off x="1158" y="1598"/>
              <a:ext cx="0" cy="190"/>
            </a:xfrm>
            <a:prstGeom prst="line">
              <a:avLst/>
            </a:prstGeom>
            <a:noFill/>
            <a:ln w="12700">
              <a:solidFill>
                <a:schemeClr val="tx1"/>
              </a:solidFill>
              <a:round/>
              <a:headEnd/>
              <a:tailEnd/>
            </a:ln>
            <a:effectLst/>
          </p:spPr>
          <p:txBody>
            <a:bodyPr/>
            <a:lstStyle/>
            <a:p>
              <a:endParaRPr lang="en-US"/>
            </a:p>
          </p:txBody>
        </p:sp>
        <p:sp>
          <p:nvSpPr>
            <p:cNvPr id="146492" name="Line 60"/>
            <p:cNvSpPr>
              <a:spLocks noChangeShapeType="1"/>
            </p:cNvSpPr>
            <p:nvPr/>
          </p:nvSpPr>
          <p:spPr bwMode="auto">
            <a:xfrm>
              <a:off x="1218" y="1598"/>
              <a:ext cx="0" cy="190"/>
            </a:xfrm>
            <a:prstGeom prst="line">
              <a:avLst/>
            </a:prstGeom>
            <a:noFill/>
            <a:ln w="12700">
              <a:solidFill>
                <a:schemeClr val="tx1"/>
              </a:solidFill>
              <a:round/>
              <a:headEnd/>
              <a:tailEnd/>
            </a:ln>
            <a:effectLst/>
          </p:spPr>
          <p:txBody>
            <a:bodyPr/>
            <a:lstStyle/>
            <a:p>
              <a:endParaRPr lang="en-US"/>
            </a:p>
          </p:txBody>
        </p:sp>
        <p:sp>
          <p:nvSpPr>
            <p:cNvPr id="146493" name="Line 61"/>
            <p:cNvSpPr>
              <a:spLocks noChangeShapeType="1"/>
            </p:cNvSpPr>
            <p:nvPr/>
          </p:nvSpPr>
          <p:spPr bwMode="auto">
            <a:xfrm>
              <a:off x="2363" y="1598"/>
              <a:ext cx="0" cy="190"/>
            </a:xfrm>
            <a:prstGeom prst="line">
              <a:avLst/>
            </a:prstGeom>
            <a:noFill/>
            <a:ln w="12700">
              <a:solidFill>
                <a:schemeClr val="tx1"/>
              </a:solidFill>
              <a:round/>
              <a:headEnd/>
              <a:tailEnd/>
            </a:ln>
            <a:effectLst/>
          </p:spPr>
          <p:txBody>
            <a:bodyPr/>
            <a:lstStyle/>
            <a:p>
              <a:endParaRPr lang="en-US"/>
            </a:p>
          </p:txBody>
        </p:sp>
        <p:sp>
          <p:nvSpPr>
            <p:cNvPr id="146494" name="Line 62"/>
            <p:cNvSpPr>
              <a:spLocks noChangeShapeType="1"/>
            </p:cNvSpPr>
            <p:nvPr/>
          </p:nvSpPr>
          <p:spPr bwMode="auto">
            <a:xfrm>
              <a:off x="2423" y="1598"/>
              <a:ext cx="0" cy="190"/>
            </a:xfrm>
            <a:prstGeom prst="line">
              <a:avLst/>
            </a:prstGeom>
            <a:noFill/>
            <a:ln w="12700">
              <a:solidFill>
                <a:schemeClr val="tx1"/>
              </a:solidFill>
              <a:round/>
              <a:headEnd/>
              <a:tailEnd/>
            </a:ln>
            <a:effectLst/>
          </p:spPr>
          <p:txBody>
            <a:bodyPr/>
            <a:lstStyle/>
            <a:p>
              <a:endParaRPr lang="en-US"/>
            </a:p>
          </p:txBody>
        </p:sp>
        <p:sp>
          <p:nvSpPr>
            <p:cNvPr id="146495" name="Rectangle 63"/>
            <p:cNvSpPr>
              <a:spLocks noChangeArrowheads="1"/>
            </p:cNvSpPr>
            <p:nvPr/>
          </p:nvSpPr>
          <p:spPr bwMode="auto">
            <a:xfrm>
              <a:off x="1050"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496" name="Rectangle 64"/>
            <p:cNvSpPr>
              <a:spLocks noChangeArrowheads="1"/>
            </p:cNvSpPr>
            <p:nvPr/>
          </p:nvSpPr>
          <p:spPr bwMode="auto">
            <a:xfrm>
              <a:off x="2255"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497" name="Rectangle 65"/>
            <p:cNvSpPr>
              <a:spLocks noChangeArrowheads="1"/>
            </p:cNvSpPr>
            <p:nvPr/>
          </p:nvSpPr>
          <p:spPr bwMode="auto">
            <a:xfrm>
              <a:off x="1050" y="13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498" name="Rectangle 66"/>
            <p:cNvSpPr>
              <a:spLocks noChangeArrowheads="1"/>
            </p:cNvSpPr>
            <p:nvPr/>
          </p:nvSpPr>
          <p:spPr bwMode="auto">
            <a:xfrm>
              <a:off x="2255" y="13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499" name="Rectangle 67"/>
            <p:cNvSpPr>
              <a:spLocks noChangeArrowheads="1"/>
            </p:cNvSpPr>
            <p:nvPr/>
          </p:nvSpPr>
          <p:spPr bwMode="auto">
            <a:xfrm>
              <a:off x="588"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6500" name="Rectangle 68"/>
            <p:cNvSpPr>
              <a:spLocks noChangeArrowheads="1"/>
            </p:cNvSpPr>
            <p:nvPr/>
          </p:nvSpPr>
          <p:spPr bwMode="auto">
            <a:xfrm>
              <a:off x="689"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01" name="Rectangle 69"/>
            <p:cNvSpPr>
              <a:spLocks noChangeArrowheads="1"/>
            </p:cNvSpPr>
            <p:nvPr/>
          </p:nvSpPr>
          <p:spPr bwMode="auto">
            <a:xfrm>
              <a:off x="2616"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solidFill>
                    <a:schemeClr val="hlink"/>
                  </a:solidFill>
                  <a:latin typeface="Courier New" pitchFamily="49" charset="0"/>
                </a:rPr>
                <a:t>O</a:t>
              </a:r>
            </a:p>
          </p:txBody>
        </p:sp>
        <p:sp>
          <p:nvSpPr>
            <p:cNvPr id="146502" name="Rectangle 70"/>
            <p:cNvSpPr>
              <a:spLocks noChangeArrowheads="1"/>
            </p:cNvSpPr>
            <p:nvPr/>
          </p:nvSpPr>
          <p:spPr bwMode="auto">
            <a:xfrm>
              <a:off x="2718" y="1739"/>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solidFill>
                    <a:schemeClr val="hlink"/>
                  </a:solidFill>
                  <a:latin typeface="Courier New" pitchFamily="49" charset="0"/>
                </a:rPr>
                <a:t>H</a:t>
              </a:r>
            </a:p>
          </p:txBody>
        </p:sp>
      </p:grpSp>
      <p:grpSp>
        <p:nvGrpSpPr>
          <p:cNvPr id="18" name="Group 71"/>
          <p:cNvGrpSpPr>
            <a:grpSpLocks/>
          </p:cNvGrpSpPr>
          <p:nvPr/>
        </p:nvGrpSpPr>
        <p:grpSpPr bwMode="auto">
          <a:xfrm>
            <a:off x="5119688" y="2757488"/>
            <a:ext cx="3122612" cy="557212"/>
            <a:chOff x="3219" y="1750"/>
            <a:chExt cx="1967" cy="351"/>
          </a:xfrm>
        </p:grpSpPr>
        <p:sp>
          <p:nvSpPr>
            <p:cNvPr id="146504" name="Line 72"/>
            <p:cNvSpPr>
              <a:spLocks noChangeShapeType="1"/>
            </p:cNvSpPr>
            <p:nvPr/>
          </p:nvSpPr>
          <p:spPr bwMode="auto">
            <a:xfrm flipH="1">
              <a:off x="3517" y="1884"/>
              <a:ext cx="213" cy="0"/>
            </a:xfrm>
            <a:prstGeom prst="line">
              <a:avLst/>
            </a:prstGeom>
            <a:noFill/>
            <a:ln w="12700">
              <a:solidFill>
                <a:schemeClr val="tx1"/>
              </a:solidFill>
              <a:round/>
              <a:headEnd/>
              <a:tailEnd/>
            </a:ln>
            <a:effectLst/>
          </p:spPr>
          <p:txBody>
            <a:bodyPr/>
            <a:lstStyle/>
            <a:p>
              <a:endParaRPr lang="en-US"/>
            </a:p>
          </p:txBody>
        </p:sp>
        <p:sp>
          <p:nvSpPr>
            <p:cNvPr id="146505" name="Line 73"/>
            <p:cNvSpPr>
              <a:spLocks noChangeShapeType="1"/>
            </p:cNvSpPr>
            <p:nvPr/>
          </p:nvSpPr>
          <p:spPr bwMode="auto">
            <a:xfrm flipH="1">
              <a:off x="4066" y="1884"/>
              <a:ext cx="211" cy="0"/>
            </a:xfrm>
            <a:prstGeom prst="line">
              <a:avLst/>
            </a:prstGeom>
            <a:noFill/>
            <a:ln w="12700">
              <a:solidFill>
                <a:schemeClr val="tx1"/>
              </a:solidFill>
              <a:round/>
              <a:headEnd/>
              <a:tailEnd/>
            </a:ln>
            <a:effectLst/>
          </p:spPr>
          <p:txBody>
            <a:bodyPr/>
            <a:lstStyle/>
            <a:p>
              <a:endParaRPr lang="en-US"/>
            </a:p>
          </p:txBody>
        </p:sp>
        <p:sp>
          <p:nvSpPr>
            <p:cNvPr id="146506" name="Line 74"/>
            <p:cNvSpPr>
              <a:spLocks noChangeShapeType="1"/>
            </p:cNvSpPr>
            <p:nvPr/>
          </p:nvSpPr>
          <p:spPr bwMode="auto">
            <a:xfrm flipH="1">
              <a:off x="4615" y="1884"/>
              <a:ext cx="211" cy="0"/>
            </a:xfrm>
            <a:prstGeom prst="line">
              <a:avLst/>
            </a:prstGeom>
            <a:noFill/>
            <a:ln w="12700">
              <a:solidFill>
                <a:schemeClr val="tx1"/>
              </a:solidFill>
              <a:round/>
              <a:headEnd/>
              <a:tailEnd/>
            </a:ln>
            <a:effectLst/>
          </p:spPr>
          <p:txBody>
            <a:bodyPr/>
            <a:lstStyle/>
            <a:p>
              <a:endParaRPr lang="en-US"/>
            </a:p>
          </p:txBody>
        </p:sp>
        <p:sp>
          <p:nvSpPr>
            <p:cNvPr id="146507" name="Rectangle 75"/>
            <p:cNvSpPr>
              <a:spLocks noChangeArrowheads="1"/>
            </p:cNvSpPr>
            <p:nvPr/>
          </p:nvSpPr>
          <p:spPr bwMode="auto">
            <a:xfrm>
              <a:off x="3219"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solidFill>
                    <a:schemeClr val="accent2"/>
                  </a:solidFill>
                  <a:latin typeface="Courier New" pitchFamily="49" charset="0"/>
                </a:rPr>
                <a:t>H</a:t>
              </a:r>
            </a:p>
          </p:txBody>
        </p:sp>
        <p:sp>
          <p:nvSpPr>
            <p:cNvPr id="146508" name="Rectangle 76"/>
            <p:cNvSpPr>
              <a:spLocks noChangeArrowheads="1"/>
            </p:cNvSpPr>
            <p:nvPr/>
          </p:nvSpPr>
          <p:spPr bwMode="auto">
            <a:xfrm>
              <a:off x="3321"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09" name="Rectangle 77"/>
            <p:cNvSpPr>
              <a:spLocks noChangeArrowheads="1"/>
            </p:cNvSpPr>
            <p:nvPr/>
          </p:nvSpPr>
          <p:spPr bwMode="auto">
            <a:xfrm>
              <a:off x="3683"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10" name="Rectangle 78"/>
            <p:cNvSpPr>
              <a:spLocks noChangeArrowheads="1"/>
            </p:cNvSpPr>
            <p:nvPr/>
          </p:nvSpPr>
          <p:spPr bwMode="auto">
            <a:xfrm>
              <a:off x="3783"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6511" name="Rectangle 79"/>
            <p:cNvSpPr>
              <a:spLocks noChangeArrowheads="1"/>
            </p:cNvSpPr>
            <p:nvPr/>
          </p:nvSpPr>
          <p:spPr bwMode="auto">
            <a:xfrm>
              <a:off x="3885" y="1811"/>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2</a:t>
              </a:r>
            </a:p>
          </p:txBody>
        </p:sp>
        <p:sp>
          <p:nvSpPr>
            <p:cNvPr id="146512" name="Rectangle 80"/>
            <p:cNvSpPr>
              <a:spLocks noChangeArrowheads="1"/>
            </p:cNvSpPr>
            <p:nvPr/>
          </p:nvSpPr>
          <p:spPr bwMode="auto">
            <a:xfrm>
              <a:off x="4247"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13" name="Rectangle 81"/>
            <p:cNvSpPr>
              <a:spLocks noChangeArrowheads="1"/>
            </p:cNvSpPr>
            <p:nvPr/>
          </p:nvSpPr>
          <p:spPr bwMode="auto">
            <a:xfrm>
              <a:off x="4347"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6514" name="Rectangle 82"/>
            <p:cNvSpPr>
              <a:spLocks noChangeArrowheads="1"/>
            </p:cNvSpPr>
            <p:nvPr/>
          </p:nvSpPr>
          <p:spPr bwMode="auto">
            <a:xfrm>
              <a:off x="4448" y="1811"/>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2</a:t>
              </a:r>
            </a:p>
          </p:txBody>
        </p:sp>
        <p:sp>
          <p:nvSpPr>
            <p:cNvPr id="146515" name="Rectangle 83"/>
            <p:cNvSpPr>
              <a:spLocks noChangeArrowheads="1"/>
            </p:cNvSpPr>
            <p:nvPr/>
          </p:nvSpPr>
          <p:spPr bwMode="auto">
            <a:xfrm>
              <a:off x="4809"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16" name="Rectangle 84"/>
            <p:cNvSpPr>
              <a:spLocks noChangeArrowheads="1"/>
            </p:cNvSpPr>
            <p:nvPr/>
          </p:nvSpPr>
          <p:spPr bwMode="auto">
            <a:xfrm>
              <a:off x="4911" y="1750"/>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grpSp>
      <p:sp>
        <p:nvSpPr>
          <p:cNvPr id="146517" name="Line 85"/>
          <p:cNvSpPr>
            <a:spLocks noChangeShapeType="1"/>
          </p:cNvSpPr>
          <p:nvPr/>
        </p:nvSpPr>
        <p:spPr bwMode="auto">
          <a:xfrm>
            <a:off x="4767263" y="3330575"/>
            <a:ext cx="0" cy="879475"/>
          </a:xfrm>
          <a:prstGeom prst="line">
            <a:avLst/>
          </a:prstGeom>
          <a:noFill/>
          <a:ln w="12700">
            <a:solidFill>
              <a:schemeClr val="tx1"/>
            </a:solidFill>
            <a:round/>
            <a:headEnd/>
            <a:tailEnd type="triangle" w="med" len="med"/>
          </a:ln>
          <a:effectLst/>
        </p:spPr>
        <p:txBody>
          <a:bodyPr/>
          <a:lstStyle/>
          <a:p>
            <a:endParaRPr lang="en-US"/>
          </a:p>
        </p:txBody>
      </p:sp>
      <p:grpSp>
        <p:nvGrpSpPr>
          <p:cNvPr id="19" name="Group 86"/>
          <p:cNvGrpSpPr>
            <a:grpSpLocks/>
          </p:cNvGrpSpPr>
          <p:nvPr/>
        </p:nvGrpSpPr>
        <p:grpSpPr bwMode="auto">
          <a:xfrm>
            <a:off x="685800" y="4343400"/>
            <a:ext cx="6227763" cy="1123950"/>
            <a:chOff x="169" y="2717"/>
            <a:chExt cx="3923" cy="708"/>
          </a:xfrm>
        </p:grpSpPr>
        <p:grpSp>
          <p:nvGrpSpPr>
            <p:cNvPr id="20" name="Group 87"/>
            <p:cNvGrpSpPr>
              <a:grpSpLocks/>
            </p:cNvGrpSpPr>
            <p:nvPr/>
          </p:nvGrpSpPr>
          <p:grpSpPr bwMode="auto">
            <a:xfrm>
              <a:off x="169" y="2717"/>
              <a:ext cx="2092" cy="707"/>
              <a:chOff x="169" y="2717"/>
              <a:chExt cx="2092" cy="707"/>
            </a:xfrm>
          </p:grpSpPr>
          <p:sp>
            <p:nvSpPr>
              <p:cNvPr id="146520" name="Rectangle 88"/>
              <p:cNvSpPr>
                <a:spLocks noChangeArrowheads="1"/>
              </p:cNvSpPr>
              <p:nvPr/>
            </p:nvSpPr>
            <p:spPr bwMode="auto">
              <a:xfrm>
                <a:off x="169" y="30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grpSp>
            <p:nvGrpSpPr>
              <p:cNvPr id="21" name="Group 89"/>
              <p:cNvGrpSpPr>
                <a:grpSpLocks/>
              </p:cNvGrpSpPr>
              <p:nvPr/>
            </p:nvGrpSpPr>
            <p:grpSpPr bwMode="auto">
              <a:xfrm>
                <a:off x="271" y="2717"/>
                <a:ext cx="1990" cy="707"/>
                <a:chOff x="271" y="2717"/>
                <a:chExt cx="1990" cy="707"/>
              </a:xfrm>
            </p:grpSpPr>
            <p:sp>
              <p:nvSpPr>
                <p:cNvPr id="146522" name="Oval 90"/>
                <p:cNvSpPr>
                  <a:spLocks noChangeArrowheads="1"/>
                </p:cNvSpPr>
                <p:nvPr/>
              </p:nvSpPr>
              <p:spPr bwMode="auto">
                <a:xfrm>
                  <a:off x="1242" y="3083"/>
                  <a:ext cx="264" cy="262"/>
                </a:xfrm>
                <a:prstGeom prst="ellipse">
                  <a:avLst/>
                </a:prstGeom>
                <a:noFill/>
                <a:ln w="12700">
                  <a:solidFill>
                    <a:schemeClr val="tx1"/>
                  </a:solidFill>
                  <a:round/>
                  <a:headEnd/>
                  <a:tailEnd/>
                </a:ln>
                <a:effectLst/>
              </p:spPr>
              <p:txBody>
                <a:bodyPr wrap="none" anchor="ctr"/>
                <a:lstStyle/>
                <a:p>
                  <a:endParaRPr lang="en-US"/>
                </a:p>
              </p:txBody>
            </p:sp>
            <p:sp>
              <p:nvSpPr>
                <p:cNvPr id="146523" name="Line 91"/>
                <p:cNvSpPr>
                  <a:spLocks noChangeShapeType="1"/>
                </p:cNvSpPr>
                <p:nvPr/>
              </p:nvSpPr>
              <p:spPr bwMode="auto">
                <a:xfrm flipH="1" flipV="1">
                  <a:off x="1132" y="3213"/>
                  <a:ext cx="120" cy="211"/>
                </a:xfrm>
                <a:prstGeom prst="line">
                  <a:avLst/>
                </a:prstGeom>
                <a:noFill/>
                <a:ln w="12700">
                  <a:solidFill>
                    <a:schemeClr val="tx1"/>
                  </a:solidFill>
                  <a:round/>
                  <a:headEnd/>
                  <a:tailEnd/>
                </a:ln>
                <a:effectLst/>
              </p:spPr>
              <p:txBody>
                <a:bodyPr/>
                <a:lstStyle/>
                <a:p>
                  <a:endParaRPr lang="en-US"/>
                </a:p>
              </p:txBody>
            </p:sp>
            <p:sp>
              <p:nvSpPr>
                <p:cNvPr id="146524" name="Line 92"/>
                <p:cNvSpPr>
                  <a:spLocks noChangeShapeType="1"/>
                </p:cNvSpPr>
                <p:nvPr/>
              </p:nvSpPr>
              <p:spPr bwMode="auto">
                <a:xfrm flipH="1">
                  <a:off x="1252" y="3424"/>
                  <a:ext cx="241" cy="0"/>
                </a:xfrm>
                <a:prstGeom prst="line">
                  <a:avLst/>
                </a:prstGeom>
                <a:noFill/>
                <a:ln w="12700">
                  <a:solidFill>
                    <a:schemeClr val="tx1"/>
                  </a:solidFill>
                  <a:round/>
                  <a:headEnd/>
                  <a:tailEnd/>
                </a:ln>
                <a:effectLst/>
              </p:spPr>
              <p:txBody>
                <a:bodyPr/>
                <a:lstStyle/>
                <a:p>
                  <a:endParaRPr lang="en-US"/>
                </a:p>
              </p:txBody>
            </p:sp>
            <p:sp>
              <p:nvSpPr>
                <p:cNvPr id="146525" name="Line 93"/>
                <p:cNvSpPr>
                  <a:spLocks noChangeShapeType="1"/>
                </p:cNvSpPr>
                <p:nvPr/>
              </p:nvSpPr>
              <p:spPr bwMode="auto">
                <a:xfrm flipH="1">
                  <a:off x="1493" y="3213"/>
                  <a:ext cx="120" cy="211"/>
                </a:xfrm>
                <a:prstGeom prst="line">
                  <a:avLst/>
                </a:prstGeom>
                <a:noFill/>
                <a:ln w="12700">
                  <a:solidFill>
                    <a:schemeClr val="tx1"/>
                  </a:solidFill>
                  <a:round/>
                  <a:headEnd/>
                  <a:tailEnd/>
                </a:ln>
                <a:effectLst/>
              </p:spPr>
              <p:txBody>
                <a:bodyPr/>
                <a:lstStyle/>
                <a:p>
                  <a:endParaRPr lang="en-US"/>
                </a:p>
              </p:txBody>
            </p:sp>
            <p:sp>
              <p:nvSpPr>
                <p:cNvPr id="146526" name="Line 94"/>
                <p:cNvSpPr>
                  <a:spLocks noChangeShapeType="1"/>
                </p:cNvSpPr>
                <p:nvPr/>
              </p:nvSpPr>
              <p:spPr bwMode="auto">
                <a:xfrm>
                  <a:off x="1493" y="3001"/>
                  <a:ext cx="120" cy="212"/>
                </a:xfrm>
                <a:prstGeom prst="line">
                  <a:avLst/>
                </a:prstGeom>
                <a:noFill/>
                <a:ln w="12700">
                  <a:solidFill>
                    <a:schemeClr val="tx1"/>
                  </a:solidFill>
                  <a:round/>
                  <a:headEnd/>
                  <a:tailEnd/>
                </a:ln>
                <a:effectLst/>
              </p:spPr>
              <p:txBody>
                <a:bodyPr/>
                <a:lstStyle/>
                <a:p>
                  <a:endParaRPr lang="en-US"/>
                </a:p>
              </p:txBody>
            </p:sp>
            <p:sp>
              <p:nvSpPr>
                <p:cNvPr id="146527" name="Line 95"/>
                <p:cNvSpPr>
                  <a:spLocks noChangeShapeType="1"/>
                </p:cNvSpPr>
                <p:nvPr/>
              </p:nvSpPr>
              <p:spPr bwMode="auto">
                <a:xfrm>
                  <a:off x="1252" y="3001"/>
                  <a:ext cx="241" cy="0"/>
                </a:xfrm>
                <a:prstGeom prst="line">
                  <a:avLst/>
                </a:prstGeom>
                <a:noFill/>
                <a:ln w="12700">
                  <a:solidFill>
                    <a:schemeClr val="tx1"/>
                  </a:solidFill>
                  <a:round/>
                  <a:headEnd/>
                  <a:tailEnd/>
                </a:ln>
                <a:effectLst/>
              </p:spPr>
              <p:txBody>
                <a:bodyPr/>
                <a:lstStyle/>
                <a:p>
                  <a:endParaRPr lang="en-US"/>
                </a:p>
              </p:txBody>
            </p:sp>
            <p:sp>
              <p:nvSpPr>
                <p:cNvPr id="146528" name="Line 96"/>
                <p:cNvSpPr>
                  <a:spLocks noChangeShapeType="1"/>
                </p:cNvSpPr>
                <p:nvPr/>
              </p:nvSpPr>
              <p:spPr bwMode="auto">
                <a:xfrm flipV="1">
                  <a:off x="1132" y="3001"/>
                  <a:ext cx="120" cy="212"/>
                </a:xfrm>
                <a:prstGeom prst="line">
                  <a:avLst/>
                </a:prstGeom>
                <a:noFill/>
                <a:ln w="12700">
                  <a:solidFill>
                    <a:schemeClr val="tx1"/>
                  </a:solidFill>
                  <a:round/>
                  <a:headEnd/>
                  <a:tailEnd/>
                </a:ln>
                <a:effectLst/>
              </p:spPr>
              <p:txBody>
                <a:bodyPr/>
                <a:lstStyle/>
                <a:p>
                  <a:endParaRPr lang="en-US"/>
                </a:p>
              </p:txBody>
            </p:sp>
            <p:sp>
              <p:nvSpPr>
                <p:cNvPr id="146529" name="Line 97"/>
                <p:cNvSpPr>
                  <a:spLocks noChangeShapeType="1"/>
                </p:cNvSpPr>
                <p:nvPr/>
              </p:nvSpPr>
              <p:spPr bwMode="auto">
                <a:xfrm>
                  <a:off x="845" y="3213"/>
                  <a:ext cx="287" cy="0"/>
                </a:xfrm>
                <a:prstGeom prst="line">
                  <a:avLst/>
                </a:prstGeom>
                <a:noFill/>
                <a:ln w="12700">
                  <a:solidFill>
                    <a:schemeClr val="tx1"/>
                  </a:solidFill>
                  <a:round/>
                  <a:headEnd/>
                  <a:tailEnd/>
                </a:ln>
                <a:effectLst/>
              </p:spPr>
              <p:txBody>
                <a:bodyPr/>
                <a:lstStyle/>
                <a:p>
                  <a:endParaRPr lang="en-US"/>
                </a:p>
              </p:txBody>
            </p:sp>
            <p:sp>
              <p:nvSpPr>
                <p:cNvPr id="146530" name="Line 98"/>
                <p:cNvSpPr>
                  <a:spLocks noChangeShapeType="1"/>
                </p:cNvSpPr>
                <p:nvPr/>
              </p:nvSpPr>
              <p:spPr bwMode="auto">
                <a:xfrm flipH="1">
                  <a:off x="1613" y="3213"/>
                  <a:ext cx="287" cy="0"/>
                </a:xfrm>
                <a:prstGeom prst="line">
                  <a:avLst/>
                </a:prstGeom>
                <a:noFill/>
                <a:ln w="12700">
                  <a:solidFill>
                    <a:schemeClr val="tx1"/>
                  </a:solidFill>
                  <a:round/>
                  <a:headEnd/>
                  <a:tailEnd/>
                </a:ln>
                <a:effectLst/>
              </p:spPr>
              <p:txBody>
                <a:bodyPr/>
                <a:lstStyle/>
                <a:p>
                  <a:endParaRPr lang="en-US"/>
                </a:p>
              </p:txBody>
            </p:sp>
            <p:sp>
              <p:nvSpPr>
                <p:cNvPr id="146531" name="Line 99"/>
                <p:cNvSpPr>
                  <a:spLocks noChangeShapeType="1"/>
                </p:cNvSpPr>
                <p:nvPr/>
              </p:nvSpPr>
              <p:spPr bwMode="auto">
                <a:xfrm>
                  <a:off x="484" y="3213"/>
                  <a:ext cx="211" cy="0"/>
                </a:xfrm>
                <a:prstGeom prst="line">
                  <a:avLst/>
                </a:prstGeom>
                <a:noFill/>
                <a:ln w="12700">
                  <a:solidFill>
                    <a:schemeClr val="tx1"/>
                  </a:solidFill>
                  <a:round/>
                  <a:headEnd/>
                  <a:tailEnd/>
                </a:ln>
                <a:effectLst/>
              </p:spPr>
              <p:txBody>
                <a:bodyPr/>
                <a:lstStyle/>
                <a:p>
                  <a:endParaRPr lang="en-US"/>
                </a:p>
              </p:txBody>
            </p:sp>
            <p:sp>
              <p:nvSpPr>
                <p:cNvPr id="146532" name="Line 100"/>
                <p:cNvSpPr>
                  <a:spLocks noChangeShapeType="1"/>
                </p:cNvSpPr>
                <p:nvPr/>
              </p:nvSpPr>
              <p:spPr bwMode="auto">
                <a:xfrm flipH="1">
                  <a:off x="2050" y="3213"/>
                  <a:ext cx="211" cy="0"/>
                </a:xfrm>
                <a:prstGeom prst="line">
                  <a:avLst/>
                </a:prstGeom>
                <a:noFill/>
                <a:ln w="12700">
                  <a:solidFill>
                    <a:schemeClr val="tx1"/>
                  </a:solidFill>
                  <a:round/>
                  <a:headEnd/>
                  <a:tailEnd/>
                </a:ln>
                <a:effectLst/>
              </p:spPr>
              <p:txBody>
                <a:bodyPr/>
                <a:lstStyle/>
                <a:p>
                  <a:endParaRPr lang="en-US"/>
                </a:p>
              </p:txBody>
            </p:sp>
            <p:sp>
              <p:nvSpPr>
                <p:cNvPr id="146533" name="Line 101"/>
                <p:cNvSpPr>
                  <a:spLocks noChangeShapeType="1"/>
                </p:cNvSpPr>
                <p:nvPr/>
              </p:nvSpPr>
              <p:spPr bwMode="auto">
                <a:xfrm>
                  <a:off x="740" y="2937"/>
                  <a:ext cx="0" cy="190"/>
                </a:xfrm>
                <a:prstGeom prst="line">
                  <a:avLst/>
                </a:prstGeom>
                <a:noFill/>
                <a:ln w="12700">
                  <a:solidFill>
                    <a:schemeClr val="tx1"/>
                  </a:solidFill>
                  <a:round/>
                  <a:headEnd/>
                  <a:tailEnd/>
                </a:ln>
                <a:effectLst/>
              </p:spPr>
              <p:txBody>
                <a:bodyPr/>
                <a:lstStyle/>
                <a:p>
                  <a:endParaRPr lang="en-US"/>
                </a:p>
              </p:txBody>
            </p:sp>
            <p:sp>
              <p:nvSpPr>
                <p:cNvPr id="146534" name="Line 102"/>
                <p:cNvSpPr>
                  <a:spLocks noChangeShapeType="1"/>
                </p:cNvSpPr>
                <p:nvPr/>
              </p:nvSpPr>
              <p:spPr bwMode="auto">
                <a:xfrm>
                  <a:off x="800" y="2937"/>
                  <a:ext cx="0" cy="190"/>
                </a:xfrm>
                <a:prstGeom prst="line">
                  <a:avLst/>
                </a:prstGeom>
                <a:noFill/>
                <a:ln w="12700">
                  <a:solidFill>
                    <a:schemeClr val="tx1"/>
                  </a:solidFill>
                  <a:round/>
                  <a:headEnd/>
                  <a:tailEnd/>
                </a:ln>
                <a:effectLst/>
              </p:spPr>
              <p:txBody>
                <a:bodyPr/>
                <a:lstStyle/>
                <a:p>
                  <a:endParaRPr lang="en-US"/>
                </a:p>
              </p:txBody>
            </p:sp>
            <p:sp>
              <p:nvSpPr>
                <p:cNvPr id="146535" name="Line 103"/>
                <p:cNvSpPr>
                  <a:spLocks noChangeShapeType="1"/>
                </p:cNvSpPr>
                <p:nvPr/>
              </p:nvSpPr>
              <p:spPr bwMode="auto">
                <a:xfrm>
                  <a:off x="1945" y="2937"/>
                  <a:ext cx="0" cy="190"/>
                </a:xfrm>
                <a:prstGeom prst="line">
                  <a:avLst/>
                </a:prstGeom>
                <a:noFill/>
                <a:ln w="12700">
                  <a:solidFill>
                    <a:schemeClr val="tx1"/>
                  </a:solidFill>
                  <a:round/>
                  <a:headEnd/>
                  <a:tailEnd/>
                </a:ln>
                <a:effectLst/>
              </p:spPr>
              <p:txBody>
                <a:bodyPr/>
                <a:lstStyle/>
                <a:p>
                  <a:endParaRPr lang="en-US"/>
                </a:p>
              </p:txBody>
            </p:sp>
            <p:sp>
              <p:nvSpPr>
                <p:cNvPr id="146536" name="Line 104"/>
                <p:cNvSpPr>
                  <a:spLocks noChangeShapeType="1"/>
                </p:cNvSpPr>
                <p:nvPr/>
              </p:nvSpPr>
              <p:spPr bwMode="auto">
                <a:xfrm>
                  <a:off x="2005" y="2937"/>
                  <a:ext cx="0" cy="190"/>
                </a:xfrm>
                <a:prstGeom prst="line">
                  <a:avLst/>
                </a:prstGeom>
                <a:noFill/>
                <a:ln w="12700">
                  <a:solidFill>
                    <a:schemeClr val="tx1"/>
                  </a:solidFill>
                  <a:round/>
                  <a:headEnd/>
                  <a:tailEnd/>
                </a:ln>
                <a:effectLst/>
              </p:spPr>
              <p:txBody>
                <a:bodyPr/>
                <a:lstStyle/>
                <a:p>
                  <a:endParaRPr lang="en-US"/>
                </a:p>
              </p:txBody>
            </p:sp>
            <p:sp>
              <p:nvSpPr>
                <p:cNvPr id="146537" name="Rectangle 105"/>
                <p:cNvSpPr>
                  <a:spLocks noChangeArrowheads="1"/>
                </p:cNvSpPr>
                <p:nvPr/>
              </p:nvSpPr>
              <p:spPr bwMode="auto">
                <a:xfrm>
                  <a:off x="632" y="30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38" name="Rectangle 106"/>
                <p:cNvSpPr>
                  <a:spLocks noChangeArrowheads="1"/>
                </p:cNvSpPr>
                <p:nvPr/>
              </p:nvSpPr>
              <p:spPr bwMode="auto">
                <a:xfrm>
                  <a:off x="1837" y="30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39" name="Rectangle 107"/>
                <p:cNvSpPr>
                  <a:spLocks noChangeArrowheads="1"/>
                </p:cNvSpPr>
                <p:nvPr/>
              </p:nvSpPr>
              <p:spPr bwMode="auto">
                <a:xfrm>
                  <a:off x="632" y="271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40" name="Rectangle 108"/>
                <p:cNvSpPr>
                  <a:spLocks noChangeArrowheads="1"/>
                </p:cNvSpPr>
                <p:nvPr/>
              </p:nvSpPr>
              <p:spPr bwMode="auto">
                <a:xfrm>
                  <a:off x="1837" y="2717"/>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41" name="Rectangle 109"/>
                <p:cNvSpPr>
                  <a:spLocks noChangeArrowheads="1"/>
                </p:cNvSpPr>
                <p:nvPr/>
              </p:nvSpPr>
              <p:spPr bwMode="auto">
                <a:xfrm>
                  <a:off x="271" y="3078"/>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grpSp>
        </p:grpSp>
        <p:grpSp>
          <p:nvGrpSpPr>
            <p:cNvPr id="22" name="Group 110"/>
            <p:cNvGrpSpPr>
              <a:grpSpLocks/>
            </p:cNvGrpSpPr>
            <p:nvPr/>
          </p:nvGrpSpPr>
          <p:grpSpPr bwMode="auto">
            <a:xfrm>
              <a:off x="2227" y="3074"/>
              <a:ext cx="1865" cy="351"/>
              <a:chOff x="2227" y="3074"/>
              <a:chExt cx="1865" cy="351"/>
            </a:xfrm>
          </p:grpSpPr>
          <p:sp>
            <p:nvSpPr>
              <p:cNvPr id="146543" name="Line 111"/>
              <p:cNvSpPr>
                <a:spLocks noChangeShapeType="1"/>
              </p:cNvSpPr>
              <p:nvPr/>
            </p:nvSpPr>
            <p:spPr bwMode="auto">
              <a:xfrm flipH="1">
                <a:off x="2423" y="3208"/>
                <a:ext cx="213" cy="0"/>
              </a:xfrm>
              <a:prstGeom prst="line">
                <a:avLst/>
              </a:prstGeom>
              <a:noFill/>
              <a:ln w="12700">
                <a:solidFill>
                  <a:schemeClr val="tx1"/>
                </a:solidFill>
                <a:round/>
                <a:headEnd/>
                <a:tailEnd/>
              </a:ln>
              <a:effectLst/>
            </p:spPr>
            <p:txBody>
              <a:bodyPr/>
              <a:lstStyle/>
              <a:p>
                <a:endParaRPr lang="en-US"/>
              </a:p>
            </p:txBody>
          </p:sp>
          <p:sp>
            <p:nvSpPr>
              <p:cNvPr id="146544" name="Line 112"/>
              <p:cNvSpPr>
                <a:spLocks noChangeShapeType="1"/>
              </p:cNvSpPr>
              <p:nvPr/>
            </p:nvSpPr>
            <p:spPr bwMode="auto">
              <a:xfrm flipH="1">
                <a:off x="2972" y="3208"/>
                <a:ext cx="211" cy="0"/>
              </a:xfrm>
              <a:prstGeom prst="line">
                <a:avLst/>
              </a:prstGeom>
              <a:noFill/>
              <a:ln w="12700">
                <a:solidFill>
                  <a:schemeClr val="tx1"/>
                </a:solidFill>
                <a:round/>
                <a:headEnd/>
                <a:tailEnd/>
              </a:ln>
              <a:effectLst/>
            </p:spPr>
            <p:txBody>
              <a:bodyPr/>
              <a:lstStyle/>
              <a:p>
                <a:endParaRPr lang="en-US"/>
              </a:p>
            </p:txBody>
          </p:sp>
          <p:sp>
            <p:nvSpPr>
              <p:cNvPr id="146545" name="Line 113"/>
              <p:cNvSpPr>
                <a:spLocks noChangeShapeType="1"/>
              </p:cNvSpPr>
              <p:nvPr/>
            </p:nvSpPr>
            <p:spPr bwMode="auto">
              <a:xfrm flipH="1">
                <a:off x="3521" y="3208"/>
                <a:ext cx="211" cy="0"/>
              </a:xfrm>
              <a:prstGeom prst="line">
                <a:avLst/>
              </a:prstGeom>
              <a:noFill/>
              <a:ln w="12700">
                <a:solidFill>
                  <a:schemeClr val="tx1"/>
                </a:solidFill>
                <a:round/>
                <a:headEnd/>
                <a:tailEnd/>
              </a:ln>
              <a:effectLst/>
            </p:spPr>
            <p:txBody>
              <a:bodyPr/>
              <a:lstStyle/>
              <a:p>
                <a:endParaRPr lang="en-US"/>
              </a:p>
            </p:txBody>
          </p:sp>
          <p:sp>
            <p:nvSpPr>
              <p:cNvPr id="146546" name="Rectangle 114"/>
              <p:cNvSpPr>
                <a:spLocks noChangeArrowheads="1"/>
              </p:cNvSpPr>
              <p:nvPr/>
            </p:nvSpPr>
            <p:spPr bwMode="auto">
              <a:xfrm>
                <a:off x="2227"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47" name="Rectangle 115"/>
              <p:cNvSpPr>
                <a:spLocks noChangeArrowheads="1"/>
              </p:cNvSpPr>
              <p:nvPr/>
            </p:nvSpPr>
            <p:spPr bwMode="auto">
              <a:xfrm>
                <a:off x="2589"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48" name="Rectangle 116"/>
              <p:cNvSpPr>
                <a:spLocks noChangeArrowheads="1"/>
              </p:cNvSpPr>
              <p:nvPr/>
            </p:nvSpPr>
            <p:spPr bwMode="auto">
              <a:xfrm>
                <a:off x="2689"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6549" name="Rectangle 117"/>
              <p:cNvSpPr>
                <a:spLocks noChangeArrowheads="1"/>
              </p:cNvSpPr>
              <p:nvPr/>
            </p:nvSpPr>
            <p:spPr bwMode="auto">
              <a:xfrm>
                <a:off x="2791" y="3135"/>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2</a:t>
                </a:r>
              </a:p>
            </p:txBody>
          </p:sp>
          <p:sp>
            <p:nvSpPr>
              <p:cNvPr id="146550" name="Rectangle 118"/>
              <p:cNvSpPr>
                <a:spLocks noChangeArrowheads="1"/>
              </p:cNvSpPr>
              <p:nvPr/>
            </p:nvSpPr>
            <p:spPr bwMode="auto">
              <a:xfrm>
                <a:off x="3153"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C</a:t>
                </a:r>
              </a:p>
            </p:txBody>
          </p:sp>
          <p:sp>
            <p:nvSpPr>
              <p:cNvPr id="146551" name="Rectangle 119"/>
              <p:cNvSpPr>
                <a:spLocks noChangeArrowheads="1"/>
              </p:cNvSpPr>
              <p:nvPr/>
            </p:nvSpPr>
            <p:spPr bwMode="auto">
              <a:xfrm>
                <a:off x="3253"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sp>
            <p:nvSpPr>
              <p:cNvPr id="146552" name="Rectangle 120"/>
              <p:cNvSpPr>
                <a:spLocks noChangeArrowheads="1"/>
              </p:cNvSpPr>
              <p:nvPr/>
            </p:nvSpPr>
            <p:spPr bwMode="auto">
              <a:xfrm>
                <a:off x="3354" y="3135"/>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2</a:t>
                </a:r>
              </a:p>
            </p:txBody>
          </p:sp>
          <p:sp>
            <p:nvSpPr>
              <p:cNvPr id="146553" name="Rectangle 121"/>
              <p:cNvSpPr>
                <a:spLocks noChangeArrowheads="1"/>
              </p:cNvSpPr>
              <p:nvPr/>
            </p:nvSpPr>
            <p:spPr bwMode="auto">
              <a:xfrm>
                <a:off x="3715"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O</a:t>
                </a:r>
              </a:p>
            </p:txBody>
          </p:sp>
          <p:sp>
            <p:nvSpPr>
              <p:cNvPr id="146554" name="Rectangle 122"/>
              <p:cNvSpPr>
                <a:spLocks noChangeArrowheads="1"/>
              </p:cNvSpPr>
              <p:nvPr/>
            </p:nvSpPr>
            <p:spPr bwMode="auto">
              <a:xfrm>
                <a:off x="3817" y="3074"/>
                <a:ext cx="275" cy="290"/>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2100">
                    <a:latin typeface="Courier New" pitchFamily="49" charset="0"/>
                  </a:rPr>
                  <a:t>H</a:t>
                </a:r>
              </a:p>
            </p:txBody>
          </p:sp>
        </p:grpSp>
      </p:grpSp>
      <p:sp>
        <p:nvSpPr>
          <p:cNvPr id="146555" name="Rectangle 123"/>
          <p:cNvSpPr>
            <a:spLocks noChangeArrowheads="1"/>
          </p:cNvSpPr>
          <p:nvPr/>
        </p:nvSpPr>
        <p:spPr bwMode="auto">
          <a:xfrm>
            <a:off x="7010400" y="4876800"/>
            <a:ext cx="1200150" cy="454025"/>
          </a:xfrm>
          <a:prstGeom prst="rect">
            <a:avLst/>
          </a:prstGeom>
          <a:noFill/>
          <a:ln w="12700">
            <a:noFill/>
            <a:miter lim="800000"/>
            <a:headEnd/>
            <a:tailEnd/>
          </a:ln>
          <a:effectLst/>
        </p:spPr>
        <p:txBody>
          <a:bodyPr wrap="none" lIns="90488" tIns="44450" rIns="90488" bIns="44450">
            <a:spAutoFit/>
          </a:bodyPr>
          <a:lstStyle/>
          <a:p>
            <a:pPr eaLnBrk="0" hangingPunct="0"/>
            <a:r>
              <a:rPr lang="en-US" sz="2400"/>
              <a:t>+</a:t>
            </a:r>
            <a:r>
              <a:rPr lang="en-US" sz="2400">
                <a:solidFill>
                  <a:srgbClr val="F95AB7"/>
                </a:solidFill>
              </a:rPr>
              <a:t>    </a:t>
            </a:r>
            <a:r>
              <a:rPr lang="en-US" sz="2400">
                <a:solidFill>
                  <a:schemeClr val="tx2"/>
                </a:solidFill>
              </a:rPr>
              <a:t>H</a:t>
            </a:r>
            <a:r>
              <a:rPr lang="en-US" sz="2400" baseline="-25000">
                <a:solidFill>
                  <a:schemeClr val="tx2"/>
                </a:solidFill>
              </a:rPr>
              <a:t>2</a:t>
            </a:r>
            <a:r>
              <a:rPr lang="en-US" sz="2400">
                <a:solidFill>
                  <a:schemeClr val="tx2"/>
                </a:solidFill>
              </a:rPr>
              <a:t>O</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609600"/>
            <a:ext cx="7772400" cy="838200"/>
          </a:xfrm>
        </p:spPr>
        <p:txBody>
          <a:bodyPr/>
          <a:lstStyle/>
          <a:p>
            <a:r>
              <a:rPr lang="en-US"/>
              <a:t>Synthesis of Polyesters</a:t>
            </a:r>
          </a:p>
        </p:txBody>
      </p:sp>
      <p:pic>
        <p:nvPicPr>
          <p:cNvPr id="131076" name="Picture 4" descr="figure 12"/>
          <p:cNvPicPr>
            <a:picLocks noChangeAspect="1" noChangeArrowheads="1"/>
          </p:cNvPicPr>
          <p:nvPr/>
        </p:nvPicPr>
        <p:blipFill>
          <a:blip r:embed="rId3" cstate="print"/>
          <a:srcRect/>
          <a:stretch>
            <a:fillRect/>
          </a:stretch>
        </p:blipFill>
        <p:spPr bwMode="auto">
          <a:xfrm>
            <a:off x="912813" y="1876425"/>
            <a:ext cx="7164387" cy="46767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21_F43.jpg"/>
          <p:cNvPicPr>
            <a:picLocks noChangeAspect="1"/>
          </p:cNvPicPr>
          <p:nvPr/>
        </p:nvPicPr>
        <p:blipFill>
          <a:blip r:embed="rId3" cstate="print"/>
          <a:stretch>
            <a:fillRect/>
          </a:stretch>
        </p:blipFill>
        <p:spPr>
          <a:xfrm>
            <a:off x="4627296" y="252029"/>
            <a:ext cx="4059504" cy="6553200"/>
          </a:xfrm>
          <a:prstGeom prst="rect">
            <a:avLst/>
          </a:prstGeom>
        </p:spPr>
      </p:pic>
      <p:sp>
        <p:nvSpPr>
          <p:cNvPr id="4" name="Text Placeholder 3"/>
          <p:cNvSpPr>
            <a:spLocks noGrp="1"/>
          </p:cNvSpPr>
          <p:nvPr>
            <p:ph type="body" sz="half" idx="2"/>
          </p:nvPr>
        </p:nvSpPr>
        <p:spPr>
          <a:xfrm>
            <a:off x="457200" y="381000"/>
            <a:ext cx="3008313" cy="5745163"/>
          </a:xfrm>
        </p:spPr>
        <p:txBody>
          <a:bodyPr/>
          <a:lstStyle/>
          <a:p>
            <a:r>
              <a:rPr lang="en-US" sz="2400" dirty="0"/>
              <a:t>What are some applications of PET </a:t>
            </a:r>
            <a:r>
              <a:rPr lang="en-US" sz="2400" dirty="0" smtClean="0"/>
              <a:t>fibers</a:t>
            </a:r>
            <a:r>
              <a:rPr lang="en-US" sz="2400" dirty="0"/>
              <a:t>? </a:t>
            </a:r>
          </a:p>
          <a:p>
            <a:r>
              <a:rPr lang="en-US" sz="2400" dirty="0" smtClean="0"/>
              <a:t>Dacron, polyethylene </a:t>
            </a:r>
            <a:r>
              <a:rPr lang="en-US" sz="2400" dirty="0"/>
              <a:t>terephthalate, PET, fiber. It is used in medicine to replace tissues because it is well tolerated by the body. Here, a Dacron patch is used to close a hole between the heart’s two upper chambers.</a:t>
            </a:r>
          </a:p>
          <a:p>
            <a:endParaRPr lang="en-US" dirty="0"/>
          </a:p>
        </p:txBody>
      </p:sp>
    </p:spTree>
    <p:extLst>
      <p:ext uri="{BB962C8B-B14F-4D97-AF65-F5344CB8AC3E}">
        <p14:creationId xmlns:p14="http://schemas.microsoft.com/office/powerpoint/2010/main" val="42702605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304800"/>
            <a:ext cx="7772400" cy="1143000"/>
          </a:xfrm>
        </p:spPr>
        <p:txBody>
          <a:bodyPr/>
          <a:lstStyle/>
          <a:p>
            <a:r>
              <a:rPr lang="en-US"/>
              <a:t>Synthesis of Polyamides</a:t>
            </a:r>
          </a:p>
        </p:txBody>
      </p:sp>
      <p:pic>
        <p:nvPicPr>
          <p:cNvPr id="132100" name="Picture 4" descr="figure 12"/>
          <p:cNvPicPr>
            <a:picLocks noChangeAspect="1" noChangeArrowheads="1"/>
          </p:cNvPicPr>
          <p:nvPr/>
        </p:nvPicPr>
        <p:blipFill>
          <a:blip r:embed="rId3" cstate="print"/>
          <a:srcRect/>
          <a:stretch>
            <a:fillRect/>
          </a:stretch>
        </p:blipFill>
        <p:spPr bwMode="auto">
          <a:xfrm>
            <a:off x="2514600" y="1447800"/>
            <a:ext cx="4267200" cy="3011488"/>
          </a:xfrm>
          <a:prstGeom prst="rect">
            <a:avLst/>
          </a:prstGeom>
          <a:noFill/>
        </p:spPr>
      </p:pic>
      <p:pic>
        <p:nvPicPr>
          <p:cNvPr id="132101" name="Picture 5" descr="figure 12"/>
          <p:cNvPicPr>
            <a:picLocks noChangeAspect="1" noChangeArrowheads="1"/>
          </p:cNvPicPr>
          <p:nvPr/>
        </p:nvPicPr>
        <p:blipFill>
          <a:blip r:embed="rId4" cstate="print"/>
          <a:srcRect/>
          <a:stretch>
            <a:fillRect/>
          </a:stretch>
        </p:blipFill>
        <p:spPr bwMode="auto">
          <a:xfrm>
            <a:off x="2209800" y="4608513"/>
            <a:ext cx="4724400" cy="2173287"/>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868362"/>
          </a:xfrm>
        </p:spPr>
        <p:txBody>
          <a:bodyPr/>
          <a:lstStyle/>
          <a:p>
            <a:r>
              <a:rPr lang="en-US" dirty="0" smtClean="0"/>
              <a:t>What is Kevlar?</a:t>
            </a:r>
            <a:endParaRPr lang="en-US" dirty="0"/>
          </a:p>
        </p:txBody>
      </p:sp>
      <p:pic>
        <p:nvPicPr>
          <p:cNvPr id="133124" name="Picture 4" descr="figure 12"/>
          <p:cNvPicPr>
            <a:picLocks noChangeAspect="1" noChangeArrowheads="1"/>
          </p:cNvPicPr>
          <p:nvPr/>
        </p:nvPicPr>
        <p:blipFill>
          <a:blip r:embed="rId3" cstate="print"/>
          <a:srcRect/>
          <a:stretch>
            <a:fillRect/>
          </a:stretch>
        </p:blipFill>
        <p:spPr bwMode="auto">
          <a:xfrm>
            <a:off x="303212" y="1295400"/>
            <a:ext cx="4497387" cy="3076575"/>
          </a:xfrm>
          <a:prstGeom prst="rect">
            <a:avLst/>
          </a:prstGeom>
          <a:noFill/>
        </p:spPr>
      </p:pic>
      <p:pic>
        <p:nvPicPr>
          <p:cNvPr id="133125" name="Picture 5" descr="figure 12"/>
          <p:cNvPicPr>
            <a:picLocks noChangeAspect="1" noChangeArrowheads="1"/>
          </p:cNvPicPr>
          <p:nvPr/>
        </p:nvPicPr>
        <p:blipFill>
          <a:blip r:embed="rId4" cstate="print"/>
          <a:srcRect/>
          <a:stretch>
            <a:fillRect/>
          </a:stretch>
        </p:blipFill>
        <p:spPr bwMode="auto">
          <a:xfrm>
            <a:off x="4979894" y="1066800"/>
            <a:ext cx="4038600" cy="434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8751" y="222343"/>
            <a:ext cx="5295899" cy="606425"/>
          </a:xfrm>
        </p:spPr>
        <p:txBody>
          <a:bodyPr>
            <a:normAutofit fontScale="90000"/>
          </a:bodyPr>
          <a:lstStyle/>
          <a:p>
            <a:r>
              <a:rPr lang="en-US" dirty="0" smtClean="0"/>
              <a:t>How do polymers form? </a:t>
            </a:r>
            <a:endParaRPr lang="en-US" dirty="0"/>
          </a:p>
        </p:txBody>
      </p:sp>
      <p:sp>
        <p:nvSpPr>
          <p:cNvPr id="76" name="Slide Number Placeholder 3"/>
          <p:cNvSpPr>
            <a:spLocks noGrp="1"/>
          </p:cNvSpPr>
          <p:nvPr>
            <p:ph type="sldNum" sz="quarter" idx="12"/>
          </p:nvPr>
        </p:nvSpPr>
        <p:spPr/>
        <p:txBody>
          <a:bodyPr/>
          <a:lstStyle/>
          <a:p>
            <a:fld id="{E64DFA0F-518F-467A-BF2F-439C0AB88FE2}" type="slidenum">
              <a:rPr lang="en-US"/>
              <a:pPr/>
              <a:t>7</a:t>
            </a:fld>
            <a:endParaRPr lang="en-US"/>
          </a:p>
        </p:txBody>
      </p:sp>
      <p:sp>
        <p:nvSpPr>
          <p:cNvPr id="142338" name="Rectangle 2"/>
          <p:cNvSpPr>
            <a:spLocks noChangeArrowheads="1"/>
          </p:cNvSpPr>
          <p:nvPr/>
        </p:nvSpPr>
        <p:spPr bwMode="auto">
          <a:xfrm>
            <a:off x="5243513" y="1650300"/>
            <a:ext cx="3065462" cy="758825"/>
          </a:xfrm>
          <a:prstGeom prst="rect">
            <a:avLst/>
          </a:prstGeom>
          <a:noFill/>
          <a:ln w="12700">
            <a:noFill/>
            <a:miter lim="800000"/>
            <a:headEnd/>
            <a:tailEnd/>
          </a:ln>
          <a:effectLst/>
        </p:spPr>
        <p:txBody>
          <a:bodyPr wrap="none" lIns="90488" tIns="44450" rIns="90488" bIns="44450">
            <a:spAutoFit/>
          </a:bodyPr>
          <a:lstStyle/>
          <a:p>
            <a:pPr eaLnBrk="0" hangingPunct="0"/>
            <a:r>
              <a:rPr lang="en-US" sz="4400" dirty="0"/>
              <a:t>Head-to-Tail</a:t>
            </a:r>
          </a:p>
        </p:txBody>
      </p:sp>
      <p:sp>
        <p:nvSpPr>
          <p:cNvPr id="142339" name="Rectangle 3"/>
          <p:cNvSpPr>
            <a:spLocks noChangeArrowheads="1"/>
          </p:cNvSpPr>
          <p:nvPr/>
        </p:nvSpPr>
        <p:spPr bwMode="auto">
          <a:xfrm>
            <a:off x="5091113" y="4329113"/>
            <a:ext cx="3622675" cy="1428750"/>
          </a:xfrm>
          <a:prstGeom prst="rect">
            <a:avLst/>
          </a:prstGeom>
          <a:noFill/>
          <a:ln w="12700">
            <a:noFill/>
            <a:miter lim="800000"/>
            <a:headEnd/>
            <a:tailEnd/>
          </a:ln>
          <a:effectLst/>
        </p:spPr>
        <p:txBody>
          <a:bodyPr wrap="none" lIns="90488" tIns="44450" rIns="90488" bIns="44450">
            <a:spAutoFit/>
          </a:bodyPr>
          <a:lstStyle/>
          <a:p>
            <a:pPr eaLnBrk="0" hangingPunct="0"/>
            <a:r>
              <a:rPr lang="en-US" sz="4400"/>
              <a:t>Head-to-Head, </a:t>
            </a:r>
          </a:p>
          <a:p>
            <a:pPr eaLnBrk="0" hangingPunct="0"/>
            <a:r>
              <a:rPr lang="en-US" sz="4400"/>
              <a:t>Tail-to-Tail</a:t>
            </a:r>
          </a:p>
        </p:txBody>
      </p:sp>
      <p:grpSp>
        <p:nvGrpSpPr>
          <p:cNvPr id="2" name="Group 4"/>
          <p:cNvGrpSpPr>
            <a:grpSpLocks/>
          </p:cNvGrpSpPr>
          <p:nvPr/>
        </p:nvGrpSpPr>
        <p:grpSpPr bwMode="auto">
          <a:xfrm>
            <a:off x="185738" y="828768"/>
            <a:ext cx="4362450" cy="2354263"/>
            <a:chOff x="132" y="242"/>
            <a:chExt cx="2748" cy="1483"/>
          </a:xfrm>
        </p:grpSpPr>
        <p:grpSp>
          <p:nvGrpSpPr>
            <p:cNvPr id="3" name="Group 5"/>
            <p:cNvGrpSpPr>
              <a:grpSpLocks/>
            </p:cNvGrpSpPr>
            <p:nvPr/>
          </p:nvGrpSpPr>
          <p:grpSpPr bwMode="auto">
            <a:xfrm>
              <a:off x="132" y="242"/>
              <a:ext cx="2472" cy="1483"/>
              <a:chOff x="132" y="242"/>
              <a:chExt cx="2472" cy="1483"/>
            </a:xfrm>
          </p:grpSpPr>
          <p:sp>
            <p:nvSpPr>
              <p:cNvPr id="142342" name="Line 6"/>
              <p:cNvSpPr>
                <a:spLocks noChangeShapeType="1"/>
              </p:cNvSpPr>
              <p:nvPr/>
            </p:nvSpPr>
            <p:spPr bwMode="auto">
              <a:xfrm>
                <a:off x="407" y="969"/>
                <a:ext cx="318" cy="0"/>
              </a:xfrm>
              <a:prstGeom prst="line">
                <a:avLst/>
              </a:prstGeom>
              <a:noFill/>
              <a:ln w="12700">
                <a:solidFill>
                  <a:schemeClr val="tx1"/>
                </a:solidFill>
                <a:round/>
                <a:headEnd/>
                <a:tailEnd/>
              </a:ln>
              <a:effectLst/>
            </p:spPr>
            <p:txBody>
              <a:bodyPr/>
              <a:lstStyle/>
              <a:p>
                <a:endParaRPr lang="en-US"/>
              </a:p>
            </p:txBody>
          </p:sp>
          <p:sp>
            <p:nvSpPr>
              <p:cNvPr id="142343" name="Line 7"/>
              <p:cNvSpPr>
                <a:spLocks noChangeShapeType="1"/>
              </p:cNvSpPr>
              <p:nvPr/>
            </p:nvSpPr>
            <p:spPr bwMode="auto">
              <a:xfrm flipV="1">
                <a:off x="837" y="555"/>
                <a:ext cx="0" cy="285"/>
              </a:xfrm>
              <a:prstGeom prst="line">
                <a:avLst/>
              </a:prstGeom>
              <a:noFill/>
              <a:ln w="12700">
                <a:solidFill>
                  <a:schemeClr val="tx1"/>
                </a:solidFill>
                <a:round/>
                <a:headEnd/>
                <a:tailEnd/>
              </a:ln>
              <a:effectLst/>
            </p:spPr>
            <p:txBody>
              <a:bodyPr/>
              <a:lstStyle/>
              <a:p>
                <a:endParaRPr lang="en-US"/>
              </a:p>
            </p:txBody>
          </p:sp>
          <p:sp>
            <p:nvSpPr>
              <p:cNvPr id="142344" name="Line 8"/>
              <p:cNvSpPr>
                <a:spLocks noChangeShapeType="1"/>
              </p:cNvSpPr>
              <p:nvPr/>
            </p:nvSpPr>
            <p:spPr bwMode="auto">
              <a:xfrm>
                <a:off x="837" y="1097"/>
                <a:ext cx="0" cy="286"/>
              </a:xfrm>
              <a:prstGeom prst="line">
                <a:avLst/>
              </a:prstGeom>
              <a:noFill/>
              <a:ln w="12700">
                <a:solidFill>
                  <a:schemeClr val="tx1"/>
                </a:solidFill>
                <a:round/>
                <a:headEnd/>
                <a:tailEnd/>
              </a:ln>
              <a:effectLst/>
            </p:spPr>
            <p:txBody>
              <a:bodyPr/>
              <a:lstStyle/>
              <a:p>
                <a:endParaRPr lang="en-US"/>
              </a:p>
            </p:txBody>
          </p:sp>
          <p:sp>
            <p:nvSpPr>
              <p:cNvPr id="142345" name="Line 9"/>
              <p:cNvSpPr>
                <a:spLocks noChangeShapeType="1"/>
              </p:cNvSpPr>
              <p:nvPr/>
            </p:nvSpPr>
            <p:spPr bwMode="auto">
              <a:xfrm>
                <a:off x="950" y="969"/>
                <a:ext cx="318" cy="0"/>
              </a:xfrm>
              <a:prstGeom prst="line">
                <a:avLst/>
              </a:prstGeom>
              <a:noFill/>
              <a:ln w="12700">
                <a:solidFill>
                  <a:schemeClr val="tx1"/>
                </a:solidFill>
                <a:round/>
                <a:headEnd/>
                <a:tailEnd/>
              </a:ln>
              <a:effectLst/>
            </p:spPr>
            <p:txBody>
              <a:bodyPr/>
              <a:lstStyle/>
              <a:p>
                <a:endParaRPr lang="en-US"/>
              </a:p>
            </p:txBody>
          </p:sp>
          <p:sp>
            <p:nvSpPr>
              <p:cNvPr id="142346" name="Line 10"/>
              <p:cNvSpPr>
                <a:spLocks noChangeShapeType="1"/>
              </p:cNvSpPr>
              <p:nvPr/>
            </p:nvSpPr>
            <p:spPr bwMode="auto">
              <a:xfrm flipV="1">
                <a:off x="1380" y="555"/>
                <a:ext cx="0" cy="285"/>
              </a:xfrm>
              <a:prstGeom prst="line">
                <a:avLst/>
              </a:prstGeom>
              <a:noFill/>
              <a:ln w="12700">
                <a:solidFill>
                  <a:schemeClr val="tx1"/>
                </a:solidFill>
                <a:round/>
                <a:headEnd/>
                <a:tailEnd/>
              </a:ln>
              <a:effectLst/>
            </p:spPr>
            <p:txBody>
              <a:bodyPr/>
              <a:lstStyle/>
              <a:p>
                <a:endParaRPr lang="en-US"/>
              </a:p>
            </p:txBody>
          </p:sp>
          <p:sp>
            <p:nvSpPr>
              <p:cNvPr id="142347" name="Line 11"/>
              <p:cNvSpPr>
                <a:spLocks noChangeShapeType="1"/>
              </p:cNvSpPr>
              <p:nvPr/>
            </p:nvSpPr>
            <p:spPr bwMode="auto">
              <a:xfrm>
                <a:off x="1380" y="1097"/>
                <a:ext cx="0" cy="286"/>
              </a:xfrm>
              <a:prstGeom prst="line">
                <a:avLst/>
              </a:prstGeom>
              <a:noFill/>
              <a:ln w="12700">
                <a:solidFill>
                  <a:schemeClr val="tx1"/>
                </a:solidFill>
                <a:round/>
                <a:headEnd/>
                <a:tailEnd/>
              </a:ln>
              <a:effectLst/>
            </p:spPr>
            <p:txBody>
              <a:bodyPr/>
              <a:lstStyle/>
              <a:p>
                <a:endParaRPr lang="en-US"/>
              </a:p>
            </p:txBody>
          </p:sp>
          <p:sp>
            <p:nvSpPr>
              <p:cNvPr id="142348" name="Line 12"/>
              <p:cNvSpPr>
                <a:spLocks noChangeShapeType="1"/>
              </p:cNvSpPr>
              <p:nvPr/>
            </p:nvSpPr>
            <p:spPr bwMode="auto">
              <a:xfrm flipV="1">
                <a:off x="1491" y="966"/>
                <a:ext cx="294" cy="3"/>
              </a:xfrm>
              <a:prstGeom prst="line">
                <a:avLst/>
              </a:prstGeom>
              <a:noFill/>
              <a:ln w="12700">
                <a:solidFill>
                  <a:schemeClr val="tx1"/>
                </a:solidFill>
                <a:round/>
                <a:headEnd/>
                <a:tailEnd/>
              </a:ln>
              <a:effectLst/>
            </p:spPr>
            <p:txBody>
              <a:bodyPr/>
              <a:lstStyle/>
              <a:p>
                <a:endParaRPr lang="en-US"/>
              </a:p>
            </p:txBody>
          </p:sp>
          <p:sp>
            <p:nvSpPr>
              <p:cNvPr id="142349" name="Line 13"/>
              <p:cNvSpPr>
                <a:spLocks noChangeShapeType="1"/>
              </p:cNvSpPr>
              <p:nvPr/>
            </p:nvSpPr>
            <p:spPr bwMode="auto">
              <a:xfrm flipV="1">
                <a:off x="1896" y="552"/>
                <a:ext cx="0" cy="287"/>
              </a:xfrm>
              <a:prstGeom prst="line">
                <a:avLst/>
              </a:prstGeom>
              <a:noFill/>
              <a:ln w="12700">
                <a:solidFill>
                  <a:schemeClr val="tx1"/>
                </a:solidFill>
                <a:round/>
                <a:headEnd/>
                <a:tailEnd/>
              </a:ln>
              <a:effectLst/>
            </p:spPr>
            <p:txBody>
              <a:bodyPr/>
              <a:lstStyle/>
              <a:p>
                <a:endParaRPr lang="en-US"/>
              </a:p>
            </p:txBody>
          </p:sp>
          <p:sp>
            <p:nvSpPr>
              <p:cNvPr id="142350" name="Line 14"/>
              <p:cNvSpPr>
                <a:spLocks noChangeShapeType="1"/>
              </p:cNvSpPr>
              <p:nvPr/>
            </p:nvSpPr>
            <p:spPr bwMode="auto">
              <a:xfrm>
                <a:off x="1896" y="1095"/>
                <a:ext cx="0" cy="285"/>
              </a:xfrm>
              <a:prstGeom prst="line">
                <a:avLst/>
              </a:prstGeom>
              <a:noFill/>
              <a:ln w="12700">
                <a:solidFill>
                  <a:schemeClr val="tx1"/>
                </a:solidFill>
                <a:round/>
                <a:headEnd/>
                <a:tailEnd/>
              </a:ln>
              <a:effectLst/>
            </p:spPr>
            <p:txBody>
              <a:bodyPr/>
              <a:lstStyle/>
              <a:p>
                <a:endParaRPr lang="en-US"/>
              </a:p>
            </p:txBody>
          </p:sp>
          <p:sp>
            <p:nvSpPr>
              <p:cNvPr id="142351" name="Line 15"/>
              <p:cNvSpPr>
                <a:spLocks noChangeShapeType="1"/>
              </p:cNvSpPr>
              <p:nvPr/>
            </p:nvSpPr>
            <p:spPr bwMode="auto">
              <a:xfrm>
                <a:off x="2009" y="966"/>
                <a:ext cx="318" cy="0"/>
              </a:xfrm>
              <a:prstGeom prst="line">
                <a:avLst/>
              </a:prstGeom>
              <a:noFill/>
              <a:ln w="12700">
                <a:solidFill>
                  <a:schemeClr val="tx1"/>
                </a:solidFill>
                <a:round/>
                <a:headEnd/>
                <a:tailEnd/>
              </a:ln>
              <a:effectLst/>
            </p:spPr>
            <p:txBody>
              <a:bodyPr/>
              <a:lstStyle/>
              <a:p>
                <a:endParaRPr lang="en-US"/>
              </a:p>
            </p:txBody>
          </p:sp>
          <p:sp>
            <p:nvSpPr>
              <p:cNvPr id="142352" name="Line 16"/>
              <p:cNvSpPr>
                <a:spLocks noChangeShapeType="1"/>
              </p:cNvSpPr>
              <p:nvPr/>
            </p:nvSpPr>
            <p:spPr bwMode="auto">
              <a:xfrm flipV="1">
                <a:off x="2439" y="552"/>
                <a:ext cx="0" cy="287"/>
              </a:xfrm>
              <a:prstGeom prst="line">
                <a:avLst/>
              </a:prstGeom>
              <a:noFill/>
              <a:ln w="12700">
                <a:solidFill>
                  <a:schemeClr val="tx1"/>
                </a:solidFill>
                <a:round/>
                <a:headEnd/>
                <a:tailEnd/>
              </a:ln>
              <a:effectLst/>
            </p:spPr>
            <p:txBody>
              <a:bodyPr/>
              <a:lstStyle/>
              <a:p>
                <a:endParaRPr lang="en-US"/>
              </a:p>
            </p:txBody>
          </p:sp>
          <p:sp>
            <p:nvSpPr>
              <p:cNvPr id="142353" name="Line 17"/>
              <p:cNvSpPr>
                <a:spLocks noChangeShapeType="1"/>
              </p:cNvSpPr>
              <p:nvPr/>
            </p:nvSpPr>
            <p:spPr bwMode="auto">
              <a:xfrm>
                <a:off x="2439" y="1095"/>
                <a:ext cx="0" cy="285"/>
              </a:xfrm>
              <a:prstGeom prst="line">
                <a:avLst/>
              </a:prstGeom>
              <a:noFill/>
              <a:ln w="12700">
                <a:solidFill>
                  <a:schemeClr val="tx1"/>
                </a:solidFill>
                <a:round/>
                <a:headEnd/>
                <a:tailEnd/>
              </a:ln>
              <a:effectLst/>
            </p:spPr>
            <p:txBody>
              <a:bodyPr/>
              <a:lstStyle/>
              <a:p>
                <a:endParaRPr lang="en-US"/>
              </a:p>
            </p:txBody>
          </p:sp>
          <p:sp>
            <p:nvSpPr>
              <p:cNvPr id="142354" name="Rectangle 18"/>
              <p:cNvSpPr>
                <a:spLocks noChangeArrowheads="1"/>
              </p:cNvSpPr>
              <p:nvPr/>
            </p:nvSpPr>
            <p:spPr bwMode="auto">
              <a:xfrm>
                <a:off x="599" y="1330"/>
                <a:ext cx="482"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Cl</a:t>
                </a:r>
              </a:p>
            </p:txBody>
          </p:sp>
          <p:sp>
            <p:nvSpPr>
              <p:cNvPr id="142355" name="Rectangle 19"/>
              <p:cNvSpPr>
                <a:spLocks noChangeArrowheads="1"/>
              </p:cNvSpPr>
              <p:nvPr/>
            </p:nvSpPr>
            <p:spPr bwMode="auto">
              <a:xfrm>
                <a:off x="675" y="787"/>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56" name="Rectangle 20"/>
              <p:cNvSpPr>
                <a:spLocks noChangeArrowheads="1"/>
              </p:cNvSpPr>
              <p:nvPr/>
            </p:nvSpPr>
            <p:spPr bwMode="auto">
              <a:xfrm>
                <a:off x="1217" y="787"/>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57" name="Rectangle 21"/>
              <p:cNvSpPr>
                <a:spLocks noChangeArrowheads="1"/>
              </p:cNvSpPr>
              <p:nvPr/>
            </p:nvSpPr>
            <p:spPr bwMode="auto">
              <a:xfrm>
                <a:off x="132" y="787"/>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58" name="Rectangle 22"/>
              <p:cNvSpPr>
                <a:spLocks noChangeArrowheads="1"/>
              </p:cNvSpPr>
              <p:nvPr/>
            </p:nvSpPr>
            <p:spPr bwMode="auto">
              <a:xfrm>
                <a:off x="675" y="245"/>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59" name="Rectangle 23"/>
              <p:cNvSpPr>
                <a:spLocks noChangeArrowheads="1"/>
              </p:cNvSpPr>
              <p:nvPr/>
            </p:nvSpPr>
            <p:spPr bwMode="auto">
              <a:xfrm>
                <a:off x="1217" y="245"/>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60" name="Rectangle 24"/>
              <p:cNvSpPr>
                <a:spLocks noChangeArrowheads="1"/>
              </p:cNvSpPr>
              <p:nvPr/>
            </p:nvSpPr>
            <p:spPr bwMode="auto">
              <a:xfrm>
                <a:off x="1217" y="1330"/>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61" name="Rectangle 25"/>
              <p:cNvSpPr>
                <a:spLocks noChangeArrowheads="1"/>
              </p:cNvSpPr>
              <p:nvPr/>
            </p:nvSpPr>
            <p:spPr bwMode="auto">
              <a:xfrm>
                <a:off x="1658" y="1327"/>
                <a:ext cx="482"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Cl</a:t>
                </a:r>
              </a:p>
            </p:txBody>
          </p:sp>
          <p:sp>
            <p:nvSpPr>
              <p:cNvPr id="142362" name="Rectangle 26"/>
              <p:cNvSpPr>
                <a:spLocks noChangeArrowheads="1"/>
              </p:cNvSpPr>
              <p:nvPr/>
            </p:nvSpPr>
            <p:spPr bwMode="auto">
              <a:xfrm>
                <a:off x="1734" y="785"/>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63" name="Rectangle 27"/>
              <p:cNvSpPr>
                <a:spLocks noChangeArrowheads="1"/>
              </p:cNvSpPr>
              <p:nvPr/>
            </p:nvSpPr>
            <p:spPr bwMode="auto">
              <a:xfrm>
                <a:off x="2276" y="785"/>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64" name="Rectangle 28"/>
              <p:cNvSpPr>
                <a:spLocks noChangeArrowheads="1"/>
              </p:cNvSpPr>
              <p:nvPr/>
            </p:nvSpPr>
            <p:spPr bwMode="auto">
              <a:xfrm>
                <a:off x="1734" y="242"/>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65" name="Rectangle 29"/>
              <p:cNvSpPr>
                <a:spLocks noChangeArrowheads="1"/>
              </p:cNvSpPr>
              <p:nvPr/>
            </p:nvSpPr>
            <p:spPr bwMode="auto">
              <a:xfrm>
                <a:off x="2276" y="242"/>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66" name="Rectangle 30"/>
              <p:cNvSpPr>
                <a:spLocks noChangeArrowheads="1"/>
              </p:cNvSpPr>
              <p:nvPr/>
            </p:nvSpPr>
            <p:spPr bwMode="auto">
              <a:xfrm>
                <a:off x="2276" y="1327"/>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grpSp>
        <p:sp>
          <p:nvSpPr>
            <p:cNvPr id="142367" name="Line 31"/>
            <p:cNvSpPr>
              <a:spLocks noChangeShapeType="1"/>
            </p:cNvSpPr>
            <p:nvPr/>
          </p:nvSpPr>
          <p:spPr bwMode="auto">
            <a:xfrm>
              <a:off x="2544" y="1008"/>
              <a:ext cx="336" cy="0"/>
            </a:xfrm>
            <a:prstGeom prst="line">
              <a:avLst/>
            </a:prstGeom>
            <a:noFill/>
            <a:ln w="12700">
              <a:solidFill>
                <a:schemeClr val="tx1"/>
              </a:solidFill>
              <a:round/>
              <a:headEnd/>
              <a:tailEnd/>
            </a:ln>
            <a:effectLst/>
          </p:spPr>
          <p:txBody>
            <a:bodyPr/>
            <a:lstStyle/>
            <a:p>
              <a:endParaRPr lang="en-US"/>
            </a:p>
          </p:txBody>
        </p:sp>
      </p:grpSp>
      <p:sp>
        <p:nvSpPr>
          <p:cNvPr id="142368" name="Oval 32"/>
          <p:cNvSpPr>
            <a:spLocks noChangeArrowheads="1"/>
          </p:cNvSpPr>
          <p:nvPr/>
        </p:nvSpPr>
        <p:spPr bwMode="auto">
          <a:xfrm>
            <a:off x="920750" y="311150"/>
            <a:ext cx="901700" cy="2425700"/>
          </a:xfrm>
          <a:prstGeom prst="ellipse">
            <a:avLst/>
          </a:prstGeom>
          <a:noFill/>
          <a:ln w="12700">
            <a:solidFill>
              <a:schemeClr val="accent2"/>
            </a:solidFill>
            <a:round/>
            <a:headEnd/>
            <a:tailEnd/>
          </a:ln>
          <a:effectLst/>
        </p:spPr>
        <p:txBody>
          <a:bodyPr wrap="none" anchor="ctr"/>
          <a:lstStyle/>
          <a:p>
            <a:endParaRPr lang="en-US"/>
          </a:p>
        </p:txBody>
      </p:sp>
      <p:sp>
        <p:nvSpPr>
          <p:cNvPr id="142369" name="Rectangle 33"/>
          <p:cNvSpPr>
            <a:spLocks noChangeArrowheads="1"/>
          </p:cNvSpPr>
          <p:nvPr/>
        </p:nvSpPr>
        <p:spPr bwMode="auto">
          <a:xfrm>
            <a:off x="876301" y="3127468"/>
            <a:ext cx="930275" cy="515938"/>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accent2"/>
                </a:solidFill>
              </a:rPr>
              <a:t>Head</a:t>
            </a:r>
          </a:p>
        </p:txBody>
      </p:sp>
      <p:sp>
        <p:nvSpPr>
          <p:cNvPr id="142370" name="Oval 34"/>
          <p:cNvSpPr>
            <a:spLocks noChangeArrowheads="1"/>
          </p:cNvSpPr>
          <p:nvPr/>
        </p:nvSpPr>
        <p:spPr bwMode="auto">
          <a:xfrm>
            <a:off x="1987550" y="311150"/>
            <a:ext cx="444500" cy="2425700"/>
          </a:xfrm>
          <a:prstGeom prst="ellipse">
            <a:avLst/>
          </a:prstGeom>
          <a:noFill/>
          <a:ln w="12700">
            <a:solidFill>
              <a:srgbClr val="F95AB7"/>
            </a:solidFill>
            <a:round/>
            <a:headEnd/>
            <a:tailEnd/>
          </a:ln>
          <a:effectLst/>
        </p:spPr>
        <p:txBody>
          <a:bodyPr wrap="none" anchor="ctr"/>
          <a:lstStyle/>
          <a:p>
            <a:endParaRPr lang="en-US"/>
          </a:p>
        </p:txBody>
      </p:sp>
      <p:sp>
        <p:nvSpPr>
          <p:cNvPr id="142371" name="Rectangle 35"/>
          <p:cNvSpPr>
            <a:spLocks noChangeArrowheads="1"/>
          </p:cNvSpPr>
          <p:nvPr/>
        </p:nvSpPr>
        <p:spPr bwMode="auto">
          <a:xfrm>
            <a:off x="1790701" y="3127468"/>
            <a:ext cx="1003300" cy="515938"/>
          </a:xfrm>
          <a:prstGeom prst="rect">
            <a:avLst/>
          </a:prstGeom>
          <a:noFill/>
          <a:ln w="12700">
            <a:noFill/>
            <a:miter lim="800000"/>
            <a:headEnd/>
            <a:tailEnd/>
          </a:ln>
          <a:effectLst/>
        </p:spPr>
        <p:txBody>
          <a:bodyPr lIns="90488" tIns="44450" rIns="90488" bIns="44450">
            <a:spAutoFit/>
          </a:bodyPr>
          <a:lstStyle/>
          <a:p>
            <a:pPr eaLnBrk="0" hangingPunct="0"/>
            <a:r>
              <a:rPr lang="en-US">
                <a:solidFill>
                  <a:srgbClr val="F95AB7"/>
                </a:solidFill>
              </a:rPr>
              <a:t>Tail</a:t>
            </a:r>
          </a:p>
        </p:txBody>
      </p:sp>
      <p:sp>
        <p:nvSpPr>
          <p:cNvPr id="142372" name="Oval 36"/>
          <p:cNvSpPr>
            <a:spLocks noChangeArrowheads="1"/>
          </p:cNvSpPr>
          <p:nvPr/>
        </p:nvSpPr>
        <p:spPr bwMode="auto">
          <a:xfrm>
            <a:off x="2520950" y="311150"/>
            <a:ext cx="901700" cy="2425700"/>
          </a:xfrm>
          <a:prstGeom prst="ellipse">
            <a:avLst/>
          </a:prstGeom>
          <a:noFill/>
          <a:ln w="12700">
            <a:solidFill>
              <a:schemeClr val="accent2"/>
            </a:solidFill>
            <a:round/>
            <a:headEnd/>
            <a:tailEnd/>
          </a:ln>
          <a:effectLst/>
        </p:spPr>
        <p:txBody>
          <a:bodyPr wrap="none" anchor="ctr"/>
          <a:lstStyle/>
          <a:p>
            <a:endParaRPr lang="en-US"/>
          </a:p>
        </p:txBody>
      </p:sp>
      <p:sp>
        <p:nvSpPr>
          <p:cNvPr id="142373" name="Rectangle 37"/>
          <p:cNvSpPr>
            <a:spLocks noChangeArrowheads="1"/>
          </p:cNvSpPr>
          <p:nvPr/>
        </p:nvSpPr>
        <p:spPr bwMode="auto">
          <a:xfrm>
            <a:off x="2552701" y="3127468"/>
            <a:ext cx="930275" cy="515938"/>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accent2"/>
                </a:solidFill>
              </a:rPr>
              <a:t>Head</a:t>
            </a:r>
          </a:p>
        </p:txBody>
      </p:sp>
      <p:sp>
        <p:nvSpPr>
          <p:cNvPr id="142374" name="Oval 38"/>
          <p:cNvSpPr>
            <a:spLocks noChangeArrowheads="1"/>
          </p:cNvSpPr>
          <p:nvPr/>
        </p:nvSpPr>
        <p:spPr bwMode="auto">
          <a:xfrm>
            <a:off x="3663950" y="311150"/>
            <a:ext cx="444500" cy="2425700"/>
          </a:xfrm>
          <a:prstGeom prst="ellipse">
            <a:avLst/>
          </a:prstGeom>
          <a:noFill/>
          <a:ln w="12700">
            <a:solidFill>
              <a:srgbClr val="F95AB7"/>
            </a:solidFill>
            <a:round/>
            <a:headEnd/>
            <a:tailEnd/>
          </a:ln>
          <a:effectLst/>
        </p:spPr>
        <p:txBody>
          <a:bodyPr wrap="none" anchor="ctr"/>
          <a:lstStyle/>
          <a:p>
            <a:endParaRPr lang="en-US"/>
          </a:p>
        </p:txBody>
      </p:sp>
      <p:sp>
        <p:nvSpPr>
          <p:cNvPr id="142375" name="Rectangle 39"/>
          <p:cNvSpPr>
            <a:spLocks noChangeArrowheads="1"/>
          </p:cNvSpPr>
          <p:nvPr/>
        </p:nvSpPr>
        <p:spPr bwMode="auto">
          <a:xfrm>
            <a:off x="3467101" y="3127468"/>
            <a:ext cx="1003300" cy="515938"/>
          </a:xfrm>
          <a:prstGeom prst="rect">
            <a:avLst/>
          </a:prstGeom>
          <a:noFill/>
          <a:ln w="12700">
            <a:noFill/>
            <a:miter lim="800000"/>
            <a:headEnd/>
            <a:tailEnd/>
          </a:ln>
          <a:effectLst/>
        </p:spPr>
        <p:txBody>
          <a:bodyPr lIns="90488" tIns="44450" rIns="90488" bIns="44450">
            <a:spAutoFit/>
          </a:bodyPr>
          <a:lstStyle/>
          <a:p>
            <a:pPr eaLnBrk="0" hangingPunct="0"/>
            <a:r>
              <a:rPr lang="en-US">
                <a:solidFill>
                  <a:srgbClr val="F95AB7"/>
                </a:solidFill>
              </a:rPr>
              <a:t>Tail</a:t>
            </a:r>
          </a:p>
        </p:txBody>
      </p:sp>
      <p:grpSp>
        <p:nvGrpSpPr>
          <p:cNvPr id="4" name="Group 40"/>
          <p:cNvGrpSpPr>
            <a:grpSpLocks/>
          </p:cNvGrpSpPr>
          <p:nvPr/>
        </p:nvGrpSpPr>
        <p:grpSpPr bwMode="auto">
          <a:xfrm>
            <a:off x="209550" y="3584575"/>
            <a:ext cx="4362450" cy="2354263"/>
            <a:chOff x="132" y="2258"/>
            <a:chExt cx="2748" cy="1483"/>
          </a:xfrm>
        </p:grpSpPr>
        <p:grpSp>
          <p:nvGrpSpPr>
            <p:cNvPr id="5" name="Group 41"/>
            <p:cNvGrpSpPr>
              <a:grpSpLocks/>
            </p:cNvGrpSpPr>
            <p:nvPr/>
          </p:nvGrpSpPr>
          <p:grpSpPr bwMode="auto">
            <a:xfrm>
              <a:off x="132" y="2258"/>
              <a:ext cx="2472" cy="1483"/>
              <a:chOff x="132" y="2258"/>
              <a:chExt cx="2472" cy="1483"/>
            </a:xfrm>
          </p:grpSpPr>
          <p:sp>
            <p:nvSpPr>
              <p:cNvPr id="142378" name="Line 42"/>
              <p:cNvSpPr>
                <a:spLocks noChangeShapeType="1"/>
              </p:cNvSpPr>
              <p:nvPr/>
            </p:nvSpPr>
            <p:spPr bwMode="auto">
              <a:xfrm>
                <a:off x="407" y="2985"/>
                <a:ext cx="318" cy="0"/>
              </a:xfrm>
              <a:prstGeom prst="line">
                <a:avLst/>
              </a:prstGeom>
              <a:noFill/>
              <a:ln w="12700">
                <a:solidFill>
                  <a:schemeClr val="tx1"/>
                </a:solidFill>
                <a:round/>
                <a:headEnd/>
                <a:tailEnd/>
              </a:ln>
              <a:effectLst/>
            </p:spPr>
            <p:txBody>
              <a:bodyPr/>
              <a:lstStyle/>
              <a:p>
                <a:endParaRPr lang="en-US"/>
              </a:p>
            </p:txBody>
          </p:sp>
          <p:sp>
            <p:nvSpPr>
              <p:cNvPr id="142379" name="Line 43"/>
              <p:cNvSpPr>
                <a:spLocks noChangeShapeType="1"/>
              </p:cNvSpPr>
              <p:nvPr/>
            </p:nvSpPr>
            <p:spPr bwMode="auto">
              <a:xfrm flipV="1">
                <a:off x="837" y="2571"/>
                <a:ext cx="0" cy="285"/>
              </a:xfrm>
              <a:prstGeom prst="line">
                <a:avLst/>
              </a:prstGeom>
              <a:noFill/>
              <a:ln w="12700">
                <a:solidFill>
                  <a:schemeClr val="tx1"/>
                </a:solidFill>
                <a:round/>
                <a:headEnd/>
                <a:tailEnd/>
              </a:ln>
              <a:effectLst/>
            </p:spPr>
            <p:txBody>
              <a:bodyPr/>
              <a:lstStyle/>
              <a:p>
                <a:endParaRPr lang="en-US"/>
              </a:p>
            </p:txBody>
          </p:sp>
          <p:sp>
            <p:nvSpPr>
              <p:cNvPr id="142380" name="Line 44"/>
              <p:cNvSpPr>
                <a:spLocks noChangeShapeType="1"/>
              </p:cNvSpPr>
              <p:nvPr/>
            </p:nvSpPr>
            <p:spPr bwMode="auto">
              <a:xfrm>
                <a:off x="837" y="3113"/>
                <a:ext cx="0" cy="286"/>
              </a:xfrm>
              <a:prstGeom prst="line">
                <a:avLst/>
              </a:prstGeom>
              <a:noFill/>
              <a:ln w="12700">
                <a:solidFill>
                  <a:schemeClr val="tx1"/>
                </a:solidFill>
                <a:round/>
                <a:headEnd/>
                <a:tailEnd/>
              </a:ln>
              <a:effectLst/>
            </p:spPr>
            <p:txBody>
              <a:bodyPr/>
              <a:lstStyle/>
              <a:p>
                <a:endParaRPr lang="en-US"/>
              </a:p>
            </p:txBody>
          </p:sp>
          <p:sp>
            <p:nvSpPr>
              <p:cNvPr id="142381" name="Line 45"/>
              <p:cNvSpPr>
                <a:spLocks noChangeShapeType="1"/>
              </p:cNvSpPr>
              <p:nvPr/>
            </p:nvSpPr>
            <p:spPr bwMode="auto">
              <a:xfrm>
                <a:off x="950" y="2985"/>
                <a:ext cx="318" cy="0"/>
              </a:xfrm>
              <a:prstGeom prst="line">
                <a:avLst/>
              </a:prstGeom>
              <a:noFill/>
              <a:ln w="12700">
                <a:solidFill>
                  <a:schemeClr val="tx1"/>
                </a:solidFill>
                <a:round/>
                <a:headEnd/>
                <a:tailEnd/>
              </a:ln>
              <a:effectLst/>
            </p:spPr>
            <p:txBody>
              <a:bodyPr/>
              <a:lstStyle/>
              <a:p>
                <a:endParaRPr lang="en-US"/>
              </a:p>
            </p:txBody>
          </p:sp>
          <p:sp>
            <p:nvSpPr>
              <p:cNvPr id="142382" name="Line 46"/>
              <p:cNvSpPr>
                <a:spLocks noChangeShapeType="1"/>
              </p:cNvSpPr>
              <p:nvPr/>
            </p:nvSpPr>
            <p:spPr bwMode="auto">
              <a:xfrm flipV="1">
                <a:off x="1380" y="2571"/>
                <a:ext cx="0" cy="285"/>
              </a:xfrm>
              <a:prstGeom prst="line">
                <a:avLst/>
              </a:prstGeom>
              <a:noFill/>
              <a:ln w="12700">
                <a:solidFill>
                  <a:schemeClr val="tx1"/>
                </a:solidFill>
                <a:round/>
                <a:headEnd/>
                <a:tailEnd/>
              </a:ln>
              <a:effectLst/>
            </p:spPr>
            <p:txBody>
              <a:bodyPr/>
              <a:lstStyle/>
              <a:p>
                <a:endParaRPr lang="en-US"/>
              </a:p>
            </p:txBody>
          </p:sp>
          <p:sp>
            <p:nvSpPr>
              <p:cNvPr id="142383" name="Line 47"/>
              <p:cNvSpPr>
                <a:spLocks noChangeShapeType="1"/>
              </p:cNvSpPr>
              <p:nvPr/>
            </p:nvSpPr>
            <p:spPr bwMode="auto">
              <a:xfrm>
                <a:off x="1380" y="3113"/>
                <a:ext cx="0" cy="286"/>
              </a:xfrm>
              <a:prstGeom prst="line">
                <a:avLst/>
              </a:prstGeom>
              <a:noFill/>
              <a:ln w="12700">
                <a:solidFill>
                  <a:schemeClr val="tx1"/>
                </a:solidFill>
                <a:round/>
                <a:headEnd/>
                <a:tailEnd/>
              </a:ln>
              <a:effectLst/>
            </p:spPr>
            <p:txBody>
              <a:bodyPr/>
              <a:lstStyle/>
              <a:p>
                <a:endParaRPr lang="en-US"/>
              </a:p>
            </p:txBody>
          </p:sp>
          <p:sp>
            <p:nvSpPr>
              <p:cNvPr id="142384" name="Line 48"/>
              <p:cNvSpPr>
                <a:spLocks noChangeShapeType="1"/>
              </p:cNvSpPr>
              <p:nvPr/>
            </p:nvSpPr>
            <p:spPr bwMode="auto">
              <a:xfrm flipV="1">
                <a:off x="1491" y="2982"/>
                <a:ext cx="294" cy="3"/>
              </a:xfrm>
              <a:prstGeom prst="line">
                <a:avLst/>
              </a:prstGeom>
              <a:noFill/>
              <a:ln w="12700">
                <a:solidFill>
                  <a:schemeClr val="tx1"/>
                </a:solidFill>
                <a:round/>
                <a:headEnd/>
                <a:tailEnd/>
              </a:ln>
              <a:effectLst/>
            </p:spPr>
            <p:txBody>
              <a:bodyPr/>
              <a:lstStyle/>
              <a:p>
                <a:endParaRPr lang="en-US"/>
              </a:p>
            </p:txBody>
          </p:sp>
          <p:sp>
            <p:nvSpPr>
              <p:cNvPr id="142385" name="Line 49"/>
              <p:cNvSpPr>
                <a:spLocks noChangeShapeType="1"/>
              </p:cNvSpPr>
              <p:nvPr/>
            </p:nvSpPr>
            <p:spPr bwMode="auto">
              <a:xfrm flipV="1">
                <a:off x="1896" y="2568"/>
                <a:ext cx="0" cy="287"/>
              </a:xfrm>
              <a:prstGeom prst="line">
                <a:avLst/>
              </a:prstGeom>
              <a:noFill/>
              <a:ln w="12700">
                <a:solidFill>
                  <a:schemeClr val="tx1"/>
                </a:solidFill>
                <a:round/>
                <a:headEnd/>
                <a:tailEnd/>
              </a:ln>
              <a:effectLst/>
            </p:spPr>
            <p:txBody>
              <a:bodyPr/>
              <a:lstStyle/>
              <a:p>
                <a:endParaRPr lang="en-US"/>
              </a:p>
            </p:txBody>
          </p:sp>
          <p:sp>
            <p:nvSpPr>
              <p:cNvPr id="142386" name="Line 50"/>
              <p:cNvSpPr>
                <a:spLocks noChangeShapeType="1"/>
              </p:cNvSpPr>
              <p:nvPr/>
            </p:nvSpPr>
            <p:spPr bwMode="auto">
              <a:xfrm>
                <a:off x="1896" y="3111"/>
                <a:ext cx="0" cy="285"/>
              </a:xfrm>
              <a:prstGeom prst="line">
                <a:avLst/>
              </a:prstGeom>
              <a:noFill/>
              <a:ln w="12700">
                <a:solidFill>
                  <a:schemeClr val="tx1"/>
                </a:solidFill>
                <a:round/>
                <a:headEnd/>
                <a:tailEnd/>
              </a:ln>
              <a:effectLst/>
            </p:spPr>
            <p:txBody>
              <a:bodyPr/>
              <a:lstStyle/>
              <a:p>
                <a:endParaRPr lang="en-US"/>
              </a:p>
            </p:txBody>
          </p:sp>
          <p:sp>
            <p:nvSpPr>
              <p:cNvPr id="142387" name="Line 51"/>
              <p:cNvSpPr>
                <a:spLocks noChangeShapeType="1"/>
              </p:cNvSpPr>
              <p:nvPr/>
            </p:nvSpPr>
            <p:spPr bwMode="auto">
              <a:xfrm>
                <a:off x="2009" y="2982"/>
                <a:ext cx="318" cy="0"/>
              </a:xfrm>
              <a:prstGeom prst="line">
                <a:avLst/>
              </a:prstGeom>
              <a:noFill/>
              <a:ln w="12700">
                <a:solidFill>
                  <a:schemeClr val="tx1"/>
                </a:solidFill>
                <a:round/>
                <a:headEnd/>
                <a:tailEnd/>
              </a:ln>
              <a:effectLst/>
            </p:spPr>
            <p:txBody>
              <a:bodyPr/>
              <a:lstStyle/>
              <a:p>
                <a:endParaRPr lang="en-US"/>
              </a:p>
            </p:txBody>
          </p:sp>
          <p:sp>
            <p:nvSpPr>
              <p:cNvPr id="142388" name="Line 52"/>
              <p:cNvSpPr>
                <a:spLocks noChangeShapeType="1"/>
              </p:cNvSpPr>
              <p:nvPr/>
            </p:nvSpPr>
            <p:spPr bwMode="auto">
              <a:xfrm flipV="1">
                <a:off x="2439" y="2568"/>
                <a:ext cx="0" cy="287"/>
              </a:xfrm>
              <a:prstGeom prst="line">
                <a:avLst/>
              </a:prstGeom>
              <a:noFill/>
              <a:ln w="12700">
                <a:solidFill>
                  <a:schemeClr val="tx1"/>
                </a:solidFill>
                <a:round/>
                <a:headEnd/>
                <a:tailEnd/>
              </a:ln>
              <a:effectLst/>
            </p:spPr>
            <p:txBody>
              <a:bodyPr/>
              <a:lstStyle/>
              <a:p>
                <a:endParaRPr lang="en-US"/>
              </a:p>
            </p:txBody>
          </p:sp>
          <p:sp>
            <p:nvSpPr>
              <p:cNvPr id="142389" name="Line 53"/>
              <p:cNvSpPr>
                <a:spLocks noChangeShapeType="1"/>
              </p:cNvSpPr>
              <p:nvPr/>
            </p:nvSpPr>
            <p:spPr bwMode="auto">
              <a:xfrm>
                <a:off x="2439" y="3111"/>
                <a:ext cx="0" cy="285"/>
              </a:xfrm>
              <a:prstGeom prst="line">
                <a:avLst/>
              </a:prstGeom>
              <a:noFill/>
              <a:ln w="12700">
                <a:solidFill>
                  <a:schemeClr val="tx1"/>
                </a:solidFill>
                <a:round/>
                <a:headEnd/>
                <a:tailEnd/>
              </a:ln>
              <a:effectLst/>
            </p:spPr>
            <p:txBody>
              <a:bodyPr/>
              <a:lstStyle/>
              <a:p>
                <a:endParaRPr lang="en-US"/>
              </a:p>
            </p:txBody>
          </p:sp>
          <p:sp>
            <p:nvSpPr>
              <p:cNvPr id="142390" name="Rectangle 54"/>
              <p:cNvSpPr>
                <a:spLocks noChangeArrowheads="1"/>
              </p:cNvSpPr>
              <p:nvPr/>
            </p:nvSpPr>
            <p:spPr bwMode="auto">
              <a:xfrm>
                <a:off x="599" y="3346"/>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91" name="Rectangle 55"/>
              <p:cNvSpPr>
                <a:spLocks noChangeArrowheads="1"/>
              </p:cNvSpPr>
              <p:nvPr/>
            </p:nvSpPr>
            <p:spPr bwMode="auto">
              <a:xfrm>
                <a:off x="675" y="2803"/>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92" name="Rectangle 56"/>
              <p:cNvSpPr>
                <a:spLocks noChangeArrowheads="1"/>
              </p:cNvSpPr>
              <p:nvPr/>
            </p:nvSpPr>
            <p:spPr bwMode="auto">
              <a:xfrm>
                <a:off x="1217" y="2803"/>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93" name="Rectangle 57"/>
              <p:cNvSpPr>
                <a:spLocks noChangeArrowheads="1"/>
              </p:cNvSpPr>
              <p:nvPr/>
            </p:nvSpPr>
            <p:spPr bwMode="auto">
              <a:xfrm>
                <a:off x="132" y="2803"/>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94" name="Rectangle 58"/>
              <p:cNvSpPr>
                <a:spLocks noChangeArrowheads="1"/>
              </p:cNvSpPr>
              <p:nvPr/>
            </p:nvSpPr>
            <p:spPr bwMode="auto">
              <a:xfrm>
                <a:off x="675" y="2261"/>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95" name="Rectangle 59"/>
              <p:cNvSpPr>
                <a:spLocks noChangeArrowheads="1"/>
              </p:cNvSpPr>
              <p:nvPr/>
            </p:nvSpPr>
            <p:spPr bwMode="auto">
              <a:xfrm>
                <a:off x="1217" y="2261"/>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396" name="Rectangle 60"/>
              <p:cNvSpPr>
                <a:spLocks noChangeArrowheads="1"/>
              </p:cNvSpPr>
              <p:nvPr/>
            </p:nvSpPr>
            <p:spPr bwMode="auto">
              <a:xfrm>
                <a:off x="1217" y="3346"/>
                <a:ext cx="482"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Cl</a:t>
                </a:r>
              </a:p>
            </p:txBody>
          </p:sp>
          <p:sp>
            <p:nvSpPr>
              <p:cNvPr id="142397" name="Rectangle 61"/>
              <p:cNvSpPr>
                <a:spLocks noChangeArrowheads="1"/>
              </p:cNvSpPr>
              <p:nvPr/>
            </p:nvSpPr>
            <p:spPr bwMode="auto">
              <a:xfrm>
                <a:off x="1658" y="3343"/>
                <a:ext cx="482"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Cl</a:t>
                </a:r>
              </a:p>
            </p:txBody>
          </p:sp>
          <p:sp>
            <p:nvSpPr>
              <p:cNvPr id="142398" name="Rectangle 62"/>
              <p:cNvSpPr>
                <a:spLocks noChangeArrowheads="1"/>
              </p:cNvSpPr>
              <p:nvPr/>
            </p:nvSpPr>
            <p:spPr bwMode="auto">
              <a:xfrm>
                <a:off x="1734" y="2801"/>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399" name="Rectangle 63"/>
              <p:cNvSpPr>
                <a:spLocks noChangeArrowheads="1"/>
              </p:cNvSpPr>
              <p:nvPr/>
            </p:nvSpPr>
            <p:spPr bwMode="auto">
              <a:xfrm>
                <a:off x="2276" y="2801"/>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C</a:t>
                </a:r>
              </a:p>
            </p:txBody>
          </p:sp>
          <p:sp>
            <p:nvSpPr>
              <p:cNvPr id="142400" name="Rectangle 64"/>
              <p:cNvSpPr>
                <a:spLocks noChangeArrowheads="1"/>
              </p:cNvSpPr>
              <p:nvPr/>
            </p:nvSpPr>
            <p:spPr bwMode="auto">
              <a:xfrm>
                <a:off x="1734" y="2258"/>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401" name="Rectangle 65"/>
              <p:cNvSpPr>
                <a:spLocks noChangeArrowheads="1"/>
              </p:cNvSpPr>
              <p:nvPr/>
            </p:nvSpPr>
            <p:spPr bwMode="auto">
              <a:xfrm>
                <a:off x="2276" y="2258"/>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sp>
            <p:nvSpPr>
              <p:cNvPr id="142402" name="Rectangle 66"/>
              <p:cNvSpPr>
                <a:spLocks noChangeArrowheads="1"/>
              </p:cNvSpPr>
              <p:nvPr/>
            </p:nvSpPr>
            <p:spPr bwMode="auto">
              <a:xfrm>
                <a:off x="2276" y="3343"/>
                <a:ext cx="328" cy="395"/>
              </a:xfrm>
              <a:prstGeom prst="rect">
                <a:avLst/>
              </a:prstGeom>
              <a:noFill/>
              <a:ln w="12700">
                <a:noFill/>
                <a:miter lim="800000"/>
                <a:headEnd/>
                <a:tailEnd/>
              </a:ln>
              <a:effectLst/>
            </p:spPr>
            <p:txBody>
              <a:bodyPr wrap="none" lIns="138113" tIns="69850" rIns="138113" bIns="69850">
                <a:spAutoFit/>
              </a:bodyPr>
              <a:lstStyle/>
              <a:p>
                <a:pPr defTabSz="2057400" eaLnBrk="0" hangingPunct="0"/>
                <a:r>
                  <a:rPr lang="en-US" sz="3200">
                    <a:latin typeface="Courier New" pitchFamily="49" charset="0"/>
                  </a:rPr>
                  <a:t>H</a:t>
                </a:r>
              </a:p>
            </p:txBody>
          </p:sp>
        </p:grpSp>
        <p:sp>
          <p:nvSpPr>
            <p:cNvPr id="142403" name="Line 67"/>
            <p:cNvSpPr>
              <a:spLocks noChangeShapeType="1"/>
            </p:cNvSpPr>
            <p:nvPr/>
          </p:nvSpPr>
          <p:spPr bwMode="auto">
            <a:xfrm>
              <a:off x="2544" y="3024"/>
              <a:ext cx="336" cy="0"/>
            </a:xfrm>
            <a:prstGeom prst="line">
              <a:avLst/>
            </a:prstGeom>
            <a:noFill/>
            <a:ln w="12700">
              <a:solidFill>
                <a:schemeClr val="tx1"/>
              </a:solidFill>
              <a:round/>
              <a:headEnd/>
              <a:tailEnd/>
            </a:ln>
            <a:effectLst/>
          </p:spPr>
          <p:txBody>
            <a:bodyPr/>
            <a:lstStyle/>
            <a:p>
              <a:endParaRPr lang="en-US"/>
            </a:p>
          </p:txBody>
        </p:sp>
      </p:grpSp>
      <p:sp>
        <p:nvSpPr>
          <p:cNvPr id="142404" name="Oval 68"/>
          <p:cNvSpPr>
            <a:spLocks noChangeArrowheads="1"/>
          </p:cNvSpPr>
          <p:nvPr/>
        </p:nvSpPr>
        <p:spPr bwMode="auto">
          <a:xfrm>
            <a:off x="1073150" y="3587750"/>
            <a:ext cx="444500" cy="2425700"/>
          </a:xfrm>
          <a:prstGeom prst="ellipse">
            <a:avLst/>
          </a:prstGeom>
          <a:noFill/>
          <a:ln w="12700">
            <a:solidFill>
              <a:srgbClr val="F95AB7"/>
            </a:solidFill>
            <a:round/>
            <a:headEnd/>
            <a:tailEnd/>
          </a:ln>
          <a:effectLst/>
        </p:spPr>
        <p:txBody>
          <a:bodyPr wrap="none" anchor="ctr"/>
          <a:lstStyle/>
          <a:p>
            <a:endParaRPr lang="en-US"/>
          </a:p>
        </p:txBody>
      </p:sp>
      <p:sp>
        <p:nvSpPr>
          <p:cNvPr id="142405" name="Rectangle 69"/>
          <p:cNvSpPr>
            <a:spLocks noChangeArrowheads="1"/>
          </p:cNvSpPr>
          <p:nvPr/>
        </p:nvSpPr>
        <p:spPr bwMode="auto">
          <a:xfrm>
            <a:off x="900113" y="5959475"/>
            <a:ext cx="1003300" cy="515938"/>
          </a:xfrm>
          <a:prstGeom prst="rect">
            <a:avLst/>
          </a:prstGeom>
          <a:noFill/>
          <a:ln w="12700">
            <a:noFill/>
            <a:miter lim="800000"/>
            <a:headEnd/>
            <a:tailEnd/>
          </a:ln>
          <a:effectLst/>
        </p:spPr>
        <p:txBody>
          <a:bodyPr lIns="90488" tIns="44450" rIns="90488" bIns="44450">
            <a:spAutoFit/>
          </a:bodyPr>
          <a:lstStyle/>
          <a:p>
            <a:pPr eaLnBrk="0" hangingPunct="0"/>
            <a:r>
              <a:rPr lang="en-US">
                <a:solidFill>
                  <a:srgbClr val="F95AB7"/>
                </a:solidFill>
              </a:rPr>
              <a:t>Tail</a:t>
            </a:r>
          </a:p>
        </p:txBody>
      </p:sp>
      <p:sp>
        <p:nvSpPr>
          <p:cNvPr id="142406" name="Oval 70"/>
          <p:cNvSpPr>
            <a:spLocks noChangeArrowheads="1"/>
          </p:cNvSpPr>
          <p:nvPr/>
        </p:nvSpPr>
        <p:spPr bwMode="auto">
          <a:xfrm>
            <a:off x="3663950" y="3587750"/>
            <a:ext cx="444500" cy="2425700"/>
          </a:xfrm>
          <a:prstGeom prst="ellipse">
            <a:avLst/>
          </a:prstGeom>
          <a:noFill/>
          <a:ln w="12700">
            <a:solidFill>
              <a:srgbClr val="F95AB7"/>
            </a:solidFill>
            <a:round/>
            <a:headEnd/>
            <a:tailEnd/>
          </a:ln>
          <a:effectLst/>
        </p:spPr>
        <p:txBody>
          <a:bodyPr wrap="none" anchor="ctr"/>
          <a:lstStyle/>
          <a:p>
            <a:endParaRPr lang="en-US"/>
          </a:p>
        </p:txBody>
      </p:sp>
      <p:sp>
        <p:nvSpPr>
          <p:cNvPr id="142407" name="Rectangle 71"/>
          <p:cNvSpPr>
            <a:spLocks noChangeArrowheads="1"/>
          </p:cNvSpPr>
          <p:nvPr/>
        </p:nvSpPr>
        <p:spPr bwMode="auto">
          <a:xfrm>
            <a:off x="3490913" y="5959475"/>
            <a:ext cx="1003300" cy="515938"/>
          </a:xfrm>
          <a:prstGeom prst="rect">
            <a:avLst/>
          </a:prstGeom>
          <a:noFill/>
          <a:ln w="12700">
            <a:noFill/>
            <a:miter lim="800000"/>
            <a:headEnd/>
            <a:tailEnd/>
          </a:ln>
          <a:effectLst/>
        </p:spPr>
        <p:txBody>
          <a:bodyPr lIns="90488" tIns="44450" rIns="90488" bIns="44450">
            <a:spAutoFit/>
          </a:bodyPr>
          <a:lstStyle/>
          <a:p>
            <a:pPr eaLnBrk="0" hangingPunct="0"/>
            <a:r>
              <a:rPr lang="en-US">
                <a:solidFill>
                  <a:srgbClr val="F95AB7"/>
                </a:solidFill>
              </a:rPr>
              <a:t>Tail</a:t>
            </a:r>
          </a:p>
        </p:txBody>
      </p:sp>
      <p:sp>
        <p:nvSpPr>
          <p:cNvPr id="142408" name="Oval 72"/>
          <p:cNvSpPr>
            <a:spLocks noChangeArrowheads="1"/>
          </p:cNvSpPr>
          <p:nvPr/>
        </p:nvSpPr>
        <p:spPr bwMode="auto">
          <a:xfrm>
            <a:off x="1758950" y="3587750"/>
            <a:ext cx="901700" cy="2425700"/>
          </a:xfrm>
          <a:prstGeom prst="ellipse">
            <a:avLst/>
          </a:prstGeom>
          <a:noFill/>
          <a:ln w="12700">
            <a:solidFill>
              <a:schemeClr val="accent2"/>
            </a:solidFill>
            <a:round/>
            <a:headEnd/>
            <a:tailEnd/>
          </a:ln>
          <a:effectLst/>
        </p:spPr>
        <p:txBody>
          <a:bodyPr wrap="none" anchor="ctr"/>
          <a:lstStyle/>
          <a:p>
            <a:endParaRPr lang="en-US"/>
          </a:p>
        </p:txBody>
      </p:sp>
      <p:sp>
        <p:nvSpPr>
          <p:cNvPr id="142409" name="Rectangle 73"/>
          <p:cNvSpPr>
            <a:spLocks noChangeArrowheads="1"/>
          </p:cNvSpPr>
          <p:nvPr/>
        </p:nvSpPr>
        <p:spPr bwMode="auto">
          <a:xfrm>
            <a:off x="1814513" y="5959475"/>
            <a:ext cx="930275" cy="515938"/>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accent2"/>
                </a:solidFill>
              </a:rPr>
              <a:t>Head</a:t>
            </a:r>
          </a:p>
        </p:txBody>
      </p:sp>
      <p:sp>
        <p:nvSpPr>
          <p:cNvPr id="142410" name="Oval 74"/>
          <p:cNvSpPr>
            <a:spLocks noChangeArrowheads="1"/>
          </p:cNvSpPr>
          <p:nvPr/>
        </p:nvSpPr>
        <p:spPr bwMode="auto">
          <a:xfrm>
            <a:off x="2673350" y="3587750"/>
            <a:ext cx="901700" cy="2425700"/>
          </a:xfrm>
          <a:prstGeom prst="ellipse">
            <a:avLst/>
          </a:prstGeom>
          <a:noFill/>
          <a:ln w="12700">
            <a:solidFill>
              <a:schemeClr val="accent2"/>
            </a:solidFill>
            <a:round/>
            <a:headEnd/>
            <a:tailEnd/>
          </a:ln>
          <a:effectLst/>
        </p:spPr>
        <p:txBody>
          <a:bodyPr wrap="none" anchor="ctr"/>
          <a:lstStyle/>
          <a:p>
            <a:endParaRPr lang="en-US"/>
          </a:p>
        </p:txBody>
      </p:sp>
      <p:sp>
        <p:nvSpPr>
          <p:cNvPr id="142411" name="Rectangle 75"/>
          <p:cNvSpPr>
            <a:spLocks noChangeArrowheads="1"/>
          </p:cNvSpPr>
          <p:nvPr/>
        </p:nvSpPr>
        <p:spPr bwMode="auto">
          <a:xfrm>
            <a:off x="2728913" y="5959475"/>
            <a:ext cx="930275" cy="515938"/>
          </a:xfrm>
          <a:prstGeom prst="rect">
            <a:avLst/>
          </a:prstGeom>
          <a:noFill/>
          <a:ln w="12700">
            <a:noFill/>
            <a:miter lim="800000"/>
            <a:headEnd/>
            <a:tailEnd/>
          </a:ln>
          <a:effectLst/>
        </p:spPr>
        <p:txBody>
          <a:bodyPr wrap="none" lIns="90488" tIns="44450" rIns="90488" bIns="44450">
            <a:spAutoFit/>
          </a:bodyPr>
          <a:lstStyle/>
          <a:p>
            <a:pPr eaLnBrk="0" hangingPunct="0"/>
            <a:r>
              <a:rPr lang="en-US">
                <a:solidFill>
                  <a:schemeClr val="accent2"/>
                </a:solidFill>
              </a:rPr>
              <a:t>Head</a:t>
            </a: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Tro, Chemistry: A Molecular Approach</a:t>
            </a:r>
          </a:p>
        </p:txBody>
      </p:sp>
      <p:sp>
        <p:nvSpPr>
          <p:cNvPr id="5" name="Slide Number Placeholder 2"/>
          <p:cNvSpPr>
            <a:spLocks noGrp="1"/>
          </p:cNvSpPr>
          <p:nvPr>
            <p:ph type="sldNum" sz="quarter" idx="11"/>
          </p:nvPr>
        </p:nvSpPr>
        <p:spPr/>
        <p:txBody>
          <a:bodyPr/>
          <a:lstStyle/>
          <a:p>
            <a:fld id="{920EF91D-0AA9-4A6A-AE10-7BD2558DB515}" type="slidenum">
              <a:rPr lang="en-US"/>
              <a:pPr/>
              <a:t>70</a:t>
            </a:fld>
            <a:endParaRPr lang="en-US"/>
          </a:p>
        </p:txBody>
      </p:sp>
      <p:pic>
        <p:nvPicPr>
          <p:cNvPr id="149509" name="Picture 5" descr="20_T11[1]"/>
          <p:cNvPicPr>
            <a:picLocks noChangeAspect="1" noChangeArrowheads="1"/>
          </p:cNvPicPr>
          <p:nvPr/>
        </p:nvPicPr>
        <p:blipFill>
          <a:blip r:embed="rId3" cstate="print"/>
          <a:srcRect b="45122"/>
          <a:stretch>
            <a:fillRect/>
          </a:stretch>
        </p:blipFill>
        <p:spPr bwMode="auto">
          <a:xfrm>
            <a:off x="457200" y="685800"/>
            <a:ext cx="8277225" cy="5130800"/>
          </a:xfrm>
          <a:prstGeom prst="rect">
            <a:avLst/>
          </a:prstGeom>
          <a:noFill/>
        </p:spPr>
      </p:pic>
      <p:pic>
        <p:nvPicPr>
          <p:cNvPr id="149510" name="Picture 6" descr="20_T11[1]"/>
          <p:cNvPicPr>
            <a:picLocks noChangeAspect="1" noChangeArrowheads="1"/>
          </p:cNvPicPr>
          <p:nvPr/>
        </p:nvPicPr>
        <p:blipFill>
          <a:blip r:embed="rId3" cstate="print"/>
          <a:srcRect t="55000"/>
          <a:stretch>
            <a:fillRect/>
          </a:stretch>
        </p:blipFill>
        <p:spPr bwMode="auto">
          <a:xfrm>
            <a:off x="228600" y="1447800"/>
            <a:ext cx="8642350" cy="439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dissolve">
                                      <p:cBhvr>
                                        <p:cTn id="7"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24_01"/>
          <p:cNvPicPr>
            <a:picLocks noChangeAspect="1" noChangeArrowheads="1"/>
          </p:cNvPicPr>
          <p:nvPr/>
        </p:nvPicPr>
        <p:blipFill>
          <a:blip r:embed="rId2" cstate="print"/>
          <a:srcRect t="3810"/>
          <a:stretch>
            <a:fillRect/>
          </a:stretch>
        </p:blipFill>
        <p:spPr bwMode="auto">
          <a:xfrm>
            <a:off x="0" y="1143000"/>
            <a:ext cx="9144000" cy="3967163"/>
          </a:xfrm>
          <a:prstGeom prst="rect">
            <a:avLst/>
          </a:prstGeom>
          <a:noFill/>
        </p:spPr>
      </p:pic>
      <p:pic>
        <p:nvPicPr>
          <p:cNvPr id="48134" name="Picture 6" descr="24_p1006"/>
          <p:cNvPicPr>
            <a:picLocks noChangeAspect="1" noChangeArrowheads="1"/>
          </p:cNvPicPr>
          <p:nvPr/>
        </p:nvPicPr>
        <p:blipFill>
          <a:blip r:embed="rId3" cstate="print"/>
          <a:srcRect t="47917"/>
          <a:stretch>
            <a:fillRect/>
          </a:stretch>
        </p:blipFill>
        <p:spPr bwMode="auto">
          <a:xfrm>
            <a:off x="0" y="152400"/>
            <a:ext cx="2279650" cy="1905000"/>
          </a:xfrm>
          <a:prstGeom prst="rect">
            <a:avLst/>
          </a:prstGeom>
          <a:noFill/>
        </p:spPr>
      </p:pic>
      <p:sp>
        <p:nvSpPr>
          <p:cNvPr id="48130" name="Text Box 2"/>
          <p:cNvSpPr txBox="1">
            <a:spLocks noChangeArrowheads="1"/>
          </p:cNvSpPr>
          <p:nvPr/>
        </p:nvSpPr>
        <p:spPr bwMode="auto">
          <a:xfrm>
            <a:off x="8389938" y="6384925"/>
            <a:ext cx="677862" cy="396875"/>
          </a:xfrm>
          <a:prstGeom prst="rect">
            <a:avLst/>
          </a:prstGeom>
          <a:noFill/>
          <a:ln w="9525">
            <a:noFill/>
            <a:miter lim="800000"/>
            <a:headEnd/>
            <a:tailEnd/>
          </a:ln>
          <a:effectLst/>
        </p:spPr>
        <p:txBody>
          <a:bodyPr wrap="none">
            <a:spAutoFit/>
          </a:bodyPr>
          <a:lstStyle/>
          <a:p>
            <a:pPr algn="r"/>
            <a:r>
              <a:rPr lang="en-US" sz="2000"/>
              <a:t>24.1</a:t>
            </a:r>
          </a:p>
        </p:txBody>
      </p:sp>
      <p:sp>
        <p:nvSpPr>
          <p:cNvPr id="48131" name="Text Box 3"/>
          <p:cNvSpPr txBox="1">
            <a:spLocks noChangeArrowheads="1"/>
          </p:cNvSpPr>
          <p:nvPr/>
        </p:nvSpPr>
        <p:spPr bwMode="auto">
          <a:xfrm>
            <a:off x="2093913" y="141288"/>
            <a:ext cx="4995862" cy="519112"/>
          </a:xfrm>
          <a:prstGeom prst="rect">
            <a:avLst/>
          </a:prstGeom>
          <a:noFill/>
          <a:ln w="9525">
            <a:noFill/>
            <a:miter lim="800000"/>
            <a:headEnd/>
            <a:tailEnd/>
          </a:ln>
          <a:effectLst/>
        </p:spPr>
        <p:txBody>
          <a:bodyPr wrap="none">
            <a:spAutoFit/>
          </a:bodyPr>
          <a:lstStyle/>
          <a:p>
            <a:pPr algn="ctr"/>
            <a:r>
              <a:rPr lang="en-US" sz="2800"/>
              <a:t>Classification of Hydrocarbons</a:t>
            </a:r>
          </a:p>
        </p:txBody>
      </p:sp>
      <p:grpSp>
        <p:nvGrpSpPr>
          <p:cNvPr id="2" name="Group 9"/>
          <p:cNvGrpSpPr>
            <a:grpSpLocks/>
          </p:cNvGrpSpPr>
          <p:nvPr/>
        </p:nvGrpSpPr>
        <p:grpSpPr bwMode="auto">
          <a:xfrm>
            <a:off x="6096000" y="5384800"/>
            <a:ext cx="2133600" cy="1473200"/>
            <a:chOff x="3840" y="3392"/>
            <a:chExt cx="1344" cy="928"/>
          </a:xfrm>
        </p:grpSpPr>
        <p:pic>
          <p:nvPicPr>
            <p:cNvPr id="48135" name="Picture 7" descr="24_p1005b"/>
            <p:cNvPicPr>
              <a:picLocks noChangeAspect="1" noChangeArrowheads="1"/>
            </p:cNvPicPr>
            <p:nvPr/>
          </p:nvPicPr>
          <p:blipFill>
            <a:blip r:embed="rId4" cstate="print"/>
            <a:srcRect t="-441"/>
            <a:stretch>
              <a:fillRect/>
            </a:stretch>
          </p:blipFill>
          <p:spPr bwMode="auto">
            <a:xfrm>
              <a:off x="3840" y="3408"/>
              <a:ext cx="1344" cy="912"/>
            </a:xfrm>
            <a:prstGeom prst="rect">
              <a:avLst/>
            </a:prstGeom>
            <a:noFill/>
          </p:spPr>
        </p:pic>
        <p:sp>
          <p:nvSpPr>
            <p:cNvPr id="48136" name="Rectangle 8"/>
            <p:cNvSpPr>
              <a:spLocks noChangeArrowheads="1"/>
            </p:cNvSpPr>
            <p:nvPr/>
          </p:nvSpPr>
          <p:spPr bwMode="auto">
            <a:xfrm>
              <a:off x="4224" y="3392"/>
              <a:ext cx="624" cy="48"/>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lide Number Placeholder 3"/>
          <p:cNvSpPr>
            <a:spLocks noGrp="1"/>
          </p:cNvSpPr>
          <p:nvPr>
            <p:ph type="sldNum" sz="quarter" idx="11"/>
          </p:nvPr>
        </p:nvSpPr>
        <p:spPr/>
        <p:txBody>
          <a:bodyPr/>
          <a:lstStyle/>
          <a:p>
            <a:fld id="{76A65E35-D670-4248-8B79-4DDA8F094A89}" type="slidenum">
              <a:rPr lang="en-US"/>
              <a:pPr/>
              <a:t>9</a:t>
            </a:fld>
            <a:endParaRPr lang="en-US"/>
          </a:p>
        </p:txBody>
      </p:sp>
      <p:sp>
        <p:nvSpPr>
          <p:cNvPr id="16386" name="Rectangle 2"/>
          <p:cNvSpPr>
            <a:spLocks noGrp="1" noChangeArrowheads="1"/>
          </p:cNvSpPr>
          <p:nvPr>
            <p:ph type="title"/>
          </p:nvPr>
        </p:nvSpPr>
        <p:spPr>
          <a:xfrm>
            <a:off x="685800" y="0"/>
            <a:ext cx="7772400" cy="838200"/>
          </a:xfrm>
        </p:spPr>
        <p:txBody>
          <a:bodyPr/>
          <a:lstStyle/>
          <a:p>
            <a:r>
              <a:rPr lang="en-US"/>
              <a:t>Uses of Hydrocarbons</a:t>
            </a:r>
          </a:p>
        </p:txBody>
      </p:sp>
      <p:graphicFrame>
        <p:nvGraphicFramePr>
          <p:cNvPr id="16387" name="Group 3"/>
          <p:cNvGraphicFramePr>
            <a:graphicFrameLocks noGrp="1"/>
          </p:cNvGraphicFramePr>
          <p:nvPr/>
        </p:nvGraphicFramePr>
        <p:xfrm>
          <a:off x="1981200" y="762000"/>
          <a:ext cx="5715000" cy="5851208"/>
        </p:xfrm>
        <a:graphic>
          <a:graphicData uri="http://schemas.openxmlformats.org/drawingml/2006/table">
            <a:tbl>
              <a:tblPr/>
              <a:tblGrid>
                <a:gridCol w="1600200"/>
                <a:gridCol w="1905000"/>
                <a:gridCol w="2209800"/>
              </a:tblGrid>
              <a:tr h="581025">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Number of C atoms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State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Major Uses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gas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heating and cooking fuel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5-7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 </a:t>
                      </a:r>
                    </a:p>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(low boiling)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solvents, gasoline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6-18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gasoline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12-24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jet fuel; camp stove fuel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18-50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 </a:t>
                      </a:r>
                    </a:p>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(high boiling)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diesel fuel, lubricants, heating 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solids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petroleum jelly, paraffin wax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22" name="Picture 38" descr="paint thinner"/>
          <p:cNvPicPr>
            <a:picLocks noChangeAspect="1" noChangeArrowheads="1"/>
          </p:cNvPicPr>
          <p:nvPr/>
        </p:nvPicPr>
        <p:blipFill>
          <a:blip r:embed="rId3" cstate="print"/>
          <a:srcRect/>
          <a:stretch>
            <a:fillRect/>
          </a:stretch>
        </p:blipFill>
        <p:spPr bwMode="auto">
          <a:xfrm>
            <a:off x="1905000" y="2286000"/>
            <a:ext cx="1685925" cy="2387600"/>
          </a:xfrm>
          <a:prstGeom prst="rect">
            <a:avLst/>
          </a:prstGeom>
          <a:noFill/>
        </p:spPr>
      </p:pic>
      <p:graphicFrame>
        <p:nvGraphicFramePr>
          <p:cNvPr id="16423" name="Group 39"/>
          <p:cNvGraphicFramePr>
            <a:graphicFrameLocks noGrp="1"/>
          </p:cNvGraphicFramePr>
          <p:nvPr/>
        </p:nvGraphicFramePr>
        <p:xfrm>
          <a:off x="1981200" y="1600200"/>
          <a:ext cx="5715000" cy="838200"/>
        </p:xfrm>
        <a:graphic>
          <a:graphicData uri="http://schemas.openxmlformats.org/drawingml/2006/table">
            <a:tbl>
              <a:tblPr/>
              <a:tblGrid>
                <a:gridCol w="1600200"/>
                <a:gridCol w="1905000"/>
                <a:gridCol w="2209800"/>
              </a:tblGrid>
              <a:tr h="838200">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gas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heating and cooking fuel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6433" name="Group 49"/>
          <p:cNvGraphicFramePr>
            <a:graphicFrameLocks noGrp="1"/>
          </p:cNvGraphicFramePr>
          <p:nvPr/>
        </p:nvGraphicFramePr>
        <p:xfrm>
          <a:off x="1981200" y="2438400"/>
          <a:ext cx="5715000" cy="822960"/>
        </p:xfrm>
        <a:graphic>
          <a:graphicData uri="http://schemas.openxmlformats.org/drawingml/2006/table">
            <a:tbl>
              <a:tblPr/>
              <a:tblGrid>
                <a:gridCol w="1600200"/>
                <a:gridCol w="1905000"/>
                <a:gridCol w="2209800"/>
              </a:tblGrid>
              <a:tr h="762000">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5-7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liquids, </a:t>
                      </a:r>
                    </a:p>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(low boiling)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solvents, gasoline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16443" name="Group 59"/>
          <p:cNvGraphicFramePr>
            <a:graphicFrameLocks noGrp="1"/>
          </p:cNvGraphicFramePr>
          <p:nvPr/>
        </p:nvGraphicFramePr>
        <p:xfrm>
          <a:off x="1981200" y="3276600"/>
          <a:ext cx="5715000" cy="538163"/>
        </p:xfrm>
        <a:graphic>
          <a:graphicData uri="http://schemas.openxmlformats.org/drawingml/2006/table">
            <a:tbl>
              <a:tblPr/>
              <a:tblGrid>
                <a:gridCol w="1600200"/>
                <a:gridCol w="1905000"/>
                <a:gridCol w="2209800"/>
              </a:tblGrid>
              <a:tr h="538163">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6-18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gasoline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6454" name="Group 70"/>
          <p:cNvGraphicFramePr>
            <a:graphicFrameLocks noGrp="1"/>
          </p:cNvGraphicFramePr>
          <p:nvPr/>
        </p:nvGraphicFramePr>
        <p:xfrm>
          <a:off x="1981200" y="3810000"/>
          <a:ext cx="5715000" cy="822960"/>
        </p:xfrm>
        <a:graphic>
          <a:graphicData uri="http://schemas.openxmlformats.org/drawingml/2006/table">
            <a:tbl>
              <a:tblPr/>
              <a:tblGrid>
                <a:gridCol w="1600200"/>
                <a:gridCol w="1905000"/>
                <a:gridCol w="2209800"/>
              </a:tblGrid>
              <a:tr h="762000">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12-24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jet fuel; camp stove fuel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graphicFrame>
        <p:nvGraphicFramePr>
          <p:cNvPr id="16465" name="Group 81"/>
          <p:cNvGraphicFramePr>
            <a:graphicFrameLocks noGrp="1"/>
          </p:cNvGraphicFramePr>
          <p:nvPr/>
        </p:nvGraphicFramePr>
        <p:xfrm>
          <a:off x="1981200" y="4648200"/>
          <a:ext cx="5715000" cy="1188720"/>
        </p:xfrm>
        <a:graphic>
          <a:graphicData uri="http://schemas.openxmlformats.org/drawingml/2006/table">
            <a:tbl>
              <a:tblPr/>
              <a:tblGrid>
                <a:gridCol w="1600200"/>
                <a:gridCol w="1905000"/>
                <a:gridCol w="2209800"/>
              </a:tblGrid>
              <a:tr h="1143000">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18-50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liquids, </a:t>
                      </a:r>
                    </a:p>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(high boiling)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diesel fuel, lubricants, heating 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6476" name="Group 92"/>
          <p:cNvGraphicFramePr>
            <a:graphicFrameLocks noGrp="1"/>
          </p:cNvGraphicFramePr>
          <p:nvPr/>
        </p:nvGraphicFramePr>
        <p:xfrm>
          <a:off x="1981200" y="5867400"/>
          <a:ext cx="5715000" cy="849313"/>
        </p:xfrm>
        <a:graphic>
          <a:graphicData uri="http://schemas.openxmlformats.org/drawingml/2006/table">
            <a:tbl>
              <a:tblPr/>
              <a:tblGrid>
                <a:gridCol w="1600200"/>
                <a:gridCol w="1905000"/>
                <a:gridCol w="2209800"/>
              </a:tblGrid>
              <a:tr h="849313">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charset="0"/>
                        </a:rPr>
                        <a:t>solids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charset="0"/>
                        </a:rPr>
                        <a:t>petroleum jelly, paraffin wax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23"/>
                                        </p:tgtEl>
                                        <p:attrNameLst>
                                          <p:attrName>style.visibility</p:attrName>
                                        </p:attrNameLst>
                                      </p:cBhvr>
                                      <p:to>
                                        <p:strVal val="visible"/>
                                      </p:to>
                                    </p:set>
                                    <p:animEffect transition="in" filter="dissolve">
                                      <p:cBhvr>
                                        <p:cTn id="7" dur="500"/>
                                        <p:tgtEl>
                                          <p:spTgt spid="164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433"/>
                                        </p:tgtEl>
                                        <p:attrNameLst>
                                          <p:attrName>style.visibility</p:attrName>
                                        </p:attrNameLst>
                                      </p:cBhvr>
                                      <p:to>
                                        <p:strVal val="visible"/>
                                      </p:to>
                                    </p:set>
                                    <p:animEffect transition="in" filter="dissolve">
                                      <p:cBhvr>
                                        <p:cTn id="12" dur="500"/>
                                        <p:tgtEl>
                                          <p:spTgt spid="1643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6422"/>
                                        </p:tgtEl>
                                        <p:attrNameLst>
                                          <p:attrName>style.visibility</p:attrName>
                                        </p:attrNameLst>
                                      </p:cBhvr>
                                      <p:to>
                                        <p:strVal val="visible"/>
                                      </p:to>
                                    </p:set>
                                    <p:animEffect transition="in" filter="dissolve">
                                      <p:cBhvr>
                                        <p:cTn id="16" dur="500"/>
                                        <p:tgtEl>
                                          <p:spTgt spid="16422"/>
                                        </p:tgtEl>
                                      </p:cBhvr>
                                    </p:animEffect>
                                  </p:childTnLst>
                                  <p:subTnLst>
                                    <p:set>
                                      <p:cBhvr override="childStyle">
                                        <p:cTn dur="1" fill="hold" display="0" masterRel="nextClick" afterEffect="1"/>
                                        <p:tgtEl>
                                          <p:spTgt spid="164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443"/>
                                        </p:tgtEl>
                                        <p:attrNameLst>
                                          <p:attrName>style.visibility</p:attrName>
                                        </p:attrNameLst>
                                      </p:cBhvr>
                                      <p:to>
                                        <p:strVal val="visible"/>
                                      </p:to>
                                    </p:set>
                                    <p:animEffect transition="in" filter="dissolve">
                                      <p:cBhvr>
                                        <p:cTn id="21" dur="500"/>
                                        <p:tgtEl>
                                          <p:spTgt spid="164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454"/>
                                        </p:tgtEl>
                                        <p:attrNameLst>
                                          <p:attrName>style.visibility</p:attrName>
                                        </p:attrNameLst>
                                      </p:cBhvr>
                                      <p:to>
                                        <p:strVal val="visible"/>
                                      </p:to>
                                    </p:set>
                                    <p:animEffect transition="in" filter="dissolve">
                                      <p:cBhvr>
                                        <p:cTn id="26" dur="500"/>
                                        <p:tgtEl>
                                          <p:spTgt spid="164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6465"/>
                                        </p:tgtEl>
                                        <p:attrNameLst>
                                          <p:attrName>style.visibility</p:attrName>
                                        </p:attrNameLst>
                                      </p:cBhvr>
                                      <p:to>
                                        <p:strVal val="visible"/>
                                      </p:to>
                                    </p:set>
                                    <p:animEffect transition="in" filter="dissolve">
                                      <p:cBhvr>
                                        <p:cTn id="31" dur="500"/>
                                        <p:tgtEl>
                                          <p:spTgt spid="1646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476"/>
                                        </p:tgtEl>
                                        <p:attrNameLst>
                                          <p:attrName>style.visibility</p:attrName>
                                        </p:attrNameLst>
                                      </p:cBhvr>
                                      <p:to>
                                        <p:strVal val="visible"/>
                                      </p:to>
                                    </p:set>
                                    <p:animEffect transition="in" filter="dissolve">
                                      <p:cBhvr>
                                        <p:cTn id="36" dur="500"/>
                                        <p:tgtEl>
                                          <p:spTgt spid="16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1475</Words>
  <Application>Microsoft Office PowerPoint</Application>
  <PresentationFormat>On-screen Show (4:3)</PresentationFormat>
  <Paragraphs>598</Paragraphs>
  <Slides>70</Slides>
  <Notes>28</Notes>
  <HiddenSlides>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74" baseType="lpstr">
      <vt:lpstr>Office Theme</vt:lpstr>
      <vt:lpstr>Document</vt:lpstr>
      <vt:lpstr>CS ChemDraw Drawing</vt:lpstr>
      <vt:lpstr>Struct</vt:lpstr>
      <vt:lpstr>Chemistry 142 Chapter 21: Organic Chemistry </vt:lpstr>
      <vt:lpstr>Friedrich Wöhler</vt:lpstr>
      <vt:lpstr>PowerPoint Presentation</vt:lpstr>
      <vt:lpstr>What are some bond energies and reactivities?</vt:lpstr>
      <vt:lpstr>PowerPoint Presentation</vt:lpstr>
      <vt:lpstr>PowerPoint Presentation</vt:lpstr>
      <vt:lpstr>How do polymers form? </vt:lpstr>
      <vt:lpstr>PowerPoint Presentation</vt:lpstr>
      <vt:lpstr>Uses of Hydrocarbons</vt:lpstr>
      <vt:lpstr>PowerPoint Presentation</vt:lpstr>
      <vt:lpstr>What is optical activity?</vt:lpstr>
      <vt:lpstr>Representing Organic Compounds</vt:lpstr>
      <vt:lpstr>PowerPoint Presentation</vt:lpstr>
      <vt:lpstr>What are some simple cycloalkanes?</vt:lpstr>
      <vt:lpstr>What is the structure of an organic halide?</vt:lpstr>
      <vt:lpstr>Chapter 12 – Organic Chemistry Example – Clausius-Clapeyron </vt:lpstr>
      <vt:lpstr>PowerPoint Presentation</vt:lpstr>
      <vt:lpstr>PowerPoint Presentation</vt:lpstr>
      <vt:lpstr>PowerPoint Presentation</vt:lpstr>
      <vt:lpstr>Chapter 12 – Organic Chemistry Example – Raoult’s Law</vt:lpstr>
      <vt:lpstr>PowerPoint Presentation</vt:lpstr>
      <vt:lpstr>What makes a hydrocarbon unsaturated? </vt:lpstr>
      <vt:lpstr>PowerPoint Presentation</vt:lpstr>
      <vt:lpstr>Addition reaction of bromine with alkenes</vt:lpstr>
      <vt:lpstr>Addition Polymerization</vt:lpstr>
      <vt:lpstr>Polymers of Alkenes</vt:lpstr>
      <vt:lpstr>Where do we find polymers?</vt:lpstr>
      <vt:lpstr>PowerPoint Presentation</vt:lpstr>
      <vt:lpstr>PowerPoint Presentation</vt:lpstr>
      <vt:lpstr>What do the symbols on plastics tell us about their chemical formulas?</vt:lpstr>
      <vt:lpstr>What is the difference between low and high density polyethylene? </vt:lpstr>
      <vt:lpstr>PowerPoint Presentation</vt:lpstr>
      <vt:lpstr>PowerPoint Presentation</vt:lpstr>
      <vt:lpstr>What consumer products contain a benzene ring? </vt:lpstr>
      <vt:lpstr>PowerPoint Presentation</vt:lpstr>
      <vt:lpstr>Where are aromatic compounds found? </vt:lpstr>
      <vt:lpstr>PowerPoint Presentation</vt:lpstr>
      <vt:lpstr>Polymers Containing Aromatic Rings</vt:lpstr>
      <vt:lpstr>PowerPoint Presentation</vt:lpstr>
      <vt:lpstr>What is the structure of an alcohol? </vt:lpstr>
      <vt:lpstr>What is the structure of an ether? </vt:lpstr>
      <vt:lpstr>Alcohols (R-OH) and Ethers (R-O-R) </vt:lpstr>
      <vt:lpstr>PowerPoint Presentation</vt:lpstr>
      <vt:lpstr>What is the structure of a phenol? </vt:lpstr>
      <vt:lpstr>Where are compounds of phenols found? </vt:lpstr>
      <vt:lpstr>Polymer of Alcohols and Ethers</vt:lpstr>
      <vt:lpstr>Other Polymers</vt:lpstr>
      <vt:lpstr>Carbonyl Groups</vt:lpstr>
      <vt:lpstr>Aldehyde   Amine    </vt:lpstr>
      <vt:lpstr>Carbonyl Group</vt:lpstr>
      <vt:lpstr>What is the structure of an aldehyde? </vt:lpstr>
      <vt:lpstr>What is the structure of a ketone? </vt:lpstr>
      <vt:lpstr>Aldehydes and Ketones</vt:lpstr>
      <vt:lpstr>Aldehydes (R-CO-H) and Ketones (R-CO-R)</vt:lpstr>
      <vt:lpstr>What is the structure of a carboxylic acid? </vt:lpstr>
      <vt:lpstr>What is the structure of an ester? </vt:lpstr>
      <vt:lpstr>Carboxylic Acids (R-COOH) and Esters (R-COO-R)</vt:lpstr>
      <vt:lpstr>PowerPoint Presentation</vt:lpstr>
      <vt:lpstr>What is the structure of an amine? </vt:lpstr>
      <vt:lpstr>What is the structure of an amide? </vt:lpstr>
      <vt:lpstr>Amines and Amides</vt:lpstr>
      <vt:lpstr>Amines (R2-NH) and Amides (R-CO-NH2)</vt:lpstr>
      <vt:lpstr>Amino Acids</vt:lpstr>
      <vt:lpstr>How do organic functional groups compare? </vt:lpstr>
      <vt:lpstr>Condensation Polymerization</vt:lpstr>
      <vt:lpstr>Synthesis of Polyesters</vt:lpstr>
      <vt:lpstr>PowerPoint Presentation</vt:lpstr>
      <vt:lpstr>Synthesis of Polyamides</vt:lpstr>
      <vt:lpstr>What is Kevlar?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142 Chapter 20: Organic Chemistry</dc:title>
  <cp:lastModifiedBy>Diana Vance</cp:lastModifiedBy>
  <cp:revision>114</cp:revision>
  <dcterms:created xsi:type="dcterms:W3CDTF">2009-08-10T16:08:18Z</dcterms:created>
  <dcterms:modified xsi:type="dcterms:W3CDTF">2018-10-19T20:09:31Z</dcterms:modified>
</cp:coreProperties>
</file>