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89" r:id="rId3"/>
    <p:sldId id="291" r:id="rId4"/>
    <p:sldId id="292" r:id="rId5"/>
    <p:sldId id="260" r:id="rId6"/>
    <p:sldId id="290" r:id="rId7"/>
    <p:sldId id="261" r:id="rId8"/>
    <p:sldId id="262" r:id="rId9"/>
    <p:sldId id="256" r:id="rId10"/>
    <p:sldId id="263" r:id="rId11"/>
    <p:sldId id="267" r:id="rId12"/>
    <p:sldId id="265" r:id="rId13"/>
    <p:sldId id="258" r:id="rId14"/>
    <p:sldId id="269" r:id="rId15"/>
    <p:sldId id="268" r:id="rId16"/>
    <p:sldId id="266" r:id="rId17"/>
    <p:sldId id="273" r:id="rId18"/>
    <p:sldId id="274" r:id="rId19"/>
    <p:sldId id="272" r:id="rId20"/>
    <p:sldId id="275" r:id="rId21"/>
    <p:sldId id="270" r:id="rId22"/>
    <p:sldId id="271" r:id="rId23"/>
    <p:sldId id="276" r:id="rId24"/>
    <p:sldId id="277" r:id="rId25"/>
    <p:sldId id="279" r:id="rId26"/>
    <p:sldId id="278" r:id="rId27"/>
    <p:sldId id="287" r:id="rId28"/>
    <p:sldId id="280" r:id="rId29"/>
    <p:sldId id="281" r:id="rId30"/>
    <p:sldId id="285" r:id="rId31"/>
    <p:sldId id="284" r:id="rId32"/>
    <p:sldId id="294" r:id="rId33"/>
    <p:sldId id="286" r:id="rId34"/>
    <p:sldId id="293" r:id="rId35"/>
    <p:sldId id="282" r:id="rId36"/>
    <p:sldId id="259" r:id="rId37"/>
    <p:sldId id="28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4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 err="1" smtClean="0"/>
              <a:t>Van’t</a:t>
            </a:r>
            <a:r>
              <a:rPr lang="en-US" sz="1600" dirty="0" smtClean="0"/>
              <a:t> Hoff Plot</a:t>
            </a:r>
          </a:p>
          <a:p>
            <a:pPr>
              <a:defRPr/>
            </a:pPr>
            <a:r>
              <a:rPr lang="en-US" sz="1600" dirty="0" err="1" smtClean="0"/>
              <a:t>ln</a:t>
            </a:r>
            <a:r>
              <a:rPr lang="en-US" sz="1600" dirty="0" smtClean="0"/>
              <a:t>(K</a:t>
            </a:r>
            <a:r>
              <a:rPr lang="en-US" sz="1600" dirty="0"/>
              <a:t>) versus </a:t>
            </a:r>
            <a:r>
              <a:rPr lang="en-US" sz="1600" dirty="0" err="1"/>
              <a:t>Reciprical</a:t>
            </a:r>
            <a:r>
              <a:rPr lang="en-US" sz="1600" dirty="0"/>
              <a:t> Kelvin Temperature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10673403324584432"/>
                  <c:y val="0.1710469524642753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 dirty="0" smtClean="0"/>
                      <a:t>ln(K) </a:t>
                    </a:r>
                    <a:r>
                      <a:rPr lang="en-US" baseline="0" dirty="0"/>
                      <a:t>= </a:t>
                    </a:r>
                    <a:r>
                      <a:rPr lang="en-US" baseline="0" dirty="0" smtClean="0"/>
                      <a:t>-(68070 K)/</a:t>
                    </a:r>
                    <a:r>
                      <a:rPr lang="en-US" baseline="0" dirty="0" smtClean="0"/>
                      <a:t>T </a:t>
                    </a:r>
                    <a:r>
                      <a:rPr lang="en-US" baseline="0" dirty="0"/>
                      <a:t>+ 26.353
R² = 1</a:t>
                    </a:r>
                    <a:endParaRPr lang="en-US" dirty="0"/>
                  </a:p>
                </c:rich>
              </c:tx>
              <c:numFmt formatCode="General" sourceLinked="0"/>
            </c:trendlineLbl>
          </c:trendline>
          <c:xVal>
            <c:numRef>
              <c:f>Sheet1!$C$2:$C$4</c:f>
              <c:numCache>
                <c:formatCode>0.0000000</c:formatCode>
                <c:ptCount val="3"/>
                <c:pt idx="0" formatCode="General">
                  <c:v>6.6666666666666686E-4</c:v>
                </c:pt>
                <c:pt idx="1">
                  <c:v>4.0000000000000013E-4</c:v>
                </c:pt>
                <c:pt idx="2" formatCode="General">
                  <c:v>3.3333333333333343E-4</c:v>
                </c:pt>
              </c:numCache>
            </c:numRef>
          </c:xVal>
          <c:yVal>
            <c:numRef>
              <c:f>Sheet1!$D$2:$D$4</c:f>
              <c:numCache>
                <c:formatCode>0.0</c:formatCode>
                <c:ptCount val="3"/>
                <c:pt idx="0" formatCode="0.00">
                  <c:v>-19.018517744707982</c:v>
                </c:pt>
                <c:pt idx="1">
                  <c:v>-0.916290731874155</c:v>
                </c:pt>
                <c:pt idx="2" formatCode="0.000">
                  <c:v>3.6963514689526376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755-4C30-A297-A44A72BD2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847872"/>
        <c:axId val="236849792"/>
      </c:scatterChart>
      <c:valAx>
        <c:axId val="236847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1/T (1/K)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36849792"/>
        <c:crosses val="autoZero"/>
        <c:crossBetween val="midCat"/>
      </c:valAx>
      <c:valAx>
        <c:axId val="2368497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ln(K)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2368478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 err="1" smtClean="0"/>
              <a:t>Van’t</a:t>
            </a:r>
            <a:r>
              <a:rPr lang="en-US" sz="1600" dirty="0" smtClean="0"/>
              <a:t> Hoff Plot</a:t>
            </a:r>
          </a:p>
          <a:p>
            <a:pPr>
              <a:defRPr/>
            </a:pPr>
            <a:r>
              <a:rPr lang="en-US" sz="1600" dirty="0" err="1" smtClean="0"/>
              <a:t>ln</a:t>
            </a:r>
            <a:r>
              <a:rPr lang="en-US" sz="1600" dirty="0" smtClean="0"/>
              <a:t>(K</a:t>
            </a:r>
            <a:r>
              <a:rPr lang="en-US" sz="1600" dirty="0"/>
              <a:t>) versus </a:t>
            </a:r>
            <a:r>
              <a:rPr lang="en-US" sz="1600" dirty="0" err="1"/>
              <a:t>Reciprical</a:t>
            </a:r>
            <a:r>
              <a:rPr lang="en-US" sz="1600" dirty="0"/>
              <a:t> Kelvin Temperature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10673403324584432"/>
                  <c:y val="0.1710469524642753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 dirty="0" smtClean="0"/>
                      <a:t>ln(K) </a:t>
                    </a:r>
                    <a:r>
                      <a:rPr lang="en-US" baseline="0" dirty="0"/>
                      <a:t>= </a:t>
                    </a:r>
                    <a:r>
                      <a:rPr lang="en-US" baseline="0" dirty="0" smtClean="0"/>
                      <a:t>-(68070 K)/</a:t>
                    </a:r>
                    <a:r>
                      <a:rPr lang="en-US" baseline="0" dirty="0" smtClean="0"/>
                      <a:t>T </a:t>
                    </a:r>
                    <a:r>
                      <a:rPr lang="en-US" baseline="0" dirty="0"/>
                      <a:t>+ 26.353
R² = 1</a:t>
                    </a:r>
                    <a:endParaRPr lang="en-US" dirty="0"/>
                  </a:p>
                </c:rich>
              </c:tx>
              <c:numFmt formatCode="General" sourceLinked="0"/>
            </c:trendlineLbl>
          </c:trendline>
          <c:xVal>
            <c:numRef>
              <c:f>Sheet1!$C$2:$C$4</c:f>
              <c:numCache>
                <c:formatCode>0.0000000</c:formatCode>
                <c:ptCount val="3"/>
                <c:pt idx="0" formatCode="General">
                  <c:v>6.6666666666666686E-4</c:v>
                </c:pt>
                <c:pt idx="1">
                  <c:v>4.0000000000000013E-4</c:v>
                </c:pt>
                <c:pt idx="2" formatCode="General">
                  <c:v>3.3333333333333343E-4</c:v>
                </c:pt>
              </c:numCache>
            </c:numRef>
          </c:xVal>
          <c:yVal>
            <c:numRef>
              <c:f>Sheet1!$D$2:$D$4</c:f>
              <c:numCache>
                <c:formatCode>0.0</c:formatCode>
                <c:ptCount val="3"/>
                <c:pt idx="0" formatCode="0.00">
                  <c:v>-19.018517744707982</c:v>
                </c:pt>
                <c:pt idx="1">
                  <c:v>-0.916290731874155</c:v>
                </c:pt>
                <c:pt idx="2" formatCode="0.000">
                  <c:v>3.6963514689526376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755-4C30-A297-A44A72BD2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847872"/>
        <c:axId val="236849792"/>
      </c:scatterChart>
      <c:valAx>
        <c:axId val="236847872"/>
        <c:scaling>
          <c:orientation val="minMax"/>
          <c:min val="3.0000000000000008E-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1/T (1/K)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36849792"/>
        <c:crosses val="autoZero"/>
        <c:crossBetween val="midCat"/>
      </c:valAx>
      <c:valAx>
        <c:axId val="236849792"/>
        <c:scaling>
          <c:orientation val="minMax"/>
          <c:min val="-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ln(K)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2368478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308C0-6776-47A6-AD9C-96862A780850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D176B-71B1-4836-B826-D49AA1C796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54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45042C8-D94A-4ACB-9532-E70D3C41AF28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583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DCC1ED-94A4-480B-917D-E3F3014230DF}" type="slidenum">
              <a:rPr lang="en-US"/>
              <a:pPr/>
              <a:t>21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54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C14030-C409-4C32-A474-49F45F6F6435}" type="slidenum">
              <a:rPr lang="en-US"/>
              <a:pPr/>
              <a:t>26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43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B9331E-AD53-40B5-9885-27F01DCE1E45}" type="slidenum">
              <a:rPr lang="en-US"/>
              <a:pPr/>
              <a:t>27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43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1D0345-116E-4581-91F0-6AADB669D098}" type="slidenum">
              <a:rPr lang="en-US"/>
              <a:pPr/>
              <a:t>28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21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08ED7-67FB-4AA3-8F1A-0D5D976ECDFE}" type="slidenum">
              <a:rPr lang="en-US"/>
              <a:pPr/>
              <a:t>35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28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1C5F11-D4F8-4FCF-8EFD-FCCCF10CED3B}" type="slidenum">
              <a:rPr lang="en-US">
                <a:latin typeface="Arial" charset="0"/>
              </a:rPr>
              <a:pPr/>
              <a:t>36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125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70A7B8-F05E-496E-BFBE-F7B20515DFB3}" type="slidenum">
              <a:rPr lang="en-US"/>
              <a:pPr/>
              <a:t>37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74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4B71FE-0FC2-48B2-900E-7CA86F320950}" type="slidenum">
              <a:rPr lang="en-US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221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048E6-3082-47B2-8209-5FC91204B25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78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4142EB-B25F-4186-891A-54E869FD949E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585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404B59-4C2E-402F-993B-27083BCE1B4D}" type="slidenum">
              <a:rPr lang="en-US"/>
              <a:pPr/>
              <a:t>12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Formation of greater number of particles</a:t>
            </a:r>
          </a:p>
          <a:p>
            <a:r>
              <a:rPr lang="en-US"/>
              <a:t>Dissolution</a:t>
            </a:r>
          </a:p>
        </p:txBody>
      </p:sp>
    </p:spTree>
    <p:extLst>
      <p:ext uri="{BB962C8B-B14F-4D97-AF65-F5344CB8AC3E}">
        <p14:creationId xmlns:p14="http://schemas.microsoft.com/office/powerpoint/2010/main" val="61281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C71729-2AFF-4BB3-8EBD-2A3BABA365F9}" type="slidenum">
              <a:rPr lang="en-US"/>
              <a:pPr/>
              <a:t>14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1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FEFF6F-6F13-4949-9F41-55E9A28D3C0E}" type="slidenum">
              <a:rPr lang="en-US"/>
              <a:pPr/>
              <a:t>15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91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B3C205-CDA1-425E-B327-743E64210648}" type="slidenum">
              <a:rPr lang="en-US"/>
              <a:pPr/>
              <a:t>17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35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B3C205-CDA1-425E-B327-743E64210648}" type="slidenum">
              <a:rPr lang="en-US"/>
              <a:pPr/>
              <a:t>18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0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25B6-48C1-404F-82F6-E83B7AEA8B23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D03BF-B606-48BB-B80A-7DD13DD4D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25B6-48C1-404F-82F6-E83B7AEA8B23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D03BF-B606-48BB-B80A-7DD13DD4D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25B6-48C1-404F-82F6-E83B7AEA8B23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D03BF-B606-48BB-B80A-7DD13DD4D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F8C6B1-7664-4A8F-9D46-E8F6455BED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25B6-48C1-404F-82F6-E83B7AEA8B23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D03BF-B606-48BB-B80A-7DD13DD4D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25B6-48C1-404F-82F6-E83B7AEA8B23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D03BF-B606-48BB-B80A-7DD13DD4D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25B6-48C1-404F-82F6-E83B7AEA8B23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D03BF-B606-48BB-B80A-7DD13DD4D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25B6-48C1-404F-82F6-E83B7AEA8B23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D03BF-B606-48BB-B80A-7DD13DD4D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25B6-48C1-404F-82F6-E83B7AEA8B23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D03BF-B606-48BB-B80A-7DD13DD4D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25B6-48C1-404F-82F6-E83B7AEA8B23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D03BF-B606-48BB-B80A-7DD13DD4D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25B6-48C1-404F-82F6-E83B7AEA8B23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D03BF-B606-48BB-B80A-7DD13DD4D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25B6-48C1-404F-82F6-E83B7AEA8B23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D03BF-B606-48BB-B80A-7DD13DD4D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825B6-48C1-404F-82F6-E83B7AEA8B23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D03BF-B606-48BB-B80A-7DD13DD4D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12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Chemistry 142</a:t>
            </a:r>
            <a:br>
              <a:rPr lang="en-US" dirty="0" smtClean="0"/>
            </a:br>
            <a:r>
              <a:rPr lang="en-US" sz="3600" dirty="0" smtClean="0"/>
              <a:t>Chapter 18: Free Energy and Thermodynamics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286000"/>
            <a:ext cx="441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Outline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First Law of Thermodynamics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Entropy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Second Law of Thermodynamics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/>
              <a:t>Third Law of </a:t>
            </a:r>
            <a:r>
              <a:rPr lang="en-US" dirty="0" smtClean="0"/>
              <a:t>Thermodynamics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Gibbs Free Energy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4 Gas Molecules</a:t>
            </a:r>
            <a:br>
              <a:rPr lang="en-US" sz="2000" dirty="0" smtClean="0"/>
            </a:br>
            <a:r>
              <a:rPr lang="en-US" sz="2000" dirty="0" smtClean="0"/>
              <a:t>Relative Probability 1:4:6:4:1</a:t>
            </a:r>
            <a:endParaRPr lang="en-US" sz="20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8342"/>
            <a:ext cx="9144000" cy="596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Connector 22"/>
          <p:cNvCxnSpPr/>
          <p:nvPr/>
        </p:nvCxnSpPr>
        <p:spPr>
          <a:xfrm>
            <a:off x="0" y="1981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4572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2743200" y="2667000"/>
            <a:ext cx="38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Autofit/>
          </a:bodyPr>
          <a:lstStyle/>
          <a:p>
            <a:r>
              <a:rPr lang="en-US" sz="1600" dirty="0" smtClean="0"/>
              <a:t>4 Gas Molecules</a:t>
            </a:r>
            <a:br>
              <a:rPr lang="en-US" sz="1600" dirty="0" smtClean="0"/>
            </a:br>
            <a:r>
              <a:rPr lang="en-US" sz="1600" dirty="0" smtClean="0"/>
              <a:t>Relative Probability 1:4:6:4:1</a:t>
            </a:r>
            <a:endParaRPr lang="en-US" sz="16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1955"/>
            <a:ext cx="9144000" cy="626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-1905000" y="3733800"/>
            <a:ext cx="624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57200" y="3733800"/>
            <a:ext cx="624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2514600" y="3733800"/>
            <a:ext cx="624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4762500" y="3695700"/>
            <a:ext cx="6248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E:\My Documents\142_Notes\thermo\more_less_entropy_solution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352800"/>
            <a:ext cx="7315200" cy="3119438"/>
          </a:xfrm>
          <a:prstGeom prst="rect">
            <a:avLst/>
          </a:prstGeom>
          <a:noFill/>
        </p:spPr>
      </p:pic>
      <p:pic>
        <p:nvPicPr>
          <p:cNvPr id="142339" name="Picture 3" descr="E:\My Documents\142_Notes\thermo\more_particles_entropy_increase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5577" y="828675"/>
            <a:ext cx="6858000" cy="25241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entropy change?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Thermodynamics</a:t>
            </a:r>
            <a:br>
              <a:rPr lang="en-US" sz="3600" dirty="0" smtClean="0"/>
            </a:br>
            <a:r>
              <a:rPr lang="en-US" sz="3600" dirty="0" smtClean="0"/>
              <a:t>Example – Entropy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	Predict the sign of the entropy change for each of the following processes:</a:t>
            </a:r>
          </a:p>
          <a:p>
            <a:pPr algn="just">
              <a:buNone/>
            </a:pPr>
            <a:r>
              <a:rPr lang="en-US" dirty="0" smtClean="0"/>
              <a:t>		a.	Solid sugar is added to water to make 		a solution.</a:t>
            </a:r>
          </a:p>
          <a:p>
            <a:pPr algn="just">
              <a:buNone/>
            </a:pPr>
            <a:r>
              <a:rPr lang="en-US" dirty="0" smtClean="0"/>
              <a:t>		b.	Iodine vapor condenses on a cold 		surface to form crystals.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Tro, Chemistry: A Molecular Approach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BC0669-A3B9-48DB-9D8E-6EC4758B7F35}" type="slidenum">
              <a:rPr lang="en-US"/>
              <a:pPr/>
              <a:t>14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does a change in state change the entropy?</a:t>
            </a:r>
            <a:endParaRPr lang="en-US" sz="3200" dirty="0"/>
          </a:p>
        </p:txBody>
      </p:sp>
      <p:pic>
        <p:nvPicPr>
          <p:cNvPr id="33796" name="Picture 4" descr="17_0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43252"/>
            <a:ext cx="8294605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Tro, Chemistry: A Molecular Approach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46E4DA-870E-4010-AC73-551BA8F3F7E5}" type="slidenum">
              <a:rPr lang="en-US"/>
              <a:pPr/>
              <a:t>15</a:t>
            </a:fld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are entropy </a:t>
            </a:r>
            <a:r>
              <a:rPr lang="en-US" sz="2800" dirty="0"/>
              <a:t>c</a:t>
            </a:r>
            <a:r>
              <a:rPr lang="en-US" sz="2800" dirty="0" smtClean="0"/>
              <a:t>hange </a:t>
            </a:r>
            <a:r>
              <a:rPr lang="en-US" sz="2800" dirty="0"/>
              <a:t>and </a:t>
            </a:r>
            <a:r>
              <a:rPr lang="en-US" sz="2800" dirty="0" smtClean="0"/>
              <a:t>state change related? </a:t>
            </a:r>
            <a:endParaRPr lang="en-US" sz="2800" dirty="0"/>
          </a:p>
        </p:txBody>
      </p:sp>
      <p:pic>
        <p:nvPicPr>
          <p:cNvPr id="34821" name="Picture 5" descr="17_05[1]"/>
          <p:cNvPicPr>
            <a:picLocks noChangeAspect="1" noChangeArrowheads="1"/>
          </p:cNvPicPr>
          <p:nvPr/>
        </p:nvPicPr>
        <p:blipFill>
          <a:blip r:embed="rId3" cstate="print"/>
          <a:srcRect b="4059"/>
          <a:stretch>
            <a:fillRect/>
          </a:stretch>
        </p:blipFill>
        <p:spPr bwMode="auto">
          <a:xfrm>
            <a:off x="1828800" y="838200"/>
            <a:ext cx="57912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does a temperature change effect entropy? </a:t>
            </a:r>
            <a:endParaRPr lang="en-US" sz="3200" dirty="0"/>
          </a:p>
        </p:txBody>
      </p:sp>
      <p:pic>
        <p:nvPicPr>
          <p:cNvPr id="146438" name="Picture 6" descr="E:\My Documents\142_Notes\thermo\temp_dep_entropy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143000"/>
            <a:ext cx="7772400" cy="37877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800" dirty="0" smtClean="0"/>
              <a:t>What effects the relative standard entropy?</a:t>
            </a:r>
            <a:endParaRPr lang="en-US" sz="4000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Tro, Chemistry: A Molecular Approach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0D68-B07C-4FC8-BB7A-36E53FBF14E7}" type="slidenum">
              <a:rPr lang="en-US"/>
              <a:pPr/>
              <a:t>17</a:t>
            </a:fld>
            <a:endParaRPr lang="en-US"/>
          </a:p>
        </p:txBody>
      </p:sp>
      <p:graphicFrame>
        <p:nvGraphicFramePr>
          <p:cNvPr id="57383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974622"/>
              </p:ext>
            </p:extLst>
          </p:nvPr>
        </p:nvGraphicFramePr>
        <p:xfrm>
          <a:off x="457200" y="3429000"/>
          <a:ext cx="3276600" cy="210801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Substance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(J/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mol∙K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 (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 (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188.8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18" descr="17_08-02UNT0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371600"/>
            <a:ext cx="3121025" cy="4267200"/>
          </a:xfrm>
          <a:prstGeom prst="rect">
            <a:avLst/>
          </a:prstGeom>
          <a:noFill/>
        </p:spPr>
      </p:pic>
      <p:pic>
        <p:nvPicPr>
          <p:cNvPr id="8" name="Picture 5" descr="17_09a-c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074938"/>
            <a:ext cx="4775200" cy="188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Tro, Chemistry: A Molecular Approach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0D68-B07C-4FC8-BB7A-36E53FBF14E7}" type="slidenum">
              <a:rPr lang="en-US"/>
              <a:pPr/>
              <a:t>18</a:t>
            </a:fld>
            <a:endParaRPr lang="en-US"/>
          </a:p>
        </p:txBody>
      </p:sp>
      <p:pic>
        <p:nvPicPr>
          <p:cNvPr id="9" name="Picture 5" descr="17_08-03UNT0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487" y="1066800"/>
            <a:ext cx="4572000" cy="3756025"/>
          </a:xfrm>
          <a:prstGeom prst="rect">
            <a:avLst/>
          </a:prstGeom>
          <a:noFill/>
        </p:spPr>
      </p:pic>
      <p:graphicFrame>
        <p:nvGraphicFramePr>
          <p:cNvPr id="10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511839"/>
              </p:ext>
            </p:extLst>
          </p:nvPr>
        </p:nvGraphicFramePr>
        <p:xfrm>
          <a:off x="4648200" y="1371600"/>
          <a:ext cx="4343400" cy="2181162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Substance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Molar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(J/mol∙K)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 (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39.948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154.8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 (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30.006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094407"/>
              </p:ext>
            </p:extLst>
          </p:nvPr>
        </p:nvGraphicFramePr>
        <p:xfrm>
          <a:off x="5181600" y="3886200"/>
          <a:ext cx="3124200" cy="210801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Substance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(J/mol∙K)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KClO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KClO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265.7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What effects the relative standard entropy?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Thermodynamics</a:t>
            </a:r>
            <a:br>
              <a:rPr lang="en-US" sz="3600" dirty="0" smtClean="0"/>
            </a:br>
            <a:r>
              <a:rPr lang="en-US" sz="3600" dirty="0" smtClean="0"/>
              <a:t>Example – Entropy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	Calculate </a:t>
            </a:r>
            <a:r>
              <a:rPr lang="el-GR" dirty="0" smtClean="0">
                <a:sym typeface="Wingdings" pitchFamily="2" charset="2"/>
              </a:rPr>
              <a:t>Δ</a:t>
            </a:r>
            <a:r>
              <a:rPr lang="en-US" dirty="0" smtClean="0">
                <a:sym typeface="Wingdings" pitchFamily="2" charset="2"/>
              </a:rPr>
              <a:t>S</a:t>
            </a:r>
            <a:r>
              <a:rPr lang="en-US" baseline="30000" dirty="0" smtClean="0">
                <a:sym typeface="Wingdings" pitchFamily="2" charset="2"/>
              </a:rPr>
              <a:t>˚</a:t>
            </a:r>
            <a:r>
              <a:rPr lang="en-US" dirty="0" smtClean="0"/>
              <a:t> at 25˚C for the reaction:</a:t>
            </a:r>
          </a:p>
          <a:p>
            <a:pPr algn="ctr">
              <a:buNone/>
            </a:pPr>
            <a:r>
              <a:rPr lang="en-US" dirty="0" smtClean="0"/>
              <a:t>2 </a:t>
            </a:r>
            <a:r>
              <a:rPr lang="en-US" dirty="0" err="1" smtClean="0"/>
              <a:t>NiS</a:t>
            </a:r>
            <a:r>
              <a:rPr lang="en-US" baseline="-25000" dirty="0" smtClean="0"/>
              <a:t> (s)</a:t>
            </a:r>
            <a:r>
              <a:rPr lang="en-US" dirty="0" smtClean="0"/>
              <a:t> + 3 O</a:t>
            </a:r>
            <a:r>
              <a:rPr lang="en-US" baseline="-25000" dirty="0" smtClean="0"/>
              <a:t>2 (g)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2 SO</a:t>
            </a:r>
            <a:r>
              <a:rPr lang="en-US" baseline="-25000" dirty="0" smtClean="0">
                <a:sym typeface="Wingdings" pitchFamily="2" charset="2"/>
              </a:rPr>
              <a:t>2 (g)</a:t>
            </a:r>
            <a:r>
              <a:rPr lang="en-US" dirty="0" smtClean="0">
                <a:sym typeface="Wingdings" pitchFamily="2" charset="2"/>
              </a:rPr>
              <a:t> + 2 </a:t>
            </a:r>
            <a:r>
              <a:rPr lang="en-US" dirty="0" err="1" smtClean="0">
                <a:sym typeface="Wingdings" pitchFamily="2" charset="2"/>
              </a:rPr>
              <a:t>NiO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aseline="-25000" dirty="0" smtClean="0">
                <a:sym typeface="Wingdings" pitchFamily="2" charset="2"/>
              </a:rPr>
              <a:t>(s)</a:t>
            </a:r>
            <a:endParaRPr lang="en-US" dirty="0" smtClean="0">
              <a:sym typeface="Wingdings" pitchFamily="2" charset="2"/>
            </a:endParaRPr>
          </a:p>
          <a:p>
            <a:pPr algn="just">
              <a:buNone/>
            </a:pPr>
            <a:r>
              <a:rPr lang="en-US" dirty="0" smtClean="0">
                <a:sym typeface="Wingdings" pitchFamily="2" charset="2"/>
              </a:rPr>
              <a:t>	Given the following values: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667000" y="3429000"/>
          <a:ext cx="31242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30000" dirty="0" smtClean="0"/>
                        <a:t>˚</a:t>
                      </a:r>
                      <a:r>
                        <a:rPr lang="en-US" baseline="0" dirty="0" smtClean="0"/>
                        <a:t> (J/mol K)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Wingdings" pitchFamily="2" charset="2"/>
                        </a:rPr>
                        <a:t>SO</a:t>
                      </a:r>
                      <a:r>
                        <a:rPr lang="en-US" baseline="-25000" dirty="0" smtClean="0">
                          <a:sym typeface="Wingdings" pitchFamily="2" charset="2"/>
                        </a:rPr>
                        <a:t>2 (g)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ym typeface="Wingdings" pitchFamily="2" charset="2"/>
                        </a:rPr>
                        <a:t>NiO</a:t>
                      </a:r>
                      <a:r>
                        <a:rPr lang="en-US" dirty="0" smtClean="0">
                          <a:sym typeface="Wingdings" pitchFamily="2" charset="2"/>
                        </a:rPr>
                        <a:t> </a:t>
                      </a:r>
                      <a:r>
                        <a:rPr lang="en-US" baseline="-25000" dirty="0" smtClean="0">
                          <a:sym typeface="Wingdings" pitchFamily="2" charset="2"/>
                        </a:rPr>
                        <a:t>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r>
                        <a:rPr lang="en-US" baseline="-25000" dirty="0" smtClean="0"/>
                        <a:t>2 (g)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NiS</a:t>
                      </a:r>
                      <a:r>
                        <a:rPr lang="en-US" baseline="-25000" dirty="0" smtClean="0"/>
                        <a:t> 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What are the sign conventions?</a:t>
            </a:r>
          </a:p>
        </p:txBody>
      </p:sp>
      <p:pic>
        <p:nvPicPr>
          <p:cNvPr id="6147" name="Picture 5" descr="E:\My Documents\141_notes\New_ppt\thermochem\sign_conventions.wm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831975"/>
            <a:ext cx="8686800" cy="3994150"/>
          </a:xfrm>
          <a:noFill/>
        </p:spPr>
      </p:pic>
    </p:spTree>
    <p:extLst>
      <p:ext uri="{BB962C8B-B14F-4D97-AF65-F5344CB8AC3E}">
        <p14:creationId xmlns:p14="http://schemas.microsoft.com/office/powerpoint/2010/main" val="481172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Thermodynamics</a:t>
            </a:r>
            <a:br>
              <a:rPr lang="en-US" sz="3600" dirty="0" smtClean="0"/>
            </a:br>
            <a:r>
              <a:rPr lang="en-US" sz="3600" dirty="0" smtClean="0"/>
              <a:t>Example – Entropy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	Calculate </a:t>
            </a:r>
            <a:r>
              <a:rPr lang="el-GR" dirty="0" smtClean="0">
                <a:sym typeface="Wingdings" pitchFamily="2" charset="2"/>
              </a:rPr>
              <a:t>Δ</a:t>
            </a:r>
            <a:r>
              <a:rPr lang="en-US" dirty="0" smtClean="0">
                <a:sym typeface="Wingdings" pitchFamily="2" charset="2"/>
              </a:rPr>
              <a:t>S</a:t>
            </a:r>
            <a:r>
              <a:rPr lang="en-US" baseline="30000" dirty="0" smtClean="0">
                <a:sym typeface="Wingdings" pitchFamily="2" charset="2"/>
              </a:rPr>
              <a:t>˚</a:t>
            </a:r>
            <a:r>
              <a:rPr lang="en-US" dirty="0" smtClean="0"/>
              <a:t> for the reduction of aluminum oxide by hydrogen gas:</a:t>
            </a:r>
          </a:p>
          <a:p>
            <a:pPr algn="ctr">
              <a:buNone/>
            </a:pPr>
            <a:r>
              <a:rPr lang="en-US" dirty="0" smtClean="0"/>
              <a:t>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 (s)</a:t>
            </a:r>
            <a:r>
              <a:rPr lang="en-US" dirty="0" smtClean="0"/>
              <a:t> + 3 H</a:t>
            </a:r>
            <a:r>
              <a:rPr lang="en-US" baseline="-25000" dirty="0" smtClean="0"/>
              <a:t>2 (g)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2 Al </a:t>
            </a:r>
            <a:r>
              <a:rPr lang="en-US" baseline="-25000" dirty="0" smtClean="0">
                <a:sym typeface="Wingdings" pitchFamily="2" charset="2"/>
              </a:rPr>
              <a:t>(s)</a:t>
            </a:r>
            <a:r>
              <a:rPr lang="en-US" dirty="0" smtClean="0">
                <a:sym typeface="Wingdings" pitchFamily="2" charset="2"/>
              </a:rPr>
              <a:t> + 3 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</a:t>
            </a:r>
            <a:r>
              <a:rPr lang="en-US" baseline="-25000" dirty="0" smtClean="0">
                <a:sym typeface="Wingdings" pitchFamily="2" charset="2"/>
              </a:rPr>
              <a:t> (g)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pPr algn="just">
              <a:buNone/>
            </a:pPr>
            <a:r>
              <a:rPr lang="en-US" dirty="0" smtClean="0">
                <a:sym typeface="Wingdings" pitchFamily="2" charset="2"/>
              </a:rPr>
              <a:t>	Given the following values: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592919"/>
              </p:ext>
            </p:extLst>
          </p:nvPr>
        </p:nvGraphicFramePr>
        <p:xfrm>
          <a:off x="2743200" y="4038600"/>
          <a:ext cx="31242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30000" dirty="0" smtClean="0"/>
                        <a:t>˚</a:t>
                      </a:r>
                      <a:r>
                        <a:rPr lang="en-US" baseline="0" dirty="0" smtClean="0"/>
                        <a:t> (J/mol K)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O</a:t>
                      </a:r>
                      <a:r>
                        <a:rPr lang="en-US" baseline="-25000" dirty="0" smtClean="0"/>
                        <a:t>3 (s)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2 (g)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Wingdings" pitchFamily="2" charset="2"/>
                        </a:rPr>
                        <a:t>Al </a:t>
                      </a:r>
                      <a:r>
                        <a:rPr lang="en-US" baseline="-25000" dirty="0" smtClean="0">
                          <a:sym typeface="Wingdings" pitchFamily="2" charset="2"/>
                        </a:rPr>
                        <a:t>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Wingdings" pitchFamily="2" charset="2"/>
                        </a:rPr>
                        <a:t>H</a:t>
                      </a:r>
                      <a:r>
                        <a:rPr lang="en-US" baseline="-25000" dirty="0" smtClean="0">
                          <a:sym typeface="Wingdings" pitchFamily="2" charset="2"/>
                        </a:rPr>
                        <a:t>2</a:t>
                      </a:r>
                      <a:r>
                        <a:rPr lang="en-US" dirty="0" smtClean="0">
                          <a:sym typeface="Wingdings" pitchFamily="2" charset="2"/>
                        </a:rPr>
                        <a:t>O</a:t>
                      </a:r>
                      <a:r>
                        <a:rPr lang="en-US" baseline="-25000" dirty="0" smtClean="0">
                          <a:sym typeface="Wingdings" pitchFamily="2" charset="2"/>
                        </a:rPr>
                        <a:t> (g)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Tro, Chemistry: A Molecular Approach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916912-EBB7-4EA6-9F07-CDAA0F099485}" type="slidenum">
              <a:rPr lang="en-US"/>
              <a:pPr/>
              <a:t>21</a:t>
            </a:fld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How are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i="1" dirty="0" smtClean="0"/>
              <a:t>G</a:t>
            </a:r>
            <a:r>
              <a:rPr lang="en-US" dirty="0"/>
              <a:t>,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i="1" dirty="0"/>
              <a:t>H</a:t>
            </a:r>
            <a:r>
              <a:rPr lang="en-US" dirty="0"/>
              <a:t>, and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i="1" dirty="0" smtClean="0"/>
              <a:t>S </a:t>
            </a:r>
            <a:r>
              <a:rPr lang="en-US" dirty="0" smtClean="0"/>
              <a:t>related?</a:t>
            </a:r>
            <a:endParaRPr lang="en-US" dirty="0"/>
          </a:p>
        </p:txBody>
      </p:sp>
      <p:pic>
        <p:nvPicPr>
          <p:cNvPr id="49157" name="Picture 5" descr="17_T0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295400"/>
            <a:ext cx="9144000" cy="2621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Thermodynamics</a:t>
            </a:r>
            <a:br>
              <a:rPr lang="en-US" sz="3600" dirty="0" smtClean="0"/>
            </a:br>
            <a:r>
              <a:rPr lang="en-US" sz="3600" dirty="0" smtClean="0"/>
              <a:t>Example – Free Energy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	At what temperature is the following process spontaneous at 1 </a:t>
            </a:r>
            <a:r>
              <a:rPr lang="en-US" dirty="0" err="1" smtClean="0"/>
              <a:t>atm</a:t>
            </a:r>
            <a:r>
              <a:rPr lang="en-US" dirty="0" smtClean="0"/>
              <a:t>? What is the normal boiling point of liquid bromine?</a:t>
            </a:r>
          </a:p>
          <a:p>
            <a:pPr algn="ctr">
              <a:buNone/>
            </a:pPr>
            <a:r>
              <a:rPr lang="en-US" dirty="0" smtClean="0"/>
              <a:t>Br</a:t>
            </a:r>
            <a:r>
              <a:rPr lang="en-US" baseline="-25000" dirty="0" smtClean="0"/>
              <a:t>2 (l)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Br</a:t>
            </a:r>
            <a:r>
              <a:rPr lang="en-US" baseline="-25000" dirty="0" smtClean="0">
                <a:sym typeface="Wingdings" pitchFamily="2" charset="2"/>
              </a:rPr>
              <a:t>2 (g)</a:t>
            </a:r>
            <a:r>
              <a:rPr lang="en-US" dirty="0" smtClean="0">
                <a:sym typeface="Wingdings" pitchFamily="2" charset="2"/>
              </a:rPr>
              <a:t>	</a:t>
            </a:r>
            <a:r>
              <a:rPr lang="el-GR" dirty="0" smtClean="0">
                <a:sym typeface="Wingdings" pitchFamily="2" charset="2"/>
              </a:rPr>
              <a:t>Δ</a:t>
            </a:r>
            <a:r>
              <a:rPr lang="en-US" dirty="0" smtClean="0">
                <a:sym typeface="Wingdings" pitchFamily="2" charset="2"/>
              </a:rPr>
              <a:t>H</a:t>
            </a:r>
            <a:r>
              <a:rPr lang="en-US" baseline="30000" dirty="0" smtClean="0">
                <a:sym typeface="Wingdings" pitchFamily="2" charset="2"/>
              </a:rPr>
              <a:t>˚</a:t>
            </a:r>
            <a:r>
              <a:rPr lang="en-US" dirty="0" smtClean="0">
                <a:sym typeface="Wingdings" pitchFamily="2" charset="2"/>
              </a:rPr>
              <a:t> = 31.0 kJ/mol </a:t>
            </a:r>
          </a:p>
          <a:p>
            <a:pPr algn="just">
              <a:buNone/>
            </a:pPr>
            <a:r>
              <a:rPr lang="en-US" dirty="0" smtClean="0">
                <a:sym typeface="Wingdings" pitchFamily="2" charset="2"/>
              </a:rPr>
              <a:t> 					    </a:t>
            </a:r>
            <a:r>
              <a:rPr lang="el-GR" dirty="0" smtClean="0">
                <a:sym typeface="Wingdings" pitchFamily="2" charset="2"/>
              </a:rPr>
              <a:t>Δ</a:t>
            </a:r>
            <a:r>
              <a:rPr lang="en-US" dirty="0" smtClean="0">
                <a:sym typeface="Wingdings" pitchFamily="2" charset="2"/>
              </a:rPr>
              <a:t>S</a:t>
            </a:r>
            <a:r>
              <a:rPr lang="en-US" baseline="30000" dirty="0" smtClean="0">
                <a:sym typeface="Wingdings" pitchFamily="2" charset="2"/>
              </a:rPr>
              <a:t>˚</a:t>
            </a:r>
            <a:r>
              <a:rPr lang="en-US" dirty="0" smtClean="0">
                <a:sym typeface="Wingdings" pitchFamily="2" charset="2"/>
              </a:rPr>
              <a:t> = 93.0 J/K mol</a:t>
            </a:r>
          </a:p>
          <a:p>
            <a:pPr algn="just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Thermodynamics</a:t>
            </a:r>
            <a:br>
              <a:rPr lang="en-US" sz="3600" dirty="0" smtClean="0"/>
            </a:br>
            <a:r>
              <a:rPr lang="en-US" sz="3600" dirty="0" smtClean="0"/>
              <a:t>Example – Standard Free Energy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	Use the following data at 25 ˚C to calculate   </a:t>
            </a:r>
          </a:p>
          <a:p>
            <a:pPr algn="just">
              <a:buNone/>
            </a:pPr>
            <a:r>
              <a:rPr lang="en-US" dirty="0" smtClean="0"/>
              <a:t>          </a:t>
            </a:r>
            <a:r>
              <a:rPr lang="el-GR" dirty="0" smtClean="0"/>
              <a:t>Δ</a:t>
            </a:r>
            <a:r>
              <a:rPr lang="en-US" dirty="0" smtClean="0"/>
              <a:t>G˚ for the reaction:</a:t>
            </a:r>
          </a:p>
          <a:p>
            <a:pPr algn="ctr">
              <a:buNone/>
            </a:pPr>
            <a:r>
              <a:rPr lang="en-US" dirty="0" err="1" smtClean="0"/>
              <a:t>C</a:t>
            </a:r>
            <a:r>
              <a:rPr lang="en-US" baseline="-25000" dirty="0" err="1" smtClean="0"/>
              <a:t>diamond</a:t>
            </a:r>
            <a:r>
              <a:rPr lang="en-US" baseline="-25000" dirty="0" smtClean="0"/>
              <a:t> (s)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graphite</a:t>
            </a:r>
            <a:r>
              <a:rPr lang="en-US" baseline="-25000" dirty="0" smtClean="0"/>
              <a:t> (s) </a:t>
            </a:r>
            <a:r>
              <a:rPr lang="en-US" dirty="0" smtClean="0">
                <a:sym typeface="Wingdings" pitchFamily="2" charset="2"/>
              </a:rPr>
              <a:t>		</a:t>
            </a:r>
            <a:r>
              <a:rPr lang="el-GR" dirty="0" smtClean="0"/>
              <a:t> Δ</a:t>
            </a:r>
            <a:r>
              <a:rPr lang="en-US" dirty="0" smtClean="0"/>
              <a:t>G˚ = ?</a:t>
            </a:r>
          </a:p>
          <a:p>
            <a:pPr algn="just">
              <a:buNone/>
            </a:pPr>
            <a:r>
              <a:rPr lang="en-US" dirty="0" smtClean="0"/>
              <a:t>		Given:</a:t>
            </a:r>
          </a:p>
          <a:p>
            <a:pPr algn="ctr">
              <a:buNone/>
            </a:pPr>
            <a:r>
              <a:rPr lang="en-US" dirty="0" err="1" smtClean="0"/>
              <a:t>C</a:t>
            </a:r>
            <a:r>
              <a:rPr lang="en-US" baseline="-25000" dirty="0" err="1" smtClean="0"/>
              <a:t>diamond</a:t>
            </a:r>
            <a:r>
              <a:rPr lang="en-US" baseline="-25000" dirty="0" smtClean="0"/>
              <a:t> (s)</a:t>
            </a:r>
            <a:r>
              <a:rPr lang="en-US" dirty="0" smtClean="0"/>
              <a:t> + O</a:t>
            </a:r>
            <a:r>
              <a:rPr lang="en-US" baseline="-25000" dirty="0" smtClean="0"/>
              <a:t>2 (g)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CO</a:t>
            </a:r>
            <a:r>
              <a:rPr lang="en-US" baseline="-25000" dirty="0" smtClean="0">
                <a:sym typeface="Wingdings" pitchFamily="2" charset="2"/>
              </a:rPr>
              <a:t>2 (g)</a:t>
            </a:r>
            <a:r>
              <a:rPr lang="en-US" dirty="0" smtClean="0">
                <a:sym typeface="Wingdings" pitchFamily="2" charset="2"/>
              </a:rPr>
              <a:t> 		</a:t>
            </a:r>
            <a:r>
              <a:rPr lang="el-GR" dirty="0" smtClean="0"/>
              <a:t> Δ</a:t>
            </a:r>
            <a:r>
              <a:rPr lang="en-US" dirty="0" smtClean="0"/>
              <a:t>G˚ = -397 kJ</a:t>
            </a:r>
          </a:p>
          <a:p>
            <a:pPr algn="ctr">
              <a:buNone/>
            </a:pPr>
            <a:r>
              <a:rPr lang="en-US" dirty="0" smtClean="0"/>
              <a:t>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graphite</a:t>
            </a:r>
            <a:r>
              <a:rPr lang="en-US" baseline="-25000" dirty="0" smtClean="0"/>
              <a:t> (s)</a:t>
            </a:r>
            <a:r>
              <a:rPr lang="en-US" dirty="0" smtClean="0"/>
              <a:t> + O</a:t>
            </a:r>
            <a:r>
              <a:rPr lang="en-US" baseline="-25000" dirty="0" smtClean="0"/>
              <a:t>2 (g)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CO</a:t>
            </a:r>
            <a:r>
              <a:rPr lang="en-US" baseline="-25000" dirty="0" smtClean="0">
                <a:sym typeface="Wingdings" pitchFamily="2" charset="2"/>
              </a:rPr>
              <a:t>2 (g)</a:t>
            </a:r>
            <a:r>
              <a:rPr lang="en-US" dirty="0" smtClean="0">
                <a:sym typeface="Wingdings" pitchFamily="2" charset="2"/>
              </a:rPr>
              <a:t>     	 </a:t>
            </a:r>
            <a:r>
              <a:rPr lang="el-GR" dirty="0" smtClean="0"/>
              <a:t> Δ</a:t>
            </a:r>
            <a:r>
              <a:rPr lang="en-US" dirty="0" smtClean="0"/>
              <a:t>G˚ = -394 kJ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Thermodynamics</a:t>
            </a:r>
            <a:br>
              <a:rPr lang="en-US" sz="3600" dirty="0" smtClean="0"/>
            </a:br>
            <a:r>
              <a:rPr lang="en-US" sz="3600" dirty="0" smtClean="0"/>
              <a:t>Example – Standard Free Energy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smtClean="0"/>
              <a:t>	A chemical engineer wants to determine the feasibility of making ethanol (C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OH) by reacting ethylene (C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) and water according to the reaction:</a:t>
            </a:r>
          </a:p>
          <a:p>
            <a:pPr algn="ctr">
              <a:buNone/>
            </a:pPr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4 (g)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</a:t>
            </a:r>
            <a:r>
              <a:rPr lang="en-US" sz="2400" baseline="-25000" dirty="0" smtClean="0"/>
              <a:t>(l)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OH</a:t>
            </a:r>
            <a:r>
              <a:rPr lang="en-US" sz="2400" baseline="-25000" dirty="0" smtClean="0"/>
              <a:t> (l)</a:t>
            </a:r>
            <a:endParaRPr lang="en-US" sz="2400" dirty="0" smtClean="0"/>
          </a:p>
          <a:p>
            <a:pPr algn="just">
              <a:buNone/>
            </a:pPr>
            <a:r>
              <a:rPr lang="en-US" sz="2400" dirty="0" smtClean="0"/>
              <a:t> 	Is the reaction spontaneous?  Given: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43200" y="3886200"/>
          <a:ext cx="35052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Substance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Δ</a:t>
                      </a:r>
                      <a:r>
                        <a:rPr lang="en-US" sz="2400" dirty="0" err="1" smtClean="0"/>
                        <a:t>G</a:t>
                      </a:r>
                      <a:r>
                        <a:rPr lang="en-US" sz="2400" baseline="-25000" dirty="0" err="1" smtClean="0"/>
                        <a:t>f</a:t>
                      </a:r>
                      <a:r>
                        <a:rPr lang="en-US" sz="2400" baseline="30000" dirty="0" smtClean="0"/>
                        <a:t>˚</a:t>
                      </a:r>
                      <a:r>
                        <a:rPr lang="en-US" sz="2400" baseline="0" dirty="0" smtClean="0"/>
                        <a:t> (kJ/mol)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H</a:t>
                      </a:r>
                      <a:r>
                        <a:rPr lang="en-US" sz="2400" baseline="-25000" dirty="0" smtClean="0"/>
                        <a:t>5</a:t>
                      </a:r>
                      <a:r>
                        <a:rPr lang="en-US" sz="2400" dirty="0" smtClean="0"/>
                        <a:t>OH</a:t>
                      </a:r>
                      <a:r>
                        <a:rPr lang="en-US" sz="2400" baseline="-25000" dirty="0" smtClean="0"/>
                        <a:t> (l)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-175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H</a:t>
                      </a:r>
                      <a:r>
                        <a:rPr lang="en-US" sz="2400" baseline="-25000" dirty="0" smtClean="0"/>
                        <a:t>4 (g)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-237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O </a:t>
                      </a:r>
                      <a:r>
                        <a:rPr lang="en-US" sz="2400" baseline="-25000" dirty="0" smtClean="0"/>
                        <a:t>(l)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68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Thermodynamics</a:t>
            </a:r>
            <a:br>
              <a:rPr lang="en-US" sz="3600" dirty="0" smtClean="0"/>
            </a:br>
            <a:r>
              <a:rPr lang="en-US" sz="3600" dirty="0" smtClean="0"/>
              <a:t>Example – Standard Free Energy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smtClean="0"/>
              <a:t>	One method for synthesizing methanol (CH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OH) involves reacting carbon monoxide and hydrogen gases:</a:t>
            </a:r>
          </a:p>
          <a:p>
            <a:pPr algn="ctr">
              <a:buNone/>
            </a:pPr>
            <a:r>
              <a:rPr lang="en-US" sz="2400" dirty="0" smtClean="0"/>
              <a:t>CO</a:t>
            </a:r>
            <a:r>
              <a:rPr lang="en-US" sz="2400" baseline="-25000" dirty="0" smtClean="0"/>
              <a:t> (g)</a:t>
            </a:r>
            <a:r>
              <a:rPr lang="en-US" sz="2400" dirty="0" smtClean="0"/>
              <a:t> + 2 H</a:t>
            </a:r>
            <a:r>
              <a:rPr lang="en-US" sz="2400" baseline="-25000" dirty="0" smtClean="0"/>
              <a:t>2 (g)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OH</a:t>
            </a:r>
            <a:r>
              <a:rPr lang="en-US" sz="2400" baseline="-25000" dirty="0" smtClean="0"/>
              <a:t> (l)</a:t>
            </a:r>
            <a:endParaRPr lang="en-US" sz="2400" dirty="0" smtClean="0"/>
          </a:p>
          <a:p>
            <a:pPr algn="just">
              <a:buNone/>
            </a:pPr>
            <a:r>
              <a:rPr lang="en-US" sz="2400" dirty="0" smtClean="0"/>
              <a:t>  	Calculate </a:t>
            </a:r>
            <a:r>
              <a:rPr lang="el-GR" sz="2400" dirty="0" smtClean="0"/>
              <a:t>Δ</a:t>
            </a:r>
            <a:r>
              <a:rPr lang="en-US" sz="2400" dirty="0" smtClean="0"/>
              <a:t>G at 25 ˚C for the reaction, if carbon monoxide is at 5.0 </a:t>
            </a:r>
            <a:r>
              <a:rPr lang="en-US" sz="2400" dirty="0" err="1" smtClean="0"/>
              <a:t>atm</a:t>
            </a:r>
            <a:r>
              <a:rPr lang="en-US" sz="2400" dirty="0" smtClean="0"/>
              <a:t> and hydrogen gas is at 3.0 atm.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43200" y="3886200"/>
          <a:ext cx="35052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Substance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Δ</a:t>
                      </a:r>
                      <a:r>
                        <a:rPr lang="en-US" sz="2400" dirty="0" err="1" smtClean="0"/>
                        <a:t>G</a:t>
                      </a:r>
                      <a:r>
                        <a:rPr lang="en-US" sz="2400" baseline="-25000" dirty="0" err="1" smtClean="0"/>
                        <a:t>f</a:t>
                      </a:r>
                      <a:r>
                        <a:rPr lang="en-US" sz="2400" baseline="30000" dirty="0" smtClean="0"/>
                        <a:t>˚</a:t>
                      </a:r>
                      <a:r>
                        <a:rPr lang="en-US" sz="2400" baseline="0" dirty="0" smtClean="0"/>
                        <a:t> (kJ/mol)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</a:t>
                      </a:r>
                      <a:r>
                        <a:rPr lang="en-US" sz="2400" baseline="-25000" dirty="0" smtClean="0"/>
                        <a:t>3</a:t>
                      </a:r>
                      <a:r>
                        <a:rPr lang="en-US" sz="2400" dirty="0" smtClean="0"/>
                        <a:t>OH</a:t>
                      </a:r>
                      <a:r>
                        <a:rPr lang="en-US" sz="2400" baseline="-25000" dirty="0" smtClean="0"/>
                        <a:t> (l)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-166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</a:t>
                      </a:r>
                      <a:r>
                        <a:rPr lang="en-US" sz="2400" baseline="-25000" dirty="0" smtClean="0"/>
                        <a:t> (g)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-137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</a:t>
                      </a:r>
                      <a:r>
                        <a:rPr lang="en-US" sz="2400" baseline="-25000" dirty="0" smtClean="0"/>
                        <a:t>2 (g)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Tro, Chemistry: A Molecular Approach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F7E6C6-A9F0-4C12-A46B-89C42BC5AEAA}" type="slidenum">
              <a:rPr lang="en-US"/>
              <a:pPr/>
              <a:t>26</a:t>
            </a:fld>
            <a:endParaRPr lang="en-US"/>
          </a:p>
        </p:txBody>
      </p:sp>
      <p:pic>
        <p:nvPicPr>
          <p:cNvPr id="71684" name="Picture 4" descr="17_1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1000"/>
            <a:ext cx="7150100" cy="5949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219200"/>
            <a:ext cx="3886200" cy="1554162"/>
          </a:xfrm>
        </p:spPr>
        <p:txBody>
          <a:bodyPr/>
          <a:lstStyle/>
          <a:p>
            <a:r>
              <a:rPr lang="en-US" dirty="0" smtClean="0"/>
              <a:t>How are K </a:t>
            </a:r>
            <a:r>
              <a:rPr lang="en-US" dirty="0"/>
              <a:t>and </a:t>
            </a:r>
            <a:r>
              <a:rPr lang="en-US" dirty="0">
                <a:latin typeface="Symbol" pitchFamily="18" charset="2"/>
              </a:rPr>
              <a:t></a:t>
            </a:r>
            <a:r>
              <a:rPr lang="en-US" dirty="0" smtClean="0"/>
              <a:t>G related?</a:t>
            </a:r>
            <a:endParaRPr lang="en-US" dirty="0"/>
          </a:p>
        </p:txBody>
      </p:sp>
      <p:pic>
        <p:nvPicPr>
          <p:cNvPr id="7171" name="Picture 3" descr="15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14300"/>
            <a:ext cx="414655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294563" y="365125"/>
            <a:ext cx="784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K &lt; 1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315200" y="2574925"/>
            <a:ext cx="784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K &gt; 1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315200" y="4784725"/>
            <a:ext cx="784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K = 1</a:t>
            </a:r>
          </a:p>
        </p:txBody>
      </p:sp>
    </p:spTree>
    <p:extLst>
      <p:ext uri="{BB962C8B-B14F-4D97-AF65-F5344CB8AC3E}">
        <p14:creationId xmlns:p14="http://schemas.microsoft.com/office/powerpoint/2010/main" val="1876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Tro, Chemistry: A Molecular Approach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6319FC-ED30-46F2-8601-24D4570EBA80}" type="slidenum">
              <a:rPr lang="en-US"/>
              <a:pPr/>
              <a:t>28</a:t>
            </a:fld>
            <a:endParaRPr lang="en-US"/>
          </a:p>
        </p:txBody>
      </p:sp>
      <p:pic>
        <p:nvPicPr>
          <p:cNvPr id="73732" name="Picture 4" descr="17_14a-c[1]"/>
          <p:cNvPicPr>
            <a:picLocks noChangeAspect="1" noChangeArrowheads="1"/>
          </p:cNvPicPr>
          <p:nvPr/>
        </p:nvPicPr>
        <p:blipFill>
          <a:blip r:embed="rId3" cstate="print"/>
          <a:srcRect b="4202"/>
          <a:stretch>
            <a:fillRect/>
          </a:stretch>
        </p:blipFill>
        <p:spPr bwMode="auto">
          <a:xfrm>
            <a:off x="1295400" y="228600"/>
            <a:ext cx="6705600" cy="612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Thermodynamics</a:t>
            </a:r>
            <a:br>
              <a:rPr lang="en-US" sz="3600" dirty="0" smtClean="0"/>
            </a:br>
            <a:r>
              <a:rPr lang="en-US" sz="3600" dirty="0" smtClean="0"/>
              <a:t>Example – Free Energy and Equilibrium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smtClean="0"/>
              <a:t>	The overall reaction for the corrosion of iron by oxygen gas is:</a:t>
            </a:r>
          </a:p>
          <a:p>
            <a:pPr algn="ctr">
              <a:buNone/>
            </a:pPr>
            <a:r>
              <a:rPr lang="en-US" sz="2400" dirty="0" smtClean="0"/>
              <a:t>4 Fe</a:t>
            </a:r>
            <a:r>
              <a:rPr lang="en-US" sz="2400" baseline="-25000" dirty="0" smtClean="0"/>
              <a:t> (s)</a:t>
            </a:r>
            <a:r>
              <a:rPr lang="en-US" sz="2400" dirty="0" smtClean="0"/>
              <a:t> + 3 O</a:t>
            </a:r>
            <a:r>
              <a:rPr lang="en-US" sz="2400" baseline="-25000" dirty="0" smtClean="0"/>
              <a:t>2 (g)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2 Fe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 (s)</a:t>
            </a:r>
            <a:endParaRPr lang="en-US" sz="2400" dirty="0" smtClean="0"/>
          </a:p>
          <a:p>
            <a:pPr algn="just">
              <a:buNone/>
            </a:pPr>
            <a:r>
              <a:rPr lang="en-US" sz="2400" dirty="0" smtClean="0"/>
              <a:t>  	Using the following data at 25 ˚C calculate the equilibrium constant, K.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65191"/>
              </p:ext>
            </p:extLst>
          </p:nvPr>
        </p:nvGraphicFramePr>
        <p:xfrm>
          <a:off x="2057400" y="3429000"/>
          <a:ext cx="541020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0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6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Substance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Δ</a:t>
                      </a:r>
                      <a:r>
                        <a:rPr lang="en-US" sz="2400" dirty="0" err="1" smtClean="0"/>
                        <a:t>H</a:t>
                      </a:r>
                      <a:r>
                        <a:rPr lang="en-US" sz="2400" baseline="-25000" dirty="0" err="1" smtClean="0"/>
                        <a:t>f</a:t>
                      </a:r>
                      <a:r>
                        <a:rPr lang="en-US" sz="2400" baseline="30000" dirty="0" smtClean="0"/>
                        <a:t>˚</a:t>
                      </a:r>
                      <a:r>
                        <a:rPr lang="en-US" sz="2400" baseline="0" dirty="0" smtClean="0"/>
                        <a:t> (kJ/mol)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˚</a:t>
                      </a:r>
                      <a:r>
                        <a:rPr lang="en-US" sz="2400" baseline="0" dirty="0" smtClean="0"/>
                        <a:t> (J/mol K)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Fe</a:t>
                      </a:r>
                      <a:r>
                        <a:rPr lang="en-US" sz="2400" baseline="-25000" dirty="0" smtClean="0"/>
                        <a:t> (s)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27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Wingdings" pitchFamily="2" charset="2"/>
                        </a:rPr>
                        <a:t>Fe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O</a:t>
                      </a:r>
                      <a:r>
                        <a:rPr lang="en-US" sz="2400" baseline="-25000" dirty="0" smtClean="0"/>
                        <a:t>3 (s)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-826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</a:t>
                      </a:r>
                      <a:r>
                        <a:rPr lang="en-US" sz="2400" baseline="-25000" dirty="0" smtClean="0"/>
                        <a:t>2 (g)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n_05_p1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531225" cy="518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altLang="en-US" sz="3600" smtClean="0"/>
              <a:t>How does a chemical reaction do work? </a:t>
            </a:r>
          </a:p>
        </p:txBody>
      </p:sp>
    </p:spTree>
    <p:extLst>
      <p:ext uri="{BB962C8B-B14F-4D97-AF65-F5344CB8AC3E}">
        <p14:creationId xmlns:p14="http://schemas.microsoft.com/office/powerpoint/2010/main" val="2648544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Thermodynamics</a:t>
            </a:r>
            <a:br>
              <a:rPr lang="en-US" sz="3600" dirty="0" smtClean="0"/>
            </a:br>
            <a:r>
              <a:rPr lang="en-US" sz="3600" dirty="0" smtClean="0"/>
              <a:t>Example – Free Energy and Equilibrium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smtClean="0"/>
              <a:t>	Calculate ∆</a:t>
            </a:r>
            <a:r>
              <a:rPr lang="en-US" sz="2400" dirty="0" err="1" smtClean="0"/>
              <a:t>H°</a:t>
            </a:r>
            <a:r>
              <a:rPr lang="en-US" sz="2400" baseline="-25000" dirty="0" err="1" smtClean="0"/>
              <a:t>rxn</a:t>
            </a:r>
            <a:r>
              <a:rPr lang="en-US" sz="2400" dirty="0" smtClean="0"/>
              <a:t> and ∆</a:t>
            </a:r>
            <a:r>
              <a:rPr lang="en-US" sz="2400" dirty="0" err="1" smtClean="0"/>
              <a:t>S°</a:t>
            </a:r>
            <a:r>
              <a:rPr lang="en-US" sz="2400" baseline="-25000" dirty="0" err="1" smtClean="0"/>
              <a:t>rxn</a:t>
            </a:r>
            <a:r>
              <a:rPr lang="en-US" sz="2400" dirty="0" smtClean="0"/>
              <a:t> for the decomposition of carbon dioxide into carbon monoxide and oxygen gases. </a:t>
            </a:r>
          </a:p>
          <a:p>
            <a:pPr algn="ctr">
              <a:buNone/>
            </a:pPr>
            <a:r>
              <a:rPr lang="en-US" sz="2400" dirty="0" smtClean="0"/>
              <a:t>2 CO</a:t>
            </a:r>
            <a:r>
              <a:rPr lang="en-US" sz="2400" baseline="-25000" dirty="0" smtClean="0"/>
              <a:t> 2 (g)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2 CO</a:t>
            </a:r>
            <a:r>
              <a:rPr lang="en-US" sz="2400" baseline="-25000" dirty="0" smtClean="0"/>
              <a:t> (g) </a:t>
            </a:r>
            <a:r>
              <a:rPr lang="en-US" sz="2400" dirty="0" smtClean="0"/>
              <a:t> + O</a:t>
            </a:r>
            <a:r>
              <a:rPr lang="en-US" sz="2400" baseline="-25000" dirty="0" smtClean="0"/>
              <a:t>2 (g)</a:t>
            </a:r>
            <a:r>
              <a:rPr lang="en-US" sz="2400" dirty="0" smtClean="0"/>
              <a:t> </a:t>
            </a:r>
          </a:p>
          <a:p>
            <a:pPr algn="just">
              <a:buNone/>
            </a:pPr>
            <a:r>
              <a:rPr lang="en-US" sz="2400" dirty="0" smtClean="0"/>
              <a:t>  	Using the following data: 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24200" y="3657600"/>
          <a:ext cx="2552700" cy="1219200"/>
        </p:xfrm>
        <a:graphic>
          <a:graphicData uri="http://schemas.openxmlformats.org/drawingml/2006/table">
            <a:tbl>
              <a:tblPr/>
              <a:tblGrid>
                <a:gridCol w="124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T(K)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  <a:r>
                        <a:rPr lang="en-US" sz="1800" b="0" i="0" u="none" strike="noStrike" baseline="-25000">
                          <a:solidFill>
                            <a:srgbClr val="000000"/>
                          </a:solidFill>
                          <a:latin typeface="Calibri"/>
                        </a:rPr>
                        <a:t>c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5.5E-09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4E-01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Thermodynamics</a:t>
            </a:r>
            <a:br>
              <a:rPr lang="en-US" sz="3600" dirty="0" smtClean="0"/>
            </a:br>
            <a:r>
              <a:rPr lang="en-US" sz="3600" dirty="0" smtClean="0"/>
              <a:t>Example – Free Energy and Equilibrium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smtClean="0"/>
              <a:t>	Calculate ∆</a:t>
            </a:r>
            <a:r>
              <a:rPr lang="en-US" sz="2400" dirty="0" err="1" smtClean="0"/>
              <a:t>H°</a:t>
            </a:r>
            <a:r>
              <a:rPr lang="en-US" sz="2400" baseline="-25000" dirty="0" err="1" smtClean="0"/>
              <a:t>rxn</a:t>
            </a:r>
            <a:r>
              <a:rPr lang="en-US" sz="2400" dirty="0" smtClean="0"/>
              <a:t> and ∆</a:t>
            </a:r>
            <a:r>
              <a:rPr lang="en-US" sz="2400" dirty="0" err="1" smtClean="0"/>
              <a:t>S°</a:t>
            </a:r>
            <a:r>
              <a:rPr lang="en-US" sz="2400" baseline="-25000" dirty="0" err="1" smtClean="0"/>
              <a:t>rxn</a:t>
            </a:r>
            <a:r>
              <a:rPr lang="en-US" sz="2400" dirty="0" smtClean="0"/>
              <a:t> for the decomposition of carbon dioxide into carbon monoxide and oxygen gases. </a:t>
            </a:r>
          </a:p>
          <a:p>
            <a:pPr algn="ctr">
              <a:buNone/>
            </a:pPr>
            <a:r>
              <a:rPr lang="en-US" sz="2400" dirty="0" smtClean="0"/>
              <a:t>2 CO</a:t>
            </a:r>
            <a:r>
              <a:rPr lang="en-US" sz="2400" baseline="-25000" dirty="0" smtClean="0"/>
              <a:t> 2 (g)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2 CO</a:t>
            </a:r>
            <a:r>
              <a:rPr lang="en-US" sz="2400" baseline="-25000" dirty="0" smtClean="0"/>
              <a:t> (g) </a:t>
            </a:r>
            <a:r>
              <a:rPr lang="en-US" sz="2400" dirty="0" smtClean="0"/>
              <a:t> + O</a:t>
            </a:r>
            <a:r>
              <a:rPr lang="en-US" sz="2400" baseline="-25000" dirty="0" smtClean="0"/>
              <a:t>2 (g)</a:t>
            </a:r>
            <a:r>
              <a:rPr lang="en-US" sz="2400" dirty="0" smtClean="0"/>
              <a:t> </a:t>
            </a:r>
          </a:p>
          <a:p>
            <a:pPr algn="just">
              <a:buNone/>
            </a:pPr>
            <a:r>
              <a:rPr lang="en-US" sz="2400" dirty="0" smtClean="0"/>
              <a:t>  	Using the following data: 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56244419"/>
              </p:ext>
            </p:extLst>
          </p:nvPr>
        </p:nvGraphicFramePr>
        <p:xfrm>
          <a:off x="3810000" y="3124200"/>
          <a:ext cx="5029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3429000"/>
          <a:ext cx="3428999" cy="1219200"/>
        </p:xfrm>
        <a:graphic>
          <a:graphicData uri="http://schemas.openxmlformats.org/drawingml/2006/table">
            <a:tbl>
              <a:tblPr/>
              <a:tblGrid>
                <a:gridCol w="514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T(K)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  <a:r>
                        <a:rPr lang="en-US" sz="1600" b="0" i="0" u="none" strike="noStrike" baseline="-25000" dirty="0" err="1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r>
                        <a:rPr lang="en-US" sz="16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1/T (1/K)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  <a:r>
                        <a:rPr lang="en-US" sz="1600" b="0" i="0" u="none" strike="noStrike" baseline="-25000" dirty="0" err="1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5.5E-09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0.0006667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-19.02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4.0E-01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0.0004000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0.0003333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3.696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Thermodynamics</a:t>
            </a:r>
            <a:br>
              <a:rPr lang="en-US" sz="3600" dirty="0" smtClean="0"/>
            </a:br>
            <a:r>
              <a:rPr lang="en-US" sz="3600" dirty="0" smtClean="0"/>
              <a:t>Example – Free Energy and Equilibrium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smtClean="0"/>
              <a:t>	Calculate ∆</a:t>
            </a:r>
            <a:r>
              <a:rPr lang="en-US" sz="2400" dirty="0" err="1" smtClean="0"/>
              <a:t>H°</a:t>
            </a:r>
            <a:r>
              <a:rPr lang="en-US" sz="2400" baseline="-25000" dirty="0" err="1" smtClean="0"/>
              <a:t>rxn</a:t>
            </a:r>
            <a:r>
              <a:rPr lang="en-US" sz="2400" dirty="0" smtClean="0"/>
              <a:t> and ∆</a:t>
            </a:r>
            <a:r>
              <a:rPr lang="en-US" sz="2400" dirty="0" err="1" smtClean="0"/>
              <a:t>S°</a:t>
            </a:r>
            <a:r>
              <a:rPr lang="en-US" sz="2400" baseline="-25000" dirty="0" err="1" smtClean="0"/>
              <a:t>rxn</a:t>
            </a:r>
            <a:r>
              <a:rPr lang="en-US" sz="2400" dirty="0" smtClean="0"/>
              <a:t> for the decomposition of carbon dioxide into carbon monoxide and oxygen gases. </a:t>
            </a:r>
          </a:p>
          <a:p>
            <a:pPr algn="ctr">
              <a:buNone/>
            </a:pPr>
            <a:r>
              <a:rPr lang="en-US" sz="2400" dirty="0" smtClean="0"/>
              <a:t>2 CO</a:t>
            </a:r>
            <a:r>
              <a:rPr lang="en-US" sz="2400" baseline="-25000" dirty="0" smtClean="0"/>
              <a:t> 2 (g)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2 CO</a:t>
            </a:r>
            <a:r>
              <a:rPr lang="en-US" sz="2400" baseline="-25000" dirty="0" smtClean="0"/>
              <a:t> (g) </a:t>
            </a:r>
            <a:r>
              <a:rPr lang="en-US" sz="2400" dirty="0" smtClean="0"/>
              <a:t> + O</a:t>
            </a:r>
            <a:r>
              <a:rPr lang="en-US" sz="2400" baseline="-25000" dirty="0" smtClean="0"/>
              <a:t>2 (g)</a:t>
            </a:r>
            <a:r>
              <a:rPr lang="en-US" sz="2400" dirty="0" smtClean="0"/>
              <a:t> </a:t>
            </a:r>
          </a:p>
          <a:p>
            <a:pPr algn="just">
              <a:buNone/>
            </a:pPr>
            <a:r>
              <a:rPr lang="en-US" sz="2400" dirty="0" smtClean="0"/>
              <a:t>  	Using the following data: 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719571769"/>
              </p:ext>
            </p:extLst>
          </p:nvPr>
        </p:nvGraphicFramePr>
        <p:xfrm>
          <a:off x="3810000" y="3124200"/>
          <a:ext cx="5029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3429000"/>
          <a:ext cx="3428999" cy="1219200"/>
        </p:xfrm>
        <a:graphic>
          <a:graphicData uri="http://schemas.openxmlformats.org/drawingml/2006/table">
            <a:tbl>
              <a:tblPr/>
              <a:tblGrid>
                <a:gridCol w="514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T(K)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  <a:r>
                        <a:rPr lang="en-US" sz="1600" b="0" i="0" u="none" strike="noStrike" baseline="-25000" dirty="0" err="1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r>
                        <a:rPr lang="en-US" sz="16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1/T (1/K)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  <a:r>
                        <a:rPr lang="en-US" sz="1600" b="0" i="0" u="none" strike="noStrike" baseline="-25000" dirty="0" err="1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5.5E-09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0.0006667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-19.02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4.0E-01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0.0004000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0.0003333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3.696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27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Thermodynamics</a:t>
            </a:r>
            <a:br>
              <a:rPr lang="en-US" sz="3600" dirty="0" smtClean="0"/>
            </a:br>
            <a:r>
              <a:rPr lang="en-US" sz="3600" dirty="0" smtClean="0"/>
              <a:t>Example – Free Energy and Equilibrium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smtClean="0"/>
              <a:t>	Automobiles and trucks pollute the air with nitrogen monoxide. At 2000 °C, K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 for the reaction</a:t>
            </a:r>
          </a:p>
          <a:p>
            <a:pPr algn="ctr">
              <a:buNone/>
            </a:pPr>
            <a:r>
              <a:rPr lang="en-US" sz="2400" dirty="0" smtClean="0"/>
              <a:t>N</a:t>
            </a:r>
            <a:r>
              <a:rPr lang="en-US" sz="2400" baseline="-25000" dirty="0" smtClean="0"/>
              <a:t>2(g)</a:t>
            </a:r>
            <a:r>
              <a:rPr lang="en-US" sz="2400" dirty="0" smtClean="0"/>
              <a:t> + O</a:t>
            </a:r>
            <a:r>
              <a:rPr lang="en-US" sz="2400" baseline="-25000" dirty="0" smtClean="0"/>
              <a:t>2 (g)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2 NO </a:t>
            </a:r>
            <a:r>
              <a:rPr lang="en-US" sz="2400" baseline="-25000" dirty="0" smtClean="0"/>
              <a:t>(g)</a:t>
            </a:r>
            <a:endParaRPr lang="en-US" sz="2400" dirty="0" smtClean="0"/>
          </a:p>
          <a:p>
            <a:pPr algn="just">
              <a:buNone/>
            </a:pPr>
            <a:r>
              <a:rPr lang="en-US" sz="2400" dirty="0" smtClean="0"/>
              <a:t>  	is 4.10 x 10</a:t>
            </a:r>
            <a:r>
              <a:rPr lang="en-US" sz="2400" baseline="30000" dirty="0" smtClean="0"/>
              <a:t>-4</a:t>
            </a:r>
            <a:r>
              <a:rPr lang="en-US" sz="2400" dirty="0" smtClean="0"/>
              <a:t>, and </a:t>
            </a:r>
            <a:r>
              <a:rPr lang="el-GR" sz="2400" dirty="0" smtClean="0"/>
              <a:t>Δ</a:t>
            </a:r>
            <a:r>
              <a:rPr lang="en-US" sz="2400" dirty="0" smtClean="0"/>
              <a:t>H</a:t>
            </a:r>
            <a:r>
              <a:rPr lang="en-US" sz="2400" baseline="30000" dirty="0" smtClean="0"/>
              <a:t>˚</a:t>
            </a:r>
            <a:r>
              <a:rPr lang="en-US" sz="2400" dirty="0" smtClean="0"/>
              <a:t> = 180.6 kJ. What is the value of K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 	at 25 °C?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400" dirty="0" smtClean="0"/>
              <a:t>How do these two point equations compare? </a:t>
            </a:r>
            <a:endParaRPr lang="en-US" sz="3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Claussius-Claperyon Equation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Arrhenius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err="1" smtClean="0"/>
                  <a:t>Van’t</a:t>
                </a:r>
                <a:r>
                  <a:rPr lang="en-US" dirty="0" smtClean="0"/>
                  <a:t> Hoff Equation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4525963"/>
              </a:xfrm>
              <a:blipFill rotWithShape="1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4276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Tro, Chemistry: A Molecular Approach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6E8B82-D80E-47CA-BB76-A85ED73400C7}" type="slidenum">
              <a:rPr lang="en-US"/>
              <a:pPr/>
              <a:t>35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energy tax?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6096000" cy="4114800"/>
          </a:xfrm>
        </p:spPr>
        <p:txBody>
          <a:bodyPr/>
          <a:lstStyle/>
          <a:p>
            <a:r>
              <a:rPr lang="en-US" sz="2800" dirty="0"/>
              <a:t>you can’t break even!</a:t>
            </a:r>
          </a:p>
          <a:p>
            <a:r>
              <a:rPr lang="en-US" sz="2800" dirty="0"/>
              <a:t>to recharge a battery with 100 kJ of useful energy will require more than 100 kJ </a:t>
            </a:r>
          </a:p>
          <a:p>
            <a:r>
              <a:rPr lang="en-US" sz="2800" dirty="0"/>
              <a:t>every energy transition results in a “loss” of energy</a:t>
            </a:r>
          </a:p>
          <a:p>
            <a:pPr lvl="1"/>
            <a:r>
              <a:rPr lang="en-US" sz="2400" dirty="0"/>
              <a:t>conversion of energy to heat which is “lost” by heating up the surroundings</a:t>
            </a:r>
          </a:p>
        </p:txBody>
      </p:sp>
      <p:pic>
        <p:nvPicPr>
          <p:cNvPr id="7172" name="Picture 4" descr="17_0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371600"/>
            <a:ext cx="249555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Tro, Chemistry: A Molecular Approach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3A78C75-2EBF-45A3-97E6-2C7A313898DC}" type="slidenum">
              <a:rPr lang="en-US"/>
              <a:pPr/>
              <a:t>36</a:t>
            </a:fld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What is the heat tax?</a:t>
            </a:r>
          </a:p>
        </p:txBody>
      </p:sp>
      <p:pic>
        <p:nvPicPr>
          <p:cNvPr id="17413" name="Picture 5" descr="17_0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4400"/>
            <a:ext cx="73787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096000" y="1295400"/>
            <a:ext cx="2743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hlink"/>
                </a:solidFill>
              </a:rPr>
              <a:t>fewer steps generally results in a lower total heat tax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happens in real reactions?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Tro, Chemistry: A Molecular Approach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4BD2-9D93-4C93-83F3-E0D8E5A96C81}" type="slidenum">
              <a:rPr lang="en-US"/>
              <a:pPr/>
              <a:t>37</a:t>
            </a:fld>
            <a:endParaRPr lang="en-US"/>
          </a:p>
        </p:txBody>
      </p:sp>
      <p:pic>
        <p:nvPicPr>
          <p:cNvPr id="69636" name="Picture 4" descr="17_1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14400"/>
            <a:ext cx="7177306" cy="5243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Chapter_06\Present\Images\06_T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" y="838200"/>
            <a:ext cx="9144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788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Tro, Chemistry: A Molecular Approach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ED046C9-AF98-4550-AD24-CC0582086272}" type="slidenum">
              <a:rPr lang="en-US"/>
              <a:pPr/>
              <a:t>5</a:t>
            </a:fld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How do thermodynamics and kinetics compare? </a:t>
            </a:r>
          </a:p>
        </p:txBody>
      </p:sp>
      <p:pic>
        <p:nvPicPr>
          <p:cNvPr id="21509" name="Picture 5" descr="17_0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480" y="609600"/>
            <a:ext cx="75692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gure_05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143000"/>
            <a:ext cx="7319963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684213" y="4572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What is a state function? </a:t>
            </a:r>
          </a:p>
        </p:txBody>
      </p:sp>
    </p:spTree>
    <p:extLst>
      <p:ext uri="{BB962C8B-B14F-4D97-AF65-F5344CB8AC3E}">
        <p14:creationId xmlns:p14="http://schemas.microsoft.com/office/powerpoint/2010/main" val="319840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What is chemical spontaneity?</a:t>
            </a:r>
            <a:endParaRPr lang="en-US" dirty="0"/>
          </a:p>
        </p:txBody>
      </p:sp>
      <p:pic>
        <p:nvPicPr>
          <p:cNvPr id="132105" name="Picture 9" descr="E:\My Documents\142_Notes\thermo\spontaneous_gas_flow.wm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219200"/>
            <a:ext cx="7723188" cy="1981200"/>
          </a:xfrm>
          <a:noFill/>
          <a:ln/>
        </p:spPr>
      </p:pic>
      <p:pic>
        <p:nvPicPr>
          <p:cNvPr id="6" name="Picture 5" descr="17_04-01[1]"/>
          <p:cNvPicPr>
            <a:picLocks noChangeAspect="1" noChangeArrowheads="1"/>
          </p:cNvPicPr>
          <p:nvPr/>
        </p:nvPicPr>
        <p:blipFill>
          <a:blip r:embed="rId4" cstate="print"/>
          <a:srcRect b="4402"/>
          <a:stretch>
            <a:fillRect/>
          </a:stretch>
        </p:blipFill>
        <p:spPr bwMode="auto">
          <a:xfrm>
            <a:off x="1905000" y="2971800"/>
            <a:ext cx="5537200" cy="356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Tro, Chemistry: A Molecular Approach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0C45873-5BCF-44A7-A1F8-4A9D5434DB2E}" type="slidenum">
              <a:rPr lang="en-US"/>
              <a:pPr/>
              <a:t>8</a:t>
            </a:fld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/>
              <a:t>Diamond </a:t>
            </a:r>
            <a:r>
              <a:rPr lang="en-US" smtClean="0">
                <a:cs typeface="Times New Roman" pitchFamily="18" charset="0"/>
              </a:rPr>
              <a:t>→ Graphite</a:t>
            </a:r>
          </a:p>
        </p:txBody>
      </p:sp>
      <p:pic>
        <p:nvPicPr>
          <p:cNvPr id="22533" name="Picture 5" descr="17_04-01[1]"/>
          <p:cNvPicPr>
            <a:picLocks noChangeAspect="1" noChangeArrowheads="1"/>
          </p:cNvPicPr>
          <p:nvPr/>
        </p:nvPicPr>
        <p:blipFill>
          <a:blip r:embed="rId3" cstate="print"/>
          <a:srcRect b="4402"/>
          <a:stretch>
            <a:fillRect/>
          </a:stretch>
        </p:blipFill>
        <p:spPr bwMode="auto">
          <a:xfrm>
            <a:off x="2286000" y="1219200"/>
            <a:ext cx="4851400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28600" y="4343400"/>
            <a:ext cx="8686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chemeClr val="hlink"/>
                </a:solidFill>
              </a:rPr>
              <a:t>Graphite is more stable than diamond, so the conversion of diamond into graphite is spontaneous – but don’t worry, it’s so slow that your ring won’t turn into pencil lead in your lifetime (or through many of your generations).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 Gas Molecules</a:t>
            </a:r>
            <a:br>
              <a:rPr lang="en-US" dirty="0" smtClean="0"/>
            </a:br>
            <a:r>
              <a:rPr lang="en-US" dirty="0" smtClean="0"/>
              <a:t>Relative Probability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62952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2186</TotalTime>
  <Words>668</Words>
  <Application>Microsoft Office PowerPoint</Application>
  <PresentationFormat>On-screen Show (4:3)</PresentationFormat>
  <Paragraphs>261</Paragraphs>
  <Slides>37</Slides>
  <Notes>16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Chemistry 142 Chapter 18: Free Energy and Thermodynamics </vt:lpstr>
      <vt:lpstr>What are the sign conventions?</vt:lpstr>
      <vt:lpstr>How does a chemical reaction do work? </vt:lpstr>
      <vt:lpstr>PowerPoint Presentation</vt:lpstr>
      <vt:lpstr>How do thermodynamics and kinetics compare? </vt:lpstr>
      <vt:lpstr>What is a state function? </vt:lpstr>
      <vt:lpstr>What is chemical spontaneity?</vt:lpstr>
      <vt:lpstr>Diamond → Graphite</vt:lpstr>
      <vt:lpstr>4 Gas Molecules Relative Probability</vt:lpstr>
      <vt:lpstr>4 Gas Molecules Relative Probability 1:4:6:4:1</vt:lpstr>
      <vt:lpstr>4 Gas Molecules Relative Probability 1:4:6:4:1</vt:lpstr>
      <vt:lpstr>How does entropy change?</vt:lpstr>
      <vt:lpstr>Thermodynamics Example – Entropy</vt:lpstr>
      <vt:lpstr>How does a change in state change the entropy?</vt:lpstr>
      <vt:lpstr>How are entropy change and state change related? </vt:lpstr>
      <vt:lpstr>How does a temperature change effect entropy? </vt:lpstr>
      <vt:lpstr>What effects the relative standard entropy?</vt:lpstr>
      <vt:lpstr>PowerPoint Presentation</vt:lpstr>
      <vt:lpstr>Thermodynamics Example – Entropy</vt:lpstr>
      <vt:lpstr>Thermodynamics Example – Entropy</vt:lpstr>
      <vt:lpstr>How are DG, DH, and DS related?</vt:lpstr>
      <vt:lpstr>Thermodynamics Example – Free Energy</vt:lpstr>
      <vt:lpstr>Thermodynamics Example – Standard Free Energy</vt:lpstr>
      <vt:lpstr>Thermodynamics Example – Standard Free Energy</vt:lpstr>
      <vt:lpstr>Thermodynamics Example – Standard Free Energy</vt:lpstr>
      <vt:lpstr>PowerPoint Presentation</vt:lpstr>
      <vt:lpstr>How are K and G related?</vt:lpstr>
      <vt:lpstr>PowerPoint Presentation</vt:lpstr>
      <vt:lpstr>Thermodynamics Example – Free Energy and Equilibrium</vt:lpstr>
      <vt:lpstr>Thermodynamics Example – Free Energy and Equilibrium</vt:lpstr>
      <vt:lpstr>Thermodynamics Example – Free Energy and Equilibrium</vt:lpstr>
      <vt:lpstr>Thermodynamics Example – Free Energy and Equilibrium</vt:lpstr>
      <vt:lpstr>Thermodynamics Example – Free Energy and Equilibrium</vt:lpstr>
      <vt:lpstr>How do these two point equations compare? </vt:lpstr>
      <vt:lpstr>What is the energy tax?</vt:lpstr>
      <vt:lpstr>What is the heat tax?</vt:lpstr>
      <vt:lpstr>What happens in real reactions?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142 Chapter 17: Free Energy and Thermodynamics</dc:title>
  <dc:creator>Diana Vance</dc:creator>
  <cp:lastModifiedBy>Windows User</cp:lastModifiedBy>
  <cp:revision>107</cp:revision>
  <dcterms:created xsi:type="dcterms:W3CDTF">2009-07-05T04:45:02Z</dcterms:created>
  <dcterms:modified xsi:type="dcterms:W3CDTF">2018-10-18T16:27:14Z</dcterms:modified>
</cp:coreProperties>
</file>