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7" r:id="rId2"/>
    <p:sldId id="258" r:id="rId3"/>
    <p:sldId id="259" r:id="rId4"/>
    <p:sldId id="260" r:id="rId5"/>
    <p:sldId id="261" r:id="rId6"/>
    <p:sldId id="304" r:id="rId7"/>
    <p:sldId id="264" r:id="rId8"/>
    <p:sldId id="312" r:id="rId9"/>
    <p:sldId id="265" r:id="rId10"/>
    <p:sldId id="266" r:id="rId11"/>
    <p:sldId id="267" r:id="rId12"/>
    <p:sldId id="268" r:id="rId13"/>
    <p:sldId id="269" r:id="rId14"/>
    <p:sldId id="305" r:id="rId15"/>
    <p:sldId id="270" r:id="rId16"/>
    <p:sldId id="272" r:id="rId17"/>
    <p:sldId id="273" r:id="rId18"/>
    <p:sldId id="306" r:id="rId19"/>
    <p:sldId id="275" r:id="rId20"/>
    <p:sldId id="274" r:id="rId21"/>
    <p:sldId id="271" r:id="rId22"/>
    <p:sldId id="276" r:id="rId23"/>
    <p:sldId id="277" r:id="rId24"/>
    <p:sldId id="279" r:id="rId25"/>
    <p:sldId id="309" r:id="rId26"/>
    <p:sldId id="280" r:id="rId27"/>
    <p:sldId id="278" r:id="rId28"/>
    <p:sldId id="281" r:id="rId29"/>
    <p:sldId id="307" r:id="rId30"/>
    <p:sldId id="282" r:id="rId31"/>
    <p:sldId id="283" r:id="rId32"/>
    <p:sldId id="284" r:id="rId33"/>
    <p:sldId id="285" r:id="rId34"/>
    <p:sldId id="286" r:id="rId35"/>
    <p:sldId id="310" r:id="rId36"/>
    <p:sldId id="287" r:id="rId37"/>
    <p:sldId id="311" r:id="rId38"/>
    <p:sldId id="288" r:id="rId39"/>
    <p:sldId id="289" r:id="rId40"/>
    <p:sldId id="308" r:id="rId41"/>
    <p:sldId id="290" r:id="rId42"/>
    <p:sldId id="291" r:id="rId43"/>
    <p:sldId id="292" r:id="rId44"/>
    <p:sldId id="293" r:id="rId45"/>
    <p:sldId id="294" r:id="rId46"/>
    <p:sldId id="296" r:id="rId47"/>
    <p:sldId id="297" r:id="rId48"/>
    <p:sldId id="295" r:id="rId49"/>
    <p:sldId id="298" r:id="rId50"/>
    <p:sldId id="299" r:id="rId51"/>
    <p:sldId id="300" r:id="rId52"/>
    <p:sldId id="303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21" autoAdjust="0"/>
    <p:restoredTop sz="94660"/>
  </p:normalViewPr>
  <p:slideViewPr>
    <p:cSldViewPr showGuides="1">
      <p:cViewPr>
        <p:scale>
          <a:sx n="70" d="100"/>
          <a:sy n="70" d="100"/>
        </p:scale>
        <p:origin x="-2184" y="-9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BF3362-A6E7-4FAB-941A-E9455E428513}" type="datetimeFigureOut">
              <a:rPr lang="en-US" smtClean="0"/>
              <a:pPr/>
              <a:t>02/04/2014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BCFCF1-BBFD-42BC-9130-451C5B7792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755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BCFCF1-BBFD-42BC-9130-451C5B7792DA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38535-886D-42EB-80D2-863E19B06210}" type="datetimeFigureOut">
              <a:rPr lang="en-US" smtClean="0"/>
              <a:pPr/>
              <a:t>02/04/2014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29541-0028-4ADA-8F52-7BF248E2E7D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38535-886D-42EB-80D2-863E19B06210}" type="datetimeFigureOut">
              <a:rPr lang="en-US" smtClean="0"/>
              <a:pPr/>
              <a:t>02/04/2014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29541-0028-4ADA-8F52-7BF248E2E7D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38535-886D-42EB-80D2-863E19B06210}" type="datetimeFigureOut">
              <a:rPr lang="en-US" smtClean="0"/>
              <a:pPr/>
              <a:t>02/04/2014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29541-0028-4ADA-8F52-7BF248E2E7D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38535-886D-42EB-80D2-863E19B06210}" type="datetimeFigureOut">
              <a:rPr lang="en-US" smtClean="0"/>
              <a:pPr/>
              <a:t>02/04/2014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29541-0028-4ADA-8F52-7BF248E2E7D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38535-886D-42EB-80D2-863E19B06210}" type="datetimeFigureOut">
              <a:rPr lang="en-US" smtClean="0"/>
              <a:pPr/>
              <a:t>02/04/2014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29541-0028-4ADA-8F52-7BF248E2E7D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38535-886D-42EB-80D2-863E19B06210}" type="datetimeFigureOut">
              <a:rPr lang="en-US" smtClean="0"/>
              <a:pPr/>
              <a:t>02/04/2014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29541-0028-4ADA-8F52-7BF248E2E7D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38535-886D-42EB-80D2-863E19B06210}" type="datetimeFigureOut">
              <a:rPr lang="en-US" smtClean="0"/>
              <a:pPr/>
              <a:t>02/04/2014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29541-0028-4ADA-8F52-7BF248E2E7D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38535-886D-42EB-80D2-863E19B06210}" type="datetimeFigureOut">
              <a:rPr lang="en-US" smtClean="0"/>
              <a:pPr/>
              <a:t>02/04/2014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29541-0028-4ADA-8F52-7BF248E2E7D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38535-886D-42EB-80D2-863E19B06210}" type="datetimeFigureOut">
              <a:rPr lang="en-US" smtClean="0"/>
              <a:pPr/>
              <a:t>02/04/2014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29541-0028-4ADA-8F52-7BF248E2E7D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38535-886D-42EB-80D2-863E19B06210}" type="datetimeFigureOut">
              <a:rPr lang="en-US" smtClean="0"/>
              <a:pPr/>
              <a:t>02/04/2014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29541-0028-4ADA-8F52-7BF248E2E7D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38535-886D-42EB-80D2-863E19B06210}" type="datetimeFigureOut">
              <a:rPr lang="en-US" smtClean="0"/>
              <a:pPr/>
              <a:t>02/04/2014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29541-0028-4ADA-8F52-7BF248E2E7D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38535-886D-42EB-80D2-863E19B06210}" type="datetimeFigureOut">
              <a:rPr lang="en-US" smtClean="0"/>
              <a:pPr/>
              <a:t>02/04/2014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729541-0028-4ADA-8F52-7BF248E2E7D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://www.google.com/url?sa=i&amp;rct=j&amp;q=&amp;esrc=s&amp;frm=1&amp;source=images&amp;cd=&amp;cad=rja&amp;docid=hyjSAte2dRH2jM&amp;tbnid=Nv2z8hAYDgyaGM:&amp;ved=0CAUQjRw&amp;url=http://www.studyblue.com/notes/note/n/minerals/deck/2725258&amp;ei=cVbwUqmDL9GIogShu4DABg&amp;bvm=bv.60444564,d.cGU&amp;psig=AFQjCNES-Rci9dDgK670dsPSivV__N5-tA&amp;ust=1391568545296177" TargetMode="Externa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://www.google.com/url?sa=i&amp;rct=j&amp;q=&amp;esrc=s&amp;frm=1&amp;source=images&amp;cd=&amp;cad=rja&amp;docid=4L2rqM2uairtkM&amp;tbnid=1MwPtPE3r_eEuM:&amp;ved=0CAUQjRw&amp;url=http://www.cartage.org.lb/en/themes/sciences/earthscience/geology/rocksandminerals/mineralsandrocks/minerals/Plagioclase/Plagioclase.htm&amp;ei=J1fwUpCuKceHogSc0YHACA&amp;bvm=bv.60444564,d.cGU&amp;psig=AFQjCNG7Btfka608XBjBqUZQO1cAf9rVAw&amp;ust=1391569044557153" TargetMode="Externa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://rocodile.fr/images/200608_etats_unis_californie_auburn_epidote_2.jpg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 descr="http://www.tasaclips.com/photos/minerals/graphi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248400" y="228600"/>
            <a:ext cx="28956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GRAPHITE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Metallic to sub-metallic   silver-grey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Low specific gravity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Very soft – marks paper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www.psibertrip.com/geology/minerals/Kaolini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6067255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124200" y="3048000"/>
            <a:ext cx="28194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KAOLINITE</a:t>
            </a:r>
          </a:p>
          <a:p>
            <a:pPr algn="ctr">
              <a:buFont typeface="Arial" pitchFamily="34" charset="0"/>
              <a:buChar char="•"/>
            </a:pPr>
            <a:r>
              <a:rPr lang="en-US" sz="2000" b="1" dirty="0" smtClean="0"/>
              <a:t>Dull</a:t>
            </a:r>
          </a:p>
          <a:p>
            <a:pPr algn="ctr">
              <a:buFont typeface="Arial" pitchFamily="34" charset="0"/>
              <a:buChar char="•"/>
            </a:pPr>
            <a:r>
              <a:rPr lang="en-US" sz="2000" b="1" dirty="0" smtClean="0"/>
              <a:t>Friable</a:t>
            </a:r>
          </a:p>
          <a:p>
            <a:pPr algn="ctr">
              <a:buFont typeface="Arial" pitchFamily="34" charset="0"/>
              <a:buChar char="•"/>
            </a:pPr>
            <a:r>
              <a:rPr lang="en-US" sz="2000" b="1" dirty="0" smtClean="0"/>
              <a:t>Porous</a:t>
            </a:r>
          </a:p>
          <a:p>
            <a:pPr algn="ctr">
              <a:buFont typeface="Arial" pitchFamily="34" charset="0"/>
              <a:buChar char="•"/>
            </a:pPr>
            <a:r>
              <a:rPr lang="en-US" sz="2000" b="1" dirty="0" smtClean="0"/>
              <a:t>Damp earth smell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www.psibertrip.com/geology/minerals/Sulfu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50736"/>
            <a:ext cx="6172200" cy="680726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876800" y="304800"/>
            <a:ext cx="2819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SULFUR</a:t>
            </a:r>
          </a:p>
          <a:p>
            <a:pPr algn="ctr">
              <a:buFont typeface="Arial" pitchFamily="34" charset="0"/>
              <a:buChar char="•"/>
            </a:pPr>
            <a:r>
              <a:rPr lang="en-US" sz="2000" b="1" dirty="0" smtClean="0"/>
              <a:t>Non-metallic yellow</a:t>
            </a:r>
          </a:p>
          <a:p>
            <a:pPr algn="ctr">
              <a:buFont typeface="Arial" pitchFamily="34" charset="0"/>
              <a:buChar char="•"/>
            </a:pPr>
            <a:r>
              <a:rPr lang="en-US" sz="2000" b="1" dirty="0" smtClean="0"/>
              <a:t>Smell</a:t>
            </a:r>
          </a:p>
          <a:p>
            <a:pPr algn="ctr"/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www.psibertrip.com/geology/minerals/Gypsu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7744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90800" y="2362200"/>
            <a:ext cx="38862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GYPSUM</a:t>
            </a:r>
          </a:p>
          <a:p>
            <a:pPr algn="ctr">
              <a:buFont typeface="Arial" pitchFamily="34" charset="0"/>
              <a:buChar char="•"/>
            </a:pPr>
            <a:r>
              <a:rPr lang="en-US" sz="2000" b="1" dirty="0" smtClean="0"/>
              <a:t> Vitreous to pearly</a:t>
            </a:r>
          </a:p>
          <a:p>
            <a:pPr algn="ctr">
              <a:buFont typeface="Arial" pitchFamily="34" charset="0"/>
              <a:buChar char="•"/>
            </a:pPr>
            <a:r>
              <a:rPr lang="en-US" sz="2000" b="1" dirty="0" smtClean="0"/>
              <a:t>White to transparent</a:t>
            </a:r>
          </a:p>
          <a:p>
            <a:pPr algn="ctr">
              <a:buFont typeface="Arial" pitchFamily="34" charset="0"/>
              <a:buChar char="•"/>
            </a:pPr>
            <a:r>
              <a:rPr lang="en-US" sz="2000" b="1" dirty="0" smtClean="0"/>
              <a:t>H 2</a:t>
            </a:r>
          </a:p>
          <a:p>
            <a:pPr algn="ctr">
              <a:buFont typeface="Arial" pitchFamily="34" charset="0"/>
              <a:buChar char="•"/>
            </a:pPr>
            <a:r>
              <a:rPr lang="en-US" sz="2000" b="1" dirty="0" smtClean="0"/>
              <a:t>Cleavage – 1 perfect, 2 distinct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http://www.guilford.edu/geology/imagelibrary/MVC-010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90800" y="1905000"/>
            <a:ext cx="28194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BARITE</a:t>
            </a:r>
          </a:p>
          <a:p>
            <a:pPr algn="ctr">
              <a:buFont typeface="Arial" pitchFamily="34" charset="0"/>
              <a:buChar char="•"/>
            </a:pPr>
            <a:r>
              <a:rPr lang="en-US" sz="2000" b="1" dirty="0" smtClean="0"/>
              <a:t> SG 4.3 to 5</a:t>
            </a:r>
          </a:p>
          <a:p>
            <a:pPr algn="ctr">
              <a:buFont typeface="Arial" pitchFamily="34" charset="0"/>
              <a:buChar char="•"/>
            </a:pP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www.minrec.org/newpix/Barite,-Spa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023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-304800" y="0"/>
            <a:ext cx="2819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BARITE</a:t>
            </a:r>
          </a:p>
          <a:p>
            <a:pPr algn="ctr">
              <a:buFont typeface="Arial" pitchFamily="34" charset="0"/>
              <a:buChar char="•"/>
            </a:pPr>
            <a:r>
              <a:rPr lang="en-US" sz="2000" b="1" dirty="0" smtClean="0"/>
              <a:t>Bladed crystals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itc.gsw.edu/faculty/tweiland/chlori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077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267200" y="5596116"/>
            <a:ext cx="48768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 smtClean="0"/>
              <a:t>CHLORITE</a:t>
            </a:r>
          </a:p>
          <a:p>
            <a:pPr algn="r">
              <a:buFont typeface="Arial" pitchFamily="34" charset="0"/>
              <a:buChar char="•"/>
            </a:pPr>
            <a:r>
              <a:rPr lang="en-US" sz="2000" b="1" dirty="0" smtClean="0"/>
              <a:t>Silvery grey-green to deep forest green</a:t>
            </a:r>
          </a:p>
          <a:p>
            <a:pPr algn="r">
              <a:buFont typeface="Arial" pitchFamily="34" charset="0"/>
              <a:buChar char="•"/>
            </a:pPr>
            <a:r>
              <a:rPr lang="en-US" sz="2000" b="1" dirty="0" smtClean="0"/>
              <a:t>Mica 1-direction of cleavage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www.psibertrip.com/geology/minerals/Muscovi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0"/>
            <a:ext cx="9144000" cy="549745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048000" y="0"/>
            <a:ext cx="335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MUSCOVITE</a:t>
            </a:r>
          </a:p>
          <a:p>
            <a:pPr algn="ctr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Silvery greenish-gold </a:t>
            </a:r>
          </a:p>
          <a:p>
            <a:pPr algn="ctr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Mica</a:t>
            </a:r>
          </a:p>
          <a:p>
            <a:pPr algn="ctr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Clear in thin sheets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itc.gsw.edu/faculty/tweiland/bioti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077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209800" y="0"/>
            <a:ext cx="54102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BIOTITE</a:t>
            </a:r>
          </a:p>
          <a:p>
            <a:pPr algn="ctr">
              <a:buFont typeface="Arial" pitchFamily="34" charset="0"/>
              <a:buChar char="•"/>
            </a:pPr>
            <a:r>
              <a:rPr lang="en-US" sz="2000" b="1" dirty="0" smtClean="0"/>
              <a:t>Black to dark golden-brown mica</a:t>
            </a:r>
          </a:p>
          <a:p>
            <a:pPr algn="ctr">
              <a:buFont typeface="Arial" pitchFamily="34" charset="0"/>
              <a:buChar char="•"/>
            </a:pPr>
            <a:r>
              <a:rPr lang="en-US" sz="2000" b="1" dirty="0" smtClean="0"/>
              <a:t>Dark in thin flakes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dic.academic.ru/pictures/enwiki/76/Lepidolita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0"/>
            <a:ext cx="8610600" cy="691305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2400" y="0"/>
            <a:ext cx="2819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LEPIDOLITE</a:t>
            </a:r>
          </a:p>
          <a:p>
            <a:pPr algn="ctr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Lavender mica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http://periodictable.com/Samples/Lepidolite/s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0"/>
            <a:ext cx="6721475" cy="672147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145913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BARITE</a:t>
            </a:r>
            <a:endParaRPr lang="en-US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304800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LEPIDOLITE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://www.tasaclips.com/photos/minerals/gale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867400" y="0"/>
            <a:ext cx="327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GALENA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“Shiny heavy cubes”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Cubic crystals and cleavage</a:t>
            </a:r>
            <a:endParaRPr lang="en-US" sz="2000" b="1" dirty="0"/>
          </a:p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Dull gray if tarnished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www.psibertrip.com/geology/minerals/Halit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00" y="80613"/>
            <a:ext cx="9080500" cy="662498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81000" y="3657600"/>
            <a:ext cx="35814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HALITE</a:t>
            </a:r>
          </a:p>
          <a:p>
            <a:pPr algn="ctr">
              <a:buFont typeface="Arial" pitchFamily="34" charset="0"/>
              <a:buChar char="•"/>
            </a:pPr>
            <a:r>
              <a:rPr lang="en-US" sz="2000" b="1" dirty="0" smtClean="0"/>
              <a:t>Cubic crystals and cleavage</a:t>
            </a:r>
          </a:p>
          <a:p>
            <a:pPr algn="ctr">
              <a:buFont typeface="Arial" pitchFamily="34" charset="0"/>
              <a:buChar char="•"/>
            </a:pPr>
            <a:r>
              <a:rPr lang="en-US" sz="2000" b="1" dirty="0" smtClean="0"/>
              <a:t>Vitreous to greasy</a:t>
            </a:r>
          </a:p>
          <a:p>
            <a:pPr algn="ctr">
              <a:buFont typeface="Arial" pitchFamily="34" charset="0"/>
              <a:buChar char="•"/>
            </a:pPr>
            <a:r>
              <a:rPr lang="en-US" sz="2000" b="1" dirty="0" smtClean="0"/>
              <a:t>Low SG</a:t>
            </a:r>
          </a:p>
          <a:p>
            <a:pPr algn="ctr">
              <a:buFont typeface="Arial" pitchFamily="34" charset="0"/>
              <a:buChar char="•"/>
            </a:pPr>
            <a:r>
              <a:rPr lang="en-US" sz="2000" b="1" dirty="0" smtClean="0"/>
              <a:t>Salty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www.psibertrip.com/geology/minerals/Calci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100" y="-152400"/>
            <a:ext cx="8623300" cy="706297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209800" y="2438400"/>
            <a:ext cx="35052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CALCITE</a:t>
            </a:r>
          </a:p>
          <a:p>
            <a:pPr algn="ctr">
              <a:buFont typeface="Arial" pitchFamily="34" charset="0"/>
              <a:buChar char="•"/>
            </a:pPr>
            <a:r>
              <a:rPr lang="en-US" sz="2000" b="1" dirty="0" err="1" smtClean="0"/>
              <a:t>Rhombohedral</a:t>
            </a:r>
            <a:r>
              <a:rPr lang="en-US" sz="2000" b="1" dirty="0" smtClean="0"/>
              <a:t> cleavage</a:t>
            </a:r>
          </a:p>
          <a:p>
            <a:pPr algn="ctr">
              <a:buFont typeface="Arial" pitchFamily="34" charset="0"/>
              <a:buChar char="•"/>
            </a:pPr>
            <a:r>
              <a:rPr lang="en-US" sz="2000" b="1" dirty="0" smtClean="0"/>
              <a:t>H 3</a:t>
            </a:r>
          </a:p>
          <a:p>
            <a:pPr algn="ctr">
              <a:buFont typeface="Arial" pitchFamily="34" charset="0"/>
              <a:buChar char="•"/>
            </a:pPr>
            <a:r>
              <a:rPr lang="en-US" sz="2000" b="1" dirty="0" smtClean="0"/>
              <a:t>Vitreous luster</a:t>
            </a:r>
          </a:p>
          <a:p>
            <a:pPr algn="ctr">
              <a:buFont typeface="Arial" pitchFamily="34" charset="0"/>
              <a:buChar char="•"/>
            </a:pPr>
            <a:r>
              <a:rPr lang="en-US" sz="2000" b="1" dirty="0" smtClean="0"/>
              <a:t>Vigorous reaction to </a:t>
            </a:r>
            <a:r>
              <a:rPr lang="en-US" sz="2000" b="1" dirty="0" err="1" smtClean="0"/>
              <a:t>HCl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stickstoneandbone.com/blue_calci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304800"/>
            <a:ext cx="9014708" cy="61722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613910" y="2514600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CALCITE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www.rockpow.com/images2/dolomitem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1935" y="-33172"/>
            <a:ext cx="6141865" cy="689117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371600" y="0"/>
            <a:ext cx="2286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DOLOMITE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Like calcite, but slow </a:t>
            </a:r>
            <a:r>
              <a:rPr lang="en-US" sz="2000" b="1" dirty="0" err="1" smtClean="0">
                <a:solidFill>
                  <a:schemeClr val="bg1"/>
                </a:solidFill>
              </a:rPr>
              <a:t>HCl</a:t>
            </a:r>
            <a:r>
              <a:rPr lang="en-US" sz="2000" b="1" dirty="0" smtClean="0">
                <a:solidFill>
                  <a:schemeClr val="bg1"/>
                </a:solidFill>
              </a:rPr>
              <a:t> reaction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www.psibertrip.com/geology/minerals/Sphaleri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025" y="0"/>
            <a:ext cx="7863175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791200" y="0"/>
            <a:ext cx="26670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SPHALERITE</a:t>
            </a:r>
          </a:p>
          <a:p>
            <a:pPr algn="ctr">
              <a:buFont typeface="Arial" pitchFamily="34" charset="0"/>
              <a:buChar char="•"/>
            </a:pPr>
            <a:r>
              <a:rPr lang="en-US" sz="2000" b="1" dirty="0" smtClean="0"/>
              <a:t>Adamantine to resinous</a:t>
            </a:r>
          </a:p>
          <a:p>
            <a:pPr algn="ctr">
              <a:buFont typeface="Arial" pitchFamily="34" charset="0"/>
              <a:buChar char="•"/>
            </a:pPr>
            <a:r>
              <a:rPr lang="en-US" sz="2000" b="1" dirty="0" smtClean="0"/>
              <a:t>Black, brown, reddish yellow brown</a:t>
            </a:r>
          </a:p>
          <a:p>
            <a:pPr algn="ctr">
              <a:buFont typeface="Arial" pitchFamily="34" charset="0"/>
              <a:buChar char="•"/>
            </a:pPr>
            <a:r>
              <a:rPr lang="en-US" sz="2000" b="1" dirty="0" smtClean="0"/>
              <a:t>6 directions of cleavage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http://www.fileitunder.com/uploaded_images/soo_lee_horny-7907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"/>
            <a:ext cx="620284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www.gc.maricopa.edu/earthsci/imagearchive/azurite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821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www.psibertrip.com/geology/minerals/Flouri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-126600"/>
            <a:ext cx="8013700" cy="69846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638800" y="0"/>
            <a:ext cx="28194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FLOURITE</a:t>
            </a:r>
          </a:p>
          <a:p>
            <a:pPr algn="ctr">
              <a:buFont typeface="Arial" pitchFamily="34" charset="0"/>
              <a:buChar char="•"/>
            </a:pPr>
            <a:r>
              <a:rPr lang="en-US" sz="2000" b="1" dirty="0" smtClean="0"/>
              <a:t>Think “4-ite”</a:t>
            </a:r>
          </a:p>
          <a:p>
            <a:pPr algn="ctr">
              <a:buFont typeface="Arial" pitchFamily="34" charset="0"/>
              <a:buChar char="•"/>
            </a:pPr>
            <a:r>
              <a:rPr lang="en-US" sz="2000" b="1" dirty="0" smtClean="0"/>
              <a:t>H 4</a:t>
            </a:r>
          </a:p>
          <a:p>
            <a:pPr algn="ctr">
              <a:buFont typeface="Arial" pitchFamily="34" charset="0"/>
              <a:buChar char="•"/>
            </a:pPr>
            <a:r>
              <a:rPr lang="en-US" sz="2000" b="1" dirty="0" smtClean="0"/>
              <a:t>4 cleavage directions (octahedral)</a:t>
            </a:r>
          </a:p>
          <a:p>
            <a:pPr algn="ctr">
              <a:buFont typeface="Arial" pitchFamily="34" charset="0"/>
              <a:buChar char="•"/>
            </a:pPr>
            <a:r>
              <a:rPr lang="en-US" sz="2000" b="1" dirty="0" smtClean="0"/>
              <a:t>4 colors (green, purple, yellow, white)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http://dic.academic.ru/pictures/enwiki/65/Apatite_crystal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533400"/>
            <a:ext cx="9372600" cy="56388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-2276" y="674"/>
            <a:ext cx="396467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APATITE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Pale blue-green to yellow-green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H 5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No cleavage (+/- parting)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Hexagonal </a:t>
            </a:r>
            <a:r>
              <a:rPr lang="en-US" sz="2000" b="1" dirty="0" err="1" smtClean="0">
                <a:solidFill>
                  <a:schemeClr val="bg1"/>
                </a:solidFill>
              </a:rPr>
              <a:t>collumns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upload.wikimedia.org/wikipedia/commons/e/e6/Apatite_3182.jpg"/>
          <p:cNvPicPr>
            <a:picLocks noChangeAspect="1" noChangeArrowheads="1"/>
          </p:cNvPicPr>
          <p:nvPr/>
        </p:nvPicPr>
        <p:blipFill>
          <a:blip r:embed="rId2" cstate="print"/>
          <a:srcRect t="15033" b="19367"/>
          <a:stretch>
            <a:fillRect/>
          </a:stretch>
        </p:blipFill>
        <p:spPr bwMode="auto">
          <a:xfrm>
            <a:off x="-228600" y="304800"/>
            <a:ext cx="9525000" cy="62484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971800" y="1115072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APATITE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upload.wikimedia.org/wikipedia/commons/1/11/Min_chalcopyri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6290" y="533400"/>
            <a:ext cx="916309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715000" y="228600"/>
            <a:ext cx="32766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CHALCOPYRITE</a:t>
            </a:r>
          </a:p>
          <a:p>
            <a:pPr algn="ctr">
              <a:buFont typeface="Arial" pitchFamily="34" charset="0"/>
              <a:buChar char="•"/>
            </a:pPr>
            <a:r>
              <a:rPr lang="en-US" sz="2000" b="1" dirty="0" smtClean="0"/>
              <a:t> Rich yellow gold</a:t>
            </a:r>
          </a:p>
          <a:p>
            <a:pPr algn="ctr">
              <a:buFont typeface="Arial" pitchFamily="34" charset="0"/>
              <a:buChar char="•"/>
            </a:pPr>
            <a:r>
              <a:rPr lang="en-US" sz="2000" b="1" dirty="0" smtClean="0"/>
              <a:t>Tarnishes brown to purple</a:t>
            </a:r>
          </a:p>
          <a:p>
            <a:pPr algn="ctr">
              <a:buFont typeface="Arial" pitchFamily="34" charset="0"/>
              <a:buChar char="•"/>
            </a:pPr>
            <a:r>
              <a:rPr lang="en-US" sz="2000" b="1" dirty="0" smtClean="0"/>
              <a:t>Rarely makes good crystals (tetrahedrons)</a:t>
            </a:r>
          </a:p>
          <a:p>
            <a:pPr algn="ctr">
              <a:buFont typeface="Arial" pitchFamily="34" charset="0"/>
              <a:buChar char="•"/>
            </a:pPr>
            <a:r>
              <a:rPr lang="en-US" sz="2000" b="1" dirty="0" smtClean="0"/>
              <a:t> H 4-4.5</a:t>
            </a:r>
          </a:p>
          <a:p>
            <a:pPr algn="ctr"/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www.psibertrip.com/geology/minerals/Limoni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-24351"/>
            <a:ext cx="7937500" cy="691807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2400" y="-41879"/>
            <a:ext cx="300478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LIMONITE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en-US" sz="2000" b="1" dirty="0" smtClean="0"/>
              <a:t>Dull brown to yellow-brown</a:t>
            </a:r>
          </a:p>
          <a:p>
            <a:pPr algn="ctr"/>
            <a:r>
              <a:rPr lang="en-US" sz="2000" b="1" dirty="0" smtClean="0"/>
              <a:t>Often porous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en-US" sz="2000" b="1" dirty="0" smtClean="0"/>
              <a:t>Yellow-brown streak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tc.gsw.edu/faculty/tweiland/hemati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0307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85800" y="11373"/>
            <a:ext cx="70866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HEMATITE (earthy variety)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en-US" sz="2000" b="1" dirty="0" smtClean="0"/>
              <a:t>Dull reddish brown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en-US" sz="2000" b="1" dirty="0" smtClean="0"/>
              <a:t>Reddish brown streak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www.psibertrip.com/geology/minerals/Hornblen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99"/>
            <a:ext cx="9144000" cy="599124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593609" y="4147226"/>
            <a:ext cx="31242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HORNBLENDE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Vitreous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Black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 6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cleavage directions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alancolville.com/mineral/augite.jpg"/>
          <p:cNvPicPr>
            <a:picLocks noChangeAspect="1" noChangeArrowheads="1"/>
          </p:cNvPicPr>
          <p:nvPr/>
        </p:nvPicPr>
        <p:blipFill>
          <a:blip r:embed="rId2" cstate="print"/>
          <a:srcRect t="10639" r="27409" b="27648"/>
          <a:stretch>
            <a:fillRect/>
          </a:stretch>
        </p:blipFill>
        <p:spPr bwMode="auto">
          <a:xfrm>
            <a:off x="-304800" y="0"/>
            <a:ext cx="9636854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501281" y="0"/>
            <a:ext cx="28194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AUGITE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en-US" sz="2000" b="1" dirty="0" smtClean="0"/>
              <a:t>Vitreous to dull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en-US" sz="2000" b="1" dirty="0" smtClean="0"/>
              <a:t>Black to dark green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en-US" sz="2000" b="1" dirty="0" smtClean="0"/>
              <a:t>H 6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en-US" sz="2000" b="1" dirty="0" smtClean="0"/>
              <a:t>2 cleavage directions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www.psibertrip.com/geology/minerals/Orthaclas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1264" y="1"/>
            <a:ext cx="6712736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-244522" y="0"/>
            <a:ext cx="281940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POTASSIUM FELDSPAR</a:t>
            </a:r>
          </a:p>
          <a:p>
            <a:pPr marL="571500" indent="-571500" algn="ctr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H 6</a:t>
            </a:r>
          </a:p>
          <a:p>
            <a:pPr marL="571500" indent="-571500" algn="ctr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2 Cleavages @ 90</a:t>
            </a:r>
          </a:p>
          <a:p>
            <a:pPr marL="571500" indent="-571500" algn="ctr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Usually pink-salmon</a:t>
            </a:r>
          </a:p>
          <a:p>
            <a:pPr marL="571500" indent="-571500" algn="ctr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Vitreous </a:t>
            </a:r>
          </a:p>
          <a:p>
            <a:pPr marL="571500" indent="-571500" algn="ctr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+/- </a:t>
            </a:r>
            <a:r>
              <a:rPr lang="en-US" sz="2000" b="1" dirty="0" err="1" smtClean="0">
                <a:solidFill>
                  <a:schemeClr val="bg1"/>
                </a:solidFill>
              </a:rPr>
              <a:t>exsollution</a:t>
            </a:r>
            <a:r>
              <a:rPr lang="en-US" sz="2000" b="1" dirty="0" smtClean="0">
                <a:solidFill>
                  <a:schemeClr val="bg1"/>
                </a:solidFill>
              </a:rPr>
              <a:t> lamellae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jpeg;base64,/9j/4AAQSkZJRgABAQAAAQABAAD/2wCEAAkGBhQSEBMUEhQVFBQVFhcVFRQXFhUWFBQYFhUYFBUWFxcXGyYfGBkjGRYUHy8gJCcpLCwtFR4xNTAqNSYrLCkBCQoKDgwOGA8PGikkHxwpKSksKSwpLCkpKSkpLCwpLCkpKSkpKSwpKSwpLCwpKSkpKSksKSksKSksLCwsLCksLP/AABEIANQA7QMBIgACEQEDEQH/xAAcAAABBQEBAQAAAAAAAAAAAAAAAQIDBAUHBgj/xAA/EAABAwIEAwUGBAUDAwUAAAABAAIRAyEEEjFBUWFxBSKBkaEGEzKxwfAHQlLRFCNi4fEVcoIzY3NDkqLS8v/EABoBAAIDAQEAAAAAAAAAAAAAAAECAAMEBQb/xAArEQACAgEEAgEDAgcAAAAAAAAAAQIRAwQSITETQQUiUWEycRQjM0JSofD/2gAMAwEAAhEDEQA/AObpESheyOECChKoQEShIoQVEoQoAEIQoQCkSwkhQIIShEKEEShEJECCoRKRQgJAlhEIBBCEIgFSIQoQVIhJKhAQlQoEEiEQoQUoRCWEQAhAQVAAkRCWEAiJUhCUIECEFKiEQCJUZUuVQg1KnNbOmvqVp4D2YxNd+SnQqE82ljQOJc+GgW4pJZIx7Y6hKXSMpJC9jh/wsxjhJ9y3rUk9O40p5/CrFwTmo21Gd/8A9Fn/AIzBf6kXfwuX/E8XCIXqcT+G+NbMMZUjUMqNJ8JifBZVf2ZxTLuw9YDWcjiPMSrI6jFLqSFeDJHtMy4QpXYdw1aR4FRlqt3J9FTTQ0JUsJCjYBEIQpZASIRCgQSkohJChBQUiIQoQchJCVMAEIQoAEoQlaEpAheq7H/DyvXYHiwPFbPsL7FZx72qOi6hSw4YGsYIG52AC5Gq1+x7cfo6WDSJq5nMMD+Eb3O/mVgxo5S48heF6bD/AITYINuKryNT7zKOZsF7RlFoGaONiL6a3UDsSYN7Ll5Ndll7NsNPBdIxsJ7AYBrb4enOwcS49SSdSrdL2X7PphoGGw951pNdfe7gSpn4huQgm40jcxmhUn4nO6OB35AkrJLPkf8AczRHDH7F6lRoU5NOlSbB1bTY0z/xAKkrYzMRY6HjfhqvOvxRLTGgfcHebq9TxPD9M8rAEqrfJvkt8aRo0cQBpAGkR4n75KDEdoBr3jKDYnWLAGRzuFRpYgjKOAcY6kgeqqdrY0tfUMBx92xnGS4Zj8woRR5NSn2i6AWCQZkk6A8bzxVd3bJmzRqQDfa/FVmYOabC39B7hN7k5b+Sz8UXB7WkRvB3vCSTaLoxizdOPbUPepscdTma069QmVuxcK8y+hS5wALDpraV551eHGSD3oHEkC6v0cdBMX7pF9JcI+qaOWa9izxRZYxH4eYOoczaQDDsHuBAOpm86yq+L/BnCESypUb4tI57Ldw1RvuwWwHAHKRIB7pAkjaUUHtBYHl3eDiO+Qzuzmi19RYrbDUZkuJMwzwwb6PAYz8IAJ93iNP1U+P+1ywe2PwzxdEAtArgn/0sxcLalpEgea6scSxgqRLi2AJOpEEzHUKQ9o52ybCTblAV+P5HNHt2VS0eOXSPn7FYJ9N2WoxzHcHNLT6hQELr/t/FTs1//bcx+36w3ws5cgK72k1HnhuaOVnw+KVCIhCFqKBCiEoQoGxYQhLCYUEJISwoQIXp/YP2e/isS2RLGmSvMrsH4U4UMw5dHecdVj1mV48baNGmhvmrPc4XCBkNaAAFJSFs3WLc0o4bny1RkgAki5kDeP2XlJM7sSPE1CGMEwTd3QbrGxOJ/Jx13Jvx/ZWa1cvM2sIHQLLJBeY2N7fcrNOXJphHjkV+KIfyGuqju1ruJdHp9bKs6qRUdOkjpoSmVcQcrW6lzr9BwUTHokpAyY0JPGRJjy1S4rEn3bbw1zrf8RcyUwvIkbAs57k/VVMXi7MYRBDXHb8xgfIhF8EXJo4fFgvpydIOgiOJKrdvNPv3D9Ra4eLBp0iPBRPqlpIbEhghw1JIiIvGp8lJ2oRDH6ljILr6QePMG5RbtASpiU8c4PyjgBfYNEeJMBW61WY2tc3M6kCOAN7LCwtQ2mYhzjr5+S28C11TILBjidwALcTyUi7DIyC2WyOLiLaR3vMkJtdx0i7gIubZRJ9SFbOCqMbmq03MZvYalxAE9RrvKrsozXIJ7rRL3nTKHTp0EINBTLuIxbmtaGODS1mSHHuEuHeOXir3aGNd/CMcBHu6jA6LtaHs1EjQ5gFltrCWEiQ95AIAi+pW1g8TTLn03kFtQBpHS0zrojF/SLOPPBgu7QJYHQe89zgBYAQ0H5LUpVyaRIEd7jMSqGP7Py1S1j5a1xbBBB797RqCLeCnFbLTyiT3oLhMEDYcTPzUd+wVZB7YT/pdfmG6/wDkaR4rjy637V1Z7Mr7zk6iHtvyhclIXpvieccv3OF8iqmv2GpUQgLrnOEQlRChACVAQSiAClSIUASUKeZwA3IC717J9n+5wzGgSYmVw7shs16Y17wsvoXs5mWm1otYWXG+UnSUTp6GN2yVtQtc2Bv6u08lJiSGsInlmtuY1PNMrMAALZkGZHOwHlKzMZiZDWTGg1iwnVefkzqxXJEIMfFOggtsd5na6oioQ4u4m1+EwrtGvmBMgkDLDYAB6k8N+SzcYMvgAfQA/fNVNGhMje498DQkgDQGBvz1UFamcwuAGtk8BMy6PDxTgC2oXHRp1G1rkj71WdVxbqlTg1zgIG4bxPU6JUM2Xf4r3jg0NPxazchthI2uJVVwz4lusZRbeACdeuyn7PGVr3EaiBsDeLckmMAa4j8wbl9BMdCYlO4tiqVDvdEBknvGBbi5sx1EqRtJx7gMdzKJg3vOuxCbnAIgE5Xa6bXKXC1XVKjYAANzrz/t5o7Sbis6i4CHSO6WNGpv8UnzWzgn5WCROSmYAPEepKrnBhj4dEw2xkDvCQeu3gpHFzaFR7j3mtFiIDXHmb/EiopCuVlzDY9zaLS1rR8IInNYu0I/5E+Cr0adJzRmpZGVC5ziHEaCWC4Ot7A7aLz/AGK6GgOM5jc76ST1XoWUQKnuzJNNpdOXu3BzQdgGkDhcopWrEumTOwFAgHvgNYT8QIAzAyZEnUBVaDqLqhvUBFiBktq7XXafBSYOs5vvX1GzDZLSYE1HZhysGt8wsTszFQWSe87NUduJfDNOWZxStL2WJs9AeyaT3tc55BABBPKYNjzHkqNaiG0RkuwvscxJkguuLXN/JT9n1s1WsJkANAkC2UC/ztyUXYbJw4FQgNdBHwkgXgxe5k36INekGL+55r287SNPDU6TR/182Y7gNIsBzJ9FzlxXvPxTYWvw7cpDcjoJ45riOhB8V4JxXq/jYqOBfk89rpOWZ/gUJEgKJXRMVDimkpSUkqEFCITQ5LmUslChKmpQhYDa9kqZOLpRs6T0X0Bg3tdTlxgibDWy5R+FmABL6hAtYLoAMkTYA3K8/wDITUslfY7Okg1D9zWrszMgGDIjfwCyu06OR5/pBjyLR6yntxb2FpzSAbEjjMXGuyTtSvmJzRYHlMNtHiVyZx4N8HTPP1RZgGwLiRrOlo02T+0a8uYMtxN51sNZ6Jpb07o5wPLmVFjasvsT+YDxGX6G6rRcxvaNcOMAjKHXgzmLQb+Eeqq0XtzEQTEjbbXRPxNQd0C/fgcreuiAyMxGubLzl7gfkCmS5FbNCrVDKQe4Ad+Gg2+GDpwseO6wcRWOdxgHTmCIHDfdXO1MQSWgEFtFo5h1Rx70eg8CqlCjIpg8ybaxEn5qN2KvyXTWhskG4aOJm5I16K3hamXMZBIiAALZQGzOsTtN1UIcMpM2cc3KJJHP6Sp+zmSwGwkiR4kx4mFEFlxzy+HvAtDQYMkuBIB/Ve20eiO1aZdSrxPedF7avDeOl/uE3EYxtNpqOAhrSYIuXSTNugWRX7WdXBY0GIzPddsmZkDXhcnwUfBOyDCOuANZ7o6uygyvQVqrZc4/DU94wnYAOixEkatEDVYNJxYZyjNbUCwFhbjHzW3Q7T7jKZDYJaW2BOYP0vxAmbnTnBi+ANcml/BNxAbTD25PeZnWcczWS0Rbu6ix4Ssir2EcPUF5F8kXkB25Fgbi3JOfiXvqEZye9lDdnE/FY6CT6LYw2Kk1G2LWgCNGFxIJJ6d0AhB8kT2mPQxfumuqtpNa5+dolxlznF0SABENE+KiYclNzWtZpTk943tAJm9tlc7YxTPdOLWge7qjK0fmMhngIG/BYmAxznvqNa0HMQBABiCBN7QBOqSXDoshzyXvbXB/xOAe57e9RD6tNzcwDYy5wRoQR5QFx9wX0Dh67PdACKrHU8rmx+sEGQRIaROq+fK3dcW8CR5GF3/isv0ygzj/ACGP6lJCkJFH71Aqrs7kc3ayVCi94l94puQNowvQKiYgKjcW0TNenZlAClCbcxXE6z+FWKb7l4OoK90CCKkCQdCucfhlQ/lOPFdIwzREbCF5/Vf1Gzr4OIIZWpHJB2E+k/RVq9PM06yQQBzgEeBCvYusLAbWPl+6zazCQQNST0JDbBZWuDTFmV2mSJgauEgRrJ/sq9ZgzO0ENEX1mZPmVN2iCHEGAB3rdINusqsWGxMxE6XNrXWbmzSqoqVjLm63qH0PLwWjVqinRfUJAc4uFMEZiTBaCOBAvPqsx7iyo0SLx6Sb23MnwCO0nEuoDWGxEQfiLifl5Kz0yp8i1KfdDYMy0nwba4SYG2W0wAI4lxn6BSvdBgflBc46aDeLm5KrYaoSGDd2Zx8LadJSrgY06rczp0sWi+hNhqSVamKLYBOZwA2kggAaaRKZh8zADFyQRuQMzmi3G3goO2quSi2CC5olpGznSwHThJCb8gZTx7ffVHlpblpuytZJJdEue4CLgk68lKWZajgRGVrcxBm4Bk87QsugAHMExBvrcHXwgjzVulak8nU/P7IS3wGh9F2dxcDoWjSJ4egurbXRVpQIHecOMgkeGpVPs9mUkATL2f8AxF5+qt4gmaZNp94I5Ofm8rnzTLoDL9MZWCwJeDG8ZyQDflKtVcUWAOsAcp5uIIFvGFWpUQcmtmgCNJuZMm+qtNoF72NJGQANk8Rqbf1I2KVO2qGale38wNbcXDnmpJ4935rH7MwhFGu5wyMykFxtrYATudlt9rYjJhsMf+5LgNCaYIE7gSR1WBUn3VyXOe4ySSeiSdXY8OTZwNQN921oIDW5wZ2MgC3LouR+1TQMZXDdM5jxAK632XR7sk393TbMRvMrjXbGL97iK1SSc9R7gTwLjHpC6Px/DbMWudpIpSiUIXZ3HMoJRmSIQ3B2jpSJEqaxaoUFOCYClBRsDR2L8OWA0Gxyle2bVuBC5x+FXaHdczgug0ane6LiZ1U2dPE7ihuLow4b2zT99E6iJc3nNzoCRHolJJIOuluU6ffFWHU730A6AXnKON1nL7MTt3DBrWAHMTIJ2tLjfXU+igxBJBvYBo6aj5Kft5s1aQ/3OI8wNfBZr65c/WZDnXuIGgjhY+azs0LoyH03e9zZuAI5OBtztsn4ioXVQ7i4+R7v09VYoVGFxLo+FxuCA0j4IcDJNjqP7R1agJc5ogBrbbTuT4yfHkqlaHqxj8U1r6hIkRkAk6PMWg67plNuVoeb92L6klxiTsoatPvZTMww+A1von4l4NOImHjfhr11U3k2myx7u4PhgB0wZdIMeu3qsvtsk1W0gLCoTMHQMbAPSVYFQuDb6vOUSTa4t4AJuJdNRoIm5dpqXOhsxpZuqtbtFdUZgqTVfG2bzECeHDyV6oQ1gB2InxNuuiz8OCDt8E/+4l1/CFcxdAuY2CBmcy50ESbk6BIFEz7ZTwDn9J+qv4UMORz7loMiLWaXE9TGqfgOzJpuc5xyhpc4i5gfFE2JJsq7XAtdAiS3waRGUeRvunaoCL9HE58mgm/hpAHgFabRLgAIbYgSd3OA2WVhq1jxDQAdNXceY35K/QrkE7REcPhmPMoILD2iotAbT942Rkc2SQHZnOJ0F4j0WZiMMIABH/UIaJ2A2B5q77Qg5qL4mG67XJMcrgeqxKrjmpkH4bzzOpSykSKo9PSDWU4dN5uODWwYOxt6L5+K7j29XcMBiPd6hjjJubt70cNVw4hdbRcJnP1XMkIUkolItzZloUoCEko2Sh0pUSkJVyRWKlTUqgGew/DnGZcRHGF1xneBIMH5rh3skSMVTgxddwptGWPzErm6pVKzbp39JdwY0FptJ2i5HjZTVYJMGMpk6QQBoqTH5aogwAI62MT4p2GOZz+W/KLTwWCRqSM3tGtNV7xIDWQIvLjosqoYA3OQNnfvPAEb6LYxlANzEAnfLwDWwT5x5LJpYgSde6BI/wDHe8a/3VVFyZXxVENfHMSOTRM36rPc3uyHHM958QBpHKfRTy4yTrF+IzGfkErBJa0TIBNtgYk31VclYydFZzjJ1gRbnE677KBzQG5SYJi3lfkJVkNlz3fqJI8Tb0CjxeFMiNyG6iYDc0xw/ZVyiMpGjgfjZEkC7bakC3SSszFOIe7Nq1zonWA0gTOnxaq/Rw4k6DM3KDuMwAniP7FVO2qeWq64cCxkTIGgb1HwzCZ2kS0yV9IPYYs5rAJIMEc97EnzU1SlLGtJBjLaTDjlJGnTw5KDs+XkkG7gQbxGWDx/fRelpUA2kXlpBa0xmjvOa3KxoEXGp00CaPPIHwLQwRfR/mVG0qbpAMGHkDICG/pgEjj0VV+CaylXyVA/KBDoPeDWiSOBk3Fz0TO0auYXJNrOOrnZWgnnfNpsjD4n+XWbUBc0EiBDTLnwQCbfCG+iaxUmU8LWmmQSYDmd3ha/ir1aoG1NLzOthERI3PylZFBsg5ZjMDEja0iyuYphNbIHdJ4zBHilQxb9oTNOmIvma2ORcP7rEqth9zu75x9Fp+0V3NaNqjQfLTndZ7qffk9OG5hLQbPQ0KQqUXU/zGeViIdfoVwbEUsrnNIgtJBB1sYuu74WoAAOPn9/uuS+32BbTxry02qj3xG7S9zg4dJaSOq6uldcM5+oVuzzZSIJSSttmUdCJSShSwjwlTkhC2UZWxEoSwlDUaA2a/sq+MVT5mF3J7bNXz5h3lrg4agyF2b2X9oxXwrXPgvFiBtGy5+sg+JGvSzXMT0DWEusdJPWxCuUMM0N02sRvO91nUKpAJjUiRy8UuLxjsoygthuljGwvEgQuXM6EeSvjaGvkeEucT8gvOYd8NrEbMDY/qcYPXdbFcujmLwL8AJ5ySsuqSKTpvNRvUkSZPOVVItQlFh93aZB4T8JEnmLqu5xzFwP5YGnSbb2TnOytkG4MctQfVFWqMjTYHSNu6DBPUlIRjHVRmDRtE8yNPVQPdLw4iLE+ZA+nqmYY5hm/qE8BqUlJx04s8gZM+inZLNF41ggZ3Bpn9J+LXSLJe0MKK7xEzmLbBuWMzSwOnQ94jUqGc1Sm0/mBtuZINjsL+iT3xbVtIIe4i25LpN+o8lYoprkRyLdCq0NyOa0mwYHAx8YaNNLAH7EPx/aYNR95AbY73dFrWt81m16ZDxaIOYTwFwSR1KZiRJ5PyiOEkuKSXQ8ZGliMWHO4QIADtO7fnuq/aGKcaZa0g96XGQZJcDPoPJUq1AQCIjKd73cR+yCwgO1uRHTVVOy1NFhjpY0fqeB63Poth7/AOZcTIGUEWbDQS48dYA4zOixgcuTxMc4jw1W3QdnexrdMt442AB6AeqaLsVqjLxdWak8HOdxuGW9VLhKeYC+k+F58lnuOZxMdR1Eq9hX5bm0DNx2lPFCNl2vi2si4BNmzaTA+X7cVyf2xxgqYyqQZa0hgMyDlaBbxmy1/ar2ju6nTdmcRDnD4WA3ytI1dsSvHuaunhxtcswZZpukNQkSrQmVAChJKIUITkElKGq17lP92Oi63iOf5CmRZSMFlOzD6/ulfh+BEEDQ6G9jzU2NA3ECudn9q1KJ/luyzqq/uDMC5THyNVXOKapoMW+0e07G/EmuwhtcNq0yQC4yHtbpM7xr4LoOKzRmaYtrAIiJnmN1xPsrDe8rU6eud7WnoXAH0JXa8RjgKcfDAMQNQBIECbxbZcXV4Yx/SdbS5JS/UYvaBeWEOPxBuYxBtoJG1wqtV0MaJNybTIMWFjpdN7Q7WlosRJkkE2MCRbnN1CK0ll5i8G+v+7oud7N1lrJLb3uNLWa3NEcZgeSZjaoimBefs26yoh2uDmgEm86QMxtHCyjxVUSyfygjXeN+F0XCT6Qu5ITBmGySbGedmmI4J1NwObSYA0i8AWUFJ/cfuIJPOSAmsqxTM8fU2U2tC2XqWKhxd+lsjSNYAHNMxtWIIBHxGdCS52/hNraKAang5wb4AJazJZmA3dB5zb5hN6FZb7ObOkmGkhoEmACdDAjTfdN7QMOaJ0Bd4x8gm4SsPdvg3FgeIkTHhOqK7Zq3M2AvvN0tWNYESwN37jfCZKkptLqbiP1S2bnXVAMdSXHbhbVJUblY1o1A8jqb9So4BU6D+DqDIS03/NtrcrRwGIFMF5Og0vOuv3zWNU7SuQCIEAmR3jpE77rJ7S9oW0s+Y2gNawautrfQSDc8UkcXIZZuDRw+Klz7iZNtjMhZ3tb7QNbTdRY6XuABj8jbE3/UY05rxNbtKo95dnLSbAAkADSLG6hJJM6zJJ6+u614sNO2Zp5W1Q8vvbyTZSNH3w6qVmDcRMRG/L7ldGKlLpGNtLsjzDVIVcbggJkyZ8LKRrBsPHT5eC1R08n+rgqeaPoqFsxDYsBuZNr+KRuHOyunWNvv+yaOZIPn9OquWnj7K/M/Qv38k97TAM672uqzX2/dONWdVdvsqcWTREXRdMD0Z/vmntCUy1UxH6RAtI5jU+JTTiJ/KPkq3vAlDyhaDTLNGsGPa9oyuBBa4G4I0K36ftpiMoBLTrcgXBsZheXFRPD1VPHCfaHjknDpm3W9pKj7ZW2M2HKPooXdtVSbEDp6jxWScRw++KjNfgq1iwx9Ify5ZezRGJdPxRzGmyj/AIgxrJ/wsx2I52TxVUWSHpAcZmm3FOjuujkpv9TqRAeSP7FYraylbWR/ly7SB9cfZtDtypxBvOm+n7K0z2neGhuVhDSdQ6TMEXn+kLzbq+qP4jVI8OH7IZZcq9no6XtM4AiAZiZk2gQLbIPtQ/NmLW9IPBeaFYjdOdiTrr/iyXw4PsN5cv3PSD2hP6RYQN9ZCrVu2XOJPeE6xYDwCwquM4WBjfU8U1mP5pNunT6G3ZmjZd2m7KAHxeZ3HmFQfhmuJJJLiQS4uufEqAYmYNo9SpPehXRx4n0kVSnkXYf6ewTeeu3O3RPpYJgMXPlt/hIKg+9vHdOc4Xv0+vROsWNO0hHkkxc0GAA3jy2+SR7Tx5a2+7lGvTfdAbadduhVqpCXZEBzj71TojXfblsjkmPN9dgo5JBXIucffglJG52UQ63/APyntI34DVBSsaqKmYJwcompS7781jU2jU4kjXpwrKEFE/fkj5AeMla9L74lQgfvySZvvZB5X7J40yY1Clz6kngoDUTXP59FXLMMsSJXVNUw1fvyUD3eX+EhIFuXDos88zZbGCQ59W1vvimjEffC6ie7hwA8VE4rNKbssSRdZXBGv39E738D6qi18ff39lI9x0n7hMsrQNiNFlYHoldiJ/yszPzSh8dd0fPKieNXZf8A4n71SCtJG4VFtTZOdVMpXlkw7ESvxHD70TG1b8lEXaJGqpyY1F+lVJ8fTRWBW05qjSP0+xwU+aekeG3DVaceRpFUoJlo19yZThU5/RUTUsB9+PmpPeHz0/x4rRHUMqeJF0VLeMz9ENqEX8VU97snB335q9ZkVPEyy58n19Uwu3vznjb9lGHXt96oDr/f3/lNvAoUObt0/ZSU6njYCVDP3wungx9/2VkWCSK5KSfvohCxXyaqFc7VNn1/shCEmwpA11kPKRCV9BEemVEIVMgoWmJgc4+SiadPBCEjCNF48fp+6TJ3XcgD56oQqxiM6IqapEJWMNJSoQgMInHdCFBWMJTghCCGJWO1UjX3QhWplYrXQ0H71CcD9PohCcUkYJAQlQrUKPZ80/LYeKELTjK5f9/sUfVOhCFpgVH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28575" y="-1470025"/>
            <a:ext cx="3429000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data:image/jpeg;base64,/9j/4AAQSkZJRgABAQAAAQABAAD/2wCEAAkGBhQSEBMUEhQVFBQVFhcVFRQXFhUWFBQYFhUYFBUWFxcXGyYfGBkjGRYUHy8gJCcpLCwtFR4xNTAqNSYrLCkBCQoKDgwOGA8PGikkHxwpKSksKSwpLCkpKSkpLCwpLCkpKSkpKSwpKSwpLCwpKSkpKSksKSksKSksLCwsLCksLP/AABEIANQA7QMBIgACEQEDEQH/xAAcAAABBQEBAQAAAAAAAAAAAAAAAQIDBAUHBgj/xAA/EAABAwIEAwUGBAUDAwUAAAABAAIRAyEEEjFBUWFxBSKBkaEGEzKxwfAHQlLRFCNi4fEVcoIzY3NDkqLS8v/EABoBAAIDAQEAAAAAAAAAAAAAAAECAAMEBQb/xAArEQACAgEEAgEDAgcAAAAAAAAAAQIRAwQSITETQQUiUWEycRQjM0JSofD/2gAMAwEAAhEDEQA/AObpESheyOECChKoQEShIoQVEoQoAEIQoQCkSwkhQIIShEKEEShEJECCoRKRQgJAlhEIBBCEIgFSIQoQVIhJKhAQlQoEEiEQoQUoRCWEQAhAQVAAkRCWEAiJUhCUIECEFKiEQCJUZUuVQg1KnNbOmvqVp4D2YxNd+SnQqE82ljQOJc+GgW4pJZIx7Y6hKXSMpJC9jh/wsxjhJ9y3rUk9O40p5/CrFwTmo21Gd/8A9Fn/AIzBf6kXfwuX/E8XCIXqcT+G+NbMMZUjUMqNJ8JifBZVf2ZxTLuw9YDWcjiPMSrI6jFLqSFeDJHtMy4QpXYdw1aR4FRlqt3J9FTTQ0JUsJCjYBEIQpZASIRCgQSkohJChBQUiIQoQchJCVMAEIQoAEoQlaEpAheq7H/DyvXYHiwPFbPsL7FZx72qOi6hSw4YGsYIG52AC5Gq1+x7cfo6WDSJq5nMMD+Eb3O/mVgxo5S48heF6bD/AITYINuKryNT7zKOZsF7RlFoGaONiL6a3UDsSYN7Ll5Ndll7NsNPBdIxsJ7AYBrb4enOwcS49SSdSrdL2X7PphoGGw951pNdfe7gSpn4huQgm40jcxmhUn4nO6OB35AkrJLPkf8AczRHDH7F6lRoU5NOlSbB1bTY0z/xAKkrYzMRY6HjfhqvOvxRLTGgfcHebq9TxPD9M8rAEqrfJvkt8aRo0cQBpAGkR4n75KDEdoBr3jKDYnWLAGRzuFRpYgjKOAcY6kgeqqdrY0tfUMBx92xnGS4Zj8woRR5NSn2i6AWCQZkk6A8bzxVd3bJmzRqQDfa/FVmYOabC39B7hN7k5b+Sz8UXB7WkRvB3vCSTaLoxizdOPbUPepscdTma069QmVuxcK8y+hS5wALDpraV551eHGSD3oHEkC6v0cdBMX7pF9JcI+qaOWa9izxRZYxH4eYOoczaQDDsHuBAOpm86yq+L/BnCESypUb4tI57Ldw1RvuwWwHAHKRIB7pAkjaUUHtBYHl3eDiO+Qzuzmi19RYrbDUZkuJMwzwwb6PAYz8IAJ93iNP1U+P+1ywe2PwzxdEAtArgn/0sxcLalpEgea6scSxgqRLi2AJOpEEzHUKQ9o52ybCTblAV+P5HNHt2VS0eOXSPn7FYJ9N2WoxzHcHNLT6hQELr/t/FTs1//bcx+36w3ws5cgK72k1HnhuaOVnw+KVCIhCFqKBCiEoQoGxYQhLCYUEJISwoQIXp/YP2e/isS2RLGmSvMrsH4U4UMw5dHecdVj1mV48baNGmhvmrPc4XCBkNaAAFJSFs3WLc0o4bny1RkgAki5kDeP2XlJM7sSPE1CGMEwTd3QbrGxOJ/Jx13Jvx/ZWa1cvM2sIHQLLJBeY2N7fcrNOXJphHjkV+KIfyGuqju1ruJdHp9bKs6qRUdOkjpoSmVcQcrW6lzr9BwUTHokpAyY0JPGRJjy1S4rEn3bbw1zrf8RcyUwvIkbAs57k/VVMXi7MYRBDXHb8xgfIhF8EXJo4fFgvpydIOgiOJKrdvNPv3D9Ra4eLBp0iPBRPqlpIbEhghw1JIiIvGp8lJ2oRDH6ljILr6QePMG5RbtASpiU8c4PyjgBfYNEeJMBW61WY2tc3M6kCOAN7LCwtQ2mYhzjr5+S28C11TILBjidwALcTyUi7DIyC2WyOLiLaR3vMkJtdx0i7gIubZRJ9SFbOCqMbmq03MZvYalxAE9RrvKrsozXIJ7rRL3nTKHTp0EINBTLuIxbmtaGODS1mSHHuEuHeOXir3aGNd/CMcBHu6jA6LtaHs1EjQ5gFltrCWEiQ95AIAi+pW1g8TTLn03kFtQBpHS0zrojF/SLOPPBgu7QJYHQe89zgBYAQ0H5LUpVyaRIEd7jMSqGP7Py1S1j5a1xbBBB797RqCLeCnFbLTyiT3oLhMEDYcTPzUd+wVZB7YT/pdfmG6/wDkaR4rjy637V1Z7Mr7zk6iHtvyhclIXpvieccv3OF8iqmv2GpUQgLrnOEQlRChACVAQSiAClSIUASUKeZwA3IC717J9n+5wzGgSYmVw7shs16Y17wsvoXs5mWm1otYWXG+UnSUTp6GN2yVtQtc2Bv6u08lJiSGsInlmtuY1PNMrMAALZkGZHOwHlKzMZiZDWTGg1iwnVefkzqxXJEIMfFOggtsd5na6oioQ4u4m1+EwrtGvmBMgkDLDYAB6k8N+SzcYMvgAfQA/fNVNGhMje498DQkgDQGBvz1UFamcwuAGtk8BMy6PDxTgC2oXHRp1G1rkj71WdVxbqlTg1zgIG4bxPU6JUM2Xf4r3jg0NPxazchthI2uJVVwz4lusZRbeACdeuyn7PGVr3EaiBsDeLckmMAa4j8wbl9BMdCYlO4tiqVDvdEBknvGBbi5sx1EqRtJx7gMdzKJg3vOuxCbnAIgE5Xa6bXKXC1XVKjYAANzrz/t5o7Sbis6i4CHSO6WNGpv8UnzWzgn5WCROSmYAPEepKrnBhj4dEw2xkDvCQeu3gpHFzaFR7j3mtFiIDXHmb/EiopCuVlzDY9zaLS1rR8IInNYu0I/5E+Cr0adJzRmpZGVC5ziHEaCWC4Ot7A7aLz/AGK6GgOM5jc76ST1XoWUQKnuzJNNpdOXu3BzQdgGkDhcopWrEumTOwFAgHvgNYT8QIAzAyZEnUBVaDqLqhvUBFiBktq7XXafBSYOs5vvX1GzDZLSYE1HZhysGt8wsTszFQWSe87NUduJfDNOWZxStL2WJs9AeyaT3tc55BABBPKYNjzHkqNaiG0RkuwvscxJkguuLXN/JT9n1s1WsJkANAkC2UC/ztyUXYbJw4FQgNdBHwkgXgxe5k36INekGL+55r287SNPDU6TR/182Y7gNIsBzJ9FzlxXvPxTYWvw7cpDcjoJ45riOhB8V4JxXq/jYqOBfk89rpOWZ/gUJEgKJXRMVDimkpSUkqEFCITQ5LmUslChKmpQhYDa9kqZOLpRs6T0X0Bg3tdTlxgibDWy5R+FmABL6hAtYLoAMkTYA3K8/wDITUslfY7Okg1D9zWrszMgGDIjfwCyu06OR5/pBjyLR6yntxb2FpzSAbEjjMXGuyTtSvmJzRYHlMNtHiVyZx4N8HTPP1RZgGwLiRrOlo02T+0a8uYMtxN51sNZ6Jpb07o5wPLmVFjasvsT+YDxGX6G6rRcxvaNcOMAjKHXgzmLQb+Eeqq0XtzEQTEjbbXRPxNQd0C/fgcreuiAyMxGubLzl7gfkCmS5FbNCrVDKQe4Ad+Gg2+GDpwseO6wcRWOdxgHTmCIHDfdXO1MQSWgEFtFo5h1Rx70eg8CqlCjIpg8ybaxEn5qN2KvyXTWhskG4aOJm5I16K3hamXMZBIiAALZQGzOsTtN1UIcMpM2cc3KJJHP6Sp+zmSwGwkiR4kx4mFEFlxzy+HvAtDQYMkuBIB/Ve20eiO1aZdSrxPedF7avDeOl/uE3EYxtNpqOAhrSYIuXSTNugWRX7WdXBY0GIzPddsmZkDXhcnwUfBOyDCOuANZ7o6uygyvQVqrZc4/DU94wnYAOixEkatEDVYNJxYZyjNbUCwFhbjHzW3Q7T7jKZDYJaW2BOYP0vxAmbnTnBi+ANcml/BNxAbTD25PeZnWcczWS0Rbu6ix4Ssir2EcPUF5F8kXkB25Fgbi3JOfiXvqEZye9lDdnE/FY6CT6LYw2Kk1G2LWgCNGFxIJJ6d0AhB8kT2mPQxfumuqtpNa5+dolxlznF0SABENE+KiYclNzWtZpTk943tAJm9tlc7YxTPdOLWge7qjK0fmMhngIG/BYmAxznvqNa0HMQBABiCBN7QBOqSXDoshzyXvbXB/xOAe57e9RD6tNzcwDYy5wRoQR5QFx9wX0Dh67PdACKrHU8rmx+sEGQRIaROq+fK3dcW8CR5GF3/isv0ygzj/ACGP6lJCkJFH71Aqrs7kc3ayVCi94l94puQNowvQKiYgKjcW0TNenZlAClCbcxXE6z+FWKb7l4OoK90CCKkCQdCucfhlQ/lOPFdIwzREbCF5/Vf1Gzr4OIIZWpHJB2E+k/RVq9PM06yQQBzgEeBCvYusLAbWPl+6zazCQQNST0JDbBZWuDTFmV2mSJgauEgRrJ/sq9ZgzO0ENEX1mZPmVN2iCHEGAB3rdINusqsWGxMxE6XNrXWbmzSqoqVjLm63qH0PLwWjVqinRfUJAc4uFMEZiTBaCOBAvPqsx7iyo0SLx6Sb23MnwCO0nEuoDWGxEQfiLifl5Kz0yp8i1KfdDYMy0nwba4SYG2W0wAI4lxn6BSvdBgflBc46aDeLm5KrYaoSGDd2Zx8LadJSrgY06rczp0sWi+hNhqSVamKLYBOZwA2kggAaaRKZh8zADFyQRuQMzmi3G3goO2quSi2CC5olpGznSwHThJCb8gZTx7ffVHlpblpuytZJJdEue4CLgk68lKWZajgRGVrcxBm4Bk87QsugAHMExBvrcHXwgjzVulak8nU/P7IS3wGh9F2dxcDoWjSJ4egurbXRVpQIHecOMgkeGpVPs9mUkATL2f8AxF5+qt4gmaZNp94I5Ofm8rnzTLoDL9MZWCwJeDG8ZyQDflKtVcUWAOsAcp5uIIFvGFWpUQcmtmgCNJuZMm+qtNoF72NJGQANk8Rqbf1I2KVO2qGale38wNbcXDnmpJ4935rH7MwhFGu5wyMykFxtrYATudlt9rYjJhsMf+5LgNCaYIE7gSR1WBUn3VyXOe4ySSeiSdXY8OTZwNQN921oIDW5wZ2MgC3LouR+1TQMZXDdM5jxAK632XR7sk393TbMRvMrjXbGL97iK1SSc9R7gTwLjHpC6Px/DbMWudpIpSiUIXZ3HMoJRmSIQ3B2jpSJEqaxaoUFOCYClBRsDR2L8OWA0Gxyle2bVuBC5x+FXaHdczgug0ane6LiZ1U2dPE7ihuLow4b2zT99E6iJc3nNzoCRHolJJIOuluU6ffFWHU730A6AXnKON1nL7MTt3DBrWAHMTIJ2tLjfXU+igxBJBvYBo6aj5Kft5s1aQ/3OI8wNfBZr65c/WZDnXuIGgjhY+azs0LoyH03e9zZuAI5OBtztsn4ioXVQ7i4+R7v09VYoVGFxLo+FxuCA0j4IcDJNjqP7R1agJc5ogBrbbTuT4yfHkqlaHqxj8U1r6hIkRkAk6PMWg67plNuVoeb92L6klxiTsoatPvZTMww+A1von4l4NOImHjfhr11U3k2myx7u4PhgB0wZdIMeu3qsvtsk1W0gLCoTMHQMbAPSVYFQuDb6vOUSTa4t4AJuJdNRoIm5dpqXOhsxpZuqtbtFdUZgqTVfG2bzECeHDyV6oQ1gB2InxNuuiz8OCDt8E/+4l1/CFcxdAuY2CBmcy50ESbk6BIFEz7ZTwDn9J+qv4UMORz7loMiLWaXE9TGqfgOzJpuc5xyhpc4i5gfFE2JJsq7XAtdAiS3waRGUeRvunaoCL9HE58mgm/hpAHgFabRLgAIbYgSd3OA2WVhq1jxDQAdNXceY35K/QrkE7REcPhmPMoILD2iotAbT942Rkc2SQHZnOJ0F4j0WZiMMIABH/UIaJ2A2B5q77Qg5qL4mG67XJMcrgeqxKrjmpkH4bzzOpSykSKo9PSDWU4dN5uODWwYOxt6L5+K7j29XcMBiPd6hjjJubt70cNVw4hdbRcJnP1XMkIUkolItzZloUoCEko2Sh0pUSkJVyRWKlTUqgGew/DnGZcRHGF1xneBIMH5rh3skSMVTgxddwptGWPzErm6pVKzbp39JdwY0FptJ2i5HjZTVYJMGMpk6QQBoqTH5aogwAI62MT4p2GOZz+W/KLTwWCRqSM3tGtNV7xIDWQIvLjosqoYA3OQNnfvPAEb6LYxlANzEAnfLwDWwT5x5LJpYgSde6BI/wDHe8a/3VVFyZXxVENfHMSOTRM36rPc3uyHHM958QBpHKfRTy4yTrF+IzGfkErBJa0TIBNtgYk31VclYydFZzjJ1gRbnE677KBzQG5SYJi3lfkJVkNlz3fqJI8Tb0CjxeFMiNyG6iYDc0xw/ZVyiMpGjgfjZEkC7bakC3SSszFOIe7Nq1zonWA0gTOnxaq/Rw4k6DM3KDuMwAniP7FVO2qeWq64cCxkTIGgb1HwzCZ2kS0yV9IPYYs5rAJIMEc97EnzU1SlLGtJBjLaTDjlJGnTw5KDs+XkkG7gQbxGWDx/fRelpUA2kXlpBa0xmjvOa3KxoEXGp00CaPPIHwLQwRfR/mVG0qbpAMGHkDICG/pgEjj0VV+CaylXyVA/KBDoPeDWiSOBk3Fz0TO0auYXJNrOOrnZWgnnfNpsjD4n+XWbUBc0EiBDTLnwQCbfCG+iaxUmU8LWmmQSYDmd3ha/ir1aoG1NLzOthERI3PylZFBsg5ZjMDEja0iyuYphNbIHdJ4zBHilQxb9oTNOmIvma2ORcP7rEqth9zu75x9Fp+0V3NaNqjQfLTndZ7qffk9OG5hLQbPQ0KQqUXU/zGeViIdfoVwbEUsrnNIgtJBB1sYuu74WoAAOPn9/uuS+32BbTxry02qj3xG7S9zg4dJaSOq6uldcM5+oVuzzZSIJSSttmUdCJSShSwjwlTkhC2UZWxEoSwlDUaA2a/sq+MVT5mF3J7bNXz5h3lrg4agyF2b2X9oxXwrXPgvFiBtGy5+sg+JGvSzXMT0DWEusdJPWxCuUMM0N02sRvO91nUKpAJjUiRy8UuLxjsoygthuljGwvEgQuXM6EeSvjaGvkeEucT8gvOYd8NrEbMDY/qcYPXdbFcujmLwL8AJ5ySsuqSKTpvNRvUkSZPOVVItQlFh93aZB4T8JEnmLqu5xzFwP5YGnSbb2TnOytkG4MctQfVFWqMjTYHSNu6DBPUlIRjHVRmDRtE8yNPVQPdLw4iLE+ZA+nqmYY5hm/qE8BqUlJx04s8gZM+inZLNF41ggZ3Bpn9J+LXSLJe0MKK7xEzmLbBuWMzSwOnQ94jUqGc1Sm0/mBtuZINjsL+iT3xbVtIIe4i25LpN+o8lYoprkRyLdCq0NyOa0mwYHAx8YaNNLAH7EPx/aYNR95AbY73dFrWt81m16ZDxaIOYTwFwSR1KZiRJ5PyiOEkuKSXQ8ZGliMWHO4QIADtO7fnuq/aGKcaZa0g96XGQZJcDPoPJUq1AQCIjKd73cR+yCwgO1uRHTVVOy1NFhjpY0fqeB63Poth7/AOZcTIGUEWbDQS48dYA4zOixgcuTxMc4jw1W3QdnexrdMt442AB6AeqaLsVqjLxdWak8HOdxuGW9VLhKeYC+k+F58lnuOZxMdR1Eq9hX5bm0DNx2lPFCNl2vi2si4BNmzaTA+X7cVyf2xxgqYyqQZa0hgMyDlaBbxmy1/ar2ju6nTdmcRDnD4WA3ytI1dsSvHuaunhxtcswZZpukNQkSrQmVAChJKIUITkElKGq17lP92Oi63iOf5CmRZSMFlOzD6/ulfh+BEEDQ6G9jzU2NA3ECudn9q1KJ/luyzqq/uDMC5THyNVXOKapoMW+0e07G/EmuwhtcNq0yQC4yHtbpM7xr4LoOKzRmaYtrAIiJnmN1xPsrDe8rU6eud7WnoXAH0JXa8RjgKcfDAMQNQBIECbxbZcXV4Yx/SdbS5JS/UYvaBeWEOPxBuYxBtoJG1wqtV0MaJNybTIMWFjpdN7Q7WlosRJkkE2MCRbnN1CK0ll5i8G+v+7oud7N1lrJLb3uNLWa3NEcZgeSZjaoimBefs26yoh2uDmgEm86QMxtHCyjxVUSyfygjXeN+F0XCT6Qu5ITBmGySbGedmmI4J1NwObSYA0i8AWUFJ/cfuIJPOSAmsqxTM8fU2U2tC2XqWKhxd+lsjSNYAHNMxtWIIBHxGdCS52/hNraKAang5wb4AJazJZmA3dB5zb5hN6FZb7ObOkmGkhoEmACdDAjTfdN7QMOaJ0Bd4x8gm4SsPdvg3FgeIkTHhOqK7Zq3M2AvvN0tWNYESwN37jfCZKkptLqbiP1S2bnXVAMdSXHbhbVJUblY1o1A8jqb9So4BU6D+DqDIS03/NtrcrRwGIFMF5Og0vOuv3zWNU7SuQCIEAmR3jpE77rJ7S9oW0s+Y2gNawautrfQSDc8UkcXIZZuDRw+Klz7iZNtjMhZ3tb7QNbTdRY6XuABj8jbE3/UY05rxNbtKo95dnLSbAAkADSLG6hJJM6zJJ6+u614sNO2Zp5W1Q8vvbyTZSNH3w6qVmDcRMRG/L7ldGKlLpGNtLsjzDVIVcbggJkyZ8LKRrBsPHT5eC1R08n+rgqeaPoqFsxDYsBuZNr+KRuHOyunWNvv+yaOZIPn9OquWnj7K/M/Qv38k97TAM672uqzX2/dONWdVdvsqcWTREXRdMD0Z/vmntCUy1UxH6RAtI5jU+JTTiJ/KPkq3vAlDyhaDTLNGsGPa9oyuBBa4G4I0K36ftpiMoBLTrcgXBsZheXFRPD1VPHCfaHjknDpm3W9pKj7ZW2M2HKPooXdtVSbEDp6jxWScRw++KjNfgq1iwx9Ify5ZezRGJdPxRzGmyj/AIgxrJ/wsx2I52TxVUWSHpAcZmm3FOjuujkpv9TqRAeSP7FYraylbWR/ly7SB9cfZtDtypxBvOm+n7K0z2neGhuVhDSdQ6TMEXn+kLzbq+qP4jVI8OH7IZZcq9no6XtM4AiAZiZk2gQLbIPtQ/NmLW9IPBeaFYjdOdiTrr/iyXw4PsN5cv3PSD2hP6RYQN9ZCrVu2XOJPeE6xYDwCwquM4WBjfU8U1mP5pNunT6G3ZmjZd2m7KAHxeZ3HmFQfhmuJJJLiQS4uufEqAYmYNo9SpPehXRx4n0kVSnkXYf6ewTeeu3O3RPpYJgMXPlt/hIKg+9vHdOc4Xv0+vROsWNO0hHkkxc0GAA3jy2+SR7Tx5a2+7lGvTfdAbadduhVqpCXZEBzj71TojXfblsjkmPN9dgo5JBXIucffglJG52UQ63/APyntI34DVBSsaqKmYJwcompS7781jU2jU4kjXpwrKEFE/fkj5AeMla9L74lQgfvySZvvZB5X7J40yY1Clz6kngoDUTXP59FXLMMsSJXVNUw1fvyUD3eX+EhIFuXDos88zZbGCQ59W1vvimjEffC6ie7hwA8VE4rNKbssSRdZXBGv39E738D6qi18ff39lI9x0n7hMsrQNiNFlYHoldiJ/yszPzSh8dd0fPKieNXZf8A4n71SCtJG4VFtTZOdVMpXlkw7ESvxHD70TG1b8lEXaJGqpyY1F+lVJ8fTRWBW05qjSP0+xwU+aekeG3DVaceRpFUoJlo19yZThU5/RUTUsB9+PmpPeHz0/x4rRHUMqeJF0VLeMz9ENqEX8VU97snB335q9ZkVPEyy58n19Uwu3vznjb9lGHXt96oDr/f3/lNvAoUObt0/ZSU6njYCVDP3wungx9/2VkWCSK5KSfvohCxXyaqFc7VNn1/shCEmwpA11kPKRCV9BEemVEIVMgoWmJgc4+SiadPBCEjCNF48fp+6TJ3XcgD56oQqxiM6IqapEJWMNJSoQgMInHdCFBWMJTghCCGJWO1UjX3QhWplYrXQ0H71CcD9PohCcUkYJAQlQrUKPZ80/LYeKELTjK5f9/sUfVOhCFpgVH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80975" y="-1317625"/>
            <a:ext cx="3429000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data:image/jpeg;base64,/9j/4AAQSkZJRgABAQAAAQABAAD/2wCEAAkGBhQSEBMUEhQVFBQVFhcVFRQXFhUWFBQYFhUYFBUWFxcXGyYfGBkjGRYUHy8gJCcpLCwtFR4xNTAqNSYrLCkBCQoKDgwOGA8PGikkHxwpKSksKSwpLCkpKSkpLCwpLCkpKSkpKSwpKSwpLCwpKSkpKSksKSksKSksLCwsLCksLP/AABEIANQA7QMBIgACEQEDEQH/xAAcAAABBQEBAQAAAAAAAAAAAAAAAQIDBAUHBgj/xAA/EAABAwIEAwUGBAUDAwUAAAABAAIRAyEEEjFBUWFxBSKBkaEGEzKxwfAHQlLRFCNi4fEVcoIzY3NDkqLS8v/EABoBAAIDAQEAAAAAAAAAAAAAAAECAAMEBQb/xAArEQACAgEEAgEDAgcAAAAAAAAAAQIRAwQSITETQQUiUWEycRQjM0JSofD/2gAMAwEAAhEDEQA/AObpESheyOECChKoQEShIoQVEoQoAEIQoQCkSwkhQIIShEKEEShEJECCoRKRQgJAlhEIBBCEIgFSIQoQVIhJKhAQlQoEEiEQoQUoRCWEQAhAQVAAkRCWEAiJUhCUIECEFKiEQCJUZUuVQg1KnNbOmvqVp4D2YxNd+SnQqE82ljQOJc+GgW4pJZIx7Y6hKXSMpJC9jh/wsxjhJ9y3rUk9O40p5/CrFwTmo21Gd/8A9Fn/AIzBf6kXfwuX/E8XCIXqcT+G+NbMMZUjUMqNJ8JifBZVf2ZxTLuw9YDWcjiPMSrI6jFLqSFeDJHtMy4QpXYdw1aR4FRlqt3J9FTTQ0JUsJCjYBEIQpZASIRCgQSkohJChBQUiIQoQchJCVMAEIQoAEoQlaEpAheq7H/DyvXYHiwPFbPsL7FZx72qOi6hSw4YGsYIG52AC5Gq1+x7cfo6WDSJq5nMMD+Eb3O/mVgxo5S48heF6bD/AITYINuKryNT7zKOZsF7RlFoGaONiL6a3UDsSYN7Ll5Ndll7NsNPBdIxsJ7AYBrb4enOwcS49SSdSrdL2X7PphoGGw951pNdfe7gSpn4huQgm40jcxmhUn4nO6OB35AkrJLPkf8AczRHDH7F6lRoU5NOlSbB1bTY0z/xAKkrYzMRY6HjfhqvOvxRLTGgfcHebq9TxPD9M8rAEqrfJvkt8aRo0cQBpAGkR4n75KDEdoBr3jKDYnWLAGRzuFRpYgjKOAcY6kgeqqdrY0tfUMBx92xnGS4Zj8woRR5NSn2i6AWCQZkk6A8bzxVd3bJmzRqQDfa/FVmYOabC39B7hN7k5b+Sz8UXB7WkRvB3vCSTaLoxizdOPbUPepscdTma069QmVuxcK8y+hS5wALDpraV551eHGSD3oHEkC6v0cdBMX7pF9JcI+qaOWa9izxRZYxH4eYOoczaQDDsHuBAOpm86yq+L/BnCESypUb4tI57Ldw1RvuwWwHAHKRIB7pAkjaUUHtBYHl3eDiO+Qzuzmi19RYrbDUZkuJMwzwwb6PAYz8IAJ93iNP1U+P+1ywe2PwzxdEAtArgn/0sxcLalpEgea6scSxgqRLi2AJOpEEzHUKQ9o52ybCTblAV+P5HNHt2VS0eOXSPn7FYJ9N2WoxzHcHNLT6hQELr/t/FTs1//bcx+36w3ws5cgK72k1HnhuaOVnw+KVCIhCFqKBCiEoQoGxYQhLCYUEJISwoQIXp/YP2e/isS2RLGmSvMrsH4U4UMw5dHecdVj1mV48baNGmhvmrPc4XCBkNaAAFJSFs3WLc0o4bny1RkgAki5kDeP2XlJM7sSPE1CGMEwTd3QbrGxOJ/Jx13Jvx/ZWa1cvM2sIHQLLJBeY2N7fcrNOXJphHjkV+KIfyGuqju1ruJdHp9bKs6qRUdOkjpoSmVcQcrW6lzr9BwUTHokpAyY0JPGRJjy1S4rEn3bbw1zrf8RcyUwvIkbAs57k/VVMXi7MYRBDXHb8xgfIhF8EXJo4fFgvpydIOgiOJKrdvNPv3D9Ra4eLBp0iPBRPqlpIbEhghw1JIiIvGp8lJ2oRDH6ljILr6QePMG5RbtASpiU8c4PyjgBfYNEeJMBW61WY2tc3M6kCOAN7LCwtQ2mYhzjr5+S28C11TILBjidwALcTyUi7DIyC2WyOLiLaR3vMkJtdx0i7gIubZRJ9SFbOCqMbmq03MZvYalxAE9RrvKrsozXIJ7rRL3nTKHTp0EINBTLuIxbmtaGODS1mSHHuEuHeOXir3aGNd/CMcBHu6jA6LtaHs1EjQ5gFltrCWEiQ95AIAi+pW1g8TTLn03kFtQBpHS0zrojF/SLOPPBgu7QJYHQe89zgBYAQ0H5LUpVyaRIEd7jMSqGP7Py1S1j5a1xbBBB797RqCLeCnFbLTyiT3oLhMEDYcTPzUd+wVZB7YT/pdfmG6/wDkaR4rjy637V1Z7Mr7zk6iHtvyhclIXpvieccv3OF8iqmv2GpUQgLrnOEQlRChACVAQSiAClSIUASUKeZwA3IC717J9n+5wzGgSYmVw7shs16Y17wsvoXs5mWm1otYWXG+UnSUTp6GN2yVtQtc2Bv6u08lJiSGsInlmtuY1PNMrMAALZkGZHOwHlKzMZiZDWTGg1iwnVefkzqxXJEIMfFOggtsd5na6oioQ4u4m1+EwrtGvmBMgkDLDYAB6k8N+SzcYMvgAfQA/fNVNGhMje498DQkgDQGBvz1UFamcwuAGtk8BMy6PDxTgC2oXHRp1G1rkj71WdVxbqlTg1zgIG4bxPU6JUM2Xf4r3jg0NPxazchthI2uJVVwz4lusZRbeACdeuyn7PGVr3EaiBsDeLckmMAa4j8wbl9BMdCYlO4tiqVDvdEBknvGBbi5sx1EqRtJx7gMdzKJg3vOuxCbnAIgE5Xa6bXKXC1XVKjYAANzrz/t5o7Sbis6i4CHSO6WNGpv8UnzWzgn5WCROSmYAPEepKrnBhj4dEw2xkDvCQeu3gpHFzaFR7j3mtFiIDXHmb/EiopCuVlzDY9zaLS1rR8IInNYu0I/5E+Cr0adJzRmpZGVC5ziHEaCWC4Ot7A7aLz/AGK6GgOM5jc76ST1XoWUQKnuzJNNpdOXu3BzQdgGkDhcopWrEumTOwFAgHvgNYT8QIAzAyZEnUBVaDqLqhvUBFiBktq7XXafBSYOs5vvX1GzDZLSYE1HZhysGt8wsTszFQWSe87NUduJfDNOWZxStL2WJs9AeyaT3tc55BABBPKYNjzHkqNaiG0RkuwvscxJkguuLXN/JT9n1s1WsJkANAkC2UC/ztyUXYbJw4FQgNdBHwkgXgxe5k36INekGL+55r287SNPDU6TR/182Y7gNIsBzJ9FzlxXvPxTYWvw7cpDcjoJ45riOhB8V4JxXq/jYqOBfk89rpOWZ/gUJEgKJXRMVDimkpSUkqEFCITQ5LmUslChKmpQhYDa9kqZOLpRs6T0X0Bg3tdTlxgibDWy5R+FmABL6hAtYLoAMkTYA3K8/wDITUslfY7Okg1D9zWrszMgGDIjfwCyu06OR5/pBjyLR6yntxb2FpzSAbEjjMXGuyTtSvmJzRYHlMNtHiVyZx4N8HTPP1RZgGwLiRrOlo02T+0a8uYMtxN51sNZ6Jpb07o5wPLmVFjasvsT+YDxGX6G6rRcxvaNcOMAjKHXgzmLQb+Eeqq0XtzEQTEjbbXRPxNQd0C/fgcreuiAyMxGubLzl7gfkCmS5FbNCrVDKQe4Ad+Gg2+GDpwseO6wcRWOdxgHTmCIHDfdXO1MQSWgEFtFo5h1Rx70eg8CqlCjIpg8ybaxEn5qN2KvyXTWhskG4aOJm5I16K3hamXMZBIiAALZQGzOsTtN1UIcMpM2cc3KJJHP6Sp+zmSwGwkiR4kx4mFEFlxzy+HvAtDQYMkuBIB/Ve20eiO1aZdSrxPedF7avDeOl/uE3EYxtNpqOAhrSYIuXSTNugWRX7WdXBY0GIzPddsmZkDXhcnwUfBOyDCOuANZ7o6uygyvQVqrZc4/DU94wnYAOixEkatEDVYNJxYZyjNbUCwFhbjHzW3Q7T7jKZDYJaW2BOYP0vxAmbnTnBi+ANcml/BNxAbTD25PeZnWcczWS0Rbu6ix4Ssir2EcPUF5F8kXkB25Fgbi3JOfiXvqEZye9lDdnE/FY6CT6LYw2Kk1G2LWgCNGFxIJJ6d0AhB8kT2mPQxfumuqtpNa5+dolxlznF0SABENE+KiYclNzWtZpTk943tAJm9tlc7YxTPdOLWge7qjK0fmMhngIG/BYmAxznvqNa0HMQBABiCBN7QBOqSXDoshzyXvbXB/xOAe57e9RD6tNzcwDYy5wRoQR5QFx9wX0Dh67PdACKrHU8rmx+sEGQRIaROq+fK3dcW8CR5GF3/isv0ygzj/ACGP6lJCkJFH71Aqrs7kc3ayVCi94l94puQNowvQKiYgKjcW0TNenZlAClCbcxXE6z+FWKb7l4OoK90CCKkCQdCucfhlQ/lOPFdIwzREbCF5/Vf1Gzr4OIIZWpHJB2E+k/RVq9PM06yQQBzgEeBCvYusLAbWPl+6zazCQQNST0JDbBZWuDTFmV2mSJgauEgRrJ/sq9ZgzO0ENEX1mZPmVN2iCHEGAB3rdINusqsWGxMxE6XNrXWbmzSqoqVjLm63qH0PLwWjVqinRfUJAc4uFMEZiTBaCOBAvPqsx7iyo0SLx6Sb23MnwCO0nEuoDWGxEQfiLifl5Kz0yp8i1KfdDYMy0nwba4SYG2W0wAI4lxn6BSvdBgflBc46aDeLm5KrYaoSGDd2Zx8LadJSrgY06rczp0sWi+hNhqSVamKLYBOZwA2kggAaaRKZh8zADFyQRuQMzmi3G3goO2quSi2CC5olpGznSwHThJCb8gZTx7ffVHlpblpuytZJJdEue4CLgk68lKWZajgRGVrcxBm4Bk87QsugAHMExBvrcHXwgjzVulak8nU/P7IS3wGh9F2dxcDoWjSJ4egurbXRVpQIHecOMgkeGpVPs9mUkATL2f8AxF5+qt4gmaZNp94I5Ofm8rnzTLoDL9MZWCwJeDG8ZyQDflKtVcUWAOsAcp5uIIFvGFWpUQcmtmgCNJuZMm+qtNoF72NJGQANk8Rqbf1I2KVO2qGale38wNbcXDnmpJ4935rH7MwhFGu5wyMykFxtrYATudlt9rYjJhsMf+5LgNCaYIE7gSR1WBUn3VyXOe4ySSeiSdXY8OTZwNQN921oIDW5wZ2MgC3LouR+1TQMZXDdM5jxAK632XR7sk393TbMRvMrjXbGL97iK1SSc9R7gTwLjHpC6Px/DbMWudpIpSiUIXZ3HMoJRmSIQ3B2jpSJEqaxaoUFOCYClBRsDR2L8OWA0Gxyle2bVuBC5x+FXaHdczgug0ane6LiZ1U2dPE7ihuLow4b2zT99E6iJc3nNzoCRHolJJIOuluU6ffFWHU730A6AXnKON1nL7MTt3DBrWAHMTIJ2tLjfXU+igxBJBvYBo6aj5Kft5s1aQ/3OI8wNfBZr65c/WZDnXuIGgjhY+azs0LoyH03e9zZuAI5OBtztsn4ioXVQ7i4+R7v09VYoVGFxLo+FxuCA0j4IcDJNjqP7R1agJc5ogBrbbTuT4yfHkqlaHqxj8U1r6hIkRkAk6PMWg67plNuVoeb92L6klxiTsoatPvZTMww+A1von4l4NOImHjfhr11U3k2myx7u4PhgB0wZdIMeu3qsvtsk1W0gLCoTMHQMbAPSVYFQuDb6vOUSTa4t4AJuJdNRoIm5dpqXOhsxpZuqtbtFdUZgqTVfG2bzECeHDyV6oQ1gB2InxNuuiz8OCDt8E/+4l1/CFcxdAuY2CBmcy50ESbk6BIFEz7ZTwDn9J+qv4UMORz7loMiLWaXE9TGqfgOzJpuc5xyhpc4i5gfFE2JJsq7XAtdAiS3waRGUeRvunaoCL9HE58mgm/hpAHgFabRLgAIbYgSd3OA2WVhq1jxDQAdNXceY35K/QrkE7REcPhmPMoILD2iotAbT942Rkc2SQHZnOJ0F4j0WZiMMIABH/UIaJ2A2B5q77Qg5qL4mG67XJMcrgeqxKrjmpkH4bzzOpSykSKo9PSDWU4dN5uODWwYOxt6L5+K7j29XcMBiPd6hjjJubt70cNVw4hdbRcJnP1XMkIUkolItzZloUoCEko2Sh0pUSkJVyRWKlTUqgGew/DnGZcRHGF1xneBIMH5rh3skSMVTgxddwptGWPzErm6pVKzbp39JdwY0FptJ2i5HjZTVYJMGMpk6QQBoqTH5aogwAI62MT4p2GOZz+W/KLTwWCRqSM3tGtNV7xIDWQIvLjosqoYA3OQNnfvPAEb6LYxlANzEAnfLwDWwT5x5LJpYgSde6BI/wDHe8a/3VVFyZXxVENfHMSOTRM36rPc3uyHHM958QBpHKfRTy4yTrF+IzGfkErBJa0TIBNtgYk31VclYydFZzjJ1gRbnE677KBzQG5SYJi3lfkJVkNlz3fqJI8Tb0CjxeFMiNyG6iYDc0xw/ZVyiMpGjgfjZEkC7bakC3SSszFOIe7Nq1zonWA0gTOnxaq/Rw4k6DM3KDuMwAniP7FVO2qeWq64cCxkTIGgb1HwzCZ2kS0yV9IPYYs5rAJIMEc97EnzU1SlLGtJBjLaTDjlJGnTw5KDs+XkkG7gQbxGWDx/fRelpUA2kXlpBa0xmjvOa3KxoEXGp00CaPPIHwLQwRfR/mVG0qbpAMGHkDICG/pgEjj0VV+CaylXyVA/KBDoPeDWiSOBk3Fz0TO0auYXJNrOOrnZWgnnfNpsjD4n+XWbUBc0EiBDTLnwQCbfCG+iaxUmU8LWmmQSYDmd3ha/ir1aoG1NLzOthERI3PylZFBsg5ZjMDEja0iyuYphNbIHdJ4zBHilQxb9oTNOmIvma2ORcP7rEqth9zu75x9Fp+0V3NaNqjQfLTndZ7qffk9OG5hLQbPQ0KQqUXU/zGeViIdfoVwbEUsrnNIgtJBB1sYuu74WoAAOPn9/uuS+32BbTxry02qj3xG7S9zg4dJaSOq6uldcM5+oVuzzZSIJSSttmUdCJSShSwjwlTkhC2UZWxEoSwlDUaA2a/sq+MVT5mF3J7bNXz5h3lrg4agyF2b2X9oxXwrXPgvFiBtGy5+sg+JGvSzXMT0DWEusdJPWxCuUMM0N02sRvO91nUKpAJjUiRy8UuLxjsoygthuljGwvEgQuXM6EeSvjaGvkeEucT8gvOYd8NrEbMDY/qcYPXdbFcujmLwL8AJ5ySsuqSKTpvNRvUkSZPOVVItQlFh93aZB4T8JEnmLqu5xzFwP5YGnSbb2TnOytkG4MctQfVFWqMjTYHSNu6DBPUlIRjHVRmDRtE8yNPVQPdLw4iLE+ZA+nqmYY5hm/qE8BqUlJx04s8gZM+inZLNF41ggZ3Bpn9J+LXSLJe0MKK7xEzmLbBuWMzSwOnQ94jUqGc1Sm0/mBtuZINjsL+iT3xbVtIIe4i25LpN+o8lYoprkRyLdCq0NyOa0mwYHAx8YaNNLAH7EPx/aYNR95AbY73dFrWt81m16ZDxaIOYTwFwSR1KZiRJ5PyiOEkuKSXQ8ZGliMWHO4QIADtO7fnuq/aGKcaZa0g96XGQZJcDPoPJUq1AQCIjKd73cR+yCwgO1uRHTVVOy1NFhjpY0fqeB63Poth7/AOZcTIGUEWbDQS48dYA4zOixgcuTxMc4jw1W3QdnexrdMt442AB6AeqaLsVqjLxdWak8HOdxuGW9VLhKeYC+k+F58lnuOZxMdR1Eq9hX5bm0DNx2lPFCNl2vi2si4BNmzaTA+X7cVyf2xxgqYyqQZa0hgMyDlaBbxmy1/ar2ju6nTdmcRDnD4WA3ytI1dsSvHuaunhxtcswZZpukNQkSrQmVAChJKIUITkElKGq17lP92Oi63iOf5CmRZSMFlOzD6/ulfh+BEEDQ6G9jzU2NA3ECudn9q1KJ/luyzqq/uDMC5THyNVXOKapoMW+0e07G/EmuwhtcNq0yQC4yHtbpM7xr4LoOKzRmaYtrAIiJnmN1xPsrDe8rU6eud7WnoXAH0JXa8RjgKcfDAMQNQBIECbxbZcXV4Yx/SdbS5JS/UYvaBeWEOPxBuYxBtoJG1wqtV0MaJNybTIMWFjpdN7Q7WlosRJkkE2MCRbnN1CK0ll5i8G+v+7oud7N1lrJLb3uNLWa3NEcZgeSZjaoimBefs26yoh2uDmgEm86QMxtHCyjxVUSyfygjXeN+F0XCT6Qu5ITBmGySbGedmmI4J1NwObSYA0i8AWUFJ/cfuIJPOSAmsqxTM8fU2U2tC2XqWKhxd+lsjSNYAHNMxtWIIBHxGdCS52/hNraKAang5wb4AJazJZmA3dB5zb5hN6FZb7ObOkmGkhoEmACdDAjTfdN7QMOaJ0Bd4x8gm4SsPdvg3FgeIkTHhOqK7Zq3M2AvvN0tWNYESwN37jfCZKkptLqbiP1S2bnXVAMdSXHbhbVJUblY1o1A8jqb9So4BU6D+DqDIS03/NtrcrRwGIFMF5Og0vOuv3zWNU7SuQCIEAmR3jpE77rJ7S9oW0s+Y2gNawautrfQSDc8UkcXIZZuDRw+Klz7iZNtjMhZ3tb7QNbTdRY6XuABj8jbE3/UY05rxNbtKo95dnLSbAAkADSLG6hJJM6zJJ6+u614sNO2Zp5W1Q8vvbyTZSNH3w6qVmDcRMRG/L7ldGKlLpGNtLsjzDVIVcbggJkyZ8LKRrBsPHT5eC1R08n+rgqeaPoqFsxDYsBuZNr+KRuHOyunWNvv+yaOZIPn9OquWnj7K/M/Qv38k97TAM672uqzX2/dONWdVdvsqcWTREXRdMD0Z/vmntCUy1UxH6RAtI5jU+JTTiJ/KPkq3vAlDyhaDTLNGsGPa9oyuBBa4G4I0K36ftpiMoBLTrcgXBsZheXFRPD1VPHCfaHjknDpm3W9pKj7ZW2M2HKPooXdtVSbEDp6jxWScRw++KjNfgq1iwx9Ify5ZezRGJdPxRzGmyj/AIgxrJ/wsx2I52TxVUWSHpAcZmm3FOjuujkpv9TqRAeSP7FYraylbWR/ly7SB9cfZtDtypxBvOm+n7K0z2neGhuVhDSdQ6TMEXn+kLzbq+qP4jVI8OH7IZZcq9no6XtM4AiAZiZk2gQLbIPtQ/NmLW9IPBeaFYjdOdiTrr/iyXw4PsN5cv3PSD2hP6RYQN9ZCrVu2XOJPeE6xYDwCwquM4WBjfU8U1mP5pNunT6G3ZmjZd2m7KAHxeZ3HmFQfhmuJJJLiQS4uufEqAYmYNo9SpPehXRx4n0kVSnkXYf6ewTeeu3O3RPpYJgMXPlt/hIKg+9vHdOc4Xv0+vROsWNO0hHkkxc0GAA3jy2+SR7Tx5a2+7lGvTfdAbadduhVqpCXZEBzj71TojXfblsjkmPN9dgo5JBXIucffglJG52UQ63/APyntI34DVBSsaqKmYJwcompS7781jU2jU4kjXpwrKEFE/fkj5AeMla9L74lQgfvySZvvZB5X7J40yY1Clz6kngoDUTXP59FXLMMsSJXVNUw1fvyUD3eX+EhIFuXDos88zZbGCQ59W1vvimjEffC6ie7hwA8VE4rNKbssSRdZXBGv39E738D6qi18ff39lI9x0n7hMsrQNiNFlYHoldiJ/yszPzSh8dd0fPKieNXZf8A4n71SCtJG4VFtTZOdVMpXlkw7ESvxHD70TG1b8lEXaJGqpyY1F+lVJ8fTRWBW05qjSP0+xwU+aekeG3DVaceRpFUoJlo19yZThU5/RUTUsB9+PmpPeHz0/x4rRHUMqeJF0VLeMz9ENqEX8VU97snB335q9ZkVPEyy58n19Uwu3vznjb9lGHXt96oDr/f3/lNvAoUObt0/ZSU6njYCVDP3wungx9/2VkWCSK5KSfvohCxXyaqFc7VNn1/shCEmwpA11kPKRCV9BEemVEIVMgoWmJgc4+SiadPBCEjCNF48fp+6TJ3XcgD56oQqxiM6IqapEJWMNJSoQgMInHdCFBWMJTghCCGJWO1UjX3QhWplYrXQ0H71CcD9PohCcUkYJAQlQrUKPZ80/LYeKELTjK5f9/sUfVOhCFpgVH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333375" y="-1165225"/>
            <a:ext cx="3429000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6" t="41842" r="50635" b="22946"/>
          <a:stretch/>
        </p:blipFill>
        <p:spPr bwMode="auto">
          <a:xfrm>
            <a:off x="1371600" y="758093"/>
            <a:ext cx="6172200" cy="5109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00985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psibertrip.com/geology/minerals/Plagioclas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500" y="-43131"/>
            <a:ext cx="7404100" cy="697733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724400" y="76200"/>
            <a:ext cx="343345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PLAGIOCLASE FELDSPAR</a:t>
            </a:r>
          </a:p>
          <a:p>
            <a:pPr marL="571500" indent="-571500" algn="ctr">
              <a:buFont typeface="Arial" pitchFamily="34" charset="0"/>
              <a:buChar char="•"/>
            </a:pPr>
            <a:r>
              <a:rPr lang="en-US" sz="2000" b="1" dirty="0"/>
              <a:t>H 6</a:t>
            </a:r>
          </a:p>
          <a:p>
            <a:pPr marL="571500" indent="-571500" algn="ctr">
              <a:buFont typeface="Arial" pitchFamily="34" charset="0"/>
              <a:buChar char="•"/>
            </a:pPr>
            <a:r>
              <a:rPr lang="en-US" sz="2000" b="1" dirty="0"/>
              <a:t>2 Cleavages @ 90</a:t>
            </a:r>
          </a:p>
          <a:p>
            <a:pPr marL="571500" indent="-571500" algn="ctr">
              <a:buFont typeface="Arial" pitchFamily="34" charset="0"/>
              <a:buChar char="•"/>
            </a:pPr>
            <a:r>
              <a:rPr lang="en-US" sz="2000" b="1" dirty="0"/>
              <a:t>Usually </a:t>
            </a:r>
            <a:r>
              <a:rPr lang="en-US" sz="2000" b="1" dirty="0" smtClean="0"/>
              <a:t>white to grey</a:t>
            </a:r>
            <a:endParaRPr lang="en-US" sz="2000" b="1" dirty="0"/>
          </a:p>
          <a:p>
            <a:pPr marL="571500" indent="-571500" algn="ctr">
              <a:buFont typeface="Arial" pitchFamily="34" charset="0"/>
              <a:buChar char="•"/>
            </a:pPr>
            <a:r>
              <a:rPr lang="en-US" sz="2000" b="1" dirty="0"/>
              <a:t>Vitreous </a:t>
            </a:r>
          </a:p>
          <a:p>
            <a:pPr marL="571500" indent="-571500" algn="ctr">
              <a:buFont typeface="Arial" pitchFamily="34" charset="0"/>
              <a:buChar char="•"/>
            </a:pPr>
            <a:r>
              <a:rPr lang="en-US" sz="2000" b="1" dirty="0"/>
              <a:t>S</a:t>
            </a:r>
            <a:r>
              <a:rPr lang="en-US" sz="2000" b="1" dirty="0" smtClean="0"/>
              <a:t>triations</a:t>
            </a:r>
            <a:endParaRPr lang="en-US" sz="2000" b="1" dirty="0"/>
          </a:p>
          <a:p>
            <a:pPr algn="ctr"/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jpeg;base64,/9j/4AAQSkZJRgABAQAAAQABAAD/2wCEAAkGBhMSERUUExQUFRUWFhgYFxcYGBgYGBkWHRgaGhgUFxcYHCYeGBojHBgYHy8gJCcpLCwsGB4xNTAqNSYrLCkBCQoKDgwOGg8PFywkHCQsLCwsLCwpLCwsLCksLCwsLCwpKSwsKSksLCwpKSwsLCwsLCwsLCwsLCwsLCwsLCksLP/AABEIAMIBBAMBIgACEQEDEQH/xAAbAAABBQEBAAAAAAAAAAAAAAAEAAECAwUGB//EAD0QAAECBAQEAwcEAQMDBQEAAAECEQADITEEEkFRBSJh8HGBkQYTMqGxwdFCUuHxFBUjgjNTYhaSorLCcv/EABYBAQEBAAAAAAAAAAAAAAAAAAABAv/EAB0RAQEBAQEBAAMBAAAAAAAAAAABETFBIRJhcVH/2gAMAwEAAhEDEQA/APIM0ReHVEHg0d4QVEQYUDEnhwqK3iSTAw+aFmiJEJoGHBhZoi8OIGJZoWaI99/OGeAmTCCoi8IGAkFQiqImEWgJpXDZogYTwEgqJFcViHCoCRVCfv7xF4TwDvCeGBhCIYcqh80Qh4okFQ4MRhRBYlVoitUREMYBiqEVQxMRgJk7fWFFahCgyIMQMTVEGitGhxDCHBgpjD2hCE8AgIZ4eHgiKoaJR1ns97KJXLzzQXV8Ka2u9CHNvI6vBXJGGjs+K+yUhAfP7o/tJzHxZn+cY6/ZebTKxBs5YkeBtEGLCBgnEYJaKKSR109YGAioUMTDwjAIQzQ8IQUwMIphQoITQoeFAJoUJ4k0FRJeHhmiUA0IQoTQCaEYeGIgImImJGIvEQzd0hQj3eGgmCVxGJGICK0UIGHEMDAKGEODCF4odoN4VwiZiF5UC1SToN/4izg/A5mJVlQKC6jRIszn7Cpj0LhHD0SZQk/HVyyQxU1VF60FPIRBy+F9kwlSVElaQRTLc7X3P5aOoSuanMlggl6pIJfVJOgA0Fm1jTmg+7dxSiUi5VQUHodXJA3ahOFBUE6uQTtu4dqN5dYgwpeGS5IS5J1rVq1PekXypZCiDTQkWFKB/Ly84ccOV7xYFTRIKSKCrmtiz32HSC58lBScgWCCxKg/NR3OtW8H6xYgVUtiCwL0qxvQEhqjMbm76QBjPZeQsKyggsS6Te5LA0b06RprWUkSzUlNRQXrlfaj7mHzLHwsHoxqQaB3DDfwidHDYv2amJUyWIozukktZj47xn4jArR8SSBodD5iPQZ0pSk1BBSpVBRiDd7n+zpEUYZDMU630ZvCvjrAecFELLHeTvZaWt2RlqRylq3AAtt4QFN9hFMcq9bEDZ7g9Noarj8kIxtYz2any65Sof8Ai6m8dRSMybhyCxBHiIpVEIiJlEIiCINCCokTDGCmCoeE0J4BNCBhocwDiGh4Z4IiRETEjDWiCEKETCgCCIjE1RHWKpNCaFCcQDGNrgHs6qecyjlQDd2J3CfudIu9kPZr/LnMo5ZaaqVqWD5Ev+o96R30zBywQlCRLSkhIAzEkHRs2l3ej3uIqUNhpKJQSkcidGTR3ap3IfmLvBwCAk5f1bHmUA9g+nyirhrqBStRzEWAsKmynJcGjhz0jRkFKc2Ykst6JTmUPEWb5dYz+X3BnLxRUgkiiQOoDMwci72MNgZK5gdRSAqnKKnVh0B9I05qkqQpJSFJBCmetaM2u169ISEBKAXIAGoBtQfnp1i+p4jgpBAUwFKlvC58RbeKMXisgKirIM1aUIa7GxFrUat4mMUUqNPiUzegfz/pmiPHsQBKU4d2vYqNn3Y16awtHNSVzJk0TKK5ih3YihqBszeJg2bMI/SerMQBbSrdYsxGD9zhzRJN1U0LDa5vEMF70oBTlDmiiASGJrmPnX+4zuL1KRPmAEZHqcqi9HqaFiOo6w01Lh3LAOodbXFCTZ/KNJU4FYq+mWjnX+dzSITAlVCw6WJ2I/OtYaM/CLzKuzO12I3fRqesF+7U5clhQMNhZ+/SJS2Gu/U2Y1NG6kUaL8OQk5i4SNkubWrqQHqaXjWCM3CTLrOwABYgE1DXMZk7goUC+WpDOl7vcjwPp1jT4jPZIOc1LZRXwoKk/wBuIFllZJN3BowNf+Fy31paM4OexXs1LJIy2pQMX8u9IBxXsiycwJa9gR6v0jtHJcvzHXM9Ka0IH1pAHFsU0tlG+r33HW49Ito4KZwOYATynwNb7fPwjOyx165yAkEvm62Zkka19PMxlT+FhZdJY6vYnfpCVWIYZoIxGEUhTKH48XilQihlCEYeGIiBQiIcQoCsw0TIiBEENl6woRhQBKorixUVxVO0X4LALmlkglmc6AEs5MF8F4GvEKITRKRmWosAlIuakOdg7mO0krkywJUsES6sWdzTmKv37kUD0iUB4TBIShKQaWCXudT5nSHmBSaBcwA35iHpcjzZ/rBmO4earBQ2hUw+lSTsxJvFQkVYkFrspLlg4ykDSzxOM4bhq2mAKm5Q4AUssFDYm4UKC9RaOoD8wzIIDl3o9gX1DWOj1jO4Zg0ZFgAlycoYELGzHo5vrvSIz+DSwHRmQroEhP8AyAUfkw3tF/H1R4nsWLNqK2e77mn2aGOIUpSlJCgoUB0IGtSw8dOsZeLlKRLCysKzUSkOSVOzD03r0aKpeKmgVDhtCkgDzLd6xm6NJXEF5i5LuQXL+TafyWaBOKTpsxICTmIUOUDR9ulPCpLxUeJBjnlzPFmr15qu3nFKeKjM6EqLVbb006+sLo3cBOTOlrRMSwTRYZ3c9DSzdTWCMMkS0gJTTR6k9QSKG+145uUcVLdSUp5y7A13fLmfUxenFYuYBKTLDk5AtJo+tQW8xs0UF8S4ghLKUQCXNASdRe70gRHGJZqCH0swHUnTw8oSPZgiYVLaYEM6mJQLuFAir7f1F2IwstakoloDuXIyBTs5fdhUhwANi8X6CHllgFAtUrS5q1hVmD67VimYs8rPar+VgbB+usCSuEqUvlUzHLmGbLnPwywwofkGrBx4TOQQgBJVcsqoCb5irlSA933exAdAWLmLUlgpiCWo/wA7sSz18IxxLnE5ioBrMdd6G/XWOjk4dVCEDmFC9WfxFPrcUiOKBDsjKRdxUd/1SIKODTCSQtAKjVwS5sKhuv4i7FjPRaQelqGwfW3nAsrFKluUmu/lbrT+IrxHGJy1E5m6Bm2q3fziUgDE8FlguCoa79dYeVgpabgkdDat+v8AMWnEKLbbtXvu0RQCVBz66990hFR/xJRUXSC9ioO35iCuGoFcgA//AJS3fesGoXe38wPisY75Seu3h3+IIqXLFlS0kaZkjTy79IHn8MlKLGWkPtQ/iLBjOhfdy/h3+IXvXLkOflbvtoozcZ7LgJzIUTsKN4PSMXE4NcsspJT4x3H+SgGzvqaV8IFxyEqQSUiruNBShtfvaEo4gxExoT8EGJSbafiACYogUvChwfGFAEGNPgns1OxDqQhRQk8y2oOj6npGekR7R7OcJnysJJMmfLylAUE5WKlVUQ6SyiWaruH8BTjKwPCjKkpTLSpGV35CslQAClqJZIqNHZtqQJx3DmWkJmChDtmFHapQPh+kaWJ47NSOVdg4lhgKpLuUqJoVUGarVvHMY6RMUMxU7pzKoTckAqVVzWptVtIfwG8O4aqfNysSGYq+IgWqXZtBXUVjYk8MRKWUkhJzAWzLIFHANHJpUgeMDcAw03Dy3zBKc5SamjMS+UvUuyb0ozvEp2OwzHIkAul1rJKlm5ICkiz0ALUatHmT0ow8MTJUc0rOTdCkGYzgKplFC1SKVNIf/UVoJE1JlIUkKIAJOV6HdPiQWpAKuLrlSlJlzVKzsSogAlwwZQ56aEkCthYgYnDKRJSPdYkLUCVryKKcoUf3JFtbCKdV8Xne8mFTEBNKnmdTnMoDd28AwbXQwXFlCWBkUsgEk/CWHKA6WJalTWtaRnmrFSkpocyQlINAGCUOXYMaXNLiC8Piuccirf8AbOdmD1DM56+O0ILJ/FQt/wDbDl7EEE2zFRG7+tIHQolyVVsXJqOlatXwArCnYdnY683KQAXDjwqQ+raPEJs4Au4Lu25I/U1uj+sEFzSTlQknMCXLsxJFA5oXPdYLw2NXkIoyRlzJAe7cqxuLM7gGkBpltylQJUTnILAIYOOZi7vavXbVXJTKAUFEFDnTYHMohuYuwBtrWkJFU4qb7sZE5kEpoPiUkkWYU98rR/hSSTtEZE4/ClYlgBlrTZCCX9zJdsyi3Mp3Uo9IElT0kl1BKlEhayXZOoS11KqFF1PagvoYXDpoyiAScoPMlKVCilZLzH5bM9BqYAiRiFJPIjIU0Ryr/wBpLHMtTBveKeqn6DUwJLxJFnKFH/pvSaRQKXy0lgjfpZnabPSaJBSm2UKJ98bFzmbLQOR4Q6JYSCVkZnDqLlmFEsTWjBKNS5UaCGM+pzJ6lVBUp8qjygKUsih5f0/slvViTQF8vGTFihc3u52o+rG/WNGZPTlzMCbtm5kVcur/ALimdS9BQaQEvGTVpcKSlBAqqgLXKXsgEkDY9YishWJKlKDuM3m5v4121tBqMEzZnBNqU8XtAuIkjOhUsZTR+r/qIYFybagNeNP/ADQospnA0s+566dmJih5+DylqeIt4fb+IpXJANz0cdWg7/LKUmjpFWPhqe/R4nh8bLmIAKEJUTy0ZhSr66/LZ4QZc6UpL0pY/g69+MN/pimcBn+m8HBLLBWQQNNHrrUFifXzhziHUEgOdD6xP4jEnyEpHN6D8wLMxIIa3Rvv39I3eI8PdyKsBZmDv56RknAmtIYoaRNYgl3DgdOohYjEFgOr2rFq8IQbadkRWcMSQO3EUYy1saxmTBUtvGnxPDso+J+dfvGYuEECYUIwoqCjHfex/EjkUiYtQSpOaiiGBcKIS+UAh33zBnIaOAeOs4ApHu0kspiQp1M2wZ3Lm7AtvFV3E7iJmJQEJ5SGAAAcgHnygaCwrlcmhtnIxsxRyhU1a/2oapbLlOw3NQB6jPm4g5arWphlSC5G3LsL1v6xaic6VLSVJmBnKcoFBlAcakO7RRdjxMU4XklZQTMyq/6dEggvWzcmZy5Jd4DRwGYsBeXlLe7pl94A+YpBVzJbTXYaif5CwvO6VVfmGetCVZF3V18ukHYDiaJX7ypwlKEqyAp/UVKflciwpe0T0V++TmYSc0y7FJACqVyDz1o9MtYKxGM92pSVzZ2YsORlJT1SVEBinQeN4uRxOepQUibh8OGYoQoGincqBdSzvqGEEcN4Ahagta1TSZhzBBSSoA/FSYT6jpF6jEQhMwgqmgKLMSkh3bpUBrvXe8Er9nFoAKhMTmYp5Lvq963Zq67x1E3gIWMkz3eSuV3zKS70KSHNKGpqRXUbD8PloGeWZ4UktlmKIBzBgOZSdXADGj0qGsGNhcG5/wBxRCAp6JF9c1Qd3D6ECJqJKVgBIcJzKIBUEihSn660ABrGzi5SjJUoqK0gJTzEApU9ikfFdgXJYm0DYzEryJM2WFZSog6vld21VYB6WesLxSmYBIHIStgGQWzlQ/WQxcsXCXZNy2o4xRIZbp3VY1J5UE1WwJJ/cRFE6ctRK3ADcxr6ZhVVfCvSKMRZJCucBTWASNC13cvzU8YyJJCEhQoFk0JLFKS+bMT8Si7UJLa3iIx5qE0Q3PWrWYm5u1N6XMQRw85meY4fMDcUq9BzHalL6wfheDylVKVKSM2UuA7VUpRVVIDjm0egdTB9A3+opSXCsppQVCRlcsFJYkswTR3qTAmJ44VFQSkEWS4+EWdrFRs5J+kWz+EozBSlOFAlKSogqr8SlfoSzn0YQXh8EEpK2ZKSElmQoqOVmSbKILN+gX5iWICk4VWbNNYpBoD8KyDVGcEAAaqe41jRn4/3gVnZTKAGVwFJBygU5kpDqIAGg3rUZqGFCHSQopzFJcuJSSoPlSxJ/ceggTFzSlqZQXJDFJOhSHuWaujqqS8USxTlDpASvm1Pw6qduhDuS/qaDgAkOJgNA5/aLAHqXBa4F9YHmTAHapYvVg4arJcMGo+w0ENhcQsKDJzEZilw9SCM7NzEUIpdogqxPvFGubKG0LAGgerP/VohJCgQzlwS7N0fwjYTMcAElKCeUEBQUtsuZalFLB7P8INot/wVuormhnzZw2UsaKA1TTlHmBbNMNCFyl3amtN3EPhgcwJNSb0bp30ifEZgFA1WUASGSg/CC1l2cf8Akz3jMTImTSkJdzRKavY0AApbU6Qzwak7GBFHABqSXYDQdYyjxMMX8AbFuvX8dIIHCFOQGWoKqXcUFWGiRvrSC18NBlFkgKTru3mxrABTceGKiokhg1+/tFAnFQDADWv990iOFSwqz7G/qaJv8omqcCh0sKu9H8vnEoxeIySFqJYgkk+GkZGLkMXT8Jt0O0anEJoctWlT11gHEkZGgaA928KFCii8wZwriHulV+Ehjrtp3odIDVEXi4rtcOVzSKpIApYUahpVz94JmTJrgFDB2rS1SA5r5U2jiMNjVyzyKIb09PMx0OF9rXASsEML0Vd3+p/mINpJQytSAxNGDvUbCl9OppGQmZUtTuzW26ecbUrGYRUtSkzZmdi6SkM5/UlVWsBUPW8GSOCYVEkKXOJWuwTlLUd1ZSqgZ23pGvgzODYVExYCyEJD8wLE3LBTEJ3zKZt7R1mBxGFSTkl5aMpphDpNlmYDylx+4iuhpGAjAIT/ANKaCQaOyVZnITvQcpcVfo8XykKKss7/AG7upINh8SAkAAlqgWrvDf8AE43eJ4bDqlIEsVOVKlB6vQqVMUWoSXNT6Rdw/BJ92n3fKtuYZ80z4jXZnqQAAfKOe4RxJlGWpPvArMBNSVJNgp8xH/iDuDvSN5aDISjIqpKsxub1BdIuWLUDk0iarJxSnVRVARYJCHq5LMxodybeIEzF5yEFWVD8yiMz0clgxLta2/XSxisyCCAEAnRuYnVm5qU22jBx0vKQCQ9XAYgbO1H1bzd4W/AVhhnICHUpSsstDOSNVkhq0a3XSDTw3KrK6Zi3uGKXB+IE3Ds1nejtWjheIQXzE51EuQKEGzMAQKB+zBSZxSkhIAuFqIoAaiWlnHvDUBIsH3U1E/dJ+FBzAPVyc67lKTtqpWw05XumSyoJzBx+ksyFkWOYgBMpDlh4mr0BnzVMxCQU0yC9SD7tKq3JBUWqxBLRXiJxUHPMGcPUB68j7O4DfqzMzCLmIJnYYMVKPM5cpKswNFJASK0CQw0Jc1ZhMPMVcrUmWcwoQQxqsc1yRRwC5Zq3ng0AjOtYCUkBgAwDBRdz8R1PzqBFM9KkgrdAQo0STVi5Ay3b8AwFqCpLFR5QOROROZzZQQPiWwSxJoAK0DBYsrnLAUpNAEjLrqMoSGYUFIvlYsJUls9QSlCaqSFAh6hiTR1AatpB2FwSZQUpZKTUFYSFAMD/ALSBXOt6VYDLWweYoFHDUSnKnUBd9VPSUmjPY9BUVYi9Syc5ZvhExQ0Ap7lLihs+vUvA0/iSjM/aACJYcskFwTX4lFy6jcxcriAKEpSUoShsoTV9FTF7reg8TpGZUFSlhebKhPMEpLK+EE/ASH5jTMasGSzmud/gEDMkul9bUBzLSTRSUlhpUgdTYrictmcpTUqZQUo3ol2dRLZjq5tSMs4vOeYcoaj2GiR0v87RaiU2clTBOwd6DQeJN6VvSEMWtBygVIFgBcNfc0c3pEJuIJZKAHNHYO7CgO3TRoGxE4pLPmUWcm799YitKUP1HKT43VUAU01o/jWCpvEEsVEvRmLEacp6dX+pjnAVKoHJPR4efh1fuBpZ6+DH8C8KI4ucDVW58b36A+Lw0/FhVAnKNKi2jk/X+IkOEroVBgWKXYBjapLHy84DEgue/O1RAwHiVAHv1gGeXHnBvEsNlI1BgFaSYIoeFEsphQBCorIg04EwkYI9Y00CaHAjQ/wOkOnA9IlAKCQY0pePU1SSOu8OnA6w44fX+IYLpXENifmDBo40tmzP4sdmvTy/MZMzhxZxEUYNegPen8RMV3fBPaKUaTpabOlSSoAKrUhyXc3cWGwa6dPmTASCSlOUVLgPQBur0GscVJSsVKa7j7/kRo8P4iZSwRWoLee3jCo6GXiFOBMNgTVgeh6l2Z9g9IBx5CilIy01Yi5/VUvuf4Ag/DYtEwp+F1KJUVO9Tq2nhAPFilKyAQw2dr2YinhpuYUT4RiCkLKScz/FXkTrMpck5UimldIJTSywNRzCgPqy1AAdB6xm4HEJSlQNUqNnLFQtmYhwAfz028MuWpICF/CbEZGP7jerCj26xZQBMUsKbkCWLM4CRZqXr5qIrQGFhiszHDJCXJq6khw6ufLmXW/yEGHBVORRdRLEnKl2otTmzFg9S79CpOClsApsiSauxUXD1qGDMS+zX5qCJCApABSn3aRYukKZwFvlNyVM4LkExm8Qne8dQAQly7kFRNSwF1r3VpSrkmJYgqUFCWpXukkqc2Sl6ObuacuhhsNh0ipSCSOVKnZA/wC6sas7hAu9zBCwy1JdZzAtlUrLmyuAwClH4yDc2DMzNFuP4ioJS+UcrJQzhCSHFCGNwXu6dD8MEYccrJOWyEkuSdVuBYkH6C0ZM+aSSfGsS8CK78xLhqtplYV0GtB8oZKSSVB2FSbAUYmlhpXTd6VS54ADqboLt/MSmYwMAlIp6lnsPX7xlVTEpcPVxu79L6n6RNEpqkMQ7vTyb+4qClOFK/U5FQ/8adiH98CmosR0B3c6VifRQFqzOCSRZvs7bfaCJcpTD4nO25s9XPpWCZdQHGj3G7ACr2pv6QYnEpJGZIfr8vrFRny8A7qKRy6PlPl+PyIkmeZXKlKAXFFMpjv13sR9IMnYgJalQGILs5q50NwfpaMqfMZVARofofB32i4isrUmjHrVr6MOhvA5mqSo0FPA/douYGppS7H0ilawbd9tDFA451ADr+IFEpjq0aeJXyt19Tv4/mAkrdJeAYYfoawoLlpLDw8IUEapwo7HfpDjBsO+6QUU9O+9IT99/XSK0GGG7bv+YkcMIvyfWELN339IAcyh5xZ7jvv6RYE0hHu/p/F9YgpErvy7rEkS+2+TfOLEJfvv+4bv8/1Dgr93WA8Rw8mqCx1Gj9Nj0gtWKSLkCA53GEC1e+/OAoGIWDWh+/frDKnq7f8ANYHxXFwvSo16dYaViHFDEwGHFKAv6d/3E5HEFpNCfWnd4DMyJpmA7diKralcdU70NSS9X/ME/wCroUauB0FPCmn9RgCYOkRlTNYiOsRxOUzPTYqo7u5BBBDaNFc3iksq5lEtWhv5t0+nSObnTwLfeICfSm/12i/Rv4ji6S4SACamo8KE6diM9ZKgHUBrejW0vGcZwgYmpqR3eINyVLBAqK1qQS+ri3zHlFk8oS/OC3/yr0JDV/qOb99WkTRiDAa6Zgu5JsKmm7nr0bWIzWa71BpXS2x7OsZoxJi0YrQgQBoSoMbf1/PjCExRo5JswrWlA19O2imVxfLYkeBp508Itl8SDVS5Or0Pineu/lFRZNmKq7vuXFAP4+UD5iQK7D+e/tFh4gk3FNvxCl4hBNDlYv4eB+8UOZKjQ1o+ve0R90TS7ejeOkXzFk/qc6fzrv6xHE4jIipL6Bh6vfekRGZjEsQNvrAoluptzEp825JgQYti8ZVslPSFA0rEOHeFGkdQsU778oiJdO+z28SPffZh2pFUyrd9/mIBEMpQEVqxyQKkd9/mIq9+37/mIm0ZeI44kUEZ8/jS1WpAaeL4wEUq/fe0ZGI4stXSA5swk1iLQDrmk3eGFYcwssURMIGsOUwxEBcMSWrCE9zFI777tDpEQEpxO8WjFCAoRgD/APIBiszoGSfOFAEma4isKisJMRymAmRDmKyjpD+7P8QE0rhZ+/OKjLMOJR7eFFwXE0zYoEo7GJJlK2MBcufFS8R0iBkq2Pzhv8RWx9DEQ/8AkHcxM4wmhLxUMKrY+hiQwKzQJPoYuCidMeIy5JVYPB6OCr1YeMaWGwYRBAOGwBCamvnCjRPnChv6Rve7bs7d9dYgpMW6f339/KEE0/rv7QaU/wCNmHffleAZnBUKcl/Xt409NL9e/vDpTSKMg+zksi59X7t+IqX7NJ0UY3QPDv8Ar8Q4Fe++6wVgj2ZSf1Hvv7Q3/pgfuPpG+12+3fdIdCH+vfXswHOn2YP7h6RXM9m1fuB76x0xS2vff8Qsu8ByauATRoPURH/RJv7fmPzHYrT333tEUJNe/wC/vAcoj2dmHYecEy/ZctVY9I6SWPH5d90hLT07f0+0Bza/ZZT0Un5xEey690+pjpfdnvvre8TSntu+7QHL/wDppX7k/OJo9mTqseh6R0q5fbfntr1hvdd+UDXPo9nBqs+h84ul+zcsCpJjZ93394dAHY7/AI0gyzpXBpQ/R6ue6RIcMlaIT6d7xolI7++3ZERKe+7admGgRODQP0p9B9okUdIIbu39fy2sRyd9+Hy6QFAljvvvzhii0ElGv8/3EG7c+vziCgyuvfbesQKW1i9evff9xBQgKCmIFPffdYvKYgpMAKtMVKTBREUrERAxEPFgR4QobEbCT9H83v4xai//AChoUabLTy//AE30hSjX/wBnzAeFChFnEsPb/ifrCBv4o+ZrDQoh6dFz/wAvkqnpFiqE+X1hQoeIidf+fyNPSHWm3/GFCizjSqaa/wDu+VvSL2+o+kPCgzQ66W6/K3pFov5mFCiRFxFB4JPnvEVD7/K0KFCqR+4+hiUoUHl93hQopUTr4feJJSG8x9YUKIisCvn9zEdPT6D8mFCiwJA+3/2ivv5QoUJ0SNvP8xXt3tChRBX39Yib+Z+8KFAJIrFSvsIUKIKZvfrFJ+8KFBlUpVYUKFGL0f/Z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28575" y="-1874838"/>
            <a:ext cx="5238750" cy="390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2" name="Picture 4" descr="http://www.cartage.org.lb/en/themes/sciences/earthscience/geology/rocksandminerals/mineralsandrocks/minerals/Plagioclase/pla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77787"/>
            <a:ext cx="9084760" cy="677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60396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upload.wikimedia.org/wikipedia/commons/4/40/Peridotitic_mantle_xenolit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43999" cy="685799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743200" y="169727"/>
            <a:ext cx="28194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OLIVINE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en-US" sz="2000" b="1" dirty="0" smtClean="0"/>
              <a:t>“Green glassy beads”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en-US" sz="2000" b="1" dirty="0" smtClean="0"/>
              <a:t>No cleavage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rocodile.fr/images/thumbs/200608_etats_unis_californie_auburn_epidote_2_t.800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505734" y="4886"/>
            <a:ext cx="36576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EPIDOTE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en-US" sz="2000" b="1" dirty="0" smtClean="0"/>
              <a:t>Pistachio green masses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en-US" sz="2000" b="1" dirty="0" smtClean="0"/>
              <a:t>Rarely transparent</a:t>
            </a:r>
          </a:p>
          <a:p>
            <a:pPr marL="342900" indent="-342900" algn="ctr">
              <a:buFont typeface="Arial" pitchFamily="34" charset="0"/>
              <a:buChar char="•"/>
            </a:pPr>
            <a:endParaRPr lang="en-US" sz="2000" b="1" dirty="0" smtClean="0"/>
          </a:p>
          <a:p>
            <a:pPr marL="342900" indent="-342900" algn="ctr">
              <a:buFont typeface="Arial" pitchFamily="34" charset="0"/>
              <a:buChar char="•"/>
            </a:pP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upload.wikimedia.org/wikipedia/commons/d/d6/Iron_disulfide_pyri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82869" y="0"/>
            <a:ext cx="10026869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324600" y="0"/>
            <a:ext cx="28194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PYRITE</a:t>
            </a:r>
          </a:p>
          <a:p>
            <a:pPr algn="ctr">
              <a:buFont typeface="Arial" pitchFamily="34" charset="0"/>
              <a:buChar char="•"/>
            </a:pPr>
            <a:r>
              <a:rPr lang="en-US" sz="2000" b="1" dirty="0" smtClean="0"/>
              <a:t> Pale yellow gold</a:t>
            </a:r>
          </a:p>
          <a:p>
            <a:pPr algn="ctr">
              <a:buFont typeface="Arial" pitchFamily="34" charset="0"/>
              <a:buChar char="•"/>
            </a:pPr>
            <a:r>
              <a:rPr lang="en-US" sz="2000" b="1" dirty="0" smtClean="0"/>
              <a:t>Striated cubes and </a:t>
            </a:r>
            <a:r>
              <a:rPr lang="en-US" sz="2000" b="1" dirty="0" err="1" smtClean="0"/>
              <a:t>pyritohedrons</a:t>
            </a:r>
            <a:endParaRPr lang="en-US" sz="2000" b="1" dirty="0" smtClean="0"/>
          </a:p>
          <a:p>
            <a:pPr algn="ctr">
              <a:buFont typeface="Arial" pitchFamily="34" charset="0"/>
              <a:buChar char="•"/>
            </a:pPr>
            <a:r>
              <a:rPr lang="en-US" sz="2000" b="1" dirty="0" smtClean="0"/>
              <a:t>H 6-6.5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http://www.watzlminerals.com/updates/update-09-06-07-alpin/big/208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5921"/>
            <a:ext cx="6553200" cy="685207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572000" y="457200"/>
            <a:ext cx="28194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EPIDOTE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b="1" dirty="0" smtClean="0"/>
              <a:t>Larger crystals are darker and elongated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ww.psibertrip.com/geology/minerals/Quartz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600" y="-29570"/>
            <a:ext cx="3304077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-533400" y="1828800"/>
            <a:ext cx="51816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QUARTZ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H 7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No cleavage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Vitreous luster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Hexagonal dipyramids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Various colors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psibertrip.com/geology/minerals/Quartz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4841" y="-136525"/>
            <a:ext cx="7923359" cy="699452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81000" y="0"/>
            <a:ext cx="281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MILKY QUARTZ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mineralminers.com/images/smoky-quartz/lrgh/smql1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828800" y="116341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SMOKEY QUARTZ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upload.wikimedia.org/wikipedia/commons/2/23/Mineral_Cuarzo_rosa_GDFL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" y="-136525"/>
            <a:ext cx="9326033" cy="699452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676400" y="438834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ROSE QUARTZ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rockhounds.com/rocknet/photos/100_24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077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962400" y="1752600"/>
            <a:ext cx="2819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CHALCEDONY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b="1" dirty="0" smtClean="0"/>
              <a:t>Waxy luster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b="1" dirty="0" smtClean="0"/>
              <a:t>Often color-banded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b="1" dirty="0" smtClean="0"/>
              <a:t>Otherwise like quartz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http://rayerminerals.homestead.com/files/A150_schor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" y="-19050"/>
            <a:ext cx="8724900" cy="687705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114800" y="29429"/>
            <a:ext cx="3581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TOURMALINE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b="1" dirty="0" smtClean="0"/>
              <a:t>H 7.5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b="1" dirty="0" smtClean="0"/>
              <a:t>No cleavage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b="1" dirty="0" smtClean="0"/>
              <a:t>Elongated crystals form striated bundles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b="1" dirty="0" smtClean="0"/>
              <a:t>Commonly black, but also  pink, green, blue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b="1" dirty="0" smtClean="0"/>
              <a:t>Looks like hornblende but harder and lacks cleavage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 descr="http://www.museum.kyushu-u.ac.jp/specimen/KOUHYOUHON/07/110-schorl-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6831"/>
            <a:ext cx="9144000" cy="573776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4450911"/>
            <a:ext cx="4609531" cy="12618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TOURMALINE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US" sz="2000" b="1" dirty="0" smtClean="0"/>
              <a:t>Well-formed crystals have rounded </a:t>
            </a:r>
            <a:r>
              <a:rPr lang="en-US" sz="2000" b="1" dirty="0" err="1" smtClean="0"/>
              <a:t>trigonal</a:t>
            </a:r>
            <a:r>
              <a:rPr lang="en-US" sz="2000" b="1" dirty="0" smtClean="0"/>
              <a:t> cross sections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lh4.ggpht.com/_MaK9o9T2jx0/Si82x1ENUjI/AAAAAAAAInU/K4yPbcwEBDw/s640/h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93" b="89669" l="10000" r="90000">
                        <a14:foregroundMark x1="58125" y1="6405" x2="58125" y2="6405"/>
                        <a14:backgroundMark x1="21563" y1="84091" x2="21563" y2="84091"/>
                        <a14:backgroundMark x1="24531" y1="85744" x2="24531" y2="85744"/>
                        <a14:backgroundMark x1="20625" y1="78512" x2="20625" y2="78512"/>
                        <a14:backgroundMark x1="17031" y1="74174" x2="17031" y2="73554"/>
                        <a14:backgroundMark x1="17188" y1="62190" x2="17188" y2="62190"/>
                        <a14:backgroundMark x1="18594" y1="76033" x2="18594" y2="76033"/>
                        <a14:backgroundMark x1="15781" y1="79132" x2="15781" y2="79132"/>
                        <a14:backgroundMark x1="19688" y1="83264" x2="19688" y2="83264"/>
                        <a14:backgroundMark x1="25000" y1="87810" x2="25000" y2="87810"/>
                        <a14:backgroundMark x1="27813" y1="88017" x2="27813" y2="88017"/>
                        <a14:backgroundMark x1="25469" y1="85744" x2="25469" y2="85744"/>
                        <a14:backgroundMark x1="27344" y1="85744" x2="27344" y2="85744"/>
                        <a14:backgroundMark x1="29688" y1="88430" x2="29688" y2="88430"/>
                        <a14:backgroundMark x1="48906" y1="83471" x2="48906" y2="83471"/>
                        <a14:backgroundMark x1="51094" y1="85331" x2="51094" y2="85331"/>
                        <a14:backgroundMark x1="51875" y1="86983" x2="51875" y2="86983"/>
                        <a14:backgroundMark x1="47188" y1="83264" x2="47188" y2="83264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62000" y="457200"/>
            <a:ext cx="906843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-304800" y="304800"/>
            <a:ext cx="4381185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GARNET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Dodecahedral crystals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H 8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No cleavage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Various colors</a:t>
            </a:r>
          </a:p>
          <a:p>
            <a:pPr algn="ctr"/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theodoregray.com/PeriodicTableDisplay/Samples/004.3/s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0300" y="0"/>
            <a:ext cx="6870700" cy="68707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334000" y="76200"/>
            <a:ext cx="28194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BERYL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Pale blue green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H 8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No Cleavage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Hexagonal columns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www.stonechest.com/productimg/spec-magnetite-1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324600" y="0"/>
            <a:ext cx="2819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MAGNETITE</a:t>
            </a:r>
          </a:p>
          <a:p>
            <a:pPr algn="ctr">
              <a:buFont typeface="Arial" pitchFamily="34" charset="0"/>
              <a:buChar char="•"/>
            </a:pPr>
            <a:r>
              <a:rPr lang="en-US" sz="2000" b="1" dirty="0" smtClean="0"/>
              <a:t>Sub-metallic dark gray </a:t>
            </a:r>
          </a:p>
          <a:p>
            <a:pPr algn="ctr">
              <a:buFont typeface="Arial" pitchFamily="34" charset="0"/>
              <a:buChar char="•"/>
            </a:pPr>
            <a:r>
              <a:rPr lang="en-US" sz="2000" b="1" dirty="0" smtClean="0"/>
              <a:t>Tetrahedrons</a:t>
            </a:r>
          </a:p>
          <a:p>
            <a:pPr algn="ctr">
              <a:buFont typeface="Arial" pitchFamily="34" charset="0"/>
              <a:buChar char="•"/>
            </a:pPr>
            <a:r>
              <a:rPr lang="en-US" sz="2000" b="1" dirty="0" smtClean="0"/>
              <a:t>Magnetic!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stevesearthlybounty.com/yahoo_site_admin/assets/images/blue_beryl.140800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7091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209800" y="1295400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BERYL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kywalker.cochise.edu/wellerr/mineral/topaz/6topaz-cochise004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8013700" cy="580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29200" y="433935"/>
            <a:ext cx="35179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TOPAZ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b="1" dirty="0" smtClean="0"/>
              <a:t>1 perfect cleavage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b="1" dirty="0" smtClean="0"/>
              <a:t>H 8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b="1" dirty="0" smtClean="0"/>
              <a:t>May show rainbows along cleavage planes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014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638800" y="0"/>
            <a:ext cx="365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Hematite (</a:t>
            </a:r>
            <a:r>
              <a:rPr lang="en-US" sz="3200" b="1" dirty="0" err="1" smtClean="0"/>
              <a:t>specular</a:t>
            </a:r>
            <a:r>
              <a:rPr lang="en-US" sz="3200" b="1" dirty="0" smtClean="0"/>
              <a:t>)</a:t>
            </a:r>
          </a:p>
          <a:p>
            <a:pPr algn="ctr">
              <a:buFont typeface="Arial" pitchFamily="34" charset="0"/>
              <a:buChar char="•"/>
            </a:pPr>
            <a:r>
              <a:rPr lang="en-US" sz="2000" b="1" dirty="0" smtClean="0"/>
              <a:t>Silver-gray “glitter”</a:t>
            </a:r>
          </a:p>
          <a:p>
            <a:pPr algn="ctr">
              <a:buFont typeface="Arial" pitchFamily="34" charset="0"/>
              <a:buChar char="•"/>
            </a:pPr>
            <a:r>
              <a:rPr lang="en-US" sz="2000" b="1" dirty="0" smtClean="0"/>
              <a:t>Red-brown streak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www.psibertrip.com/geology/minerals/Hematite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85671"/>
            <a:ext cx="9143999" cy="637232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295400" y="492832"/>
            <a:ext cx="2819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Hematite</a:t>
            </a:r>
          </a:p>
          <a:p>
            <a:pPr algn="ctr"/>
            <a:r>
              <a:rPr lang="en-US" sz="2000" b="1" dirty="0" smtClean="0"/>
              <a:t>(more finely </a:t>
            </a:r>
            <a:r>
              <a:rPr lang="en-US" sz="2000" b="1" dirty="0" err="1" smtClean="0"/>
              <a:t>crystaline</a:t>
            </a:r>
            <a:r>
              <a:rPr lang="en-US" sz="2000" b="1" dirty="0" smtClean="0"/>
              <a:t>)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www.rockpow.com/images2/hematitem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0"/>
            <a:ext cx="6858000" cy="68900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0669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www.psibertrip.com/geology/minerals/Tal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-25400"/>
            <a:ext cx="7870377" cy="68834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276600" y="1828800"/>
            <a:ext cx="28194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TALC</a:t>
            </a:r>
          </a:p>
          <a:p>
            <a:pPr algn="ctr">
              <a:buFont typeface="Arial" pitchFamily="34" charset="0"/>
              <a:buChar char="•"/>
            </a:pPr>
            <a:r>
              <a:rPr lang="en-US" sz="2000" b="1" dirty="0" smtClean="0"/>
              <a:t> Dull to pearly luster</a:t>
            </a:r>
          </a:p>
          <a:p>
            <a:pPr algn="ctr">
              <a:buFont typeface="Arial" pitchFamily="34" charset="0"/>
              <a:buChar char="•"/>
            </a:pPr>
            <a:r>
              <a:rPr lang="en-US" sz="2000" b="1" dirty="0" smtClean="0"/>
              <a:t>Soapy feel</a:t>
            </a:r>
          </a:p>
          <a:p>
            <a:pPr algn="ctr">
              <a:buFont typeface="Arial" pitchFamily="34" charset="0"/>
              <a:buChar char="•"/>
            </a:pPr>
            <a:r>
              <a:rPr lang="en-US" sz="2000" b="1" dirty="0" smtClean="0"/>
              <a:t>H 1 (+)</a:t>
            </a:r>
          </a:p>
          <a:p>
            <a:pPr algn="ctr">
              <a:buFont typeface="Arial" pitchFamily="34" charset="0"/>
              <a:buChar char="•"/>
            </a:pPr>
            <a:r>
              <a:rPr lang="en-US" sz="2000" b="1" dirty="0" smtClean="0"/>
              <a:t>Non-porous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1248</TotalTime>
  <Words>433</Words>
  <Application>Microsoft Office PowerPoint</Application>
  <PresentationFormat>On-screen Show (4:3)</PresentationFormat>
  <Paragraphs>164</Paragraphs>
  <Slides>52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GCCCD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Gary Jacobson</dc:creator>
  <cp:lastModifiedBy>Gary Jacobson</cp:lastModifiedBy>
  <cp:revision>88</cp:revision>
  <dcterms:created xsi:type="dcterms:W3CDTF">2009-08-31T17:48:31Z</dcterms:created>
  <dcterms:modified xsi:type="dcterms:W3CDTF">2014-02-04T18:48:23Z</dcterms:modified>
</cp:coreProperties>
</file>