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56" r:id="rId2"/>
    <p:sldId id="259" r:id="rId3"/>
    <p:sldId id="272" r:id="rId4"/>
    <p:sldId id="273" r:id="rId5"/>
    <p:sldId id="257" r:id="rId6"/>
    <p:sldId id="260" r:id="rId7"/>
    <p:sldId id="271" r:id="rId8"/>
    <p:sldId id="258" r:id="rId9"/>
    <p:sldId id="262" r:id="rId10"/>
    <p:sldId id="263" r:id="rId11"/>
    <p:sldId id="264" r:id="rId12"/>
    <p:sldId id="267" r:id="rId13"/>
    <p:sldId id="268" r:id="rId14"/>
    <p:sldId id="265"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25C67A-02DD-42C2-B398-4EEA81D0EAFA}" type="datetimeFigureOut">
              <a:rPr lang="en-US" smtClean="0"/>
              <a:t>1/22/2010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2AE9CD-69FF-4364-8134-229A6CF9110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8ACAE2-40CB-4F3B-A725-FEE2A7A4BA28}" type="slidenum">
              <a:rPr lang="en-US"/>
              <a:pPr/>
              <a:t>2</a:t>
            </a:fld>
            <a:endParaRPr lang="en-US"/>
          </a:p>
        </p:txBody>
      </p:sp>
      <p:sp>
        <p:nvSpPr>
          <p:cNvPr id="67586" name="Rectangle 2"/>
          <p:cNvSpPr>
            <a:spLocks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3F3325-01F7-4680-BF46-3679E63A003C}" type="slidenum">
              <a:rPr lang="en-US"/>
              <a:pPr/>
              <a:t>3</a:t>
            </a:fld>
            <a:endParaRPr lang="en-US"/>
          </a:p>
        </p:txBody>
      </p:sp>
      <p:sp>
        <p:nvSpPr>
          <p:cNvPr id="116738" name="Rectangle 2"/>
          <p:cNvSpPr>
            <a:spLocks noRot="1" noChangeArrowheads="1" noTextEdit="1"/>
          </p:cNvSpPr>
          <p:nvPr>
            <p:ph type="sldImg"/>
          </p:nvPr>
        </p:nvSpPr>
        <p:spPr>
          <a:ln/>
        </p:spPr>
      </p:sp>
      <p:sp>
        <p:nvSpPr>
          <p:cNvPr id="11673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A90AD5-7DB5-472B-B343-C7F7322F1092}" type="slidenum">
              <a:rPr lang="en-US"/>
              <a:pPr/>
              <a:t>4</a:t>
            </a:fld>
            <a:endParaRPr lang="en-US"/>
          </a:p>
        </p:txBody>
      </p:sp>
      <p:sp>
        <p:nvSpPr>
          <p:cNvPr id="120834" name="Rectangle 2"/>
          <p:cNvSpPr>
            <a:spLocks noRot="1" noChangeArrowheads="1" noTextEdit="1"/>
          </p:cNvSpPr>
          <p:nvPr>
            <p:ph type="sldImg"/>
          </p:nvPr>
        </p:nvSpPr>
        <p:spPr>
          <a:ln/>
        </p:spPr>
      </p:sp>
      <p:sp>
        <p:nvSpPr>
          <p:cNvPr id="12083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F0A4CF-4AEC-4DB2-ABCA-A439C71DBA0F}" type="slidenum">
              <a:rPr lang="en-US"/>
              <a:pPr/>
              <a:t>6</a:t>
            </a:fld>
            <a:endParaRPr lang="en-US"/>
          </a:p>
        </p:txBody>
      </p:sp>
      <p:sp>
        <p:nvSpPr>
          <p:cNvPr id="71682" name="Rectangle 2"/>
          <p:cNvSpPr>
            <a:spLocks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C4CA7A-44B1-467D-982A-A565F1AD3E2C}" type="slidenum">
              <a:rPr lang="en-US"/>
              <a:pPr/>
              <a:t>7</a:t>
            </a:fld>
            <a:endParaRPr lang="en-US"/>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819B9-9DA8-42C1-AF5D-5E1476515DEF}" type="slidenum">
              <a:rPr lang="en-US"/>
              <a:pPr/>
              <a:t>12</a:t>
            </a:fld>
            <a:endParaRPr lang="en-US"/>
          </a:p>
        </p:txBody>
      </p:sp>
      <p:sp>
        <p:nvSpPr>
          <p:cNvPr id="206850" name="Rectangle 2"/>
          <p:cNvSpPr>
            <a:spLocks noRo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E3C0EC-2BD4-4619-BA0D-8C146A2135F5}" type="slidenum">
              <a:rPr lang="en-US"/>
              <a:pPr/>
              <a:t>13</a:t>
            </a:fld>
            <a:endParaRPr lang="en-US"/>
          </a:p>
        </p:txBody>
      </p:sp>
      <p:sp>
        <p:nvSpPr>
          <p:cNvPr id="208898" name="Rectangle 2"/>
          <p:cNvSpPr>
            <a:spLocks noRo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B72296-DA45-4A07-BD28-F5C2494919A5}" type="slidenum">
              <a:rPr lang="en-US"/>
              <a:pPr/>
              <a:t>14</a:t>
            </a:fld>
            <a:endParaRPr lang="en-US"/>
          </a:p>
        </p:txBody>
      </p:sp>
      <p:sp>
        <p:nvSpPr>
          <p:cNvPr id="204802" name="Rectangle 2"/>
          <p:cNvSpPr>
            <a:spLocks noRo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A90AD5-7DB5-472B-B343-C7F7322F1092}" type="slidenum">
              <a:rPr lang="en-US"/>
              <a:pPr/>
              <a:t>15</a:t>
            </a:fld>
            <a:endParaRPr lang="en-US"/>
          </a:p>
        </p:txBody>
      </p:sp>
      <p:sp>
        <p:nvSpPr>
          <p:cNvPr id="120834" name="Rectangle 2"/>
          <p:cNvSpPr>
            <a:spLocks noRot="1" noChangeArrowheads="1" noTextEdit="1"/>
          </p:cNvSpPr>
          <p:nvPr>
            <p:ph type="sldImg"/>
          </p:nvPr>
        </p:nvSpPr>
        <p:spPr>
          <a:ln/>
        </p:spPr>
      </p:sp>
      <p:sp>
        <p:nvSpPr>
          <p:cNvPr id="12083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9532C517-2CD5-47D6-8A79-FDFEDCF6BE0C}" type="datetimeFigureOut">
              <a:rPr lang="en-US" smtClean="0"/>
              <a:t>1/22/2010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E0B0706-CAA8-46B2-94D9-D22D8A740617}"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32C517-2CD5-47D6-8A79-FDFEDCF6BE0C}" type="datetimeFigureOut">
              <a:rPr lang="en-US" smtClean="0"/>
              <a:t>1/22/2010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0B0706-CAA8-46B2-94D9-D22D8A7406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32C517-2CD5-47D6-8A79-FDFEDCF6BE0C}" type="datetimeFigureOut">
              <a:rPr lang="en-US" smtClean="0"/>
              <a:t>1/22/2010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0B0706-CAA8-46B2-94D9-D22D8A7406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32C517-2CD5-47D6-8A79-FDFEDCF6BE0C}" type="datetimeFigureOut">
              <a:rPr lang="en-US" smtClean="0"/>
              <a:t>1/22/2010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0B0706-CAA8-46B2-94D9-D22D8A7406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9532C517-2CD5-47D6-8A79-FDFEDCF6BE0C}" type="datetimeFigureOut">
              <a:rPr lang="en-US" smtClean="0"/>
              <a:t>1/22/2010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E0B0706-CAA8-46B2-94D9-D22D8A740617}"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32C517-2CD5-47D6-8A79-FDFEDCF6BE0C}" type="datetimeFigureOut">
              <a:rPr lang="en-US" smtClean="0"/>
              <a:t>1/22/2010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E0B0706-CAA8-46B2-94D9-D22D8A740617}"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532C517-2CD5-47D6-8A79-FDFEDCF6BE0C}" type="datetimeFigureOut">
              <a:rPr lang="en-US" smtClean="0"/>
              <a:t>1/22/2010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E0B0706-CAA8-46B2-94D9-D22D8A74061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532C517-2CD5-47D6-8A79-FDFEDCF6BE0C}" type="datetimeFigureOut">
              <a:rPr lang="en-US" smtClean="0"/>
              <a:t>1/22/2010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E0B0706-CAA8-46B2-94D9-D22D8A740617}"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532C517-2CD5-47D6-8A79-FDFEDCF6BE0C}" type="datetimeFigureOut">
              <a:rPr lang="en-US" smtClean="0"/>
              <a:t>1/22/2010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E0B0706-CAA8-46B2-94D9-D22D8A7406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9532C517-2CD5-47D6-8A79-FDFEDCF6BE0C}" type="datetimeFigureOut">
              <a:rPr lang="en-US" smtClean="0"/>
              <a:t>1/22/2010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E0B0706-CAA8-46B2-94D9-D22D8A740617}"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9532C517-2CD5-47D6-8A79-FDFEDCF6BE0C}" type="datetimeFigureOut">
              <a:rPr lang="en-US" smtClean="0"/>
              <a:t>1/22/2010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E0B0706-CAA8-46B2-94D9-D22D8A740617}"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9532C517-2CD5-47D6-8A79-FDFEDCF6BE0C}" type="datetimeFigureOut">
              <a:rPr lang="en-US" smtClean="0"/>
              <a:t>1/22/2010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E0B0706-CAA8-46B2-94D9-D22D8A740617}"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PSC 100</a:t>
            </a:r>
            <a:br>
              <a:rPr lang="en-US" dirty="0" smtClean="0"/>
            </a:br>
            <a:r>
              <a:rPr lang="en-US" dirty="0" smtClean="0"/>
              <a:t>Introductory Lecture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Limitations of Science</a:t>
            </a:r>
          </a:p>
        </p:txBody>
      </p:sp>
      <p:sp>
        <p:nvSpPr>
          <p:cNvPr id="123907" name="Rectangle 3"/>
          <p:cNvSpPr>
            <a:spLocks noGrp="1" noChangeArrowheads="1"/>
          </p:cNvSpPr>
          <p:nvPr>
            <p:ph idx="1"/>
          </p:nvPr>
        </p:nvSpPr>
        <p:spPr/>
        <p:txBody>
          <a:bodyPr/>
          <a:lstStyle/>
          <a:p>
            <a:r>
              <a:rPr lang="en-US" sz="2400"/>
              <a:t>Science can't answer questions of morality. The problem of deciding good and bad, right and wrong, is outside the determination of science. This is why expert scientific witnesses can never help us solve the dispute over abortion: all a scientist can tell you is what is going on as a fetus develops; the question of whether it is right or wrong to terminate those events is determined by cultural and social rules--in other words, morality. The science can't help here.</a:t>
            </a:r>
          </a:p>
          <a:p>
            <a:r>
              <a:rPr lang="en-US" sz="140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9" name="Rectangle 3"/>
          <p:cNvSpPr>
            <a:spLocks noGrp="1" noChangeArrowheads="1"/>
          </p:cNvSpPr>
          <p:nvPr>
            <p:ph idx="1"/>
          </p:nvPr>
        </p:nvSpPr>
        <p:spPr>
          <a:xfrm>
            <a:off x="457200" y="304800"/>
            <a:ext cx="8229600" cy="5826125"/>
          </a:xfrm>
        </p:spPr>
        <p:txBody>
          <a:bodyPr/>
          <a:lstStyle/>
          <a:p>
            <a:pPr>
              <a:lnSpc>
                <a:spcPct val="80000"/>
              </a:lnSpc>
            </a:pPr>
            <a:r>
              <a:rPr lang="en-US" sz="2400"/>
              <a:t>A statement a scientist should not make (if he or she is well trained and is not manipulating you):</a:t>
            </a:r>
          </a:p>
          <a:p>
            <a:pPr>
              <a:lnSpc>
                <a:spcPct val="80000"/>
              </a:lnSpc>
            </a:pPr>
            <a:endParaRPr lang="en-US" sz="2400"/>
          </a:p>
          <a:p>
            <a:pPr>
              <a:lnSpc>
                <a:spcPct val="80000"/>
              </a:lnSpc>
            </a:pPr>
            <a:r>
              <a:rPr lang="en-US" sz="2400"/>
              <a:t>Evolution is true.</a:t>
            </a:r>
          </a:p>
          <a:p>
            <a:pPr>
              <a:lnSpc>
                <a:spcPct val="80000"/>
              </a:lnSpc>
            </a:pPr>
            <a:r>
              <a:rPr lang="en-US" sz="2400"/>
              <a:t>The Big Bang happened.</a:t>
            </a:r>
          </a:p>
          <a:p>
            <a:pPr>
              <a:lnSpc>
                <a:spcPct val="80000"/>
              </a:lnSpc>
            </a:pPr>
            <a:endParaRPr lang="en-US" sz="2400"/>
          </a:p>
          <a:p>
            <a:pPr>
              <a:lnSpc>
                <a:spcPct val="80000"/>
              </a:lnSpc>
            </a:pPr>
            <a:endParaRPr lang="en-US" sz="2400"/>
          </a:p>
          <a:p>
            <a:pPr>
              <a:lnSpc>
                <a:spcPct val="80000"/>
              </a:lnSpc>
            </a:pPr>
            <a:r>
              <a:rPr lang="en-US" sz="2400"/>
              <a:t>Better statements:</a:t>
            </a:r>
          </a:p>
          <a:p>
            <a:pPr>
              <a:lnSpc>
                <a:spcPct val="80000"/>
              </a:lnSpc>
            </a:pPr>
            <a:endParaRPr lang="en-US" sz="2400"/>
          </a:p>
          <a:p>
            <a:pPr>
              <a:lnSpc>
                <a:spcPct val="80000"/>
              </a:lnSpc>
            </a:pPr>
            <a:r>
              <a:rPr lang="en-US" sz="2400"/>
              <a:t>The theory of evolution is by far the best model we have to explain both the fossil evidence and the genetic evidence with regard to the origin of all species.</a:t>
            </a:r>
          </a:p>
          <a:p>
            <a:pPr>
              <a:lnSpc>
                <a:spcPct val="80000"/>
              </a:lnSpc>
            </a:pPr>
            <a:r>
              <a:rPr lang="en-US" sz="2400"/>
              <a:t>The Big Bang model is in dramatic agreement will all known facts about the origin and history of the universe.</a:t>
            </a:r>
          </a:p>
          <a:p>
            <a:pPr>
              <a:lnSpc>
                <a:spcPct val="80000"/>
              </a:lnSpc>
            </a:pPr>
            <a:r>
              <a:rPr lang="en-US" sz="2400"/>
              <a:t>Science seeks consistency, not “truth.”   What is the simplest and most consistent explanation of the observation.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rrowheads="1"/>
          </p:cNvSpPr>
          <p:nvPr>
            <p:ph type="title"/>
          </p:nvPr>
        </p:nvSpPr>
        <p:spPr/>
        <p:txBody>
          <a:bodyPr/>
          <a:lstStyle/>
          <a:p>
            <a:r>
              <a:rPr lang="en-US" sz="3200">
                <a:solidFill>
                  <a:srgbClr val="FFFF00"/>
                </a:solidFill>
              </a:rPr>
              <a:t>Questions Science Can Answer</a:t>
            </a:r>
          </a:p>
        </p:txBody>
      </p:sp>
      <p:sp>
        <p:nvSpPr>
          <p:cNvPr id="205827" name="Rectangle 3"/>
          <p:cNvSpPr>
            <a:spLocks noGrp="1" noChangeArrowheads="1"/>
          </p:cNvSpPr>
          <p:nvPr>
            <p:ph idx="1"/>
          </p:nvPr>
        </p:nvSpPr>
        <p:spPr/>
        <p:txBody>
          <a:bodyPr/>
          <a:lstStyle/>
          <a:p>
            <a:r>
              <a:rPr lang="en-US"/>
              <a:t>When?</a:t>
            </a:r>
          </a:p>
          <a:p>
            <a:r>
              <a:rPr lang="en-US"/>
              <a:t>What?</a:t>
            </a:r>
          </a:p>
          <a:p>
            <a:r>
              <a:rPr lang="en-US"/>
              <a:t>Where?</a:t>
            </a:r>
          </a:p>
          <a:p>
            <a:r>
              <a:rPr lang="en-US"/>
              <a:t>How many?</a:t>
            </a:r>
          </a:p>
          <a:p>
            <a:r>
              <a:rPr lang="en-US"/>
              <a:t>By what means?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rrowheads="1"/>
          </p:cNvSpPr>
          <p:nvPr>
            <p:ph type="title"/>
          </p:nvPr>
        </p:nvSpPr>
        <p:spPr>
          <a:xfrm>
            <a:off x="457200" y="381000"/>
            <a:ext cx="8229600" cy="1447800"/>
          </a:xfrm>
        </p:spPr>
        <p:txBody>
          <a:bodyPr/>
          <a:lstStyle/>
          <a:p>
            <a:r>
              <a:rPr lang="en-US" sz="3600" dirty="0">
                <a:solidFill>
                  <a:srgbClr val="FFFF00"/>
                </a:solidFill>
              </a:rPr>
              <a:t>Questions Science Cannot Answer:</a:t>
            </a:r>
            <a:br>
              <a:rPr lang="en-US" sz="3600" dirty="0">
                <a:solidFill>
                  <a:srgbClr val="FFFF00"/>
                </a:solidFill>
              </a:rPr>
            </a:br>
            <a:r>
              <a:rPr lang="en-US" sz="3200" dirty="0">
                <a:solidFill>
                  <a:srgbClr val="FFFF00"/>
                </a:solidFill>
              </a:rPr>
              <a:t>(That Religion </a:t>
            </a:r>
            <a:r>
              <a:rPr lang="en-US" sz="3200" dirty="0" smtClean="0">
                <a:solidFill>
                  <a:srgbClr val="FFFF00"/>
                </a:solidFill>
              </a:rPr>
              <a:t>Attempts to </a:t>
            </a:r>
            <a:r>
              <a:rPr lang="en-US" sz="3200" dirty="0">
                <a:solidFill>
                  <a:srgbClr val="FFFF00"/>
                </a:solidFill>
              </a:rPr>
              <a:t>Answer)</a:t>
            </a:r>
            <a:endParaRPr lang="en-US" sz="3600" dirty="0">
              <a:solidFill>
                <a:srgbClr val="FFFF00"/>
              </a:solidFill>
            </a:endParaRPr>
          </a:p>
        </p:txBody>
      </p:sp>
      <p:sp>
        <p:nvSpPr>
          <p:cNvPr id="207875" name="Rectangle 3"/>
          <p:cNvSpPr>
            <a:spLocks noGrp="1" noChangeArrowheads="1"/>
          </p:cNvSpPr>
          <p:nvPr>
            <p:ph idx="1"/>
          </p:nvPr>
        </p:nvSpPr>
        <p:spPr>
          <a:xfrm>
            <a:off x="457200" y="2286000"/>
            <a:ext cx="8229600" cy="3886516"/>
          </a:xfrm>
        </p:spPr>
        <p:txBody>
          <a:bodyPr/>
          <a:lstStyle/>
          <a:p>
            <a:pPr lvl="1"/>
            <a:r>
              <a:rPr lang="en-US" dirty="0"/>
              <a:t>Why am I here?</a:t>
            </a:r>
          </a:p>
          <a:p>
            <a:pPr lvl="1"/>
            <a:r>
              <a:rPr lang="en-US" dirty="0"/>
              <a:t>Is that the right thing to do?</a:t>
            </a:r>
          </a:p>
          <a:p>
            <a:pPr lvl="1"/>
            <a:r>
              <a:rPr lang="en-US" dirty="0"/>
              <a:t>How valuable am I?</a:t>
            </a:r>
          </a:p>
          <a:p>
            <a:pPr lvl="1"/>
            <a:r>
              <a:rPr lang="en-US" dirty="0"/>
              <a:t>Does God exist?  Does God act (theism)?</a:t>
            </a:r>
          </a:p>
          <a:p>
            <a:pPr lvl="1"/>
            <a:r>
              <a:rPr lang="en-US" dirty="0"/>
              <a:t>Will that God respond if I pray?</a:t>
            </a:r>
          </a:p>
          <a:p>
            <a:pPr lvl="1"/>
            <a:r>
              <a:rPr lang="en-US" dirty="0"/>
              <a:t>Do supernatural events (miracles) happen?</a:t>
            </a:r>
          </a:p>
          <a:p>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rrowheads="1"/>
          </p:cNvSpPr>
          <p:nvPr>
            <p:ph type="title"/>
          </p:nvPr>
        </p:nvSpPr>
        <p:spPr/>
        <p:txBody>
          <a:bodyPr/>
          <a:lstStyle/>
          <a:p>
            <a:r>
              <a:rPr lang="en-US" dirty="0" smtClean="0"/>
              <a:t>A Definition of Science</a:t>
            </a:r>
            <a:endParaRPr lang="en-US" dirty="0"/>
          </a:p>
        </p:txBody>
      </p:sp>
      <p:sp>
        <p:nvSpPr>
          <p:cNvPr id="203779" name="Rectangle 3"/>
          <p:cNvSpPr>
            <a:spLocks noGrp="1" noChangeArrowheads="1"/>
          </p:cNvSpPr>
          <p:nvPr>
            <p:ph idx="1"/>
          </p:nvPr>
        </p:nvSpPr>
        <p:spPr>
          <a:xfrm>
            <a:off x="304800" y="1828800"/>
            <a:ext cx="8229600" cy="5257800"/>
          </a:xfrm>
        </p:spPr>
        <p:txBody>
          <a:bodyPr/>
          <a:lstStyle/>
          <a:p>
            <a:pPr algn="ctr">
              <a:buFont typeface="Wingdings" pitchFamily="2" charset="2"/>
              <a:buNone/>
            </a:pPr>
            <a:r>
              <a:rPr lang="en-US" dirty="0">
                <a:solidFill>
                  <a:srgbClr val="FFFF00"/>
                </a:solidFill>
              </a:rPr>
              <a:t>The use of experiment to test theories about the laws of nature.</a:t>
            </a:r>
            <a:r>
              <a:rPr lang="en-US" dirty="0"/>
              <a:t> </a:t>
            </a:r>
            <a:endParaRPr lang="en-US" dirty="0" smtClean="0"/>
          </a:p>
          <a:p>
            <a:pPr algn="ctr">
              <a:buFont typeface="Wingdings" pitchFamily="2" charset="2"/>
              <a:buNone/>
            </a:pPr>
            <a:r>
              <a:rPr lang="en-US" dirty="0" smtClean="0"/>
              <a:t>or</a:t>
            </a:r>
          </a:p>
          <a:p>
            <a:pPr algn="ctr">
              <a:buFont typeface="Wingdings" pitchFamily="2" charset="2"/>
              <a:buNone/>
            </a:pPr>
            <a:endParaRPr lang="en-US" dirty="0" smtClean="0"/>
          </a:p>
          <a:p>
            <a:pPr algn="ctr">
              <a:buFont typeface="Wingdings" pitchFamily="2" charset="2"/>
              <a:buNone/>
            </a:pPr>
            <a:r>
              <a:rPr lang="en-US" dirty="0" smtClean="0">
                <a:solidFill>
                  <a:srgbClr val="FFFF00"/>
                </a:solidFill>
              </a:rPr>
              <a:t>The use of experiment to discover and test cause and effect relationships in nature</a:t>
            </a:r>
          </a:p>
          <a:p>
            <a:pPr algn="ctr">
              <a:buFont typeface="Wingdings" pitchFamily="2" charset="2"/>
              <a:buNone/>
            </a:pPr>
            <a:r>
              <a:rPr lang="en-US" dirty="0" smtClean="0"/>
              <a:t>or....</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p:txBody>
          <a:bodyPr>
            <a:normAutofit fontScale="90000"/>
          </a:bodyPr>
          <a:lstStyle/>
          <a:p>
            <a:r>
              <a:rPr lang="en-US" b="0">
                <a:solidFill>
                  <a:schemeClr val="tx1"/>
                </a:solidFill>
              </a:rPr>
              <a:t>Basic Assumptions of Science</a:t>
            </a:r>
            <a:r>
              <a:rPr lang="en-US" sz="2400">
                <a:solidFill>
                  <a:srgbClr val="400040"/>
                </a:solidFill>
              </a:rPr>
              <a:t/>
            </a:r>
            <a:br>
              <a:rPr lang="en-US" sz="2400">
                <a:solidFill>
                  <a:srgbClr val="400040"/>
                </a:solidFill>
              </a:rPr>
            </a:br>
            <a:endParaRPr lang="en-US" sz="2400">
              <a:solidFill>
                <a:srgbClr val="400040"/>
              </a:solidFill>
            </a:endParaRPr>
          </a:p>
        </p:txBody>
      </p:sp>
      <p:sp>
        <p:nvSpPr>
          <p:cNvPr id="119811" name="Rectangle 3"/>
          <p:cNvSpPr>
            <a:spLocks noGrp="1" noChangeArrowheads="1"/>
          </p:cNvSpPr>
          <p:nvPr>
            <p:ph idx="1"/>
          </p:nvPr>
        </p:nvSpPr>
        <p:spPr/>
        <p:txBody>
          <a:bodyPr/>
          <a:lstStyle/>
          <a:p>
            <a:pPr>
              <a:lnSpc>
                <a:spcPct val="90000"/>
              </a:lnSpc>
            </a:pPr>
            <a:r>
              <a:rPr lang="en-US" sz="2800"/>
              <a:t>Assumptions are accepted without proof</a:t>
            </a:r>
            <a:r>
              <a:rPr lang="en-US" sz="2000"/>
              <a:t> 	</a:t>
            </a:r>
          </a:p>
          <a:p>
            <a:pPr>
              <a:lnSpc>
                <a:spcPct val="90000"/>
              </a:lnSpc>
              <a:buFont typeface="Wingdings" pitchFamily="2" charset="2"/>
              <a:buNone/>
            </a:pPr>
            <a:endParaRPr lang="en-US" sz="2000"/>
          </a:p>
          <a:p>
            <a:pPr>
              <a:lnSpc>
                <a:spcPct val="90000"/>
              </a:lnSpc>
              <a:buFont typeface="Wingdings" pitchFamily="2" charset="2"/>
              <a:buNone/>
            </a:pPr>
            <a:endParaRPr lang="en-US" sz="2000"/>
          </a:p>
          <a:p>
            <a:pPr>
              <a:lnSpc>
                <a:spcPct val="90000"/>
              </a:lnSpc>
            </a:pPr>
            <a:r>
              <a:rPr lang="en-US" sz="2800"/>
              <a:t>Form the basis of all scientific thinking</a:t>
            </a:r>
          </a:p>
          <a:p>
            <a:pPr>
              <a:lnSpc>
                <a:spcPct val="90000"/>
              </a:lnSpc>
            </a:pPr>
            <a:endParaRPr lang="en-US" sz="2800"/>
          </a:p>
          <a:p>
            <a:pPr>
              <a:lnSpc>
                <a:spcPct val="90000"/>
              </a:lnSpc>
            </a:pPr>
            <a:endParaRPr lang="en-US" sz="2800"/>
          </a:p>
          <a:p>
            <a:pPr>
              <a:lnSpc>
                <a:spcPct val="90000"/>
              </a:lnSpc>
            </a:pPr>
            <a:r>
              <a:rPr lang="en-US" sz="2800"/>
              <a:t>In other words, the basic assumptions of science are accepted </a:t>
            </a:r>
            <a:r>
              <a:rPr lang="en-US" sz="2800">
                <a:solidFill>
                  <a:srgbClr val="66FF33"/>
                </a:solidFill>
              </a:rPr>
              <a:t>on faith</a:t>
            </a:r>
            <a:r>
              <a:rPr lang="en-US" sz="2800"/>
              <a:t>.  </a:t>
            </a:r>
          </a:p>
          <a:p>
            <a:pPr>
              <a:lnSpc>
                <a:spcPct val="90000"/>
              </a:lnSpc>
            </a:pP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Science</a:t>
            </a:r>
            <a:endParaRPr lang="en-US" dirty="0"/>
          </a:p>
        </p:txBody>
      </p:sp>
      <p:sp>
        <p:nvSpPr>
          <p:cNvPr id="13315" name="Rectangle 3"/>
          <p:cNvSpPr>
            <a:spLocks noGrp="1" noChangeArrowheads="1"/>
          </p:cNvSpPr>
          <p:nvPr>
            <p:ph idx="1"/>
          </p:nvPr>
        </p:nvSpPr>
        <p:spPr/>
        <p:txBody>
          <a:bodyPr/>
          <a:lstStyle/>
          <a:p>
            <a:r>
              <a:rPr lang="en-US" dirty="0"/>
              <a:t>The word science comes from the Latin word for knowledge</a:t>
            </a:r>
          </a:p>
          <a:p>
            <a:endParaRPr lang="en-US" dirty="0"/>
          </a:p>
          <a:p>
            <a:r>
              <a:rPr lang="en-US" dirty="0"/>
              <a:t>It occurs in the word conscious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rrowheads="1"/>
          </p:cNvSpPr>
          <p:nvPr>
            <p:ph type="title"/>
          </p:nvPr>
        </p:nvSpPr>
        <p:spPr/>
        <p:txBody>
          <a:bodyPr/>
          <a:lstStyle/>
          <a:p>
            <a:r>
              <a:rPr lang="en-US" sz="4000" b="0"/>
              <a:t>Assumptions of Science</a:t>
            </a:r>
          </a:p>
        </p:txBody>
      </p:sp>
      <p:sp>
        <p:nvSpPr>
          <p:cNvPr id="115715" name="Rectangle 3"/>
          <p:cNvSpPr>
            <a:spLocks noGrp="1" noChangeArrowheads="1"/>
          </p:cNvSpPr>
          <p:nvPr>
            <p:ph idx="1"/>
          </p:nvPr>
        </p:nvSpPr>
        <p:spPr/>
        <p:txBody>
          <a:bodyPr>
            <a:normAutofit fontScale="92500"/>
          </a:bodyPr>
          <a:lstStyle/>
          <a:p>
            <a:r>
              <a:rPr lang="en-US" sz="2800" dirty="0">
                <a:solidFill>
                  <a:srgbClr val="FFFF00"/>
                </a:solidFill>
              </a:rPr>
              <a:t>There exists a single, unchanging set of laws which govern all events in the physical universe</a:t>
            </a:r>
            <a:r>
              <a:rPr lang="en-US" sz="2800" dirty="0" smtClean="0">
                <a:solidFill>
                  <a:srgbClr val="FFFF00"/>
                </a:solidFill>
              </a:rPr>
              <a:t>.</a:t>
            </a:r>
          </a:p>
          <a:p>
            <a:pPr lvl="1"/>
            <a:r>
              <a:rPr lang="en-US" sz="2200" dirty="0" smtClean="0">
                <a:solidFill>
                  <a:srgbClr val="FFFF00"/>
                </a:solidFill>
              </a:rPr>
              <a:t>The universe is ordered</a:t>
            </a:r>
          </a:p>
          <a:p>
            <a:pPr lvl="1"/>
            <a:r>
              <a:rPr lang="en-US" sz="2200" dirty="0" smtClean="0">
                <a:solidFill>
                  <a:srgbClr val="FFFF00"/>
                </a:solidFill>
              </a:rPr>
              <a:t>Experiments are fundamentally reproducible</a:t>
            </a:r>
          </a:p>
          <a:p>
            <a:pPr lvl="1"/>
            <a:r>
              <a:rPr lang="en-US" sz="2200" dirty="0" smtClean="0">
                <a:solidFill>
                  <a:srgbClr val="FFFF00"/>
                </a:solidFill>
              </a:rPr>
              <a:t>Nature is not capricious</a:t>
            </a:r>
            <a:endParaRPr lang="en-US" sz="2200" dirty="0">
              <a:solidFill>
                <a:srgbClr val="FFFF00"/>
              </a:solidFill>
            </a:endParaRPr>
          </a:p>
          <a:p>
            <a:endParaRPr lang="en-US" sz="2800" dirty="0">
              <a:solidFill>
                <a:srgbClr val="FFFF00"/>
              </a:solidFill>
            </a:endParaRPr>
          </a:p>
          <a:p>
            <a:r>
              <a:rPr lang="en-US" sz="2800" dirty="0">
                <a:solidFill>
                  <a:srgbClr val="FFFF00"/>
                </a:solidFill>
              </a:rPr>
              <a:t>Human beings are able to understand the workings of the physical universe.</a:t>
            </a:r>
          </a:p>
          <a:p>
            <a:endParaRPr lang="en-US" sz="2800" dirty="0">
              <a:solidFill>
                <a:srgbClr val="FFFF00"/>
              </a:solidFill>
            </a:endParaRPr>
          </a:p>
          <a:p>
            <a:r>
              <a:rPr lang="en-US" sz="2800" dirty="0">
                <a:solidFill>
                  <a:srgbClr val="FFFF00"/>
                </a:solidFill>
              </a:rPr>
              <a:t>The laws which govern the universe are describable by mathematics.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p:txBody>
          <a:bodyPr>
            <a:normAutofit fontScale="90000"/>
          </a:bodyPr>
          <a:lstStyle/>
          <a:p>
            <a:r>
              <a:rPr lang="en-US" b="0">
                <a:solidFill>
                  <a:schemeClr val="tx1"/>
                </a:solidFill>
              </a:rPr>
              <a:t>Basic Assumptions of Science</a:t>
            </a:r>
            <a:r>
              <a:rPr lang="en-US" sz="2400">
                <a:solidFill>
                  <a:srgbClr val="400040"/>
                </a:solidFill>
              </a:rPr>
              <a:t/>
            </a:r>
            <a:br>
              <a:rPr lang="en-US" sz="2400">
                <a:solidFill>
                  <a:srgbClr val="400040"/>
                </a:solidFill>
              </a:rPr>
            </a:br>
            <a:endParaRPr lang="en-US" sz="2400">
              <a:solidFill>
                <a:srgbClr val="400040"/>
              </a:solidFill>
            </a:endParaRPr>
          </a:p>
        </p:txBody>
      </p:sp>
      <p:sp>
        <p:nvSpPr>
          <p:cNvPr id="119811" name="Rectangle 3"/>
          <p:cNvSpPr>
            <a:spLocks noGrp="1" noChangeArrowheads="1"/>
          </p:cNvSpPr>
          <p:nvPr>
            <p:ph idx="1"/>
          </p:nvPr>
        </p:nvSpPr>
        <p:spPr/>
        <p:txBody>
          <a:bodyPr/>
          <a:lstStyle/>
          <a:p>
            <a:pPr>
              <a:lnSpc>
                <a:spcPct val="90000"/>
              </a:lnSpc>
            </a:pPr>
            <a:r>
              <a:rPr lang="en-US" sz="2800" dirty="0"/>
              <a:t>Assumptions are accepted without proof</a:t>
            </a:r>
            <a:r>
              <a:rPr lang="en-US" sz="2000" dirty="0"/>
              <a:t> 	</a:t>
            </a:r>
          </a:p>
          <a:p>
            <a:pPr>
              <a:lnSpc>
                <a:spcPct val="90000"/>
              </a:lnSpc>
              <a:buFont typeface="Wingdings" pitchFamily="2" charset="2"/>
              <a:buNone/>
            </a:pPr>
            <a:endParaRPr lang="en-US" sz="2000" dirty="0"/>
          </a:p>
          <a:p>
            <a:pPr>
              <a:lnSpc>
                <a:spcPct val="90000"/>
              </a:lnSpc>
              <a:buFont typeface="Wingdings" pitchFamily="2" charset="2"/>
              <a:buNone/>
            </a:pPr>
            <a:endParaRPr lang="en-US" sz="2000" dirty="0"/>
          </a:p>
          <a:p>
            <a:pPr>
              <a:lnSpc>
                <a:spcPct val="90000"/>
              </a:lnSpc>
            </a:pPr>
            <a:r>
              <a:rPr lang="en-US" sz="2800"/>
              <a:t>Form the basis of all scientific thinking</a:t>
            </a:r>
          </a:p>
          <a:p>
            <a:pPr>
              <a:lnSpc>
                <a:spcPct val="90000"/>
              </a:lnSpc>
            </a:pPr>
            <a:endParaRPr lang="en-US" sz="2800" dirty="0"/>
          </a:p>
          <a:p>
            <a:pPr>
              <a:lnSpc>
                <a:spcPct val="90000"/>
              </a:lnSpc>
            </a:pPr>
            <a:endParaRPr lang="en-US" sz="2800" dirty="0"/>
          </a:p>
          <a:p>
            <a:pPr>
              <a:lnSpc>
                <a:spcPct val="90000"/>
              </a:lnSpc>
            </a:pPr>
            <a:r>
              <a:rPr lang="en-US" sz="2800" dirty="0"/>
              <a:t>In other words, the basic assumptions of science are accepted </a:t>
            </a:r>
            <a:r>
              <a:rPr lang="en-US" sz="2800" dirty="0">
                <a:solidFill>
                  <a:srgbClr val="66FF33"/>
                </a:solidFill>
              </a:rPr>
              <a:t>on faith</a:t>
            </a:r>
            <a:r>
              <a:rPr lang="en-US" sz="2800" dirty="0"/>
              <a:t>.  </a:t>
            </a:r>
          </a:p>
          <a:p>
            <a:pPr>
              <a:lnSpc>
                <a:spcPct val="90000"/>
              </a:lnSpc>
            </a:pP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Proper Science</a:t>
            </a:r>
          </a:p>
        </p:txBody>
      </p:sp>
      <p:sp>
        <p:nvSpPr>
          <p:cNvPr id="22531" name="Rectangle 3"/>
          <p:cNvSpPr>
            <a:spLocks noGrp="1" noChangeArrowheads="1"/>
          </p:cNvSpPr>
          <p:nvPr>
            <p:ph idx="1"/>
          </p:nvPr>
        </p:nvSpPr>
        <p:spPr/>
        <p:txBody>
          <a:bodyPr/>
          <a:lstStyle/>
          <a:p>
            <a:r>
              <a:rPr lang="en-US" sz="2000" dirty="0"/>
              <a:t>Consistent</a:t>
            </a:r>
          </a:p>
          <a:p>
            <a:r>
              <a:rPr lang="en-US" sz="2000" dirty="0"/>
              <a:t>Parsimonious</a:t>
            </a:r>
          </a:p>
          <a:p>
            <a:r>
              <a:rPr lang="en-US" sz="2000" dirty="0"/>
              <a:t>Retrogressive</a:t>
            </a:r>
          </a:p>
          <a:p>
            <a:r>
              <a:rPr lang="en-US" sz="2000" dirty="0"/>
              <a:t>Progressive</a:t>
            </a:r>
          </a:p>
          <a:p>
            <a:r>
              <a:rPr lang="en-US" sz="2000" dirty="0" smtClean="0"/>
              <a:t>Testable</a:t>
            </a:r>
            <a:endParaRPr lang="en-US" sz="2000" dirty="0"/>
          </a:p>
          <a:p>
            <a:r>
              <a:rPr lang="en-US" sz="2000" dirty="0"/>
              <a:t>Avoidance of supernal explanations</a:t>
            </a:r>
          </a:p>
          <a:p>
            <a:r>
              <a:rPr lang="en-US" sz="2000" dirty="0"/>
              <a:t>Tentative</a:t>
            </a:r>
          </a:p>
          <a:p>
            <a:r>
              <a:rPr lang="en-US" sz="2000" dirty="0"/>
              <a:t>Changeable</a:t>
            </a:r>
          </a:p>
          <a:p>
            <a:r>
              <a:rPr lang="en-US" sz="2000" dirty="0"/>
              <a:t>Falsifiable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r>
              <a:rPr lang="en-US" dirty="0" smtClean="0"/>
              <a:t>Science</a:t>
            </a:r>
            <a:endParaRPr lang="en-US" dirty="0"/>
          </a:p>
        </p:txBody>
      </p:sp>
      <p:sp>
        <p:nvSpPr>
          <p:cNvPr id="17411" name="Rectangle 3"/>
          <p:cNvSpPr>
            <a:spLocks noGrp="1" noChangeArrowheads="1"/>
          </p:cNvSpPr>
          <p:nvPr>
            <p:ph idx="1"/>
          </p:nvPr>
        </p:nvSpPr>
        <p:spPr/>
        <p:txBody>
          <a:bodyPr>
            <a:normAutofit lnSpcReduction="10000"/>
          </a:bodyPr>
          <a:lstStyle/>
          <a:p>
            <a:r>
              <a:rPr lang="en-US"/>
              <a:t>Science formulates quantifiable questions</a:t>
            </a:r>
          </a:p>
          <a:p>
            <a:r>
              <a:rPr lang="en-US"/>
              <a:t>Science uses units, numbers, direction along with mathematics to express knowledge</a:t>
            </a:r>
          </a:p>
          <a:p>
            <a:r>
              <a:rPr lang="en-US"/>
              <a:t>Numbers are quantitative.</a:t>
            </a:r>
          </a:p>
          <a:p>
            <a:r>
              <a:rPr lang="en-US"/>
              <a:t>Units are not a quality.  Units are dimensions representing time, energy, weight, volume, length, brightness.  Dimensions are independent variables  </a:t>
            </a:r>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rrowheads="1"/>
          </p:cNvSpPr>
          <p:nvPr>
            <p:ph type="title"/>
          </p:nvPr>
        </p:nvSpPr>
        <p:spPr>
          <a:xfrm>
            <a:off x="457200" y="274638"/>
            <a:ext cx="8229600" cy="952500"/>
          </a:xfrm>
        </p:spPr>
        <p:txBody>
          <a:bodyPr/>
          <a:lstStyle/>
          <a:p>
            <a:r>
              <a:rPr lang="en-US"/>
              <a:t>Science </a:t>
            </a:r>
          </a:p>
        </p:txBody>
      </p:sp>
      <p:sp>
        <p:nvSpPr>
          <p:cNvPr id="111619" name="Rectangle 3"/>
          <p:cNvSpPr>
            <a:spLocks noGrp="1" noChangeArrowheads="1"/>
          </p:cNvSpPr>
          <p:nvPr>
            <p:ph idx="1"/>
          </p:nvPr>
        </p:nvSpPr>
        <p:spPr>
          <a:xfrm>
            <a:off x="457200" y="1684338"/>
            <a:ext cx="8229600" cy="4441825"/>
          </a:xfrm>
        </p:spPr>
        <p:txBody>
          <a:bodyPr>
            <a:normAutofit fontScale="92500" lnSpcReduction="10000"/>
          </a:bodyPr>
          <a:lstStyle/>
          <a:p>
            <a:r>
              <a:rPr lang="en-US"/>
              <a:t>Scientific knowledge is a relationship between observations</a:t>
            </a:r>
          </a:p>
          <a:p>
            <a:r>
              <a:rPr lang="en-US"/>
              <a:t>Scientific knowledge is quantitative</a:t>
            </a:r>
          </a:p>
          <a:p>
            <a:r>
              <a:rPr lang="en-US"/>
              <a:t>The observations are subject to refinement</a:t>
            </a:r>
          </a:p>
          <a:p>
            <a:r>
              <a:rPr lang="en-US"/>
              <a:t>Scientific knowledge is progressive and tentative</a:t>
            </a:r>
          </a:p>
          <a:p>
            <a:r>
              <a:rPr lang="en-US"/>
              <a:t>Scientific knowledge is neither true nor false, but rather consistent with the observations and consistent with prior knowledge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Issues</a:t>
            </a:r>
          </a:p>
        </p:txBody>
      </p:sp>
      <p:sp>
        <p:nvSpPr>
          <p:cNvPr id="21507" name="Rectangle 3"/>
          <p:cNvSpPr>
            <a:spLocks noGrp="1" noChangeArrowheads="1"/>
          </p:cNvSpPr>
          <p:nvPr>
            <p:ph idx="1"/>
          </p:nvPr>
        </p:nvSpPr>
        <p:spPr/>
        <p:txBody>
          <a:bodyPr/>
          <a:lstStyle/>
          <a:p>
            <a:r>
              <a:rPr lang="en-US"/>
              <a:t>What is evidence?</a:t>
            </a:r>
          </a:p>
          <a:p>
            <a:r>
              <a:rPr lang="en-US"/>
              <a:t>What is the relationship between evidence and hypothesis?</a:t>
            </a:r>
          </a:p>
          <a:p>
            <a:r>
              <a:rPr lang="en-US"/>
              <a:t>How does one verify a hypothesis?</a:t>
            </a:r>
          </a:p>
          <a:p>
            <a:r>
              <a:rPr lang="en-US"/>
              <a:t>Does inductive verification work?</a:t>
            </a:r>
          </a:p>
          <a:p>
            <a:r>
              <a:rPr lang="en-US"/>
              <a:t>How does one know anything?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Limitations of Science</a:t>
            </a:r>
          </a:p>
        </p:txBody>
      </p:sp>
      <p:sp>
        <p:nvSpPr>
          <p:cNvPr id="123907" name="Rectangle 3"/>
          <p:cNvSpPr>
            <a:spLocks noGrp="1" noChangeArrowheads="1"/>
          </p:cNvSpPr>
          <p:nvPr>
            <p:ph idx="1"/>
          </p:nvPr>
        </p:nvSpPr>
        <p:spPr/>
        <p:txBody>
          <a:bodyPr/>
          <a:lstStyle/>
          <a:p>
            <a:r>
              <a:rPr lang="en-US" sz="2400"/>
              <a:t>Science can't answer questions of morality. The problem of deciding good and bad, right and wrong, is outside the determination of science. This is why expert scientific witnesses can never help us solve the dispute over abortion: all a scientist can tell you is what is going on as a fetus develops; the question of whether it is right or wrong to terminate those events is determined by cultural and social rules--in other words, morality. The science can't help here.</a:t>
            </a:r>
          </a:p>
          <a:p>
            <a:r>
              <a:rPr lang="en-US" sz="140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28</TotalTime>
  <Words>633</Words>
  <Application>Microsoft Office PowerPoint</Application>
  <PresentationFormat>On-screen Show (4:3)</PresentationFormat>
  <Paragraphs>102</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Foundry</vt:lpstr>
      <vt:lpstr>PSC 100 Introductory Lecture</vt:lpstr>
      <vt:lpstr>Science</vt:lpstr>
      <vt:lpstr>Assumptions of Science</vt:lpstr>
      <vt:lpstr>Basic Assumptions of Science </vt:lpstr>
      <vt:lpstr>Proper Science</vt:lpstr>
      <vt:lpstr>Science</vt:lpstr>
      <vt:lpstr>Science </vt:lpstr>
      <vt:lpstr>Issues</vt:lpstr>
      <vt:lpstr>Limitations of Science</vt:lpstr>
      <vt:lpstr>Limitations of Science</vt:lpstr>
      <vt:lpstr>Slide 11</vt:lpstr>
      <vt:lpstr>Questions Science Can Answer</vt:lpstr>
      <vt:lpstr>Questions Science Cannot Answer: (That Religion Attempts to Answer)</vt:lpstr>
      <vt:lpstr>A Definition of Science</vt:lpstr>
      <vt:lpstr>Basic Assumptions of Science </vt:lpstr>
    </vt:vector>
  </TitlesOfParts>
  <Company>GCCCD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GCCCD</dc:creator>
  <cp:lastModifiedBy>GCCCD</cp:lastModifiedBy>
  <cp:revision>4</cp:revision>
  <dcterms:created xsi:type="dcterms:W3CDTF">2010-01-22T22:14:25Z</dcterms:created>
  <dcterms:modified xsi:type="dcterms:W3CDTF">2010-01-22T22:42:38Z</dcterms:modified>
</cp:coreProperties>
</file>