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Open Sans"/>
      <p:regular r:id="rId21"/>
      <p:bold r:id="rId22"/>
      <p:italic r:id="rId23"/>
      <p:boldItalic r:id="rId2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irena.org/DocumentDownloads/Publications/IRENA-ETSAP%20Tech%20Brief%20I12%20Water-Desalinat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ctrTitle"/>
          </p:nvPr>
        </p:nvSpPr>
        <p:spPr>
          <a:xfrm>
            <a:off x="162600" y="186350"/>
            <a:ext cx="8520599" cy="1705200"/>
          </a:xfrm>
          <a:prstGeom prst="rect">
            <a:avLst/>
          </a:prstGeom>
        </p:spPr>
        <p:txBody>
          <a:bodyPr anchorCtr="0" anchor="b" bIns="91425" lIns="91425" rIns="91425" tIns="91425">
            <a:noAutofit/>
          </a:bodyPr>
          <a:lstStyle/>
          <a:p>
            <a:pPr rtl="0">
              <a:spcBef>
                <a:spcPts val="0"/>
              </a:spcBef>
              <a:buNone/>
            </a:pPr>
            <a:r>
              <a:rPr i="1" lang="en">
                <a:solidFill>
                  <a:srgbClr val="000000"/>
                </a:solidFill>
                <a:latin typeface="Open Sans"/>
                <a:ea typeface="Open Sans"/>
                <a:cs typeface="Open Sans"/>
                <a:sym typeface="Open Sans"/>
              </a:rPr>
              <a:t>The Ethics of </a:t>
            </a:r>
          </a:p>
          <a:p>
            <a:pPr>
              <a:spcBef>
                <a:spcPts val="0"/>
              </a:spcBef>
              <a:buNone/>
            </a:pPr>
            <a:r>
              <a:rPr i="1" lang="en">
                <a:solidFill>
                  <a:srgbClr val="000000"/>
                </a:solidFill>
                <a:latin typeface="Open Sans"/>
                <a:ea typeface="Open Sans"/>
                <a:cs typeface="Open Sans"/>
                <a:sym typeface="Open Sans"/>
              </a:rPr>
              <a:t>Desalination</a:t>
            </a:r>
          </a:p>
        </p:txBody>
      </p:sp>
      <p:sp>
        <p:nvSpPr>
          <p:cNvPr id="54" name="Shape 54"/>
          <p:cNvSpPr txBox="1"/>
          <p:nvPr>
            <p:ph idx="1" type="subTitle"/>
          </p:nvPr>
        </p:nvSpPr>
        <p:spPr>
          <a:xfrm>
            <a:off x="311700" y="3634000"/>
            <a:ext cx="8520599" cy="1509599"/>
          </a:xfrm>
          <a:prstGeom prst="rect">
            <a:avLst/>
          </a:prstGeom>
        </p:spPr>
        <p:txBody>
          <a:bodyPr anchorCtr="0" anchor="t" bIns="91425" lIns="91425" rIns="91425" tIns="91425">
            <a:noAutofit/>
          </a:bodyPr>
          <a:lstStyle/>
          <a:p>
            <a:pPr rtl="0">
              <a:spcBef>
                <a:spcPts val="0"/>
              </a:spcBef>
              <a:buNone/>
            </a:pPr>
            <a:r>
              <a:rPr i="1" lang="en">
                <a:solidFill>
                  <a:srgbClr val="000000"/>
                </a:solidFill>
                <a:latin typeface="Open Sans"/>
                <a:ea typeface="Open Sans"/>
                <a:cs typeface="Open Sans"/>
                <a:sym typeface="Open Sans"/>
              </a:rPr>
              <a:t>M.Flood </a:t>
            </a:r>
          </a:p>
          <a:p>
            <a:pPr rtl="0">
              <a:spcBef>
                <a:spcPts val="0"/>
              </a:spcBef>
              <a:buNone/>
            </a:pPr>
            <a:r>
              <a:rPr i="1" lang="en">
                <a:solidFill>
                  <a:srgbClr val="000000"/>
                </a:solidFill>
                <a:latin typeface="Open Sans"/>
                <a:ea typeface="Open Sans"/>
                <a:cs typeface="Open Sans"/>
                <a:sym typeface="Open Sans"/>
              </a:rPr>
              <a:t>E.Herman </a:t>
            </a:r>
          </a:p>
          <a:p>
            <a:pPr>
              <a:spcBef>
                <a:spcPts val="0"/>
              </a:spcBef>
              <a:buNone/>
            </a:pPr>
            <a:r>
              <a:rPr i="1" lang="en">
                <a:solidFill>
                  <a:srgbClr val="000000"/>
                </a:solidFill>
                <a:latin typeface="Open Sans"/>
                <a:ea typeface="Open Sans"/>
                <a:cs typeface="Open Sans"/>
                <a:sym typeface="Open Sans"/>
              </a:rPr>
              <a:t>M.Stoughton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Process </a:t>
            </a:r>
          </a:p>
        </p:txBody>
      </p:sp>
      <p:sp>
        <p:nvSpPr>
          <p:cNvPr id="117" name="Shape 11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There are multiple different processes to desalinate, such as:</a:t>
            </a:r>
            <a:br>
              <a:rPr lang="en"/>
            </a:br>
          </a:p>
          <a:p>
            <a:pPr indent="-228600" lvl="0" marL="457200" rtl="0">
              <a:spcBef>
                <a:spcPts val="0"/>
              </a:spcBef>
            </a:pPr>
            <a:r>
              <a:rPr lang="en"/>
              <a:t>Desalination powered by waste heat: using currently wasted heat to desalinate water while helping conserve energy</a:t>
            </a:r>
            <a:br>
              <a:rPr lang="en"/>
            </a:br>
          </a:p>
          <a:p>
            <a:pPr indent="-228600" lvl="0" marL="457200" rtl="0">
              <a:spcBef>
                <a:spcPts val="0"/>
              </a:spcBef>
            </a:pPr>
            <a:r>
              <a:rPr lang="en"/>
              <a:t>Desalination through evaporation and condensation of crops:using a solar powered greenhouse they harness the natural condensation and evaporation process to desalinate water</a:t>
            </a:r>
            <a:br>
              <a:rPr lang="en"/>
            </a:b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Cont.</a:t>
            </a:r>
          </a:p>
        </p:txBody>
      </p:sp>
      <p:sp>
        <p:nvSpPr>
          <p:cNvPr id="123" name="Shape 12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Low-temperature thermal desalination: using vacuums to create an environment where water boils at a low temperature, thus desalinating without having to produce too much heat </a:t>
            </a:r>
            <a:br>
              <a:rPr lang="en"/>
            </a:br>
            <a:r>
              <a:rPr lang="en"/>
              <a:t>Among other methods</a:t>
            </a:r>
          </a:p>
          <a:p>
            <a:pPr indent="-228600" lvl="0" marL="457200">
              <a:spcBef>
                <a:spcPts val="0"/>
              </a:spcBef>
            </a:pPr>
            <a:r>
              <a:rPr lang="en"/>
              <a:t>Desalination by Thermionic process: the use of thermal heat to drive an ionic current to remove sodium and chlorine from water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The Benefits</a:t>
            </a:r>
          </a:p>
        </p:txBody>
      </p:sp>
      <p:sp>
        <p:nvSpPr>
          <p:cNvPr id="129" name="Shape 129"/>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Dependency on snow and rainfall will be a thing of the                                      past.</a:t>
            </a:r>
          </a:p>
          <a:p>
            <a:pPr rtl="0">
              <a:spcBef>
                <a:spcPts val="0"/>
              </a:spcBef>
              <a:buNone/>
            </a:pPr>
            <a:r>
              <a:rPr lang="en"/>
              <a:t>Traditional water sources can be used exclusively                                                      for farming.</a:t>
            </a:r>
          </a:p>
          <a:p>
            <a:pPr>
              <a:spcBef>
                <a:spcPts val="0"/>
              </a:spcBef>
              <a:buNone/>
            </a:pPr>
            <a:r>
              <a:rPr lang="en"/>
              <a:t>Potable water can be distributed, even under severe                                                 drought conditions.</a:t>
            </a:r>
          </a:p>
        </p:txBody>
      </p:sp>
      <p:pic>
        <p:nvPicPr>
          <p:cNvPr id="130" name="Shape 130"/>
          <p:cNvPicPr preferRelativeResize="0"/>
          <p:nvPr/>
        </p:nvPicPr>
        <p:blipFill>
          <a:blip r:embed="rId3">
            <a:alphaModFix/>
          </a:blip>
          <a:stretch>
            <a:fillRect/>
          </a:stretch>
        </p:blipFill>
        <p:spPr>
          <a:xfrm>
            <a:off x="5974800" y="1152462"/>
            <a:ext cx="2857500" cy="32861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249350"/>
            <a:ext cx="8520599" cy="572699"/>
          </a:xfrm>
          <a:prstGeom prst="rect">
            <a:avLst/>
          </a:prstGeom>
        </p:spPr>
        <p:txBody>
          <a:bodyPr anchorCtr="0" anchor="t" bIns="91425" lIns="91425" rIns="91425" tIns="91425">
            <a:noAutofit/>
          </a:bodyPr>
          <a:lstStyle/>
          <a:p>
            <a:pPr rtl="0">
              <a:spcBef>
                <a:spcPts val="0"/>
              </a:spcBef>
              <a:buNone/>
            </a:pPr>
            <a:r>
              <a:rPr lang="en"/>
              <a:t>Desalination Ethical Cons</a:t>
            </a:r>
          </a:p>
          <a:p>
            <a:pPr>
              <a:spcBef>
                <a:spcPts val="0"/>
              </a:spcBef>
              <a:buNone/>
            </a:pPr>
            <a:r>
              <a:t/>
            </a:r>
            <a:endParaRPr/>
          </a:p>
        </p:txBody>
      </p:sp>
      <p:sp>
        <p:nvSpPr>
          <p:cNvPr id="136" name="Shape 136"/>
          <p:cNvSpPr txBox="1"/>
          <p:nvPr>
            <p:ph idx="1" type="body"/>
          </p:nvPr>
        </p:nvSpPr>
        <p:spPr>
          <a:xfrm>
            <a:off x="107175" y="822050"/>
            <a:ext cx="8520599" cy="3847800"/>
          </a:xfrm>
          <a:prstGeom prst="rect">
            <a:avLst/>
          </a:prstGeom>
        </p:spPr>
        <p:txBody>
          <a:bodyPr anchorCtr="0" anchor="t" bIns="91425" lIns="91425" rIns="91425" tIns="91425">
            <a:noAutofit/>
          </a:bodyPr>
          <a:lstStyle/>
          <a:p>
            <a:pPr indent="-228600" lvl="0" marL="457200" rtl="0">
              <a:spcBef>
                <a:spcPts val="0"/>
              </a:spcBef>
              <a:buClr>
                <a:srgbClr val="000000"/>
              </a:buClr>
            </a:pPr>
            <a:r>
              <a:rPr b="1" lang="en">
                <a:solidFill>
                  <a:srgbClr val="000000"/>
                </a:solidFill>
              </a:rPr>
              <a:t>Impact on marine life</a:t>
            </a:r>
            <a:r>
              <a:rPr lang="en">
                <a:solidFill>
                  <a:srgbClr val="000000"/>
                </a:solidFill>
              </a:rPr>
              <a:t> -  Impingement occurs when fish or other larger marine organisms are trapped against the screens of intake structures such as desalination plants. Entrainment occurs when intake pipes take in small organisms such as plankton, fish eggs, or larvae with the intake water. These organisms are often killed during processing of the salt water  Organisms that are pulled into the system will die if they are subjected to high temperatures or are crushed by high-pressure membranes.</a:t>
            </a:r>
          </a:p>
          <a:p>
            <a:pPr indent="-228600" lvl="0" marL="457200">
              <a:spcBef>
                <a:spcPts val="0"/>
              </a:spcBef>
              <a:buClr>
                <a:srgbClr val="000000"/>
              </a:buClr>
            </a:pPr>
            <a:r>
              <a:rPr b="1" lang="en">
                <a:solidFill>
                  <a:srgbClr val="000000"/>
                </a:solidFill>
              </a:rPr>
              <a:t>Salt brine -</a:t>
            </a:r>
            <a:r>
              <a:rPr lang="en">
                <a:solidFill>
                  <a:srgbClr val="000000"/>
                </a:solidFill>
              </a:rPr>
              <a:t> Another major environmental challenge of desalination is the disposal of the highly concentrated salt brine that contains other chemicals used throughout the process. Desalination plants discharge brine back into the ocean and it tends to settle on the ocean floor.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More Ethical Cons</a:t>
            </a:r>
          </a:p>
        </p:txBody>
      </p:sp>
      <p:sp>
        <p:nvSpPr>
          <p:cNvPr id="142" name="Shape 14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SzPct val="100000"/>
            </a:pPr>
            <a:r>
              <a:rPr b="1" lang="en" sz="1600">
                <a:solidFill>
                  <a:srgbClr val="000000"/>
                </a:solidFill>
              </a:rPr>
              <a:t>Energy</a:t>
            </a:r>
            <a:r>
              <a:rPr lang="en" sz="1600"/>
              <a:t> - </a:t>
            </a:r>
            <a:r>
              <a:rPr lang="en" sz="1600">
                <a:solidFill>
                  <a:srgbClr val="000000"/>
                </a:solidFill>
                <a:highlight>
                  <a:srgbClr val="FFFFFF"/>
                </a:highlight>
              </a:rPr>
              <a:t>Desalination plants consume </a:t>
            </a:r>
            <a:r>
              <a:rPr lang="en" sz="1600">
                <a:solidFill>
                  <a:srgbClr val="000000"/>
                </a:solidFill>
                <a:highlight>
                  <a:srgbClr val="FFFFFF"/>
                </a:highlight>
                <a:hlinkClick r:id="rId3"/>
              </a:rPr>
              <a:t>more than 200 million kilowatt-hours each day</a:t>
            </a:r>
            <a:r>
              <a:rPr lang="en" sz="1600">
                <a:solidFill>
                  <a:srgbClr val="000000"/>
                </a:solidFill>
                <a:highlight>
                  <a:srgbClr val="FFFFFF"/>
                </a:highlight>
              </a:rPr>
              <a:t>, with energy costs an estimated 55 percent of plants’ total operation and maintenance costs.</a:t>
            </a:r>
          </a:p>
          <a:p>
            <a:pPr indent="-228600" lvl="0" marL="457200" rtl="0">
              <a:spcBef>
                <a:spcPts val="0"/>
              </a:spcBef>
              <a:buClr>
                <a:srgbClr val="000000"/>
              </a:buClr>
              <a:buSzPct val="100000"/>
            </a:pPr>
            <a:r>
              <a:rPr b="1" lang="en" sz="1600">
                <a:solidFill>
                  <a:srgbClr val="000000"/>
                </a:solidFill>
                <a:highlight>
                  <a:srgbClr val="FFFFFF"/>
                </a:highlight>
              </a:rPr>
              <a:t>Desalination Plant in Carlsbad, CA </a:t>
            </a:r>
            <a:r>
              <a:rPr lang="en" sz="1600">
                <a:solidFill>
                  <a:srgbClr val="000000"/>
                </a:solidFill>
                <a:highlight>
                  <a:srgbClr val="FFFFFF"/>
                </a:highlight>
              </a:rPr>
              <a:t>- The San Diego County Water Authority has agreed to purchase the water from Poseidon Water, the Carlsbad plant's operator, for about $2,000 an acre-foot for 30 years after the plant goes online (livescience).</a:t>
            </a:r>
          </a:p>
          <a:p>
            <a:pPr indent="-228600" lvl="1" marL="914400" rtl="0">
              <a:spcBef>
                <a:spcPts val="0"/>
              </a:spcBef>
              <a:buClr>
                <a:srgbClr val="000000"/>
              </a:buClr>
              <a:buSzPct val="100000"/>
            </a:pPr>
            <a:r>
              <a:rPr lang="en" sz="1800">
                <a:solidFill>
                  <a:srgbClr val="000000"/>
                </a:solidFill>
                <a:highlight>
                  <a:srgbClr val="FFFFFF"/>
                </a:highlight>
              </a:rPr>
              <a:t>“An acre-foot is 325,851 gallons, or about a year's usage for one or two five-member families. The county agency, therefore, will be paying at least $110 million a year, whether it needs the plant's water or not. San Diego water bills are projected to rise by an average of $5 to $7 a month to cover the cost” (latimes).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Carlsbad &amp; Others Cont.</a:t>
            </a:r>
          </a:p>
        </p:txBody>
      </p:sp>
      <p:sp>
        <p:nvSpPr>
          <p:cNvPr id="148" name="Shape 14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914400" rtl="0">
              <a:spcBef>
                <a:spcPts val="0"/>
              </a:spcBef>
              <a:buClr>
                <a:srgbClr val="000000"/>
              </a:buClr>
            </a:pPr>
            <a:r>
              <a:rPr lang="en">
                <a:solidFill>
                  <a:srgbClr val="000000"/>
                </a:solidFill>
                <a:highlight>
                  <a:srgbClr val="FFFFFF"/>
                </a:highlight>
                <a:latin typeface="Open Sans"/>
                <a:ea typeface="Open Sans"/>
                <a:cs typeface="Open Sans"/>
                <a:sym typeface="Open Sans"/>
              </a:rPr>
              <a:t>W</a:t>
            </a:r>
            <a:r>
              <a:rPr lang="en">
                <a:solidFill>
                  <a:srgbClr val="000000"/>
                </a:solidFill>
              </a:rPr>
              <a:t>ill raise ratepayers' bills by about 10 percent, according to NBC News.</a:t>
            </a:r>
          </a:p>
          <a:p>
            <a:pPr indent="-228600" lvl="0" marL="914400" rtl="0">
              <a:spcBef>
                <a:spcPts val="0"/>
              </a:spcBef>
              <a:buClr>
                <a:srgbClr val="000000"/>
              </a:buClr>
            </a:pPr>
            <a:r>
              <a:rPr lang="en">
                <a:solidFill>
                  <a:srgbClr val="000000"/>
                </a:solidFill>
                <a:highlight>
                  <a:srgbClr val="FFFFFF"/>
                </a:highlight>
              </a:rPr>
              <a:t>there are 16 other plants in the planning stages from the Bay Area to San Diego County.</a:t>
            </a:r>
          </a:p>
          <a:p>
            <a:pPr indent="-228600" lvl="0" marL="914400" rtl="0">
              <a:spcBef>
                <a:spcPts val="0"/>
              </a:spcBef>
              <a:buClr>
                <a:srgbClr val="000000"/>
              </a:buClr>
            </a:pPr>
            <a:r>
              <a:rPr lang="en">
                <a:solidFill>
                  <a:srgbClr val="000000"/>
                </a:solidFill>
                <a:highlight>
                  <a:srgbClr val="FFFFFF"/>
                </a:highlight>
              </a:rPr>
              <a:t>Carlsbad arguably will be moderating the effects of climate change on the region while also contributing to the greenhouse gas emissions that help cause it. </a:t>
            </a:r>
          </a:p>
          <a:p>
            <a:pPr indent="-228600" lvl="0" marL="914400">
              <a:spcBef>
                <a:spcPts val="0"/>
              </a:spcBef>
              <a:buClr>
                <a:srgbClr val="000000"/>
              </a:buClr>
            </a:pPr>
            <a:r>
              <a:rPr lang="en">
                <a:solidFill>
                  <a:srgbClr val="000000"/>
                </a:solidFill>
                <a:highlight>
                  <a:srgbClr val="FFFFFF"/>
                </a:highlight>
              </a:rPr>
              <a:t> Santa Barbara began building a $34-million desalination plant during the drought in the 1980s. By the time it was completed in 1992, Santa Barbara started raining again.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Video</a:t>
            </a:r>
          </a:p>
        </p:txBody>
      </p:sp>
      <p:sp>
        <p:nvSpPr>
          <p:cNvPr id="154" name="Shape 154"/>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sp>
        <p:nvSpPr>
          <p:cNvPr id="155" name="Shape 155">
            <a:hlinkClick/>
          </p:cNvPr>
          <p:cNvSpPr/>
          <p:nvPr/>
        </p:nvSpPr>
        <p:spPr>
          <a:xfrm>
            <a:off x="2771300" y="1888725"/>
            <a:ext cx="4255599" cy="3191699"/>
          </a:xfrm>
          <a:prstGeom prst="rect">
            <a:avLst/>
          </a:prstGeom>
          <a:blipFill>
            <a:blip r:embed="rId3">
              <a:alphaModFix/>
            </a:blip>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Nature v.s. Government</a:t>
            </a:r>
          </a:p>
        </p:txBody>
      </p:sp>
      <p:sp>
        <p:nvSpPr>
          <p:cNvPr id="60" name="Shape 6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Nature causes drought, government causes water shortages.</a:t>
            </a:r>
          </a:p>
          <a:p>
            <a:pPr rtl="0">
              <a:spcBef>
                <a:spcPts val="0"/>
              </a:spcBef>
              <a:buNone/>
            </a:pPr>
            <a:r>
              <a:rPr lang="en"/>
              <a:t>Government mandated water cuts.</a:t>
            </a:r>
          </a:p>
          <a:p>
            <a:pPr rtl="0">
              <a:spcBef>
                <a:spcPts val="0"/>
              </a:spcBef>
              <a:buNone/>
            </a:pPr>
            <a:r>
              <a:rPr lang="en"/>
              <a:t>Saving 305 Delta Smelt cost Californians 800,000 foot acres </a:t>
            </a:r>
          </a:p>
          <a:p>
            <a:pPr rtl="0">
              <a:spcBef>
                <a:spcPts val="0"/>
              </a:spcBef>
              <a:buNone/>
            </a:pPr>
            <a:r>
              <a:rPr lang="en"/>
              <a:t>(</a:t>
            </a:r>
            <a:r>
              <a:rPr lang="en">
                <a:solidFill>
                  <a:srgbClr val="FF0000"/>
                </a:solidFill>
              </a:rPr>
              <a:t>260,681,145,511.2 gallons</a:t>
            </a:r>
            <a:r>
              <a:rPr lang="en"/>
              <a:t>) in 2008.</a:t>
            </a:r>
          </a:p>
          <a:p>
            <a:pPr>
              <a:spcBef>
                <a:spcPts val="0"/>
              </a:spcBef>
              <a:buNone/>
            </a:pPr>
            <a:r>
              <a:rPr lang="en"/>
              <a:t>El Ni</a:t>
            </a:r>
            <a:r>
              <a:rPr lang="en">
                <a:highlight>
                  <a:srgbClr val="FFFFFF"/>
                </a:highlight>
              </a:rPr>
              <a:t>ñ</a:t>
            </a:r>
            <a:r>
              <a:rPr lang="en"/>
              <a:t>o and the “Blob”</a:t>
            </a:r>
          </a:p>
        </p:txBody>
      </p:sp>
      <p:pic>
        <p:nvPicPr>
          <p:cNvPr id="61" name="Shape 61"/>
          <p:cNvPicPr preferRelativeResize="0"/>
          <p:nvPr/>
        </p:nvPicPr>
        <p:blipFill>
          <a:blip r:embed="rId3">
            <a:alphaModFix/>
          </a:blip>
          <a:stretch>
            <a:fillRect/>
          </a:stretch>
        </p:blipFill>
        <p:spPr>
          <a:xfrm>
            <a:off x="7162992" y="535067"/>
            <a:ext cx="1610775" cy="1758325"/>
          </a:xfrm>
          <a:prstGeom prst="rect">
            <a:avLst/>
          </a:prstGeom>
          <a:noFill/>
          <a:ln>
            <a:noFill/>
          </a:ln>
        </p:spPr>
      </p:pic>
      <p:pic>
        <p:nvPicPr>
          <p:cNvPr id="62" name="Shape 62"/>
          <p:cNvPicPr preferRelativeResize="0"/>
          <p:nvPr/>
        </p:nvPicPr>
        <p:blipFill>
          <a:blip r:embed="rId4">
            <a:alphaModFix/>
          </a:blip>
          <a:stretch>
            <a:fillRect/>
          </a:stretch>
        </p:blipFill>
        <p:spPr>
          <a:xfrm>
            <a:off x="4755150" y="2765950"/>
            <a:ext cx="3965975" cy="22308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How do we get water now?</a:t>
            </a:r>
          </a:p>
        </p:txBody>
      </p:sp>
      <p:sp>
        <p:nvSpPr>
          <p:cNvPr id="68" name="Shape 6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The water we drink comes from a variety of places such as lakes, rivers and streams. For California, much of the water comes from the snow pack  in the Sierra Mountains and the Colorado River.</a:t>
            </a:r>
          </a:p>
          <a:p>
            <a:pPr rtl="0">
              <a:lnSpc>
                <a:spcPct val="100000"/>
              </a:lnSpc>
              <a:spcBef>
                <a:spcPts val="0"/>
              </a:spcBef>
              <a:buNone/>
            </a:pPr>
            <a:r>
              <a:rPr lang="en"/>
              <a:t>But there is another way that we can obtain an</a:t>
            </a:r>
          </a:p>
          <a:p>
            <a:pPr rtl="0">
              <a:lnSpc>
                <a:spcPct val="100000"/>
              </a:lnSpc>
              <a:spcBef>
                <a:spcPts val="0"/>
              </a:spcBef>
              <a:buNone/>
            </a:pPr>
            <a:r>
              <a:rPr lang="en"/>
              <a:t>unlimited amount of drinking water.</a:t>
            </a:r>
          </a:p>
          <a:p>
            <a:pPr>
              <a:lnSpc>
                <a:spcPct val="100000"/>
              </a:lnSpc>
              <a:spcBef>
                <a:spcPts val="0"/>
              </a:spcBef>
              <a:buNone/>
            </a:pPr>
            <a:r>
              <a:rPr lang="en"/>
              <a:t>Desalination.</a:t>
            </a:r>
          </a:p>
        </p:txBody>
      </p:sp>
      <p:pic>
        <p:nvPicPr>
          <p:cNvPr id="69" name="Shape 69"/>
          <p:cNvPicPr preferRelativeResize="0"/>
          <p:nvPr/>
        </p:nvPicPr>
        <p:blipFill>
          <a:blip r:embed="rId3">
            <a:alphaModFix/>
          </a:blip>
          <a:stretch>
            <a:fillRect/>
          </a:stretch>
        </p:blipFill>
        <p:spPr>
          <a:xfrm>
            <a:off x="5247050" y="1883475"/>
            <a:ext cx="2914399" cy="29085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Sea to the Tap</a:t>
            </a:r>
          </a:p>
        </p:txBody>
      </p:sp>
      <p:sp>
        <p:nvSpPr>
          <p:cNvPr id="75" name="Shape 75"/>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rPr lang="en"/>
              <a:t>First, there is an intake pipe that extends from the plant to the ocean. </a:t>
            </a:r>
          </a:p>
        </p:txBody>
      </p:sp>
      <p:pic>
        <p:nvPicPr>
          <p:cNvPr id="76" name="Shape 76"/>
          <p:cNvPicPr preferRelativeResize="0"/>
          <p:nvPr/>
        </p:nvPicPr>
        <p:blipFill rotWithShape="1">
          <a:blip r:embed="rId3">
            <a:alphaModFix/>
          </a:blip>
          <a:srcRect b="0" l="49889" r="0" t="0"/>
          <a:stretch/>
        </p:blipFill>
        <p:spPr>
          <a:xfrm>
            <a:off x="457375" y="1846125"/>
            <a:ext cx="3563030" cy="2425275"/>
          </a:xfrm>
          <a:prstGeom prst="rect">
            <a:avLst/>
          </a:prstGeom>
          <a:noFill/>
          <a:ln>
            <a:noFill/>
          </a:ln>
        </p:spPr>
      </p:pic>
      <p:pic>
        <p:nvPicPr>
          <p:cNvPr id="77" name="Shape 77"/>
          <p:cNvPicPr preferRelativeResize="0"/>
          <p:nvPr/>
        </p:nvPicPr>
        <p:blipFill>
          <a:blip r:embed="rId4">
            <a:alphaModFix/>
          </a:blip>
          <a:stretch>
            <a:fillRect/>
          </a:stretch>
        </p:blipFill>
        <p:spPr>
          <a:xfrm>
            <a:off x="4582550" y="1846125"/>
            <a:ext cx="3233700" cy="24252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Sea to the Tap</a:t>
            </a:r>
          </a:p>
        </p:txBody>
      </p:sp>
      <p:sp>
        <p:nvSpPr>
          <p:cNvPr id="83" name="Shape 83"/>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rPr lang="en"/>
              <a:t>The seawater goes through a pretreatment screening, filtering small debris.</a:t>
            </a:r>
          </a:p>
        </p:txBody>
      </p:sp>
      <p:pic>
        <p:nvPicPr>
          <p:cNvPr id="84" name="Shape 84"/>
          <p:cNvPicPr preferRelativeResize="0"/>
          <p:nvPr/>
        </p:nvPicPr>
        <p:blipFill>
          <a:blip r:embed="rId3">
            <a:alphaModFix/>
          </a:blip>
          <a:stretch>
            <a:fillRect/>
          </a:stretch>
        </p:blipFill>
        <p:spPr>
          <a:xfrm>
            <a:off x="4548126" y="2002151"/>
            <a:ext cx="3762325" cy="2817525"/>
          </a:xfrm>
          <a:prstGeom prst="rect">
            <a:avLst/>
          </a:prstGeom>
          <a:noFill/>
          <a:ln>
            <a:noFill/>
          </a:ln>
        </p:spPr>
      </p:pic>
      <p:pic>
        <p:nvPicPr>
          <p:cNvPr id="85" name="Shape 85"/>
          <p:cNvPicPr preferRelativeResize="0"/>
          <p:nvPr/>
        </p:nvPicPr>
        <p:blipFill>
          <a:blip r:embed="rId4">
            <a:alphaModFix/>
          </a:blip>
          <a:stretch>
            <a:fillRect/>
          </a:stretch>
        </p:blipFill>
        <p:spPr>
          <a:xfrm>
            <a:off x="662926" y="1898626"/>
            <a:ext cx="3565649" cy="26702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Sea to the Tap</a:t>
            </a:r>
          </a:p>
          <a:p>
            <a:pPr>
              <a:spcBef>
                <a:spcPts val="0"/>
              </a:spcBef>
              <a:buNone/>
            </a:pPr>
            <a:r>
              <a:t/>
            </a:r>
            <a:endParaRPr/>
          </a:p>
        </p:txBody>
      </p:sp>
      <p:sp>
        <p:nvSpPr>
          <p:cNvPr id="91" name="Shape 91"/>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rPr lang="en"/>
              <a:t>The filtered seawater is still pretty salty. It flows into a pump that pressurizes it up to 1,000 psi. This high pressure is needed for the reverse osmosis filter to be effective.</a:t>
            </a:r>
          </a:p>
        </p:txBody>
      </p:sp>
      <p:pic>
        <p:nvPicPr>
          <p:cNvPr id="92" name="Shape 92"/>
          <p:cNvPicPr preferRelativeResize="0"/>
          <p:nvPr/>
        </p:nvPicPr>
        <p:blipFill>
          <a:blip r:embed="rId3">
            <a:alphaModFix/>
          </a:blip>
          <a:stretch>
            <a:fillRect/>
          </a:stretch>
        </p:blipFill>
        <p:spPr>
          <a:xfrm>
            <a:off x="2036700" y="1917300"/>
            <a:ext cx="4211450" cy="31585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Sea to the Tap</a:t>
            </a:r>
          </a:p>
          <a:p>
            <a:pPr>
              <a:spcBef>
                <a:spcPts val="0"/>
              </a:spcBef>
              <a:buNone/>
            </a:pPr>
            <a:r>
              <a:t/>
            </a:r>
            <a:endParaRPr/>
          </a:p>
        </p:txBody>
      </p:sp>
      <p:sp>
        <p:nvSpPr>
          <p:cNvPr id="98" name="Shape 98"/>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rPr lang="en"/>
              <a:t>The pressurized seawater is forced through the membranes and fresh water is filtered and moves to the next stages. Not all the water goes through the semipermeable layers. A salty brine is left over and gets cycled back in the main feed.</a:t>
            </a:r>
          </a:p>
        </p:txBody>
      </p:sp>
      <p:pic>
        <p:nvPicPr>
          <p:cNvPr id="99" name="Shape 99"/>
          <p:cNvPicPr preferRelativeResize="0"/>
          <p:nvPr/>
        </p:nvPicPr>
        <p:blipFill>
          <a:blip r:embed="rId3">
            <a:alphaModFix/>
          </a:blip>
          <a:stretch>
            <a:fillRect/>
          </a:stretch>
        </p:blipFill>
        <p:spPr>
          <a:xfrm>
            <a:off x="2450944" y="2169050"/>
            <a:ext cx="3783575" cy="29312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Sea to the Tap</a:t>
            </a:r>
          </a:p>
          <a:p>
            <a:pPr>
              <a:spcBef>
                <a:spcPts val="0"/>
              </a:spcBef>
              <a:buNone/>
            </a:pPr>
            <a:r>
              <a:t/>
            </a:r>
            <a:endParaRPr/>
          </a:p>
        </p:txBody>
      </p:sp>
      <p:sp>
        <p:nvSpPr>
          <p:cNvPr id="105" name="Shape 105"/>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rPr lang="en"/>
              <a:t>The fresh water is mixed with calcium carbonate in order to improve taste and bring up the pH.</a:t>
            </a:r>
          </a:p>
        </p:txBody>
      </p:sp>
      <p:pic>
        <p:nvPicPr>
          <p:cNvPr id="106" name="Shape 106"/>
          <p:cNvPicPr preferRelativeResize="0"/>
          <p:nvPr/>
        </p:nvPicPr>
        <p:blipFill>
          <a:blip r:embed="rId3">
            <a:alphaModFix/>
          </a:blip>
          <a:stretch>
            <a:fillRect/>
          </a:stretch>
        </p:blipFill>
        <p:spPr>
          <a:xfrm>
            <a:off x="1913979" y="2026425"/>
            <a:ext cx="4519915" cy="25424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586990" y="0"/>
            <a:ext cx="7882519"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