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a:spcBef>
                <a:spcPts val="0"/>
              </a:spcBef>
              <a:buNone/>
            </a:pPr>
            <a:r>
              <a:rPr lang="en"/>
              <a:t>Ethics Presentation</a:t>
            </a: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en"/>
              <a:t>By Mia  , Monique , Lauren , Jayden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9" name="Shape 59"/>
        <p:cNvGrpSpPr/>
        <p:nvPr/>
      </p:nvGrpSpPr>
      <p:grpSpPr>
        <a:xfrm>
          <a:off x="0" y="0"/>
          <a:ext cx="0" cy="0"/>
          <a:chOff x="0" y="0"/>
          <a:chExt cx="0" cy="0"/>
        </a:xfrm>
      </p:grpSpPr>
      <p:sp>
        <p:nvSpPr>
          <p:cNvPr id="60" name="Shape 60"/>
          <p:cNvSpPr txBox="1"/>
          <p:nvPr>
            <p:ph type="ctrTitle"/>
          </p:nvPr>
        </p:nvSpPr>
        <p:spPr>
          <a:xfrm>
            <a:off x="441500" y="655750"/>
            <a:ext cx="8520600" cy="918900"/>
          </a:xfrm>
          <a:prstGeom prst="rect">
            <a:avLst/>
          </a:prstGeom>
        </p:spPr>
        <p:txBody>
          <a:bodyPr anchorCtr="0" anchor="b" bIns="91425" lIns="91425" rIns="91425" tIns="91425">
            <a:noAutofit/>
          </a:bodyPr>
          <a:lstStyle/>
          <a:p>
            <a:pPr lvl="0" rtl="0" algn="l">
              <a:spcBef>
                <a:spcPts val="0"/>
              </a:spcBef>
              <a:buNone/>
            </a:pPr>
            <a:r>
              <a:rPr lang="en" sz="2400"/>
              <a:t>Science behind live animal research</a:t>
            </a:r>
          </a:p>
          <a:p>
            <a:pPr lvl="0" algn="l">
              <a:spcBef>
                <a:spcPts val="0"/>
              </a:spcBef>
              <a:buNone/>
            </a:pPr>
            <a:r>
              <a:t/>
            </a:r>
            <a:endParaRPr sz="2400"/>
          </a:p>
        </p:txBody>
      </p:sp>
      <p:sp>
        <p:nvSpPr>
          <p:cNvPr id="61" name="Shape 61"/>
          <p:cNvSpPr txBox="1"/>
          <p:nvPr>
            <p:ph idx="1" type="subTitle"/>
          </p:nvPr>
        </p:nvSpPr>
        <p:spPr>
          <a:xfrm>
            <a:off x="359500" y="1297825"/>
            <a:ext cx="8520600" cy="3497400"/>
          </a:xfrm>
          <a:prstGeom prst="rect">
            <a:avLst/>
          </a:prstGeom>
        </p:spPr>
        <p:txBody>
          <a:bodyPr anchorCtr="0" anchor="t" bIns="91425" lIns="91425" rIns="91425" tIns="91425">
            <a:noAutofit/>
          </a:bodyPr>
          <a:lstStyle/>
          <a:p>
            <a:pPr indent="-292100" lvl="0" marL="457200">
              <a:spcBef>
                <a:spcPts val="0"/>
              </a:spcBef>
              <a:buClr>
                <a:srgbClr val="333333"/>
              </a:buClr>
              <a:buSzPct val="100000"/>
              <a:buChar char="●"/>
            </a:pPr>
            <a:r>
              <a:rPr lang="en" sz="1000">
                <a:solidFill>
                  <a:srgbClr val="333333"/>
                </a:solidFill>
              </a:rPr>
              <a:t>Medical researchers need to understand health problems before they can develop ways to treat them. Some diseases and health problems involve processes that can only be studied in a living organism. Animals are necessary to medical research when it is impractical or unethical to use humans.</a:t>
            </a:r>
          </a:p>
          <a:p>
            <a:pPr indent="-292100" lvl="0" marL="457200" rtl="0">
              <a:spcBef>
                <a:spcPts val="0"/>
              </a:spcBef>
              <a:buClr>
                <a:srgbClr val="333333"/>
              </a:buClr>
              <a:buSzPct val="100000"/>
              <a:buChar char="●"/>
            </a:pPr>
            <a:r>
              <a:rPr lang="en" sz="1000">
                <a:solidFill>
                  <a:srgbClr val="333333"/>
                </a:solidFill>
              </a:rPr>
              <a:t>Animals are used in research to develop drugs and medical procedures to treat diseases. Scientists may discover such drugs and procedures using alternative research methods that do not involve animals. If the new therapy seems promising, it is tested in animals to see whether it seems to be safe and effective. If the results of the animal studies are good, then human volunteers are asked to take part in a clinical trial. The animal studies are done first to give medical researchers a better idea of what benefits and complications they are likely to see in humans.</a:t>
            </a:r>
          </a:p>
          <a:p>
            <a:pPr lvl="0">
              <a:spcBef>
                <a:spcPts val="0"/>
              </a:spcBef>
              <a:buNone/>
            </a:pPr>
            <a:r>
              <a:t/>
            </a:r>
            <a:endParaRPr sz="1000">
              <a:solidFill>
                <a:srgbClr val="333333"/>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Pros of Using Animals for Medical Research </a:t>
            </a:r>
          </a:p>
        </p:txBody>
      </p:sp>
      <p:sp>
        <p:nvSpPr>
          <p:cNvPr id="67" name="Shape 67"/>
          <p:cNvSpPr txBox="1"/>
          <p:nvPr>
            <p:ph idx="1" type="body"/>
          </p:nvPr>
        </p:nvSpPr>
        <p:spPr>
          <a:xfrm>
            <a:off x="311700" y="656400"/>
            <a:ext cx="8520600" cy="4738500"/>
          </a:xfrm>
          <a:prstGeom prst="rect">
            <a:avLst/>
          </a:prstGeom>
        </p:spPr>
        <p:txBody>
          <a:bodyPr anchorCtr="0" anchor="t" bIns="91425" lIns="91425" rIns="91425" tIns="91425">
            <a:noAutofit/>
          </a:bodyPr>
          <a:lstStyle/>
          <a:p>
            <a:pPr lvl="0" algn="ctr">
              <a:lnSpc>
                <a:spcPct val="138000"/>
              </a:lnSpc>
              <a:spcBef>
                <a:spcPts val="0"/>
              </a:spcBef>
              <a:spcAft>
                <a:spcPts val="0"/>
              </a:spcAft>
              <a:buClr>
                <a:schemeClr val="dk1"/>
              </a:buClr>
              <a:buSzPct val="78571"/>
              <a:buFont typeface="Arial"/>
              <a:buNone/>
            </a:pPr>
            <a:r>
              <a:t/>
            </a:r>
            <a:endParaRPr sz="1400">
              <a:solidFill>
                <a:schemeClr val="dk1"/>
              </a:solidFill>
            </a:endParaRPr>
          </a:p>
          <a:p>
            <a:pPr indent="-317500" lvl="0" marL="457200">
              <a:lnSpc>
                <a:spcPct val="138000"/>
              </a:lnSpc>
              <a:spcBef>
                <a:spcPts val="0"/>
              </a:spcBef>
              <a:spcAft>
                <a:spcPts val="0"/>
              </a:spcAft>
              <a:buClr>
                <a:schemeClr val="dk1"/>
              </a:buClr>
              <a:buSzPct val="100000"/>
            </a:pPr>
            <a:r>
              <a:rPr lang="en" sz="1400">
                <a:solidFill>
                  <a:schemeClr val="dk1"/>
                </a:solidFill>
              </a:rPr>
              <a:t>Animal testing has contributed to many life-saving cures and treatments.</a:t>
            </a:r>
          </a:p>
          <a:p>
            <a:pPr indent="-317500" lvl="0" marL="457200">
              <a:lnSpc>
                <a:spcPct val="138000"/>
              </a:lnSpc>
              <a:spcBef>
                <a:spcPts val="0"/>
              </a:spcBef>
              <a:spcAft>
                <a:spcPts val="0"/>
              </a:spcAft>
              <a:buClr>
                <a:schemeClr val="dk1"/>
              </a:buClr>
              <a:buSzPct val="100000"/>
            </a:pPr>
            <a:r>
              <a:rPr lang="en" sz="1400">
                <a:solidFill>
                  <a:schemeClr val="dk1"/>
                </a:solidFill>
              </a:rPr>
              <a:t>There is no adequate alternative to testing on a living, whole body system. Living systems like human beings and animals are extremely complex</a:t>
            </a:r>
          </a:p>
          <a:p>
            <a:pPr indent="-317500" lvl="0" marL="457200">
              <a:lnSpc>
                <a:spcPct val="138000"/>
              </a:lnSpc>
              <a:spcBef>
                <a:spcPts val="0"/>
              </a:spcBef>
              <a:spcAft>
                <a:spcPts val="0"/>
              </a:spcAft>
              <a:buClr>
                <a:schemeClr val="dk1"/>
              </a:buClr>
              <a:buSzPct val="100000"/>
            </a:pPr>
            <a:r>
              <a:rPr lang="en" sz="1400">
                <a:solidFill>
                  <a:schemeClr val="dk1"/>
                </a:solidFill>
              </a:rPr>
              <a:t>Animals are appropriate research subjects because they are similar to human beings in many ways.</a:t>
            </a:r>
          </a:p>
          <a:p>
            <a:pPr indent="-317500" lvl="0" marL="457200">
              <a:lnSpc>
                <a:spcPct val="138000"/>
              </a:lnSpc>
              <a:spcBef>
                <a:spcPts val="0"/>
              </a:spcBef>
              <a:spcAft>
                <a:spcPts val="0"/>
              </a:spcAft>
              <a:buClr>
                <a:schemeClr val="dk1"/>
              </a:buClr>
              <a:buSzPct val="100000"/>
            </a:pPr>
            <a:r>
              <a:rPr lang="en" sz="1400">
                <a:solidFill>
                  <a:schemeClr val="dk1"/>
                </a:solidFill>
              </a:rPr>
              <a:t>Animals must be used in cases when ethical considerations to prevent the use of human subject.</a:t>
            </a:r>
          </a:p>
          <a:p>
            <a:pPr indent="-317500" lvl="0" marL="457200">
              <a:lnSpc>
                <a:spcPct val="138000"/>
              </a:lnSpc>
              <a:spcBef>
                <a:spcPts val="0"/>
              </a:spcBef>
              <a:spcAft>
                <a:spcPts val="0"/>
              </a:spcAft>
              <a:buClr>
                <a:schemeClr val="dk1"/>
              </a:buClr>
              <a:buSzPct val="100000"/>
            </a:pPr>
            <a:r>
              <a:rPr lang="en" sz="1400">
                <a:solidFill>
                  <a:schemeClr val="dk1"/>
                </a:solidFill>
              </a:rPr>
              <a:t>Animals themselves benefit from the results of animals testing.</a:t>
            </a:r>
          </a:p>
          <a:p>
            <a:pPr indent="-317500" lvl="0" marL="457200">
              <a:lnSpc>
                <a:spcPct val="138000"/>
              </a:lnSpc>
              <a:spcBef>
                <a:spcPts val="0"/>
              </a:spcBef>
              <a:spcAft>
                <a:spcPts val="0"/>
              </a:spcAft>
              <a:buClr>
                <a:schemeClr val="dk1"/>
              </a:buClr>
              <a:buSzPct val="100000"/>
            </a:pPr>
            <a:r>
              <a:rPr lang="en" sz="1400">
                <a:solidFill>
                  <a:schemeClr val="dk1"/>
                </a:solidFill>
              </a:rPr>
              <a:t>Animal research is highly regulated, with laws in place to protect animals from mistreatment.</a:t>
            </a:r>
          </a:p>
          <a:p>
            <a:pPr indent="-317500" lvl="0" marL="457200">
              <a:lnSpc>
                <a:spcPct val="138000"/>
              </a:lnSpc>
              <a:spcBef>
                <a:spcPts val="0"/>
              </a:spcBef>
              <a:spcAft>
                <a:spcPts val="0"/>
              </a:spcAft>
              <a:buClr>
                <a:schemeClr val="dk1"/>
              </a:buClr>
              <a:buSzPct val="100000"/>
            </a:pPr>
            <a:r>
              <a:rPr lang="en" sz="1400">
                <a:solidFill>
                  <a:schemeClr val="dk1"/>
                </a:solidFill>
              </a:rPr>
              <a:t>Animals often make better research subjects than human beings because of their shorter life cycle</a:t>
            </a:r>
          </a:p>
          <a:p>
            <a:pPr indent="-317500" lvl="0" marL="457200">
              <a:lnSpc>
                <a:spcPct val="138000"/>
              </a:lnSpc>
              <a:spcBef>
                <a:spcPts val="0"/>
              </a:spcBef>
              <a:spcAft>
                <a:spcPts val="0"/>
              </a:spcAft>
              <a:buClr>
                <a:schemeClr val="dk1"/>
              </a:buClr>
              <a:buSzPct val="100000"/>
            </a:pPr>
            <a:r>
              <a:rPr lang="en" sz="1400">
                <a:solidFill>
                  <a:schemeClr val="dk1"/>
                </a:solidFill>
              </a:rPr>
              <a:t>Animal researchers treat animals humanely, both for the animals’ sake and to ensure reliable test results.</a:t>
            </a:r>
          </a:p>
          <a:p>
            <a:pPr indent="-317500" lvl="0" marL="457200">
              <a:lnSpc>
                <a:spcPct val="138000"/>
              </a:lnSpc>
              <a:spcBef>
                <a:spcPts val="0"/>
              </a:spcBef>
              <a:spcAft>
                <a:spcPts val="0"/>
              </a:spcAft>
              <a:buClr>
                <a:schemeClr val="dk1"/>
              </a:buClr>
              <a:buSzPct val="100000"/>
            </a:pPr>
            <a:r>
              <a:rPr lang="en" sz="1400">
                <a:solidFill>
                  <a:schemeClr val="dk1"/>
                </a:solidFill>
              </a:rPr>
              <a:t>Some cosmetics and health care products must be tested on animals to ensure their safety.</a:t>
            </a:r>
          </a:p>
          <a:p>
            <a:pPr indent="-317500" lvl="0" marL="457200">
              <a:lnSpc>
                <a:spcPct val="138000"/>
              </a:lnSpc>
              <a:spcBef>
                <a:spcPts val="0"/>
              </a:spcBef>
              <a:spcAft>
                <a:spcPts val="0"/>
              </a:spcAft>
              <a:buClr>
                <a:schemeClr val="dk1"/>
              </a:buClr>
              <a:buSzPct val="100000"/>
            </a:pPr>
            <a:r>
              <a:rPr lang="en" sz="1400">
                <a:solidFill>
                  <a:schemeClr val="dk1"/>
                </a:solidFill>
              </a:rPr>
              <a:t>Relatively few animals are used in research, which is a small price to pay for advancing medical progress.</a:t>
            </a:r>
          </a:p>
          <a:p>
            <a:pPr indent="-317500" lvl="0" marL="457200">
              <a:lnSpc>
                <a:spcPct val="138000"/>
              </a:lnSpc>
              <a:spcBef>
                <a:spcPts val="0"/>
              </a:spcBef>
              <a:spcAft>
                <a:spcPts val="0"/>
              </a:spcAft>
              <a:buClr>
                <a:schemeClr val="dk1"/>
              </a:buClr>
              <a:buSzPct val="100000"/>
            </a:pPr>
            <a:r>
              <a:rPr lang="en" sz="1400">
                <a:solidFill>
                  <a:schemeClr val="dk1"/>
                </a:solidFill>
              </a:rPr>
              <a:t>The vast majority of biologist and several of the largest biomedical and health organizations in the United States endorse animal testing.</a:t>
            </a:r>
          </a:p>
          <a:p>
            <a:pPr lvl="0">
              <a:lnSpc>
                <a:spcPct val="138000"/>
              </a:lnSpc>
              <a:spcBef>
                <a:spcPts val="0"/>
              </a:spcBef>
              <a:spcAft>
                <a:spcPts val="0"/>
              </a:spcAft>
              <a:buClr>
                <a:schemeClr val="dk1"/>
              </a:buClr>
              <a:buSzPct val="78571"/>
              <a:buFont typeface="Arial"/>
              <a:buNone/>
            </a:pPr>
            <a:r>
              <a:t/>
            </a:r>
            <a:endParaRPr sz="1400">
              <a:solidFill>
                <a:schemeClr val="dk1"/>
              </a:solidFill>
            </a:endParaRPr>
          </a:p>
          <a:p>
            <a:pPr lvl="0">
              <a:spcBef>
                <a:spcPts val="0"/>
              </a:spcBef>
              <a:spcAft>
                <a:spcPts val="0"/>
              </a:spcAft>
              <a:buClr>
                <a:schemeClr val="dk1"/>
              </a:buClr>
              <a:buSzPct val="78571"/>
              <a:buFont typeface="Arial"/>
              <a:buNone/>
            </a:pPr>
            <a:r>
              <a:t/>
            </a:r>
            <a:endParaRPr sz="1400">
              <a:solidFill>
                <a:schemeClr val="dk1"/>
              </a:solidFill>
            </a:endParaRPr>
          </a:p>
          <a:p>
            <a:pPr lvl="0">
              <a:spcBef>
                <a:spcPts val="0"/>
              </a:spcBef>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Predicted consequence on animal medical research</a:t>
            </a:r>
          </a:p>
        </p:txBody>
      </p:sp>
      <p:sp>
        <p:nvSpPr>
          <p:cNvPr id="73" name="Shape 7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gn="ctr">
              <a:lnSpc>
                <a:spcPct val="138000"/>
              </a:lnSpc>
              <a:spcBef>
                <a:spcPts val="0"/>
              </a:spcBef>
              <a:spcAft>
                <a:spcPts val="0"/>
              </a:spcAft>
              <a:buClr>
                <a:schemeClr val="dk1"/>
              </a:buClr>
              <a:buSzPct val="78571"/>
              <a:buFont typeface="Arial"/>
              <a:buNone/>
            </a:pPr>
            <a:r>
              <a:rPr lang="en" sz="1400">
                <a:solidFill>
                  <a:schemeClr val="dk1"/>
                </a:solidFill>
              </a:rPr>
              <a:t>Predicted Consequences on Using Animals in Medical Research</a:t>
            </a:r>
          </a:p>
          <a:p>
            <a:pPr indent="-317500" lvl="0" marL="457200">
              <a:lnSpc>
                <a:spcPct val="138000"/>
              </a:lnSpc>
              <a:spcBef>
                <a:spcPts val="0"/>
              </a:spcBef>
              <a:spcAft>
                <a:spcPts val="0"/>
              </a:spcAft>
              <a:buClr>
                <a:schemeClr val="dk1"/>
              </a:buClr>
              <a:buSzPct val="100000"/>
            </a:pPr>
            <a:r>
              <a:rPr lang="en" sz="1400">
                <a:solidFill>
                  <a:schemeClr val="dk1"/>
                </a:solidFill>
              </a:rPr>
              <a:t>Animals and humans benefits from medical research</a:t>
            </a:r>
          </a:p>
          <a:p>
            <a:pPr indent="-317500" lvl="0" marL="457200">
              <a:lnSpc>
                <a:spcPct val="138000"/>
              </a:lnSpc>
              <a:spcBef>
                <a:spcPts val="0"/>
              </a:spcBef>
              <a:spcAft>
                <a:spcPts val="0"/>
              </a:spcAft>
              <a:buClr>
                <a:schemeClr val="dk1"/>
              </a:buClr>
              <a:buSzPct val="100000"/>
            </a:pPr>
            <a:r>
              <a:rPr lang="en" sz="1400">
                <a:solidFill>
                  <a:schemeClr val="dk1"/>
                </a:solidFill>
              </a:rPr>
              <a:t>Advances in vaccine and therapy for HIV/AIDS</a:t>
            </a:r>
          </a:p>
          <a:p>
            <a:pPr indent="-317500" lvl="0" marL="457200">
              <a:lnSpc>
                <a:spcPct val="138000"/>
              </a:lnSpc>
              <a:spcBef>
                <a:spcPts val="0"/>
              </a:spcBef>
              <a:spcAft>
                <a:spcPts val="0"/>
              </a:spcAft>
              <a:buClr>
                <a:schemeClr val="dk1"/>
              </a:buClr>
              <a:buSzPct val="100000"/>
            </a:pPr>
            <a:r>
              <a:rPr lang="en" sz="1400">
                <a:solidFill>
                  <a:schemeClr val="dk1"/>
                </a:solidFill>
              </a:rPr>
              <a:t>Measurements related to stroke recovery</a:t>
            </a:r>
          </a:p>
          <a:p>
            <a:pPr indent="-317500" lvl="0" marL="457200">
              <a:lnSpc>
                <a:spcPct val="138000"/>
              </a:lnSpc>
              <a:spcBef>
                <a:spcPts val="0"/>
              </a:spcBef>
              <a:spcAft>
                <a:spcPts val="0"/>
              </a:spcAft>
              <a:buClr>
                <a:schemeClr val="dk1"/>
              </a:buClr>
              <a:buSzPct val="100000"/>
            </a:pPr>
            <a:r>
              <a:rPr lang="en" sz="1400">
                <a:solidFill>
                  <a:schemeClr val="dk1"/>
                </a:solidFill>
              </a:rPr>
              <a:t>Treatment for many forms of cancer including leukemia, lymphoma, breast cancer, and Hodgkin's disease</a:t>
            </a:r>
          </a:p>
          <a:p>
            <a:pPr indent="-317500" lvl="0" marL="457200">
              <a:lnSpc>
                <a:spcPct val="138000"/>
              </a:lnSpc>
              <a:spcBef>
                <a:spcPts val="0"/>
              </a:spcBef>
              <a:spcAft>
                <a:spcPts val="0"/>
              </a:spcAft>
              <a:buClr>
                <a:schemeClr val="dk1"/>
              </a:buClr>
              <a:buSzPct val="100000"/>
            </a:pPr>
            <a:r>
              <a:rPr lang="en" sz="1400">
                <a:solidFill>
                  <a:schemeClr val="dk1"/>
                </a:solidFill>
              </a:rPr>
              <a:t>Development of artificial blood vessels</a:t>
            </a:r>
          </a:p>
          <a:p>
            <a:pPr indent="-317500" lvl="0" marL="457200">
              <a:lnSpc>
                <a:spcPct val="138000"/>
              </a:lnSpc>
              <a:spcBef>
                <a:spcPts val="0"/>
              </a:spcBef>
              <a:spcAft>
                <a:spcPts val="0"/>
              </a:spcAft>
              <a:buClr>
                <a:schemeClr val="dk1"/>
              </a:buClr>
              <a:buSzPct val="100000"/>
            </a:pPr>
            <a:r>
              <a:rPr lang="en" sz="1400">
                <a:solidFill>
                  <a:schemeClr val="dk1"/>
                </a:solidFill>
              </a:rPr>
              <a:t>External filtration of blood for patients awaiting liver transplant</a:t>
            </a:r>
          </a:p>
          <a:p>
            <a:pPr indent="-317500" lvl="0" marL="457200">
              <a:lnSpc>
                <a:spcPct val="138000"/>
              </a:lnSpc>
              <a:spcBef>
                <a:spcPts val="0"/>
              </a:spcBef>
              <a:spcAft>
                <a:spcPts val="0"/>
              </a:spcAft>
              <a:buClr>
                <a:schemeClr val="dk1"/>
              </a:buClr>
              <a:buSzPct val="100000"/>
            </a:pPr>
            <a:r>
              <a:rPr lang="en" sz="1400">
                <a:solidFill>
                  <a:schemeClr val="dk1"/>
                </a:solidFill>
              </a:rPr>
              <a:t>Antibiotics and medications for ulcers, mental illness, arthritis, asthma, epilepsy, and high blood pressure</a:t>
            </a:r>
          </a:p>
          <a:p>
            <a:pPr indent="-317500" lvl="0" marL="457200">
              <a:lnSpc>
                <a:spcPct val="138000"/>
              </a:lnSpc>
              <a:spcBef>
                <a:spcPts val="0"/>
              </a:spcBef>
              <a:spcAft>
                <a:spcPts val="0"/>
              </a:spcAft>
              <a:buClr>
                <a:schemeClr val="dk1"/>
              </a:buClr>
              <a:buSzPct val="100000"/>
            </a:pPr>
            <a:r>
              <a:rPr lang="en" sz="1400">
                <a:solidFill>
                  <a:schemeClr val="dk1"/>
                </a:solidFill>
              </a:rPr>
              <a:t>Vaccines against polio, diphtheria, mumps, measles, rubella, and smallpox Open heart surgery</a:t>
            </a:r>
          </a:p>
          <a:p>
            <a:pPr indent="-317500" lvl="0" marL="457200">
              <a:lnSpc>
                <a:spcPct val="138000"/>
              </a:lnSpc>
              <a:spcBef>
                <a:spcPts val="0"/>
              </a:spcBef>
              <a:spcAft>
                <a:spcPts val="0"/>
              </a:spcAft>
              <a:buClr>
                <a:schemeClr val="dk1"/>
              </a:buClr>
              <a:buSzPct val="100000"/>
            </a:pPr>
            <a:r>
              <a:rPr lang="en" sz="1400">
                <a:solidFill>
                  <a:schemeClr val="dk1"/>
                </a:solidFill>
              </a:rPr>
              <a:t>Kidney, liver, heart, lung, and pancreas transplantation</a:t>
            </a:r>
          </a:p>
          <a:p>
            <a:pPr indent="-317500" lvl="0" marL="457200">
              <a:lnSpc>
                <a:spcPct val="138000"/>
              </a:lnSpc>
              <a:spcBef>
                <a:spcPts val="0"/>
              </a:spcBef>
              <a:spcAft>
                <a:spcPts val="0"/>
              </a:spcAft>
              <a:buClr>
                <a:schemeClr val="dk1"/>
              </a:buClr>
              <a:buSzPct val="100000"/>
            </a:pPr>
            <a:r>
              <a:rPr lang="en" sz="1400">
                <a:solidFill>
                  <a:schemeClr val="dk1"/>
                </a:solidFill>
              </a:rPr>
              <a:t>Antibiotics and medications for ulcers, mental illness, arthritis, asthma, epilepsy, and high blood pressure        	</a:t>
            </a:r>
          </a:p>
          <a:p>
            <a:pPr lvl="0">
              <a:spcBef>
                <a:spcPts val="0"/>
              </a:spcBef>
              <a:spcAft>
                <a:spcPts val="0"/>
              </a:spcAft>
              <a:buClr>
                <a:schemeClr val="dk1"/>
              </a:buClr>
              <a:buSzPct val="78571"/>
              <a:buFont typeface="Arial"/>
              <a:buNone/>
            </a:pPr>
            <a:r>
              <a:t/>
            </a:r>
            <a:endParaRPr sz="1400">
              <a:solidFill>
                <a:schemeClr val="dk1"/>
              </a:solidFill>
            </a:endParaRP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236500"/>
            <a:ext cx="8520600" cy="547500"/>
          </a:xfrm>
          <a:prstGeom prst="rect">
            <a:avLst/>
          </a:prstGeom>
        </p:spPr>
        <p:txBody>
          <a:bodyPr anchorCtr="0" anchor="t" bIns="91425" lIns="91425" rIns="91425" tIns="91425">
            <a:noAutofit/>
          </a:bodyPr>
          <a:lstStyle/>
          <a:p>
            <a:pPr lvl="0">
              <a:spcBef>
                <a:spcPts val="0"/>
              </a:spcBef>
              <a:buNone/>
            </a:pPr>
            <a:r>
              <a:rPr lang="en"/>
              <a:t>Cons of Testing on Animals for Medical Research</a:t>
            </a:r>
          </a:p>
        </p:txBody>
      </p:sp>
      <p:sp>
        <p:nvSpPr>
          <p:cNvPr id="79" name="Shape 79"/>
          <p:cNvSpPr txBox="1"/>
          <p:nvPr>
            <p:ph idx="1" type="body"/>
          </p:nvPr>
        </p:nvSpPr>
        <p:spPr>
          <a:xfrm>
            <a:off x="420800" y="834600"/>
            <a:ext cx="8520600" cy="4308900"/>
          </a:xfrm>
          <a:prstGeom prst="rect">
            <a:avLst/>
          </a:prstGeom>
        </p:spPr>
        <p:txBody>
          <a:bodyPr anchorCtr="0" anchor="t" bIns="91425" lIns="91425" rIns="91425" tIns="91425">
            <a:noAutofit/>
          </a:bodyPr>
          <a:lstStyle/>
          <a:p>
            <a:pPr indent="-317500" lvl="0" marL="457200" rtl="0">
              <a:spcBef>
                <a:spcPts val="0"/>
              </a:spcBef>
              <a:buSzPct val="100000"/>
            </a:pPr>
            <a:r>
              <a:rPr lang="en" sz="1400"/>
              <a:t>Animals are very different from humans and therefore are poor test subjects </a:t>
            </a:r>
          </a:p>
          <a:p>
            <a:pPr indent="-317500" lvl="0" marL="457200" rtl="0">
              <a:spcBef>
                <a:spcPts val="0"/>
              </a:spcBef>
              <a:buSzPct val="100000"/>
            </a:pPr>
            <a:r>
              <a:rPr lang="en" sz="1400"/>
              <a:t>Tests on animals cannot necessarily be relied upon to predict results in humans </a:t>
            </a:r>
          </a:p>
          <a:p>
            <a:pPr indent="-317500" lvl="0" marL="457200" rtl="0">
              <a:spcBef>
                <a:spcPts val="0"/>
              </a:spcBef>
              <a:buSzPct val="100000"/>
            </a:pPr>
            <a:r>
              <a:rPr lang="en" sz="1400"/>
              <a:t>Many animals in laboratories end up being abused</a:t>
            </a:r>
          </a:p>
          <a:p>
            <a:pPr indent="-317500" lvl="0" marL="457200" rtl="0">
              <a:spcBef>
                <a:spcPts val="0"/>
              </a:spcBef>
              <a:buSzPct val="100000"/>
            </a:pPr>
            <a:r>
              <a:rPr lang="en" sz="1400"/>
              <a:t>Animal tests can mislead researchers into ignoring potential cures and treatments </a:t>
            </a:r>
          </a:p>
          <a:p>
            <a:pPr indent="-317500" lvl="0" marL="457200" rtl="0">
              <a:spcBef>
                <a:spcPts val="0"/>
              </a:spcBef>
              <a:buSzPct val="100000"/>
            </a:pPr>
            <a:r>
              <a:rPr lang="en" sz="1400"/>
              <a:t>Drugs that pass animal tests may not necessarily be safe for humans </a:t>
            </a:r>
          </a:p>
          <a:p>
            <a:pPr indent="-317500" lvl="0" marL="457200" rtl="0">
              <a:spcBef>
                <a:spcPts val="0"/>
              </a:spcBef>
              <a:buSzPct val="100000"/>
            </a:pPr>
            <a:r>
              <a:rPr lang="en" sz="1400"/>
              <a:t>Example: Thalidomide, a sleeping pill which was safe for animals, was found to cause severe birth defects in humans</a:t>
            </a:r>
          </a:p>
          <a:p>
            <a:pPr indent="-317500" lvl="0" marL="457200" rtl="0">
              <a:spcBef>
                <a:spcPts val="0"/>
              </a:spcBef>
              <a:buSzPct val="100000"/>
            </a:pPr>
            <a:r>
              <a:rPr lang="en" sz="1400"/>
              <a:t>Animal tests are more expensive than alternative methods  (for example, an unscheduled animal DNA synthesis test costs $32,000-while the alternative in vitro test costs $11,000 which is considerably less). </a:t>
            </a:r>
          </a:p>
          <a:p>
            <a:pPr indent="-317500" lvl="0" marL="457200" rtl="0">
              <a:spcBef>
                <a:spcPts val="0"/>
              </a:spcBef>
              <a:buSzPct val="100000"/>
            </a:pPr>
            <a:r>
              <a:rPr lang="en" sz="1400"/>
              <a:t>Vioxx: an arthritis drug that protected the hearts of mice, but caused tens of thousands of heart attacks in humans before it was pulled from the market </a:t>
            </a:r>
          </a:p>
          <a:p>
            <a:pPr indent="-317500" lvl="0" marL="457200" rtl="0">
              <a:spcBef>
                <a:spcPts val="0"/>
              </a:spcBef>
              <a:buSzPct val="100000"/>
            </a:pPr>
            <a:r>
              <a:rPr lang="en" sz="1400"/>
              <a:t>Using animals for research can be cruel and inhumane, causing pain to the animal </a:t>
            </a:r>
          </a:p>
          <a:p>
            <a:pPr indent="-317500" lvl="0" marL="457200" rtl="0">
              <a:spcBef>
                <a:spcPts val="0"/>
              </a:spcBef>
              <a:buSzPct val="100000"/>
            </a:pPr>
            <a:r>
              <a:rPr lang="en" sz="1400"/>
              <a:t>Studies using the animals can be incredibly flawed, sometimes using improper selection and having selection bias in the study. </a:t>
            </a:r>
          </a:p>
          <a:p>
            <a:pPr indent="-317500" lvl="0" marL="457200">
              <a:spcBef>
                <a:spcPts val="0"/>
              </a:spcBef>
              <a:buSzPct val="100000"/>
            </a:pPr>
            <a:r>
              <a:rPr lang="en" sz="1400"/>
              <a:t>In some studies, there is a lack of a clear hypothesis or objective-which can result in a waste of time and animal lives.</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Alternatives to Using Animals for Medical Research</a:t>
            </a:r>
          </a:p>
        </p:txBody>
      </p:sp>
      <p:sp>
        <p:nvSpPr>
          <p:cNvPr id="85" name="Shape 85"/>
          <p:cNvSpPr txBox="1"/>
          <p:nvPr>
            <p:ph idx="1" type="body"/>
          </p:nvPr>
        </p:nvSpPr>
        <p:spPr>
          <a:xfrm>
            <a:off x="-643775" y="1283225"/>
            <a:ext cx="8520600" cy="3416400"/>
          </a:xfrm>
          <a:prstGeom prst="rect">
            <a:avLst/>
          </a:prstGeom>
        </p:spPr>
        <p:txBody>
          <a:bodyPr anchorCtr="0" anchor="t" bIns="91425" lIns="91425" rIns="91425" tIns="91425">
            <a:noAutofit/>
          </a:bodyPr>
          <a:lstStyle/>
          <a:p>
            <a:pPr lvl="0">
              <a:lnSpc>
                <a:spcPct val="138000"/>
              </a:lnSpc>
              <a:spcBef>
                <a:spcPts val="0"/>
              </a:spcBef>
              <a:spcAft>
                <a:spcPts val="0"/>
              </a:spcAft>
              <a:buClr>
                <a:schemeClr val="dk1"/>
              </a:buClr>
              <a:buSzPct val="78571"/>
              <a:buFont typeface="Arial"/>
              <a:buNone/>
            </a:pPr>
            <a:r>
              <a:t/>
            </a:r>
            <a:endParaRPr sz="1400">
              <a:solidFill>
                <a:schemeClr val="dk1"/>
              </a:solidFill>
            </a:endParaRPr>
          </a:p>
          <a:p>
            <a:pPr lvl="0">
              <a:spcBef>
                <a:spcPts val="0"/>
              </a:spcBef>
              <a:spcAft>
                <a:spcPts val="0"/>
              </a:spcAft>
              <a:buClr>
                <a:schemeClr val="dk1"/>
              </a:buClr>
              <a:buSzPct val="78571"/>
              <a:buFont typeface="Arial"/>
              <a:buNone/>
            </a:pPr>
            <a:r>
              <a:t/>
            </a:r>
            <a:endParaRPr sz="1400">
              <a:solidFill>
                <a:schemeClr val="dk1"/>
              </a:solidFill>
            </a:endParaRPr>
          </a:p>
          <a:p>
            <a:pPr lvl="0">
              <a:spcBef>
                <a:spcPts val="0"/>
              </a:spcBef>
              <a:buNone/>
            </a:pPr>
            <a:r>
              <a:t/>
            </a:r>
            <a:endParaRPr sz="1400">
              <a:solidFill>
                <a:schemeClr val="dk1"/>
              </a:solidFill>
            </a:endParaRPr>
          </a:p>
        </p:txBody>
      </p:sp>
      <p:sp>
        <p:nvSpPr>
          <p:cNvPr id="86" name="Shape 86"/>
          <p:cNvSpPr txBox="1"/>
          <p:nvPr>
            <p:ph idx="1" type="body"/>
          </p:nvPr>
        </p:nvSpPr>
        <p:spPr>
          <a:xfrm>
            <a:off x="623400" y="1456700"/>
            <a:ext cx="8520600" cy="3416400"/>
          </a:xfrm>
          <a:prstGeom prst="rect">
            <a:avLst/>
          </a:prstGeom>
        </p:spPr>
        <p:txBody>
          <a:bodyPr anchorCtr="0" anchor="t" bIns="91425" lIns="91425" rIns="91425" tIns="91425">
            <a:noAutofit/>
          </a:bodyPr>
          <a:lstStyle/>
          <a:p>
            <a:pPr lvl="0" rtl="0">
              <a:lnSpc>
                <a:spcPct val="138000"/>
              </a:lnSpc>
              <a:spcBef>
                <a:spcPts val="0"/>
              </a:spcBef>
              <a:spcAft>
                <a:spcPts val="0"/>
              </a:spcAft>
              <a:buNone/>
            </a:pPr>
            <a:r>
              <a:t/>
            </a:r>
            <a:endParaRPr sz="1400">
              <a:solidFill>
                <a:schemeClr val="dk1"/>
              </a:solidFill>
            </a:endParaRPr>
          </a:p>
          <a:p>
            <a:pPr lvl="0" rtl="0">
              <a:spcBef>
                <a:spcPts val="0"/>
              </a:spcBef>
              <a:spcAft>
                <a:spcPts val="0"/>
              </a:spcAft>
              <a:buNone/>
            </a:pPr>
            <a:r>
              <a:t/>
            </a:r>
            <a:endParaRPr sz="1400">
              <a:solidFill>
                <a:schemeClr val="dk1"/>
              </a:solidFill>
            </a:endParaRPr>
          </a:p>
          <a:p>
            <a:pPr lvl="0" rtl="0">
              <a:spcBef>
                <a:spcPts val="0"/>
              </a:spcBef>
              <a:buNone/>
            </a:pPr>
            <a:r>
              <a:t/>
            </a:r>
            <a:endParaRPr sz="1400">
              <a:solidFill>
                <a:schemeClr val="dk1"/>
              </a:solidFill>
            </a:endParaRPr>
          </a:p>
        </p:txBody>
      </p:sp>
      <p:sp>
        <p:nvSpPr>
          <p:cNvPr id="87" name="Shape 87"/>
          <p:cNvSpPr txBox="1"/>
          <p:nvPr>
            <p:ph idx="1" type="body"/>
          </p:nvPr>
        </p:nvSpPr>
        <p:spPr>
          <a:xfrm>
            <a:off x="382275" y="1197750"/>
            <a:ext cx="8520600" cy="3416400"/>
          </a:xfrm>
          <a:prstGeom prst="rect">
            <a:avLst/>
          </a:prstGeom>
        </p:spPr>
        <p:txBody>
          <a:bodyPr anchorCtr="0" anchor="t" bIns="91425" lIns="91425" rIns="91425" tIns="91425">
            <a:noAutofit/>
          </a:bodyPr>
          <a:lstStyle/>
          <a:p>
            <a:pPr lvl="0" algn="ctr">
              <a:lnSpc>
                <a:spcPct val="138000"/>
              </a:lnSpc>
              <a:spcBef>
                <a:spcPts val="0"/>
              </a:spcBef>
              <a:spcAft>
                <a:spcPts val="0"/>
              </a:spcAft>
              <a:buClr>
                <a:schemeClr val="dk1"/>
              </a:buClr>
              <a:buSzPct val="78571"/>
              <a:buFont typeface="Arial"/>
              <a:buNone/>
            </a:pPr>
            <a:r>
              <a:rPr lang="en" sz="1400">
                <a:solidFill>
                  <a:schemeClr val="dk1"/>
                </a:solidFill>
              </a:rPr>
              <a:t>Alternatives to Using Animals in Medical Research</a:t>
            </a:r>
          </a:p>
          <a:p>
            <a:pPr indent="-317500" lvl="0" marL="457200">
              <a:lnSpc>
                <a:spcPct val="138000"/>
              </a:lnSpc>
              <a:spcBef>
                <a:spcPts val="0"/>
              </a:spcBef>
              <a:spcAft>
                <a:spcPts val="0"/>
              </a:spcAft>
              <a:buClr>
                <a:schemeClr val="dk1"/>
              </a:buClr>
              <a:buSzPct val="100000"/>
            </a:pPr>
            <a:r>
              <a:rPr lang="en" sz="1400">
                <a:solidFill>
                  <a:schemeClr val="dk1"/>
                </a:solidFill>
              </a:rPr>
              <a:t>In vitro(test tube or “in glass”)</a:t>
            </a:r>
          </a:p>
          <a:p>
            <a:pPr indent="-317500" lvl="0" marL="457200">
              <a:lnSpc>
                <a:spcPct val="138000"/>
              </a:lnSpc>
              <a:spcBef>
                <a:spcPts val="0"/>
              </a:spcBef>
              <a:spcAft>
                <a:spcPts val="0"/>
              </a:spcAft>
              <a:buClr>
                <a:schemeClr val="dk1"/>
              </a:buClr>
              <a:buSzPct val="100000"/>
            </a:pPr>
            <a:r>
              <a:rPr lang="en" sz="1400">
                <a:solidFill>
                  <a:schemeClr val="dk1"/>
                </a:solidFill>
              </a:rPr>
              <a:t>Human Autopsies and Post-Mortem Studies</a:t>
            </a:r>
          </a:p>
          <a:p>
            <a:pPr indent="-317500" lvl="0" marL="457200">
              <a:lnSpc>
                <a:spcPct val="138000"/>
              </a:lnSpc>
              <a:spcBef>
                <a:spcPts val="0"/>
              </a:spcBef>
              <a:spcAft>
                <a:spcPts val="0"/>
              </a:spcAft>
              <a:buClr>
                <a:schemeClr val="dk1"/>
              </a:buClr>
              <a:buSzPct val="100000"/>
            </a:pPr>
            <a:r>
              <a:rPr lang="en" sz="1400">
                <a:solidFill>
                  <a:schemeClr val="dk1"/>
                </a:solidFill>
              </a:rPr>
              <a:t>Non-invasive imaging techniques</a:t>
            </a:r>
          </a:p>
          <a:p>
            <a:pPr indent="-317500" lvl="0" marL="457200">
              <a:lnSpc>
                <a:spcPct val="138000"/>
              </a:lnSpc>
              <a:spcBef>
                <a:spcPts val="0"/>
              </a:spcBef>
              <a:spcAft>
                <a:spcPts val="0"/>
              </a:spcAft>
              <a:buClr>
                <a:schemeClr val="dk1"/>
              </a:buClr>
              <a:buSzPct val="100000"/>
            </a:pPr>
            <a:r>
              <a:rPr lang="en" sz="1400">
                <a:solidFill>
                  <a:schemeClr val="dk1"/>
                </a:solidFill>
              </a:rPr>
              <a:t>Computerized patient-drug databases and post-marketing surveillance</a:t>
            </a:r>
          </a:p>
          <a:p>
            <a:pPr indent="-317500" lvl="0" marL="457200">
              <a:lnSpc>
                <a:spcPct val="138000"/>
              </a:lnSpc>
              <a:spcBef>
                <a:spcPts val="0"/>
              </a:spcBef>
              <a:spcAft>
                <a:spcPts val="0"/>
              </a:spcAft>
              <a:buClr>
                <a:schemeClr val="dk1"/>
              </a:buClr>
              <a:buSzPct val="100000"/>
            </a:pPr>
            <a:r>
              <a:rPr lang="en" sz="1400">
                <a:solidFill>
                  <a:schemeClr val="dk1"/>
                </a:solidFill>
              </a:rPr>
              <a:t>Mathematical models and computer simulations</a:t>
            </a:r>
          </a:p>
          <a:p>
            <a:pPr indent="-317500" lvl="0" marL="457200">
              <a:lnSpc>
                <a:spcPct val="138000"/>
              </a:lnSpc>
              <a:spcBef>
                <a:spcPts val="0"/>
              </a:spcBef>
              <a:spcAft>
                <a:spcPts val="0"/>
              </a:spcAft>
              <a:buClr>
                <a:schemeClr val="dk1"/>
              </a:buClr>
              <a:buSzPct val="100000"/>
            </a:pPr>
            <a:r>
              <a:rPr lang="en" sz="1400">
                <a:solidFill>
                  <a:schemeClr val="dk1"/>
                </a:solidFill>
              </a:rPr>
              <a:t>Microfluidic chip testing</a:t>
            </a:r>
          </a:p>
          <a:p>
            <a:pPr indent="-317500" lvl="0" marL="457200">
              <a:lnSpc>
                <a:spcPct val="138000"/>
              </a:lnSpc>
              <a:spcBef>
                <a:spcPts val="0"/>
              </a:spcBef>
              <a:spcAft>
                <a:spcPts val="0"/>
              </a:spcAft>
              <a:buClr>
                <a:schemeClr val="dk1"/>
              </a:buClr>
              <a:buSzPct val="100000"/>
            </a:pPr>
            <a:r>
              <a:rPr lang="en" sz="1400">
                <a:solidFill>
                  <a:schemeClr val="dk1"/>
                </a:solidFill>
              </a:rPr>
              <a:t>Microdosing</a:t>
            </a:r>
          </a:p>
          <a:p>
            <a:pPr indent="-317500" lvl="0" marL="457200">
              <a:lnSpc>
                <a:spcPct val="138000"/>
              </a:lnSpc>
              <a:spcBef>
                <a:spcPts val="0"/>
              </a:spcBef>
              <a:spcAft>
                <a:spcPts val="0"/>
              </a:spcAft>
              <a:buClr>
                <a:schemeClr val="dk1"/>
              </a:buClr>
              <a:buSzPct val="100000"/>
            </a:pPr>
            <a:r>
              <a:rPr lang="en" sz="1400">
                <a:solidFill>
                  <a:schemeClr val="dk1"/>
                </a:solidFill>
              </a:rPr>
              <a:t>Stem cell and Genetic testing methods</a:t>
            </a:r>
          </a:p>
          <a:p>
            <a:pPr indent="-317500" lvl="0" marL="457200">
              <a:lnSpc>
                <a:spcPct val="138000"/>
              </a:lnSpc>
              <a:spcBef>
                <a:spcPts val="0"/>
              </a:spcBef>
              <a:spcAft>
                <a:spcPts val="0"/>
              </a:spcAft>
              <a:buClr>
                <a:schemeClr val="dk1"/>
              </a:buClr>
              <a:buSzPct val="100000"/>
            </a:pPr>
            <a:r>
              <a:rPr lang="en" sz="1400">
                <a:solidFill>
                  <a:schemeClr val="dk1"/>
                </a:solidFill>
              </a:rPr>
              <a:t>Virtual drug trials</a:t>
            </a:r>
          </a:p>
          <a:p>
            <a:pPr indent="-317500" lvl="0" marL="457200">
              <a:lnSpc>
                <a:spcPct val="138000"/>
              </a:lnSpc>
              <a:spcBef>
                <a:spcPts val="0"/>
              </a:spcBef>
              <a:spcAft>
                <a:spcPts val="0"/>
              </a:spcAft>
              <a:buClr>
                <a:schemeClr val="dk1"/>
              </a:buClr>
              <a:buSzPct val="100000"/>
            </a:pPr>
            <a:r>
              <a:rPr lang="en" sz="1400">
                <a:solidFill>
                  <a:schemeClr val="dk1"/>
                </a:solidFill>
              </a:rPr>
              <a:t>Epidemiological studies</a:t>
            </a:r>
          </a:p>
          <a:p>
            <a:pPr indent="-317500" lvl="0" marL="457200">
              <a:lnSpc>
                <a:spcPct val="138000"/>
              </a:lnSpc>
              <a:spcBef>
                <a:spcPts val="0"/>
              </a:spcBef>
              <a:spcAft>
                <a:spcPts val="0"/>
              </a:spcAft>
              <a:buClr>
                <a:schemeClr val="dk1"/>
              </a:buClr>
              <a:buSzPct val="100000"/>
            </a:pPr>
            <a:r>
              <a:rPr lang="en" sz="1400">
                <a:solidFill>
                  <a:schemeClr val="dk1"/>
                </a:solidFill>
              </a:rPr>
              <a:t>Clinical studies</a:t>
            </a:r>
          </a:p>
          <a:p>
            <a:pPr indent="-317500" lvl="0" marL="457200">
              <a:lnSpc>
                <a:spcPct val="138000"/>
              </a:lnSpc>
              <a:spcBef>
                <a:spcPts val="0"/>
              </a:spcBef>
              <a:spcAft>
                <a:spcPts val="0"/>
              </a:spcAft>
              <a:buClr>
                <a:schemeClr val="dk1"/>
              </a:buClr>
              <a:buSzPct val="100000"/>
            </a:pPr>
            <a:r>
              <a:rPr lang="en" sz="1400">
                <a:solidFill>
                  <a:schemeClr val="dk1"/>
                </a:solidFill>
              </a:rPr>
              <a:t>Chromatography and Spectroscopy</a:t>
            </a:r>
          </a:p>
          <a:p>
            <a:pPr lvl="0" rtl="0">
              <a:spcBef>
                <a:spcPts val="0"/>
              </a:spcBef>
              <a:spcAft>
                <a:spcPts val="0"/>
              </a:spcAft>
              <a:buClr>
                <a:schemeClr val="dk1"/>
              </a:buClr>
              <a:buSzPct val="78571"/>
              <a:buFont typeface="Arial"/>
              <a:buNone/>
            </a:pPr>
            <a:r>
              <a:t/>
            </a:r>
            <a:endParaRPr sz="14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1" name="Shape 91"/>
        <p:cNvGrpSpPr/>
        <p:nvPr/>
      </p:nvGrpSpPr>
      <p:grpSpPr>
        <a:xfrm>
          <a:off x="0" y="0"/>
          <a:ext cx="0" cy="0"/>
          <a:chOff x="0" y="0"/>
          <a:chExt cx="0" cy="0"/>
        </a:xfrm>
      </p:grpSpPr>
      <p:sp>
        <p:nvSpPr>
          <p:cNvPr id="92" name="Shape 9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en"/>
              <a:t>Medical benefits from animal research</a:t>
            </a:r>
          </a:p>
        </p:txBody>
      </p:sp>
      <p:sp>
        <p:nvSpPr>
          <p:cNvPr id="93" name="Shape 9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lgn="ctr">
              <a:lnSpc>
                <a:spcPct val="138000"/>
              </a:lnSpc>
              <a:spcBef>
                <a:spcPts val="0"/>
              </a:spcBef>
              <a:spcAft>
                <a:spcPts val="0"/>
              </a:spcAft>
              <a:buClr>
                <a:schemeClr val="dk1"/>
              </a:buClr>
              <a:buSzPct val="78571"/>
              <a:buFont typeface="Arial"/>
              <a:buNone/>
            </a:pPr>
            <a:r>
              <a:rPr lang="en" sz="1400">
                <a:solidFill>
                  <a:schemeClr val="dk1"/>
                </a:solidFill>
              </a:rPr>
              <a:t>Medical Benefits from using animals in medical research</a:t>
            </a:r>
          </a:p>
          <a:p>
            <a:pPr indent="-317500" lvl="0" marL="457200">
              <a:lnSpc>
                <a:spcPct val="138000"/>
              </a:lnSpc>
              <a:spcBef>
                <a:spcPts val="0"/>
              </a:spcBef>
              <a:spcAft>
                <a:spcPts val="0"/>
              </a:spcAft>
              <a:buClr>
                <a:schemeClr val="dk1"/>
              </a:buClr>
              <a:buSzPct val="100000"/>
            </a:pPr>
            <a:r>
              <a:rPr lang="en" sz="1400">
                <a:solidFill>
                  <a:schemeClr val="dk1"/>
                </a:solidFill>
              </a:rPr>
              <a:t>Penicillin</a:t>
            </a:r>
          </a:p>
          <a:p>
            <a:pPr indent="-317500" lvl="0" marL="457200">
              <a:lnSpc>
                <a:spcPct val="138000"/>
              </a:lnSpc>
              <a:spcBef>
                <a:spcPts val="0"/>
              </a:spcBef>
              <a:spcAft>
                <a:spcPts val="0"/>
              </a:spcAft>
              <a:buClr>
                <a:schemeClr val="dk1"/>
              </a:buClr>
              <a:buSzPct val="100000"/>
            </a:pPr>
            <a:r>
              <a:rPr lang="en" sz="1400">
                <a:solidFill>
                  <a:schemeClr val="dk1"/>
                </a:solidFill>
              </a:rPr>
              <a:t>Blood transfusion</a:t>
            </a:r>
          </a:p>
          <a:p>
            <a:pPr indent="-317500" lvl="0" marL="457200">
              <a:lnSpc>
                <a:spcPct val="138000"/>
              </a:lnSpc>
              <a:spcBef>
                <a:spcPts val="0"/>
              </a:spcBef>
              <a:spcAft>
                <a:spcPts val="0"/>
              </a:spcAft>
              <a:buClr>
                <a:schemeClr val="dk1"/>
              </a:buClr>
              <a:buSzPct val="100000"/>
            </a:pPr>
            <a:r>
              <a:rPr lang="en" sz="1400">
                <a:solidFill>
                  <a:schemeClr val="dk1"/>
                </a:solidFill>
              </a:rPr>
              <a:t>Tuberculosis</a:t>
            </a:r>
          </a:p>
          <a:p>
            <a:pPr indent="-317500" lvl="0" marL="457200">
              <a:lnSpc>
                <a:spcPct val="138000"/>
              </a:lnSpc>
              <a:spcBef>
                <a:spcPts val="0"/>
              </a:spcBef>
              <a:spcAft>
                <a:spcPts val="0"/>
              </a:spcAft>
              <a:buClr>
                <a:schemeClr val="dk1"/>
              </a:buClr>
              <a:buSzPct val="100000"/>
            </a:pPr>
            <a:r>
              <a:rPr lang="en" sz="1400">
                <a:solidFill>
                  <a:schemeClr val="dk1"/>
                </a:solidFill>
              </a:rPr>
              <a:t>Macular Degeneration</a:t>
            </a:r>
          </a:p>
          <a:p>
            <a:pPr indent="-317500" lvl="0" marL="457200">
              <a:lnSpc>
                <a:spcPct val="138000"/>
              </a:lnSpc>
              <a:spcBef>
                <a:spcPts val="0"/>
              </a:spcBef>
              <a:spcAft>
                <a:spcPts val="0"/>
              </a:spcAft>
              <a:buClr>
                <a:schemeClr val="dk1"/>
              </a:buClr>
              <a:buSzPct val="100000"/>
            </a:pPr>
            <a:r>
              <a:rPr lang="en" sz="1400">
                <a:solidFill>
                  <a:schemeClr val="dk1"/>
                </a:solidFill>
              </a:rPr>
              <a:t>Asthma</a:t>
            </a:r>
          </a:p>
          <a:p>
            <a:pPr indent="-317500" lvl="0" marL="457200">
              <a:lnSpc>
                <a:spcPct val="138000"/>
              </a:lnSpc>
              <a:spcBef>
                <a:spcPts val="0"/>
              </a:spcBef>
              <a:spcAft>
                <a:spcPts val="0"/>
              </a:spcAft>
              <a:buClr>
                <a:schemeClr val="dk1"/>
              </a:buClr>
              <a:buSzPct val="100000"/>
            </a:pPr>
            <a:r>
              <a:rPr lang="en" sz="1400">
                <a:solidFill>
                  <a:schemeClr val="dk1"/>
                </a:solidFill>
              </a:rPr>
              <a:t>Meningitis</a:t>
            </a:r>
          </a:p>
          <a:p>
            <a:pPr indent="-317500" lvl="0" marL="457200">
              <a:lnSpc>
                <a:spcPct val="138000"/>
              </a:lnSpc>
              <a:spcBef>
                <a:spcPts val="0"/>
              </a:spcBef>
              <a:spcAft>
                <a:spcPts val="0"/>
              </a:spcAft>
              <a:buClr>
                <a:schemeClr val="dk1"/>
              </a:buClr>
              <a:buSzPct val="100000"/>
            </a:pPr>
            <a:r>
              <a:rPr lang="en" sz="1400">
                <a:solidFill>
                  <a:schemeClr val="dk1"/>
                </a:solidFill>
              </a:rPr>
              <a:t>Kidney Transplants</a:t>
            </a:r>
          </a:p>
          <a:p>
            <a:pPr indent="-317500" lvl="0" marL="457200">
              <a:lnSpc>
                <a:spcPct val="138000"/>
              </a:lnSpc>
              <a:spcBef>
                <a:spcPts val="0"/>
              </a:spcBef>
              <a:spcAft>
                <a:spcPts val="0"/>
              </a:spcAft>
              <a:buClr>
                <a:schemeClr val="dk1"/>
              </a:buClr>
              <a:buSzPct val="100000"/>
            </a:pPr>
            <a:r>
              <a:rPr lang="en" sz="1400">
                <a:solidFill>
                  <a:schemeClr val="dk1"/>
                </a:solidFill>
              </a:rPr>
              <a:t>Breast Cancer</a:t>
            </a:r>
          </a:p>
          <a:p>
            <a:pPr indent="-317500" lvl="0" marL="457200">
              <a:lnSpc>
                <a:spcPct val="138000"/>
              </a:lnSpc>
              <a:spcBef>
                <a:spcPts val="0"/>
              </a:spcBef>
              <a:spcAft>
                <a:spcPts val="0"/>
              </a:spcAft>
              <a:buClr>
                <a:schemeClr val="dk1"/>
              </a:buClr>
              <a:buSzPct val="100000"/>
            </a:pPr>
            <a:r>
              <a:rPr lang="en" sz="1400">
                <a:solidFill>
                  <a:schemeClr val="dk1"/>
                </a:solidFill>
              </a:rPr>
              <a:t>Insulin</a:t>
            </a:r>
          </a:p>
          <a:p>
            <a:pPr lvl="0">
              <a:spcBef>
                <a:spcPts val="0"/>
              </a:spcBef>
              <a:spcAft>
                <a:spcPts val="0"/>
              </a:spcAft>
              <a:buClr>
                <a:schemeClr val="dk1"/>
              </a:buClr>
              <a:buSzPct val="78571"/>
              <a:buFont typeface="Arial"/>
              <a:buNone/>
            </a:pPr>
            <a:r>
              <a:t/>
            </a:r>
            <a:endParaRPr sz="1400">
              <a:solidFill>
                <a:schemeClr val="dk1"/>
              </a:solidFill>
            </a:endParaRP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