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4" r:id="rId16"/>
    <p:sldId id="273" r:id="rId17"/>
    <p:sldId id="272" r:id="rId18"/>
    <p:sldId id="275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623F-CB7B-4150-8A33-537EA09F5EEF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C5F5-C0E3-4731-8548-04377583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MAPS AND VISUALIZATIONS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Map Elements</a:t>
            </a:r>
          </a:p>
          <a:p>
            <a:pPr lvl="1"/>
            <a:r>
              <a:rPr lang="en-US" dirty="0" smtClean="0"/>
              <a:t>Map Body</a:t>
            </a:r>
          </a:p>
          <a:p>
            <a:pPr lvl="1"/>
            <a:r>
              <a:rPr lang="en-US" dirty="0" smtClean="0"/>
              <a:t>Inset (Overview) Map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Legend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Direction Indicator</a:t>
            </a:r>
          </a:p>
          <a:p>
            <a:pPr lvl="1"/>
            <a:r>
              <a:rPr lang="en-US" dirty="0" smtClean="0"/>
              <a:t>Map Metadata</a:t>
            </a:r>
          </a:p>
          <a:p>
            <a:r>
              <a:rPr lang="en-US" dirty="0" smtClean="0"/>
              <a:t>Layout should have good visual balance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Content Placeholder 3"/>
          <p:cNvGrpSpPr>
            <a:grpSpLocks noGrp="1"/>
          </p:cNvGrpSpPr>
          <p:nvPr/>
        </p:nvGrpSpPr>
        <p:grpSpPr bwMode="auto">
          <a:xfrm>
            <a:off x="0" y="1066800"/>
            <a:ext cx="9144000" cy="5105400"/>
            <a:chOff x="0" y="498"/>
            <a:chExt cx="5760" cy="339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6096" t="16730" r="5608" b="13841"/>
            <a:stretch>
              <a:fillRect/>
            </a:stretch>
          </p:blipFill>
          <p:spPr bwMode="auto">
            <a:xfrm>
              <a:off x="0" y="498"/>
              <a:ext cx="5760" cy="339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21" y="3517"/>
              <a:ext cx="396" cy="175"/>
            </a:xfrm>
            <a:prstGeom prst="wedgeRectCallout">
              <a:avLst>
                <a:gd name="adj1" fmla="val 88634"/>
                <a:gd name="adj2" fmla="val -23144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Title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4280" y="3430"/>
              <a:ext cx="467" cy="175"/>
            </a:xfrm>
            <a:prstGeom prst="wedgeRectCallout">
              <a:avLst>
                <a:gd name="adj1" fmla="val -52569"/>
                <a:gd name="adj2" fmla="val -244287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Legend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975" y="3277"/>
              <a:ext cx="573" cy="175"/>
            </a:xfrm>
            <a:prstGeom prst="wedgeRectCallout">
              <a:avLst>
                <a:gd name="adj1" fmla="val -611"/>
                <a:gd name="adj2" fmla="val 142000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Projection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022" y="3483"/>
              <a:ext cx="330" cy="175"/>
            </a:xfrm>
            <a:prstGeom prst="wedgeRectCallout">
              <a:avLst>
                <a:gd name="adj1" fmla="val -36968"/>
                <a:gd name="adj2" fmla="val -115144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Grid</a:t>
              </a: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4856" y="2501"/>
              <a:ext cx="668" cy="175"/>
            </a:xfrm>
            <a:prstGeom prst="wedgeRectCallout">
              <a:avLst>
                <a:gd name="adj1" fmla="val -13176"/>
                <a:gd name="adj2" fmla="val -107144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Data Source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920" y="885"/>
              <a:ext cx="547" cy="175"/>
            </a:xfrm>
            <a:prstGeom prst="wedgeRectCallout">
              <a:avLst>
                <a:gd name="adj1" fmla="val -13435"/>
                <a:gd name="adj2" fmla="val 47713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Inset map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2252" y="2522"/>
              <a:ext cx="583" cy="175"/>
            </a:xfrm>
            <a:prstGeom prst="wedgeRectCallout">
              <a:avLst>
                <a:gd name="adj1" fmla="val -16208"/>
                <a:gd name="adj2" fmla="val -44287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Map Body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5155" y="1545"/>
              <a:ext cx="410" cy="175"/>
            </a:xfrm>
            <a:prstGeom prst="wedgeRectCallout">
              <a:avLst>
                <a:gd name="adj1" fmla="val -10245"/>
                <a:gd name="adj2" fmla="val 218000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Author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103" y="2066"/>
              <a:ext cx="648" cy="175"/>
            </a:xfrm>
            <a:prstGeom prst="wedgeRectCallout">
              <a:avLst>
                <a:gd name="adj1" fmla="val -41667"/>
                <a:gd name="adj2" fmla="val -144856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North Arrow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3685" y="1377"/>
              <a:ext cx="375" cy="175"/>
            </a:xfrm>
            <a:prstGeom prst="wedgeRectCallout">
              <a:avLst>
                <a:gd name="adj1" fmla="val -8667"/>
                <a:gd name="adj2" fmla="val 139144"/>
              </a:avLst>
            </a:prstGeom>
            <a:solidFill>
              <a:srgbClr val="FF0000">
                <a:alpha val="25000"/>
              </a:srgbClr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0">
                  <a:solidFill>
                    <a:schemeClr val="tx1"/>
                  </a:solidFill>
                </a:rPr>
                <a:t>Scale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Symbolization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Classified and Represented using graphic symbols and colors that conform to well-defined conventions.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86215"/>
            <a:ext cx="8001000" cy="37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Symbols representing attributes are classified in various ways to communicate different types of information</a:t>
            </a:r>
          </a:p>
          <a:p>
            <a:r>
              <a:rPr lang="en-US" dirty="0" smtClean="0"/>
              <a:t>Four basic classification schemes: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Natural Breaks (Jenks)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Quantile</a:t>
            </a:r>
            <a:r>
              <a:rPr lang="en-US" dirty="0" smtClean="0"/>
              <a:t> Breaks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Equal Interval Breaks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Standard Deviation Classifications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Natural Breaks (Jenks)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Class breaks conform to gaps in data distribution.  Minimizes variation within classes, and maximizes variation between classes.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47925"/>
            <a:ext cx="39338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Quantile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Equal number of observations within each class.  Class intervals can be significantly different in size with this classification.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581275"/>
            <a:ext cx="39624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Equal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Equal distance between class breaks.  The range of value that the class represents is the same for all classes.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71750"/>
            <a:ext cx="3905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Class breaks based on a distance of standard deviation from the mean. Useful if data is distributed along a normal curve.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57450"/>
            <a:ext cx="39433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3047999" cy="341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3106379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05200"/>
            <a:ext cx="305477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0727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47" t="8191" r="17786" b="4396"/>
          <a:stretch>
            <a:fillRect/>
          </a:stretch>
        </p:blipFill>
        <p:spPr bwMode="auto">
          <a:xfrm>
            <a:off x="1752600" y="0"/>
            <a:ext cx="5410200" cy="69302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Cartography:  The art, science, and techniques of making maps or charts.</a:t>
            </a:r>
          </a:p>
          <a:p>
            <a:r>
              <a:rPr lang="en-US" dirty="0" smtClean="0"/>
              <a:t>Two types of GIS output:</a:t>
            </a:r>
          </a:p>
          <a:p>
            <a:pPr lvl="1"/>
            <a:r>
              <a:rPr lang="en-US" dirty="0" smtClean="0"/>
              <a:t>Maps</a:t>
            </a:r>
          </a:p>
          <a:p>
            <a:pPr lvl="2"/>
            <a:r>
              <a:rPr lang="en-US" dirty="0" smtClean="0"/>
              <a:t>Digital or analog (hard-copy) output from a GIS that shows geographic information using well-established cartographic conventions.</a:t>
            </a:r>
          </a:p>
          <a:p>
            <a:pPr lvl="1"/>
            <a:r>
              <a:rPr lang="en-US" dirty="0" smtClean="0"/>
              <a:t>Visualizations</a:t>
            </a:r>
          </a:p>
          <a:p>
            <a:pPr lvl="2"/>
            <a:r>
              <a:rPr lang="en-US" dirty="0" smtClean="0"/>
              <a:t>An interface to digitally display, analyze, edit, and query geographic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Map Types</a:t>
            </a:r>
            <a:endParaRPr lang="en-US" dirty="0"/>
          </a:p>
        </p:txBody>
      </p:sp>
      <p:pic>
        <p:nvPicPr>
          <p:cNvPr id="4" name="Picture 9" descr="BCTopo0562-1-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6696075" cy="573563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Maps: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Map Types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2361" t="12709" r="11980" b="9305"/>
          <a:stretch>
            <a:fillRect/>
          </a:stretch>
        </p:blipFill>
        <p:spPr bwMode="auto">
          <a:xfrm>
            <a:off x="1130300" y="1119188"/>
            <a:ext cx="6918325" cy="5348287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Thematic Maps: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Maps are good for:</a:t>
            </a:r>
          </a:p>
          <a:p>
            <a:pPr lvl="1"/>
            <a:r>
              <a:rPr lang="en-US" dirty="0" smtClean="0"/>
              <a:t>Storage of Spatial Data</a:t>
            </a:r>
          </a:p>
          <a:p>
            <a:pPr lvl="1"/>
            <a:r>
              <a:rPr lang="en-US" dirty="0" smtClean="0"/>
              <a:t>Communication of Spatial Information</a:t>
            </a:r>
          </a:p>
          <a:p>
            <a:pPr lvl="1"/>
            <a:r>
              <a:rPr lang="en-US" dirty="0" smtClean="0"/>
              <a:t>Creating and or Reinforcing a Particular Message</a:t>
            </a:r>
          </a:p>
          <a:p>
            <a:r>
              <a:rPr lang="en-US" dirty="0" smtClean="0"/>
              <a:t>Limitations:</a:t>
            </a:r>
          </a:p>
          <a:p>
            <a:pPr lvl="1"/>
            <a:r>
              <a:rPr lang="en-US" dirty="0" smtClean="0"/>
              <a:t>Can </a:t>
            </a:r>
            <a:r>
              <a:rPr lang="en-US" dirty="0" err="1" smtClean="0"/>
              <a:t>Miscommunicate</a:t>
            </a:r>
            <a:r>
              <a:rPr lang="en-US" dirty="0"/>
              <a:t> </a:t>
            </a:r>
            <a:r>
              <a:rPr lang="en-US" dirty="0" smtClean="0"/>
              <a:t>(accidentally or on purpose)</a:t>
            </a:r>
          </a:p>
          <a:p>
            <a:pPr lvl="1"/>
            <a:r>
              <a:rPr lang="en-US" dirty="0" smtClean="0"/>
              <a:t>Single realization of a spatial process</a:t>
            </a:r>
          </a:p>
          <a:p>
            <a:pPr lvl="1"/>
            <a:r>
              <a:rPr lang="en-US" dirty="0" smtClean="0"/>
              <a:t>Complex rules, </a:t>
            </a:r>
            <a:r>
              <a:rPr lang="en-US" dirty="0" err="1" smtClean="0"/>
              <a:t>symbology</a:t>
            </a:r>
            <a:r>
              <a:rPr lang="en-US" dirty="0" smtClean="0"/>
              <a:t>, conventions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Constraints Inherent</a:t>
            </a:r>
            <a:br>
              <a:rPr lang="en-US" dirty="0" smtClean="0"/>
            </a:br>
            <a:r>
              <a:rPr lang="en-US" dirty="0" smtClean="0"/>
              <a:t>in Paper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Scale</a:t>
            </a:r>
          </a:p>
          <a:p>
            <a:r>
              <a:rPr lang="en-US" dirty="0" smtClean="0"/>
              <a:t>Fixed Extent</a:t>
            </a:r>
          </a:p>
          <a:p>
            <a:r>
              <a:rPr lang="en-US" dirty="0" smtClean="0"/>
              <a:t>Static View</a:t>
            </a:r>
          </a:p>
          <a:p>
            <a:r>
              <a:rPr lang="en-US" dirty="0" smtClean="0"/>
              <a:t>2-dimensional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:\Geography\Geog104\Week2\SFma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321117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Map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Goals:</a:t>
            </a:r>
          </a:p>
          <a:p>
            <a:pPr lvl="1"/>
            <a:r>
              <a:rPr lang="en-US" dirty="0" smtClean="0"/>
              <a:t>Share information</a:t>
            </a:r>
          </a:p>
          <a:p>
            <a:pPr lvl="1"/>
            <a:r>
              <a:rPr lang="en-US" dirty="0" smtClean="0"/>
              <a:t>Highlight patterns and processes</a:t>
            </a:r>
          </a:p>
          <a:p>
            <a:pPr lvl="1"/>
            <a:r>
              <a:rPr lang="en-US" dirty="0" smtClean="0"/>
              <a:t>Illustrate Results</a:t>
            </a:r>
          </a:p>
          <a:p>
            <a:r>
              <a:rPr lang="en-US" dirty="0" smtClean="0"/>
              <a:t>Secondary Objective:</a:t>
            </a:r>
          </a:p>
          <a:p>
            <a:pPr lvl="1"/>
            <a:r>
              <a:rPr lang="en-US" dirty="0" smtClean="0"/>
              <a:t>Create a pleasing and interesting picture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 Controls of the Map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Available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Map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Audience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Conditions of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Technical Limits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315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MAPS AND VISUALIZATIONS</vt:lpstr>
      <vt:lpstr>PowerPoint Presentation</vt:lpstr>
      <vt:lpstr>Two Basic Map Types</vt:lpstr>
      <vt:lpstr>Two Basic Map Types</vt:lpstr>
      <vt:lpstr>PowerPoint Presentation</vt:lpstr>
      <vt:lpstr>Some Constraints Inherent in Paper Maps</vt:lpstr>
      <vt:lpstr>PowerPoint Presentation</vt:lpstr>
      <vt:lpstr>Principles of Map Design</vt:lpstr>
      <vt:lpstr>7 Controls of the Map Design Process</vt:lpstr>
      <vt:lpstr>Map Composition</vt:lpstr>
      <vt:lpstr>PowerPoint Presentation</vt:lpstr>
      <vt:lpstr>Map Symbolization</vt:lpstr>
      <vt:lpstr>Attribute Representation</vt:lpstr>
      <vt:lpstr>Natural Breaks (Jenks)</vt:lpstr>
      <vt:lpstr>Quantile</vt:lpstr>
      <vt:lpstr>Equal Interval</vt:lpstr>
      <vt:lpstr>Standard Deviation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AND VISUALIZATIONS</dc:title>
  <dc:creator>Judd Curran</dc:creator>
  <cp:lastModifiedBy>currans</cp:lastModifiedBy>
  <cp:revision>16</cp:revision>
  <dcterms:created xsi:type="dcterms:W3CDTF">2008-04-02T00:27:07Z</dcterms:created>
  <dcterms:modified xsi:type="dcterms:W3CDTF">2013-04-04T00:08:50Z</dcterms:modified>
</cp:coreProperties>
</file>