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1" r:id="rId1"/>
  </p:sldMasterIdLst>
  <p:sldIdLst>
    <p:sldId id="256" r:id="rId2"/>
    <p:sldId id="257" r:id="rId3"/>
    <p:sldId id="258" r:id="rId4"/>
    <p:sldId id="267" r:id="rId5"/>
    <p:sldId id="259" r:id="rId6"/>
    <p:sldId id="264" r:id="rId7"/>
    <p:sldId id="263" r:id="rId8"/>
    <p:sldId id="261" r:id="rId9"/>
    <p:sldId id="265" r:id="rId10"/>
    <p:sldId id="266" r:id="rId11"/>
    <p:sldId id="262"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06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142F3FAC-1F2B-FB44-B02F-0DCD3ED7B493}" type="datetimeFigureOut">
              <a:rPr lang="en-US" smtClean="0"/>
              <a:pPr/>
              <a:t>04/17/2013</a:t>
            </a:fld>
            <a:endParaRPr lang="en-US"/>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endParaRPr lang="en-US"/>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CA15C064-DD44-4CAC-873E-2D1F54821676}"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81FD9-FB90-FB44-B25C-07D12B0B38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81FD9-FB90-FB44-B25C-07D12B0B3832}"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81FD9-FB90-FB44-B25C-07D12B0B3832}"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81FD9-FB90-FB44-B25C-07D12B0B383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81FD9-FB90-FB44-B25C-07D12B0B38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81FD9-FB90-FB44-B25C-07D12B0B38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81FD9-FB90-FB44-B25C-07D12B0B38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81FD9-FB90-FB44-B25C-07D12B0B3832}" type="slidenum">
              <a:rPr lang="en-US" smtClean="0"/>
              <a:pPr/>
              <a:t>‹#›</a:t>
            </a:fld>
            <a:endParaRPr lang="en-US"/>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81FD9-FB90-FB44-B25C-07D12B0B38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81FD9-FB90-FB44-B25C-07D12B0B38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F3FAC-1F2B-FB44-B02F-0DCD3ED7B493}" type="datetimeFigureOut">
              <a:rPr lang="en-US" smtClean="0"/>
              <a:pPr/>
              <a:t>04/17/2013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en-US" smtClean="0"/>
              <a:t>Click to edit Master title style</a:t>
            </a:r>
            <a:endParaRPr/>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defRPr>
            </a:lvl1pPr>
          </a:lstStyle>
          <a:p>
            <a:fld id="{142F3FAC-1F2B-FB44-B02F-0DCD3ED7B493}" type="datetimeFigureOut">
              <a:rPr lang="en-US" smtClean="0"/>
              <a:pPr/>
              <a:t>04/17/2013</a:t>
            </a:fld>
            <a:endParaRPr lang="en-US"/>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defRPr>
            </a:lvl1pPr>
          </a:lstStyle>
          <a:p>
            <a:fld id="{0C481FD9-FB90-FB44-B25C-07D12B0B383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Federalism</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America’s pragmatic contribution to political theory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Federalism and the Future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FDR’s presidency initiated </a:t>
            </a:r>
            <a:r>
              <a:rPr lang="en-US" b="1" dirty="0" smtClean="0">
                <a:solidFill>
                  <a:schemeClr val="accent1"/>
                </a:solidFill>
              </a:rPr>
              <a:t>cooperative federalism</a:t>
            </a:r>
            <a:r>
              <a:rPr lang="en-US" dirty="0" smtClean="0">
                <a:solidFill>
                  <a:schemeClr val="accent1"/>
                </a:solidFill>
              </a:rPr>
              <a:t> </a:t>
            </a:r>
            <a:r>
              <a:rPr lang="en-US" dirty="0" smtClean="0"/>
              <a:t>that would eventually involve the national government in a wide range of areas including civil rights that would expand the scope of powers of the national government at the expense of state governments.</a:t>
            </a:r>
          </a:p>
          <a:p>
            <a:r>
              <a:rPr lang="en-US" b="1" dirty="0" smtClean="0">
                <a:solidFill>
                  <a:srgbClr val="FFAF03"/>
                </a:solidFill>
              </a:rPr>
              <a:t>New Federalism </a:t>
            </a:r>
            <a:r>
              <a:rPr lang="en-US" dirty="0" smtClean="0"/>
              <a:t>emerged as part of a conservative strategy to reduce the growing power of a central government.  The Supreme Court’s decision in </a:t>
            </a:r>
            <a:r>
              <a:rPr lang="en-US" dirty="0" smtClean="0">
                <a:solidFill>
                  <a:srgbClr val="FFAF03"/>
                </a:solidFill>
              </a:rPr>
              <a:t>U.S. versus Lopez 1995 </a:t>
            </a:r>
            <a:r>
              <a:rPr lang="en-US" dirty="0" smtClean="0"/>
              <a:t>was the first case to place limits on Congress’s commerce powers since the New Deal. The Presidency of George W. Bush seemed to be more results oriented and somewhat incentive to concerns about federalism in such national intrusions into state prerogatives such the </a:t>
            </a:r>
            <a:r>
              <a:rPr lang="en-US" dirty="0" smtClean="0">
                <a:solidFill>
                  <a:srgbClr val="FFAF03"/>
                </a:solidFill>
              </a:rPr>
              <a:t>No Child Left Behind Act 2001</a:t>
            </a:r>
            <a:r>
              <a:rPr lang="en-US" dirty="0" smtClean="0"/>
              <a:t>.  The Obama administration supports states rights in the arena of marriage but is more hesitant with regards to drug law.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and Game</a:t>
            </a:r>
            <a:endParaRPr lang="en-US" dirty="0"/>
          </a:p>
        </p:txBody>
      </p:sp>
      <p:sp>
        <p:nvSpPr>
          <p:cNvPr id="3" name="Content Placeholder 2"/>
          <p:cNvSpPr>
            <a:spLocks noGrp="1"/>
          </p:cNvSpPr>
          <p:nvPr>
            <p:ph idx="1"/>
          </p:nvPr>
        </p:nvSpPr>
        <p:spPr/>
        <p:txBody>
          <a:bodyPr/>
          <a:lstStyle/>
          <a:p>
            <a:r>
              <a:rPr lang="en-US" dirty="0" smtClean="0"/>
              <a:t>Is the Defense of Marriage Act 1996 constitutional? </a:t>
            </a:r>
            <a:r>
              <a:rPr lang="en-US" dirty="0" smtClean="0">
                <a:solidFill>
                  <a:schemeClr val="accent1"/>
                </a:solidFill>
              </a:rPr>
              <a:t>United States versus Windsor 2013</a:t>
            </a:r>
          </a:p>
          <a:p>
            <a:r>
              <a:rPr lang="en-US" dirty="0" smtClean="0"/>
              <a:t>Is it in accord with the Controlled Substance Act of 1970 for businesses to distribute marijuana for medical use? </a:t>
            </a:r>
            <a:r>
              <a:rPr lang="en-US" dirty="0" smtClean="0">
                <a:solidFill>
                  <a:srgbClr val="FFAF03"/>
                </a:solidFill>
              </a:rPr>
              <a:t>United States versus Oakland Cannabis Buyers Cooperative 2001</a:t>
            </a:r>
            <a:endParaRPr lang="en-US" dirty="0">
              <a:solidFill>
                <a:srgbClr val="FFAF03"/>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a:t>
            </a:r>
            <a:endParaRPr lang="en-US" dirty="0"/>
          </a:p>
        </p:txBody>
      </p:sp>
      <p:sp>
        <p:nvSpPr>
          <p:cNvPr id="4" name="Text Placeholder 3"/>
          <p:cNvSpPr>
            <a:spLocks noGrp="1"/>
          </p:cNvSpPr>
          <p:nvPr>
            <p:ph type="body" idx="1"/>
          </p:nvPr>
        </p:nvSpPr>
        <p:spPr/>
        <p:txBody>
          <a:bodyPr>
            <a:normAutofit lnSpcReduction="10000"/>
          </a:bodyPr>
          <a:lstStyle/>
          <a:p>
            <a:r>
              <a:rPr lang="en-US" dirty="0" smtClean="0"/>
              <a:t>Advantages</a:t>
            </a:r>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Variations in justice and laws can exist</a:t>
            </a:r>
          </a:p>
          <a:p>
            <a:r>
              <a:rPr lang="en-US" dirty="0" smtClean="0"/>
              <a:t>States can act as laboratories of democracy</a:t>
            </a:r>
          </a:p>
          <a:p>
            <a:r>
              <a:rPr lang="en-US" dirty="0" smtClean="0"/>
              <a:t>Widespread opportunities for participation – increase sense of political efficacy</a:t>
            </a:r>
          </a:p>
          <a:p>
            <a:r>
              <a:rPr lang="en-US" dirty="0" smtClean="0"/>
              <a:t>More efficient than confederacy as a network for communication</a:t>
            </a:r>
          </a:p>
          <a:p>
            <a:r>
              <a:rPr lang="en-US" dirty="0" smtClean="0"/>
              <a:t>More resilient than unitary state</a:t>
            </a:r>
            <a:endParaRPr lang="en-US" dirty="0"/>
          </a:p>
        </p:txBody>
      </p:sp>
      <p:sp>
        <p:nvSpPr>
          <p:cNvPr id="6" name="Text Placeholder 5"/>
          <p:cNvSpPr>
            <a:spLocks noGrp="1"/>
          </p:cNvSpPr>
          <p:nvPr>
            <p:ph type="body" sz="quarter" idx="3"/>
          </p:nvPr>
        </p:nvSpPr>
        <p:spPr/>
        <p:txBody>
          <a:bodyPr>
            <a:normAutofit lnSpcReduction="10000"/>
          </a:bodyPr>
          <a:lstStyle/>
          <a:p>
            <a:r>
              <a:rPr lang="en-US" dirty="0" smtClean="0"/>
              <a:t>Disadvantages</a:t>
            </a:r>
            <a:endParaRPr lang="en-US" dirty="0"/>
          </a:p>
        </p:txBody>
      </p:sp>
      <p:sp>
        <p:nvSpPr>
          <p:cNvPr id="7" name="Content Placeholder 6"/>
          <p:cNvSpPr>
            <a:spLocks noGrp="1"/>
          </p:cNvSpPr>
          <p:nvPr>
            <p:ph sz="quarter" idx="4"/>
          </p:nvPr>
        </p:nvSpPr>
        <p:spPr/>
        <p:txBody>
          <a:bodyPr>
            <a:normAutofit fontScale="92500" lnSpcReduction="20000"/>
          </a:bodyPr>
          <a:lstStyle/>
          <a:p>
            <a:r>
              <a:rPr lang="en-US" dirty="0" smtClean="0"/>
              <a:t>Variations in justice and laws can exist</a:t>
            </a:r>
          </a:p>
          <a:p>
            <a:r>
              <a:rPr lang="en-US" dirty="0" smtClean="0"/>
              <a:t>States can block national policies</a:t>
            </a:r>
          </a:p>
          <a:p>
            <a:r>
              <a:rPr lang="en-US" dirty="0" smtClean="0"/>
              <a:t>Local powers can deny individuals their rights</a:t>
            </a:r>
          </a:p>
          <a:p>
            <a:r>
              <a:rPr lang="en-US" dirty="0" smtClean="0"/>
              <a:t>States may lack expertise and resources to achieve public goals</a:t>
            </a:r>
          </a:p>
          <a:p>
            <a:r>
              <a:rPr lang="en-US" dirty="0" smtClean="0"/>
              <a:t>Less efficient than unitary state for communication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Humor</a:t>
            </a:r>
            <a:endParaRPr lang="en-US" dirty="0"/>
          </a:p>
        </p:txBody>
      </p:sp>
      <p:pic>
        <p:nvPicPr>
          <p:cNvPr id="4" name="Content Placeholder 3" descr="fEDERALISMToon.jpg"/>
          <p:cNvPicPr>
            <a:picLocks noGrp="1" noChangeAspect="1"/>
          </p:cNvPicPr>
          <p:nvPr>
            <p:ph idx="1"/>
          </p:nvPr>
        </p:nvPicPr>
        <p:blipFill>
          <a:blip r:embed="rId2"/>
          <a:srcRect l="-15401" r="-15401"/>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Learning Objectives</a:t>
            </a:r>
            <a:endParaRPr lang="en-US" dirty="0"/>
          </a:p>
        </p:txBody>
      </p:sp>
      <p:sp>
        <p:nvSpPr>
          <p:cNvPr id="3" name="Content Placeholder 2"/>
          <p:cNvSpPr>
            <a:spLocks noGrp="1"/>
          </p:cNvSpPr>
          <p:nvPr>
            <p:ph idx="1"/>
          </p:nvPr>
        </p:nvSpPr>
        <p:spPr/>
        <p:txBody>
          <a:bodyPr/>
          <a:lstStyle/>
          <a:p>
            <a:r>
              <a:rPr lang="en-US" dirty="0" smtClean="0"/>
              <a:t>What is federalism?</a:t>
            </a:r>
          </a:p>
          <a:p>
            <a:r>
              <a:rPr lang="en-US" dirty="0" smtClean="0"/>
              <a:t>How did federalism historically develop and what is its likely future?</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Federalism as an Idea</a:t>
            </a:r>
            <a:endParaRPr lang="en-US" dirty="0"/>
          </a:p>
        </p:txBody>
      </p:sp>
      <p:pic>
        <p:nvPicPr>
          <p:cNvPr id="6" name="Content Placeholder 5" descr="The Ideological Origins of American Federalism.jpg"/>
          <p:cNvPicPr>
            <a:picLocks noGrp="1" noChangeAspect="1"/>
          </p:cNvPicPr>
          <p:nvPr>
            <p:ph idx="1"/>
          </p:nvPr>
        </p:nvPicPr>
        <p:blipFill>
          <a:blip r:embed="rId2"/>
          <a:srcRect l="-83415" r="-83415"/>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Federalism?</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Federalism is an intermediary form of government standing between a unitary state such as France and a confederation of states such as the United Nations.  </a:t>
            </a:r>
          </a:p>
          <a:p>
            <a:r>
              <a:rPr lang="en-US" b="1" dirty="0" smtClean="0">
                <a:solidFill>
                  <a:srgbClr val="FFAF03"/>
                </a:solidFill>
              </a:rPr>
              <a:t>In a federal system, sovereignty is shared between a national government and local governments. </a:t>
            </a:r>
            <a:r>
              <a:rPr lang="en-US" dirty="0" smtClean="0">
                <a:solidFill>
                  <a:srgbClr val="FFAF03"/>
                </a:solidFill>
              </a:rPr>
              <a:t> </a:t>
            </a:r>
            <a:r>
              <a:rPr lang="en-US" dirty="0" smtClean="0"/>
              <a:t>The national government may have sole authority in managing trade, diplomacy, and defense and local governments may have sole authority in dealing with civil and criminal law.  The national and local governments may share authority in areas such as taxing.</a:t>
            </a:r>
          </a:p>
          <a:p>
            <a:r>
              <a:rPr lang="en-US" dirty="0" smtClean="0"/>
              <a:t>Federalism is a child of necessity, but it may have some characteristics that give it the resilience of a decentralized system and the efficiency of a unitary system. Some believe it to be an ideal solution for governing diverse states such as Iraq and India.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Constitutional Architecture of Federalism</a:t>
            </a:r>
            <a:endParaRPr lang="en-US" dirty="0"/>
          </a:p>
        </p:txBody>
      </p:sp>
      <p:sp>
        <p:nvSpPr>
          <p:cNvPr id="3" name="Content Placeholder 2"/>
          <p:cNvSpPr>
            <a:spLocks noGrp="1"/>
          </p:cNvSpPr>
          <p:nvPr>
            <p:ph idx="1"/>
          </p:nvPr>
        </p:nvSpPr>
        <p:spPr/>
        <p:txBody>
          <a:bodyPr/>
          <a:lstStyle/>
          <a:p>
            <a:r>
              <a:rPr lang="en-US" dirty="0" smtClean="0">
                <a:solidFill>
                  <a:srgbClr val="FFAF03"/>
                </a:solidFill>
              </a:rPr>
              <a:t>Article I, Section 8 </a:t>
            </a:r>
            <a:r>
              <a:rPr lang="en-US" dirty="0" smtClean="0"/>
              <a:t>includes 17 enumerated powers granted to the national government as well as the powers necessary and proper for executing those enumerated powers.</a:t>
            </a:r>
          </a:p>
          <a:p>
            <a:r>
              <a:rPr lang="en-US" dirty="0" smtClean="0">
                <a:solidFill>
                  <a:srgbClr val="FFAF03"/>
                </a:solidFill>
              </a:rPr>
              <a:t>10</a:t>
            </a:r>
            <a:r>
              <a:rPr lang="en-US" baseline="30000" dirty="0" smtClean="0">
                <a:solidFill>
                  <a:srgbClr val="FFAF03"/>
                </a:solidFill>
              </a:rPr>
              <a:t>th</a:t>
            </a:r>
            <a:r>
              <a:rPr lang="en-US" dirty="0" smtClean="0">
                <a:solidFill>
                  <a:srgbClr val="FFAF03"/>
                </a:solidFill>
              </a:rPr>
              <a:t> amendment</a:t>
            </a:r>
            <a:r>
              <a:rPr lang="en-US" dirty="0" smtClean="0"/>
              <a:t> reserves powers not granted to the national government for the states or the people.</a:t>
            </a:r>
          </a:p>
          <a:p>
            <a:r>
              <a:rPr lang="en-US" dirty="0" smtClean="0">
                <a:solidFill>
                  <a:srgbClr val="FFAF03"/>
                </a:solidFill>
              </a:rPr>
              <a:t>Article VI, Clause 2 </a:t>
            </a:r>
            <a:r>
              <a:rPr lang="en-US" dirty="0" smtClean="0"/>
              <a:t>established the U.S. Constitution, federal statutes, and U.S. treaties as the supreme law of the land.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National, Shared, and State Powers</a:t>
            </a:r>
            <a:endParaRPr lang="en-US" sz="2400" dirty="0"/>
          </a:p>
        </p:txBody>
      </p:sp>
      <p:pic>
        <p:nvPicPr>
          <p:cNvPr id="4" name="Content Placeholder 3" descr="Federalism_020.jpg"/>
          <p:cNvPicPr>
            <a:picLocks noGrp="1" noChangeAspect="1"/>
          </p:cNvPicPr>
          <p:nvPr>
            <p:ph idx="1"/>
          </p:nvPr>
        </p:nvPicPr>
        <p:blipFill>
          <a:blip r:embed="rId2"/>
          <a:srcRect l="-15840" r="-15840"/>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smtClean="0"/>
              <a:t>Federalism’s Beginnings</a:t>
            </a:r>
            <a:endParaRPr lang="en-US" dirty="0"/>
          </a:p>
        </p:txBody>
      </p:sp>
      <p:sp>
        <p:nvSpPr>
          <p:cNvPr id="21" name="Content Placeholder 20"/>
          <p:cNvSpPr>
            <a:spLocks noGrp="1"/>
          </p:cNvSpPr>
          <p:nvPr>
            <p:ph idx="1"/>
          </p:nvPr>
        </p:nvSpPr>
        <p:spPr/>
        <p:txBody>
          <a:bodyPr>
            <a:normAutofit fontScale="92500"/>
          </a:bodyPr>
          <a:lstStyle/>
          <a:p>
            <a:r>
              <a:rPr lang="en-US" dirty="0" smtClean="0">
                <a:solidFill>
                  <a:srgbClr val="FFAF03"/>
                </a:solidFill>
              </a:rPr>
              <a:t>Articles of Confederation 1777 </a:t>
            </a:r>
            <a:r>
              <a:rPr lang="en-US" dirty="0" smtClean="0"/>
              <a:t>laid foundation for initial resistance to Britain but weaknesses in addressing security concerns after the war led to the adoption of the </a:t>
            </a:r>
            <a:r>
              <a:rPr lang="en-US" dirty="0" smtClean="0">
                <a:solidFill>
                  <a:srgbClr val="FFAF03"/>
                </a:solidFill>
              </a:rPr>
              <a:t>Constitution of 1787 </a:t>
            </a:r>
            <a:r>
              <a:rPr lang="en-US" dirty="0" smtClean="0"/>
              <a:t>that strengthened the sovereignty of national government while respecting state sovereignty and prerogatives.</a:t>
            </a:r>
          </a:p>
          <a:p>
            <a:r>
              <a:rPr lang="en-US" dirty="0" smtClean="0"/>
              <a:t>The national government established its authority through cases such as </a:t>
            </a:r>
            <a:r>
              <a:rPr lang="en-US" dirty="0" smtClean="0">
                <a:solidFill>
                  <a:srgbClr val="FFAF03"/>
                </a:solidFill>
              </a:rPr>
              <a:t>McCulloch versus Maryland 1819</a:t>
            </a:r>
            <a:r>
              <a:rPr lang="en-US" dirty="0" smtClean="0"/>
              <a:t> but the concept of nullification and court decisions such as</a:t>
            </a:r>
            <a:r>
              <a:rPr lang="en-US" dirty="0" smtClean="0">
                <a:solidFill>
                  <a:srgbClr val="FFAF03"/>
                </a:solidFill>
              </a:rPr>
              <a:t> </a:t>
            </a:r>
            <a:r>
              <a:rPr lang="en-US" dirty="0" err="1" smtClean="0">
                <a:solidFill>
                  <a:srgbClr val="FFAF03"/>
                </a:solidFill>
              </a:rPr>
              <a:t>Dred</a:t>
            </a:r>
            <a:r>
              <a:rPr lang="en-US" dirty="0" smtClean="0">
                <a:solidFill>
                  <a:srgbClr val="FFAF03"/>
                </a:solidFill>
              </a:rPr>
              <a:t> Scott versus Sanford 1857 </a:t>
            </a:r>
            <a:r>
              <a:rPr lang="en-US" dirty="0" smtClean="0"/>
              <a:t>shifted legal authority towards states culminating in secession and the Civil War.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Federalism Stabilized and Challenged</a:t>
            </a:r>
            <a:endParaRPr lang="en-US" dirty="0"/>
          </a:p>
        </p:txBody>
      </p:sp>
      <p:sp>
        <p:nvSpPr>
          <p:cNvPr id="3" name="Content Placeholder 2"/>
          <p:cNvSpPr>
            <a:spLocks noGrp="1"/>
          </p:cNvSpPr>
          <p:nvPr>
            <p:ph idx="1"/>
          </p:nvPr>
        </p:nvSpPr>
        <p:spPr/>
        <p:txBody>
          <a:bodyPr/>
          <a:lstStyle/>
          <a:p>
            <a:r>
              <a:rPr lang="en-US" b="1" dirty="0" smtClean="0">
                <a:solidFill>
                  <a:srgbClr val="FFAF03"/>
                </a:solidFill>
              </a:rPr>
              <a:t>Dual federalism </a:t>
            </a:r>
            <a:r>
              <a:rPr lang="en-US" dirty="0" smtClean="0"/>
              <a:t>emerged as a doctrine after the Civil War restricting both the state and national governments to narrow definitions of their powers</a:t>
            </a:r>
            <a:r>
              <a:rPr lang="en-US" dirty="0" smtClean="0">
                <a:solidFill>
                  <a:srgbClr val="FFAF03"/>
                </a:solidFill>
              </a:rPr>
              <a:t>.  </a:t>
            </a:r>
            <a:r>
              <a:rPr lang="en-US" dirty="0" err="1" smtClean="0">
                <a:solidFill>
                  <a:srgbClr val="FFAF03"/>
                </a:solidFill>
              </a:rPr>
              <a:t>Plessy</a:t>
            </a:r>
            <a:r>
              <a:rPr lang="en-US" dirty="0" smtClean="0">
                <a:solidFill>
                  <a:srgbClr val="FFAF03"/>
                </a:solidFill>
              </a:rPr>
              <a:t> versus Ferguson 1896 </a:t>
            </a:r>
            <a:r>
              <a:rPr lang="en-US" dirty="0" smtClean="0"/>
              <a:t>showed how far regional variations could exist under such an interpretation of Federalism.  Economic concerns emerging from the great Depression led to a new interpretation of the government’s powers in such cases as </a:t>
            </a:r>
            <a:r>
              <a:rPr lang="en-US" dirty="0" smtClean="0">
                <a:solidFill>
                  <a:srgbClr val="FFAF03"/>
                </a:solidFill>
              </a:rPr>
              <a:t>the National Labor Relations Board versus Jones and Laughlin Steel 1937.</a:t>
            </a:r>
            <a:endParaRPr lang="en-US" dirty="0">
              <a:solidFill>
                <a:srgbClr val="FFAF03"/>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3208</TotalTime>
  <Words>686</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Twilight</vt:lpstr>
      <vt:lpstr>Federalism</vt:lpstr>
      <vt:lpstr>Political Humor</vt:lpstr>
      <vt:lpstr>Student Learning Objectives</vt:lpstr>
      <vt:lpstr>Federalism as an Idea</vt:lpstr>
      <vt:lpstr>What Is Federalism?</vt:lpstr>
      <vt:lpstr>Constitutional Architecture of Federalism</vt:lpstr>
      <vt:lpstr>National, Shared, and State Powers</vt:lpstr>
      <vt:lpstr>Federalism’s Beginnings</vt:lpstr>
      <vt:lpstr>Federalism Stabilized and Challenged</vt:lpstr>
      <vt:lpstr>New Federalism and the Future</vt:lpstr>
      <vt:lpstr>Case Study and Game</vt:lpstr>
      <vt:lpstr>Federalism</vt:lpstr>
    </vt:vector>
  </TitlesOfParts>
  <Company>Grossmont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dc:title>
  <dc:creator>Todd Myers</dc:creator>
  <cp:lastModifiedBy>Todd Myers</cp:lastModifiedBy>
  <cp:revision>9</cp:revision>
  <dcterms:created xsi:type="dcterms:W3CDTF">2013-04-13T03:50:32Z</dcterms:created>
  <dcterms:modified xsi:type="dcterms:W3CDTF">2013-04-17T23:02:02Z</dcterms:modified>
</cp:coreProperties>
</file>