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Objects="1">
      <p:cViewPr varScale="1">
        <p:scale>
          <a:sx n="75" d="100"/>
          <a:sy n="75" d="100"/>
        </p:scale>
        <p:origin x="-36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Rectangle 8"/>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9"/>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lstStyle>
          <a:p>
            <a:r>
              <a:rPr lang="en-US" smtClean="0"/>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fld id="{9EECE474-0BA7-4EBA-8E6A-C5FC92618E5E}" type="datetimeFigureOut">
              <a:rPr lang="en-US"/>
              <a:pPr>
                <a:defRPr/>
              </a:pPr>
              <a:t>10/20/2008</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E25359AF-2CDC-49C4-9A7D-C6E883328AB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41727BD-D428-424A-916C-32C78C40374A}" type="datetimeFigureOut">
              <a:rPr lang="en-US"/>
              <a:pPr>
                <a:defRPr/>
              </a:pPr>
              <a:t>10/20/2008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FFCF24B-AAB5-461E-9094-5580259E20D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8"/>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781800" y="274640"/>
            <a:ext cx="19050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fld id="{D1C32D39-0A57-473B-AF42-EA8138281ECD}" type="datetimeFigureOut">
              <a:rPr lang="en-US"/>
              <a:pPr>
                <a:defRPr/>
              </a:pPr>
              <a:t>10/20/2008</a:t>
            </a:fld>
            <a:endParaRPr lang="en-US"/>
          </a:p>
        </p:txBody>
      </p:sp>
      <p:sp>
        <p:nvSpPr>
          <p:cNvPr id="7" name="Footer Placeholder 4"/>
          <p:cNvSpPr>
            <a:spLocks noGrp="1"/>
          </p:cNvSpPr>
          <p:nvPr>
            <p:ph type="ftr" sz="quarter" idx="11"/>
          </p:nvPr>
        </p:nvSpPr>
        <p:spPr>
          <a:xfrm>
            <a:off x="2640013" y="6376988"/>
            <a:ext cx="3836987" cy="365125"/>
          </a:xfrm>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6D3A9D13-7669-49E4-8B4C-186C0763169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519B287-86C2-4D04-8DB1-6D419C6A7103}" type="datetimeFigureOut">
              <a:rPr lang="en-US"/>
              <a:pPr>
                <a:defRPr/>
              </a:pPr>
              <a:t>10/20/2008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67BB7A4-5C5B-472D-BC32-6D4D1228CF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Rectangle 8"/>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11"/>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7623654C-1E31-4B77-9BE6-1444F9263B76}" type="datetimeFigureOut">
              <a:rPr lang="en-US"/>
              <a:pPr>
                <a:defRPr/>
              </a:pPr>
              <a:t>10/20/2008</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6F7089A4-A85E-4D20-9795-21731F8DA49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BEFC5B6-0DD9-4215-AF22-F13472DC3101}" type="datetimeFigureOut">
              <a:rPr lang="en-US"/>
              <a:pPr>
                <a:defRPr/>
              </a:pPr>
              <a:t>10/20/2008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2610877-A9B4-4CA1-8D2D-F9BF1D32780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CAE95AE-0577-476C-B84C-018FA776E1FC}" type="datetimeFigureOut">
              <a:rPr lang="en-US"/>
              <a:pPr>
                <a:defRPr/>
              </a:pPr>
              <a:t>10/20/2008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C143833-4815-4928-8D8B-53F19965A0B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2559C25-CDB2-4EF0-968F-08815806BCB7}" type="datetimeFigureOut">
              <a:rPr lang="en-US"/>
              <a:pPr>
                <a:defRPr/>
              </a:pPr>
              <a:t>10/20/2008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DAD0399-48AC-4558-B26A-11B2D55E3AB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2259E0A1-DA8B-44B9-911C-7F5DA20A69E6}" type="datetimeFigureOut">
              <a:rPr lang="en-US"/>
              <a:pPr>
                <a:defRPr/>
              </a:pPr>
              <a:t>10/20/2008</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C46D1D81-2B1F-4F10-A1E9-7998A3ADAA7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11"/>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lstStyle>
          <a:p>
            <a:r>
              <a:rPr lang="en-US" smtClean="0"/>
              <a:t>Click to edit Master title style</a:t>
            </a:r>
            <a:endParaRPr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D89A26FD-D700-4126-92E9-295A4FBCF80D}" type="datetimeFigureOut">
              <a:rPr lang="en-US"/>
              <a:pPr>
                <a:defRPr/>
              </a:pPr>
              <a:t>10/20/2008</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2E44FD8E-C601-462D-B121-F3B546ABA87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5" name="Rectangle 10"/>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lstStyle>
          <a:p>
            <a:r>
              <a:rPr lang="en-US" smtClean="0"/>
              <a:t>Click to edit Master title style</a:t>
            </a:r>
            <a:endParaRPr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165100" y="1169988"/>
            <a:ext cx="2522538" cy="201612"/>
          </a:xfrm>
        </p:spPr>
        <p:txBody>
          <a:bodyPr/>
          <a:lstStyle>
            <a:lvl1pPr>
              <a:defRPr/>
            </a:lvl1pPr>
          </a:lstStyle>
          <a:p>
            <a:pPr>
              <a:defRPr/>
            </a:pPr>
            <a:fld id="{C794BA3D-792E-44CB-B7A7-7711BF43B4FD}" type="datetimeFigureOut">
              <a:rPr lang="en-US"/>
              <a:pPr>
                <a:defRPr/>
              </a:pPr>
              <a:t>10/20/2008</a:t>
            </a:fld>
            <a:endParaRPr lang="en-US"/>
          </a:p>
        </p:txBody>
      </p:sp>
      <p:sp>
        <p:nvSpPr>
          <p:cNvPr id="8" name="Footer Placeholder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n-US"/>
          </a:p>
        </p:txBody>
      </p:sp>
      <p:sp>
        <p:nvSpPr>
          <p:cNvPr id="9" name="Slide Number Placeholder 6"/>
          <p:cNvSpPr>
            <a:spLocks noGrp="1"/>
          </p:cNvSpPr>
          <p:nvPr>
            <p:ph type="sldNum" sz="quarter" idx="12"/>
          </p:nvPr>
        </p:nvSpPr>
        <p:spPr>
          <a:xfrm>
            <a:off x="8339138" y="1169988"/>
            <a:ext cx="733425" cy="201612"/>
          </a:xfrm>
        </p:spPr>
        <p:txBody>
          <a:bodyPr/>
          <a:lstStyle>
            <a:lvl1pPr>
              <a:defRPr/>
            </a:lvl1pPr>
          </a:lstStyle>
          <a:p>
            <a:pPr>
              <a:defRPr/>
            </a:pPr>
            <a:fld id="{735B3F66-E76F-4ED5-AA69-CC1DE3EBFAB0}"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lang="en-US" smtClean="0"/>
              <a:t>Click to edit Master title style</a:t>
            </a:r>
            <a:endParaRPr lang="en-US"/>
          </a:p>
        </p:txBody>
      </p:sp>
      <p:sp>
        <p:nvSpPr>
          <p:cNvPr id="1029" name="Text Placeholder 2"/>
          <p:cNvSpPr>
            <a:spLocks noGrp="1"/>
          </p:cNvSpPr>
          <p:nvPr>
            <p:ph type="body" idx="1"/>
          </p:nvPr>
        </p:nvSpPr>
        <p:spPr bwMode="auto">
          <a:xfrm>
            <a:off x="457200" y="1774825"/>
            <a:ext cx="82296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smtClean="0">
                <a:solidFill>
                  <a:schemeClr val="tx1">
                    <a:tint val="95000"/>
                  </a:schemeClr>
                </a:solidFill>
                <a:latin typeface="+mn-lt"/>
              </a:defRPr>
            </a:lvl1pPr>
          </a:lstStyle>
          <a:p>
            <a:pPr>
              <a:defRPr/>
            </a:pPr>
            <a:fld id="{429C876F-230B-42F2-8E60-86A777E510A7}" type="datetimeFigureOut">
              <a:rPr lang="en-US"/>
              <a:pPr>
                <a:defRPr/>
              </a:pPr>
              <a:t>10/20/2008</a:t>
            </a:fld>
            <a:endParaRPr lang="en-US"/>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bIns="0" rtlCol="0" anchor="b"/>
          <a:lstStyle>
            <a:lvl1pPr algn="r" eaLnBrk="1" fontAlgn="auto" latinLnBrk="0" hangingPunct="1">
              <a:spcBef>
                <a:spcPts val="0"/>
              </a:spcBef>
              <a:spcAft>
                <a:spcPts val="0"/>
              </a:spcAft>
              <a:defRPr kumimoji="0" sz="1200" smtClean="0">
                <a:solidFill>
                  <a:schemeClr val="tx1">
                    <a:tint val="95000"/>
                  </a:schemeClr>
                </a:solidFill>
                <a:latin typeface="+mn-lt"/>
              </a:defRPr>
            </a:lvl1pPr>
          </a:lstStyle>
          <a:p>
            <a:pPr>
              <a:defRPr/>
            </a:pPr>
            <a:fld id="{C6183438-FD45-4546-9482-837A1ABC357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61" r:id="rId3"/>
    <p:sldLayoutId id="2147483658" r:id="rId4"/>
    <p:sldLayoutId id="2147483657" r:id="rId5"/>
    <p:sldLayoutId id="2147483656" r:id="rId6"/>
    <p:sldLayoutId id="2147483662" r:id="rId7"/>
    <p:sldLayoutId id="2147483663" r:id="rId8"/>
    <p:sldLayoutId id="2147483664" r:id="rId9"/>
    <p:sldLayoutId id="2147483655" r:id="rId10"/>
    <p:sldLayoutId id="2147483665" r:id="rId11"/>
  </p:sldLayoutIdLst>
  <p:txStyles>
    <p:titleStyle>
      <a:lvl1pPr algn="l" rtl="0" fontAlgn="base">
        <a:spcBef>
          <a:spcPct val="0"/>
        </a:spcBef>
        <a:spcAft>
          <a:spcPct val="0"/>
        </a:spcAft>
        <a:defRPr sz="4500" b="1" kern="1200">
          <a:solidFill>
            <a:srgbClr val="FFC800"/>
          </a:solidFill>
          <a:latin typeface="+mj-lt"/>
          <a:ea typeface="+mj-ea"/>
          <a:cs typeface="+mj-cs"/>
        </a:defRPr>
      </a:lvl1pPr>
      <a:lvl2pPr algn="l" rtl="0" fontAlgn="base">
        <a:spcBef>
          <a:spcPct val="0"/>
        </a:spcBef>
        <a:spcAft>
          <a:spcPct val="0"/>
        </a:spcAft>
        <a:defRPr sz="4500" b="1">
          <a:solidFill>
            <a:srgbClr val="FFC800"/>
          </a:solidFill>
          <a:latin typeface="Corbel" pitchFamily="34" charset="0"/>
        </a:defRPr>
      </a:lvl2pPr>
      <a:lvl3pPr algn="l" rtl="0" fontAlgn="base">
        <a:spcBef>
          <a:spcPct val="0"/>
        </a:spcBef>
        <a:spcAft>
          <a:spcPct val="0"/>
        </a:spcAft>
        <a:defRPr sz="4500" b="1">
          <a:solidFill>
            <a:srgbClr val="FFC800"/>
          </a:solidFill>
          <a:latin typeface="Corbel" pitchFamily="34" charset="0"/>
        </a:defRPr>
      </a:lvl3pPr>
      <a:lvl4pPr algn="l" rtl="0" fontAlgn="base">
        <a:spcBef>
          <a:spcPct val="0"/>
        </a:spcBef>
        <a:spcAft>
          <a:spcPct val="0"/>
        </a:spcAft>
        <a:defRPr sz="4500" b="1">
          <a:solidFill>
            <a:srgbClr val="FFC800"/>
          </a:solidFill>
          <a:latin typeface="Corbel" pitchFamily="34" charset="0"/>
        </a:defRPr>
      </a:lvl4pPr>
      <a:lvl5pPr algn="l" rtl="0" fontAlgn="base">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p:titleStyle>
    <p:bodyStyle>
      <a:lvl1pPr marL="438150" indent="-319088" algn="l" rtl="0" fontAlgn="base">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fontAlgn="base">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fontAlgn="base">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fontAlgn="base">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fontAlgn="base">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en.wikipedia.org/wiki/Xu_Zhimo" TargetMode="External"/><Relationship Id="rId3" Type="http://schemas.openxmlformats.org/officeDocument/2006/relationships/hyperlink" Target="http://en.wikipedia.org/wiki/Li_Dazhao" TargetMode="External"/><Relationship Id="rId7" Type="http://schemas.openxmlformats.org/officeDocument/2006/relationships/hyperlink" Target="http://en.wikipedia.org/wiki/Ding_Ling" TargetMode="External"/><Relationship Id="rId2" Type="http://schemas.openxmlformats.org/officeDocument/2006/relationships/hyperlink" Target="http://en.wikipedia.org/wiki/Chen_Duxiu" TargetMode="External"/><Relationship Id="rId1" Type="http://schemas.openxmlformats.org/officeDocument/2006/relationships/slideLayout" Target="../slideLayouts/slideLayout2.xml"/><Relationship Id="rId6" Type="http://schemas.openxmlformats.org/officeDocument/2006/relationships/hyperlink" Target="http://en.wikipedia.org/wiki/Lu_Xun" TargetMode="External"/><Relationship Id="rId5" Type="http://schemas.openxmlformats.org/officeDocument/2006/relationships/hyperlink" Target="http://en.wikipedia.org/wiki/Hu_Shi" TargetMode="External"/><Relationship Id="rId10" Type="http://schemas.openxmlformats.org/officeDocument/2006/relationships/hyperlink" Target="http://en.wikipedia.org/wiki/Mao_Dun" TargetMode="External"/><Relationship Id="rId4" Type="http://schemas.openxmlformats.org/officeDocument/2006/relationships/hyperlink" Target="http://en.wikipedia.org/wiki/Mao_Zedong" TargetMode="External"/><Relationship Id="rId9" Type="http://schemas.openxmlformats.org/officeDocument/2006/relationships/hyperlink" Target="http://en.wikipedia.org/wiki/Guo_moruo"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en.wikipedia.org/wiki/Lu_Xun" TargetMode="External"/><Relationship Id="rId2" Type="http://schemas.openxmlformats.org/officeDocument/2006/relationships/hyperlink" Target="http://app1.chinadaily.com.cn/star/2003/0130/cu18-2.html" TargetMode="External"/><Relationship Id="rId1" Type="http://schemas.openxmlformats.org/officeDocument/2006/relationships/slideLayout" Target="../slideLayouts/slideLayout2.xml"/><Relationship Id="rId5" Type="http://schemas.openxmlformats.org/officeDocument/2006/relationships/hyperlink" Target="http://www.stx.ox.ac.uk/about/publications/record/21/college_seminar_rana_mitter" TargetMode="External"/><Relationship Id="rId4" Type="http://schemas.openxmlformats.org/officeDocument/2006/relationships/hyperlink" Target="http://en.wikipedia.org/wiki/Ding_L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en-US" dirty="0" smtClean="0">
                <a:solidFill>
                  <a:schemeClr val="accent1">
                    <a:satMod val="150000"/>
                  </a:schemeClr>
                </a:solidFill>
              </a:rPr>
              <a:t>A Bitter Revolution</a:t>
            </a:r>
            <a:endParaRPr lang="en-US" dirty="0">
              <a:solidFill>
                <a:schemeClr val="accent1">
                  <a:satMod val="150000"/>
                </a:schemeClr>
              </a:solidFill>
            </a:endParaRPr>
          </a:p>
        </p:txBody>
      </p:sp>
      <p:sp>
        <p:nvSpPr>
          <p:cNvPr id="13314" name="Subtitle 2"/>
          <p:cNvSpPr>
            <a:spLocks noGrp="1"/>
          </p:cNvSpPr>
          <p:nvPr>
            <p:ph type="subTitle" idx="1"/>
          </p:nvPr>
        </p:nvSpPr>
        <p:spPr>
          <a:xfrm>
            <a:off x="685800" y="1828800"/>
            <a:ext cx="8077200" cy="1500188"/>
          </a:xfrm>
        </p:spPr>
        <p:txBody>
          <a:bodyPr/>
          <a:lstStyle/>
          <a:p>
            <a:r>
              <a:rPr lang="en-US" smtClean="0"/>
              <a:t>China’s Struggle with the Modern World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Subcultures</a:t>
            </a:r>
            <a:endParaRPr lang="en-US" dirty="0">
              <a:solidFill>
                <a:schemeClr val="accent1">
                  <a:satMod val="150000"/>
                </a:schemeClr>
              </a:solidFill>
            </a:endParaRPr>
          </a:p>
        </p:txBody>
      </p:sp>
      <p:sp>
        <p:nvSpPr>
          <p:cNvPr id="3" name="Content Placeholder 2"/>
          <p:cNvSpPr>
            <a:spLocks noGrp="1"/>
          </p:cNvSpPr>
          <p:nvPr>
            <p:ph idx="1"/>
          </p:nvPr>
        </p:nvSpPr>
        <p:spPr/>
        <p:txBody>
          <a:bodyPr rtlCol="0">
            <a:normAutofit fontScale="85000" lnSpcReduction="20000"/>
          </a:bodyPr>
          <a:lstStyle/>
          <a:p>
            <a:pPr marL="438912" indent="-320040" fontAlgn="auto">
              <a:spcBef>
                <a:spcPts val="0"/>
              </a:spcBef>
              <a:spcAft>
                <a:spcPts val="0"/>
              </a:spcAft>
              <a:buFont typeface="Wingdings 2"/>
              <a:buChar char=""/>
              <a:defRPr/>
            </a:pPr>
            <a:r>
              <a:rPr lang="en-US" dirty="0" smtClean="0"/>
              <a:t>Leftist Radicals</a:t>
            </a:r>
          </a:p>
          <a:p>
            <a:pPr marL="731520" lvl="1" indent="-274320" fontAlgn="auto">
              <a:spcAft>
                <a:spcPts val="0"/>
              </a:spcAft>
              <a:buFont typeface="Wingdings"/>
              <a:buChar char=""/>
              <a:defRPr/>
            </a:pPr>
            <a:r>
              <a:rPr lang="en-US" dirty="0" smtClean="0"/>
              <a:t>Chen Duxiu </a:t>
            </a:r>
            <a:r>
              <a:rPr lang="en-US" dirty="0" smtClean="0">
                <a:hlinkClick r:id="rId2"/>
              </a:rPr>
              <a:t>http://en.wikipedia.org/wiki/Chen_Duxiu</a:t>
            </a:r>
            <a:r>
              <a:rPr lang="en-US" dirty="0" smtClean="0"/>
              <a:t>  </a:t>
            </a:r>
          </a:p>
          <a:p>
            <a:pPr marL="731520" lvl="1" indent="-274320" fontAlgn="auto">
              <a:spcAft>
                <a:spcPts val="0"/>
              </a:spcAft>
              <a:buFont typeface="Wingdings"/>
              <a:buChar char=""/>
              <a:defRPr/>
            </a:pPr>
            <a:r>
              <a:rPr lang="en-US" dirty="0" smtClean="0"/>
              <a:t>Li Dazhao </a:t>
            </a:r>
            <a:r>
              <a:rPr lang="en-US" dirty="0" smtClean="0">
                <a:hlinkClick r:id="rId3"/>
              </a:rPr>
              <a:t>http://en.wikipedia.org/wiki/Li_Dazhao</a:t>
            </a:r>
            <a:r>
              <a:rPr lang="en-US" dirty="0" smtClean="0"/>
              <a:t>   </a:t>
            </a:r>
          </a:p>
          <a:p>
            <a:pPr marL="731520" lvl="1" indent="-274320" fontAlgn="auto">
              <a:spcAft>
                <a:spcPts val="0"/>
              </a:spcAft>
              <a:buFont typeface="Wingdings"/>
              <a:buChar char=""/>
              <a:defRPr/>
            </a:pPr>
            <a:r>
              <a:rPr lang="en-US" dirty="0" smtClean="0"/>
              <a:t>Mao Zedong </a:t>
            </a:r>
            <a:r>
              <a:rPr lang="en-US" dirty="0" smtClean="0">
                <a:hlinkClick r:id="rId4"/>
              </a:rPr>
              <a:t>http://en.wikipedia.org/wiki/Mao_Zedong</a:t>
            </a:r>
            <a:r>
              <a:rPr lang="en-US" dirty="0" smtClean="0"/>
              <a:t>  </a:t>
            </a:r>
          </a:p>
          <a:p>
            <a:pPr marL="731520" lvl="1" indent="-274320" fontAlgn="auto">
              <a:spcAft>
                <a:spcPts val="0"/>
              </a:spcAft>
              <a:buFont typeface="Wingdings"/>
              <a:buChar char=""/>
              <a:defRPr/>
            </a:pPr>
            <a:r>
              <a:rPr lang="en-US" dirty="0" err="1" smtClean="0"/>
              <a:t>Hu</a:t>
            </a:r>
            <a:r>
              <a:rPr lang="en-US" dirty="0" smtClean="0"/>
              <a:t> Shi </a:t>
            </a:r>
            <a:r>
              <a:rPr lang="en-US" dirty="0" smtClean="0">
                <a:hlinkClick r:id="rId5"/>
              </a:rPr>
              <a:t>http://en.wikipedia.org/wiki/Hu_Shi</a:t>
            </a:r>
            <a:r>
              <a:rPr lang="en-US" dirty="0" smtClean="0"/>
              <a:t>  </a:t>
            </a:r>
          </a:p>
          <a:p>
            <a:pPr marL="438912" indent="-320040" fontAlgn="auto">
              <a:spcBef>
                <a:spcPts val="0"/>
              </a:spcBef>
              <a:spcAft>
                <a:spcPts val="0"/>
              </a:spcAft>
              <a:buFont typeface="Wingdings 2"/>
              <a:buChar char=""/>
              <a:defRPr/>
            </a:pPr>
            <a:r>
              <a:rPr lang="en-US" dirty="0" smtClean="0"/>
              <a:t>Writers of Fiction</a:t>
            </a:r>
          </a:p>
          <a:p>
            <a:pPr marL="731520" lvl="1" indent="-274320" fontAlgn="auto">
              <a:spcAft>
                <a:spcPts val="0"/>
              </a:spcAft>
              <a:buFont typeface="Wingdings"/>
              <a:buChar char=""/>
              <a:defRPr/>
            </a:pPr>
            <a:r>
              <a:rPr lang="en-US" dirty="0" smtClean="0"/>
              <a:t>Lu Xun </a:t>
            </a:r>
            <a:r>
              <a:rPr lang="en-US" dirty="0" smtClean="0">
                <a:hlinkClick r:id="rId6"/>
              </a:rPr>
              <a:t>http://en.wikipedia.org/wiki/Lu_Xun</a:t>
            </a:r>
            <a:r>
              <a:rPr lang="en-US" dirty="0" smtClean="0"/>
              <a:t>  </a:t>
            </a:r>
          </a:p>
          <a:p>
            <a:pPr marL="731520" lvl="1" indent="-274320" fontAlgn="auto">
              <a:spcAft>
                <a:spcPts val="0"/>
              </a:spcAft>
              <a:buFont typeface="Wingdings"/>
              <a:buChar char=""/>
              <a:defRPr/>
            </a:pPr>
            <a:r>
              <a:rPr lang="en-US" dirty="0" smtClean="0"/>
              <a:t>Ding Ling </a:t>
            </a:r>
            <a:r>
              <a:rPr lang="en-US" dirty="0" smtClean="0">
                <a:hlinkClick r:id="rId7"/>
              </a:rPr>
              <a:t>http://en.wikipedia.org/wiki/Ding_Ling</a:t>
            </a:r>
            <a:r>
              <a:rPr lang="en-US" dirty="0" smtClean="0"/>
              <a:t>  </a:t>
            </a:r>
          </a:p>
          <a:p>
            <a:pPr marL="731520" lvl="1" indent="-274320" fontAlgn="auto">
              <a:spcAft>
                <a:spcPts val="0"/>
              </a:spcAft>
              <a:buFont typeface="Wingdings"/>
              <a:buChar char=""/>
              <a:defRPr/>
            </a:pPr>
            <a:r>
              <a:rPr lang="en-US" dirty="0" err="1" smtClean="0"/>
              <a:t>Xu</a:t>
            </a:r>
            <a:r>
              <a:rPr lang="en-US" dirty="0" smtClean="0"/>
              <a:t> Zhimo </a:t>
            </a:r>
            <a:r>
              <a:rPr lang="en-US" dirty="0" smtClean="0">
                <a:hlinkClick r:id="rId8"/>
              </a:rPr>
              <a:t>http://en.wikipedia.org/wiki/Xu_Zhimo</a:t>
            </a:r>
            <a:r>
              <a:rPr lang="en-US" dirty="0" smtClean="0"/>
              <a:t>  </a:t>
            </a:r>
          </a:p>
          <a:p>
            <a:pPr marL="731520" lvl="1" indent="-274320" fontAlgn="auto">
              <a:spcAft>
                <a:spcPts val="0"/>
              </a:spcAft>
              <a:buFont typeface="Wingdings"/>
              <a:buChar char=""/>
              <a:defRPr/>
            </a:pPr>
            <a:r>
              <a:rPr lang="en-US" dirty="0" err="1" smtClean="0"/>
              <a:t>Guo</a:t>
            </a:r>
            <a:r>
              <a:rPr lang="en-US" dirty="0" smtClean="0"/>
              <a:t> Morou </a:t>
            </a:r>
            <a:r>
              <a:rPr lang="en-US" dirty="0" smtClean="0">
                <a:hlinkClick r:id="rId9"/>
              </a:rPr>
              <a:t>http://en.wikipedia.org/wiki/Guo_moruo</a:t>
            </a:r>
            <a:r>
              <a:rPr lang="en-US" dirty="0" smtClean="0"/>
              <a:t>  </a:t>
            </a:r>
          </a:p>
          <a:p>
            <a:pPr marL="731520" lvl="1" indent="-274320" fontAlgn="auto">
              <a:spcAft>
                <a:spcPts val="0"/>
              </a:spcAft>
              <a:buFont typeface="Wingdings"/>
              <a:buChar char=""/>
              <a:defRPr/>
            </a:pPr>
            <a:r>
              <a:rPr lang="en-US" dirty="0" smtClean="0"/>
              <a:t>Mao Dun </a:t>
            </a:r>
            <a:r>
              <a:rPr lang="en-US" dirty="0" smtClean="0">
                <a:hlinkClick r:id="rId10"/>
              </a:rPr>
              <a:t>http://en.wikipedia.org/wiki/Mao_Dun</a:t>
            </a:r>
            <a:r>
              <a:rPr lang="en-US"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The Making of a New China</a:t>
            </a:r>
            <a:endParaRPr lang="en-US" dirty="0">
              <a:solidFill>
                <a:schemeClr val="accent1">
                  <a:satMod val="150000"/>
                </a:schemeClr>
              </a:solidFill>
            </a:endParaRPr>
          </a:p>
        </p:txBody>
      </p:sp>
      <p:sp>
        <p:nvSpPr>
          <p:cNvPr id="14338" name="Content Placeholder 2"/>
          <p:cNvSpPr>
            <a:spLocks noGrp="1"/>
          </p:cNvSpPr>
          <p:nvPr>
            <p:ph idx="1"/>
          </p:nvPr>
        </p:nvSpPr>
        <p:spPr/>
        <p:txBody>
          <a:bodyPr/>
          <a:lstStyle/>
          <a:p>
            <a:r>
              <a:rPr lang="en-US" smtClean="0"/>
              <a:t>Description of the May Fourth Incident</a:t>
            </a:r>
          </a:p>
          <a:p>
            <a:pPr lvl="1"/>
            <a:r>
              <a:rPr lang="en-US" smtClean="0"/>
              <a:t>Youth</a:t>
            </a:r>
          </a:p>
          <a:p>
            <a:pPr lvl="1"/>
            <a:r>
              <a:rPr lang="en-US" smtClean="0"/>
              <a:t>Internationalism</a:t>
            </a:r>
          </a:p>
          <a:p>
            <a:pPr lvl="1"/>
            <a:r>
              <a:rPr lang="en-US" smtClean="0"/>
              <a:t>Violence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accent1">
                    <a:satMod val="150000"/>
                  </a:schemeClr>
                </a:solidFill>
              </a:rPr>
              <a:t>Why Was May Fourth Important?</a:t>
            </a:r>
            <a:endParaRPr lang="en-US" dirty="0">
              <a:solidFill>
                <a:schemeClr val="accent1">
                  <a:satMod val="150000"/>
                </a:schemeClr>
              </a:solidFill>
            </a:endParaRPr>
          </a:p>
        </p:txBody>
      </p:sp>
      <p:sp>
        <p:nvSpPr>
          <p:cNvPr id="3" name="Content Placeholder 2"/>
          <p:cNvSpPr>
            <a:spLocks noGrp="1"/>
          </p:cNvSpPr>
          <p:nvPr>
            <p:ph idx="1"/>
          </p:nvPr>
        </p:nvSpPr>
        <p:spPr/>
        <p:txBody>
          <a:bodyPr rtlCol="0">
            <a:normAutofit fontScale="77500" lnSpcReduction="20000"/>
          </a:bodyPr>
          <a:lstStyle/>
          <a:p>
            <a:pPr marL="438912" indent="-320040" fontAlgn="auto">
              <a:spcBef>
                <a:spcPts val="0"/>
              </a:spcBef>
              <a:spcAft>
                <a:spcPts val="0"/>
              </a:spcAft>
              <a:buFont typeface="Wingdings 2"/>
              <a:buChar char=""/>
              <a:defRPr/>
            </a:pPr>
            <a:r>
              <a:rPr lang="en-US" dirty="0" smtClean="0"/>
              <a:t>The May Fourth Incident in Communist Historiography – Dominant Narrative – Reaction against Confucianism</a:t>
            </a:r>
          </a:p>
          <a:p>
            <a:pPr marL="731520" lvl="1" indent="-274320" fontAlgn="auto">
              <a:spcAft>
                <a:spcPts val="0"/>
              </a:spcAft>
              <a:buFont typeface="Wingdings"/>
              <a:buChar char=""/>
              <a:defRPr/>
            </a:pPr>
            <a:r>
              <a:rPr lang="en-US" dirty="0" smtClean="0"/>
              <a:t>Chow </a:t>
            </a:r>
            <a:r>
              <a:rPr lang="en-US" dirty="0" err="1" smtClean="0"/>
              <a:t>Tse-tsung’s</a:t>
            </a:r>
            <a:r>
              <a:rPr lang="en-US" dirty="0" smtClean="0"/>
              <a:t> </a:t>
            </a:r>
            <a:r>
              <a:rPr lang="en-US" i="1" dirty="0" smtClean="0"/>
              <a:t>The May Fourth Movement </a:t>
            </a:r>
            <a:r>
              <a:rPr lang="en-US" dirty="0" smtClean="0"/>
              <a:t>- 1960</a:t>
            </a:r>
          </a:p>
          <a:p>
            <a:pPr marL="731520" lvl="1" indent="-274320" fontAlgn="auto">
              <a:spcAft>
                <a:spcPts val="0"/>
              </a:spcAft>
              <a:buFont typeface="Wingdings"/>
              <a:buChar char=""/>
              <a:defRPr/>
            </a:pPr>
            <a:r>
              <a:rPr lang="en-US" dirty="0" smtClean="0"/>
              <a:t>The May Fourth Movement was actually a combined intellectual and socio-political movement to achieve national independence, the emancipation of the individual, and a just society by the modernization of China.</a:t>
            </a:r>
          </a:p>
          <a:p>
            <a:pPr marL="731520" lvl="1" indent="-274320" fontAlgn="auto">
              <a:spcAft>
                <a:spcPts val="0"/>
              </a:spcAft>
              <a:buFont typeface="Wingdings"/>
              <a:buChar char=""/>
              <a:defRPr/>
            </a:pPr>
            <a:r>
              <a:rPr lang="en-US" dirty="0" smtClean="0"/>
              <a:t>Lin Yu-</a:t>
            </a:r>
            <a:r>
              <a:rPr lang="en-US" dirty="0" err="1" smtClean="0"/>
              <a:t>sheng’s</a:t>
            </a:r>
            <a:r>
              <a:rPr lang="en-US" dirty="0" smtClean="0"/>
              <a:t> </a:t>
            </a:r>
            <a:r>
              <a:rPr lang="en-US" i="1" dirty="0" smtClean="0"/>
              <a:t>The Crisis of Chinese Consciousness </a:t>
            </a:r>
            <a:r>
              <a:rPr lang="en-US" dirty="0" smtClean="0"/>
              <a:t>– 1979 – Uncompromising </a:t>
            </a:r>
            <a:r>
              <a:rPr lang="en-US" dirty="0" err="1" smtClean="0"/>
              <a:t>moralism</a:t>
            </a:r>
            <a:r>
              <a:rPr lang="en-US" dirty="0" smtClean="0"/>
              <a:t> originated in Confucianism.</a:t>
            </a:r>
          </a:p>
          <a:p>
            <a:pPr marL="731520" lvl="1" indent="-274320" fontAlgn="auto">
              <a:spcAft>
                <a:spcPts val="0"/>
              </a:spcAft>
              <a:buFont typeface="Wingdings"/>
              <a:buChar char=""/>
              <a:defRPr/>
            </a:pPr>
            <a:r>
              <a:rPr lang="en-US" dirty="0" smtClean="0"/>
              <a:t>Vera </a:t>
            </a:r>
            <a:r>
              <a:rPr lang="en-US" dirty="0" err="1" smtClean="0"/>
              <a:t>Schwarcz’s</a:t>
            </a:r>
            <a:r>
              <a:rPr lang="en-US" dirty="0" smtClean="0"/>
              <a:t> </a:t>
            </a:r>
            <a:r>
              <a:rPr lang="en-US" i="1" dirty="0" smtClean="0"/>
              <a:t>The Chinese Enlightenment </a:t>
            </a:r>
            <a:r>
              <a:rPr lang="en-US" dirty="0" smtClean="0"/>
              <a:t>1986 – Tensions between radicals and a younger generations willing to adapt rather than reject China’s past and save the present</a:t>
            </a:r>
          </a:p>
          <a:p>
            <a:pPr marL="731520" lvl="1" indent="-274320" fontAlgn="auto">
              <a:spcAft>
                <a:spcPts val="0"/>
              </a:spcAft>
              <a:buFont typeface="Wingdings"/>
              <a:buChar char=""/>
              <a:defRPr/>
            </a:pPr>
            <a:r>
              <a:rPr lang="en-US" dirty="0" err="1" smtClean="0"/>
              <a:t>Rana</a:t>
            </a:r>
            <a:r>
              <a:rPr lang="en-US" dirty="0" smtClean="0"/>
              <a:t> </a:t>
            </a:r>
            <a:r>
              <a:rPr lang="en-US" dirty="0" err="1" smtClean="0"/>
              <a:t>Mitter</a:t>
            </a:r>
            <a:r>
              <a:rPr lang="en-US" dirty="0" smtClean="0"/>
              <a:t> – </a:t>
            </a:r>
            <a:r>
              <a:rPr lang="en-US" i="1" dirty="0" smtClean="0"/>
              <a:t>A Bitter Revolution </a:t>
            </a:r>
            <a:r>
              <a:rPr lang="en-US" dirty="0" smtClean="0"/>
              <a:t>- the possibilities of urban ideas - 2004</a:t>
            </a:r>
          </a:p>
          <a:p>
            <a:pPr marL="731520" lvl="1" indent="-274320" fontAlgn="auto">
              <a:spcAft>
                <a:spcPts val="0"/>
              </a:spcAft>
              <a:buFont typeface="Wingdings"/>
              <a:buChar char=""/>
              <a:defRPr/>
            </a:pP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The Fall of the Chinese Empire</a:t>
            </a:r>
            <a:endParaRPr lang="en-US" dirty="0">
              <a:solidFill>
                <a:schemeClr val="accent1">
                  <a:satMod val="150000"/>
                </a:schemeClr>
              </a:solidFill>
            </a:endParaRPr>
          </a:p>
        </p:txBody>
      </p:sp>
      <p:sp>
        <p:nvSpPr>
          <p:cNvPr id="3" name="Content Placeholder 2"/>
          <p:cNvSpPr>
            <a:spLocks noGrp="1"/>
          </p:cNvSpPr>
          <p:nvPr>
            <p:ph idx="1"/>
          </p:nvPr>
        </p:nvSpPr>
        <p:spPr/>
        <p:txBody>
          <a:bodyPr rtlCol="0">
            <a:normAutofit fontScale="92500" lnSpcReduction="10000"/>
          </a:bodyPr>
          <a:lstStyle/>
          <a:p>
            <a:pPr marL="438912" indent="-320040" fontAlgn="auto">
              <a:spcBef>
                <a:spcPts val="0"/>
              </a:spcBef>
              <a:spcAft>
                <a:spcPts val="0"/>
              </a:spcAft>
              <a:buFont typeface="Wingdings 2"/>
              <a:buChar char=""/>
              <a:defRPr/>
            </a:pPr>
            <a:r>
              <a:rPr lang="en-US" dirty="0" smtClean="0"/>
              <a:t>Qing Empire – 1644-1911</a:t>
            </a:r>
          </a:p>
          <a:p>
            <a:pPr marL="731520" lvl="1" indent="-274320" fontAlgn="auto">
              <a:spcAft>
                <a:spcPts val="0"/>
              </a:spcAft>
              <a:buFont typeface="Wingdings"/>
              <a:buChar char=""/>
              <a:defRPr/>
            </a:pPr>
            <a:r>
              <a:rPr lang="en-US" dirty="0" smtClean="0"/>
              <a:t>Dismissed British – 1793</a:t>
            </a:r>
          </a:p>
          <a:p>
            <a:pPr marL="731520" lvl="1" indent="-274320" fontAlgn="auto">
              <a:spcAft>
                <a:spcPts val="0"/>
              </a:spcAft>
              <a:buFont typeface="Wingdings"/>
              <a:buChar char=""/>
              <a:defRPr/>
            </a:pPr>
            <a:r>
              <a:rPr lang="en-US" dirty="0" smtClean="0"/>
              <a:t>Opium War – 1839-1842 – Ended with humiliating treaty of Nanjing</a:t>
            </a:r>
          </a:p>
          <a:p>
            <a:pPr marL="731520" lvl="1" indent="-274320" fontAlgn="auto">
              <a:spcAft>
                <a:spcPts val="0"/>
              </a:spcAft>
              <a:buFont typeface="Wingdings"/>
              <a:buChar char=""/>
              <a:defRPr/>
            </a:pPr>
            <a:r>
              <a:rPr lang="en-US" dirty="0" err="1" smtClean="0"/>
              <a:t>Taiping</a:t>
            </a:r>
            <a:r>
              <a:rPr lang="en-US" dirty="0" smtClean="0"/>
              <a:t> Rebellion – 1856-1864 – Hong </a:t>
            </a:r>
            <a:r>
              <a:rPr lang="en-US" dirty="0" err="1" smtClean="0"/>
              <a:t>Xiuquan</a:t>
            </a:r>
            <a:endParaRPr lang="en-US" dirty="0" smtClean="0"/>
          </a:p>
          <a:p>
            <a:pPr marL="731520" lvl="1" indent="-274320" fontAlgn="auto">
              <a:spcAft>
                <a:spcPts val="0"/>
              </a:spcAft>
              <a:buFont typeface="Wingdings"/>
              <a:buChar char=""/>
              <a:defRPr/>
            </a:pPr>
            <a:r>
              <a:rPr lang="en-US" dirty="0" smtClean="0"/>
              <a:t>Sino-Japanese War – 1894-1895</a:t>
            </a:r>
          </a:p>
          <a:p>
            <a:pPr marL="731520" lvl="1" indent="-274320" fontAlgn="auto">
              <a:spcAft>
                <a:spcPts val="0"/>
              </a:spcAft>
              <a:buFont typeface="Wingdings"/>
              <a:buChar char=""/>
              <a:defRPr/>
            </a:pPr>
            <a:r>
              <a:rPr lang="en-US" dirty="0" smtClean="0"/>
              <a:t>One hundred days of reform – 1898 – </a:t>
            </a:r>
            <a:r>
              <a:rPr lang="en-US" dirty="0" err="1" smtClean="0"/>
              <a:t>Guangxu</a:t>
            </a:r>
            <a:r>
              <a:rPr lang="en-US" dirty="0" smtClean="0"/>
              <a:t> Emperor</a:t>
            </a:r>
          </a:p>
          <a:p>
            <a:pPr marL="731520" lvl="1" indent="-274320" fontAlgn="auto">
              <a:spcAft>
                <a:spcPts val="0"/>
              </a:spcAft>
              <a:buFont typeface="Wingdings"/>
              <a:buChar char=""/>
              <a:defRPr/>
            </a:pPr>
            <a:r>
              <a:rPr lang="en-US" dirty="0" smtClean="0"/>
              <a:t>Boxer Uprising – 1900</a:t>
            </a:r>
          </a:p>
          <a:p>
            <a:pPr marL="731520" lvl="1" indent="-274320" fontAlgn="auto">
              <a:spcAft>
                <a:spcPts val="0"/>
              </a:spcAft>
              <a:buFont typeface="Wingdings"/>
              <a:buChar char=""/>
              <a:defRPr/>
            </a:pPr>
            <a:r>
              <a:rPr lang="en-US" dirty="0" smtClean="0"/>
              <a:t>New Government (</a:t>
            </a:r>
            <a:r>
              <a:rPr lang="en-US" dirty="0" err="1" smtClean="0"/>
              <a:t>Xinzheng</a:t>
            </a:r>
            <a:r>
              <a:rPr lang="en-US" dirty="0" smtClean="0"/>
              <a:t>) - 1902</a:t>
            </a:r>
          </a:p>
          <a:p>
            <a:pPr marL="438912" indent="-320040" fontAlgn="auto">
              <a:spcBef>
                <a:spcPts val="0"/>
              </a:spcBef>
              <a:spcAft>
                <a:spcPts val="0"/>
              </a:spcAft>
              <a:buFont typeface="Wingdings 2"/>
              <a:buChar char=""/>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accent1">
                    <a:satMod val="150000"/>
                  </a:schemeClr>
                </a:solidFill>
              </a:rPr>
              <a:t>Uneasy Birth: The Chinese Republic</a:t>
            </a:r>
            <a:endParaRPr lang="en-US" dirty="0">
              <a:solidFill>
                <a:schemeClr val="accent1">
                  <a:satMod val="150000"/>
                </a:schemeClr>
              </a:solidFill>
            </a:endParaRPr>
          </a:p>
        </p:txBody>
      </p:sp>
      <p:sp>
        <p:nvSpPr>
          <p:cNvPr id="3" name="Content Placeholder 2"/>
          <p:cNvSpPr>
            <a:spLocks noGrp="1"/>
          </p:cNvSpPr>
          <p:nvPr>
            <p:ph idx="1"/>
          </p:nvPr>
        </p:nvSpPr>
        <p:spPr/>
        <p:txBody>
          <a:bodyPr rtlCol="0">
            <a:normAutofit fontScale="85000" lnSpcReduction="20000"/>
          </a:bodyPr>
          <a:lstStyle/>
          <a:p>
            <a:pPr marL="438912" indent="-320040" fontAlgn="auto">
              <a:spcBef>
                <a:spcPts val="0"/>
              </a:spcBef>
              <a:spcAft>
                <a:spcPts val="0"/>
              </a:spcAft>
              <a:buFont typeface="Wingdings 2"/>
              <a:buChar char=""/>
              <a:defRPr/>
            </a:pPr>
            <a:r>
              <a:rPr lang="en-US" dirty="0" smtClean="0"/>
              <a:t>Chinese Republic</a:t>
            </a:r>
          </a:p>
          <a:p>
            <a:pPr marL="731520" lvl="1" indent="-274320" fontAlgn="auto">
              <a:spcAft>
                <a:spcPts val="0"/>
              </a:spcAft>
              <a:buFont typeface="Wingdings"/>
              <a:buChar char=""/>
              <a:defRPr/>
            </a:pPr>
            <a:r>
              <a:rPr lang="en-US" dirty="0" smtClean="0"/>
              <a:t>Overthrow of </a:t>
            </a:r>
            <a:r>
              <a:rPr lang="en-US" dirty="0" err="1" smtClean="0"/>
              <a:t>Puyi</a:t>
            </a:r>
            <a:r>
              <a:rPr lang="en-US" dirty="0" smtClean="0"/>
              <a:t> – the last emperor -1911</a:t>
            </a:r>
          </a:p>
          <a:p>
            <a:pPr marL="731520" lvl="1" indent="-274320" fontAlgn="auto">
              <a:spcAft>
                <a:spcPts val="0"/>
              </a:spcAft>
              <a:buFont typeface="Wingdings"/>
              <a:buChar char=""/>
              <a:defRPr/>
            </a:pPr>
            <a:r>
              <a:rPr lang="en-US" dirty="0" smtClean="0"/>
              <a:t>Nationalist led by Sun </a:t>
            </a:r>
            <a:r>
              <a:rPr lang="en-US" dirty="0" err="1" smtClean="0"/>
              <a:t>Yatsen</a:t>
            </a:r>
            <a:r>
              <a:rPr lang="en-US" dirty="0" smtClean="0"/>
              <a:t> overthrown by Yuan </a:t>
            </a:r>
            <a:r>
              <a:rPr lang="en-US" dirty="0" err="1" smtClean="0"/>
              <a:t>Shikai</a:t>
            </a:r>
            <a:r>
              <a:rPr lang="en-US" dirty="0" smtClean="0"/>
              <a:t> – 1912</a:t>
            </a:r>
          </a:p>
          <a:p>
            <a:pPr marL="731520" lvl="1" indent="-274320" fontAlgn="auto">
              <a:spcAft>
                <a:spcPts val="0"/>
              </a:spcAft>
              <a:buFont typeface="Wingdings"/>
              <a:buChar char=""/>
              <a:defRPr/>
            </a:pPr>
            <a:r>
              <a:rPr lang="en-US" dirty="0" smtClean="0"/>
              <a:t>Twenty-One demands – 1915</a:t>
            </a:r>
          </a:p>
          <a:p>
            <a:pPr marL="731520" lvl="1" indent="-274320" fontAlgn="auto">
              <a:spcAft>
                <a:spcPts val="0"/>
              </a:spcAft>
              <a:buFont typeface="Wingdings"/>
              <a:buChar char=""/>
              <a:defRPr/>
            </a:pPr>
            <a:r>
              <a:rPr lang="en-US" dirty="0" smtClean="0"/>
              <a:t>Yuan </a:t>
            </a:r>
            <a:r>
              <a:rPr lang="en-US" dirty="0" err="1" smtClean="0"/>
              <a:t>Shikai</a:t>
            </a:r>
            <a:r>
              <a:rPr lang="en-US" dirty="0" smtClean="0"/>
              <a:t> dies and nation is divided among warlords – 1916</a:t>
            </a:r>
          </a:p>
          <a:p>
            <a:pPr marL="731520" lvl="1" indent="-274320" fontAlgn="auto">
              <a:spcAft>
                <a:spcPts val="0"/>
              </a:spcAft>
              <a:buFont typeface="Wingdings"/>
              <a:buChar char=""/>
              <a:defRPr/>
            </a:pPr>
            <a:r>
              <a:rPr lang="en-US" dirty="0" smtClean="0"/>
              <a:t>Treaty of Versailles and May 4</a:t>
            </a:r>
            <a:r>
              <a:rPr lang="en-US" baseline="30000" dirty="0" smtClean="0"/>
              <a:t>th</a:t>
            </a:r>
            <a:r>
              <a:rPr lang="en-US" dirty="0" smtClean="0"/>
              <a:t> Movement Incident – 1919</a:t>
            </a:r>
          </a:p>
          <a:p>
            <a:pPr marL="731520" lvl="1" indent="-274320" fontAlgn="auto">
              <a:spcAft>
                <a:spcPts val="0"/>
              </a:spcAft>
              <a:buFont typeface="Wingdings"/>
              <a:buChar char=""/>
              <a:defRPr/>
            </a:pPr>
            <a:r>
              <a:rPr lang="en-US" dirty="0" smtClean="0"/>
              <a:t>Communists and Nationalists unite forces – 1923</a:t>
            </a:r>
          </a:p>
          <a:p>
            <a:pPr marL="731520" lvl="1" indent="-274320" fontAlgn="auto">
              <a:spcAft>
                <a:spcPts val="0"/>
              </a:spcAft>
              <a:buFont typeface="Wingdings"/>
              <a:buChar char=""/>
              <a:defRPr/>
            </a:pPr>
            <a:r>
              <a:rPr lang="en-US" dirty="0" smtClean="0"/>
              <a:t>Massacre of Chinese Communists in Shanghai – 1927</a:t>
            </a:r>
          </a:p>
          <a:p>
            <a:pPr marL="731520" lvl="1" indent="-274320" fontAlgn="auto">
              <a:spcAft>
                <a:spcPts val="0"/>
              </a:spcAft>
              <a:buFont typeface="Wingdings"/>
              <a:buChar char=""/>
              <a:defRPr/>
            </a:pPr>
            <a:r>
              <a:rPr lang="en-US" dirty="0" smtClean="0"/>
              <a:t>Chiang </a:t>
            </a:r>
            <a:r>
              <a:rPr lang="en-US" dirty="0" err="1" smtClean="0"/>
              <a:t>Kaishek</a:t>
            </a:r>
            <a:r>
              <a:rPr lang="en-US" dirty="0" smtClean="0"/>
              <a:t> founds national government in Nanking - 1928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accent1">
                    <a:satMod val="150000"/>
                  </a:schemeClr>
                </a:solidFill>
              </a:rPr>
              <a:t>Beijing, Shanghai, and the May Fourth Generation</a:t>
            </a:r>
            <a:endParaRPr lang="en-US" dirty="0">
              <a:solidFill>
                <a:schemeClr val="accent1">
                  <a:satMod val="150000"/>
                </a:schemeClr>
              </a:solidFill>
            </a:endParaRPr>
          </a:p>
        </p:txBody>
      </p:sp>
      <p:sp>
        <p:nvSpPr>
          <p:cNvPr id="3" name="Content Placeholder 2"/>
          <p:cNvSpPr>
            <a:spLocks noGrp="1"/>
          </p:cNvSpPr>
          <p:nvPr>
            <p:ph idx="1"/>
          </p:nvPr>
        </p:nvSpPr>
        <p:spPr/>
        <p:txBody>
          <a:bodyPr rtlCol="0">
            <a:normAutofit fontScale="92500" lnSpcReduction="20000"/>
          </a:bodyPr>
          <a:lstStyle/>
          <a:p>
            <a:pPr marL="438912" indent="-320040" fontAlgn="auto">
              <a:spcBef>
                <a:spcPts val="0"/>
              </a:spcBef>
              <a:spcAft>
                <a:spcPts val="0"/>
              </a:spcAft>
              <a:buFont typeface="Wingdings 2"/>
              <a:buChar char=""/>
              <a:defRPr/>
            </a:pPr>
            <a:r>
              <a:rPr lang="en-US" dirty="0" smtClean="0"/>
              <a:t>The world the Great War had made was part of China’s Republican experience, for Chinese as well as foreigners.  From the White Russians in exile in Shanghai from the Soviet government brought to power by the collapse of the Czarist empire to the associations of Chinese labor veterans of the European front, the world of war came to China just as China had to the war. The May Fourth era itself was part of that changed world. It was in China’s cities where the new thinking developed, and in particular in Beijing and Shanghai.</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accent1">
                    <a:satMod val="150000"/>
                  </a:schemeClr>
                </a:solidFill>
              </a:rPr>
              <a:t>Beijing: Intellectual Centre of the Movement</a:t>
            </a:r>
            <a:endParaRPr lang="en-US" dirty="0">
              <a:solidFill>
                <a:schemeClr val="accent1">
                  <a:satMod val="150000"/>
                </a:schemeClr>
              </a:solidFill>
            </a:endParaRPr>
          </a:p>
        </p:txBody>
      </p:sp>
      <p:sp>
        <p:nvSpPr>
          <p:cNvPr id="19458" name="Content Placeholder 2"/>
          <p:cNvSpPr>
            <a:spLocks noGrp="1"/>
          </p:cNvSpPr>
          <p:nvPr>
            <p:ph idx="1"/>
          </p:nvPr>
        </p:nvSpPr>
        <p:spPr/>
        <p:txBody>
          <a:bodyPr/>
          <a:lstStyle/>
          <a:p>
            <a:r>
              <a:rPr lang="en-US" smtClean="0"/>
              <a:t>“Few cities in China in the 1920s looked so traditional and Chinese and at the same time harboured the essentials of modern and Western urban life” David Strand</a:t>
            </a:r>
          </a:p>
          <a:p>
            <a:r>
              <a:rPr lang="en-US" smtClean="0"/>
              <a:t>Liberal atmosphere of Beijing University allowed intellectual life to flourish</a:t>
            </a:r>
          </a:p>
          <a:p>
            <a:r>
              <a:rPr lang="en-US" smtClean="0"/>
              <a:t>Casual attitude and free love</a:t>
            </a:r>
          </a:p>
          <a:p>
            <a:r>
              <a:rPr lang="en-US" i="1" smtClean="0"/>
              <a:t>Xiong</a:t>
            </a:r>
            <a:r>
              <a:rPr lang="en-US" smtClean="0"/>
              <a:t> (ferocious), </a:t>
            </a:r>
            <a:r>
              <a:rPr lang="en-US" i="1" smtClean="0"/>
              <a:t>Song</a:t>
            </a:r>
            <a:r>
              <a:rPr lang="en-US" smtClean="0"/>
              <a:t> (slack-off), and </a:t>
            </a:r>
            <a:r>
              <a:rPr lang="en-US" i="1" smtClean="0"/>
              <a:t>Kong</a:t>
            </a:r>
            <a:r>
              <a:rPr lang="en-US" smtClean="0"/>
              <a:t> (empty)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accent1">
                    <a:satMod val="150000"/>
                  </a:schemeClr>
                </a:solidFill>
              </a:rPr>
              <a:t>Shanghai: China’s Modern Challenge</a:t>
            </a:r>
            <a:endParaRPr lang="en-US" dirty="0">
              <a:solidFill>
                <a:schemeClr val="accent1">
                  <a:satMod val="150000"/>
                </a:schemeClr>
              </a:solidFill>
            </a:endParaRPr>
          </a:p>
        </p:txBody>
      </p:sp>
      <p:sp>
        <p:nvSpPr>
          <p:cNvPr id="3" name="Content Placeholder 2"/>
          <p:cNvSpPr>
            <a:spLocks noGrp="1"/>
          </p:cNvSpPr>
          <p:nvPr>
            <p:ph idx="1"/>
          </p:nvPr>
        </p:nvSpPr>
        <p:spPr/>
        <p:txBody>
          <a:bodyPr rtlCol="0">
            <a:normAutofit lnSpcReduction="10000"/>
          </a:bodyPr>
          <a:lstStyle/>
          <a:p>
            <a:pPr marL="438912" indent="-320040" fontAlgn="auto">
              <a:spcBef>
                <a:spcPts val="0"/>
              </a:spcBef>
              <a:spcAft>
                <a:spcPts val="0"/>
              </a:spcAft>
              <a:buFont typeface="Wingdings 2"/>
              <a:buChar char=""/>
              <a:defRPr/>
            </a:pPr>
            <a:r>
              <a:rPr lang="en-US" dirty="0" smtClean="0"/>
              <a:t>Politically tolerant environment</a:t>
            </a:r>
          </a:p>
          <a:p>
            <a:pPr marL="438912" indent="-320040" fontAlgn="auto">
              <a:spcBef>
                <a:spcPts val="0"/>
              </a:spcBef>
              <a:spcAft>
                <a:spcPts val="0"/>
              </a:spcAft>
              <a:buFont typeface="Wingdings 2"/>
              <a:buChar char=""/>
              <a:defRPr/>
            </a:pPr>
            <a:r>
              <a:rPr lang="en-US" dirty="0" smtClean="0"/>
              <a:t>“Shanghai’s a big place, not like where we come from. Lots of people with plenty of money. It’ll be easy making a living there.” – Ding Ling</a:t>
            </a:r>
          </a:p>
          <a:p>
            <a:pPr marL="438912" indent="-320040" fontAlgn="auto">
              <a:spcBef>
                <a:spcPts val="0"/>
              </a:spcBef>
              <a:spcAft>
                <a:spcPts val="0"/>
              </a:spcAft>
              <a:buFont typeface="Wingdings 2"/>
              <a:buChar char=""/>
              <a:defRPr/>
            </a:pPr>
            <a:r>
              <a:rPr lang="en-US" dirty="0" smtClean="0"/>
              <a:t>May Thirtieth Movement – 1925 – Imperialism</a:t>
            </a:r>
          </a:p>
          <a:p>
            <a:pPr marL="438912" indent="-320040" fontAlgn="auto">
              <a:spcBef>
                <a:spcPts val="0"/>
              </a:spcBef>
              <a:spcAft>
                <a:spcPts val="0"/>
              </a:spcAft>
              <a:buFont typeface="Wingdings 2"/>
              <a:buChar char=""/>
              <a:defRPr/>
            </a:pPr>
            <a:r>
              <a:rPr lang="en-US" dirty="0" smtClean="0"/>
              <a:t>Racism</a:t>
            </a:r>
          </a:p>
          <a:p>
            <a:pPr marL="438912" indent="-320040" fontAlgn="auto">
              <a:spcBef>
                <a:spcPts val="0"/>
              </a:spcBef>
              <a:spcAft>
                <a:spcPts val="0"/>
              </a:spcAft>
              <a:buFont typeface="Wingdings 2"/>
              <a:buChar char=""/>
              <a:defRPr/>
            </a:pPr>
            <a:r>
              <a:rPr lang="en-US" dirty="0" smtClean="0"/>
              <a:t>Cosmopolitanism</a:t>
            </a:r>
          </a:p>
          <a:p>
            <a:pPr marL="438912" indent="-320040" fontAlgn="auto">
              <a:spcBef>
                <a:spcPts val="0"/>
              </a:spcBef>
              <a:spcAft>
                <a:spcPts val="0"/>
              </a:spcAft>
              <a:buFont typeface="Wingdings 2"/>
              <a:buChar char=""/>
              <a:defRPr/>
            </a:pPr>
            <a:r>
              <a:rPr lang="en-US" dirty="0" smtClean="0"/>
              <a:t>Shanghai University – radical – St. John’s University – local elite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accent1">
                    <a:satMod val="150000"/>
                  </a:schemeClr>
                </a:solidFill>
              </a:rPr>
              <a:t>People: The May Fourth Generation</a:t>
            </a:r>
            <a:endParaRPr lang="en-US" dirty="0">
              <a:solidFill>
                <a:schemeClr val="accent1">
                  <a:satMod val="150000"/>
                </a:schemeClr>
              </a:solidFill>
            </a:endParaRPr>
          </a:p>
        </p:txBody>
      </p:sp>
      <p:sp>
        <p:nvSpPr>
          <p:cNvPr id="3" name="Content Placeholder 2"/>
          <p:cNvSpPr>
            <a:spLocks noGrp="1"/>
          </p:cNvSpPr>
          <p:nvPr>
            <p:ph idx="1"/>
          </p:nvPr>
        </p:nvSpPr>
        <p:spPr/>
        <p:txBody>
          <a:bodyPr rtlCol="0">
            <a:normAutofit lnSpcReduction="10000"/>
          </a:bodyPr>
          <a:lstStyle/>
          <a:p>
            <a:pPr marL="438912" indent="-320040" fontAlgn="auto">
              <a:spcBef>
                <a:spcPts val="0"/>
              </a:spcBef>
              <a:spcAft>
                <a:spcPts val="0"/>
              </a:spcAft>
              <a:buFont typeface="Wingdings 2"/>
              <a:buChar char=""/>
              <a:defRPr/>
            </a:pPr>
            <a:r>
              <a:rPr lang="en-US" dirty="0" err="1" smtClean="0"/>
              <a:t>Zou</a:t>
            </a:r>
            <a:r>
              <a:rPr lang="en-US" dirty="0" smtClean="0"/>
              <a:t> </a:t>
            </a:r>
            <a:r>
              <a:rPr lang="en-US" dirty="0" err="1" smtClean="0"/>
              <a:t>Taofen</a:t>
            </a:r>
            <a:r>
              <a:rPr lang="en-US" dirty="0" smtClean="0"/>
              <a:t> (1895-1944) </a:t>
            </a:r>
            <a:r>
              <a:rPr lang="en-US" dirty="0" smtClean="0">
                <a:hlinkClick r:id="rId2"/>
              </a:rPr>
              <a:t>http://app1.chinadaily.com.cn/star/2003/0130/cu18-2.html</a:t>
            </a:r>
            <a:r>
              <a:rPr lang="en-US" dirty="0" smtClean="0"/>
              <a:t>  </a:t>
            </a:r>
          </a:p>
          <a:p>
            <a:pPr marL="438912" indent="-320040" fontAlgn="auto">
              <a:spcBef>
                <a:spcPts val="0"/>
              </a:spcBef>
              <a:spcAft>
                <a:spcPts val="0"/>
              </a:spcAft>
              <a:buFont typeface="Wingdings 2"/>
              <a:buChar char=""/>
              <a:defRPr/>
            </a:pPr>
            <a:r>
              <a:rPr lang="en-US" dirty="0" smtClean="0"/>
              <a:t>Lu Xun (1881-1936) </a:t>
            </a:r>
            <a:r>
              <a:rPr lang="en-US" dirty="0" smtClean="0">
                <a:hlinkClick r:id="rId3"/>
              </a:rPr>
              <a:t>http://en.wikipedia.org/wiki/Lu_Xun</a:t>
            </a:r>
            <a:r>
              <a:rPr lang="en-US" dirty="0" smtClean="0"/>
              <a:t>  </a:t>
            </a:r>
          </a:p>
          <a:p>
            <a:pPr marL="438912" indent="-320040" fontAlgn="auto">
              <a:spcBef>
                <a:spcPts val="0"/>
              </a:spcBef>
              <a:spcAft>
                <a:spcPts val="0"/>
              </a:spcAft>
              <a:buFont typeface="Wingdings 2"/>
              <a:buChar char=""/>
              <a:defRPr/>
            </a:pPr>
            <a:r>
              <a:rPr lang="en-US" dirty="0" smtClean="0"/>
              <a:t>Ding Ling (1905-1986) </a:t>
            </a:r>
            <a:r>
              <a:rPr lang="en-US" dirty="0" smtClean="0">
                <a:hlinkClick r:id="rId4"/>
              </a:rPr>
              <a:t>http://en.wikipedia.org/wiki/Ding_Ling</a:t>
            </a:r>
            <a:r>
              <a:rPr lang="en-US" dirty="0" smtClean="0"/>
              <a:t>  </a:t>
            </a:r>
          </a:p>
          <a:p>
            <a:pPr marL="438912" indent="-320040" fontAlgn="auto">
              <a:spcBef>
                <a:spcPts val="0"/>
              </a:spcBef>
              <a:spcAft>
                <a:spcPts val="0"/>
              </a:spcAft>
              <a:buFont typeface="Wingdings 2"/>
              <a:buChar char=""/>
              <a:defRPr/>
            </a:pPr>
            <a:r>
              <a:rPr lang="en-US" dirty="0" smtClean="0"/>
              <a:t>Du </a:t>
            </a:r>
            <a:r>
              <a:rPr lang="en-US" dirty="0" err="1" smtClean="0"/>
              <a:t>Zhongyuan</a:t>
            </a:r>
            <a:r>
              <a:rPr lang="en-US" dirty="0" smtClean="0"/>
              <a:t> (1898-1944) </a:t>
            </a:r>
            <a:r>
              <a:rPr lang="en-US" dirty="0" smtClean="0">
                <a:hlinkClick r:id="rId5"/>
              </a:rPr>
              <a:t>http://www.stx.ox.ac.uk/about/publications/record/21/college_seminar_rana_mitter</a:t>
            </a:r>
            <a:r>
              <a:rPr lang="en-US" dirty="0" smtClean="0"/>
              <a: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Module.thmx</Template>
  <TotalTime>780</TotalTime>
  <Words>462</Words>
  <Application>Microsoft Macintosh PowerPoint</Application>
  <PresentationFormat>On-screen Show (4:3)</PresentationFormat>
  <Paragraphs>54</Paragraphs>
  <Slides>10</Slides>
  <Notes>0</Notes>
  <HiddenSlides>0</HiddenSlides>
  <MMClips>0</MMClips>
  <ScaleCrop>false</ScaleCrop>
  <HeadingPairs>
    <vt:vector size="6" baseType="variant">
      <vt:variant>
        <vt:lpstr>Fonts Used</vt:lpstr>
      </vt:variant>
      <vt:variant>
        <vt:i4>6</vt:i4>
      </vt:variant>
      <vt:variant>
        <vt:lpstr>Design Template</vt:lpstr>
      </vt:variant>
      <vt:variant>
        <vt:i4>7</vt:i4>
      </vt:variant>
      <vt:variant>
        <vt:lpstr>Slide Titles</vt:lpstr>
      </vt:variant>
      <vt:variant>
        <vt:i4>10</vt:i4>
      </vt:variant>
    </vt:vector>
  </HeadingPairs>
  <TitlesOfParts>
    <vt:vector size="23" baseType="lpstr">
      <vt:lpstr>Corbel</vt:lpstr>
      <vt:lpstr>Arial</vt:lpstr>
      <vt:lpstr>Wingdings 2</vt:lpstr>
      <vt:lpstr>Wingdings</vt:lpstr>
      <vt:lpstr>Wingdings 3</vt:lpstr>
      <vt:lpstr>Calibri</vt:lpstr>
      <vt:lpstr>Module</vt:lpstr>
      <vt:lpstr>Module</vt:lpstr>
      <vt:lpstr>Module</vt:lpstr>
      <vt:lpstr>Module</vt:lpstr>
      <vt:lpstr>Module</vt:lpstr>
      <vt:lpstr>Module</vt:lpstr>
      <vt:lpstr>Module</vt:lpstr>
      <vt:lpstr>Slide 1</vt:lpstr>
      <vt:lpstr>Slide 2</vt:lpstr>
      <vt:lpstr>Slide 3</vt:lpstr>
      <vt:lpstr>Slide 4</vt:lpstr>
      <vt:lpstr>Slide 5</vt:lpstr>
      <vt:lpstr>Slide 6</vt:lpstr>
      <vt:lpstr>Slide 7</vt:lpstr>
      <vt:lpstr>Slide 8</vt:lpstr>
      <vt:lpstr>Slide 9</vt:lpstr>
      <vt:lpstr>Slide 10</vt:lpstr>
    </vt:vector>
  </TitlesOfParts>
  <Company>ckw</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Bitter Revolution</dc:title>
  <dc:creator>alina myers</dc:creator>
  <cp:lastModifiedBy>Todd.Myers</cp:lastModifiedBy>
  <cp:revision>45</cp:revision>
  <dcterms:created xsi:type="dcterms:W3CDTF">2008-10-20T00:16:01Z</dcterms:created>
  <dcterms:modified xsi:type="dcterms:W3CDTF">2008-10-21T00:31:29Z</dcterms:modified>
</cp:coreProperties>
</file>