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9" r:id="rId2"/>
    <p:sldId id="260" r:id="rId3"/>
    <p:sldId id="460" r:id="rId4"/>
    <p:sldId id="443" r:id="rId5"/>
    <p:sldId id="258" r:id="rId6"/>
    <p:sldId id="444" r:id="rId7"/>
    <p:sldId id="492" r:id="rId8"/>
    <p:sldId id="494" r:id="rId9"/>
    <p:sldId id="495" r:id="rId10"/>
    <p:sldId id="462" r:id="rId11"/>
    <p:sldId id="463" r:id="rId12"/>
    <p:sldId id="496" r:id="rId13"/>
    <p:sldId id="497" r:id="rId14"/>
    <p:sldId id="498" r:id="rId15"/>
    <p:sldId id="499" r:id="rId16"/>
    <p:sldId id="500" r:id="rId17"/>
    <p:sldId id="466" r:id="rId18"/>
    <p:sldId id="467" r:id="rId19"/>
    <p:sldId id="501" r:id="rId20"/>
    <p:sldId id="502" r:id="rId21"/>
    <p:sldId id="468" r:id="rId22"/>
    <p:sldId id="503" r:id="rId23"/>
    <p:sldId id="504" r:id="rId24"/>
    <p:sldId id="505" r:id="rId25"/>
    <p:sldId id="470" r:id="rId26"/>
    <p:sldId id="506" r:id="rId27"/>
    <p:sldId id="507" r:id="rId28"/>
    <p:sldId id="508" r:id="rId29"/>
    <p:sldId id="509" r:id="rId30"/>
    <p:sldId id="510" r:id="rId31"/>
    <p:sldId id="511" r:id="rId32"/>
    <p:sldId id="512" r:id="rId33"/>
    <p:sldId id="525" r:id="rId34"/>
    <p:sldId id="513" r:id="rId35"/>
    <p:sldId id="451" r:id="rId36"/>
    <p:sldId id="514" r:id="rId37"/>
    <p:sldId id="515" r:id="rId38"/>
    <p:sldId id="516" r:id="rId39"/>
    <p:sldId id="517" r:id="rId40"/>
    <p:sldId id="518" r:id="rId41"/>
    <p:sldId id="519" r:id="rId42"/>
    <p:sldId id="520" r:id="rId43"/>
    <p:sldId id="521" r:id="rId44"/>
    <p:sldId id="522" r:id="rId45"/>
    <p:sldId id="422" r:id="rId46"/>
    <p:sldId id="423" r:id="rId47"/>
    <p:sldId id="523" r:id="rId48"/>
    <p:sldId id="424" r:id="rId49"/>
    <p:sldId id="473" r:id="rId50"/>
    <p:sldId id="524" r:id="rId51"/>
    <p:sldId id="425" r:id="rId52"/>
    <p:sldId id="474" r:id="rId53"/>
    <p:sldId id="475" r:id="rId54"/>
    <p:sldId id="456" r:id="rId55"/>
    <p:sldId id="279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3E3AB0-2AD7-41C3-9996-3FAD3F2A5BF4}">
          <p14:sldIdLst>
            <p14:sldId id="259"/>
            <p14:sldId id="260"/>
            <p14:sldId id="460"/>
            <p14:sldId id="443"/>
            <p14:sldId id="258"/>
            <p14:sldId id="444"/>
            <p14:sldId id="492"/>
            <p14:sldId id="494"/>
            <p14:sldId id="495"/>
            <p14:sldId id="462"/>
            <p14:sldId id="463"/>
            <p14:sldId id="496"/>
            <p14:sldId id="497"/>
            <p14:sldId id="498"/>
            <p14:sldId id="499"/>
            <p14:sldId id="500"/>
            <p14:sldId id="466"/>
            <p14:sldId id="467"/>
            <p14:sldId id="501"/>
            <p14:sldId id="502"/>
            <p14:sldId id="468"/>
            <p14:sldId id="503"/>
            <p14:sldId id="504"/>
            <p14:sldId id="505"/>
            <p14:sldId id="470"/>
            <p14:sldId id="506"/>
            <p14:sldId id="507"/>
            <p14:sldId id="508"/>
            <p14:sldId id="509"/>
            <p14:sldId id="510"/>
            <p14:sldId id="511"/>
            <p14:sldId id="512"/>
            <p14:sldId id="525"/>
            <p14:sldId id="513"/>
            <p14:sldId id="451"/>
            <p14:sldId id="514"/>
            <p14:sldId id="515"/>
            <p14:sldId id="516"/>
            <p14:sldId id="517"/>
            <p14:sldId id="518"/>
            <p14:sldId id="519"/>
            <p14:sldId id="520"/>
            <p14:sldId id="521"/>
            <p14:sldId id="522"/>
            <p14:sldId id="422"/>
            <p14:sldId id="423"/>
            <p14:sldId id="523"/>
            <p14:sldId id="424"/>
            <p14:sldId id="473"/>
            <p14:sldId id="524"/>
            <p14:sldId id="425"/>
            <p14:sldId id="474"/>
            <p14:sldId id="475"/>
            <p14:sldId id="456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7FC2"/>
    <a:srgbClr val="D2BD88"/>
    <a:srgbClr val="FFFFCC"/>
    <a:srgbClr val="FAFFD9"/>
    <a:srgbClr val="CABCA2"/>
    <a:srgbClr val="A50021"/>
    <a:srgbClr val="FFFF99"/>
    <a:srgbClr val="C3D7EB"/>
    <a:srgbClr val="FFC489"/>
    <a:srgbClr val="7EA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9" autoAdjust="0"/>
    <p:restoredTop sz="94673" autoAdjust="0"/>
  </p:normalViewPr>
  <p:slideViewPr>
    <p:cSldViewPr snapToGrid="0" snapToObjects="1">
      <p:cViewPr varScale="1">
        <p:scale>
          <a:sx n="108" d="100"/>
          <a:sy n="108" d="100"/>
        </p:scale>
        <p:origin x="-1086" y="-78"/>
      </p:cViewPr>
      <p:guideLst>
        <p:guide orient="horz" pos="720"/>
        <p:guide pos="5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1808"/>
    </p:cViewPr>
  </p:sorterViewPr>
  <p:notesViewPr>
    <p:cSldViewPr snapToGrid="0" snapToObjects="1">
      <p:cViewPr varScale="1">
        <p:scale>
          <a:sx n="101" d="100"/>
          <a:sy n="101" d="100"/>
        </p:scale>
        <p:origin x="-35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59276-451D-43C9-813E-64E3A18F484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4204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Slides from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Private and Public Choice 14th ed.”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James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&amp; David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Macpherson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12643" y="8685213"/>
            <a:ext cx="1143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8962-1D3C-40FF-9F8C-4139F6810C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695" y="847843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4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D4C36-653B-48C7-AF84-E47CA5954DE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525073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Notes for:   “Private and Public Choice 14th ed.”</a:t>
            </a:r>
          </a:p>
          <a:p>
            <a:pPr>
              <a:defRPr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             James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&amp; David Macpherson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4999" y="8685213"/>
            <a:ext cx="1141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D8D62-E453-4738-A912-78A33588EC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95" y="857270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5764" y="1640590"/>
            <a:ext cx="1392701" cy="1524642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52982" y="1682794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82961" y="2151724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2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39233" y="2564151"/>
            <a:ext cx="88941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4383" y="2577454"/>
            <a:ext cx="1546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1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Placeholder 1"/>
          <p:cNvSpPr>
            <a:spLocks noGrp="1"/>
          </p:cNvSpPr>
          <p:nvPr userDrawn="1">
            <p:ph type="title"/>
          </p:nvPr>
        </p:nvSpPr>
        <p:spPr>
          <a:xfrm>
            <a:off x="1406939" y="1923756"/>
            <a:ext cx="7565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aseline="0"/>
            </a:lvl1pPr>
          </a:lstStyle>
          <a:p>
            <a:endParaRPr lang="en-US" dirty="0"/>
          </a:p>
        </p:txBody>
      </p:sp>
      <p:sp>
        <p:nvSpPr>
          <p:cNvPr id="21" name="Line 59"/>
          <p:cNvSpPr>
            <a:spLocks noChangeShapeType="1"/>
          </p:cNvSpPr>
          <p:nvPr userDrawn="1"/>
        </p:nvSpPr>
        <p:spPr bwMode="auto">
          <a:xfrm>
            <a:off x="1428435" y="3111882"/>
            <a:ext cx="75438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000">
              <a:latin typeface="Times New Roman" pitchFamily="-110" charset="0"/>
            </a:endParaRPr>
          </a:p>
        </p:txBody>
      </p:sp>
      <p:sp>
        <p:nvSpPr>
          <p:cNvPr id="22" name="Text Box 60"/>
          <p:cNvSpPr txBox="1">
            <a:spLocks noChangeArrowheads="1"/>
          </p:cNvSpPr>
          <p:nvPr userDrawn="1"/>
        </p:nvSpPr>
        <p:spPr bwMode="auto">
          <a:xfrm>
            <a:off x="1477120" y="4855530"/>
            <a:ext cx="74769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Accompany: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Economics:  Private and Public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Choice, 14th 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ed.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defRPr/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                           James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&amp; David Macpherson</a:t>
            </a:r>
          </a:p>
        </p:txBody>
      </p:sp>
      <p:sp>
        <p:nvSpPr>
          <p:cNvPr id="23" name="Text Box 61"/>
          <p:cNvSpPr txBox="1">
            <a:spLocks noChangeArrowheads="1"/>
          </p:cNvSpPr>
          <p:nvPr userDrawn="1"/>
        </p:nvSpPr>
        <p:spPr bwMode="auto">
          <a:xfrm>
            <a:off x="1487952" y="5454211"/>
            <a:ext cx="59763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Slides authored and animated by: 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kumimoji="0" lang="en-US" sz="1600" b="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&amp; Charles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Skipton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65"/>
          <p:cNvSpPr txBox="1">
            <a:spLocks noChangeArrowheads="1"/>
          </p:cNvSpPr>
          <p:nvPr userDrawn="1"/>
        </p:nvSpPr>
        <p:spPr bwMode="auto">
          <a:xfrm>
            <a:off x="1502249" y="3340140"/>
            <a:ext cx="22829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i="1" dirty="0">
                <a:latin typeface="Times New Roman" pitchFamily="-110" charset="0"/>
              </a:rPr>
              <a:t>Full Length</a:t>
            </a:r>
            <a:r>
              <a:rPr kumimoji="0" lang="en-US" sz="2000" b="0" dirty="0">
                <a:latin typeface="Times New Roman" pitchFamily="-110" charset="0"/>
              </a:rPr>
              <a:t> Text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</a:p>
        </p:txBody>
      </p:sp>
      <p:sp>
        <p:nvSpPr>
          <p:cNvPr id="25" name="Text Box 66"/>
          <p:cNvSpPr txBox="1">
            <a:spLocks noChangeArrowheads="1"/>
          </p:cNvSpPr>
          <p:nvPr userDrawn="1"/>
        </p:nvSpPr>
        <p:spPr bwMode="auto">
          <a:xfrm>
            <a:off x="1505424" y="3794165"/>
            <a:ext cx="23167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i="1" dirty="0" smtClean="0">
                <a:latin typeface="Times New Roman" pitchFamily="-110" charset="0"/>
              </a:rPr>
              <a:t>Macro </a:t>
            </a:r>
            <a:r>
              <a:rPr kumimoji="0" lang="en-US" sz="2000" i="1" dirty="0">
                <a:latin typeface="Times New Roman" pitchFamily="-110" charset="0"/>
              </a:rPr>
              <a:t>Only</a:t>
            </a:r>
            <a:r>
              <a:rPr kumimoji="0" lang="en-US" sz="2000" b="0" dirty="0">
                <a:latin typeface="Times New Roman" pitchFamily="-110" charset="0"/>
              </a:rPr>
              <a:t>  </a:t>
            </a:r>
            <a:r>
              <a:rPr kumimoji="0" lang="en-US" sz="2000" dirty="0">
                <a:latin typeface="Times New Roman" pitchFamily="-110" charset="0"/>
              </a:rPr>
              <a:t>Text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</a:p>
        </p:txBody>
      </p:sp>
      <p:sp>
        <p:nvSpPr>
          <p:cNvPr id="26" name="Text Box 67"/>
          <p:cNvSpPr txBox="1">
            <a:spLocks noChangeArrowheads="1"/>
          </p:cNvSpPr>
          <p:nvPr userDrawn="1"/>
        </p:nvSpPr>
        <p:spPr bwMode="auto">
          <a:xfrm>
            <a:off x="3791353" y="3338553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3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 userDrawn="1"/>
        </p:nvSpPr>
        <p:spPr bwMode="auto">
          <a:xfrm>
            <a:off x="3791353" y="3794165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3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8" name="Text Box 69"/>
          <p:cNvSpPr txBox="1">
            <a:spLocks noChangeArrowheads="1"/>
          </p:cNvSpPr>
          <p:nvPr userDrawn="1"/>
        </p:nvSpPr>
        <p:spPr bwMode="auto">
          <a:xfrm>
            <a:off x="4944062" y="3338553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Chapter</a:t>
            </a:r>
            <a:r>
              <a:rPr kumimoji="0" lang="en-US" sz="2000" b="0" dirty="0" smtClean="0">
                <a:latin typeface="Times New Roman" pitchFamily="-110" charset="0"/>
              </a:rPr>
              <a:t>: 10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9" name="Text Box 70"/>
          <p:cNvSpPr txBox="1">
            <a:spLocks noChangeArrowheads="1"/>
          </p:cNvSpPr>
          <p:nvPr userDrawn="1"/>
        </p:nvSpPr>
        <p:spPr bwMode="auto">
          <a:xfrm>
            <a:off x="4944062" y="3794165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 smtClean="0">
                <a:latin typeface="Times New Roman" pitchFamily="-110" charset="0"/>
              </a:rPr>
              <a:t>Chapter: 10</a:t>
            </a:r>
            <a:endParaRPr kumimoji="0" lang="en-US" sz="2000" b="0" dirty="0">
              <a:latin typeface="Times New Roman" pitchFamily="-110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685800" y="1702073"/>
            <a:ext cx="7772400" cy="2096204"/>
          </a:xfrm>
          <a:prstGeom prst="roundRect">
            <a:avLst>
              <a:gd name="adj" fmla="val 9490"/>
            </a:avLst>
          </a:prstGeom>
          <a:solidFill>
            <a:srgbClr val="515A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1649"/>
            <a:ext cx="7772400" cy="1864086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23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21769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7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15"/>
          <a:srcRect t="43200"/>
          <a:stretch>
            <a:fillRect/>
          </a:stretch>
        </p:blipFill>
        <p:spPr>
          <a:xfrm>
            <a:off x="-14039" y="5906194"/>
            <a:ext cx="9172575" cy="893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Rounded Rectangle 49"/>
          <p:cNvSpPr>
            <a:spLocks/>
          </p:cNvSpPr>
          <p:nvPr/>
        </p:nvSpPr>
        <p:spPr>
          <a:xfrm>
            <a:off x="8147190" y="6637804"/>
            <a:ext cx="978648" cy="206967"/>
          </a:xfrm>
          <a:prstGeom prst="roundRect">
            <a:avLst/>
          </a:prstGeom>
          <a:solidFill>
            <a:srgbClr val="444C52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033980" y="6677770"/>
            <a:ext cx="68580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Copyright ©</a:t>
            </a:r>
            <a:r>
              <a:rPr kumimoji="0" lang="en-US" sz="800" b="0" i="1" dirty="0" smtClean="0">
                <a:solidFill>
                  <a:schemeClr val="tx1"/>
                </a:solidFill>
                <a:latin typeface="Times New Roman" pitchFamily="-110" charset="0"/>
              </a:rPr>
              <a:t>2013 </a:t>
            </a:r>
            <a:r>
              <a:rPr kumimoji="0" lang="en-US" sz="800" b="0" i="1" dirty="0" err="1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</a:p>
        </p:txBody>
      </p:sp>
      <p:pic>
        <p:nvPicPr>
          <p:cNvPr id="8" name="Picture 7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1758" y="2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4097" y="28136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Rectangle 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280926" y="6599443"/>
            <a:ext cx="830794" cy="26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en-US" sz="1100" b="0" dirty="0" smtClean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First </a:t>
            </a:r>
            <a:r>
              <a:rPr lang="en-US" sz="1100" b="0" dirty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page</a:t>
            </a:r>
          </a:p>
        </p:txBody>
      </p:sp>
      <p:sp>
        <p:nvSpPr>
          <p:cNvPr id="54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82360" y="6663891"/>
            <a:ext cx="145314" cy="156703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sp>
        <p:nvSpPr>
          <p:cNvPr id="55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959372" y="6663891"/>
            <a:ext cx="145314" cy="15670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389" y="1200404"/>
            <a:ext cx="7634484" cy="1864086"/>
          </a:xfrm>
          <a:prstGeom prst="rect">
            <a:avLst/>
          </a:prstGeom>
        </p:spPr>
        <p:txBody>
          <a:bodyPr anchor="b">
            <a:normAutofit fontScale="90000"/>
          </a:bodyPr>
          <a:lstStyle/>
          <a:p>
            <a:r>
              <a:rPr lang="en-US" dirty="0"/>
              <a:t>Dynamic Change, Economic Fluctuations, and the AD-AS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Shifts in Aggregate Supply</a:t>
            </a:r>
          </a:p>
        </p:txBody>
      </p:sp>
    </p:spTree>
    <p:extLst>
      <p:ext uri="{BB962C8B-B14F-4D97-AF65-F5344CB8AC3E}">
        <p14:creationId xmlns:p14="http://schemas.microsoft.com/office/powerpoint/2010/main" val="10730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75654"/>
            <a:ext cx="8932985" cy="50292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55544"/>
            <a:ext cx="8904855" cy="720110"/>
          </a:xfrm>
        </p:spPr>
        <p:txBody>
          <a:bodyPr/>
          <a:lstStyle/>
          <a:p>
            <a:r>
              <a:rPr lang="en-US" sz="3600" dirty="0"/>
              <a:t>Long- and Short-Run </a:t>
            </a:r>
            <a:r>
              <a:rPr lang="en-US" sz="3600" dirty="0" smtClean="0"/>
              <a:t>Aggregate </a:t>
            </a:r>
            <a:r>
              <a:rPr lang="en-US" sz="3600" dirty="0"/>
              <a:t>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875655"/>
            <a:ext cx="8883750" cy="5029200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When considering shifts in aggregate supply, it is important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to </a:t>
            </a:r>
            <a:r>
              <a:rPr lang="en-US" sz="2500" dirty="0">
                <a:solidFill>
                  <a:srgbClr val="32302A"/>
                </a:solidFill>
              </a:rPr>
              <a:t>distinguish </a:t>
            </a:r>
            <a:r>
              <a:rPr lang="en-US" sz="2500" dirty="0" smtClean="0">
                <a:solidFill>
                  <a:srgbClr val="32302A"/>
                </a:solidFill>
              </a:rPr>
              <a:t>between </a:t>
            </a:r>
            <a:r>
              <a:rPr lang="en-US" sz="2500" dirty="0">
                <a:solidFill>
                  <a:srgbClr val="32302A"/>
                </a:solidFill>
              </a:rPr>
              <a:t>the long run and short run. 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Shifts in </a:t>
            </a:r>
            <a:r>
              <a:rPr lang="en-US" sz="2500" b="1" i="1" dirty="0">
                <a:solidFill>
                  <a:srgbClr val="FF0000"/>
                </a:solidFill>
              </a:rPr>
              <a:t>LRAS</a:t>
            </a:r>
            <a:r>
              <a:rPr lang="en-US" sz="2500" dirty="0">
                <a:solidFill>
                  <a:srgbClr val="32302A"/>
                </a:solidFill>
              </a:rPr>
              <a:t>:  </a:t>
            </a:r>
            <a:br>
              <a:rPr lang="en-US" sz="2500" dirty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A </a:t>
            </a:r>
            <a:r>
              <a:rPr lang="en-US" sz="2500" dirty="0">
                <a:solidFill>
                  <a:srgbClr val="32302A"/>
                </a:solidFill>
              </a:rPr>
              <a:t>long run change in aggregate supply indicates that it will be possible to achieve and sustain a larger rate of output. 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A shift in the </a:t>
            </a:r>
            <a:r>
              <a:rPr lang="en-US" sz="2500" b="1" i="1" dirty="0">
                <a:solidFill>
                  <a:srgbClr val="FF0000"/>
                </a:solidFill>
              </a:rPr>
              <a:t>long run aggregate supply</a:t>
            </a:r>
            <a:r>
              <a:rPr lang="en-US" sz="2500" dirty="0">
                <a:solidFill>
                  <a:srgbClr val="32302A"/>
                </a:solidFill>
              </a:rPr>
              <a:t> curve (</a:t>
            </a:r>
            <a:r>
              <a:rPr lang="en-US" sz="2500" b="1" i="1" dirty="0">
                <a:solidFill>
                  <a:srgbClr val="FF0000"/>
                </a:solidFill>
              </a:rPr>
              <a:t>LRAS</a:t>
            </a:r>
            <a:r>
              <a:rPr lang="en-US" sz="2500" dirty="0">
                <a:solidFill>
                  <a:srgbClr val="32302A"/>
                </a:solidFill>
              </a:rPr>
              <a:t>) will cause the </a:t>
            </a:r>
            <a:r>
              <a:rPr lang="en-US" sz="2500" b="1" i="1" dirty="0">
                <a:solidFill>
                  <a:schemeClr val="accent3">
                    <a:lumMod val="75000"/>
                  </a:schemeClr>
                </a:solidFill>
              </a:rPr>
              <a:t>short run aggregate supply</a:t>
            </a:r>
            <a:r>
              <a:rPr lang="en-US" sz="2500" dirty="0">
                <a:solidFill>
                  <a:srgbClr val="32302A"/>
                </a:solidFill>
              </a:rPr>
              <a:t> (</a:t>
            </a:r>
            <a:r>
              <a:rPr lang="en-US" sz="2500" b="1" i="1" dirty="0">
                <a:solidFill>
                  <a:schemeClr val="accent3">
                    <a:lumMod val="75000"/>
                  </a:schemeClr>
                </a:solidFill>
              </a:rPr>
              <a:t>SRAS</a:t>
            </a:r>
            <a:r>
              <a:rPr lang="en-US" sz="2500" dirty="0">
                <a:solidFill>
                  <a:srgbClr val="32302A"/>
                </a:solidFill>
              </a:rPr>
              <a:t>) curve to shift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in </a:t>
            </a:r>
            <a:r>
              <a:rPr lang="en-US" sz="2500" dirty="0">
                <a:solidFill>
                  <a:srgbClr val="32302A"/>
                </a:solidFill>
              </a:rPr>
              <a:t>the same direction. 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Shifts in </a:t>
            </a:r>
            <a:r>
              <a:rPr lang="en-US" sz="2500" b="1" i="1" dirty="0">
                <a:solidFill>
                  <a:srgbClr val="FF0000"/>
                </a:solidFill>
              </a:rPr>
              <a:t>LRAS</a:t>
            </a:r>
            <a:r>
              <a:rPr lang="en-US" sz="2500" dirty="0">
                <a:solidFill>
                  <a:srgbClr val="32302A"/>
                </a:solidFill>
              </a:rPr>
              <a:t> are an alternative way of indicating </a:t>
            </a:r>
            <a:r>
              <a:rPr lang="en-US" sz="2500" dirty="0" smtClean="0">
                <a:solidFill>
                  <a:srgbClr val="32302A"/>
                </a:solidFill>
              </a:rPr>
              <a:t>there </a:t>
            </a:r>
            <a:r>
              <a:rPr lang="en-US" sz="2500" dirty="0">
                <a:solidFill>
                  <a:srgbClr val="32302A"/>
                </a:solidFill>
              </a:rPr>
              <a:t>has been a shift in the economy’s production possibilities curve. </a:t>
            </a:r>
          </a:p>
        </p:txBody>
      </p:sp>
    </p:spTree>
    <p:extLst>
      <p:ext uri="{BB962C8B-B14F-4D97-AF65-F5344CB8AC3E}">
        <p14:creationId xmlns:p14="http://schemas.microsoft.com/office/powerpoint/2010/main" val="256411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75654"/>
            <a:ext cx="8932985" cy="50292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55544"/>
            <a:ext cx="8904855" cy="720110"/>
          </a:xfrm>
        </p:spPr>
        <p:txBody>
          <a:bodyPr/>
          <a:lstStyle/>
          <a:p>
            <a:r>
              <a:rPr lang="en-US" sz="3600" dirty="0"/>
              <a:t>Long- and Short-Run </a:t>
            </a:r>
            <a:r>
              <a:rPr lang="en-US" sz="3600" dirty="0" smtClean="0"/>
              <a:t>Aggregate </a:t>
            </a:r>
            <a:r>
              <a:rPr lang="en-US" sz="3600" dirty="0"/>
              <a:t>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875655"/>
            <a:ext cx="8883750" cy="5029200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Shifts in </a:t>
            </a:r>
            <a:r>
              <a:rPr lang="en-US" sz="2500" b="1" i="1" dirty="0">
                <a:solidFill>
                  <a:schemeClr val="accent5">
                    <a:lumMod val="75000"/>
                  </a:schemeClr>
                </a:solidFill>
              </a:rPr>
              <a:t>SRAS</a:t>
            </a:r>
            <a:r>
              <a:rPr lang="en-US" sz="2500" dirty="0">
                <a:solidFill>
                  <a:srgbClr val="32302A"/>
                </a:solidFill>
              </a:rPr>
              <a:t>: </a:t>
            </a:r>
            <a:br>
              <a:rPr lang="en-US" sz="2500" dirty="0">
                <a:solidFill>
                  <a:srgbClr val="32302A"/>
                </a:solidFill>
              </a:rPr>
            </a:br>
            <a:r>
              <a:rPr lang="en-US" sz="2500" dirty="0">
                <a:solidFill>
                  <a:srgbClr val="32302A"/>
                </a:solidFill>
              </a:rPr>
              <a:t>Changes that temporarily alter the productive capability of an economy will shift the SRAS curve, but not the LRAS curve. </a:t>
            </a:r>
          </a:p>
        </p:txBody>
      </p:sp>
    </p:spTree>
    <p:extLst>
      <p:ext uri="{BB962C8B-B14F-4D97-AF65-F5344CB8AC3E}">
        <p14:creationId xmlns:p14="http://schemas.microsoft.com/office/powerpoint/2010/main" val="353326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75654"/>
            <a:ext cx="8932985" cy="50292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55544"/>
            <a:ext cx="8904855" cy="720110"/>
          </a:xfrm>
        </p:spPr>
        <p:txBody>
          <a:bodyPr/>
          <a:lstStyle/>
          <a:p>
            <a:r>
              <a:rPr lang="en-US" sz="3600" dirty="0"/>
              <a:t>Shifts in Aggregate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875655"/>
            <a:ext cx="8941332" cy="5029200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Factors that increase (decrease) </a:t>
            </a:r>
            <a:r>
              <a:rPr lang="en-US" sz="25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LRAS</a:t>
            </a:r>
            <a:r>
              <a:rPr lang="en-US" sz="2500" dirty="0">
                <a:solidFill>
                  <a:srgbClr val="32302A"/>
                </a:solidFill>
              </a:rPr>
              <a:t>: </a:t>
            </a:r>
          </a:p>
          <a:p>
            <a:pPr marL="631825" lvl="1" indent="-231775"/>
            <a:r>
              <a:rPr lang="en-US" sz="2300" dirty="0">
                <a:solidFill>
                  <a:srgbClr val="32302A"/>
                </a:solidFill>
              </a:rPr>
              <a:t>increase (decrease) in the supply of resources</a:t>
            </a:r>
          </a:p>
          <a:p>
            <a:pPr marL="631825" lvl="1" indent="-231775"/>
            <a:r>
              <a:rPr lang="en-US" sz="2300" dirty="0">
                <a:solidFill>
                  <a:srgbClr val="32302A"/>
                </a:solidFill>
              </a:rPr>
              <a:t>improvement (deterioration) in technology and productivity </a:t>
            </a:r>
          </a:p>
          <a:p>
            <a:pPr marL="631825" lvl="1" indent="-231775"/>
            <a:r>
              <a:rPr lang="en-US" sz="2300" dirty="0">
                <a:solidFill>
                  <a:srgbClr val="32302A"/>
                </a:solidFill>
              </a:rPr>
              <a:t>institutional changes that increase (reduce) </a:t>
            </a:r>
            <a:r>
              <a:rPr lang="en-US" sz="2300" dirty="0" smtClean="0">
                <a:solidFill>
                  <a:srgbClr val="32302A"/>
                </a:solidFill>
              </a:rPr>
              <a:t>efficiency </a:t>
            </a:r>
            <a:r>
              <a:rPr lang="en-US" sz="2300" dirty="0">
                <a:solidFill>
                  <a:srgbClr val="32302A"/>
                </a:solidFill>
              </a:rPr>
              <a:t>of resource use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Factors that increase (decrease) </a:t>
            </a:r>
            <a:r>
              <a:rPr lang="en-US" sz="2500" b="1" i="1" dirty="0">
                <a:solidFill>
                  <a:schemeClr val="accent3">
                    <a:lumMod val="75000"/>
                  </a:schemeClr>
                </a:solidFill>
              </a:rPr>
              <a:t>SRAS</a:t>
            </a:r>
            <a:r>
              <a:rPr lang="en-US" sz="2500" dirty="0">
                <a:solidFill>
                  <a:srgbClr val="32302A"/>
                </a:solidFill>
              </a:rPr>
              <a:t>: </a:t>
            </a:r>
          </a:p>
          <a:p>
            <a:pPr marL="631825" lvl="1" indent="-231775"/>
            <a:r>
              <a:rPr lang="en-US" sz="2300" dirty="0">
                <a:solidFill>
                  <a:srgbClr val="32302A"/>
                </a:solidFill>
              </a:rPr>
              <a:t>a decrease (increase) in resource prices </a:t>
            </a:r>
            <a:r>
              <a:rPr lang="en-US" sz="2300" dirty="0" smtClean="0">
                <a:solidFill>
                  <a:srgbClr val="32302A"/>
                </a:solidFill>
              </a:rPr>
              <a:t>— </a:t>
            </a:r>
            <a:r>
              <a:rPr lang="en-US" sz="2300" dirty="0">
                <a:solidFill>
                  <a:srgbClr val="32302A"/>
                </a:solidFill>
              </a:rPr>
              <a:t>hence, production costs</a:t>
            </a:r>
          </a:p>
          <a:p>
            <a:pPr marL="631825" lvl="1" indent="-231775"/>
            <a:r>
              <a:rPr lang="en-US" sz="2300" dirty="0">
                <a:solidFill>
                  <a:srgbClr val="32302A"/>
                </a:solidFill>
              </a:rPr>
              <a:t>a reduction (increase) in expected inflation</a:t>
            </a:r>
          </a:p>
          <a:p>
            <a:pPr marL="631825" lvl="1" indent="-231775"/>
            <a:r>
              <a:rPr lang="en-US" sz="2300" dirty="0">
                <a:solidFill>
                  <a:srgbClr val="32302A"/>
                </a:solidFill>
              </a:rPr>
              <a:t>favorable (unfavorable) supply shocks, such as good (bad) weather or a reduction (increase) in the world price of </a:t>
            </a:r>
            <a:r>
              <a:rPr lang="en-US" sz="2300" dirty="0" smtClean="0">
                <a:solidFill>
                  <a:srgbClr val="32302A"/>
                </a:solidFill>
              </a:rPr>
              <a:t>key </a:t>
            </a:r>
            <a:r>
              <a:rPr lang="en-US" sz="2300" dirty="0">
                <a:solidFill>
                  <a:srgbClr val="32302A"/>
                </a:solidFill>
              </a:rPr>
              <a:t>imported resource</a:t>
            </a:r>
          </a:p>
        </p:txBody>
      </p:sp>
    </p:spTree>
    <p:extLst>
      <p:ext uri="{BB962C8B-B14F-4D97-AF65-F5344CB8AC3E}">
        <p14:creationId xmlns:p14="http://schemas.microsoft.com/office/powerpoint/2010/main" val="427850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624697"/>
            <a:ext cx="8977930" cy="4296839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5132165" y="150333"/>
            <a:ext cx="3801108" cy="6419129"/>
          </a:xfrm>
          <a:prstGeom prst="rect">
            <a:avLst/>
          </a:prstGeom>
          <a:solidFill>
            <a:srgbClr val="FCF4D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Capital </a:t>
            </a:r>
            <a:r>
              <a:rPr lang="en-US" dirty="0" smtClean="0"/>
              <a:t>Flows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Trade Flows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63183" y="1790877"/>
            <a:ext cx="5068982" cy="4029082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Such factors as an increase in the stock </a:t>
            </a:r>
            <a:r>
              <a:rPr lang="en-US" sz="22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2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2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capital or an improvement in technology will expand an economy’s potential output and shift </a:t>
            </a:r>
            <a:r>
              <a:rPr lang="en-US" sz="2200" b="1" i="1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LRAS 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to the right (note that when the </a:t>
            </a:r>
            <a:r>
              <a:rPr lang="en-US" sz="2200" b="1" i="1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LRAS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curve shifts, so too does </a:t>
            </a:r>
            <a:r>
              <a:rPr lang="en-US" sz="2200" b="1" i="1" dirty="0">
                <a:solidFill>
                  <a:schemeClr val="accent3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SRAS</a:t>
            </a:r>
            <a:r>
              <a:rPr lang="en-US" sz="22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).</a:t>
            </a:r>
          </a:p>
          <a:p>
            <a:pPr marL="169863" indent="-169863">
              <a:lnSpc>
                <a:spcPct val="90000"/>
              </a:lnSpc>
            </a:pP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Such factors as a reduction in resource prices or favorable weather would shift </a:t>
            </a:r>
            <a:r>
              <a:rPr lang="en-US" sz="2200" b="1" i="1" dirty="0">
                <a:solidFill>
                  <a:schemeClr val="accent3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SRAS 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to the right (note that here the </a:t>
            </a:r>
            <a:r>
              <a:rPr lang="en-US" sz="2200" b="1" i="1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LRAS</a:t>
            </a:r>
            <a:r>
              <a:rPr lang="en-US" sz="2200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curve will remain constant</a:t>
            </a:r>
            <a:r>
              <a:rPr lang="en-US" sz="22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).</a:t>
            </a:r>
            <a:endParaRPr lang="en-US" sz="22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284923" y="3391701"/>
            <a:ext cx="34233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 Box 7"/>
          <p:cNvSpPr txBox="1">
            <a:spLocks noChangeAspect="1" noChangeArrowheads="1"/>
          </p:cNvSpPr>
          <p:nvPr/>
        </p:nvSpPr>
        <p:spPr bwMode="auto">
          <a:xfrm>
            <a:off x="5427676" y="285029"/>
            <a:ext cx="537327" cy="354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Line 9"/>
          <p:cNvSpPr>
            <a:spLocks noChangeAspect="1" noChangeShapeType="1"/>
          </p:cNvSpPr>
          <p:nvPr/>
        </p:nvSpPr>
        <p:spPr bwMode="auto">
          <a:xfrm>
            <a:off x="5683171" y="3785453"/>
            <a:ext cx="0" cy="24692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Line 10"/>
          <p:cNvSpPr>
            <a:spLocks noChangeAspect="1" noChangeShapeType="1"/>
          </p:cNvSpPr>
          <p:nvPr/>
        </p:nvSpPr>
        <p:spPr bwMode="auto">
          <a:xfrm>
            <a:off x="5681785" y="599006"/>
            <a:ext cx="0" cy="24692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Line 11"/>
          <p:cNvSpPr>
            <a:spLocks noChangeAspect="1" noChangeShapeType="1"/>
          </p:cNvSpPr>
          <p:nvPr/>
        </p:nvSpPr>
        <p:spPr bwMode="auto">
          <a:xfrm>
            <a:off x="5677022" y="3059631"/>
            <a:ext cx="184740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12"/>
          <p:cNvSpPr>
            <a:spLocks noChangeAspect="1" noChangeArrowheads="1"/>
          </p:cNvSpPr>
          <p:nvPr/>
        </p:nvSpPr>
        <p:spPr bwMode="auto">
          <a:xfrm>
            <a:off x="7544182" y="2992391"/>
            <a:ext cx="1158972" cy="28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05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05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05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Rectangle 13"/>
          <p:cNvSpPr>
            <a:spLocks noChangeArrowheads="1"/>
          </p:cNvSpPr>
          <p:nvPr/>
        </p:nvSpPr>
        <p:spPr bwMode="auto">
          <a:xfrm>
            <a:off x="5960173" y="766609"/>
            <a:ext cx="5802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14"/>
          <p:cNvSpPr>
            <a:spLocks noChangeArrowheads="1"/>
          </p:cNvSpPr>
          <p:nvPr/>
        </p:nvSpPr>
        <p:spPr bwMode="auto">
          <a:xfrm>
            <a:off x="6092948" y="3046931"/>
            <a:ext cx="2660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i="1" baseline="-2500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F1</a:t>
            </a:r>
            <a:endParaRPr kumimoji="0" lang="en-US" sz="1600" b="0" baseline="-2500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Line 19"/>
          <p:cNvSpPr>
            <a:spLocks noChangeShapeType="1"/>
          </p:cNvSpPr>
          <p:nvPr/>
        </p:nvSpPr>
        <p:spPr bwMode="auto">
          <a:xfrm>
            <a:off x="6229473" y="1021281"/>
            <a:ext cx="1587" cy="2024063"/>
          </a:xfrm>
          <a:prstGeom prst="line">
            <a:avLst/>
          </a:prstGeom>
          <a:noFill/>
          <a:ln w="57150">
            <a:solidFill>
              <a:srgbClr val="C0383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" name="Group 37"/>
          <p:cNvGrpSpPr>
            <a:grpSpLocks/>
          </p:cNvGrpSpPr>
          <p:nvPr/>
        </p:nvGrpSpPr>
        <p:grpSpPr bwMode="auto">
          <a:xfrm>
            <a:off x="6310437" y="772851"/>
            <a:ext cx="1095376" cy="2525054"/>
            <a:chOff x="1644" y="793"/>
            <a:chExt cx="690" cy="1767"/>
          </a:xfrm>
        </p:grpSpPr>
        <p:sp>
          <p:nvSpPr>
            <p:cNvPr id="126" name="Line 26"/>
            <p:cNvSpPr>
              <a:spLocks noChangeShapeType="1"/>
            </p:cNvSpPr>
            <p:nvPr/>
          </p:nvSpPr>
          <p:spPr bwMode="auto">
            <a:xfrm>
              <a:off x="1650" y="1068"/>
              <a:ext cx="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Line 27"/>
            <p:cNvSpPr>
              <a:spLocks noChangeShapeType="1"/>
            </p:cNvSpPr>
            <p:nvPr/>
          </p:nvSpPr>
          <p:spPr bwMode="auto">
            <a:xfrm>
              <a:off x="1644" y="2124"/>
              <a:ext cx="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8" name="Group 36"/>
            <p:cNvGrpSpPr>
              <a:grpSpLocks/>
            </p:cNvGrpSpPr>
            <p:nvPr/>
          </p:nvGrpSpPr>
          <p:grpSpPr bwMode="auto">
            <a:xfrm>
              <a:off x="1968" y="793"/>
              <a:ext cx="366" cy="1767"/>
              <a:chOff x="1968" y="793"/>
              <a:chExt cx="366" cy="1767"/>
            </a:xfrm>
          </p:grpSpPr>
          <p:sp>
            <p:nvSpPr>
              <p:cNvPr id="129" name="Line 20"/>
              <p:cNvSpPr>
                <a:spLocks noChangeShapeType="1"/>
              </p:cNvSpPr>
              <p:nvPr/>
            </p:nvSpPr>
            <p:spPr bwMode="auto">
              <a:xfrm>
                <a:off x="2097" y="973"/>
                <a:ext cx="1" cy="1417"/>
              </a:xfrm>
              <a:prstGeom prst="line">
                <a:avLst/>
              </a:prstGeom>
              <a:noFill/>
              <a:ln w="57150">
                <a:solidFill>
                  <a:srgbClr val="C03838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0" name="Rectangle 21"/>
              <p:cNvSpPr>
                <a:spLocks noChangeArrowheads="1"/>
              </p:cNvSpPr>
              <p:nvPr/>
            </p:nvSpPr>
            <p:spPr bwMode="auto">
              <a:xfrm>
                <a:off x="1968" y="793"/>
                <a:ext cx="366" cy="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1600" b="1" i="1" dirty="0">
                    <a:solidFill>
                      <a:srgbClr val="C03838"/>
                    </a:solidFill>
                    <a:latin typeface="Times New Roman" pitchFamily="18" charset="0"/>
                    <a:cs typeface="Times New Roman" pitchFamily="18" charset="0"/>
                  </a:rPr>
                  <a:t>LRAS</a:t>
                </a:r>
                <a:r>
                  <a:rPr kumimoji="0" lang="en-US" sz="1600" b="1" i="1" baseline="-25000" dirty="0">
                    <a:solidFill>
                      <a:srgbClr val="C03838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sz="1600" b="1" baseline="-25000" dirty="0">
                  <a:solidFill>
                    <a:srgbClr val="C0383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1" name="Rectangle 28"/>
              <p:cNvSpPr>
                <a:spLocks noChangeArrowheads="1"/>
              </p:cNvSpPr>
              <p:nvPr/>
            </p:nvSpPr>
            <p:spPr bwMode="auto">
              <a:xfrm>
                <a:off x="2064" y="2388"/>
                <a:ext cx="168" cy="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1600" i="1">
                    <a:solidFill>
                      <a:srgbClr val="C03838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kumimoji="0" lang="en-US" sz="1600" i="1" baseline="-25000">
                    <a:solidFill>
                      <a:srgbClr val="C03838"/>
                    </a:solidFill>
                    <a:latin typeface="Times New Roman" pitchFamily="18" charset="0"/>
                    <a:cs typeface="Times New Roman" pitchFamily="18" charset="0"/>
                  </a:rPr>
                  <a:t>F2</a:t>
                </a:r>
                <a:endParaRPr kumimoji="0" lang="en-US" sz="1600" b="0" baseline="-25000">
                  <a:solidFill>
                    <a:srgbClr val="C0383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32" name="Text Box 3"/>
          <p:cNvSpPr txBox="1">
            <a:spLocks noChangeAspect="1" noChangeArrowheads="1"/>
          </p:cNvSpPr>
          <p:nvPr/>
        </p:nvSpPr>
        <p:spPr bwMode="auto">
          <a:xfrm>
            <a:off x="5421582" y="3482602"/>
            <a:ext cx="537327" cy="354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2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2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2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2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Line 4"/>
          <p:cNvSpPr>
            <a:spLocks noChangeAspect="1" noChangeShapeType="1"/>
          </p:cNvSpPr>
          <p:nvPr/>
        </p:nvSpPr>
        <p:spPr bwMode="auto">
          <a:xfrm>
            <a:off x="5681785" y="6241425"/>
            <a:ext cx="192889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Rectangle 5"/>
          <p:cNvSpPr>
            <a:spLocks noChangeAspect="1" noChangeArrowheads="1"/>
          </p:cNvSpPr>
          <p:nvPr/>
        </p:nvSpPr>
        <p:spPr bwMode="auto">
          <a:xfrm>
            <a:off x="7610682" y="6174185"/>
            <a:ext cx="1158972" cy="28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2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05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05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05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sz="16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Rectangle 17"/>
          <p:cNvSpPr>
            <a:spLocks noChangeAspect="1" noChangeArrowheads="1"/>
          </p:cNvSpPr>
          <p:nvPr/>
        </p:nvSpPr>
        <p:spPr bwMode="auto">
          <a:xfrm>
            <a:off x="7273356" y="3699333"/>
            <a:ext cx="5690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kumimoji="0" lang="en-US" sz="16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Freeform 24"/>
          <p:cNvSpPr>
            <a:spLocks noChangeAspect="1"/>
          </p:cNvSpPr>
          <p:nvPr/>
        </p:nvSpPr>
        <p:spPr bwMode="auto">
          <a:xfrm>
            <a:off x="6266912" y="3944313"/>
            <a:ext cx="1244600" cy="2081212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2147483647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7" name="Group 39"/>
          <p:cNvGrpSpPr>
            <a:grpSpLocks/>
          </p:cNvGrpSpPr>
          <p:nvPr/>
        </p:nvGrpSpPr>
        <p:grpSpPr bwMode="auto">
          <a:xfrm>
            <a:off x="6627273" y="3699838"/>
            <a:ext cx="2044700" cy="2325688"/>
            <a:chOff x="4086" y="803"/>
            <a:chExt cx="1288" cy="1465"/>
          </a:xfrm>
        </p:grpSpPr>
        <p:sp>
          <p:nvSpPr>
            <p:cNvPr id="138" name="Rectangle 22"/>
            <p:cNvSpPr>
              <a:spLocks noChangeAspect="1" noChangeArrowheads="1"/>
            </p:cNvSpPr>
            <p:nvPr/>
          </p:nvSpPr>
          <p:spPr bwMode="auto">
            <a:xfrm>
              <a:off x="5016" y="803"/>
              <a:ext cx="35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SRAS</a:t>
              </a:r>
              <a:r>
                <a:rPr kumimoji="0" lang="en-US" sz="1600" b="1" i="1" baseline="-250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Freeform 25"/>
            <p:cNvSpPr>
              <a:spLocks noChangeAspect="1"/>
            </p:cNvSpPr>
            <p:nvPr/>
          </p:nvSpPr>
          <p:spPr bwMode="auto">
            <a:xfrm>
              <a:off x="4370" y="957"/>
              <a:ext cx="784" cy="1311"/>
            </a:xfrm>
            <a:custGeom>
              <a:avLst/>
              <a:gdLst>
                <a:gd name="T0" fmla="*/ 0 w 4625"/>
                <a:gd name="T1" fmla="*/ 24 h 4959"/>
                <a:gd name="T2" fmla="*/ 0 w 4625"/>
                <a:gd name="T3" fmla="*/ 24 h 4959"/>
                <a:gd name="T4" fmla="*/ 0 w 4625"/>
                <a:gd name="T5" fmla="*/ 23 h 4959"/>
                <a:gd name="T6" fmla="*/ 0 w 4625"/>
                <a:gd name="T7" fmla="*/ 22 h 4959"/>
                <a:gd name="T8" fmla="*/ 1 w 4625"/>
                <a:gd name="T9" fmla="*/ 22 h 4959"/>
                <a:gd name="T10" fmla="*/ 1 w 4625"/>
                <a:gd name="T11" fmla="*/ 21 h 4959"/>
                <a:gd name="T12" fmla="*/ 1 w 4625"/>
                <a:gd name="T13" fmla="*/ 21 h 4959"/>
                <a:gd name="T14" fmla="*/ 1 w 4625"/>
                <a:gd name="T15" fmla="*/ 20 h 4959"/>
                <a:gd name="T16" fmla="*/ 1 w 4625"/>
                <a:gd name="T17" fmla="*/ 20 h 4959"/>
                <a:gd name="T18" fmla="*/ 1 w 4625"/>
                <a:gd name="T19" fmla="*/ 19 h 4959"/>
                <a:gd name="T20" fmla="*/ 1 w 4625"/>
                <a:gd name="T21" fmla="*/ 19 h 4959"/>
                <a:gd name="T22" fmla="*/ 1 w 4625"/>
                <a:gd name="T23" fmla="*/ 18 h 4959"/>
                <a:gd name="T24" fmla="*/ 1 w 4625"/>
                <a:gd name="T25" fmla="*/ 18 h 4959"/>
                <a:gd name="T26" fmla="*/ 1 w 4625"/>
                <a:gd name="T27" fmla="*/ 17 h 4959"/>
                <a:gd name="T28" fmla="*/ 2 w 4625"/>
                <a:gd name="T29" fmla="*/ 17 h 4959"/>
                <a:gd name="T30" fmla="*/ 2 w 4625"/>
                <a:gd name="T31" fmla="*/ 16 h 4959"/>
                <a:gd name="T32" fmla="*/ 2 w 4625"/>
                <a:gd name="T33" fmla="*/ 15 h 4959"/>
                <a:gd name="T34" fmla="*/ 2 w 4625"/>
                <a:gd name="T35" fmla="*/ 15 h 4959"/>
                <a:gd name="T36" fmla="*/ 2 w 4625"/>
                <a:gd name="T37" fmla="*/ 14 h 4959"/>
                <a:gd name="T38" fmla="*/ 2 w 4625"/>
                <a:gd name="T39" fmla="*/ 14 h 4959"/>
                <a:gd name="T40" fmla="*/ 2 w 4625"/>
                <a:gd name="T41" fmla="*/ 13 h 4959"/>
                <a:gd name="T42" fmla="*/ 2 w 4625"/>
                <a:gd name="T43" fmla="*/ 13 h 4959"/>
                <a:gd name="T44" fmla="*/ 2 w 4625"/>
                <a:gd name="T45" fmla="*/ 12 h 4959"/>
                <a:gd name="T46" fmla="*/ 2 w 4625"/>
                <a:gd name="T47" fmla="*/ 11 h 4959"/>
                <a:gd name="T48" fmla="*/ 2 w 4625"/>
                <a:gd name="T49" fmla="*/ 11 h 4959"/>
                <a:gd name="T50" fmla="*/ 2 w 4625"/>
                <a:gd name="T51" fmla="*/ 10 h 4959"/>
                <a:gd name="T52" fmla="*/ 3 w 4625"/>
                <a:gd name="T53" fmla="*/ 10 h 4959"/>
                <a:gd name="T54" fmla="*/ 3 w 4625"/>
                <a:gd name="T55" fmla="*/ 9 h 4959"/>
                <a:gd name="T56" fmla="*/ 3 w 4625"/>
                <a:gd name="T57" fmla="*/ 9 h 4959"/>
                <a:gd name="T58" fmla="*/ 3 w 4625"/>
                <a:gd name="T59" fmla="*/ 8 h 4959"/>
                <a:gd name="T60" fmla="*/ 3 w 4625"/>
                <a:gd name="T61" fmla="*/ 8 h 4959"/>
                <a:gd name="T62" fmla="*/ 3 w 4625"/>
                <a:gd name="T63" fmla="*/ 7 h 4959"/>
                <a:gd name="T64" fmla="*/ 3 w 4625"/>
                <a:gd name="T65" fmla="*/ 7 h 4959"/>
                <a:gd name="T66" fmla="*/ 3 w 4625"/>
                <a:gd name="T67" fmla="*/ 6 h 4959"/>
                <a:gd name="T68" fmla="*/ 3 w 4625"/>
                <a:gd name="T69" fmla="*/ 6 h 4959"/>
                <a:gd name="T70" fmla="*/ 3 w 4625"/>
                <a:gd name="T71" fmla="*/ 5 h 4959"/>
                <a:gd name="T72" fmla="*/ 3 w 4625"/>
                <a:gd name="T73" fmla="*/ 4 h 4959"/>
                <a:gd name="T74" fmla="*/ 3 w 4625"/>
                <a:gd name="T75" fmla="*/ 4 h 4959"/>
                <a:gd name="T76" fmla="*/ 3 w 4625"/>
                <a:gd name="T77" fmla="*/ 3 h 4959"/>
                <a:gd name="T78" fmla="*/ 3 w 4625"/>
                <a:gd name="T79" fmla="*/ 3 h 4959"/>
                <a:gd name="T80" fmla="*/ 4 w 4625"/>
                <a:gd name="T81" fmla="*/ 3 h 4959"/>
                <a:gd name="T82" fmla="*/ 4 w 4625"/>
                <a:gd name="T83" fmla="*/ 2 h 4959"/>
                <a:gd name="T84" fmla="*/ 4 w 4625"/>
                <a:gd name="T85" fmla="*/ 2 h 4959"/>
                <a:gd name="T86" fmla="*/ 4 w 4625"/>
                <a:gd name="T87" fmla="*/ 2 h 4959"/>
                <a:gd name="T88" fmla="*/ 4 w 4625"/>
                <a:gd name="T89" fmla="*/ 1 h 4959"/>
                <a:gd name="T90" fmla="*/ 4 w 4625"/>
                <a:gd name="T91" fmla="*/ 1 h 4959"/>
                <a:gd name="T92" fmla="*/ 4 w 4625"/>
                <a:gd name="T93" fmla="*/ 1 h 4959"/>
                <a:gd name="T94" fmla="*/ 4 w 4625"/>
                <a:gd name="T95" fmla="*/ 0 h 4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25"/>
                <a:gd name="T145" fmla="*/ 0 h 4959"/>
                <a:gd name="T146" fmla="*/ 4625 w 4625"/>
                <a:gd name="T147" fmla="*/ 4959 h 4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25" h="4959">
                  <a:moveTo>
                    <a:pt x="0" y="4959"/>
                  </a:moveTo>
                  <a:lnTo>
                    <a:pt x="40" y="4928"/>
                  </a:lnTo>
                  <a:lnTo>
                    <a:pt x="82" y="4897"/>
                  </a:lnTo>
                  <a:lnTo>
                    <a:pt x="122" y="4866"/>
                  </a:lnTo>
                  <a:lnTo>
                    <a:pt x="164" y="4835"/>
                  </a:lnTo>
                  <a:lnTo>
                    <a:pt x="205" y="4803"/>
                  </a:lnTo>
                  <a:lnTo>
                    <a:pt x="246" y="4771"/>
                  </a:lnTo>
                  <a:lnTo>
                    <a:pt x="287" y="4739"/>
                  </a:lnTo>
                  <a:lnTo>
                    <a:pt x="328" y="4706"/>
                  </a:lnTo>
                  <a:lnTo>
                    <a:pt x="369" y="4673"/>
                  </a:lnTo>
                  <a:lnTo>
                    <a:pt x="409" y="4640"/>
                  </a:lnTo>
                  <a:lnTo>
                    <a:pt x="451" y="4607"/>
                  </a:lnTo>
                  <a:lnTo>
                    <a:pt x="491" y="4574"/>
                  </a:lnTo>
                  <a:lnTo>
                    <a:pt x="532" y="4540"/>
                  </a:lnTo>
                  <a:lnTo>
                    <a:pt x="573" y="4506"/>
                  </a:lnTo>
                  <a:lnTo>
                    <a:pt x="614" y="4472"/>
                  </a:lnTo>
                  <a:lnTo>
                    <a:pt x="654" y="4437"/>
                  </a:lnTo>
                  <a:lnTo>
                    <a:pt x="695" y="4403"/>
                  </a:lnTo>
                  <a:lnTo>
                    <a:pt x="736" y="4368"/>
                  </a:lnTo>
                  <a:lnTo>
                    <a:pt x="776" y="4333"/>
                  </a:lnTo>
                  <a:lnTo>
                    <a:pt x="817" y="4298"/>
                  </a:lnTo>
                  <a:lnTo>
                    <a:pt x="857" y="4261"/>
                  </a:lnTo>
                  <a:lnTo>
                    <a:pt x="898" y="4226"/>
                  </a:lnTo>
                  <a:lnTo>
                    <a:pt x="938" y="4190"/>
                  </a:lnTo>
                  <a:lnTo>
                    <a:pt x="978" y="4154"/>
                  </a:lnTo>
                  <a:lnTo>
                    <a:pt x="1018" y="4118"/>
                  </a:lnTo>
                  <a:lnTo>
                    <a:pt x="1058" y="4081"/>
                  </a:lnTo>
                  <a:lnTo>
                    <a:pt x="1098" y="4044"/>
                  </a:lnTo>
                  <a:lnTo>
                    <a:pt x="1138" y="4007"/>
                  </a:lnTo>
                  <a:lnTo>
                    <a:pt x="1179" y="3970"/>
                  </a:lnTo>
                  <a:lnTo>
                    <a:pt x="1218" y="3933"/>
                  </a:lnTo>
                  <a:lnTo>
                    <a:pt x="1257" y="3895"/>
                  </a:lnTo>
                  <a:lnTo>
                    <a:pt x="1298" y="3858"/>
                  </a:lnTo>
                  <a:lnTo>
                    <a:pt x="1337" y="3821"/>
                  </a:lnTo>
                  <a:lnTo>
                    <a:pt x="1376" y="3782"/>
                  </a:lnTo>
                  <a:lnTo>
                    <a:pt x="1416" y="3745"/>
                  </a:lnTo>
                  <a:lnTo>
                    <a:pt x="1455" y="3707"/>
                  </a:lnTo>
                  <a:lnTo>
                    <a:pt x="1493" y="3669"/>
                  </a:lnTo>
                  <a:lnTo>
                    <a:pt x="1533" y="3630"/>
                  </a:lnTo>
                  <a:lnTo>
                    <a:pt x="1572" y="3592"/>
                  </a:lnTo>
                  <a:lnTo>
                    <a:pt x="1610" y="3554"/>
                  </a:lnTo>
                  <a:lnTo>
                    <a:pt x="1650" y="3515"/>
                  </a:lnTo>
                  <a:lnTo>
                    <a:pt x="1688" y="3477"/>
                  </a:lnTo>
                  <a:lnTo>
                    <a:pt x="1726" y="3438"/>
                  </a:lnTo>
                  <a:lnTo>
                    <a:pt x="1765" y="3399"/>
                  </a:lnTo>
                  <a:lnTo>
                    <a:pt x="1803" y="3360"/>
                  </a:lnTo>
                  <a:lnTo>
                    <a:pt x="1841" y="3322"/>
                  </a:lnTo>
                  <a:lnTo>
                    <a:pt x="1880" y="3282"/>
                  </a:lnTo>
                  <a:lnTo>
                    <a:pt x="1918" y="3244"/>
                  </a:lnTo>
                  <a:lnTo>
                    <a:pt x="1955" y="3204"/>
                  </a:lnTo>
                  <a:lnTo>
                    <a:pt x="1992" y="3166"/>
                  </a:lnTo>
                  <a:lnTo>
                    <a:pt x="2030" y="3127"/>
                  </a:lnTo>
                  <a:lnTo>
                    <a:pt x="2067" y="3087"/>
                  </a:lnTo>
                  <a:lnTo>
                    <a:pt x="2104" y="3048"/>
                  </a:lnTo>
                  <a:lnTo>
                    <a:pt x="2141" y="3009"/>
                  </a:lnTo>
                  <a:lnTo>
                    <a:pt x="2178" y="2969"/>
                  </a:lnTo>
                  <a:lnTo>
                    <a:pt x="2216" y="2930"/>
                  </a:lnTo>
                  <a:lnTo>
                    <a:pt x="2252" y="2890"/>
                  </a:lnTo>
                  <a:lnTo>
                    <a:pt x="2289" y="2851"/>
                  </a:lnTo>
                  <a:lnTo>
                    <a:pt x="2325" y="2812"/>
                  </a:lnTo>
                  <a:lnTo>
                    <a:pt x="2361" y="2772"/>
                  </a:lnTo>
                  <a:lnTo>
                    <a:pt x="2398" y="2733"/>
                  </a:lnTo>
                  <a:lnTo>
                    <a:pt x="2434" y="2694"/>
                  </a:lnTo>
                  <a:lnTo>
                    <a:pt x="2469" y="2654"/>
                  </a:lnTo>
                  <a:lnTo>
                    <a:pt x="2505" y="2615"/>
                  </a:lnTo>
                  <a:lnTo>
                    <a:pt x="2540" y="2575"/>
                  </a:lnTo>
                  <a:lnTo>
                    <a:pt x="2575" y="2536"/>
                  </a:lnTo>
                  <a:lnTo>
                    <a:pt x="2610" y="2497"/>
                  </a:lnTo>
                  <a:lnTo>
                    <a:pt x="2645" y="2457"/>
                  </a:lnTo>
                  <a:lnTo>
                    <a:pt x="2681" y="2418"/>
                  </a:lnTo>
                  <a:lnTo>
                    <a:pt x="2715" y="2380"/>
                  </a:lnTo>
                  <a:lnTo>
                    <a:pt x="2750" y="2340"/>
                  </a:lnTo>
                  <a:lnTo>
                    <a:pt x="2784" y="2301"/>
                  </a:lnTo>
                  <a:lnTo>
                    <a:pt x="2818" y="2262"/>
                  </a:lnTo>
                  <a:lnTo>
                    <a:pt x="2852" y="2223"/>
                  </a:lnTo>
                  <a:lnTo>
                    <a:pt x="2885" y="2185"/>
                  </a:lnTo>
                  <a:lnTo>
                    <a:pt x="2919" y="2146"/>
                  </a:lnTo>
                  <a:lnTo>
                    <a:pt x="2952" y="2107"/>
                  </a:lnTo>
                  <a:lnTo>
                    <a:pt x="2985" y="2069"/>
                  </a:lnTo>
                  <a:lnTo>
                    <a:pt x="3018" y="2030"/>
                  </a:lnTo>
                  <a:lnTo>
                    <a:pt x="3051" y="1992"/>
                  </a:lnTo>
                  <a:lnTo>
                    <a:pt x="3083" y="1955"/>
                  </a:lnTo>
                  <a:lnTo>
                    <a:pt x="3116" y="1917"/>
                  </a:lnTo>
                  <a:lnTo>
                    <a:pt x="3148" y="1878"/>
                  </a:lnTo>
                  <a:lnTo>
                    <a:pt x="3179" y="1841"/>
                  </a:lnTo>
                  <a:lnTo>
                    <a:pt x="3211" y="1804"/>
                  </a:lnTo>
                  <a:lnTo>
                    <a:pt x="3242" y="1765"/>
                  </a:lnTo>
                  <a:lnTo>
                    <a:pt x="3274" y="1728"/>
                  </a:lnTo>
                  <a:lnTo>
                    <a:pt x="3305" y="1691"/>
                  </a:lnTo>
                  <a:lnTo>
                    <a:pt x="3336" y="1655"/>
                  </a:lnTo>
                  <a:lnTo>
                    <a:pt x="3366" y="1617"/>
                  </a:lnTo>
                  <a:lnTo>
                    <a:pt x="3396" y="1581"/>
                  </a:lnTo>
                  <a:lnTo>
                    <a:pt x="3426" y="1544"/>
                  </a:lnTo>
                  <a:lnTo>
                    <a:pt x="3456" y="1508"/>
                  </a:lnTo>
                  <a:lnTo>
                    <a:pt x="3486" y="1472"/>
                  </a:lnTo>
                  <a:lnTo>
                    <a:pt x="3516" y="1435"/>
                  </a:lnTo>
                  <a:lnTo>
                    <a:pt x="3544" y="1400"/>
                  </a:lnTo>
                  <a:lnTo>
                    <a:pt x="3573" y="1365"/>
                  </a:lnTo>
                  <a:lnTo>
                    <a:pt x="3602" y="1329"/>
                  </a:lnTo>
                  <a:lnTo>
                    <a:pt x="3630" y="1294"/>
                  </a:lnTo>
                  <a:lnTo>
                    <a:pt x="3658" y="1260"/>
                  </a:lnTo>
                  <a:lnTo>
                    <a:pt x="3686" y="1225"/>
                  </a:lnTo>
                  <a:lnTo>
                    <a:pt x="3713" y="1191"/>
                  </a:lnTo>
                  <a:lnTo>
                    <a:pt x="3741" y="1155"/>
                  </a:lnTo>
                  <a:lnTo>
                    <a:pt x="3768" y="1121"/>
                  </a:lnTo>
                  <a:lnTo>
                    <a:pt x="3795" y="1088"/>
                  </a:lnTo>
                  <a:lnTo>
                    <a:pt x="3822" y="1054"/>
                  </a:lnTo>
                  <a:lnTo>
                    <a:pt x="3848" y="1021"/>
                  </a:lnTo>
                  <a:lnTo>
                    <a:pt x="3874" y="988"/>
                  </a:lnTo>
                  <a:lnTo>
                    <a:pt x="3900" y="955"/>
                  </a:lnTo>
                  <a:lnTo>
                    <a:pt x="3925" y="923"/>
                  </a:lnTo>
                  <a:lnTo>
                    <a:pt x="3951" y="891"/>
                  </a:lnTo>
                  <a:lnTo>
                    <a:pt x="3975" y="860"/>
                  </a:lnTo>
                  <a:lnTo>
                    <a:pt x="4000" y="828"/>
                  </a:lnTo>
                  <a:lnTo>
                    <a:pt x="4024" y="797"/>
                  </a:lnTo>
                  <a:lnTo>
                    <a:pt x="4049" y="765"/>
                  </a:lnTo>
                  <a:lnTo>
                    <a:pt x="4072" y="735"/>
                  </a:lnTo>
                  <a:lnTo>
                    <a:pt x="4095" y="704"/>
                  </a:lnTo>
                  <a:lnTo>
                    <a:pt x="4119" y="674"/>
                  </a:lnTo>
                  <a:lnTo>
                    <a:pt x="4142" y="645"/>
                  </a:lnTo>
                  <a:lnTo>
                    <a:pt x="4164" y="615"/>
                  </a:lnTo>
                  <a:lnTo>
                    <a:pt x="4187" y="586"/>
                  </a:lnTo>
                  <a:lnTo>
                    <a:pt x="4209" y="557"/>
                  </a:lnTo>
                  <a:lnTo>
                    <a:pt x="4230" y="529"/>
                  </a:lnTo>
                  <a:lnTo>
                    <a:pt x="4252" y="501"/>
                  </a:lnTo>
                  <a:lnTo>
                    <a:pt x="4273" y="472"/>
                  </a:lnTo>
                  <a:lnTo>
                    <a:pt x="4293" y="445"/>
                  </a:lnTo>
                  <a:lnTo>
                    <a:pt x="4314" y="418"/>
                  </a:lnTo>
                  <a:lnTo>
                    <a:pt x="4334" y="391"/>
                  </a:lnTo>
                  <a:lnTo>
                    <a:pt x="4354" y="366"/>
                  </a:lnTo>
                  <a:lnTo>
                    <a:pt x="4373" y="339"/>
                  </a:lnTo>
                  <a:lnTo>
                    <a:pt x="4392" y="314"/>
                  </a:lnTo>
                  <a:lnTo>
                    <a:pt x="4411" y="289"/>
                  </a:lnTo>
                  <a:lnTo>
                    <a:pt x="4429" y="263"/>
                  </a:lnTo>
                  <a:lnTo>
                    <a:pt x="4447" y="239"/>
                  </a:lnTo>
                  <a:lnTo>
                    <a:pt x="4466" y="216"/>
                  </a:lnTo>
                  <a:lnTo>
                    <a:pt x="4484" y="192"/>
                  </a:lnTo>
                  <a:lnTo>
                    <a:pt x="4501" y="169"/>
                  </a:lnTo>
                  <a:lnTo>
                    <a:pt x="4517" y="146"/>
                  </a:lnTo>
                  <a:lnTo>
                    <a:pt x="4534" y="124"/>
                  </a:lnTo>
                  <a:lnTo>
                    <a:pt x="4550" y="102"/>
                  </a:lnTo>
                  <a:lnTo>
                    <a:pt x="4566" y="80"/>
                  </a:lnTo>
                  <a:lnTo>
                    <a:pt x="4580" y="59"/>
                  </a:lnTo>
                  <a:lnTo>
                    <a:pt x="4595" y="39"/>
                  </a:lnTo>
                  <a:lnTo>
                    <a:pt x="4610" y="19"/>
                  </a:lnTo>
                  <a:lnTo>
                    <a:pt x="4625" y="0"/>
                  </a:lnTo>
                </a:path>
              </a:pathLst>
            </a:custGeom>
            <a:noFill/>
            <a:ln w="57150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Line 29"/>
            <p:cNvSpPr>
              <a:spLocks noChangeShapeType="1"/>
            </p:cNvSpPr>
            <p:nvPr/>
          </p:nvSpPr>
          <p:spPr bwMode="auto">
            <a:xfrm>
              <a:off x="4650" y="1068"/>
              <a:ext cx="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Line 30"/>
            <p:cNvSpPr>
              <a:spLocks noChangeShapeType="1"/>
            </p:cNvSpPr>
            <p:nvPr/>
          </p:nvSpPr>
          <p:spPr bwMode="auto">
            <a:xfrm>
              <a:off x="4086" y="2058"/>
              <a:ext cx="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472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400" dirty="0" smtClean="0">
                <a:solidFill>
                  <a:srgbClr val="32302A"/>
                </a:solidFill>
              </a:rPr>
              <a:t>Explain </a:t>
            </a:r>
            <a:r>
              <a:rPr lang="en-US" sz="2400" dirty="0">
                <a:solidFill>
                  <a:srgbClr val="32302A"/>
                </a:solidFill>
              </a:rPr>
              <a:t>how and why each of the following </a:t>
            </a:r>
            <a:r>
              <a:rPr lang="en-US" sz="2400" dirty="0" smtClean="0">
                <a:solidFill>
                  <a:srgbClr val="32302A"/>
                </a:solidFill>
              </a:rPr>
              <a:t>factors </a:t>
            </a:r>
            <a:r>
              <a:rPr lang="en-US" sz="2400" dirty="0">
                <a:solidFill>
                  <a:srgbClr val="32302A"/>
                </a:solidFill>
              </a:rPr>
              <a:t>would influence current aggregate demand in the United States: </a:t>
            </a:r>
            <a:endParaRPr lang="en-US" sz="2400" dirty="0" smtClean="0">
              <a:solidFill>
                <a:srgbClr val="32302A"/>
              </a:solidFill>
            </a:endParaRPr>
          </a:p>
          <a:p>
            <a:pPr marL="744538" indent="-403225">
              <a:buNone/>
            </a:pPr>
            <a:r>
              <a:rPr lang="en-US" sz="2400" dirty="0">
                <a:solidFill>
                  <a:srgbClr val="32302A"/>
                </a:solidFill>
              </a:rPr>
              <a:t>(a) an increased fear of recession </a:t>
            </a:r>
          </a:p>
          <a:p>
            <a:pPr marL="744538" indent="-403225">
              <a:buNone/>
            </a:pPr>
            <a:r>
              <a:rPr lang="en-US" sz="2400" dirty="0">
                <a:solidFill>
                  <a:srgbClr val="32302A"/>
                </a:solidFill>
              </a:rPr>
              <a:t>(b) an increased fear of inflation</a:t>
            </a:r>
          </a:p>
          <a:p>
            <a:pPr marL="744538" indent="-403225">
              <a:buNone/>
            </a:pPr>
            <a:r>
              <a:rPr lang="en-US" sz="2400" dirty="0">
                <a:solidFill>
                  <a:srgbClr val="32302A"/>
                </a:solidFill>
              </a:rPr>
              <a:t>(c) the rapid growth of real income in Canada </a:t>
            </a:r>
            <a:r>
              <a:rPr lang="en-US" sz="2400" dirty="0" smtClean="0">
                <a:solidFill>
                  <a:srgbClr val="32302A"/>
                </a:solidFill>
              </a:rPr>
              <a:t>and </a:t>
            </a:r>
            <a:r>
              <a:rPr lang="en-US" sz="2400" dirty="0">
                <a:solidFill>
                  <a:srgbClr val="32302A"/>
                </a:solidFill>
              </a:rPr>
              <a:t>Western Europe</a:t>
            </a:r>
          </a:p>
          <a:p>
            <a:pPr marL="744538" indent="-403225">
              <a:buNone/>
            </a:pPr>
            <a:r>
              <a:rPr lang="en-US" sz="2400" dirty="0">
                <a:solidFill>
                  <a:srgbClr val="32302A"/>
                </a:solidFill>
              </a:rPr>
              <a:t>(d) a reduction in the real interest rate</a:t>
            </a:r>
          </a:p>
          <a:p>
            <a:pPr marL="744538" indent="-403225">
              <a:buNone/>
            </a:pPr>
            <a:r>
              <a:rPr lang="en-US" sz="2400" dirty="0">
                <a:solidFill>
                  <a:srgbClr val="32302A"/>
                </a:solidFill>
              </a:rPr>
              <a:t>(e) a decline in housing prices</a:t>
            </a:r>
          </a:p>
          <a:p>
            <a:pPr marL="744538" indent="-403225">
              <a:buNone/>
            </a:pPr>
            <a:r>
              <a:rPr lang="en-US" sz="2400" dirty="0">
                <a:solidFill>
                  <a:srgbClr val="32302A"/>
                </a:solidFill>
              </a:rPr>
              <a:t>(f) a higher price level (be careful</a:t>
            </a:r>
            <a:r>
              <a:rPr lang="en-US" sz="2400" dirty="0" smtClean="0">
                <a:solidFill>
                  <a:srgbClr val="32302A"/>
                </a:solidFill>
              </a:rPr>
              <a:t>)</a:t>
            </a:r>
            <a:endParaRPr lang="en-US" sz="24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75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287338" indent="-287338">
              <a:buNone/>
            </a:pPr>
            <a:r>
              <a:rPr lang="en-US" sz="2400" dirty="0">
                <a:solidFill>
                  <a:srgbClr val="32302A"/>
                </a:solidFill>
              </a:rPr>
              <a:t>2. Which of the following would be most </a:t>
            </a:r>
            <a:r>
              <a:rPr lang="en-US" sz="2400" dirty="0" smtClean="0">
                <a:solidFill>
                  <a:srgbClr val="32302A"/>
                </a:solidFill>
              </a:rPr>
              <a:t>likely to </a:t>
            </a:r>
            <a:r>
              <a:rPr lang="en-US" sz="2400" dirty="0">
                <a:solidFill>
                  <a:srgbClr val="32302A"/>
                </a:solidFill>
              </a:rPr>
              <a:t>shift the </a:t>
            </a:r>
            <a:r>
              <a:rPr lang="en-US" sz="2400" dirty="0" smtClean="0">
                <a:solidFill>
                  <a:srgbClr val="32302A"/>
                </a:solidFill>
              </a:rPr>
              <a:t>long-run </a:t>
            </a:r>
            <a:r>
              <a:rPr lang="en-US" sz="2400" dirty="0">
                <a:solidFill>
                  <a:srgbClr val="32302A"/>
                </a:solidFill>
              </a:rPr>
              <a:t>aggregate supply curve (LRAS) to the left? </a:t>
            </a:r>
          </a:p>
          <a:p>
            <a:pPr marL="573088" indent="-285750">
              <a:buNone/>
            </a:pPr>
            <a:r>
              <a:rPr lang="en-US" sz="2400" dirty="0" smtClean="0">
                <a:solidFill>
                  <a:srgbClr val="32302A"/>
                </a:solidFill>
              </a:rPr>
              <a:t>a</a:t>
            </a:r>
            <a:r>
              <a:rPr lang="en-US" sz="2400" dirty="0">
                <a:solidFill>
                  <a:srgbClr val="32302A"/>
                </a:solidFill>
              </a:rPr>
              <a:t>. unfavorable weather conditions that </a:t>
            </a:r>
            <a:r>
              <a:rPr lang="en-US" sz="2400" dirty="0" smtClean="0">
                <a:solidFill>
                  <a:srgbClr val="32302A"/>
                </a:solidFill>
              </a:rPr>
              <a:t>reduced the </a:t>
            </a:r>
            <a:r>
              <a:rPr lang="en-US" sz="2400" dirty="0">
                <a:solidFill>
                  <a:srgbClr val="32302A"/>
                </a:solidFill>
              </a:rPr>
              <a:t>size of this year’s grain harvest</a:t>
            </a:r>
          </a:p>
          <a:p>
            <a:pPr marL="573088" indent="-285750">
              <a:buNone/>
            </a:pPr>
            <a:r>
              <a:rPr lang="en-US" sz="2400" dirty="0" smtClean="0">
                <a:solidFill>
                  <a:srgbClr val="32302A"/>
                </a:solidFill>
              </a:rPr>
              <a:t>b</a:t>
            </a:r>
            <a:r>
              <a:rPr lang="en-US" sz="2400" dirty="0">
                <a:solidFill>
                  <a:srgbClr val="32302A"/>
                </a:solidFill>
              </a:rPr>
              <a:t>. an increase in labor productivity as the </a:t>
            </a:r>
            <a:r>
              <a:rPr lang="en-US" sz="2400" dirty="0" smtClean="0">
                <a:solidFill>
                  <a:srgbClr val="32302A"/>
                </a:solidFill>
              </a:rPr>
              <a:t>result of </a:t>
            </a:r>
            <a:r>
              <a:rPr lang="en-US" sz="2400" dirty="0">
                <a:solidFill>
                  <a:srgbClr val="32302A"/>
                </a:solidFill>
              </a:rPr>
              <a:t>improved computer technology and </a:t>
            </a:r>
            <a:r>
              <a:rPr lang="en-US" sz="2400" dirty="0" smtClean="0">
                <a:solidFill>
                  <a:srgbClr val="32302A"/>
                </a:solidFill>
              </a:rPr>
              <a:t>expansion in </a:t>
            </a:r>
            <a:r>
              <a:rPr lang="en-US" sz="2400" dirty="0">
                <a:solidFill>
                  <a:srgbClr val="32302A"/>
                </a:solidFill>
              </a:rPr>
              <a:t>the Internet </a:t>
            </a:r>
          </a:p>
          <a:p>
            <a:pPr marL="573088" indent="-285750">
              <a:buNone/>
            </a:pPr>
            <a:r>
              <a:rPr lang="en-US" sz="2400" dirty="0" smtClean="0">
                <a:solidFill>
                  <a:srgbClr val="32302A"/>
                </a:solidFill>
              </a:rPr>
              <a:t>c</a:t>
            </a:r>
            <a:r>
              <a:rPr lang="en-US" sz="2400" dirty="0">
                <a:solidFill>
                  <a:srgbClr val="32302A"/>
                </a:solidFill>
              </a:rPr>
              <a:t>. an increase in the cost of security as the </a:t>
            </a:r>
            <a:r>
              <a:rPr lang="en-US" sz="2400" dirty="0" smtClean="0">
                <a:solidFill>
                  <a:srgbClr val="32302A"/>
                </a:solidFill>
              </a:rPr>
              <a:t>result of </a:t>
            </a:r>
            <a:r>
              <a:rPr lang="en-US" sz="2400" dirty="0">
                <a:solidFill>
                  <a:srgbClr val="32302A"/>
                </a:solidFill>
              </a:rPr>
              <a:t>terrorist </a:t>
            </a:r>
            <a:r>
              <a:rPr lang="en-US" sz="2400" dirty="0" smtClean="0">
                <a:solidFill>
                  <a:srgbClr val="32302A"/>
                </a:solidFill>
              </a:rPr>
              <a:t>activities</a:t>
            </a:r>
            <a:br>
              <a:rPr lang="en-US" sz="2400" dirty="0" smtClean="0">
                <a:solidFill>
                  <a:srgbClr val="32302A"/>
                </a:solidFill>
              </a:rPr>
            </a:br>
            <a:endParaRPr lang="en-US" sz="500" dirty="0" smtClean="0">
              <a:solidFill>
                <a:srgbClr val="32302A"/>
              </a:solidFill>
            </a:endParaRPr>
          </a:p>
          <a:p>
            <a:pPr marL="287338" indent="-287338">
              <a:buNone/>
            </a:pPr>
            <a:r>
              <a:rPr lang="en-US" sz="2400" dirty="0" smtClean="0">
                <a:solidFill>
                  <a:srgbClr val="32302A"/>
                </a:solidFill>
              </a:rPr>
              <a:t>3. How </a:t>
            </a:r>
            <a:r>
              <a:rPr lang="en-US" sz="2400" dirty="0">
                <a:solidFill>
                  <a:srgbClr val="32302A"/>
                </a:solidFill>
              </a:rPr>
              <a:t>would an increase in the economy’s production </a:t>
            </a:r>
            <a:r>
              <a:rPr lang="en-US" sz="2400" dirty="0" smtClean="0">
                <a:solidFill>
                  <a:srgbClr val="32302A"/>
                </a:solidFill>
              </a:rPr>
              <a:t>possibilities influence </a:t>
            </a:r>
            <a:r>
              <a:rPr lang="en-US" sz="2400" dirty="0">
                <a:solidFill>
                  <a:srgbClr val="32302A"/>
                </a:solidFill>
              </a:rPr>
              <a:t>the LRAS? </a:t>
            </a:r>
          </a:p>
        </p:txBody>
      </p:sp>
    </p:spTree>
    <p:extLst>
      <p:ext uri="{BB962C8B-B14F-4D97-AF65-F5344CB8AC3E}">
        <p14:creationId xmlns:p14="http://schemas.microsoft.com/office/powerpoint/2010/main" val="39320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302" y="1775155"/>
            <a:ext cx="7772400" cy="1864086"/>
          </a:xfrm>
        </p:spPr>
        <p:txBody>
          <a:bodyPr anchor="ctr"/>
          <a:lstStyle/>
          <a:p>
            <a:r>
              <a:rPr lang="en-US" dirty="0"/>
              <a:t>Steady Economic Growth and Anticipated Changes in Long-Run Aggregate Supply</a:t>
            </a:r>
          </a:p>
        </p:txBody>
      </p:sp>
    </p:spTree>
    <p:extLst>
      <p:ext uri="{BB962C8B-B14F-4D97-AF65-F5344CB8AC3E}">
        <p14:creationId xmlns:p14="http://schemas.microsoft.com/office/powerpoint/2010/main" val="146582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650568"/>
            <a:ext cx="8932985" cy="425428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09787"/>
            <a:ext cx="8904855" cy="774354"/>
          </a:xfrm>
        </p:spPr>
        <p:txBody>
          <a:bodyPr/>
          <a:lstStyle/>
          <a:p>
            <a:r>
              <a:rPr lang="en-US" dirty="0"/>
              <a:t>The Impact of </a:t>
            </a:r>
            <a:br>
              <a:rPr lang="en-US" dirty="0"/>
            </a:br>
            <a:r>
              <a:rPr lang="en-US" dirty="0"/>
              <a:t>Steady Economic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0568"/>
            <a:ext cx="8883750" cy="447125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Expansions in the productive capacity </a:t>
            </a:r>
            <a:r>
              <a:rPr lang="en-US" sz="2600" dirty="0" smtClean="0">
                <a:solidFill>
                  <a:srgbClr val="32302A"/>
                </a:solidFill>
              </a:rPr>
              <a:t>of </a:t>
            </a:r>
            <a:r>
              <a:rPr lang="en-US" sz="2600" dirty="0">
                <a:solidFill>
                  <a:srgbClr val="32302A"/>
                </a:solidFill>
              </a:rPr>
              <a:t>the economy, like those resulting from capital formation or improvements in technology, will shift the economy's </a:t>
            </a:r>
            <a:r>
              <a:rPr lang="en-US" sz="2600" b="1" i="1" dirty="0">
                <a:solidFill>
                  <a:srgbClr val="FF0000"/>
                </a:solidFill>
              </a:rPr>
              <a:t>LRAS </a:t>
            </a:r>
            <a:r>
              <a:rPr lang="en-US" sz="2600" dirty="0">
                <a:solidFill>
                  <a:srgbClr val="32302A"/>
                </a:solidFill>
              </a:rPr>
              <a:t>curve to the right. 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When growth of the economy is </a:t>
            </a:r>
            <a:r>
              <a:rPr lang="en-US" sz="2600" dirty="0" smtClean="0">
                <a:solidFill>
                  <a:srgbClr val="32302A"/>
                </a:solidFill>
              </a:rPr>
              <a:t>steady and </a:t>
            </a:r>
            <a:r>
              <a:rPr lang="en-US" sz="2600" dirty="0">
                <a:solidFill>
                  <a:srgbClr val="32302A"/>
                </a:solidFill>
              </a:rPr>
              <a:t>predictable, it will be anticipated by decision makers. 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Anticipated increases in output (</a:t>
            </a:r>
            <a:r>
              <a:rPr lang="en-US" sz="2600" b="1" i="1" dirty="0">
                <a:solidFill>
                  <a:srgbClr val="FF0000"/>
                </a:solidFill>
              </a:rPr>
              <a:t>LRAS</a:t>
            </a:r>
            <a:r>
              <a:rPr lang="en-US" sz="2600" dirty="0">
                <a:solidFill>
                  <a:srgbClr val="32302A"/>
                </a:solidFill>
              </a:rPr>
              <a:t>) need not </a:t>
            </a:r>
            <a:r>
              <a:rPr lang="en-US" sz="2600" dirty="0" smtClean="0">
                <a:solidFill>
                  <a:srgbClr val="32302A"/>
                </a:solidFill>
              </a:rPr>
              <a:t>disrupt macroeconomic </a:t>
            </a:r>
            <a:r>
              <a:rPr lang="en-US" sz="2600" dirty="0">
                <a:solidFill>
                  <a:srgbClr val="32302A"/>
                </a:solidFill>
              </a:rPr>
              <a:t>equilibrium. </a:t>
            </a:r>
          </a:p>
        </p:txBody>
      </p:sp>
    </p:spTree>
    <p:extLst>
      <p:ext uri="{BB962C8B-B14F-4D97-AF65-F5344CB8AC3E}">
        <p14:creationId xmlns:p14="http://schemas.microsoft.com/office/powerpoint/2010/main" val="37973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/>
              <a:t>Shifts in Aggregate Demand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2035996"/>
            <a:ext cx="408018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Consider the impact of capital formation or a technological advancement on the economy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employment output expands from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sustainable, higher level of real output is the result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282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6"/>
          <p:cNvSpPr>
            <a:spLocks noChangeAspect="1" noChangeArrowheads="1"/>
          </p:cNvSpPr>
          <p:nvPr/>
        </p:nvSpPr>
        <p:spPr bwMode="auto">
          <a:xfrm>
            <a:off x="7533458" y="5072386"/>
            <a:ext cx="1352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236610" y="1724864"/>
            <a:ext cx="593432" cy="3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Line 8"/>
          <p:cNvSpPr>
            <a:spLocks noChangeShapeType="1"/>
          </p:cNvSpPr>
          <p:nvPr/>
        </p:nvSpPr>
        <p:spPr bwMode="auto">
          <a:xfrm>
            <a:off x="6309264" y="2226311"/>
            <a:ext cx="1587" cy="2908300"/>
          </a:xfrm>
          <a:prstGeom prst="line">
            <a:avLst/>
          </a:prstGeom>
          <a:noFill/>
          <a:ln w="57150">
            <a:solidFill>
              <a:srgbClr val="C0383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9"/>
          <p:cNvSpPr>
            <a:spLocks noChangeArrowheads="1"/>
          </p:cNvSpPr>
          <p:nvPr/>
        </p:nvSpPr>
        <p:spPr bwMode="auto">
          <a:xfrm>
            <a:off x="5590509" y="1638778"/>
            <a:ext cx="5802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Line 10"/>
          <p:cNvSpPr>
            <a:spLocks noChangeAspect="1" noChangeShapeType="1"/>
          </p:cNvSpPr>
          <p:nvPr/>
        </p:nvSpPr>
        <p:spPr bwMode="auto">
          <a:xfrm flipH="1">
            <a:off x="4743989" y="3748724"/>
            <a:ext cx="15779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Freeform 11"/>
          <p:cNvSpPr>
            <a:spLocks noChangeAspect="1"/>
          </p:cNvSpPr>
          <p:nvPr/>
        </p:nvSpPr>
        <p:spPr bwMode="auto">
          <a:xfrm>
            <a:off x="5582189" y="2291399"/>
            <a:ext cx="1958975" cy="2098675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2147483647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Freeform 12"/>
          <p:cNvSpPr>
            <a:spLocks noChangeAspect="1"/>
          </p:cNvSpPr>
          <p:nvPr/>
        </p:nvSpPr>
        <p:spPr bwMode="auto">
          <a:xfrm>
            <a:off x="5245639" y="1921511"/>
            <a:ext cx="1933575" cy="2900363"/>
          </a:xfrm>
          <a:custGeom>
            <a:avLst/>
            <a:gdLst>
              <a:gd name="T0" fmla="*/ 2147483647 w 4147"/>
              <a:gd name="T1" fmla="*/ 2147483647 h 6220"/>
              <a:gd name="T2" fmla="*/ 2147483647 w 4147"/>
              <a:gd name="T3" fmla="*/ 2147483647 h 6220"/>
              <a:gd name="T4" fmla="*/ 2147483647 w 4147"/>
              <a:gd name="T5" fmla="*/ 2147483647 h 6220"/>
              <a:gd name="T6" fmla="*/ 2147483647 w 4147"/>
              <a:gd name="T7" fmla="*/ 2147483647 h 6220"/>
              <a:gd name="T8" fmla="*/ 2147483647 w 4147"/>
              <a:gd name="T9" fmla="*/ 2147483647 h 6220"/>
              <a:gd name="T10" fmla="*/ 2147483647 w 4147"/>
              <a:gd name="T11" fmla="*/ 2147483647 h 6220"/>
              <a:gd name="T12" fmla="*/ 2147483647 w 4147"/>
              <a:gd name="T13" fmla="*/ 2147483647 h 6220"/>
              <a:gd name="T14" fmla="*/ 2147483647 w 4147"/>
              <a:gd name="T15" fmla="*/ 2147483647 h 6220"/>
              <a:gd name="T16" fmla="*/ 2147483647 w 4147"/>
              <a:gd name="T17" fmla="*/ 2147483647 h 6220"/>
              <a:gd name="T18" fmla="*/ 2147483647 w 4147"/>
              <a:gd name="T19" fmla="*/ 2147483647 h 6220"/>
              <a:gd name="T20" fmla="*/ 2147483647 w 4147"/>
              <a:gd name="T21" fmla="*/ 2147483647 h 6220"/>
              <a:gd name="T22" fmla="*/ 2147483647 w 4147"/>
              <a:gd name="T23" fmla="*/ 2147483647 h 6220"/>
              <a:gd name="T24" fmla="*/ 2147483647 w 4147"/>
              <a:gd name="T25" fmla="*/ 2147483647 h 6220"/>
              <a:gd name="T26" fmla="*/ 2147483647 w 4147"/>
              <a:gd name="T27" fmla="*/ 2147483647 h 6220"/>
              <a:gd name="T28" fmla="*/ 2147483647 w 4147"/>
              <a:gd name="T29" fmla="*/ 2147483647 h 6220"/>
              <a:gd name="T30" fmla="*/ 2147483647 w 4147"/>
              <a:gd name="T31" fmla="*/ 2147483647 h 6220"/>
              <a:gd name="T32" fmla="*/ 2147483647 w 4147"/>
              <a:gd name="T33" fmla="*/ 2147483647 h 6220"/>
              <a:gd name="T34" fmla="*/ 2147483647 w 4147"/>
              <a:gd name="T35" fmla="*/ 2147483647 h 6220"/>
              <a:gd name="T36" fmla="*/ 2147483647 w 4147"/>
              <a:gd name="T37" fmla="*/ 2147483647 h 6220"/>
              <a:gd name="T38" fmla="*/ 2147483647 w 4147"/>
              <a:gd name="T39" fmla="*/ 2147483647 h 6220"/>
              <a:gd name="T40" fmla="*/ 2147483647 w 4147"/>
              <a:gd name="T41" fmla="*/ 2147483647 h 6220"/>
              <a:gd name="T42" fmla="*/ 2147483647 w 4147"/>
              <a:gd name="T43" fmla="*/ 2147483647 h 6220"/>
              <a:gd name="T44" fmla="*/ 2147483647 w 4147"/>
              <a:gd name="T45" fmla="*/ 2147483647 h 6220"/>
              <a:gd name="T46" fmla="*/ 2147483647 w 4147"/>
              <a:gd name="T47" fmla="*/ 2147483647 h 6220"/>
              <a:gd name="T48" fmla="*/ 2147483647 w 4147"/>
              <a:gd name="T49" fmla="*/ 2147483647 h 6220"/>
              <a:gd name="T50" fmla="*/ 2147483647 w 4147"/>
              <a:gd name="T51" fmla="*/ 2147483647 h 6220"/>
              <a:gd name="T52" fmla="*/ 2147483647 w 4147"/>
              <a:gd name="T53" fmla="*/ 2147483647 h 6220"/>
              <a:gd name="T54" fmla="*/ 2147483647 w 4147"/>
              <a:gd name="T55" fmla="*/ 2147483647 h 6220"/>
              <a:gd name="T56" fmla="*/ 2147483647 w 4147"/>
              <a:gd name="T57" fmla="*/ 2147483647 h 6220"/>
              <a:gd name="T58" fmla="*/ 2147483647 w 4147"/>
              <a:gd name="T59" fmla="*/ 2147483647 h 6220"/>
              <a:gd name="T60" fmla="*/ 2147483647 w 4147"/>
              <a:gd name="T61" fmla="*/ 2147483647 h 6220"/>
              <a:gd name="T62" fmla="*/ 2147483647 w 4147"/>
              <a:gd name="T63" fmla="*/ 2147483647 h 6220"/>
              <a:gd name="T64" fmla="*/ 2147483647 w 4147"/>
              <a:gd name="T65" fmla="*/ 2147483647 h 6220"/>
              <a:gd name="T66" fmla="*/ 2147483647 w 4147"/>
              <a:gd name="T67" fmla="*/ 2147483647 h 6220"/>
              <a:gd name="T68" fmla="*/ 2147483647 w 4147"/>
              <a:gd name="T69" fmla="*/ 2147483647 h 6220"/>
              <a:gd name="T70" fmla="*/ 2147483647 w 4147"/>
              <a:gd name="T71" fmla="*/ 2147483647 h 6220"/>
              <a:gd name="T72" fmla="*/ 2147483647 w 4147"/>
              <a:gd name="T73" fmla="*/ 2147483647 h 6220"/>
              <a:gd name="T74" fmla="*/ 2147483647 w 4147"/>
              <a:gd name="T75" fmla="*/ 2147483647 h 6220"/>
              <a:gd name="T76" fmla="*/ 2147483647 w 4147"/>
              <a:gd name="T77" fmla="*/ 2147483647 h 6220"/>
              <a:gd name="T78" fmla="*/ 2147483647 w 4147"/>
              <a:gd name="T79" fmla="*/ 2147483647 h 6220"/>
              <a:gd name="T80" fmla="*/ 2147483647 w 4147"/>
              <a:gd name="T81" fmla="*/ 2147483647 h 6220"/>
              <a:gd name="T82" fmla="*/ 2147483647 w 4147"/>
              <a:gd name="T83" fmla="*/ 2147483647 h 6220"/>
              <a:gd name="T84" fmla="*/ 2147483647 w 4147"/>
              <a:gd name="T85" fmla="*/ 2147483647 h 6220"/>
              <a:gd name="T86" fmla="*/ 2147483647 w 4147"/>
              <a:gd name="T87" fmla="*/ 2147483647 h 6220"/>
              <a:gd name="T88" fmla="*/ 2147483647 w 4147"/>
              <a:gd name="T89" fmla="*/ 2147483647 h 6220"/>
              <a:gd name="T90" fmla="*/ 2147483647 w 4147"/>
              <a:gd name="T91" fmla="*/ 2147483647 h 6220"/>
              <a:gd name="T92" fmla="*/ 2147483647 w 4147"/>
              <a:gd name="T93" fmla="*/ 2147483647 h 6220"/>
              <a:gd name="T94" fmla="*/ 2147483647 w 4147"/>
              <a:gd name="T95" fmla="*/ 2147483647 h 6220"/>
              <a:gd name="T96" fmla="*/ 2147483647 w 4147"/>
              <a:gd name="T97" fmla="*/ 2147483647 h 6220"/>
              <a:gd name="T98" fmla="*/ 2147483647 w 4147"/>
              <a:gd name="T99" fmla="*/ 2147483647 h 6220"/>
              <a:gd name="T100" fmla="*/ 2147483647 w 4147"/>
              <a:gd name="T101" fmla="*/ 2147483647 h 6220"/>
              <a:gd name="T102" fmla="*/ 2147483647 w 4147"/>
              <a:gd name="T103" fmla="*/ 2147483647 h 6220"/>
              <a:gd name="T104" fmla="*/ 2147483647 w 4147"/>
              <a:gd name="T105" fmla="*/ 2147483647 h 6220"/>
              <a:gd name="T106" fmla="*/ 2147483647 w 4147"/>
              <a:gd name="T107" fmla="*/ 2147483647 h 62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47"/>
              <a:gd name="T163" fmla="*/ 0 h 6220"/>
              <a:gd name="T164" fmla="*/ 4147 w 4147"/>
              <a:gd name="T165" fmla="*/ 6220 h 622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47" h="6220">
                <a:moveTo>
                  <a:pt x="0" y="0"/>
                </a:moveTo>
                <a:lnTo>
                  <a:pt x="10" y="35"/>
                </a:lnTo>
                <a:lnTo>
                  <a:pt x="20" y="72"/>
                </a:lnTo>
                <a:lnTo>
                  <a:pt x="31" y="108"/>
                </a:lnTo>
                <a:lnTo>
                  <a:pt x="42" y="146"/>
                </a:lnTo>
                <a:lnTo>
                  <a:pt x="53" y="183"/>
                </a:lnTo>
                <a:lnTo>
                  <a:pt x="67" y="222"/>
                </a:lnTo>
                <a:lnTo>
                  <a:pt x="79" y="260"/>
                </a:lnTo>
                <a:lnTo>
                  <a:pt x="94" y="300"/>
                </a:lnTo>
                <a:lnTo>
                  <a:pt x="109" y="340"/>
                </a:lnTo>
                <a:lnTo>
                  <a:pt x="124" y="380"/>
                </a:lnTo>
                <a:lnTo>
                  <a:pt x="140" y="421"/>
                </a:lnTo>
                <a:lnTo>
                  <a:pt x="157" y="463"/>
                </a:lnTo>
                <a:lnTo>
                  <a:pt x="174" y="504"/>
                </a:lnTo>
                <a:lnTo>
                  <a:pt x="192" y="546"/>
                </a:lnTo>
                <a:lnTo>
                  <a:pt x="211" y="589"/>
                </a:lnTo>
                <a:lnTo>
                  <a:pt x="231" y="631"/>
                </a:lnTo>
                <a:lnTo>
                  <a:pt x="249" y="675"/>
                </a:lnTo>
                <a:lnTo>
                  <a:pt x="270" y="719"/>
                </a:lnTo>
                <a:lnTo>
                  <a:pt x="291" y="763"/>
                </a:lnTo>
                <a:lnTo>
                  <a:pt x="312" y="808"/>
                </a:lnTo>
                <a:lnTo>
                  <a:pt x="335" y="852"/>
                </a:lnTo>
                <a:lnTo>
                  <a:pt x="357" y="897"/>
                </a:lnTo>
                <a:lnTo>
                  <a:pt x="380" y="943"/>
                </a:lnTo>
                <a:lnTo>
                  <a:pt x="404" y="989"/>
                </a:lnTo>
                <a:lnTo>
                  <a:pt x="428" y="1035"/>
                </a:lnTo>
                <a:lnTo>
                  <a:pt x="452" y="1082"/>
                </a:lnTo>
                <a:lnTo>
                  <a:pt x="477" y="1129"/>
                </a:lnTo>
                <a:lnTo>
                  <a:pt x="503" y="1176"/>
                </a:lnTo>
                <a:lnTo>
                  <a:pt x="529" y="1223"/>
                </a:lnTo>
                <a:lnTo>
                  <a:pt x="555" y="1270"/>
                </a:lnTo>
                <a:lnTo>
                  <a:pt x="582" y="1318"/>
                </a:lnTo>
                <a:lnTo>
                  <a:pt x="609" y="1367"/>
                </a:lnTo>
                <a:lnTo>
                  <a:pt x="636" y="1415"/>
                </a:lnTo>
                <a:lnTo>
                  <a:pt x="664" y="1464"/>
                </a:lnTo>
                <a:lnTo>
                  <a:pt x="693" y="1513"/>
                </a:lnTo>
                <a:lnTo>
                  <a:pt x="722" y="1562"/>
                </a:lnTo>
                <a:lnTo>
                  <a:pt x="752" y="1612"/>
                </a:lnTo>
                <a:lnTo>
                  <a:pt x="781" y="1661"/>
                </a:lnTo>
                <a:lnTo>
                  <a:pt x="811" y="1711"/>
                </a:lnTo>
                <a:lnTo>
                  <a:pt x="841" y="1761"/>
                </a:lnTo>
                <a:lnTo>
                  <a:pt x="873" y="1811"/>
                </a:lnTo>
                <a:lnTo>
                  <a:pt x="903" y="1861"/>
                </a:lnTo>
                <a:lnTo>
                  <a:pt x="934" y="1912"/>
                </a:lnTo>
                <a:lnTo>
                  <a:pt x="966" y="1962"/>
                </a:lnTo>
                <a:lnTo>
                  <a:pt x="999" y="2014"/>
                </a:lnTo>
                <a:lnTo>
                  <a:pt x="1031" y="2065"/>
                </a:lnTo>
                <a:lnTo>
                  <a:pt x="1063" y="2116"/>
                </a:lnTo>
                <a:lnTo>
                  <a:pt x="1096" y="2167"/>
                </a:lnTo>
                <a:lnTo>
                  <a:pt x="1129" y="2218"/>
                </a:lnTo>
                <a:lnTo>
                  <a:pt x="1162" y="2269"/>
                </a:lnTo>
                <a:lnTo>
                  <a:pt x="1197" y="2320"/>
                </a:lnTo>
                <a:lnTo>
                  <a:pt x="1230" y="2372"/>
                </a:lnTo>
                <a:lnTo>
                  <a:pt x="1264" y="2423"/>
                </a:lnTo>
                <a:lnTo>
                  <a:pt x="1299" y="2474"/>
                </a:lnTo>
                <a:lnTo>
                  <a:pt x="1333" y="2526"/>
                </a:lnTo>
                <a:lnTo>
                  <a:pt x="1368" y="2577"/>
                </a:lnTo>
                <a:lnTo>
                  <a:pt x="1403" y="2630"/>
                </a:lnTo>
                <a:lnTo>
                  <a:pt x="1437" y="2681"/>
                </a:lnTo>
                <a:lnTo>
                  <a:pt x="1473" y="2733"/>
                </a:lnTo>
                <a:lnTo>
                  <a:pt x="1508" y="2784"/>
                </a:lnTo>
                <a:lnTo>
                  <a:pt x="1544" y="2836"/>
                </a:lnTo>
                <a:lnTo>
                  <a:pt x="1579" y="2887"/>
                </a:lnTo>
                <a:lnTo>
                  <a:pt x="1616" y="2939"/>
                </a:lnTo>
                <a:lnTo>
                  <a:pt x="1651" y="2990"/>
                </a:lnTo>
                <a:lnTo>
                  <a:pt x="1687" y="3041"/>
                </a:lnTo>
                <a:lnTo>
                  <a:pt x="1724" y="3093"/>
                </a:lnTo>
                <a:lnTo>
                  <a:pt x="1759" y="3144"/>
                </a:lnTo>
                <a:lnTo>
                  <a:pt x="1796" y="3195"/>
                </a:lnTo>
                <a:lnTo>
                  <a:pt x="1832" y="3247"/>
                </a:lnTo>
                <a:lnTo>
                  <a:pt x="1869" y="3298"/>
                </a:lnTo>
                <a:lnTo>
                  <a:pt x="1905" y="3348"/>
                </a:lnTo>
                <a:lnTo>
                  <a:pt x="1942" y="3399"/>
                </a:lnTo>
                <a:lnTo>
                  <a:pt x="1978" y="3450"/>
                </a:lnTo>
                <a:lnTo>
                  <a:pt x="2015" y="3500"/>
                </a:lnTo>
                <a:lnTo>
                  <a:pt x="2051" y="3550"/>
                </a:lnTo>
                <a:lnTo>
                  <a:pt x="2089" y="3600"/>
                </a:lnTo>
                <a:lnTo>
                  <a:pt x="2125" y="3650"/>
                </a:lnTo>
                <a:lnTo>
                  <a:pt x="2162" y="3700"/>
                </a:lnTo>
                <a:lnTo>
                  <a:pt x="2198" y="3749"/>
                </a:lnTo>
                <a:lnTo>
                  <a:pt x="2235" y="3798"/>
                </a:lnTo>
                <a:lnTo>
                  <a:pt x="2271" y="3847"/>
                </a:lnTo>
                <a:lnTo>
                  <a:pt x="2307" y="3896"/>
                </a:lnTo>
                <a:lnTo>
                  <a:pt x="2343" y="3944"/>
                </a:lnTo>
                <a:lnTo>
                  <a:pt x="2379" y="3993"/>
                </a:lnTo>
                <a:lnTo>
                  <a:pt x="2416" y="4041"/>
                </a:lnTo>
                <a:lnTo>
                  <a:pt x="2451" y="4089"/>
                </a:lnTo>
                <a:lnTo>
                  <a:pt x="2488" y="4137"/>
                </a:lnTo>
                <a:lnTo>
                  <a:pt x="2523" y="4184"/>
                </a:lnTo>
                <a:lnTo>
                  <a:pt x="2559" y="4230"/>
                </a:lnTo>
                <a:lnTo>
                  <a:pt x="2595" y="4277"/>
                </a:lnTo>
                <a:lnTo>
                  <a:pt x="2631" y="4324"/>
                </a:lnTo>
                <a:lnTo>
                  <a:pt x="2665" y="4370"/>
                </a:lnTo>
                <a:lnTo>
                  <a:pt x="2700" y="4416"/>
                </a:lnTo>
                <a:lnTo>
                  <a:pt x="2735" y="4461"/>
                </a:lnTo>
                <a:lnTo>
                  <a:pt x="2770" y="4507"/>
                </a:lnTo>
                <a:lnTo>
                  <a:pt x="2805" y="4550"/>
                </a:lnTo>
                <a:lnTo>
                  <a:pt x="2839" y="4595"/>
                </a:lnTo>
                <a:lnTo>
                  <a:pt x="2872" y="4639"/>
                </a:lnTo>
                <a:lnTo>
                  <a:pt x="2907" y="4683"/>
                </a:lnTo>
                <a:lnTo>
                  <a:pt x="2940" y="4726"/>
                </a:lnTo>
                <a:lnTo>
                  <a:pt x="2972" y="4768"/>
                </a:lnTo>
                <a:lnTo>
                  <a:pt x="3006" y="4811"/>
                </a:lnTo>
                <a:lnTo>
                  <a:pt x="3038" y="4853"/>
                </a:lnTo>
                <a:lnTo>
                  <a:pt x="3071" y="4894"/>
                </a:lnTo>
                <a:lnTo>
                  <a:pt x="3104" y="4935"/>
                </a:lnTo>
                <a:lnTo>
                  <a:pt x="3135" y="4976"/>
                </a:lnTo>
                <a:lnTo>
                  <a:pt x="3167" y="5016"/>
                </a:lnTo>
                <a:lnTo>
                  <a:pt x="3198" y="5056"/>
                </a:lnTo>
                <a:lnTo>
                  <a:pt x="3230" y="5094"/>
                </a:lnTo>
                <a:lnTo>
                  <a:pt x="3260" y="5134"/>
                </a:lnTo>
                <a:lnTo>
                  <a:pt x="3290" y="5172"/>
                </a:lnTo>
                <a:lnTo>
                  <a:pt x="3320" y="5209"/>
                </a:lnTo>
                <a:lnTo>
                  <a:pt x="3350" y="5247"/>
                </a:lnTo>
                <a:lnTo>
                  <a:pt x="3379" y="5283"/>
                </a:lnTo>
                <a:lnTo>
                  <a:pt x="3408" y="5319"/>
                </a:lnTo>
                <a:lnTo>
                  <a:pt x="3436" y="5355"/>
                </a:lnTo>
                <a:lnTo>
                  <a:pt x="3464" y="5389"/>
                </a:lnTo>
                <a:lnTo>
                  <a:pt x="3492" y="5424"/>
                </a:lnTo>
                <a:lnTo>
                  <a:pt x="3519" y="5457"/>
                </a:lnTo>
                <a:lnTo>
                  <a:pt x="3547" y="5491"/>
                </a:lnTo>
                <a:lnTo>
                  <a:pt x="3573" y="5523"/>
                </a:lnTo>
                <a:lnTo>
                  <a:pt x="3599" y="5555"/>
                </a:lnTo>
                <a:lnTo>
                  <a:pt x="3624" y="5586"/>
                </a:lnTo>
                <a:lnTo>
                  <a:pt x="3649" y="5618"/>
                </a:lnTo>
                <a:lnTo>
                  <a:pt x="3673" y="5647"/>
                </a:lnTo>
                <a:lnTo>
                  <a:pt x="3697" y="5677"/>
                </a:lnTo>
                <a:lnTo>
                  <a:pt x="3721" y="5705"/>
                </a:lnTo>
                <a:lnTo>
                  <a:pt x="3743" y="5733"/>
                </a:lnTo>
                <a:lnTo>
                  <a:pt x="3765" y="5761"/>
                </a:lnTo>
                <a:lnTo>
                  <a:pt x="3787" y="5788"/>
                </a:lnTo>
                <a:lnTo>
                  <a:pt x="3809" y="5814"/>
                </a:lnTo>
                <a:lnTo>
                  <a:pt x="3830" y="5839"/>
                </a:lnTo>
                <a:lnTo>
                  <a:pt x="3850" y="5864"/>
                </a:lnTo>
                <a:lnTo>
                  <a:pt x="3870" y="5888"/>
                </a:lnTo>
                <a:lnTo>
                  <a:pt x="3888" y="5911"/>
                </a:lnTo>
                <a:lnTo>
                  <a:pt x="3907" y="5932"/>
                </a:lnTo>
                <a:lnTo>
                  <a:pt x="3925" y="5954"/>
                </a:lnTo>
                <a:lnTo>
                  <a:pt x="3943" y="5975"/>
                </a:lnTo>
                <a:lnTo>
                  <a:pt x="3959" y="5995"/>
                </a:lnTo>
                <a:lnTo>
                  <a:pt x="3975" y="6015"/>
                </a:lnTo>
                <a:lnTo>
                  <a:pt x="3990" y="6033"/>
                </a:lnTo>
                <a:lnTo>
                  <a:pt x="4005" y="6050"/>
                </a:lnTo>
                <a:lnTo>
                  <a:pt x="4019" y="6067"/>
                </a:lnTo>
                <a:lnTo>
                  <a:pt x="4032" y="6084"/>
                </a:lnTo>
                <a:lnTo>
                  <a:pt x="4045" y="6098"/>
                </a:lnTo>
                <a:lnTo>
                  <a:pt x="4057" y="6113"/>
                </a:lnTo>
                <a:lnTo>
                  <a:pt x="4069" y="6126"/>
                </a:lnTo>
                <a:lnTo>
                  <a:pt x="4079" y="6139"/>
                </a:lnTo>
                <a:lnTo>
                  <a:pt x="4088" y="6150"/>
                </a:lnTo>
                <a:lnTo>
                  <a:pt x="4098" y="6162"/>
                </a:lnTo>
                <a:lnTo>
                  <a:pt x="4106" y="6171"/>
                </a:lnTo>
                <a:lnTo>
                  <a:pt x="4113" y="6181"/>
                </a:lnTo>
                <a:lnTo>
                  <a:pt x="4121" y="6189"/>
                </a:lnTo>
                <a:lnTo>
                  <a:pt x="4127" y="6196"/>
                </a:lnTo>
                <a:lnTo>
                  <a:pt x="4132" y="6202"/>
                </a:lnTo>
                <a:lnTo>
                  <a:pt x="4136" y="6208"/>
                </a:lnTo>
                <a:lnTo>
                  <a:pt x="4141" y="6212"/>
                </a:lnTo>
                <a:lnTo>
                  <a:pt x="4144" y="6216"/>
                </a:lnTo>
                <a:lnTo>
                  <a:pt x="4146" y="6218"/>
                </a:lnTo>
                <a:lnTo>
                  <a:pt x="4147" y="6219"/>
                </a:lnTo>
                <a:lnTo>
                  <a:pt x="4147" y="6220"/>
                </a:ln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Line 13"/>
          <p:cNvSpPr>
            <a:spLocks noChangeAspect="1" noChangeShapeType="1"/>
          </p:cNvSpPr>
          <p:nvPr/>
        </p:nvSpPr>
        <p:spPr bwMode="auto">
          <a:xfrm>
            <a:off x="6309264" y="3774124"/>
            <a:ext cx="0" cy="135413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Freeform 14"/>
          <p:cNvSpPr>
            <a:spLocks/>
          </p:cNvSpPr>
          <p:nvPr/>
        </p:nvSpPr>
        <p:spPr bwMode="auto">
          <a:xfrm>
            <a:off x="6258464" y="3685224"/>
            <a:ext cx="119062" cy="119062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Freeform 15"/>
          <p:cNvSpPr>
            <a:spLocks noChangeAspect="1"/>
          </p:cNvSpPr>
          <p:nvPr/>
        </p:nvSpPr>
        <p:spPr bwMode="auto">
          <a:xfrm rot="808441">
            <a:off x="5175789" y="4334511"/>
            <a:ext cx="373062" cy="401638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1678308893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Line 16"/>
          <p:cNvSpPr>
            <a:spLocks noChangeAspect="1" noChangeShapeType="1"/>
          </p:cNvSpPr>
          <p:nvPr/>
        </p:nvSpPr>
        <p:spPr bwMode="auto">
          <a:xfrm flipH="1">
            <a:off x="4753514" y="4167824"/>
            <a:ext cx="18415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18"/>
          <p:cNvSpPr>
            <a:spLocks noChangeArrowheads="1"/>
          </p:cNvSpPr>
          <p:nvPr/>
        </p:nvSpPr>
        <p:spPr bwMode="auto">
          <a:xfrm>
            <a:off x="6185439" y="5137786"/>
            <a:ext cx="2853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F1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Rectangle 20"/>
          <p:cNvSpPr>
            <a:spLocks noChangeAspect="1" noChangeArrowheads="1"/>
          </p:cNvSpPr>
          <p:nvPr/>
        </p:nvSpPr>
        <p:spPr bwMode="auto">
          <a:xfrm>
            <a:off x="4326556" y="3635257"/>
            <a:ext cx="3318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1600" b="1" baseline="-25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Rectangle 25"/>
          <p:cNvSpPr>
            <a:spLocks noChangeAspect="1" noChangeArrowheads="1"/>
          </p:cNvSpPr>
          <p:nvPr/>
        </p:nvSpPr>
        <p:spPr bwMode="auto">
          <a:xfrm>
            <a:off x="7197511" y="4765369"/>
            <a:ext cx="374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endParaRPr kumimoji="0" lang="en-US" sz="1600" b="1" baseline="-25000" dirty="0">
              <a:solidFill>
                <a:srgbClr val="053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Rectangle 26"/>
          <p:cNvSpPr>
            <a:spLocks noChangeAspect="1" noChangeArrowheads="1"/>
          </p:cNvSpPr>
          <p:nvPr/>
        </p:nvSpPr>
        <p:spPr bwMode="auto">
          <a:xfrm>
            <a:off x="7377168" y="2035692"/>
            <a:ext cx="5690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kumimoji="0" lang="en-US" sz="1600" b="1" i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Rectangle 19"/>
          <p:cNvSpPr>
            <a:spLocks noChangeArrowheads="1"/>
          </p:cNvSpPr>
          <p:nvPr/>
        </p:nvSpPr>
        <p:spPr bwMode="auto">
          <a:xfrm>
            <a:off x="6572789" y="5136199"/>
            <a:ext cx="2853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F2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6" name="Group 49"/>
          <p:cNvGrpSpPr>
            <a:grpSpLocks/>
          </p:cNvGrpSpPr>
          <p:nvPr/>
        </p:nvGrpSpPr>
        <p:grpSpPr bwMode="auto">
          <a:xfrm>
            <a:off x="6185439" y="1656742"/>
            <a:ext cx="1196975" cy="3479457"/>
            <a:chOff x="3054" y="516"/>
            <a:chExt cx="754" cy="2274"/>
          </a:xfrm>
        </p:grpSpPr>
        <p:grpSp>
          <p:nvGrpSpPr>
            <p:cNvPr id="97" name="Group 46"/>
            <p:cNvGrpSpPr>
              <a:grpSpLocks/>
            </p:cNvGrpSpPr>
            <p:nvPr/>
          </p:nvGrpSpPr>
          <p:grpSpPr bwMode="auto">
            <a:xfrm>
              <a:off x="3354" y="516"/>
              <a:ext cx="454" cy="2274"/>
              <a:chOff x="3354" y="516"/>
              <a:chExt cx="454" cy="2274"/>
            </a:xfrm>
          </p:grpSpPr>
          <p:sp>
            <p:nvSpPr>
              <p:cNvPr id="99" name="Line 31"/>
              <p:cNvSpPr>
                <a:spLocks noChangeShapeType="1"/>
              </p:cNvSpPr>
              <p:nvPr/>
            </p:nvSpPr>
            <p:spPr bwMode="auto">
              <a:xfrm>
                <a:off x="3354" y="889"/>
                <a:ext cx="1" cy="1901"/>
              </a:xfrm>
              <a:prstGeom prst="line">
                <a:avLst/>
              </a:prstGeom>
              <a:noFill/>
              <a:ln w="57150">
                <a:solidFill>
                  <a:srgbClr val="C03838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0" name="Rectangle 32"/>
              <p:cNvSpPr>
                <a:spLocks noChangeArrowheads="1"/>
              </p:cNvSpPr>
              <p:nvPr/>
            </p:nvSpPr>
            <p:spPr bwMode="auto">
              <a:xfrm>
                <a:off x="3442" y="516"/>
                <a:ext cx="366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1600" b="1" i="1" dirty="0">
                    <a:solidFill>
                      <a:srgbClr val="C03838"/>
                    </a:solidFill>
                    <a:latin typeface="Times New Roman" pitchFamily="18" charset="0"/>
                    <a:cs typeface="Times New Roman" pitchFamily="18" charset="0"/>
                  </a:rPr>
                  <a:t>LRAS</a:t>
                </a:r>
                <a:r>
                  <a:rPr kumimoji="0" lang="en-US" sz="1600" b="1" i="1" baseline="-25000" dirty="0">
                    <a:solidFill>
                      <a:srgbClr val="C03838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sz="1600" b="1" baseline="-25000" dirty="0">
                  <a:solidFill>
                    <a:srgbClr val="C0383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1" name="Line 41"/>
              <p:cNvSpPr>
                <a:spLocks noChangeShapeType="1"/>
              </p:cNvSpPr>
              <p:nvPr/>
            </p:nvSpPr>
            <p:spPr bwMode="auto">
              <a:xfrm flipH="1">
                <a:off x="3408" y="672"/>
                <a:ext cx="192" cy="19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1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8" name="Line 27"/>
            <p:cNvSpPr>
              <a:spLocks noChangeShapeType="1"/>
            </p:cNvSpPr>
            <p:nvPr/>
          </p:nvSpPr>
          <p:spPr bwMode="auto">
            <a:xfrm>
              <a:off x="3054" y="2694"/>
              <a:ext cx="26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" name="Rectangle 28"/>
          <p:cNvSpPr>
            <a:spLocks noChangeAspect="1" noChangeArrowheads="1"/>
          </p:cNvSpPr>
          <p:nvPr/>
        </p:nvSpPr>
        <p:spPr bwMode="auto">
          <a:xfrm>
            <a:off x="4393231" y="4006732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95</a:t>
            </a:r>
            <a:endParaRPr kumimoji="0" 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" name="Group 45"/>
          <p:cNvGrpSpPr>
            <a:grpSpLocks/>
          </p:cNvGrpSpPr>
          <p:nvPr/>
        </p:nvGrpSpPr>
        <p:grpSpPr bwMode="auto">
          <a:xfrm>
            <a:off x="5471064" y="2537462"/>
            <a:ext cx="2720975" cy="2360613"/>
            <a:chOff x="2604" y="1153"/>
            <a:chExt cx="1714" cy="1487"/>
          </a:xfrm>
        </p:grpSpPr>
        <p:sp>
          <p:nvSpPr>
            <p:cNvPr id="104" name="Line 21"/>
            <p:cNvSpPr>
              <a:spLocks noChangeShapeType="1"/>
            </p:cNvSpPr>
            <p:nvPr/>
          </p:nvSpPr>
          <p:spPr bwMode="auto">
            <a:xfrm>
              <a:off x="2604" y="2436"/>
              <a:ext cx="36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>
              <a:off x="3600" y="1488"/>
              <a:ext cx="26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Freeform 29"/>
            <p:cNvSpPr>
              <a:spLocks noChangeAspect="1"/>
            </p:cNvSpPr>
            <p:nvPr/>
          </p:nvSpPr>
          <p:spPr bwMode="auto">
            <a:xfrm>
              <a:off x="2832" y="1318"/>
              <a:ext cx="1234" cy="1322"/>
            </a:xfrm>
            <a:custGeom>
              <a:avLst/>
              <a:gdLst>
                <a:gd name="T0" fmla="*/ 1 w 4625"/>
                <a:gd name="T1" fmla="*/ 25 h 4959"/>
                <a:gd name="T2" fmla="*/ 1 w 4625"/>
                <a:gd name="T3" fmla="*/ 24 h 4959"/>
                <a:gd name="T4" fmla="*/ 2 w 4625"/>
                <a:gd name="T5" fmla="*/ 24 h 4959"/>
                <a:gd name="T6" fmla="*/ 2 w 4625"/>
                <a:gd name="T7" fmla="*/ 23 h 4959"/>
                <a:gd name="T8" fmla="*/ 3 w 4625"/>
                <a:gd name="T9" fmla="*/ 23 h 4959"/>
                <a:gd name="T10" fmla="*/ 3 w 4625"/>
                <a:gd name="T11" fmla="*/ 22 h 4959"/>
                <a:gd name="T12" fmla="*/ 4 w 4625"/>
                <a:gd name="T13" fmla="*/ 22 h 4959"/>
                <a:gd name="T14" fmla="*/ 5 w 4625"/>
                <a:gd name="T15" fmla="*/ 21 h 4959"/>
                <a:gd name="T16" fmla="*/ 5 w 4625"/>
                <a:gd name="T17" fmla="*/ 21 h 4959"/>
                <a:gd name="T18" fmla="*/ 6 w 4625"/>
                <a:gd name="T19" fmla="*/ 20 h 4959"/>
                <a:gd name="T20" fmla="*/ 7 w 4625"/>
                <a:gd name="T21" fmla="*/ 19 h 4959"/>
                <a:gd name="T22" fmla="*/ 7 w 4625"/>
                <a:gd name="T23" fmla="*/ 19 h 4959"/>
                <a:gd name="T24" fmla="*/ 8 w 4625"/>
                <a:gd name="T25" fmla="*/ 18 h 4959"/>
                <a:gd name="T26" fmla="*/ 8 w 4625"/>
                <a:gd name="T27" fmla="*/ 18 h 4959"/>
                <a:gd name="T28" fmla="*/ 9 w 4625"/>
                <a:gd name="T29" fmla="*/ 17 h 4959"/>
                <a:gd name="T30" fmla="*/ 10 w 4625"/>
                <a:gd name="T31" fmla="*/ 17 h 4959"/>
                <a:gd name="T32" fmla="*/ 10 w 4625"/>
                <a:gd name="T33" fmla="*/ 16 h 4959"/>
                <a:gd name="T34" fmla="*/ 11 w 4625"/>
                <a:gd name="T35" fmla="*/ 15 h 4959"/>
                <a:gd name="T36" fmla="*/ 11 w 4625"/>
                <a:gd name="T37" fmla="*/ 15 h 4959"/>
                <a:gd name="T38" fmla="*/ 12 w 4625"/>
                <a:gd name="T39" fmla="*/ 14 h 4959"/>
                <a:gd name="T40" fmla="*/ 12 w 4625"/>
                <a:gd name="T41" fmla="*/ 14 h 4959"/>
                <a:gd name="T42" fmla="*/ 13 w 4625"/>
                <a:gd name="T43" fmla="*/ 13 h 4959"/>
                <a:gd name="T44" fmla="*/ 13 w 4625"/>
                <a:gd name="T45" fmla="*/ 13 h 4959"/>
                <a:gd name="T46" fmla="*/ 14 w 4625"/>
                <a:gd name="T47" fmla="*/ 12 h 4959"/>
                <a:gd name="T48" fmla="*/ 14 w 4625"/>
                <a:gd name="T49" fmla="*/ 11 h 4959"/>
                <a:gd name="T50" fmla="*/ 15 w 4625"/>
                <a:gd name="T51" fmla="*/ 11 h 4959"/>
                <a:gd name="T52" fmla="*/ 15 w 4625"/>
                <a:gd name="T53" fmla="*/ 10 h 4959"/>
                <a:gd name="T54" fmla="*/ 16 w 4625"/>
                <a:gd name="T55" fmla="*/ 10 h 4959"/>
                <a:gd name="T56" fmla="*/ 17 w 4625"/>
                <a:gd name="T57" fmla="*/ 9 h 4959"/>
                <a:gd name="T58" fmla="*/ 17 w 4625"/>
                <a:gd name="T59" fmla="*/ 8 h 4959"/>
                <a:gd name="T60" fmla="*/ 17 w 4625"/>
                <a:gd name="T61" fmla="*/ 8 h 4959"/>
                <a:gd name="T62" fmla="*/ 18 w 4625"/>
                <a:gd name="T63" fmla="*/ 7 h 4959"/>
                <a:gd name="T64" fmla="*/ 18 w 4625"/>
                <a:gd name="T65" fmla="*/ 7 h 4959"/>
                <a:gd name="T66" fmla="*/ 19 w 4625"/>
                <a:gd name="T67" fmla="*/ 6 h 4959"/>
                <a:gd name="T68" fmla="*/ 19 w 4625"/>
                <a:gd name="T69" fmla="*/ 6 h 4959"/>
                <a:gd name="T70" fmla="*/ 19 w 4625"/>
                <a:gd name="T71" fmla="*/ 5 h 4959"/>
                <a:gd name="T72" fmla="*/ 20 w 4625"/>
                <a:gd name="T73" fmla="*/ 5 h 4959"/>
                <a:gd name="T74" fmla="*/ 20 w 4625"/>
                <a:gd name="T75" fmla="*/ 4 h 4959"/>
                <a:gd name="T76" fmla="*/ 21 w 4625"/>
                <a:gd name="T77" fmla="*/ 4 h 4959"/>
                <a:gd name="T78" fmla="*/ 21 w 4625"/>
                <a:gd name="T79" fmla="*/ 3 h 4959"/>
                <a:gd name="T80" fmla="*/ 21 w 4625"/>
                <a:gd name="T81" fmla="*/ 3 h 4959"/>
                <a:gd name="T82" fmla="*/ 22 w 4625"/>
                <a:gd name="T83" fmla="*/ 2 h 4959"/>
                <a:gd name="T84" fmla="*/ 22 w 4625"/>
                <a:gd name="T85" fmla="*/ 2 h 4959"/>
                <a:gd name="T86" fmla="*/ 22 w 4625"/>
                <a:gd name="T87" fmla="*/ 2 h 4959"/>
                <a:gd name="T88" fmla="*/ 23 w 4625"/>
                <a:gd name="T89" fmla="*/ 1 h 4959"/>
                <a:gd name="T90" fmla="*/ 23 w 4625"/>
                <a:gd name="T91" fmla="*/ 1 h 4959"/>
                <a:gd name="T92" fmla="*/ 23 w 4625"/>
                <a:gd name="T93" fmla="*/ 1 h 4959"/>
                <a:gd name="T94" fmla="*/ 23 w 4625"/>
                <a:gd name="T95" fmla="*/ 0 h 4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25"/>
                <a:gd name="T145" fmla="*/ 0 h 4959"/>
                <a:gd name="T146" fmla="*/ 4625 w 4625"/>
                <a:gd name="T147" fmla="*/ 4959 h 4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25" h="4959">
                  <a:moveTo>
                    <a:pt x="0" y="4959"/>
                  </a:moveTo>
                  <a:lnTo>
                    <a:pt x="40" y="4928"/>
                  </a:lnTo>
                  <a:lnTo>
                    <a:pt x="82" y="4897"/>
                  </a:lnTo>
                  <a:lnTo>
                    <a:pt x="122" y="4866"/>
                  </a:lnTo>
                  <a:lnTo>
                    <a:pt x="164" y="4835"/>
                  </a:lnTo>
                  <a:lnTo>
                    <a:pt x="205" y="4803"/>
                  </a:lnTo>
                  <a:lnTo>
                    <a:pt x="246" y="4771"/>
                  </a:lnTo>
                  <a:lnTo>
                    <a:pt x="287" y="4739"/>
                  </a:lnTo>
                  <a:lnTo>
                    <a:pt x="328" y="4706"/>
                  </a:lnTo>
                  <a:lnTo>
                    <a:pt x="369" y="4673"/>
                  </a:lnTo>
                  <a:lnTo>
                    <a:pt x="409" y="4640"/>
                  </a:lnTo>
                  <a:lnTo>
                    <a:pt x="451" y="4607"/>
                  </a:lnTo>
                  <a:lnTo>
                    <a:pt x="491" y="4574"/>
                  </a:lnTo>
                  <a:lnTo>
                    <a:pt x="532" y="4540"/>
                  </a:lnTo>
                  <a:lnTo>
                    <a:pt x="573" y="4506"/>
                  </a:lnTo>
                  <a:lnTo>
                    <a:pt x="614" y="4472"/>
                  </a:lnTo>
                  <a:lnTo>
                    <a:pt x="654" y="4437"/>
                  </a:lnTo>
                  <a:lnTo>
                    <a:pt x="695" y="4403"/>
                  </a:lnTo>
                  <a:lnTo>
                    <a:pt x="736" y="4368"/>
                  </a:lnTo>
                  <a:lnTo>
                    <a:pt x="776" y="4333"/>
                  </a:lnTo>
                  <a:lnTo>
                    <a:pt x="817" y="4298"/>
                  </a:lnTo>
                  <a:lnTo>
                    <a:pt x="857" y="4261"/>
                  </a:lnTo>
                  <a:lnTo>
                    <a:pt x="898" y="4226"/>
                  </a:lnTo>
                  <a:lnTo>
                    <a:pt x="938" y="4190"/>
                  </a:lnTo>
                  <a:lnTo>
                    <a:pt x="978" y="4154"/>
                  </a:lnTo>
                  <a:lnTo>
                    <a:pt x="1018" y="4118"/>
                  </a:lnTo>
                  <a:lnTo>
                    <a:pt x="1058" y="4081"/>
                  </a:lnTo>
                  <a:lnTo>
                    <a:pt x="1098" y="4044"/>
                  </a:lnTo>
                  <a:lnTo>
                    <a:pt x="1138" y="4007"/>
                  </a:lnTo>
                  <a:lnTo>
                    <a:pt x="1179" y="3970"/>
                  </a:lnTo>
                  <a:lnTo>
                    <a:pt x="1218" y="3933"/>
                  </a:lnTo>
                  <a:lnTo>
                    <a:pt x="1257" y="3895"/>
                  </a:lnTo>
                  <a:lnTo>
                    <a:pt x="1298" y="3858"/>
                  </a:lnTo>
                  <a:lnTo>
                    <a:pt x="1337" y="3821"/>
                  </a:lnTo>
                  <a:lnTo>
                    <a:pt x="1376" y="3782"/>
                  </a:lnTo>
                  <a:lnTo>
                    <a:pt x="1416" y="3745"/>
                  </a:lnTo>
                  <a:lnTo>
                    <a:pt x="1455" y="3707"/>
                  </a:lnTo>
                  <a:lnTo>
                    <a:pt x="1493" y="3669"/>
                  </a:lnTo>
                  <a:lnTo>
                    <a:pt x="1533" y="3630"/>
                  </a:lnTo>
                  <a:lnTo>
                    <a:pt x="1572" y="3592"/>
                  </a:lnTo>
                  <a:lnTo>
                    <a:pt x="1610" y="3554"/>
                  </a:lnTo>
                  <a:lnTo>
                    <a:pt x="1650" y="3515"/>
                  </a:lnTo>
                  <a:lnTo>
                    <a:pt x="1688" y="3477"/>
                  </a:lnTo>
                  <a:lnTo>
                    <a:pt x="1726" y="3438"/>
                  </a:lnTo>
                  <a:lnTo>
                    <a:pt x="1765" y="3399"/>
                  </a:lnTo>
                  <a:lnTo>
                    <a:pt x="1803" y="3360"/>
                  </a:lnTo>
                  <a:lnTo>
                    <a:pt x="1841" y="3322"/>
                  </a:lnTo>
                  <a:lnTo>
                    <a:pt x="1880" y="3282"/>
                  </a:lnTo>
                  <a:lnTo>
                    <a:pt x="1918" y="3244"/>
                  </a:lnTo>
                  <a:lnTo>
                    <a:pt x="1955" y="3204"/>
                  </a:lnTo>
                  <a:lnTo>
                    <a:pt x="1992" y="3166"/>
                  </a:lnTo>
                  <a:lnTo>
                    <a:pt x="2030" y="3127"/>
                  </a:lnTo>
                  <a:lnTo>
                    <a:pt x="2067" y="3087"/>
                  </a:lnTo>
                  <a:lnTo>
                    <a:pt x="2104" y="3048"/>
                  </a:lnTo>
                  <a:lnTo>
                    <a:pt x="2141" y="3009"/>
                  </a:lnTo>
                  <a:lnTo>
                    <a:pt x="2178" y="2969"/>
                  </a:lnTo>
                  <a:lnTo>
                    <a:pt x="2216" y="2930"/>
                  </a:lnTo>
                  <a:lnTo>
                    <a:pt x="2252" y="2890"/>
                  </a:lnTo>
                  <a:lnTo>
                    <a:pt x="2289" y="2851"/>
                  </a:lnTo>
                  <a:lnTo>
                    <a:pt x="2325" y="2812"/>
                  </a:lnTo>
                  <a:lnTo>
                    <a:pt x="2361" y="2772"/>
                  </a:lnTo>
                  <a:lnTo>
                    <a:pt x="2398" y="2733"/>
                  </a:lnTo>
                  <a:lnTo>
                    <a:pt x="2434" y="2694"/>
                  </a:lnTo>
                  <a:lnTo>
                    <a:pt x="2469" y="2654"/>
                  </a:lnTo>
                  <a:lnTo>
                    <a:pt x="2505" y="2615"/>
                  </a:lnTo>
                  <a:lnTo>
                    <a:pt x="2540" y="2575"/>
                  </a:lnTo>
                  <a:lnTo>
                    <a:pt x="2575" y="2536"/>
                  </a:lnTo>
                  <a:lnTo>
                    <a:pt x="2610" y="2497"/>
                  </a:lnTo>
                  <a:lnTo>
                    <a:pt x="2645" y="2457"/>
                  </a:lnTo>
                  <a:lnTo>
                    <a:pt x="2681" y="2418"/>
                  </a:lnTo>
                  <a:lnTo>
                    <a:pt x="2715" y="2380"/>
                  </a:lnTo>
                  <a:lnTo>
                    <a:pt x="2750" y="2340"/>
                  </a:lnTo>
                  <a:lnTo>
                    <a:pt x="2784" y="2301"/>
                  </a:lnTo>
                  <a:lnTo>
                    <a:pt x="2818" y="2262"/>
                  </a:lnTo>
                  <a:lnTo>
                    <a:pt x="2852" y="2223"/>
                  </a:lnTo>
                  <a:lnTo>
                    <a:pt x="2885" y="2185"/>
                  </a:lnTo>
                  <a:lnTo>
                    <a:pt x="2919" y="2146"/>
                  </a:lnTo>
                  <a:lnTo>
                    <a:pt x="2952" y="2107"/>
                  </a:lnTo>
                  <a:lnTo>
                    <a:pt x="2985" y="2069"/>
                  </a:lnTo>
                  <a:lnTo>
                    <a:pt x="3018" y="2030"/>
                  </a:lnTo>
                  <a:lnTo>
                    <a:pt x="3051" y="1992"/>
                  </a:lnTo>
                  <a:lnTo>
                    <a:pt x="3083" y="1955"/>
                  </a:lnTo>
                  <a:lnTo>
                    <a:pt x="3116" y="1917"/>
                  </a:lnTo>
                  <a:lnTo>
                    <a:pt x="3148" y="1878"/>
                  </a:lnTo>
                  <a:lnTo>
                    <a:pt x="3179" y="1841"/>
                  </a:lnTo>
                  <a:lnTo>
                    <a:pt x="3211" y="1804"/>
                  </a:lnTo>
                  <a:lnTo>
                    <a:pt x="3242" y="1765"/>
                  </a:lnTo>
                  <a:lnTo>
                    <a:pt x="3274" y="1728"/>
                  </a:lnTo>
                  <a:lnTo>
                    <a:pt x="3305" y="1691"/>
                  </a:lnTo>
                  <a:lnTo>
                    <a:pt x="3336" y="1655"/>
                  </a:lnTo>
                  <a:lnTo>
                    <a:pt x="3366" y="1617"/>
                  </a:lnTo>
                  <a:lnTo>
                    <a:pt x="3396" y="1581"/>
                  </a:lnTo>
                  <a:lnTo>
                    <a:pt x="3426" y="1544"/>
                  </a:lnTo>
                  <a:lnTo>
                    <a:pt x="3456" y="1508"/>
                  </a:lnTo>
                  <a:lnTo>
                    <a:pt x="3486" y="1472"/>
                  </a:lnTo>
                  <a:lnTo>
                    <a:pt x="3516" y="1435"/>
                  </a:lnTo>
                  <a:lnTo>
                    <a:pt x="3544" y="1400"/>
                  </a:lnTo>
                  <a:lnTo>
                    <a:pt x="3573" y="1365"/>
                  </a:lnTo>
                  <a:lnTo>
                    <a:pt x="3602" y="1329"/>
                  </a:lnTo>
                  <a:lnTo>
                    <a:pt x="3630" y="1294"/>
                  </a:lnTo>
                  <a:lnTo>
                    <a:pt x="3658" y="1260"/>
                  </a:lnTo>
                  <a:lnTo>
                    <a:pt x="3686" y="1225"/>
                  </a:lnTo>
                  <a:lnTo>
                    <a:pt x="3713" y="1191"/>
                  </a:lnTo>
                  <a:lnTo>
                    <a:pt x="3741" y="1155"/>
                  </a:lnTo>
                  <a:lnTo>
                    <a:pt x="3768" y="1121"/>
                  </a:lnTo>
                  <a:lnTo>
                    <a:pt x="3795" y="1088"/>
                  </a:lnTo>
                  <a:lnTo>
                    <a:pt x="3822" y="1054"/>
                  </a:lnTo>
                  <a:lnTo>
                    <a:pt x="3848" y="1021"/>
                  </a:lnTo>
                  <a:lnTo>
                    <a:pt x="3874" y="988"/>
                  </a:lnTo>
                  <a:lnTo>
                    <a:pt x="3900" y="955"/>
                  </a:lnTo>
                  <a:lnTo>
                    <a:pt x="3925" y="923"/>
                  </a:lnTo>
                  <a:lnTo>
                    <a:pt x="3951" y="891"/>
                  </a:lnTo>
                  <a:lnTo>
                    <a:pt x="3975" y="860"/>
                  </a:lnTo>
                  <a:lnTo>
                    <a:pt x="4000" y="828"/>
                  </a:lnTo>
                  <a:lnTo>
                    <a:pt x="4024" y="797"/>
                  </a:lnTo>
                  <a:lnTo>
                    <a:pt x="4049" y="765"/>
                  </a:lnTo>
                  <a:lnTo>
                    <a:pt x="4072" y="735"/>
                  </a:lnTo>
                  <a:lnTo>
                    <a:pt x="4095" y="704"/>
                  </a:lnTo>
                  <a:lnTo>
                    <a:pt x="4119" y="674"/>
                  </a:lnTo>
                  <a:lnTo>
                    <a:pt x="4142" y="645"/>
                  </a:lnTo>
                  <a:lnTo>
                    <a:pt x="4164" y="615"/>
                  </a:lnTo>
                  <a:lnTo>
                    <a:pt x="4187" y="586"/>
                  </a:lnTo>
                  <a:lnTo>
                    <a:pt x="4209" y="557"/>
                  </a:lnTo>
                  <a:lnTo>
                    <a:pt x="4230" y="529"/>
                  </a:lnTo>
                  <a:lnTo>
                    <a:pt x="4252" y="501"/>
                  </a:lnTo>
                  <a:lnTo>
                    <a:pt x="4273" y="472"/>
                  </a:lnTo>
                  <a:lnTo>
                    <a:pt x="4293" y="445"/>
                  </a:lnTo>
                  <a:lnTo>
                    <a:pt x="4314" y="418"/>
                  </a:lnTo>
                  <a:lnTo>
                    <a:pt x="4334" y="391"/>
                  </a:lnTo>
                  <a:lnTo>
                    <a:pt x="4354" y="366"/>
                  </a:lnTo>
                  <a:lnTo>
                    <a:pt x="4373" y="339"/>
                  </a:lnTo>
                  <a:lnTo>
                    <a:pt x="4392" y="314"/>
                  </a:lnTo>
                  <a:lnTo>
                    <a:pt x="4411" y="289"/>
                  </a:lnTo>
                  <a:lnTo>
                    <a:pt x="4429" y="263"/>
                  </a:lnTo>
                  <a:lnTo>
                    <a:pt x="4447" y="239"/>
                  </a:lnTo>
                  <a:lnTo>
                    <a:pt x="4466" y="216"/>
                  </a:lnTo>
                  <a:lnTo>
                    <a:pt x="4484" y="192"/>
                  </a:lnTo>
                  <a:lnTo>
                    <a:pt x="4501" y="169"/>
                  </a:lnTo>
                  <a:lnTo>
                    <a:pt x="4517" y="146"/>
                  </a:lnTo>
                  <a:lnTo>
                    <a:pt x="4534" y="124"/>
                  </a:lnTo>
                  <a:lnTo>
                    <a:pt x="4550" y="102"/>
                  </a:lnTo>
                  <a:lnTo>
                    <a:pt x="4566" y="80"/>
                  </a:lnTo>
                  <a:lnTo>
                    <a:pt x="4580" y="59"/>
                  </a:lnTo>
                  <a:lnTo>
                    <a:pt x="4595" y="39"/>
                  </a:lnTo>
                  <a:lnTo>
                    <a:pt x="4610" y="19"/>
                  </a:lnTo>
                  <a:lnTo>
                    <a:pt x="4625" y="0"/>
                  </a:lnTo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Rectangle 30"/>
            <p:cNvSpPr>
              <a:spLocks noChangeAspect="1" noChangeArrowheads="1"/>
            </p:cNvSpPr>
            <p:nvPr/>
          </p:nvSpPr>
          <p:spPr bwMode="auto">
            <a:xfrm>
              <a:off x="3960" y="1153"/>
              <a:ext cx="35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SRAS</a:t>
              </a:r>
              <a:r>
                <a:rPr kumimoji="0" lang="en-US" sz="1600" b="1" i="1" baseline="-250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8" name="Line 39"/>
          <p:cNvSpPr>
            <a:spLocks noChangeAspect="1" noChangeShapeType="1"/>
          </p:cNvSpPr>
          <p:nvPr/>
        </p:nvSpPr>
        <p:spPr bwMode="auto">
          <a:xfrm>
            <a:off x="6661689" y="4136074"/>
            <a:ext cx="0" cy="1001712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Freeform 40"/>
          <p:cNvSpPr>
            <a:spLocks/>
          </p:cNvSpPr>
          <p:nvPr/>
        </p:nvSpPr>
        <p:spPr bwMode="auto">
          <a:xfrm>
            <a:off x="6596601" y="4102736"/>
            <a:ext cx="119063" cy="119063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Line 42"/>
          <p:cNvSpPr>
            <a:spLocks noChangeShapeType="1"/>
          </p:cNvSpPr>
          <p:nvPr/>
        </p:nvSpPr>
        <p:spPr bwMode="auto">
          <a:xfrm>
            <a:off x="5937789" y="1884999"/>
            <a:ext cx="3048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prstTxWarp prst="textNoShape">
              <a:avLst/>
            </a:prstTxWarp>
          </a:bodyPr>
          <a:lstStyle/>
          <a:p>
            <a:pPr>
              <a:defRPr/>
            </a:pP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53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89" grpId="0" animBg="1"/>
      <p:bldP spid="95" grpId="0"/>
      <p:bldP spid="108" grpId="0" animBg="1"/>
      <p:bldP spid="1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Anticipated and</a:t>
            </a:r>
            <a:br>
              <a:rPr lang="en-US" dirty="0"/>
            </a:br>
            <a:r>
              <a:rPr lang="en-US" dirty="0"/>
              <a:t>Unanticipated Changes</a:t>
            </a:r>
          </a:p>
        </p:txBody>
      </p:sp>
    </p:spTree>
    <p:extLst>
      <p:ext uri="{BB962C8B-B14F-4D97-AF65-F5344CB8AC3E}">
        <p14:creationId xmlns:p14="http://schemas.microsoft.com/office/powerpoint/2010/main" val="11908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302" y="1775155"/>
            <a:ext cx="7772400" cy="1864086"/>
          </a:xfrm>
        </p:spPr>
        <p:txBody>
          <a:bodyPr anchor="ctr"/>
          <a:lstStyle/>
          <a:p>
            <a:r>
              <a:rPr lang="en-US" dirty="0"/>
              <a:t>Unanticipated Changes </a:t>
            </a:r>
            <a:br>
              <a:rPr lang="en-US" dirty="0"/>
            </a:br>
            <a:r>
              <a:rPr lang="en-US" dirty="0"/>
              <a:t>and Market Adjustments</a:t>
            </a:r>
          </a:p>
        </p:txBody>
      </p:sp>
    </p:spTree>
    <p:extLst>
      <p:ext uri="{BB962C8B-B14F-4D97-AF65-F5344CB8AC3E}">
        <p14:creationId xmlns:p14="http://schemas.microsoft.com/office/powerpoint/2010/main" val="18035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88576"/>
            <a:ext cx="8932985" cy="431627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09787"/>
            <a:ext cx="8904855" cy="774354"/>
          </a:xfrm>
        </p:spPr>
        <p:txBody>
          <a:bodyPr/>
          <a:lstStyle/>
          <a:p>
            <a:r>
              <a:rPr lang="en-US" dirty="0"/>
              <a:t>Unanticipated Changes </a:t>
            </a:r>
            <a:br>
              <a:rPr lang="en-US" dirty="0"/>
            </a:br>
            <a:r>
              <a:rPr lang="en-US" dirty="0"/>
              <a:t>in Aggregate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88576"/>
            <a:ext cx="8883750" cy="4533248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In the short-run, output will deviate from full employment capacity as prices in the goods and services market deviate from the price level that people expected. 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Unanticipated changes in </a:t>
            </a:r>
            <a:r>
              <a:rPr lang="en-US" sz="2600" b="1" i="1" dirty="0">
                <a:solidFill>
                  <a:schemeClr val="accent5">
                    <a:lumMod val="75000"/>
                  </a:schemeClr>
                </a:solidFill>
              </a:rPr>
              <a:t>aggregate demand </a:t>
            </a:r>
            <a:r>
              <a:rPr lang="en-US" sz="2600" dirty="0">
                <a:solidFill>
                  <a:srgbClr val="32302A"/>
                </a:solidFill>
              </a:rPr>
              <a:t>often lead to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such </a:t>
            </a:r>
            <a:r>
              <a:rPr lang="en-US" sz="2600" dirty="0">
                <a:solidFill>
                  <a:srgbClr val="32302A"/>
                </a:solidFill>
              </a:rPr>
              <a:t>deviations.</a:t>
            </a:r>
          </a:p>
        </p:txBody>
      </p:sp>
    </p:spTree>
    <p:extLst>
      <p:ext uri="{BB962C8B-B14F-4D97-AF65-F5344CB8AC3E}">
        <p14:creationId xmlns:p14="http://schemas.microsoft.com/office/powerpoint/2010/main" val="341829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98902"/>
            <a:ext cx="8932985" cy="500595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56281"/>
            <a:ext cx="8904855" cy="774354"/>
          </a:xfrm>
        </p:spPr>
        <p:txBody>
          <a:bodyPr/>
          <a:lstStyle/>
          <a:p>
            <a:r>
              <a:rPr lang="en-US" sz="3200" dirty="0"/>
              <a:t>Unanticipated Increase </a:t>
            </a:r>
            <a:r>
              <a:rPr lang="en-US" sz="3200" dirty="0" smtClean="0"/>
              <a:t>in </a:t>
            </a:r>
            <a:r>
              <a:rPr lang="en-US" sz="3200" dirty="0"/>
              <a:t>Aggregate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953146"/>
            <a:ext cx="8883750" cy="5168678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Impact of unanticipated increase in AD: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Initially, the strong demand and higher price level in the goods &amp; services market will temporarily improve profit margins.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Output will increase, the rate of unemployment will drop below the natural rate, and output will temporarily exceed the economy's long-run potential.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With time, however, contracts will be modified and resource prices will rise and return to their competitive position relative </a:t>
            </a:r>
            <a:br>
              <a:rPr lang="en-US" sz="2500" dirty="0">
                <a:solidFill>
                  <a:srgbClr val="32302A"/>
                </a:solidFill>
              </a:rPr>
            </a:br>
            <a:r>
              <a:rPr lang="en-US" sz="2500" dirty="0">
                <a:solidFill>
                  <a:srgbClr val="32302A"/>
                </a:solidFill>
              </a:rPr>
              <a:t>to product prices.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Once this happens, output will recede to </a:t>
            </a:r>
            <a:r>
              <a:rPr lang="en-US" sz="2500" dirty="0" smtClean="0">
                <a:solidFill>
                  <a:srgbClr val="32302A"/>
                </a:solidFill>
              </a:rPr>
              <a:t>the </a:t>
            </a:r>
            <a:r>
              <a:rPr lang="en-US" sz="2500" dirty="0">
                <a:solidFill>
                  <a:srgbClr val="32302A"/>
                </a:solidFill>
              </a:rPr>
              <a:t>economy's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long-run </a:t>
            </a:r>
            <a:r>
              <a:rPr lang="en-US" sz="2500" dirty="0">
                <a:solidFill>
                  <a:srgbClr val="32302A"/>
                </a:solidFill>
              </a:rPr>
              <a:t>potential.</a:t>
            </a:r>
          </a:p>
        </p:txBody>
      </p:sp>
    </p:spTree>
    <p:extLst>
      <p:ext uri="{BB962C8B-B14F-4D97-AF65-F5344CB8AC3E}">
        <p14:creationId xmlns:p14="http://schemas.microsoft.com/office/powerpoint/2010/main" val="224995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/>
              <a:t>Increase in AD:  Short Run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2624920"/>
            <a:ext cx="416349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response to an unanticipated increase in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goods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services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shifting 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prices rise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105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output will increase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temporarily exceeding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full-employment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capacity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7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282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6"/>
          <p:cNvSpPr>
            <a:spLocks noChangeAspect="1" noChangeArrowheads="1"/>
          </p:cNvSpPr>
          <p:nvPr/>
        </p:nvSpPr>
        <p:spPr bwMode="auto">
          <a:xfrm>
            <a:off x="7533458" y="5072386"/>
            <a:ext cx="1352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236610" y="1724864"/>
            <a:ext cx="593432" cy="3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>
            <a:off x="6282866" y="2127653"/>
            <a:ext cx="1588" cy="3017837"/>
          </a:xfrm>
          <a:prstGeom prst="line">
            <a:avLst/>
          </a:prstGeom>
          <a:noFill/>
          <a:ln w="57150">
            <a:solidFill>
              <a:srgbClr val="C0383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027360" y="1862675"/>
            <a:ext cx="5113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endParaRPr kumimoji="0" lang="en-US" sz="1600" b="1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3"/>
          <p:cNvSpPr>
            <a:spLocks noChangeAspect="1" noChangeShapeType="1"/>
          </p:cNvSpPr>
          <p:nvPr/>
        </p:nvSpPr>
        <p:spPr bwMode="auto">
          <a:xfrm flipH="1">
            <a:off x="4717591" y="3759603"/>
            <a:ext cx="15779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reeform 25"/>
          <p:cNvSpPr>
            <a:spLocks noChangeAspect="1"/>
          </p:cNvSpPr>
          <p:nvPr/>
        </p:nvSpPr>
        <p:spPr bwMode="auto">
          <a:xfrm>
            <a:off x="5555791" y="2302278"/>
            <a:ext cx="1958975" cy="2098675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2147483647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Freeform 26"/>
          <p:cNvSpPr>
            <a:spLocks noChangeAspect="1"/>
          </p:cNvSpPr>
          <p:nvPr/>
        </p:nvSpPr>
        <p:spPr bwMode="auto">
          <a:xfrm>
            <a:off x="5219241" y="1932390"/>
            <a:ext cx="1892300" cy="2838450"/>
          </a:xfrm>
          <a:custGeom>
            <a:avLst/>
            <a:gdLst>
              <a:gd name="T0" fmla="*/ 2147483647 w 4147"/>
              <a:gd name="T1" fmla="*/ 2147483647 h 6220"/>
              <a:gd name="T2" fmla="*/ 2147483647 w 4147"/>
              <a:gd name="T3" fmla="*/ 2147483647 h 6220"/>
              <a:gd name="T4" fmla="*/ 2147483647 w 4147"/>
              <a:gd name="T5" fmla="*/ 2147483647 h 6220"/>
              <a:gd name="T6" fmla="*/ 2147483647 w 4147"/>
              <a:gd name="T7" fmla="*/ 2147483647 h 6220"/>
              <a:gd name="T8" fmla="*/ 2147483647 w 4147"/>
              <a:gd name="T9" fmla="*/ 2147483647 h 6220"/>
              <a:gd name="T10" fmla="*/ 2147483647 w 4147"/>
              <a:gd name="T11" fmla="*/ 2147483647 h 6220"/>
              <a:gd name="T12" fmla="*/ 2147483647 w 4147"/>
              <a:gd name="T13" fmla="*/ 2147483647 h 6220"/>
              <a:gd name="T14" fmla="*/ 2147483647 w 4147"/>
              <a:gd name="T15" fmla="*/ 2147483647 h 6220"/>
              <a:gd name="T16" fmla="*/ 2147483647 w 4147"/>
              <a:gd name="T17" fmla="*/ 2147483647 h 6220"/>
              <a:gd name="T18" fmla="*/ 2147483647 w 4147"/>
              <a:gd name="T19" fmla="*/ 2147483647 h 6220"/>
              <a:gd name="T20" fmla="*/ 2147483647 w 4147"/>
              <a:gd name="T21" fmla="*/ 2147483647 h 6220"/>
              <a:gd name="T22" fmla="*/ 2147483647 w 4147"/>
              <a:gd name="T23" fmla="*/ 2147483647 h 6220"/>
              <a:gd name="T24" fmla="*/ 2147483647 w 4147"/>
              <a:gd name="T25" fmla="*/ 2147483647 h 6220"/>
              <a:gd name="T26" fmla="*/ 2147483647 w 4147"/>
              <a:gd name="T27" fmla="*/ 2147483647 h 6220"/>
              <a:gd name="T28" fmla="*/ 2147483647 w 4147"/>
              <a:gd name="T29" fmla="*/ 2147483647 h 6220"/>
              <a:gd name="T30" fmla="*/ 2147483647 w 4147"/>
              <a:gd name="T31" fmla="*/ 2147483647 h 6220"/>
              <a:gd name="T32" fmla="*/ 2147483647 w 4147"/>
              <a:gd name="T33" fmla="*/ 2147483647 h 6220"/>
              <a:gd name="T34" fmla="*/ 2147483647 w 4147"/>
              <a:gd name="T35" fmla="*/ 2147483647 h 6220"/>
              <a:gd name="T36" fmla="*/ 2147483647 w 4147"/>
              <a:gd name="T37" fmla="*/ 2147483647 h 6220"/>
              <a:gd name="T38" fmla="*/ 2147483647 w 4147"/>
              <a:gd name="T39" fmla="*/ 2147483647 h 6220"/>
              <a:gd name="T40" fmla="*/ 2147483647 w 4147"/>
              <a:gd name="T41" fmla="*/ 2147483647 h 6220"/>
              <a:gd name="T42" fmla="*/ 2147483647 w 4147"/>
              <a:gd name="T43" fmla="*/ 2147483647 h 6220"/>
              <a:gd name="T44" fmla="*/ 2147483647 w 4147"/>
              <a:gd name="T45" fmla="*/ 2147483647 h 6220"/>
              <a:gd name="T46" fmla="*/ 2147483647 w 4147"/>
              <a:gd name="T47" fmla="*/ 2147483647 h 6220"/>
              <a:gd name="T48" fmla="*/ 2147483647 w 4147"/>
              <a:gd name="T49" fmla="*/ 2147483647 h 6220"/>
              <a:gd name="T50" fmla="*/ 2147483647 w 4147"/>
              <a:gd name="T51" fmla="*/ 2147483647 h 6220"/>
              <a:gd name="T52" fmla="*/ 2147483647 w 4147"/>
              <a:gd name="T53" fmla="*/ 2147483647 h 6220"/>
              <a:gd name="T54" fmla="*/ 2147483647 w 4147"/>
              <a:gd name="T55" fmla="*/ 2147483647 h 6220"/>
              <a:gd name="T56" fmla="*/ 2147483647 w 4147"/>
              <a:gd name="T57" fmla="*/ 2147483647 h 6220"/>
              <a:gd name="T58" fmla="*/ 2147483647 w 4147"/>
              <a:gd name="T59" fmla="*/ 2147483647 h 6220"/>
              <a:gd name="T60" fmla="*/ 2147483647 w 4147"/>
              <a:gd name="T61" fmla="*/ 2147483647 h 6220"/>
              <a:gd name="T62" fmla="*/ 2147483647 w 4147"/>
              <a:gd name="T63" fmla="*/ 2147483647 h 6220"/>
              <a:gd name="T64" fmla="*/ 2147483647 w 4147"/>
              <a:gd name="T65" fmla="*/ 2147483647 h 6220"/>
              <a:gd name="T66" fmla="*/ 2147483647 w 4147"/>
              <a:gd name="T67" fmla="*/ 2147483647 h 6220"/>
              <a:gd name="T68" fmla="*/ 2147483647 w 4147"/>
              <a:gd name="T69" fmla="*/ 2147483647 h 6220"/>
              <a:gd name="T70" fmla="*/ 2147483647 w 4147"/>
              <a:gd name="T71" fmla="*/ 2147483647 h 6220"/>
              <a:gd name="T72" fmla="*/ 2147483647 w 4147"/>
              <a:gd name="T73" fmla="*/ 2147483647 h 6220"/>
              <a:gd name="T74" fmla="*/ 2147483647 w 4147"/>
              <a:gd name="T75" fmla="*/ 2147483647 h 6220"/>
              <a:gd name="T76" fmla="*/ 2147483647 w 4147"/>
              <a:gd name="T77" fmla="*/ 2147483647 h 6220"/>
              <a:gd name="T78" fmla="*/ 2147483647 w 4147"/>
              <a:gd name="T79" fmla="*/ 2147483647 h 6220"/>
              <a:gd name="T80" fmla="*/ 2147483647 w 4147"/>
              <a:gd name="T81" fmla="*/ 2147483647 h 6220"/>
              <a:gd name="T82" fmla="*/ 2147483647 w 4147"/>
              <a:gd name="T83" fmla="*/ 2147483647 h 6220"/>
              <a:gd name="T84" fmla="*/ 2147483647 w 4147"/>
              <a:gd name="T85" fmla="*/ 2147483647 h 6220"/>
              <a:gd name="T86" fmla="*/ 2147483647 w 4147"/>
              <a:gd name="T87" fmla="*/ 2147483647 h 6220"/>
              <a:gd name="T88" fmla="*/ 2147483647 w 4147"/>
              <a:gd name="T89" fmla="*/ 2147483647 h 6220"/>
              <a:gd name="T90" fmla="*/ 2147483647 w 4147"/>
              <a:gd name="T91" fmla="*/ 2147483647 h 6220"/>
              <a:gd name="T92" fmla="*/ 2147483647 w 4147"/>
              <a:gd name="T93" fmla="*/ 2147483647 h 6220"/>
              <a:gd name="T94" fmla="*/ 2147483647 w 4147"/>
              <a:gd name="T95" fmla="*/ 2147483647 h 6220"/>
              <a:gd name="T96" fmla="*/ 2147483647 w 4147"/>
              <a:gd name="T97" fmla="*/ 2147483647 h 6220"/>
              <a:gd name="T98" fmla="*/ 2147483647 w 4147"/>
              <a:gd name="T99" fmla="*/ 2147483647 h 6220"/>
              <a:gd name="T100" fmla="*/ 2147483647 w 4147"/>
              <a:gd name="T101" fmla="*/ 2147483647 h 6220"/>
              <a:gd name="T102" fmla="*/ 2147483647 w 4147"/>
              <a:gd name="T103" fmla="*/ 2147483647 h 6220"/>
              <a:gd name="T104" fmla="*/ 2147483647 w 4147"/>
              <a:gd name="T105" fmla="*/ 2147483647 h 6220"/>
              <a:gd name="T106" fmla="*/ 2147483647 w 4147"/>
              <a:gd name="T107" fmla="*/ 2147483647 h 62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47"/>
              <a:gd name="T163" fmla="*/ 0 h 6220"/>
              <a:gd name="T164" fmla="*/ 4147 w 4147"/>
              <a:gd name="T165" fmla="*/ 6220 h 622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47" h="6220">
                <a:moveTo>
                  <a:pt x="0" y="0"/>
                </a:moveTo>
                <a:lnTo>
                  <a:pt x="10" y="35"/>
                </a:lnTo>
                <a:lnTo>
                  <a:pt x="20" y="72"/>
                </a:lnTo>
                <a:lnTo>
                  <a:pt x="31" y="108"/>
                </a:lnTo>
                <a:lnTo>
                  <a:pt x="42" y="146"/>
                </a:lnTo>
                <a:lnTo>
                  <a:pt x="53" y="183"/>
                </a:lnTo>
                <a:lnTo>
                  <a:pt x="67" y="222"/>
                </a:lnTo>
                <a:lnTo>
                  <a:pt x="79" y="260"/>
                </a:lnTo>
                <a:lnTo>
                  <a:pt x="94" y="300"/>
                </a:lnTo>
                <a:lnTo>
                  <a:pt x="109" y="340"/>
                </a:lnTo>
                <a:lnTo>
                  <a:pt x="124" y="380"/>
                </a:lnTo>
                <a:lnTo>
                  <a:pt x="140" y="421"/>
                </a:lnTo>
                <a:lnTo>
                  <a:pt x="157" y="463"/>
                </a:lnTo>
                <a:lnTo>
                  <a:pt x="174" y="504"/>
                </a:lnTo>
                <a:lnTo>
                  <a:pt x="192" y="546"/>
                </a:lnTo>
                <a:lnTo>
                  <a:pt x="211" y="589"/>
                </a:lnTo>
                <a:lnTo>
                  <a:pt x="231" y="631"/>
                </a:lnTo>
                <a:lnTo>
                  <a:pt x="249" y="675"/>
                </a:lnTo>
                <a:lnTo>
                  <a:pt x="270" y="719"/>
                </a:lnTo>
                <a:lnTo>
                  <a:pt x="291" y="763"/>
                </a:lnTo>
                <a:lnTo>
                  <a:pt x="312" y="808"/>
                </a:lnTo>
                <a:lnTo>
                  <a:pt x="335" y="852"/>
                </a:lnTo>
                <a:lnTo>
                  <a:pt x="357" y="897"/>
                </a:lnTo>
                <a:lnTo>
                  <a:pt x="380" y="943"/>
                </a:lnTo>
                <a:lnTo>
                  <a:pt x="404" y="989"/>
                </a:lnTo>
                <a:lnTo>
                  <a:pt x="428" y="1035"/>
                </a:lnTo>
                <a:lnTo>
                  <a:pt x="452" y="1082"/>
                </a:lnTo>
                <a:lnTo>
                  <a:pt x="477" y="1129"/>
                </a:lnTo>
                <a:lnTo>
                  <a:pt x="503" y="1176"/>
                </a:lnTo>
                <a:lnTo>
                  <a:pt x="529" y="1223"/>
                </a:lnTo>
                <a:lnTo>
                  <a:pt x="555" y="1270"/>
                </a:lnTo>
                <a:lnTo>
                  <a:pt x="582" y="1318"/>
                </a:lnTo>
                <a:lnTo>
                  <a:pt x="609" y="1367"/>
                </a:lnTo>
                <a:lnTo>
                  <a:pt x="636" y="1415"/>
                </a:lnTo>
                <a:lnTo>
                  <a:pt x="664" y="1464"/>
                </a:lnTo>
                <a:lnTo>
                  <a:pt x="693" y="1513"/>
                </a:lnTo>
                <a:lnTo>
                  <a:pt x="722" y="1562"/>
                </a:lnTo>
                <a:lnTo>
                  <a:pt x="752" y="1612"/>
                </a:lnTo>
                <a:lnTo>
                  <a:pt x="781" y="1661"/>
                </a:lnTo>
                <a:lnTo>
                  <a:pt x="811" y="1711"/>
                </a:lnTo>
                <a:lnTo>
                  <a:pt x="841" y="1761"/>
                </a:lnTo>
                <a:lnTo>
                  <a:pt x="873" y="1811"/>
                </a:lnTo>
                <a:lnTo>
                  <a:pt x="903" y="1861"/>
                </a:lnTo>
                <a:lnTo>
                  <a:pt x="934" y="1912"/>
                </a:lnTo>
                <a:lnTo>
                  <a:pt x="966" y="1962"/>
                </a:lnTo>
                <a:lnTo>
                  <a:pt x="999" y="2014"/>
                </a:lnTo>
                <a:lnTo>
                  <a:pt x="1031" y="2065"/>
                </a:lnTo>
                <a:lnTo>
                  <a:pt x="1063" y="2116"/>
                </a:lnTo>
                <a:lnTo>
                  <a:pt x="1096" y="2167"/>
                </a:lnTo>
                <a:lnTo>
                  <a:pt x="1129" y="2218"/>
                </a:lnTo>
                <a:lnTo>
                  <a:pt x="1162" y="2269"/>
                </a:lnTo>
                <a:lnTo>
                  <a:pt x="1197" y="2320"/>
                </a:lnTo>
                <a:lnTo>
                  <a:pt x="1230" y="2372"/>
                </a:lnTo>
                <a:lnTo>
                  <a:pt x="1264" y="2423"/>
                </a:lnTo>
                <a:lnTo>
                  <a:pt x="1299" y="2474"/>
                </a:lnTo>
                <a:lnTo>
                  <a:pt x="1333" y="2526"/>
                </a:lnTo>
                <a:lnTo>
                  <a:pt x="1368" y="2577"/>
                </a:lnTo>
                <a:lnTo>
                  <a:pt x="1403" y="2630"/>
                </a:lnTo>
                <a:lnTo>
                  <a:pt x="1437" y="2681"/>
                </a:lnTo>
                <a:lnTo>
                  <a:pt x="1473" y="2733"/>
                </a:lnTo>
                <a:lnTo>
                  <a:pt x="1508" y="2784"/>
                </a:lnTo>
                <a:lnTo>
                  <a:pt x="1544" y="2836"/>
                </a:lnTo>
                <a:lnTo>
                  <a:pt x="1579" y="2887"/>
                </a:lnTo>
                <a:lnTo>
                  <a:pt x="1616" y="2939"/>
                </a:lnTo>
                <a:lnTo>
                  <a:pt x="1651" y="2990"/>
                </a:lnTo>
                <a:lnTo>
                  <a:pt x="1687" y="3041"/>
                </a:lnTo>
                <a:lnTo>
                  <a:pt x="1724" y="3093"/>
                </a:lnTo>
                <a:lnTo>
                  <a:pt x="1759" y="3144"/>
                </a:lnTo>
                <a:lnTo>
                  <a:pt x="1796" y="3195"/>
                </a:lnTo>
                <a:lnTo>
                  <a:pt x="1832" y="3247"/>
                </a:lnTo>
                <a:lnTo>
                  <a:pt x="1869" y="3298"/>
                </a:lnTo>
                <a:lnTo>
                  <a:pt x="1905" y="3348"/>
                </a:lnTo>
                <a:lnTo>
                  <a:pt x="1942" y="3399"/>
                </a:lnTo>
                <a:lnTo>
                  <a:pt x="1978" y="3450"/>
                </a:lnTo>
                <a:lnTo>
                  <a:pt x="2015" y="3500"/>
                </a:lnTo>
                <a:lnTo>
                  <a:pt x="2051" y="3550"/>
                </a:lnTo>
                <a:lnTo>
                  <a:pt x="2089" y="3600"/>
                </a:lnTo>
                <a:lnTo>
                  <a:pt x="2125" y="3650"/>
                </a:lnTo>
                <a:lnTo>
                  <a:pt x="2162" y="3700"/>
                </a:lnTo>
                <a:lnTo>
                  <a:pt x="2198" y="3749"/>
                </a:lnTo>
                <a:lnTo>
                  <a:pt x="2235" y="3798"/>
                </a:lnTo>
                <a:lnTo>
                  <a:pt x="2271" y="3847"/>
                </a:lnTo>
                <a:lnTo>
                  <a:pt x="2307" y="3896"/>
                </a:lnTo>
                <a:lnTo>
                  <a:pt x="2343" y="3944"/>
                </a:lnTo>
                <a:lnTo>
                  <a:pt x="2379" y="3993"/>
                </a:lnTo>
                <a:lnTo>
                  <a:pt x="2416" y="4041"/>
                </a:lnTo>
                <a:lnTo>
                  <a:pt x="2451" y="4089"/>
                </a:lnTo>
                <a:lnTo>
                  <a:pt x="2488" y="4137"/>
                </a:lnTo>
                <a:lnTo>
                  <a:pt x="2523" y="4184"/>
                </a:lnTo>
                <a:lnTo>
                  <a:pt x="2559" y="4230"/>
                </a:lnTo>
                <a:lnTo>
                  <a:pt x="2595" y="4277"/>
                </a:lnTo>
                <a:lnTo>
                  <a:pt x="2631" y="4324"/>
                </a:lnTo>
                <a:lnTo>
                  <a:pt x="2665" y="4370"/>
                </a:lnTo>
                <a:lnTo>
                  <a:pt x="2700" y="4416"/>
                </a:lnTo>
                <a:lnTo>
                  <a:pt x="2735" y="4461"/>
                </a:lnTo>
                <a:lnTo>
                  <a:pt x="2770" y="4507"/>
                </a:lnTo>
                <a:lnTo>
                  <a:pt x="2805" y="4550"/>
                </a:lnTo>
                <a:lnTo>
                  <a:pt x="2839" y="4595"/>
                </a:lnTo>
                <a:lnTo>
                  <a:pt x="2872" y="4639"/>
                </a:lnTo>
                <a:lnTo>
                  <a:pt x="2907" y="4683"/>
                </a:lnTo>
                <a:lnTo>
                  <a:pt x="2940" y="4726"/>
                </a:lnTo>
                <a:lnTo>
                  <a:pt x="2972" y="4768"/>
                </a:lnTo>
                <a:lnTo>
                  <a:pt x="3006" y="4811"/>
                </a:lnTo>
                <a:lnTo>
                  <a:pt x="3038" y="4853"/>
                </a:lnTo>
                <a:lnTo>
                  <a:pt x="3071" y="4894"/>
                </a:lnTo>
                <a:lnTo>
                  <a:pt x="3104" y="4935"/>
                </a:lnTo>
                <a:lnTo>
                  <a:pt x="3135" y="4976"/>
                </a:lnTo>
                <a:lnTo>
                  <a:pt x="3167" y="5016"/>
                </a:lnTo>
                <a:lnTo>
                  <a:pt x="3198" y="5056"/>
                </a:lnTo>
                <a:lnTo>
                  <a:pt x="3230" y="5094"/>
                </a:lnTo>
                <a:lnTo>
                  <a:pt x="3260" y="5134"/>
                </a:lnTo>
                <a:lnTo>
                  <a:pt x="3290" y="5172"/>
                </a:lnTo>
                <a:lnTo>
                  <a:pt x="3320" y="5209"/>
                </a:lnTo>
                <a:lnTo>
                  <a:pt x="3350" y="5247"/>
                </a:lnTo>
                <a:lnTo>
                  <a:pt x="3379" y="5283"/>
                </a:lnTo>
                <a:lnTo>
                  <a:pt x="3408" y="5319"/>
                </a:lnTo>
                <a:lnTo>
                  <a:pt x="3436" y="5355"/>
                </a:lnTo>
                <a:lnTo>
                  <a:pt x="3464" y="5389"/>
                </a:lnTo>
                <a:lnTo>
                  <a:pt x="3492" y="5424"/>
                </a:lnTo>
                <a:lnTo>
                  <a:pt x="3519" y="5457"/>
                </a:lnTo>
                <a:lnTo>
                  <a:pt x="3547" y="5491"/>
                </a:lnTo>
                <a:lnTo>
                  <a:pt x="3573" y="5523"/>
                </a:lnTo>
                <a:lnTo>
                  <a:pt x="3599" y="5555"/>
                </a:lnTo>
                <a:lnTo>
                  <a:pt x="3624" y="5586"/>
                </a:lnTo>
                <a:lnTo>
                  <a:pt x="3649" y="5618"/>
                </a:lnTo>
                <a:lnTo>
                  <a:pt x="3673" y="5647"/>
                </a:lnTo>
                <a:lnTo>
                  <a:pt x="3697" y="5677"/>
                </a:lnTo>
                <a:lnTo>
                  <a:pt x="3721" y="5705"/>
                </a:lnTo>
                <a:lnTo>
                  <a:pt x="3743" y="5733"/>
                </a:lnTo>
                <a:lnTo>
                  <a:pt x="3765" y="5761"/>
                </a:lnTo>
                <a:lnTo>
                  <a:pt x="3787" y="5788"/>
                </a:lnTo>
                <a:lnTo>
                  <a:pt x="3809" y="5814"/>
                </a:lnTo>
                <a:lnTo>
                  <a:pt x="3830" y="5839"/>
                </a:lnTo>
                <a:lnTo>
                  <a:pt x="3850" y="5864"/>
                </a:lnTo>
                <a:lnTo>
                  <a:pt x="3870" y="5888"/>
                </a:lnTo>
                <a:lnTo>
                  <a:pt x="3888" y="5911"/>
                </a:lnTo>
                <a:lnTo>
                  <a:pt x="3907" y="5932"/>
                </a:lnTo>
                <a:lnTo>
                  <a:pt x="3925" y="5954"/>
                </a:lnTo>
                <a:lnTo>
                  <a:pt x="3943" y="5975"/>
                </a:lnTo>
                <a:lnTo>
                  <a:pt x="3959" y="5995"/>
                </a:lnTo>
                <a:lnTo>
                  <a:pt x="3975" y="6015"/>
                </a:lnTo>
                <a:lnTo>
                  <a:pt x="3990" y="6033"/>
                </a:lnTo>
                <a:lnTo>
                  <a:pt x="4005" y="6050"/>
                </a:lnTo>
                <a:lnTo>
                  <a:pt x="4019" y="6067"/>
                </a:lnTo>
                <a:lnTo>
                  <a:pt x="4032" y="6084"/>
                </a:lnTo>
                <a:lnTo>
                  <a:pt x="4045" y="6098"/>
                </a:lnTo>
                <a:lnTo>
                  <a:pt x="4057" y="6113"/>
                </a:lnTo>
                <a:lnTo>
                  <a:pt x="4069" y="6126"/>
                </a:lnTo>
                <a:lnTo>
                  <a:pt x="4079" y="6139"/>
                </a:lnTo>
                <a:lnTo>
                  <a:pt x="4088" y="6150"/>
                </a:lnTo>
                <a:lnTo>
                  <a:pt x="4098" y="6162"/>
                </a:lnTo>
                <a:lnTo>
                  <a:pt x="4106" y="6171"/>
                </a:lnTo>
                <a:lnTo>
                  <a:pt x="4113" y="6181"/>
                </a:lnTo>
                <a:lnTo>
                  <a:pt x="4121" y="6189"/>
                </a:lnTo>
                <a:lnTo>
                  <a:pt x="4127" y="6196"/>
                </a:lnTo>
                <a:lnTo>
                  <a:pt x="4132" y="6202"/>
                </a:lnTo>
                <a:lnTo>
                  <a:pt x="4136" y="6208"/>
                </a:lnTo>
                <a:lnTo>
                  <a:pt x="4141" y="6212"/>
                </a:lnTo>
                <a:lnTo>
                  <a:pt x="4144" y="6216"/>
                </a:lnTo>
                <a:lnTo>
                  <a:pt x="4146" y="6218"/>
                </a:lnTo>
                <a:lnTo>
                  <a:pt x="4147" y="6219"/>
                </a:lnTo>
                <a:lnTo>
                  <a:pt x="4147" y="6220"/>
                </a:ln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28"/>
          <p:cNvSpPr>
            <a:spLocks noChangeAspect="1" noChangeShapeType="1"/>
          </p:cNvSpPr>
          <p:nvPr/>
        </p:nvSpPr>
        <p:spPr bwMode="auto">
          <a:xfrm>
            <a:off x="6282866" y="3785003"/>
            <a:ext cx="0" cy="135413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Freeform 29"/>
          <p:cNvSpPr>
            <a:spLocks/>
          </p:cNvSpPr>
          <p:nvPr/>
        </p:nvSpPr>
        <p:spPr bwMode="auto">
          <a:xfrm>
            <a:off x="6232066" y="3696103"/>
            <a:ext cx="119063" cy="119062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reeform 30"/>
          <p:cNvSpPr>
            <a:spLocks noChangeAspect="1"/>
          </p:cNvSpPr>
          <p:nvPr/>
        </p:nvSpPr>
        <p:spPr bwMode="auto">
          <a:xfrm rot="808441">
            <a:off x="5149391" y="4345390"/>
            <a:ext cx="373063" cy="401638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1678308893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38"/>
          <p:cNvSpPr>
            <a:spLocks noChangeAspect="1" noChangeShapeType="1"/>
          </p:cNvSpPr>
          <p:nvPr/>
        </p:nvSpPr>
        <p:spPr bwMode="auto">
          <a:xfrm flipH="1">
            <a:off x="4727116" y="3359553"/>
            <a:ext cx="18415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39"/>
          <p:cNvSpPr>
            <a:spLocks noChangeAspect="1" noChangeShapeType="1"/>
          </p:cNvSpPr>
          <p:nvPr/>
        </p:nvSpPr>
        <p:spPr bwMode="auto">
          <a:xfrm>
            <a:off x="6644816" y="3365903"/>
            <a:ext cx="0" cy="180498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62"/>
          <p:cNvSpPr>
            <a:spLocks noChangeArrowheads="1"/>
          </p:cNvSpPr>
          <p:nvPr/>
        </p:nvSpPr>
        <p:spPr bwMode="auto">
          <a:xfrm>
            <a:off x="6159041" y="5178882"/>
            <a:ext cx="2164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64"/>
          <p:cNvSpPr>
            <a:spLocks noChangeArrowheads="1"/>
          </p:cNvSpPr>
          <p:nvPr/>
        </p:nvSpPr>
        <p:spPr bwMode="auto">
          <a:xfrm>
            <a:off x="6546391" y="5178882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78"/>
          <p:cNvSpPr>
            <a:spLocks noChangeAspect="1" noChangeArrowheads="1"/>
          </p:cNvSpPr>
          <p:nvPr/>
        </p:nvSpPr>
        <p:spPr bwMode="auto">
          <a:xfrm>
            <a:off x="4277894" y="3626239"/>
            <a:ext cx="3318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1600" b="0" baseline="-25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6" name="Group 91"/>
          <p:cNvGrpSpPr>
            <a:grpSpLocks/>
          </p:cNvGrpSpPr>
          <p:nvPr/>
        </p:nvGrpSpPr>
        <p:grpSpPr bwMode="auto">
          <a:xfrm>
            <a:off x="5358942" y="1689503"/>
            <a:ext cx="2674938" cy="3016254"/>
            <a:chOff x="2550" y="612"/>
            <a:chExt cx="1685" cy="1900"/>
          </a:xfrm>
        </p:grpSpPr>
        <p:sp>
          <p:nvSpPr>
            <p:cNvPr id="57" name="Freeform 44"/>
            <p:cNvSpPr>
              <a:spLocks noChangeAspect="1"/>
            </p:cNvSpPr>
            <p:nvPr/>
          </p:nvSpPr>
          <p:spPr bwMode="auto">
            <a:xfrm>
              <a:off x="2736" y="612"/>
              <a:ext cx="1192" cy="1788"/>
            </a:xfrm>
            <a:custGeom>
              <a:avLst/>
              <a:gdLst>
                <a:gd name="T0" fmla="*/ 0 w 4147"/>
                <a:gd name="T1" fmla="*/ 1 h 6220"/>
                <a:gd name="T2" fmla="*/ 0 w 4147"/>
                <a:gd name="T3" fmla="*/ 1 h 6220"/>
                <a:gd name="T4" fmla="*/ 1 w 4147"/>
                <a:gd name="T5" fmla="*/ 2 h 6220"/>
                <a:gd name="T6" fmla="*/ 1 w 4147"/>
                <a:gd name="T7" fmla="*/ 3 h 6220"/>
                <a:gd name="T8" fmla="*/ 1 w 4147"/>
                <a:gd name="T9" fmla="*/ 4 h 6220"/>
                <a:gd name="T10" fmla="*/ 2 w 4147"/>
                <a:gd name="T11" fmla="*/ 5 h 6220"/>
                <a:gd name="T12" fmla="*/ 2 w 4147"/>
                <a:gd name="T13" fmla="*/ 5 h 6220"/>
                <a:gd name="T14" fmla="*/ 3 w 4147"/>
                <a:gd name="T15" fmla="*/ 6 h 6220"/>
                <a:gd name="T16" fmla="*/ 3 w 4147"/>
                <a:gd name="T17" fmla="*/ 7 h 6220"/>
                <a:gd name="T18" fmla="*/ 4 w 4147"/>
                <a:gd name="T19" fmla="*/ 8 h 6220"/>
                <a:gd name="T20" fmla="*/ 4 w 4147"/>
                <a:gd name="T21" fmla="*/ 9 h 6220"/>
                <a:gd name="T22" fmla="*/ 5 w 4147"/>
                <a:gd name="T23" fmla="*/ 10 h 6220"/>
                <a:gd name="T24" fmla="*/ 5 w 4147"/>
                <a:gd name="T25" fmla="*/ 11 h 6220"/>
                <a:gd name="T26" fmla="*/ 6 w 4147"/>
                <a:gd name="T27" fmla="*/ 12 h 6220"/>
                <a:gd name="T28" fmla="*/ 7 w 4147"/>
                <a:gd name="T29" fmla="*/ 14 h 6220"/>
                <a:gd name="T30" fmla="*/ 7 w 4147"/>
                <a:gd name="T31" fmla="*/ 14 h 6220"/>
                <a:gd name="T32" fmla="*/ 8 w 4147"/>
                <a:gd name="T33" fmla="*/ 16 h 6220"/>
                <a:gd name="T34" fmla="*/ 9 w 4147"/>
                <a:gd name="T35" fmla="*/ 16 h 6220"/>
                <a:gd name="T36" fmla="*/ 9 w 4147"/>
                <a:gd name="T37" fmla="*/ 18 h 6220"/>
                <a:gd name="T38" fmla="*/ 10 w 4147"/>
                <a:gd name="T39" fmla="*/ 19 h 6220"/>
                <a:gd name="T40" fmla="*/ 11 w 4147"/>
                <a:gd name="T41" fmla="*/ 20 h 6220"/>
                <a:gd name="T42" fmla="*/ 11 w 4147"/>
                <a:gd name="T43" fmla="*/ 21 h 6220"/>
                <a:gd name="T44" fmla="*/ 12 w 4147"/>
                <a:gd name="T45" fmla="*/ 22 h 6220"/>
                <a:gd name="T46" fmla="*/ 13 w 4147"/>
                <a:gd name="T47" fmla="*/ 23 h 6220"/>
                <a:gd name="T48" fmla="*/ 14 w 4147"/>
                <a:gd name="T49" fmla="*/ 24 h 6220"/>
                <a:gd name="T50" fmla="*/ 15 w 4147"/>
                <a:gd name="T51" fmla="*/ 25 h 6220"/>
                <a:gd name="T52" fmla="*/ 15 w 4147"/>
                <a:gd name="T53" fmla="*/ 26 h 6220"/>
                <a:gd name="T54" fmla="*/ 16 w 4147"/>
                <a:gd name="T55" fmla="*/ 27 h 6220"/>
                <a:gd name="T56" fmla="*/ 17 w 4147"/>
                <a:gd name="T57" fmla="*/ 28 h 6220"/>
                <a:gd name="T58" fmla="*/ 18 w 4147"/>
                <a:gd name="T59" fmla="*/ 29 h 6220"/>
                <a:gd name="T60" fmla="*/ 18 w 4147"/>
                <a:gd name="T61" fmla="*/ 30 h 6220"/>
                <a:gd name="T62" fmla="*/ 19 w 4147"/>
                <a:gd name="T63" fmla="*/ 31 h 6220"/>
                <a:gd name="T64" fmla="*/ 20 w 4147"/>
                <a:gd name="T65" fmla="*/ 32 h 6220"/>
                <a:gd name="T66" fmla="*/ 20 w 4147"/>
                <a:gd name="T67" fmla="*/ 32 h 6220"/>
                <a:gd name="T68" fmla="*/ 21 w 4147"/>
                <a:gd name="T69" fmla="*/ 33 h 6220"/>
                <a:gd name="T70" fmla="*/ 22 w 4147"/>
                <a:gd name="T71" fmla="*/ 34 h 6220"/>
                <a:gd name="T72" fmla="*/ 22 w 4147"/>
                <a:gd name="T73" fmla="*/ 35 h 6220"/>
                <a:gd name="T74" fmla="*/ 23 w 4147"/>
                <a:gd name="T75" fmla="*/ 36 h 6220"/>
                <a:gd name="T76" fmla="*/ 24 w 4147"/>
                <a:gd name="T77" fmla="*/ 37 h 6220"/>
                <a:gd name="T78" fmla="*/ 24 w 4147"/>
                <a:gd name="T79" fmla="*/ 37 h 6220"/>
                <a:gd name="T80" fmla="*/ 24 w 4147"/>
                <a:gd name="T81" fmla="*/ 38 h 6220"/>
                <a:gd name="T82" fmla="*/ 25 w 4147"/>
                <a:gd name="T83" fmla="*/ 39 h 6220"/>
                <a:gd name="T84" fmla="*/ 26 w 4147"/>
                <a:gd name="T85" fmla="*/ 39 h 6220"/>
                <a:gd name="T86" fmla="*/ 26 w 4147"/>
                <a:gd name="T87" fmla="*/ 40 h 6220"/>
                <a:gd name="T88" fmla="*/ 26 w 4147"/>
                <a:gd name="T89" fmla="*/ 40 h 6220"/>
                <a:gd name="T90" fmla="*/ 27 w 4147"/>
                <a:gd name="T91" fmla="*/ 41 h 6220"/>
                <a:gd name="T92" fmla="*/ 27 w 4147"/>
                <a:gd name="T93" fmla="*/ 41 h 6220"/>
                <a:gd name="T94" fmla="*/ 27 w 4147"/>
                <a:gd name="T95" fmla="*/ 41 h 6220"/>
                <a:gd name="T96" fmla="*/ 28 w 4147"/>
                <a:gd name="T97" fmla="*/ 42 h 6220"/>
                <a:gd name="T98" fmla="*/ 28 w 4147"/>
                <a:gd name="T99" fmla="*/ 42 h 6220"/>
                <a:gd name="T100" fmla="*/ 28 w 4147"/>
                <a:gd name="T101" fmla="*/ 42 h 6220"/>
                <a:gd name="T102" fmla="*/ 28 w 4147"/>
                <a:gd name="T103" fmla="*/ 42 h 6220"/>
                <a:gd name="T104" fmla="*/ 28 w 4147"/>
                <a:gd name="T105" fmla="*/ 43 h 6220"/>
                <a:gd name="T106" fmla="*/ 28 w 4147"/>
                <a:gd name="T107" fmla="*/ 43 h 6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7"/>
                <a:gd name="T163" fmla="*/ 0 h 6220"/>
                <a:gd name="T164" fmla="*/ 4147 w 4147"/>
                <a:gd name="T165" fmla="*/ 6220 h 62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7" h="6220">
                  <a:moveTo>
                    <a:pt x="0" y="0"/>
                  </a:moveTo>
                  <a:lnTo>
                    <a:pt x="10" y="35"/>
                  </a:lnTo>
                  <a:lnTo>
                    <a:pt x="20" y="72"/>
                  </a:lnTo>
                  <a:lnTo>
                    <a:pt x="31" y="108"/>
                  </a:lnTo>
                  <a:lnTo>
                    <a:pt x="42" y="146"/>
                  </a:lnTo>
                  <a:lnTo>
                    <a:pt x="53" y="183"/>
                  </a:lnTo>
                  <a:lnTo>
                    <a:pt x="67" y="222"/>
                  </a:lnTo>
                  <a:lnTo>
                    <a:pt x="79" y="260"/>
                  </a:lnTo>
                  <a:lnTo>
                    <a:pt x="94" y="300"/>
                  </a:lnTo>
                  <a:lnTo>
                    <a:pt x="109" y="340"/>
                  </a:lnTo>
                  <a:lnTo>
                    <a:pt x="124" y="380"/>
                  </a:lnTo>
                  <a:lnTo>
                    <a:pt x="140" y="421"/>
                  </a:lnTo>
                  <a:lnTo>
                    <a:pt x="157" y="463"/>
                  </a:lnTo>
                  <a:lnTo>
                    <a:pt x="174" y="504"/>
                  </a:lnTo>
                  <a:lnTo>
                    <a:pt x="192" y="546"/>
                  </a:lnTo>
                  <a:lnTo>
                    <a:pt x="211" y="589"/>
                  </a:lnTo>
                  <a:lnTo>
                    <a:pt x="231" y="631"/>
                  </a:lnTo>
                  <a:lnTo>
                    <a:pt x="249" y="675"/>
                  </a:lnTo>
                  <a:lnTo>
                    <a:pt x="270" y="719"/>
                  </a:lnTo>
                  <a:lnTo>
                    <a:pt x="291" y="763"/>
                  </a:lnTo>
                  <a:lnTo>
                    <a:pt x="312" y="808"/>
                  </a:lnTo>
                  <a:lnTo>
                    <a:pt x="335" y="852"/>
                  </a:lnTo>
                  <a:lnTo>
                    <a:pt x="357" y="897"/>
                  </a:lnTo>
                  <a:lnTo>
                    <a:pt x="380" y="943"/>
                  </a:lnTo>
                  <a:lnTo>
                    <a:pt x="404" y="989"/>
                  </a:lnTo>
                  <a:lnTo>
                    <a:pt x="428" y="1035"/>
                  </a:lnTo>
                  <a:lnTo>
                    <a:pt x="452" y="1082"/>
                  </a:lnTo>
                  <a:lnTo>
                    <a:pt x="477" y="1129"/>
                  </a:lnTo>
                  <a:lnTo>
                    <a:pt x="503" y="1176"/>
                  </a:lnTo>
                  <a:lnTo>
                    <a:pt x="529" y="1223"/>
                  </a:lnTo>
                  <a:lnTo>
                    <a:pt x="555" y="1270"/>
                  </a:lnTo>
                  <a:lnTo>
                    <a:pt x="582" y="1318"/>
                  </a:lnTo>
                  <a:lnTo>
                    <a:pt x="609" y="1367"/>
                  </a:lnTo>
                  <a:lnTo>
                    <a:pt x="636" y="1415"/>
                  </a:lnTo>
                  <a:lnTo>
                    <a:pt x="664" y="1464"/>
                  </a:lnTo>
                  <a:lnTo>
                    <a:pt x="693" y="1513"/>
                  </a:lnTo>
                  <a:lnTo>
                    <a:pt x="722" y="1562"/>
                  </a:lnTo>
                  <a:lnTo>
                    <a:pt x="752" y="1612"/>
                  </a:lnTo>
                  <a:lnTo>
                    <a:pt x="781" y="1661"/>
                  </a:lnTo>
                  <a:lnTo>
                    <a:pt x="811" y="1711"/>
                  </a:lnTo>
                  <a:lnTo>
                    <a:pt x="841" y="1761"/>
                  </a:lnTo>
                  <a:lnTo>
                    <a:pt x="873" y="1811"/>
                  </a:lnTo>
                  <a:lnTo>
                    <a:pt x="903" y="1861"/>
                  </a:lnTo>
                  <a:lnTo>
                    <a:pt x="934" y="1912"/>
                  </a:lnTo>
                  <a:lnTo>
                    <a:pt x="966" y="1962"/>
                  </a:lnTo>
                  <a:lnTo>
                    <a:pt x="999" y="2014"/>
                  </a:lnTo>
                  <a:lnTo>
                    <a:pt x="1031" y="2065"/>
                  </a:lnTo>
                  <a:lnTo>
                    <a:pt x="1063" y="2116"/>
                  </a:lnTo>
                  <a:lnTo>
                    <a:pt x="1096" y="2167"/>
                  </a:lnTo>
                  <a:lnTo>
                    <a:pt x="1129" y="2218"/>
                  </a:lnTo>
                  <a:lnTo>
                    <a:pt x="1162" y="2269"/>
                  </a:lnTo>
                  <a:lnTo>
                    <a:pt x="1197" y="2320"/>
                  </a:lnTo>
                  <a:lnTo>
                    <a:pt x="1230" y="2372"/>
                  </a:lnTo>
                  <a:lnTo>
                    <a:pt x="1264" y="2423"/>
                  </a:lnTo>
                  <a:lnTo>
                    <a:pt x="1299" y="2474"/>
                  </a:lnTo>
                  <a:lnTo>
                    <a:pt x="1333" y="2526"/>
                  </a:lnTo>
                  <a:lnTo>
                    <a:pt x="1368" y="2577"/>
                  </a:lnTo>
                  <a:lnTo>
                    <a:pt x="1403" y="2630"/>
                  </a:lnTo>
                  <a:lnTo>
                    <a:pt x="1437" y="2681"/>
                  </a:lnTo>
                  <a:lnTo>
                    <a:pt x="1473" y="2733"/>
                  </a:lnTo>
                  <a:lnTo>
                    <a:pt x="1508" y="2784"/>
                  </a:lnTo>
                  <a:lnTo>
                    <a:pt x="1544" y="2836"/>
                  </a:lnTo>
                  <a:lnTo>
                    <a:pt x="1579" y="2887"/>
                  </a:lnTo>
                  <a:lnTo>
                    <a:pt x="1616" y="2939"/>
                  </a:lnTo>
                  <a:lnTo>
                    <a:pt x="1651" y="2990"/>
                  </a:lnTo>
                  <a:lnTo>
                    <a:pt x="1687" y="3041"/>
                  </a:lnTo>
                  <a:lnTo>
                    <a:pt x="1724" y="3093"/>
                  </a:lnTo>
                  <a:lnTo>
                    <a:pt x="1759" y="3144"/>
                  </a:lnTo>
                  <a:lnTo>
                    <a:pt x="1796" y="3195"/>
                  </a:lnTo>
                  <a:lnTo>
                    <a:pt x="1832" y="3247"/>
                  </a:lnTo>
                  <a:lnTo>
                    <a:pt x="1869" y="3298"/>
                  </a:lnTo>
                  <a:lnTo>
                    <a:pt x="1905" y="3348"/>
                  </a:lnTo>
                  <a:lnTo>
                    <a:pt x="1942" y="3399"/>
                  </a:lnTo>
                  <a:lnTo>
                    <a:pt x="1978" y="3450"/>
                  </a:lnTo>
                  <a:lnTo>
                    <a:pt x="2015" y="3500"/>
                  </a:lnTo>
                  <a:lnTo>
                    <a:pt x="2051" y="3550"/>
                  </a:lnTo>
                  <a:lnTo>
                    <a:pt x="2089" y="3600"/>
                  </a:lnTo>
                  <a:lnTo>
                    <a:pt x="2125" y="3650"/>
                  </a:lnTo>
                  <a:lnTo>
                    <a:pt x="2162" y="3700"/>
                  </a:lnTo>
                  <a:lnTo>
                    <a:pt x="2198" y="3749"/>
                  </a:lnTo>
                  <a:lnTo>
                    <a:pt x="2235" y="3798"/>
                  </a:lnTo>
                  <a:lnTo>
                    <a:pt x="2271" y="3847"/>
                  </a:lnTo>
                  <a:lnTo>
                    <a:pt x="2307" y="3896"/>
                  </a:lnTo>
                  <a:lnTo>
                    <a:pt x="2343" y="3944"/>
                  </a:lnTo>
                  <a:lnTo>
                    <a:pt x="2379" y="3993"/>
                  </a:lnTo>
                  <a:lnTo>
                    <a:pt x="2416" y="4041"/>
                  </a:lnTo>
                  <a:lnTo>
                    <a:pt x="2451" y="4089"/>
                  </a:lnTo>
                  <a:lnTo>
                    <a:pt x="2488" y="4137"/>
                  </a:lnTo>
                  <a:lnTo>
                    <a:pt x="2523" y="4184"/>
                  </a:lnTo>
                  <a:lnTo>
                    <a:pt x="2559" y="4230"/>
                  </a:lnTo>
                  <a:lnTo>
                    <a:pt x="2595" y="4277"/>
                  </a:lnTo>
                  <a:lnTo>
                    <a:pt x="2631" y="4324"/>
                  </a:lnTo>
                  <a:lnTo>
                    <a:pt x="2665" y="4370"/>
                  </a:lnTo>
                  <a:lnTo>
                    <a:pt x="2700" y="4416"/>
                  </a:lnTo>
                  <a:lnTo>
                    <a:pt x="2735" y="4461"/>
                  </a:lnTo>
                  <a:lnTo>
                    <a:pt x="2770" y="4507"/>
                  </a:lnTo>
                  <a:lnTo>
                    <a:pt x="2805" y="4550"/>
                  </a:lnTo>
                  <a:lnTo>
                    <a:pt x="2839" y="4595"/>
                  </a:lnTo>
                  <a:lnTo>
                    <a:pt x="2872" y="4639"/>
                  </a:lnTo>
                  <a:lnTo>
                    <a:pt x="2907" y="4683"/>
                  </a:lnTo>
                  <a:lnTo>
                    <a:pt x="2940" y="4726"/>
                  </a:lnTo>
                  <a:lnTo>
                    <a:pt x="2972" y="4768"/>
                  </a:lnTo>
                  <a:lnTo>
                    <a:pt x="3006" y="4811"/>
                  </a:lnTo>
                  <a:lnTo>
                    <a:pt x="3038" y="4853"/>
                  </a:lnTo>
                  <a:lnTo>
                    <a:pt x="3071" y="4894"/>
                  </a:lnTo>
                  <a:lnTo>
                    <a:pt x="3104" y="4935"/>
                  </a:lnTo>
                  <a:lnTo>
                    <a:pt x="3135" y="4976"/>
                  </a:lnTo>
                  <a:lnTo>
                    <a:pt x="3167" y="5016"/>
                  </a:lnTo>
                  <a:lnTo>
                    <a:pt x="3198" y="5056"/>
                  </a:lnTo>
                  <a:lnTo>
                    <a:pt x="3230" y="5094"/>
                  </a:lnTo>
                  <a:lnTo>
                    <a:pt x="3260" y="5134"/>
                  </a:lnTo>
                  <a:lnTo>
                    <a:pt x="3290" y="5172"/>
                  </a:lnTo>
                  <a:lnTo>
                    <a:pt x="3320" y="5209"/>
                  </a:lnTo>
                  <a:lnTo>
                    <a:pt x="3350" y="5247"/>
                  </a:lnTo>
                  <a:lnTo>
                    <a:pt x="3379" y="5283"/>
                  </a:lnTo>
                  <a:lnTo>
                    <a:pt x="3408" y="5319"/>
                  </a:lnTo>
                  <a:lnTo>
                    <a:pt x="3436" y="5355"/>
                  </a:lnTo>
                  <a:lnTo>
                    <a:pt x="3464" y="5389"/>
                  </a:lnTo>
                  <a:lnTo>
                    <a:pt x="3492" y="5424"/>
                  </a:lnTo>
                  <a:lnTo>
                    <a:pt x="3519" y="5457"/>
                  </a:lnTo>
                  <a:lnTo>
                    <a:pt x="3547" y="5491"/>
                  </a:lnTo>
                  <a:lnTo>
                    <a:pt x="3573" y="5523"/>
                  </a:lnTo>
                  <a:lnTo>
                    <a:pt x="3599" y="5555"/>
                  </a:lnTo>
                  <a:lnTo>
                    <a:pt x="3624" y="5586"/>
                  </a:lnTo>
                  <a:lnTo>
                    <a:pt x="3649" y="5618"/>
                  </a:lnTo>
                  <a:lnTo>
                    <a:pt x="3673" y="5647"/>
                  </a:lnTo>
                  <a:lnTo>
                    <a:pt x="3697" y="5677"/>
                  </a:lnTo>
                  <a:lnTo>
                    <a:pt x="3721" y="5705"/>
                  </a:lnTo>
                  <a:lnTo>
                    <a:pt x="3743" y="5733"/>
                  </a:lnTo>
                  <a:lnTo>
                    <a:pt x="3765" y="5761"/>
                  </a:lnTo>
                  <a:lnTo>
                    <a:pt x="3787" y="5788"/>
                  </a:lnTo>
                  <a:lnTo>
                    <a:pt x="3809" y="5814"/>
                  </a:lnTo>
                  <a:lnTo>
                    <a:pt x="3830" y="5839"/>
                  </a:lnTo>
                  <a:lnTo>
                    <a:pt x="3850" y="5864"/>
                  </a:lnTo>
                  <a:lnTo>
                    <a:pt x="3870" y="5888"/>
                  </a:lnTo>
                  <a:lnTo>
                    <a:pt x="3888" y="5911"/>
                  </a:lnTo>
                  <a:lnTo>
                    <a:pt x="3907" y="5932"/>
                  </a:lnTo>
                  <a:lnTo>
                    <a:pt x="3925" y="5954"/>
                  </a:lnTo>
                  <a:lnTo>
                    <a:pt x="3943" y="5975"/>
                  </a:lnTo>
                  <a:lnTo>
                    <a:pt x="3959" y="5995"/>
                  </a:lnTo>
                  <a:lnTo>
                    <a:pt x="3975" y="6015"/>
                  </a:lnTo>
                  <a:lnTo>
                    <a:pt x="3990" y="6033"/>
                  </a:lnTo>
                  <a:lnTo>
                    <a:pt x="4005" y="6050"/>
                  </a:lnTo>
                  <a:lnTo>
                    <a:pt x="4019" y="6067"/>
                  </a:lnTo>
                  <a:lnTo>
                    <a:pt x="4032" y="6084"/>
                  </a:lnTo>
                  <a:lnTo>
                    <a:pt x="4045" y="6098"/>
                  </a:lnTo>
                  <a:lnTo>
                    <a:pt x="4057" y="6113"/>
                  </a:lnTo>
                  <a:lnTo>
                    <a:pt x="4069" y="6126"/>
                  </a:lnTo>
                  <a:lnTo>
                    <a:pt x="4079" y="6139"/>
                  </a:lnTo>
                  <a:lnTo>
                    <a:pt x="4088" y="6150"/>
                  </a:lnTo>
                  <a:lnTo>
                    <a:pt x="4098" y="6162"/>
                  </a:lnTo>
                  <a:lnTo>
                    <a:pt x="4106" y="6171"/>
                  </a:lnTo>
                  <a:lnTo>
                    <a:pt x="4113" y="6181"/>
                  </a:lnTo>
                  <a:lnTo>
                    <a:pt x="4121" y="6189"/>
                  </a:lnTo>
                  <a:lnTo>
                    <a:pt x="4127" y="6196"/>
                  </a:lnTo>
                  <a:lnTo>
                    <a:pt x="4132" y="6202"/>
                  </a:lnTo>
                  <a:lnTo>
                    <a:pt x="4136" y="6208"/>
                  </a:lnTo>
                  <a:lnTo>
                    <a:pt x="4141" y="6212"/>
                  </a:lnTo>
                  <a:lnTo>
                    <a:pt x="4144" y="6216"/>
                  </a:lnTo>
                  <a:lnTo>
                    <a:pt x="4146" y="6218"/>
                  </a:lnTo>
                  <a:lnTo>
                    <a:pt x="4147" y="6219"/>
                  </a:lnTo>
                  <a:lnTo>
                    <a:pt x="4147" y="6220"/>
                  </a:lnTo>
                </a:path>
              </a:pathLst>
            </a:custGeom>
            <a:noFill/>
            <a:ln w="57150">
              <a:solidFill>
                <a:srgbClr val="053AB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Rectangle 45"/>
            <p:cNvSpPr>
              <a:spLocks noChangeAspect="1" noChangeArrowheads="1"/>
            </p:cNvSpPr>
            <p:nvPr/>
          </p:nvSpPr>
          <p:spPr bwMode="auto">
            <a:xfrm>
              <a:off x="3923" y="2357"/>
              <a:ext cx="3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AD</a:t>
              </a:r>
              <a:r>
                <a:rPr kumimoji="0" lang="en-US" sz="1600" b="1" i="1" baseline="-25000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Line 79"/>
            <p:cNvSpPr>
              <a:spLocks noChangeShapeType="1"/>
            </p:cNvSpPr>
            <p:nvPr/>
          </p:nvSpPr>
          <p:spPr bwMode="auto">
            <a:xfrm>
              <a:off x="2550" y="900"/>
              <a:ext cx="26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Line 80"/>
            <p:cNvSpPr>
              <a:spLocks noChangeShapeType="1"/>
            </p:cNvSpPr>
            <p:nvPr/>
          </p:nvSpPr>
          <p:spPr bwMode="auto">
            <a:xfrm>
              <a:off x="3467" y="2256"/>
              <a:ext cx="26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2" name="Rectangle 27"/>
          <p:cNvSpPr>
            <a:spLocks noChangeAspect="1" noChangeArrowheads="1"/>
          </p:cNvSpPr>
          <p:nvPr/>
        </p:nvSpPr>
        <p:spPr bwMode="auto">
          <a:xfrm>
            <a:off x="7113129" y="4696309"/>
            <a:ext cx="4333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kumimoji="0" lang="en-US" sz="1600" b="1" i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 dirty="0">
              <a:solidFill>
                <a:srgbClr val="053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Group 92"/>
          <p:cNvGrpSpPr>
            <a:grpSpLocks/>
          </p:cNvGrpSpPr>
          <p:nvPr/>
        </p:nvGrpSpPr>
        <p:grpSpPr bwMode="auto">
          <a:xfrm>
            <a:off x="7133854" y="3051579"/>
            <a:ext cx="1854200" cy="714375"/>
            <a:chOff x="3638" y="1470"/>
            <a:chExt cx="1168" cy="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4" name="Rectangle 51"/>
            <p:cNvSpPr>
              <a:spLocks noChangeArrowheads="1"/>
            </p:cNvSpPr>
            <p:nvPr/>
          </p:nvSpPr>
          <p:spPr bwMode="auto">
            <a:xfrm>
              <a:off x="3638" y="1470"/>
              <a:ext cx="1168" cy="45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Rectangle 52"/>
            <p:cNvSpPr>
              <a:spLocks noChangeArrowheads="1"/>
            </p:cNvSpPr>
            <p:nvPr/>
          </p:nvSpPr>
          <p:spPr bwMode="auto">
            <a:xfrm>
              <a:off x="3689" y="1504"/>
              <a:ext cx="1053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Short-run</a:t>
              </a: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effects of </a:t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an unanticipated</a:t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increase in </a:t>
              </a:r>
              <a:r>
                <a:rPr kumimoji="0" lang="en-US" sz="16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AD</a:t>
              </a:r>
            </a:p>
          </p:txBody>
        </p:sp>
      </p:grpSp>
      <p:sp>
        <p:nvSpPr>
          <p:cNvPr id="66" name="Rectangle 83"/>
          <p:cNvSpPr>
            <a:spLocks noChangeAspect="1" noChangeArrowheads="1"/>
          </p:cNvSpPr>
          <p:nvPr/>
        </p:nvSpPr>
        <p:spPr bwMode="auto">
          <a:xfrm>
            <a:off x="7479922" y="2007138"/>
            <a:ext cx="5690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kumimoji="0" lang="en-US" sz="1600" b="1" i="1" baseline="-25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84"/>
          <p:cNvSpPr>
            <a:spLocks noChangeShapeType="1"/>
          </p:cNvSpPr>
          <p:nvPr/>
        </p:nvSpPr>
        <p:spPr bwMode="auto">
          <a:xfrm>
            <a:off x="6178091" y="4994678"/>
            <a:ext cx="4206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85"/>
          <p:cNvSpPr>
            <a:spLocks noChangeAspect="1" noChangeArrowheads="1"/>
          </p:cNvSpPr>
          <p:nvPr/>
        </p:nvSpPr>
        <p:spPr bwMode="auto">
          <a:xfrm>
            <a:off x="4281069" y="3178564"/>
            <a:ext cx="3318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105</a:t>
            </a:r>
            <a:endParaRPr kumimoji="0" lang="en-US" sz="1600" b="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Freeform 48"/>
          <p:cNvSpPr>
            <a:spLocks/>
          </p:cNvSpPr>
          <p:nvPr/>
        </p:nvSpPr>
        <p:spPr bwMode="auto">
          <a:xfrm>
            <a:off x="6579729" y="3318278"/>
            <a:ext cx="119062" cy="119062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5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51" grpId="0" animBg="1"/>
      <p:bldP spid="52" grpId="0" animBg="1"/>
      <p:bldP spid="54" grpId="0"/>
      <p:bldP spid="68" grpId="0"/>
      <p:bldP spid="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/>
              <a:t>Increase in AD:  </a:t>
            </a:r>
            <a:r>
              <a:rPr lang="en-US" sz="3400" dirty="0" smtClean="0"/>
              <a:t>Long </a:t>
            </a:r>
            <a:r>
              <a:rPr lang="en-US" sz="3400" dirty="0"/>
              <a:t>Run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1917281"/>
            <a:ext cx="416349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 time, resource market prices, including labor, rise due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strong demand. Higher costs reduce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long-run, a new equilibrium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higher price level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110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output consistent with long-run potential will occur.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So, the increase in demand only temporarily expands output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282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6"/>
          <p:cNvSpPr>
            <a:spLocks noChangeAspect="1" noChangeArrowheads="1"/>
          </p:cNvSpPr>
          <p:nvPr/>
        </p:nvSpPr>
        <p:spPr bwMode="auto">
          <a:xfrm>
            <a:off x="7533458" y="5072386"/>
            <a:ext cx="1352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236610" y="1724864"/>
            <a:ext cx="593432" cy="3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>
            <a:off x="6282866" y="2127653"/>
            <a:ext cx="1588" cy="3017837"/>
          </a:xfrm>
          <a:prstGeom prst="line">
            <a:avLst/>
          </a:prstGeom>
          <a:noFill/>
          <a:ln w="57150">
            <a:solidFill>
              <a:srgbClr val="C0383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027360" y="1862675"/>
            <a:ext cx="5113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endParaRPr kumimoji="0" lang="en-US" sz="1600" b="1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3"/>
          <p:cNvSpPr>
            <a:spLocks noChangeAspect="1" noChangeShapeType="1"/>
          </p:cNvSpPr>
          <p:nvPr/>
        </p:nvSpPr>
        <p:spPr bwMode="auto">
          <a:xfrm flipH="1">
            <a:off x="4717591" y="3759603"/>
            <a:ext cx="15779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reeform 25"/>
          <p:cNvSpPr>
            <a:spLocks noChangeAspect="1"/>
          </p:cNvSpPr>
          <p:nvPr/>
        </p:nvSpPr>
        <p:spPr bwMode="auto">
          <a:xfrm>
            <a:off x="5555791" y="2302278"/>
            <a:ext cx="1958975" cy="2098675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2147483647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Freeform 26"/>
          <p:cNvSpPr>
            <a:spLocks noChangeAspect="1"/>
          </p:cNvSpPr>
          <p:nvPr/>
        </p:nvSpPr>
        <p:spPr bwMode="auto">
          <a:xfrm>
            <a:off x="5219241" y="1932390"/>
            <a:ext cx="1892300" cy="2838450"/>
          </a:xfrm>
          <a:custGeom>
            <a:avLst/>
            <a:gdLst>
              <a:gd name="T0" fmla="*/ 2147483647 w 4147"/>
              <a:gd name="T1" fmla="*/ 2147483647 h 6220"/>
              <a:gd name="T2" fmla="*/ 2147483647 w 4147"/>
              <a:gd name="T3" fmla="*/ 2147483647 h 6220"/>
              <a:gd name="T4" fmla="*/ 2147483647 w 4147"/>
              <a:gd name="T5" fmla="*/ 2147483647 h 6220"/>
              <a:gd name="T6" fmla="*/ 2147483647 w 4147"/>
              <a:gd name="T7" fmla="*/ 2147483647 h 6220"/>
              <a:gd name="T8" fmla="*/ 2147483647 w 4147"/>
              <a:gd name="T9" fmla="*/ 2147483647 h 6220"/>
              <a:gd name="T10" fmla="*/ 2147483647 w 4147"/>
              <a:gd name="T11" fmla="*/ 2147483647 h 6220"/>
              <a:gd name="T12" fmla="*/ 2147483647 w 4147"/>
              <a:gd name="T13" fmla="*/ 2147483647 h 6220"/>
              <a:gd name="T14" fmla="*/ 2147483647 w 4147"/>
              <a:gd name="T15" fmla="*/ 2147483647 h 6220"/>
              <a:gd name="T16" fmla="*/ 2147483647 w 4147"/>
              <a:gd name="T17" fmla="*/ 2147483647 h 6220"/>
              <a:gd name="T18" fmla="*/ 2147483647 w 4147"/>
              <a:gd name="T19" fmla="*/ 2147483647 h 6220"/>
              <a:gd name="T20" fmla="*/ 2147483647 w 4147"/>
              <a:gd name="T21" fmla="*/ 2147483647 h 6220"/>
              <a:gd name="T22" fmla="*/ 2147483647 w 4147"/>
              <a:gd name="T23" fmla="*/ 2147483647 h 6220"/>
              <a:gd name="T24" fmla="*/ 2147483647 w 4147"/>
              <a:gd name="T25" fmla="*/ 2147483647 h 6220"/>
              <a:gd name="T26" fmla="*/ 2147483647 w 4147"/>
              <a:gd name="T27" fmla="*/ 2147483647 h 6220"/>
              <a:gd name="T28" fmla="*/ 2147483647 w 4147"/>
              <a:gd name="T29" fmla="*/ 2147483647 h 6220"/>
              <a:gd name="T30" fmla="*/ 2147483647 w 4147"/>
              <a:gd name="T31" fmla="*/ 2147483647 h 6220"/>
              <a:gd name="T32" fmla="*/ 2147483647 w 4147"/>
              <a:gd name="T33" fmla="*/ 2147483647 h 6220"/>
              <a:gd name="T34" fmla="*/ 2147483647 w 4147"/>
              <a:gd name="T35" fmla="*/ 2147483647 h 6220"/>
              <a:gd name="T36" fmla="*/ 2147483647 w 4147"/>
              <a:gd name="T37" fmla="*/ 2147483647 h 6220"/>
              <a:gd name="T38" fmla="*/ 2147483647 w 4147"/>
              <a:gd name="T39" fmla="*/ 2147483647 h 6220"/>
              <a:gd name="T40" fmla="*/ 2147483647 w 4147"/>
              <a:gd name="T41" fmla="*/ 2147483647 h 6220"/>
              <a:gd name="T42" fmla="*/ 2147483647 w 4147"/>
              <a:gd name="T43" fmla="*/ 2147483647 h 6220"/>
              <a:gd name="T44" fmla="*/ 2147483647 w 4147"/>
              <a:gd name="T45" fmla="*/ 2147483647 h 6220"/>
              <a:gd name="T46" fmla="*/ 2147483647 w 4147"/>
              <a:gd name="T47" fmla="*/ 2147483647 h 6220"/>
              <a:gd name="T48" fmla="*/ 2147483647 w 4147"/>
              <a:gd name="T49" fmla="*/ 2147483647 h 6220"/>
              <a:gd name="T50" fmla="*/ 2147483647 w 4147"/>
              <a:gd name="T51" fmla="*/ 2147483647 h 6220"/>
              <a:gd name="T52" fmla="*/ 2147483647 w 4147"/>
              <a:gd name="T53" fmla="*/ 2147483647 h 6220"/>
              <a:gd name="T54" fmla="*/ 2147483647 w 4147"/>
              <a:gd name="T55" fmla="*/ 2147483647 h 6220"/>
              <a:gd name="T56" fmla="*/ 2147483647 w 4147"/>
              <a:gd name="T57" fmla="*/ 2147483647 h 6220"/>
              <a:gd name="T58" fmla="*/ 2147483647 w 4147"/>
              <a:gd name="T59" fmla="*/ 2147483647 h 6220"/>
              <a:gd name="T60" fmla="*/ 2147483647 w 4147"/>
              <a:gd name="T61" fmla="*/ 2147483647 h 6220"/>
              <a:gd name="T62" fmla="*/ 2147483647 w 4147"/>
              <a:gd name="T63" fmla="*/ 2147483647 h 6220"/>
              <a:gd name="T64" fmla="*/ 2147483647 w 4147"/>
              <a:gd name="T65" fmla="*/ 2147483647 h 6220"/>
              <a:gd name="T66" fmla="*/ 2147483647 w 4147"/>
              <a:gd name="T67" fmla="*/ 2147483647 h 6220"/>
              <a:gd name="T68" fmla="*/ 2147483647 w 4147"/>
              <a:gd name="T69" fmla="*/ 2147483647 h 6220"/>
              <a:gd name="T70" fmla="*/ 2147483647 w 4147"/>
              <a:gd name="T71" fmla="*/ 2147483647 h 6220"/>
              <a:gd name="T72" fmla="*/ 2147483647 w 4147"/>
              <a:gd name="T73" fmla="*/ 2147483647 h 6220"/>
              <a:gd name="T74" fmla="*/ 2147483647 w 4147"/>
              <a:gd name="T75" fmla="*/ 2147483647 h 6220"/>
              <a:gd name="T76" fmla="*/ 2147483647 w 4147"/>
              <a:gd name="T77" fmla="*/ 2147483647 h 6220"/>
              <a:gd name="T78" fmla="*/ 2147483647 w 4147"/>
              <a:gd name="T79" fmla="*/ 2147483647 h 6220"/>
              <a:gd name="T80" fmla="*/ 2147483647 w 4147"/>
              <a:gd name="T81" fmla="*/ 2147483647 h 6220"/>
              <a:gd name="T82" fmla="*/ 2147483647 w 4147"/>
              <a:gd name="T83" fmla="*/ 2147483647 h 6220"/>
              <a:gd name="T84" fmla="*/ 2147483647 w 4147"/>
              <a:gd name="T85" fmla="*/ 2147483647 h 6220"/>
              <a:gd name="T86" fmla="*/ 2147483647 w 4147"/>
              <a:gd name="T87" fmla="*/ 2147483647 h 6220"/>
              <a:gd name="T88" fmla="*/ 2147483647 w 4147"/>
              <a:gd name="T89" fmla="*/ 2147483647 h 6220"/>
              <a:gd name="T90" fmla="*/ 2147483647 w 4147"/>
              <a:gd name="T91" fmla="*/ 2147483647 h 6220"/>
              <a:gd name="T92" fmla="*/ 2147483647 w 4147"/>
              <a:gd name="T93" fmla="*/ 2147483647 h 6220"/>
              <a:gd name="T94" fmla="*/ 2147483647 w 4147"/>
              <a:gd name="T95" fmla="*/ 2147483647 h 6220"/>
              <a:gd name="T96" fmla="*/ 2147483647 w 4147"/>
              <a:gd name="T97" fmla="*/ 2147483647 h 6220"/>
              <a:gd name="T98" fmla="*/ 2147483647 w 4147"/>
              <a:gd name="T99" fmla="*/ 2147483647 h 6220"/>
              <a:gd name="T100" fmla="*/ 2147483647 w 4147"/>
              <a:gd name="T101" fmla="*/ 2147483647 h 6220"/>
              <a:gd name="T102" fmla="*/ 2147483647 w 4147"/>
              <a:gd name="T103" fmla="*/ 2147483647 h 6220"/>
              <a:gd name="T104" fmla="*/ 2147483647 w 4147"/>
              <a:gd name="T105" fmla="*/ 2147483647 h 6220"/>
              <a:gd name="T106" fmla="*/ 2147483647 w 4147"/>
              <a:gd name="T107" fmla="*/ 2147483647 h 62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47"/>
              <a:gd name="T163" fmla="*/ 0 h 6220"/>
              <a:gd name="T164" fmla="*/ 4147 w 4147"/>
              <a:gd name="T165" fmla="*/ 6220 h 622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47" h="6220">
                <a:moveTo>
                  <a:pt x="0" y="0"/>
                </a:moveTo>
                <a:lnTo>
                  <a:pt x="10" y="35"/>
                </a:lnTo>
                <a:lnTo>
                  <a:pt x="20" y="72"/>
                </a:lnTo>
                <a:lnTo>
                  <a:pt x="31" y="108"/>
                </a:lnTo>
                <a:lnTo>
                  <a:pt x="42" y="146"/>
                </a:lnTo>
                <a:lnTo>
                  <a:pt x="53" y="183"/>
                </a:lnTo>
                <a:lnTo>
                  <a:pt x="67" y="222"/>
                </a:lnTo>
                <a:lnTo>
                  <a:pt x="79" y="260"/>
                </a:lnTo>
                <a:lnTo>
                  <a:pt x="94" y="300"/>
                </a:lnTo>
                <a:lnTo>
                  <a:pt x="109" y="340"/>
                </a:lnTo>
                <a:lnTo>
                  <a:pt x="124" y="380"/>
                </a:lnTo>
                <a:lnTo>
                  <a:pt x="140" y="421"/>
                </a:lnTo>
                <a:lnTo>
                  <a:pt x="157" y="463"/>
                </a:lnTo>
                <a:lnTo>
                  <a:pt x="174" y="504"/>
                </a:lnTo>
                <a:lnTo>
                  <a:pt x="192" y="546"/>
                </a:lnTo>
                <a:lnTo>
                  <a:pt x="211" y="589"/>
                </a:lnTo>
                <a:lnTo>
                  <a:pt x="231" y="631"/>
                </a:lnTo>
                <a:lnTo>
                  <a:pt x="249" y="675"/>
                </a:lnTo>
                <a:lnTo>
                  <a:pt x="270" y="719"/>
                </a:lnTo>
                <a:lnTo>
                  <a:pt x="291" y="763"/>
                </a:lnTo>
                <a:lnTo>
                  <a:pt x="312" y="808"/>
                </a:lnTo>
                <a:lnTo>
                  <a:pt x="335" y="852"/>
                </a:lnTo>
                <a:lnTo>
                  <a:pt x="357" y="897"/>
                </a:lnTo>
                <a:lnTo>
                  <a:pt x="380" y="943"/>
                </a:lnTo>
                <a:lnTo>
                  <a:pt x="404" y="989"/>
                </a:lnTo>
                <a:lnTo>
                  <a:pt x="428" y="1035"/>
                </a:lnTo>
                <a:lnTo>
                  <a:pt x="452" y="1082"/>
                </a:lnTo>
                <a:lnTo>
                  <a:pt x="477" y="1129"/>
                </a:lnTo>
                <a:lnTo>
                  <a:pt x="503" y="1176"/>
                </a:lnTo>
                <a:lnTo>
                  <a:pt x="529" y="1223"/>
                </a:lnTo>
                <a:lnTo>
                  <a:pt x="555" y="1270"/>
                </a:lnTo>
                <a:lnTo>
                  <a:pt x="582" y="1318"/>
                </a:lnTo>
                <a:lnTo>
                  <a:pt x="609" y="1367"/>
                </a:lnTo>
                <a:lnTo>
                  <a:pt x="636" y="1415"/>
                </a:lnTo>
                <a:lnTo>
                  <a:pt x="664" y="1464"/>
                </a:lnTo>
                <a:lnTo>
                  <a:pt x="693" y="1513"/>
                </a:lnTo>
                <a:lnTo>
                  <a:pt x="722" y="1562"/>
                </a:lnTo>
                <a:lnTo>
                  <a:pt x="752" y="1612"/>
                </a:lnTo>
                <a:lnTo>
                  <a:pt x="781" y="1661"/>
                </a:lnTo>
                <a:lnTo>
                  <a:pt x="811" y="1711"/>
                </a:lnTo>
                <a:lnTo>
                  <a:pt x="841" y="1761"/>
                </a:lnTo>
                <a:lnTo>
                  <a:pt x="873" y="1811"/>
                </a:lnTo>
                <a:lnTo>
                  <a:pt x="903" y="1861"/>
                </a:lnTo>
                <a:lnTo>
                  <a:pt x="934" y="1912"/>
                </a:lnTo>
                <a:lnTo>
                  <a:pt x="966" y="1962"/>
                </a:lnTo>
                <a:lnTo>
                  <a:pt x="999" y="2014"/>
                </a:lnTo>
                <a:lnTo>
                  <a:pt x="1031" y="2065"/>
                </a:lnTo>
                <a:lnTo>
                  <a:pt x="1063" y="2116"/>
                </a:lnTo>
                <a:lnTo>
                  <a:pt x="1096" y="2167"/>
                </a:lnTo>
                <a:lnTo>
                  <a:pt x="1129" y="2218"/>
                </a:lnTo>
                <a:lnTo>
                  <a:pt x="1162" y="2269"/>
                </a:lnTo>
                <a:lnTo>
                  <a:pt x="1197" y="2320"/>
                </a:lnTo>
                <a:lnTo>
                  <a:pt x="1230" y="2372"/>
                </a:lnTo>
                <a:lnTo>
                  <a:pt x="1264" y="2423"/>
                </a:lnTo>
                <a:lnTo>
                  <a:pt x="1299" y="2474"/>
                </a:lnTo>
                <a:lnTo>
                  <a:pt x="1333" y="2526"/>
                </a:lnTo>
                <a:lnTo>
                  <a:pt x="1368" y="2577"/>
                </a:lnTo>
                <a:lnTo>
                  <a:pt x="1403" y="2630"/>
                </a:lnTo>
                <a:lnTo>
                  <a:pt x="1437" y="2681"/>
                </a:lnTo>
                <a:lnTo>
                  <a:pt x="1473" y="2733"/>
                </a:lnTo>
                <a:lnTo>
                  <a:pt x="1508" y="2784"/>
                </a:lnTo>
                <a:lnTo>
                  <a:pt x="1544" y="2836"/>
                </a:lnTo>
                <a:lnTo>
                  <a:pt x="1579" y="2887"/>
                </a:lnTo>
                <a:lnTo>
                  <a:pt x="1616" y="2939"/>
                </a:lnTo>
                <a:lnTo>
                  <a:pt x="1651" y="2990"/>
                </a:lnTo>
                <a:lnTo>
                  <a:pt x="1687" y="3041"/>
                </a:lnTo>
                <a:lnTo>
                  <a:pt x="1724" y="3093"/>
                </a:lnTo>
                <a:lnTo>
                  <a:pt x="1759" y="3144"/>
                </a:lnTo>
                <a:lnTo>
                  <a:pt x="1796" y="3195"/>
                </a:lnTo>
                <a:lnTo>
                  <a:pt x="1832" y="3247"/>
                </a:lnTo>
                <a:lnTo>
                  <a:pt x="1869" y="3298"/>
                </a:lnTo>
                <a:lnTo>
                  <a:pt x="1905" y="3348"/>
                </a:lnTo>
                <a:lnTo>
                  <a:pt x="1942" y="3399"/>
                </a:lnTo>
                <a:lnTo>
                  <a:pt x="1978" y="3450"/>
                </a:lnTo>
                <a:lnTo>
                  <a:pt x="2015" y="3500"/>
                </a:lnTo>
                <a:lnTo>
                  <a:pt x="2051" y="3550"/>
                </a:lnTo>
                <a:lnTo>
                  <a:pt x="2089" y="3600"/>
                </a:lnTo>
                <a:lnTo>
                  <a:pt x="2125" y="3650"/>
                </a:lnTo>
                <a:lnTo>
                  <a:pt x="2162" y="3700"/>
                </a:lnTo>
                <a:lnTo>
                  <a:pt x="2198" y="3749"/>
                </a:lnTo>
                <a:lnTo>
                  <a:pt x="2235" y="3798"/>
                </a:lnTo>
                <a:lnTo>
                  <a:pt x="2271" y="3847"/>
                </a:lnTo>
                <a:lnTo>
                  <a:pt x="2307" y="3896"/>
                </a:lnTo>
                <a:lnTo>
                  <a:pt x="2343" y="3944"/>
                </a:lnTo>
                <a:lnTo>
                  <a:pt x="2379" y="3993"/>
                </a:lnTo>
                <a:lnTo>
                  <a:pt x="2416" y="4041"/>
                </a:lnTo>
                <a:lnTo>
                  <a:pt x="2451" y="4089"/>
                </a:lnTo>
                <a:lnTo>
                  <a:pt x="2488" y="4137"/>
                </a:lnTo>
                <a:lnTo>
                  <a:pt x="2523" y="4184"/>
                </a:lnTo>
                <a:lnTo>
                  <a:pt x="2559" y="4230"/>
                </a:lnTo>
                <a:lnTo>
                  <a:pt x="2595" y="4277"/>
                </a:lnTo>
                <a:lnTo>
                  <a:pt x="2631" y="4324"/>
                </a:lnTo>
                <a:lnTo>
                  <a:pt x="2665" y="4370"/>
                </a:lnTo>
                <a:lnTo>
                  <a:pt x="2700" y="4416"/>
                </a:lnTo>
                <a:lnTo>
                  <a:pt x="2735" y="4461"/>
                </a:lnTo>
                <a:lnTo>
                  <a:pt x="2770" y="4507"/>
                </a:lnTo>
                <a:lnTo>
                  <a:pt x="2805" y="4550"/>
                </a:lnTo>
                <a:lnTo>
                  <a:pt x="2839" y="4595"/>
                </a:lnTo>
                <a:lnTo>
                  <a:pt x="2872" y="4639"/>
                </a:lnTo>
                <a:lnTo>
                  <a:pt x="2907" y="4683"/>
                </a:lnTo>
                <a:lnTo>
                  <a:pt x="2940" y="4726"/>
                </a:lnTo>
                <a:lnTo>
                  <a:pt x="2972" y="4768"/>
                </a:lnTo>
                <a:lnTo>
                  <a:pt x="3006" y="4811"/>
                </a:lnTo>
                <a:lnTo>
                  <a:pt x="3038" y="4853"/>
                </a:lnTo>
                <a:lnTo>
                  <a:pt x="3071" y="4894"/>
                </a:lnTo>
                <a:lnTo>
                  <a:pt x="3104" y="4935"/>
                </a:lnTo>
                <a:lnTo>
                  <a:pt x="3135" y="4976"/>
                </a:lnTo>
                <a:lnTo>
                  <a:pt x="3167" y="5016"/>
                </a:lnTo>
                <a:lnTo>
                  <a:pt x="3198" y="5056"/>
                </a:lnTo>
                <a:lnTo>
                  <a:pt x="3230" y="5094"/>
                </a:lnTo>
                <a:lnTo>
                  <a:pt x="3260" y="5134"/>
                </a:lnTo>
                <a:lnTo>
                  <a:pt x="3290" y="5172"/>
                </a:lnTo>
                <a:lnTo>
                  <a:pt x="3320" y="5209"/>
                </a:lnTo>
                <a:lnTo>
                  <a:pt x="3350" y="5247"/>
                </a:lnTo>
                <a:lnTo>
                  <a:pt x="3379" y="5283"/>
                </a:lnTo>
                <a:lnTo>
                  <a:pt x="3408" y="5319"/>
                </a:lnTo>
                <a:lnTo>
                  <a:pt x="3436" y="5355"/>
                </a:lnTo>
                <a:lnTo>
                  <a:pt x="3464" y="5389"/>
                </a:lnTo>
                <a:lnTo>
                  <a:pt x="3492" y="5424"/>
                </a:lnTo>
                <a:lnTo>
                  <a:pt x="3519" y="5457"/>
                </a:lnTo>
                <a:lnTo>
                  <a:pt x="3547" y="5491"/>
                </a:lnTo>
                <a:lnTo>
                  <a:pt x="3573" y="5523"/>
                </a:lnTo>
                <a:lnTo>
                  <a:pt x="3599" y="5555"/>
                </a:lnTo>
                <a:lnTo>
                  <a:pt x="3624" y="5586"/>
                </a:lnTo>
                <a:lnTo>
                  <a:pt x="3649" y="5618"/>
                </a:lnTo>
                <a:lnTo>
                  <a:pt x="3673" y="5647"/>
                </a:lnTo>
                <a:lnTo>
                  <a:pt x="3697" y="5677"/>
                </a:lnTo>
                <a:lnTo>
                  <a:pt x="3721" y="5705"/>
                </a:lnTo>
                <a:lnTo>
                  <a:pt x="3743" y="5733"/>
                </a:lnTo>
                <a:lnTo>
                  <a:pt x="3765" y="5761"/>
                </a:lnTo>
                <a:lnTo>
                  <a:pt x="3787" y="5788"/>
                </a:lnTo>
                <a:lnTo>
                  <a:pt x="3809" y="5814"/>
                </a:lnTo>
                <a:lnTo>
                  <a:pt x="3830" y="5839"/>
                </a:lnTo>
                <a:lnTo>
                  <a:pt x="3850" y="5864"/>
                </a:lnTo>
                <a:lnTo>
                  <a:pt x="3870" y="5888"/>
                </a:lnTo>
                <a:lnTo>
                  <a:pt x="3888" y="5911"/>
                </a:lnTo>
                <a:lnTo>
                  <a:pt x="3907" y="5932"/>
                </a:lnTo>
                <a:lnTo>
                  <a:pt x="3925" y="5954"/>
                </a:lnTo>
                <a:lnTo>
                  <a:pt x="3943" y="5975"/>
                </a:lnTo>
                <a:lnTo>
                  <a:pt x="3959" y="5995"/>
                </a:lnTo>
                <a:lnTo>
                  <a:pt x="3975" y="6015"/>
                </a:lnTo>
                <a:lnTo>
                  <a:pt x="3990" y="6033"/>
                </a:lnTo>
                <a:lnTo>
                  <a:pt x="4005" y="6050"/>
                </a:lnTo>
                <a:lnTo>
                  <a:pt x="4019" y="6067"/>
                </a:lnTo>
                <a:lnTo>
                  <a:pt x="4032" y="6084"/>
                </a:lnTo>
                <a:lnTo>
                  <a:pt x="4045" y="6098"/>
                </a:lnTo>
                <a:lnTo>
                  <a:pt x="4057" y="6113"/>
                </a:lnTo>
                <a:lnTo>
                  <a:pt x="4069" y="6126"/>
                </a:lnTo>
                <a:lnTo>
                  <a:pt x="4079" y="6139"/>
                </a:lnTo>
                <a:lnTo>
                  <a:pt x="4088" y="6150"/>
                </a:lnTo>
                <a:lnTo>
                  <a:pt x="4098" y="6162"/>
                </a:lnTo>
                <a:lnTo>
                  <a:pt x="4106" y="6171"/>
                </a:lnTo>
                <a:lnTo>
                  <a:pt x="4113" y="6181"/>
                </a:lnTo>
                <a:lnTo>
                  <a:pt x="4121" y="6189"/>
                </a:lnTo>
                <a:lnTo>
                  <a:pt x="4127" y="6196"/>
                </a:lnTo>
                <a:lnTo>
                  <a:pt x="4132" y="6202"/>
                </a:lnTo>
                <a:lnTo>
                  <a:pt x="4136" y="6208"/>
                </a:lnTo>
                <a:lnTo>
                  <a:pt x="4141" y="6212"/>
                </a:lnTo>
                <a:lnTo>
                  <a:pt x="4144" y="6216"/>
                </a:lnTo>
                <a:lnTo>
                  <a:pt x="4146" y="6218"/>
                </a:lnTo>
                <a:lnTo>
                  <a:pt x="4147" y="6219"/>
                </a:lnTo>
                <a:lnTo>
                  <a:pt x="4147" y="6220"/>
                </a:ln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28"/>
          <p:cNvSpPr>
            <a:spLocks noChangeAspect="1" noChangeShapeType="1"/>
          </p:cNvSpPr>
          <p:nvPr/>
        </p:nvSpPr>
        <p:spPr bwMode="auto">
          <a:xfrm>
            <a:off x="6282866" y="3785003"/>
            <a:ext cx="0" cy="135413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reeform 30"/>
          <p:cNvSpPr>
            <a:spLocks noChangeAspect="1"/>
          </p:cNvSpPr>
          <p:nvPr/>
        </p:nvSpPr>
        <p:spPr bwMode="auto">
          <a:xfrm rot="808441">
            <a:off x="5149391" y="4345390"/>
            <a:ext cx="373063" cy="401638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1678308893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38"/>
          <p:cNvSpPr>
            <a:spLocks noChangeAspect="1" noChangeShapeType="1"/>
          </p:cNvSpPr>
          <p:nvPr/>
        </p:nvSpPr>
        <p:spPr bwMode="auto">
          <a:xfrm flipH="1">
            <a:off x="4727116" y="3359553"/>
            <a:ext cx="18415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39"/>
          <p:cNvSpPr>
            <a:spLocks noChangeAspect="1" noChangeShapeType="1"/>
          </p:cNvSpPr>
          <p:nvPr/>
        </p:nvSpPr>
        <p:spPr bwMode="auto">
          <a:xfrm>
            <a:off x="6644816" y="3365903"/>
            <a:ext cx="0" cy="180498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62"/>
          <p:cNvSpPr>
            <a:spLocks noChangeArrowheads="1"/>
          </p:cNvSpPr>
          <p:nvPr/>
        </p:nvSpPr>
        <p:spPr bwMode="auto">
          <a:xfrm>
            <a:off x="6159041" y="5178882"/>
            <a:ext cx="2164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64"/>
          <p:cNvSpPr>
            <a:spLocks noChangeArrowheads="1"/>
          </p:cNvSpPr>
          <p:nvPr/>
        </p:nvSpPr>
        <p:spPr bwMode="auto">
          <a:xfrm>
            <a:off x="6546391" y="5178882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78"/>
          <p:cNvSpPr>
            <a:spLocks noChangeAspect="1" noChangeArrowheads="1"/>
          </p:cNvSpPr>
          <p:nvPr/>
        </p:nvSpPr>
        <p:spPr bwMode="auto">
          <a:xfrm>
            <a:off x="4277894" y="3626239"/>
            <a:ext cx="3318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1600" b="0" baseline="-25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6" name="Group 91"/>
          <p:cNvGrpSpPr>
            <a:grpSpLocks/>
          </p:cNvGrpSpPr>
          <p:nvPr/>
        </p:nvGrpSpPr>
        <p:grpSpPr bwMode="auto">
          <a:xfrm>
            <a:off x="5654217" y="1689503"/>
            <a:ext cx="2379663" cy="3016254"/>
            <a:chOff x="2736" y="612"/>
            <a:chExt cx="1499" cy="1900"/>
          </a:xfrm>
        </p:grpSpPr>
        <p:sp>
          <p:nvSpPr>
            <p:cNvPr id="57" name="Freeform 44"/>
            <p:cNvSpPr>
              <a:spLocks noChangeAspect="1"/>
            </p:cNvSpPr>
            <p:nvPr/>
          </p:nvSpPr>
          <p:spPr bwMode="auto">
            <a:xfrm>
              <a:off x="2736" y="612"/>
              <a:ext cx="1192" cy="1788"/>
            </a:xfrm>
            <a:custGeom>
              <a:avLst/>
              <a:gdLst>
                <a:gd name="T0" fmla="*/ 0 w 4147"/>
                <a:gd name="T1" fmla="*/ 1 h 6220"/>
                <a:gd name="T2" fmla="*/ 0 w 4147"/>
                <a:gd name="T3" fmla="*/ 1 h 6220"/>
                <a:gd name="T4" fmla="*/ 1 w 4147"/>
                <a:gd name="T5" fmla="*/ 2 h 6220"/>
                <a:gd name="T6" fmla="*/ 1 w 4147"/>
                <a:gd name="T7" fmla="*/ 3 h 6220"/>
                <a:gd name="T8" fmla="*/ 1 w 4147"/>
                <a:gd name="T9" fmla="*/ 4 h 6220"/>
                <a:gd name="T10" fmla="*/ 2 w 4147"/>
                <a:gd name="T11" fmla="*/ 5 h 6220"/>
                <a:gd name="T12" fmla="*/ 2 w 4147"/>
                <a:gd name="T13" fmla="*/ 5 h 6220"/>
                <a:gd name="T14" fmla="*/ 3 w 4147"/>
                <a:gd name="T15" fmla="*/ 6 h 6220"/>
                <a:gd name="T16" fmla="*/ 3 w 4147"/>
                <a:gd name="T17" fmla="*/ 7 h 6220"/>
                <a:gd name="T18" fmla="*/ 4 w 4147"/>
                <a:gd name="T19" fmla="*/ 8 h 6220"/>
                <a:gd name="T20" fmla="*/ 4 w 4147"/>
                <a:gd name="T21" fmla="*/ 9 h 6220"/>
                <a:gd name="T22" fmla="*/ 5 w 4147"/>
                <a:gd name="T23" fmla="*/ 10 h 6220"/>
                <a:gd name="T24" fmla="*/ 5 w 4147"/>
                <a:gd name="T25" fmla="*/ 11 h 6220"/>
                <a:gd name="T26" fmla="*/ 6 w 4147"/>
                <a:gd name="T27" fmla="*/ 12 h 6220"/>
                <a:gd name="T28" fmla="*/ 7 w 4147"/>
                <a:gd name="T29" fmla="*/ 14 h 6220"/>
                <a:gd name="T30" fmla="*/ 7 w 4147"/>
                <a:gd name="T31" fmla="*/ 14 h 6220"/>
                <a:gd name="T32" fmla="*/ 8 w 4147"/>
                <a:gd name="T33" fmla="*/ 16 h 6220"/>
                <a:gd name="T34" fmla="*/ 9 w 4147"/>
                <a:gd name="T35" fmla="*/ 16 h 6220"/>
                <a:gd name="T36" fmla="*/ 9 w 4147"/>
                <a:gd name="T37" fmla="*/ 18 h 6220"/>
                <a:gd name="T38" fmla="*/ 10 w 4147"/>
                <a:gd name="T39" fmla="*/ 19 h 6220"/>
                <a:gd name="T40" fmla="*/ 11 w 4147"/>
                <a:gd name="T41" fmla="*/ 20 h 6220"/>
                <a:gd name="T42" fmla="*/ 11 w 4147"/>
                <a:gd name="T43" fmla="*/ 21 h 6220"/>
                <a:gd name="T44" fmla="*/ 12 w 4147"/>
                <a:gd name="T45" fmla="*/ 22 h 6220"/>
                <a:gd name="T46" fmla="*/ 13 w 4147"/>
                <a:gd name="T47" fmla="*/ 23 h 6220"/>
                <a:gd name="T48" fmla="*/ 14 w 4147"/>
                <a:gd name="T49" fmla="*/ 24 h 6220"/>
                <a:gd name="T50" fmla="*/ 15 w 4147"/>
                <a:gd name="T51" fmla="*/ 25 h 6220"/>
                <a:gd name="T52" fmla="*/ 15 w 4147"/>
                <a:gd name="T53" fmla="*/ 26 h 6220"/>
                <a:gd name="T54" fmla="*/ 16 w 4147"/>
                <a:gd name="T55" fmla="*/ 27 h 6220"/>
                <a:gd name="T56" fmla="*/ 17 w 4147"/>
                <a:gd name="T57" fmla="*/ 28 h 6220"/>
                <a:gd name="T58" fmla="*/ 18 w 4147"/>
                <a:gd name="T59" fmla="*/ 29 h 6220"/>
                <a:gd name="T60" fmla="*/ 18 w 4147"/>
                <a:gd name="T61" fmla="*/ 30 h 6220"/>
                <a:gd name="T62" fmla="*/ 19 w 4147"/>
                <a:gd name="T63" fmla="*/ 31 h 6220"/>
                <a:gd name="T64" fmla="*/ 20 w 4147"/>
                <a:gd name="T65" fmla="*/ 32 h 6220"/>
                <a:gd name="T66" fmla="*/ 20 w 4147"/>
                <a:gd name="T67" fmla="*/ 32 h 6220"/>
                <a:gd name="T68" fmla="*/ 21 w 4147"/>
                <a:gd name="T69" fmla="*/ 33 h 6220"/>
                <a:gd name="T70" fmla="*/ 22 w 4147"/>
                <a:gd name="T71" fmla="*/ 34 h 6220"/>
                <a:gd name="T72" fmla="*/ 22 w 4147"/>
                <a:gd name="T73" fmla="*/ 35 h 6220"/>
                <a:gd name="T74" fmla="*/ 23 w 4147"/>
                <a:gd name="T75" fmla="*/ 36 h 6220"/>
                <a:gd name="T76" fmla="*/ 24 w 4147"/>
                <a:gd name="T77" fmla="*/ 37 h 6220"/>
                <a:gd name="T78" fmla="*/ 24 w 4147"/>
                <a:gd name="T79" fmla="*/ 37 h 6220"/>
                <a:gd name="T80" fmla="*/ 24 w 4147"/>
                <a:gd name="T81" fmla="*/ 38 h 6220"/>
                <a:gd name="T82" fmla="*/ 25 w 4147"/>
                <a:gd name="T83" fmla="*/ 39 h 6220"/>
                <a:gd name="T84" fmla="*/ 26 w 4147"/>
                <a:gd name="T85" fmla="*/ 39 h 6220"/>
                <a:gd name="T86" fmla="*/ 26 w 4147"/>
                <a:gd name="T87" fmla="*/ 40 h 6220"/>
                <a:gd name="T88" fmla="*/ 26 w 4147"/>
                <a:gd name="T89" fmla="*/ 40 h 6220"/>
                <a:gd name="T90" fmla="*/ 27 w 4147"/>
                <a:gd name="T91" fmla="*/ 41 h 6220"/>
                <a:gd name="T92" fmla="*/ 27 w 4147"/>
                <a:gd name="T93" fmla="*/ 41 h 6220"/>
                <a:gd name="T94" fmla="*/ 27 w 4147"/>
                <a:gd name="T95" fmla="*/ 41 h 6220"/>
                <a:gd name="T96" fmla="*/ 28 w 4147"/>
                <a:gd name="T97" fmla="*/ 42 h 6220"/>
                <a:gd name="T98" fmla="*/ 28 w 4147"/>
                <a:gd name="T99" fmla="*/ 42 h 6220"/>
                <a:gd name="T100" fmla="*/ 28 w 4147"/>
                <a:gd name="T101" fmla="*/ 42 h 6220"/>
                <a:gd name="T102" fmla="*/ 28 w 4147"/>
                <a:gd name="T103" fmla="*/ 42 h 6220"/>
                <a:gd name="T104" fmla="*/ 28 w 4147"/>
                <a:gd name="T105" fmla="*/ 43 h 6220"/>
                <a:gd name="T106" fmla="*/ 28 w 4147"/>
                <a:gd name="T107" fmla="*/ 43 h 6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7"/>
                <a:gd name="T163" fmla="*/ 0 h 6220"/>
                <a:gd name="T164" fmla="*/ 4147 w 4147"/>
                <a:gd name="T165" fmla="*/ 6220 h 62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7" h="6220">
                  <a:moveTo>
                    <a:pt x="0" y="0"/>
                  </a:moveTo>
                  <a:lnTo>
                    <a:pt x="10" y="35"/>
                  </a:lnTo>
                  <a:lnTo>
                    <a:pt x="20" y="72"/>
                  </a:lnTo>
                  <a:lnTo>
                    <a:pt x="31" y="108"/>
                  </a:lnTo>
                  <a:lnTo>
                    <a:pt x="42" y="146"/>
                  </a:lnTo>
                  <a:lnTo>
                    <a:pt x="53" y="183"/>
                  </a:lnTo>
                  <a:lnTo>
                    <a:pt x="67" y="222"/>
                  </a:lnTo>
                  <a:lnTo>
                    <a:pt x="79" y="260"/>
                  </a:lnTo>
                  <a:lnTo>
                    <a:pt x="94" y="300"/>
                  </a:lnTo>
                  <a:lnTo>
                    <a:pt x="109" y="340"/>
                  </a:lnTo>
                  <a:lnTo>
                    <a:pt x="124" y="380"/>
                  </a:lnTo>
                  <a:lnTo>
                    <a:pt x="140" y="421"/>
                  </a:lnTo>
                  <a:lnTo>
                    <a:pt x="157" y="463"/>
                  </a:lnTo>
                  <a:lnTo>
                    <a:pt x="174" y="504"/>
                  </a:lnTo>
                  <a:lnTo>
                    <a:pt x="192" y="546"/>
                  </a:lnTo>
                  <a:lnTo>
                    <a:pt x="211" y="589"/>
                  </a:lnTo>
                  <a:lnTo>
                    <a:pt x="231" y="631"/>
                  </a:lnTo>
                  <a:lnTo>
                    <a:pt x="249" y="675"/>
                  </a:lnTo>
                  <a:lnTo>
                    <a:pt x="270" y="719"/>
                  </a:lnTo>
                  <a:lnTo>
                    <a:pt x="291" y="763"/>
                  </a:lnTo>
                  <a:lnTo>
                    <a:pt x="312" y="808"/>
                  </a:lnTo>
                  <a:lnTo>
                    <a:pt x="335" y="852"/>
                  </a:lnTo>
                  <a:lnTo>
                    <a:pt x="357" y="897"/>
                  </a:lnTo>
                  <a:lnTo>
                    <a:pt x="380" y="943"/>
                  </a:lnTo>
                  <a:lnTo>
                    <a:pt x="404" y="989"/>
                  </a:lnTo>
                  <a:lnTo>
                    <a:pt x="428" y="1035"/>
                  </a:lnTo>
                  <a:lnTo>
                    <a:pt x="452" y="1082"/>
                  </a:lnTo>
                  <a:lnTo>
                    <a:pt x="477" y="1129"/>
                  </a:lnTo>
                  <a:lnTo>
                    <a:pt x="503" y="1176"/>
                  </a:lnTo>
                  <a:lnTo>
                    <a:pt x="529" y="1223"/>
                  </a:lnTo>
                  <a:lnTo>
                    <a:pt x="555" y="1270"/>
                  </a:lnTo>
                  <a:lnTo>
                    <a:pt x="582" y="1318"/>
                  </a:lnTo>
                  <a:lnTo>
                    <a:pt x="609" y="1367"/>
                  </a:lnTo>
                  <a:lnTo>
                    <a:pt x="636" y="1415"/>
                  </a:lnTo>
                  <a:lnTo>
                    <a:pt x="664" y="1464"/>
                  </a:lnTo>
                  <a:lnTo>
                    <a:pt x="693" y="1513"/>
                  </a:lnTo>
                  <a:lnTo>
                    <a:pt x="722" y="1562"/>
                  </a:lnTo>
                  <a:lnTo>
                    <a:pt x="752" y="1612"/>
                  </a:lnTo>
                  <a:lnTo>
                    <a:pt x="781" y="1661"/>
                  </a:lnTo>
                  <a:lnTo>
                    <a:pt x="811" y="1711"/>
                  </a:lnTo>
                  <a:lnTo>
                    <a:pt x="841" y="1761"/>
                  </a:lnTo>
                  <a:lnTo>
                    <a:pt x="873" y="1811"/>
                  </a:lnTo>
                  <a:lnTo>
                    <a:pt x="903" y="1861"/>
                  </a:lnTo>
                  <a:lnTo>
                    <a:pt x="934" y="1912"/>
                  </a:lnTo>
                  <a:lnTo>
                    <a:pt x="966" y="1962"/>
                  </a:lnTo>
                  <a:lnTo>
                    <a:pt x="999" y="2014"/>
                  </a:lnTo>
                  <a:lnTo>
                    <a:pt x="1031" y="2065"/>
                  </a:lnTo>
                  <a:lnTo>
                    <a:pt x="1063" y="2116"/>
                  </a:lnTo>
                  <a:lnTo>
                    <a:pt x="1096" y="2167"/>
                  </a:lnTo>
                  <a:lnTo>
                    <a:pt x="1129" y="2218"/>
                  </a:lnTo>
                  <a:lnTo>
                    <a:pt x="1162" y="2269"/>
                  </a:lnTo>
                  <a:lnTo>
                    <a:pt x="1197" y="2320"/>
                  </a:lnTo>
                  <a:lnTo>
                    <a:pt x="1230" y="2372"/>
                  </a:lnTo>
                  <a:lnTo>
                    <a:pt x="1264" y="2423"/>
                  </a:lnTo>
                  <a:lnTo>
                    <a:pt x="1299" y="2474"/>
                  </a:lnTo>
                  <a:lnTo>
                    <a:pt x="1333" y="2526"/>
                  </a:lnTo>
                  <a:lnTo>
                    <a:pt x="1368" y="2577"/>
                  </a:lnTo>
                  <a:lnTo>
                    <a:pt x="1403" y="2630"/>
                  </a:lnTo>
                  <a:lnTo>
                    <a:pt x="1437" y="2681"/>
                  </a:lnTo>
                  <a:lnTo>
                    <a:pt x="1473" y="2733"/>
                  </a:lnTo>
                  <a:lnTo>
                    <a:pt x="1508" y="2784"/>
                  </a:lnTo>
                  <a:lnTo>
                    <a:pt x="1544" y="2836"/>
                  </a:lnTo>
                  <a:lnTo>
                    <a:pt x="1579" y="2887"/>
                  </a:lnTo>
                  <a:lnTo>
                    <a:pt x="1616" y="2939"/>
                  </a:lnTo>
                  <a:lnTo>
                    <a:pt x="1651" y="2990"/>
                  </a:lnTo>
                  <a:lnTo>
                    <a:pt x="1687" y="3041"/>
                  </a:lnTo>
                  <a:lnTo>
                    <a:pt x="1724" y="3093"/>
                  </a:lnTo>
                  <a:lnTo>
                    <a:pt x="1759" y="3144"/>
                  </a:lnTo>
                  <a:lnTo>
                    <a:pt x="1796" y="3195"/>
                  </a:lnTo>
                  <a:lnTo>
                    <a:pt x="1832" y="3247"/>
                  </a:lnTo>
                  <a:lnTo>
                    <a:pt x="1869" y="3298"/>
                  </a:lnTo>
                  <a:lnTo>
                    <a:pt x="1905" y="3348"/>
                  </a:lnTo>
                  <a:lnTo>
                    <a:pt x="1942" y="3399"/>
                  </a:lnTo>
                  <a:lnTo>
                    <a:pt x="1978" y="3450"/>
                  </a:lnTo>
                  <a:lnTo>
                    <a:pt x="2015" y="3500"/>
                  </a:lnTo>
                  <a:lnTo>
                    <a:pt x="2051" y="3550"/>
                  </a:lnTo>
                  <a:lnTo>
                    <a:pt x="2089" y="3600"/>
                  </a:lnTo>
                  <a:lnTo>
                    <a:pt x="2125" y="3650"/>
                  </a:lnTo>
                  <a:lnTo>
                    <a:pt x="2162" y="3700"/>
                  </a:lnTo>
                  <a:lnTo>
                    <a:pt x="2198" y="3749"/>
                  </a:lnTo>
                  <a:lnTo>
                    <a:pt x="2235" y="3798"/>
                  </a:lnTo>
                  <a:lnTo>
                    <a:pt x="2271" y="3847"/>
                  </a:lnTo>
                  <a:lnTo>
                    <a:pt x="2307" y="3896"/>
                  </a:lnTo>
                  <a:lnTo>
                    <a:pt x="2343" y="3944"/>
                  </a:lnTo>
                  <a:lnTo>
                    <a:pt x="2379" y="3993"/>
                  </a:lnTo>
                  <a:lnTo>
                    <a:pt x="2416" y="4041"/>
                  </a:lnTo>
                  <a:lnTo>
                    <a:pt x="2451" y="4089"/>
                  </a:lnTo>
                  <a:lnTo>
                    <a:pt x="2488" y="4137"/>
                  </a:lnTo>
                  <a:lnTo>
                    <a:pt x="2523" y="4184"/>
                  </a:lnTo>
                  <a:lnTo>
                    <a:pt x="2559" y="4230"/>
                  </a:lnTo>
                  <a:lnTo>
                    <a:pt x="2595" y="4277"/>
                  </a:lnTo>
                  <a:lnTo>
                    <a:pt x="2631" y="4324"/>
                  </a:lnTo>
                  <a:lnTo>
                    <a:pt x="2665" y="4370"/>
                  </a:lnTo>
                  <a:lnTo>
                    <a:pt x="2700" y="4416"/>
                  </a:lnTo>
                  <a:lnTo>
                    <a:pt x="2735" y="4461"/>
                  </a:lnTo>
                  <a:lnTo>
                    <a:pt x="2770" y="4507"/>
                  </a:lnTo>
                  <a:lnTo>
                    <a:pt x="2805" y="4550"/>
                  </a:lnTo>
                  <a:lnTo>
                    <a:pt x="2839" y="4595"/>
                  </a:lnTo>
                  <a:lnTo>
                    <a:pt x="2872" y="4639"/>
                  </a:lnTo>
                  <a:lnTo>
                    <a:pt x="2907" y="4683"/>
                  </a:lnTo>
                  <a:lnTo>
                    <a:pt x="2940" y="4726"/>
                  </a:lnTo>
                  <a:lnTo>
                    <a:pt x="2972" y="4768"/>
                  </a:lnTo>
                  <a:lnTo>
                    <a:pt x="3006" y="4811"/>
                  </a:lnTo>
                  <a:lnTo>
                    <a:pt x="3038" y="4853"/>
                  </a:lnTo>
                  <a:lnTo>
                    <a:pt x="3071" y="4894"/>
                  </a:lnTo>
                  <a:lnTo>
                    <a:pt x="3104" y="4935"/>
                  </a:lnTo>
                  <a:lnTo>
                    <a:pt x="3135" y="4976"/>
                  </a:lnTo>
                  <a:lnTo>
                    <a:pt x="3167" y="5016"/>
                  </a:lnTo>
                  <a:lnTo>
                    <a:pt x="3198" y="5056"/>
                  </a:lnTo>
                  <a:lnTo>
                    <a:pt x="3230" y="5094"/>
                  </a:lnTo>
                  <a:lnTo>
                    <a:pt x="3260" y="5134"/>
                  </a:lnTo>
                  <a:lnTo>
                    <a:pt x="3290" y="5172"/>
                  </a:lnTo>
                  <a:lnTo>
                    <a:pt x="3320" y="5209"/>
                  </a:lnTo>
                  <a:lnTo>
                    <a:pt x="3350" y="5247"/>
                  </a:lnTo>
                  <a:lnTo>
                    <a:pt x="3379" y="5283"/>
                  </a:lnTo>
                  <a:lnTo>
                    <a:pt x="3408" y="5319"/>
                  </a:lnTo>
                  <a:lnTo>
                    <a:pt x="3436" y="5355"/>
                  </a:lnTo>
                  <a:lnTo>
                    <a:pt x="3464" y="5389"/>
                  </a:lnTo>
                  <a:lnTo>
                    <a:pt x="3492" y="5424"/>
                  </a:lnTo>
                  <a:lnTo>
                    <a:pt x="3519" y="5457"/>
                  </a:lnTo>
                  <a:lnTo>
                    <a:pt x="3547" y="5491"/>
                  </a:lnTo>
                  <a:lnTo>
                    <a:pt x="3573" y="5523"/>
                  </a:lnTo>
                  <a:lnTo>
                    <a:pt x="3599" y="5555"/>
                  </a:lnTo>
                  <a:lnTo>
                    <a:pt x="3624" y="5586"/>
                  </a:lnTo>
                  <a:lnTo>
                    <a:pt x="3649" y="5618"/>
                  </a:lnTo>
                  <a:lnTo>
                    <a:pt x="3673" y="5647"/>
                  </a:lnTo>
                  <a:lnTo>
                    <a:pt x="3697" y="5677"/>
                  </a:lnTo>
                  <a:lnTo>
                    <a:pt x="3721" y="5705"/>
                  </a:lnTo>
                  <a:lnTo>
                    <a:pt x="3743" y="5733"/>
                  </a:lnTo>
                  <a:lnTo>
                    <a:pt x="3765" y="5761"/>
                  </a:lnTo>
                  <a:lnTo>
                    <a:pt x="3787" y="5788"/>
                  </a:lnTo>
                  <a:lnTo>
                    <a:pt x="3809" y="5814"/>
                  </a:lnTo>
                  <a:lnTo>
                    <a:pt x="3830" y="5839"/>
                  </a:lnTo>
                  <a:lnTo>
                    <a:pt x="3850" y="5864"/>
                  </a:lnTo>
                  <a:lnTo>
                    <a:pt x="3870" y="5888"/>
                  </a:lnTo>
                  <a:lnTo>
                    <a:pt x="3888" y="5911"/>
                  </a:lnTo>
                  <a:lnTo>
                    <a:pt x="3907" y="5932"/>
                  </a:lnTo>
                  <a:lnTo>
                    <a:pt x="3925" y="5954"/>
                  </a:lnTo>
                  <a:lnTo>
                    <a:pt x="3943" y="5975"/>
                  </a:lnTo>
                  <a:lnTo>
                    <a:pt x="3959" y="5995"/>
                  </a:lnTo>
                  <a:lnTo>
                    <a:pt x="3975" y="6015"/>
                  </a:lnTo>
                  <a:lnTo>
                    <a:pt x="3990" y="6033"/>
                  </a:lnTo>
                  <a:lnTo>
                    <a:pt x="4005" y="6050"/>
                  </a:lnTo>
                  <a:lnTo>
                    <a:pt x="4019" y="6067"/>
                  </a:lnTo>
                  <a:lnTo>
                    <a:pt x="4032" y="6084"/>
                  </a:lnTo>
                  <a:lnTo>
                    <a:pt x="4045" y="6098"/>
                  </a:lnTo>
                  <a:lnTo>
                    <a:pt x="4057" y="6113"/>
                  </a:lnTo>
                  <a:lnTo>
                    <a:pt x="4069" y="6126"/>
                  </a:lnTo>
                  <a:lnTo>
                    <a:pt x="4079" y="6139"/>
                  </a:lnTo>
                  <a:lnTo>
                    <a:pt x="4088" y="6150"/>
                  </a:lnTo>
                  <a:lnTo>
                    <a:pt x="4098" y="6162"/>
                  </a:lnTo>
                  <a:lnTo>
                    <a:pt x="4106" y="6171"/>
                  </a:lnTo>
                  <a:lnTo>
                    <a:pt x="4113" y="6181"/>
                  </a:lnTo>
                  <a:lnTo>
                    <a:pt x="4121" y="6189"/>
                  </a:lnTo>
                  <a:lnTo>
                    <a:pt x="4127" y="6196"/>
                  </a:lnTo>
                  <a:lnTo>
                    <a:pt x="4132" y="6202"/>
                  </a:lnTo>
                  <a:lnTo>
                    <a:pt x="4136" y="6208"/>
                  </a:lnTo>
                  <a:lnTo>
                    <a:pt x="4141" y="6212"/>
                  </a:lnTo>
                  <a:lnTo>
                    <a:pt x="4144" y="6216"/>
                  </a:lnTo>
                  <a:lnTo>
                    <a:pt x="4146" y="6218"/>
                  </a:lnTo>
                  <a:lnTo>
                    <a:pt x="4147" y="6219"/>
                  </a:lnTo>
                  <a:lnTo>
                    <a:pt x="4147" y="6220"/>
                  </a:lnTo>
                </a:path>
              </a:pathLst>
            </a:custGeom>
            <a:noFill/>
            <a:ln w="57150">
              <a:solidFill>
                <a:srgbClr val="053AB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Rectangle 45"/>
            <p:cNvSpPr>
              <a:spLocks noChangeAspect="1" noChangeArrowheads="1"/>
            </p:cNvSpPr>
            <p:nvPr/>
          </p:nvSpPr>
          <p:spPr bwMode="auto">
            <a:xfrm>
              <a:off x="3923" y="2357"/>
              <a:ext cx="3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AD</a:t>
              </a:r>
              <a:r>
                <a:rPr kumimoji="0" lang="en-US" sz="1600" b="1" i="1" baseline="-25000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2" name="Rectangle 27"/>
          <p:cNvSpPr>
            <a:spLocks noChangeAspect="1" noChangeArrowheads="1"/>
          </p:cNvSpPr>
          <p:nvPr/>
        </p:nvSpPr>
        <p:spPr bwMode="auto">
          <a:xfrm>
            <a:off x="7113129" y="4696309"/>
            <a:ext cx="4333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kumimoji="0" lang="en-US" sz="1600" b="1" i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 dirty="0">
              <a:solidFill>
                <a:srgbClr val="053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83"/>
          <p:cNvSpPr>
            <a:spLocks noChangeAspect="1" noChangeArrowheads="1"/>
          </p:cNvSpPr>
          <p:nvPr/>
        </p:nvSpPr>
        <p:spPr bwMode="auto">
          <a:xfrm>
            <a:off x="7479922" y="2007138"/>
            <a:ext cx="5690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kumimoji="0" lang="en-US" sz="1600" b="1" i="1" baseline="-25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85"/>
          <p:cNvSpPr>
            <a:spLocks noChangeAspect="1" noChangeArrowheads="1"/>
          </p:cNvSpPr>
          <p:nvPr/>
        </p:nvSpPr>
        <p:spPr bwMode="auto">
          <a:xfrm>
            <a:off x="4281069" y="3178564"/>
            <a:ext cx="3318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105</a:t>
            </a:r>
            <a:endParaRPr kumimoji="0" lang="en-US" sz="1600" b="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Freeform 48"/>
          <p:cNvSpPr>
            <a:spLocks/>
          </p:cNvSpPr>
          <p:nvPr/>
        </p:nvSpPr>
        <p:spPr bwMode="auto">
          <a:xfrm>
            <a:off x="6579729" y="3318278"/>
            <a:ext cx="119062" cy="119062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59"/>
          <p:cNvGrpSpPr>
            <a:grpSpLocks/>
          </p:cNvGrpSpPr>
          <p:nvPr/>
        </p:nvGrpSpPr>
        <p:grpSpPr bwMode="auto">
          <a:xfrm>
            <a:off x="5123634" y="1649994"/>
            <a:ext cx="2346325" cy="2363788"/>
            <a:chOff x="2400" y="575"/>
            <a:chExt cx="1478" cy="1489"/>
          </a:xfrm>
        </p:grpSpPr>
        <p:sp>
          <p:nvSpPr>
            <p:cNvPr id="37" name="Rectangle 37"/>
            <p:cNvSpPr>
              <a:spLocks noChangeAspect="1" noChangeArrowheads="1"/>
            </p:cNvSpPr>
            <p:nvPr/>
          </p:nvSpPr>
          <p:spPr bwMode="auto">
            <a:xfrm>
              <a:off x="3520" y="575"/>
              <a:ext cx="35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SRAS</a:t>
              </a:r>
              <a:r>
                <a:rPr kumimoji="0" lang="en-US" sz="1600" b="1" i="1" baseline="-250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Freeform 38"/>
            <p:cNvSpPr>
              <a:spLocks noChangeAspect="1"/>
            </p:cNvSpPr>
            <p:nvPr/>
          </p:nvSpPr>
          <p:spPr bwMode="auto">
            <a:xfrm>
              <a:off x="2400" y="742"/>
              <a:ext cx="1234" cy="1322"/>
            </a:xfrm>
            <a:custGeom>
              <a:avLst/>
              <a:gdLst>
                <a:gd name="T0" fmla="*/ 1 w 4625"/>
                <a:gd name="T1" fmla="*/ 25 h 4959"/>
                <a:gd name="T2" fmla="*/ 1 w 4625"/>
                <a:gd name="T3" fmla="*/ 24 h 4959"/>
                <a:gd name="T4" fmla="*/ 2 w 4625"/>
                <a:gd name="T5" fmla="*/ 24 h 4959"/>
                <a:gd name="T6" fmla="*/ 2 w 4625"/>
                <a:gd name="T7" fmla="*/ 23 h 4959"/>
                <a:gd name="T8" fmla="*/ 3 w 4625"/>
                <a:gd name="T9" fmla="*/ 23 h 4959"/>
                <a:gd name="T10" fmla="*/ 3 w 4625"/>
                <a:gd name="T11" fmla="*/ 22 h 4959"/>
                <a:gd name="T12" fmla="*/ 4 w 4625"/>
                <a:gd name="T13" fmla="*/ 22 h 4959"/>
                <a:gd name="T14" fmla="*/ 5 w 4625"/>
                <a:gd name="T15" fmla="*/ 21 h 4959"/>
                <a:gd name="T16" fmla="*/ 5 w 4625"/>
                <a:gd name="T17" fmla="*/ 21 h 4959"/>
                <a:gd name="T18" fmla="*/ 6 w 4625"/>
                <a:gd name="T19" fmla="*/ 20 h 4959"/>
                <a:gd name="T20" fmla="*/ 7 w 4625"/>
                <a:gd name="T21" fmla="*/ 19 h 4959"/>
                <a:gd name="T22" fmla="*/ 7 w 4625"/>
                <a:gd name="T23" fmla="*/ 19 h 4959"/>
                <a:gd name="T24" fmla="*/ 8 w 4625"/>
                <a:gd name="T25" fmla="*/ 18 h 4959"/>
                <a:gd name="T26" fmla="*/ 8 w 4625"/>
                <a:gd name="T27" fmla="*/ 18 h 4959"/>
                <a:gd name="T28" fmla="*/ 9 w 4625"/>
                <a:gd name="T29" fmla="*/ 17 h 4959"/>
                <a:gd name="T30" fmla="*/ 10 w 4625"/>
                <a:gd name="T31" fmla="*/ 17 h 4959"/>
                <a:gd name="T32" fmla="*/ 10 w 4625"/>
                <a:gd name="T33" fmla="*/ 16 h 4959"/>
                <a:gd name="T34" fmla="*/ 11 w 4625"/>
                <a:gd name="T35" fmla="*/ 15 h 4959"/>
                <a:gd name="T36" fmla="*/ 11 w 4625"/>
                <a:gd name="T37" fmla="*/ 15 h 4959"/>
                <a:gd name="T38" fmla="*/ 12 w 4625"/>
                <a:gd name="T39" fmla="*/ 14 h 4959"/>
                <a:gd name="T40" fmla="*/ 12 w 4625"/>
                <a:gd name="T41" fmla="*/ 14 h 4959"/>
                <a:gd name="T42" fmla="*/ 13 w 4625"/>
                <a:gd name="T43" fmla="*/ 13 h 4959"/>
                <a:gd name="T44" fmla="*/ 13 w 4625"/>
                <a:gd name="T45" fmla="*/ 13 h 4959"/>
                <a:gd name="T46" fmla="*/ 14 w 4625"/>
                <a:gd name="T47" fmla="*/ 12 h 4959"/>
                <a:gd name="T48" fmla="*/ 14 w 4625"/>
                <a:gd name="T49" fmla="*/ 11 h 4959"/>
                <a:gd name="T50" fmla="*/ 15 w 4625"/>
                <a:gd name="T51" fmla="*/ 11 h 4959"/>
                <a:gd name="T52" fmla="*/ 15 w 4625"/>
                <a:gd name="T53" fmla="*/ 10 h 4959"/>
                <a:gd name="T54" fmla="*/ 16 w 4625"/>
                <a:gd name="T55" fmla="*/ 10 h 4959"/>
                <a:gd name="T56" fmla="*/ 17 w 4625"/>
                <a:gd name="T57" fmla="*/ 9 h 4959"/>
                <a:gd name="T58" fmla="*/ 17 w 4625"/>
                <a:gd name="T59" fmla="*/ 8 h 4959"/>
                <a:gd name="T60" fmla="*/ 17 w 4625"/>
                <a:gd name="T61" fmla="*/ 8 h 4959"/>
                <a:gd name="T62" fmla="*/ 18 w 4625"/>
                <a:gd name="T63" fmla="*/ 7 h 4959"/>
                <a:gd name="T64" fmla="*/ 18 w 4625"/>
                <a:gd name="T65" fmla="*/ 7 h 4959"/>
                <a:gd name="T66" fmla="*/ 19 w 4625"/>
                <a:gd name="T67" fmla="*/ 6 h 4959"/>
                <a:gd name="T68" fmla="*/ 19 w 4625"/>
                <a:gd name="T69" fmla="*/ 6 h 4959"/>
                <a:gd name="T70" fmla="*/ 19 w 4625"/>
                <a:gd name="T71" fmla="*/ 5 h 4959"/>
                <a:gd name="T72" fmla="*/ 20 w 4625"/>
                <a:gd name="T73" fmla="*/ 5 h 4959"/>
                <a:gd name="T74" fmla="*/ 20 w 4625"/>
                <a:gd name="T75" fmla="*/ 4 h 4959"/>
                <a:gd name="T76" fmla="*/ 21 w 4625"/>
                <a:gd name="T77" fmla="*/ 4 h 4959"/>
                <a:gd name="T78" fmla="*/ 21 w 4625"/>
                <a:gd name="T79" fmla="*/ 3 h 4959"/>
                <a:gd name="T80" fmla="*/ 21 w 4625"/>
                <a:gd name="T81" fmla="*/ 3 h 4959"/>
                <a:gd name="T82" fmla="*/ 22 w 4625"/>
                <a:gd name="T83" fmla="*/ 2 h 4959"/>
                <a:gd name="T84" fmla="*/ 22 w 4625"/>
                <a:gd name="T85" fmla="*/ 2 h 4959"/>
                <a:gd name="T86" fmla="*/ 22 w 4625"/>
                <a:gd name="T87" fmla="*/ 2 h 4959"/>
                <a:gd name="T88" fmla="*/ 23 w 4625"/>
                <a:gd name="T89" fmla="*/ 1 h 4959"/>
                <a:gd name="T90" fmla="*/ 23 w 4625"/>
                <a:gd name="T91" fmla="*/ 1 h 4959"/>
                <a:gd name="T92" fmla="*/ 23 w 4625"/>
                <a:gd name="T93" fmla="*/ 1 h 4959"/>
                <a:gd name="T94" fmla="*/ 23 w 4625"/>
                <a:gd name="T95" fmla="*/ 0 h 4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25"/>
                <a:gd name="T145" fmla="*/ 0 h 4959"/>
                <a:gd name="T146" fmla="*/ 4625 w 4625"/>
                <a:gd name="T147" fmla="*/ 4959 h 4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25" h="4959">
                  <a:moveTo>
                    <a:pt x="0" y="4959"/>
                  </a:moveTo>
                  <a:lnTo>
                    <a:pt x="40" y="4928"/>
                  </a:lnTo>
                  <a:lnTo>
                    <a:pt x="82" y="4897"/>
                  </a:lnTo>
                  <a:lnTo>
                    <a:pt x="122" y="4866"/>
                  </a:lnTo>
                  <a:lnTo>
                    <a:pt x="164" y="4835"/>
                  </a:lnTo>
                  <a:lnTo>
                    <a:pt x="205" y="4803"/>
                  </a:lnTo>
                  <a:lnTo>
                    <a:pt x="246" y="4771"/>
                  </a:lnTo>
                  <a:lnTo>
                    <a:pt x="287" y="4739"/>
                  </a:lnTo>
                  <a:lnTo>
                    <a:pt x="328" y="4706"/>
                  </a:lnTo>
                  <a:lnTo>
                    <a:pt x="369" y="4673"/>
                  </a:lnTo>
                  <a:lnTo>
                    <a:pt x="409" y="4640"/>
                  </a:lnTo>
                  <a:lnTo>
                    <a:pt x="451" y="4607"/>
                  </a:lnTo>
                  <a:lnTo>
                    <a:pt x="491" y="4574"/>
                  </a:lnTo>
                  <a:lnTo>
                    <a:pt x="532" y="4540"/>
                  </a:lnTo>
                  <a:lnTo>
                    <a:pt x="573" y="4506"/>
                  </a:lnTo>
                  <a:lnTo>
                    <a:pt x="614" y="4472"/>
                  </a:lnTo>
                  <a:lnTo>
                    <a:pt x="654" y="4437"/>
                  </a:lnTo>
                  <a:lnTo>
                    <a:pt x="695" y="4403"/>
                  </a:lnTo>
                  <a:lnTo>
                    <a:pt x="736" y="4368"/>
                  </a:lnTo>
                  <a:lnTo>
                    <a:pt x="776" y="4333"/>
                  </a:lnTo>
                  <a:lnTo>
                    <a:pt x="817" y="4298"/>
                  </a:lnTo>
                  <a:lnTo>
                    <a:pt x="857" y="4261"/>
                  </a:lnTo>
                  <a:lnTo>
                    <a:pt x="898" y="4226"/>
                  </a:lnTo>
                  <a:lnTo>
                    <a:pt x="938" y="4190"/>
                  </a:lnTo>
                  <a:lnTo>
                    <a:pt x="978" y="4154"/>
                  </a:lnTo>
                  <a:lnTo>
                    <a:pt x="1018" y="4118"/>
                  </a:lnTo>
                  <a:lnTo>
                    <a:pt x="1058" y="4081"/>
                  </a:lnTo>
                  <a:lnTo>
                    <a:pt x="1098" y="4044"/>
                  </a:lnTo>
                  <a:lnTo>
                    <a:pt x="1138" y="4007"/>
                  </a:lnTo>
                  <a:lnTo>
                    <a:pt x="1179" y="3970"/>
                  </a:lnTo>
                  <a:lnTo>
                    <a:pt x="1218" y="3933"/>
                  </a:lnTo>
                  <a:lnTo>
                    <a:pt x="1257" y="3895"/>
                  </a:lnTo>
                  <a:lnTo>
                    <a:pt x="1298" y="3858"/>
                  </a:lnTo>
                  <a:lnTo>
                    <a:pt x="1337" y="3821"/>
                  </a:lnTo>
                  <a:lnTo>
                    <a:pt x="1376" y="3782"/>
                  </a:lnTo>
                  <a:lnTo>
                    <a:pt x="1416" y="3745"/>
                  </a:lnTo>
                  <a:lnTo>
                    <a:pt x="1455" y="3707"/>
                  </a:lnTo>
                  <a:lnTo>
                    <a:pt x="1493" y="3669"/>
                  </a:lnTo>
                  <a:lnTo>
                    <a:pt x="1533" y="3630"/>
                  </a:lnTo>
                  <a:lnTo>
                    <a:pt x="1572" y="3592"/>
                  </a:lnTo>
                  <a:lnTo>
                    <a:pt x="1610" y="3554"/>
                  </a:lnTo>
                  <a:lnTo>
                    <a:pt x="1650" y="3515"/>
                  </a:lnTo>
                  <a:lnTo>
                    <a:pt x="1688" y="3477"/>
                  </a:lnTo>
                  <a:lnTo>
                    <a:pt x="1726" y="3438"/>
                  </a:lnTo>
                  <a:lnTo>
                    <a:pt x="1765" y="3399"/>
                  </a:lnTo>
                  <a:lnTo>
                    <a:pt x="1803" y="3360"/>
                  </a:lnTo>
                  <a:lnTo>
                    <a:pt x="1841" y="3322"/>
                  </a:lnTo>
                  <a:lnTo>
                    <a:pt x="1880" y="3282"/>
                  </a:lnTo>
                  <a:lnTo>
                    <a:pt x="1918" y="3244"/>
                  </a:lnTo>
                  <a:lnTo>
                    <a:pt x="1955" y="3204"/>
                  </a:lnTo>
                  <a:lnTo>
                    <a:pt x="1992" y="3166"/>
                  </a:lnTo>
                  <a:lnTo>
                    <a:pt x="2030" y="3127"/>
                  </a:lnTo>
                  <a:lnTo>
                    <a:pt x="2067" y="3087"/>
                  </a:lnTo>
                  <a:lnTo>
                    <a:pt x="2104" y="3048"/>
                  </a:lnTo>
                  <a:lnTo>
                    <a:pt x="2141" y="3009"/>
                  </a:lnTo>
                  <a:lnTo>
                    <a:pt x="2178" y="2969"/>
                  </a:lnTo>
                  <a:lnTo>
                    <a:pt x="2216" y="2930"/>
                  </a:lnTo>
                  <a:lnTo>
                    <a:pt x="2252" y="2890"/>
                  </a:lnTo>
                  <a:lnTo>
                    <a:pt x="2289" y="2851"/>
                  </a:lnTo>
                  <a:lnTo>
                    <a:pt x="2325" y="2812"/>
                  </a:lnTo>
                  <a:lnTo>
                    <a:pt x="2361" y="2772"/>
                  </a:lnTo>
                  <a:lnTo>
                    <a:pt x="2398" y="2733"/>
                  </a:lnTo>
                  <a:lnTo>
                    <a:pt x="2434" y="2694"/>
                  </a:lnTo>
                  <a:lnTo>
                    <a:pt x="2469" y="2654"/>
                  </a:lnTo>
                  <a:lnTo>
                    <a:pt x="2505" y="2615"/>
                  </a:lnTo>
                  <a:lnTo>
                    <a:pt x="2540" y="2575"/>
                  </a:lnTo>
                  <a:lnTo>
                    <a:pt x="2575" y="2536"/>
                  </a:lnTo>
                  <a:lnTo>
                    <a:pt x="2610" y="2497"/>
                  </a:lnTo>
                  <a:lnTo>
                    <a:pt x="2645" y="2457"/>
                  </a:lnTo>
                  <a:lnTo>
                    <a:pt x="2681" y="2418"/>
                  </a:lnTo>
                  <a:lnTo>
                    <a:pt x="2715" y="2380"/>
                  </a:lnTo>
                  <a:lnTo>
                    <a:pt x="2750" y="2340"/>
                  </a:lnTo>
                  <a:lnTo>
                    <a:pt x="2784" y="2301"/>
                  </a:lnTo>
                  <a:lnTo>
                    <a:pt x="2818" y="2262"/>
                  </a:lnTo>
                  <a:lnTo>
                    <a:pt x="2852" y="2223"/>
                  </a:lnTo>
                  <a:lnTo>
                    <a:pt x="2885" y="2185"/>
                  </a:lnTo>
                  <a:lnTo>
                    <a:pt x="2919" y="2146"/>
                  </a:lnTo>
                  <a:lnTo>
                    <a:pt x="2952" y="2107"/>
                  </a:lnTo>
                  <a:lnTo>
                    <a:pt x="2985" y="2069"/>
                  </a:lnTo>
                  <a:lnTo>
                    <a:pt x="3018" y="2030"/>
                  </a:lnTo>
                  <a:lnTo>
                    <a:pt x="3051" y="1992"/>
                  </a:lnTo>
                  <a:lnTo>
                    <a:pt x="3083" y="1955"/>
                  </a:lnTo>
                  <a:lnTo>
                    <a:pt x="3116" y="1917"/>
                  </a:lnTo>
                  <a:lnTo>
                    <a:pt x="3148" y="1878"/>
                  </a:lnTo>
                  <a:lnTo>
                    <a:pt x="3179" y="1841"/>
                  </a:lnTo>
                  <a:lnTo>
                    <a:pt x="3211" y="1804"/>
                  </a:lnTo>
                  <a:lnTo>
                    <a:pt x="3242" y="1765"/>
                  </a:lnTo>
                  <a:lnTo>
                    <a:pt x="3274" y="1728"/>
                  </a:lnTo>
                  <a:lnTo>
                    <a:pt x="3305" y="1691"/>
                  </a:lnTo>
                  <a:lnTo>
                    <a:pt x="3336" y="1655"/>
                  </a:lnTo>
                  <a:lnTo>
                    <a:pt x="3366" y="1617"/>
                  </a:lnTo>
                  <a:lnTo>
                    <a:pt x="3396" y="1581"/>
                  </a:lnTo>
                  <a:lnTo>
                    <a:pt x="3426" y="1544"/>
                  </a:lnTo>
                  <a:lnTo>
                    <a:pt x="3456" y="1508"/>
                  </a:lnTo>
                  <a:lnTo>
                    <a:pt x="3486" y="1472"/>
                  </a:lnTo>
                  <a:lnTo>
                    <a:pt x="3516" y="1435"/>
                  </a:lnTo>
                  <a:lnTo>
                    <a:pt x="3544" y="1400"/>
                  </a:lnTo>
                  <a:lnTo>
                    <a:pt x="3573" y="1365"/>
                  </a:lnTo>
                  <a:lnTo>
                    <a:pt x="3602" y="1329"/>
                  </a:lnTo>
                  <a:lnTo>
                    <a:pt x="3630" y="1294"/>
                  </a:lnTo>
                  <a:lnTo>
                    <a:pt x="3658" y="1260"/>
                  </a:lnTo>
                  <a:lnTo>
                    <a:pt x="3686" y="1225"/>
                  </a:lnTo>
                  <a:lnTo>
                    <a:pt x="3713" y="1191"/>
                  </a:lnTo>
                  <a:lnTo>
                    <a:pt x="3741" y="1155"/>
                  </a:lnTo>
                  <a:lnTo>
                    <a:pt x="3768" y="1121"/>
                  </a:lnTo>
                  <a:lnTo>
                    <a:pt x="3795" y="1088"/>
                  </a:lnTo>
                  <a:lnTo>
                    <a:pt x="3822" y="1054"/>
                  </a:lnTo>
                  <a:lnTo>
                    <a:pt x="3848" y="1021"/>
                  </a:lnTo>
                  <a:lnTo>
                    <a:pt x="3874" y="988"/>
                  </a:lnTo>
                  <a:lnTo>
                    <a:pt x="3900" y="955"/>
                  </a:lnTo>
                  <a:lnTo>
                    <a:pt x="3925" y="923"/>
                  </a:lnTo>
                  <a:lnTo>
                    <a:pt x="3951" y="891"/>
                  </a:lnTo>
                  <a:lnTo>
                    <a:pt x="3975" y="860"/>
                  </a:lnTo>
                  <a:lnTo>
                    <a:pt x="4000" y="828"/>
                  </a:lnTo>
                  <a:lnTo>
                    <a:pt x="4024" y="797"/>
                  </a:lnTo>
                  <a:lnTo>
                    <a:pt x="4049" y="765"/>
                  </a:lnTo>
                  <a:lnTo>
                    <a:pt x="4072" y="735"/>
                  </a:lnTo>
                  <a:lnTo>
                    <a:pt x="4095" y="704"/>
                  </a:lnTo>
                  <a:lnTo>
                    <a:pt x="4119" y="674"/>
                  </a:lnTo>
                  <a:lnTo>
                    <a:pt x="4142" y="645"/>
                  </a:lnTo>
                  <a:lnTo>
                    <a:pt x="4164" y="615"/>
                  </a:lnTo>
                  <a:lnTo>
                    <a:pt x="4187" y="586"/>
                  </a:lnTo>
                  <a:lnTo>
                    <a:pt x="4209" y="557"/>
                  </a:lnTo>
                  <a:lnTo>
                    <a:pt x="4230" y="529"/>
                  </a:lnTo>
                  <a:lnTo>
                    <a:pt x="4252" y="501"/>
                  </a:lnTo>
                  <a:lnTo>
                    <a:pt x="4273" y="472"/>
                  </a:lnTo>
                  <a:lnTo>
                    <a:pt x="4293" y="445"/>
                  </a:lnTo>
                  <a:lnTo>
                    <a:pt x="4314" y="418"/>
                  </a:lnTo>
                  <a:lnTo>
                    <a:pt x="4334" y="391"/>
                  </a:lnTo>
                  <a:lnTo>
                    <a:pt x="4354" y="366"/>
                  </a:lnTo>
                  <a:lnTo>
                    <a:pt x="4373" y="339"/>
                  </a:lnTo>
                  <a:lnTo>
                    <a:pt x="4392" y="314"/>
                  </a:lnTo>
                  <a:lnTo>
                    <a:pt x="4411" y="289"/>
                  </a:lnTo>
                  <a:lnTo>
                    <a:pt x="4429" y="263"/>
                  </a:lnTo>
                  <a:lnTo>
                    <a:pt x="4447" y="239"/>
                  </a:lnTo>
                  <a:lnTo>
                    <a:pt x="4466" y="216"/>
                  </a:lnTo>
                  <a:lnTo>
                    <a:pt x="4484" y="192"/>
                  </a:lnTo>
                  <a:lnTo>
                    <a:pt x="4501" y="169"/>
                  </a:lnTo>
                  <a:lnTo>
                    <a:pt x="4517" y="146"/>
                  </a:lnTo>
                  <a:lnTo>
                    <a:pt x="4534" y="124"/>
                  </a:lnTo>
                  <a:lnTo>
                    <a:pt x="4550" y="102"/>
                  </a:lnTo>
                  <a:lnTo>
                    <a:pt x="4566" y="80"/>
                  </a:lnTo>
                  <a:lnTo>
                    <a:pt x="4580" y="59"/>
                  </a:lnTo>
                  <a:lnTo>
                    <a:pt x="4595" y="39"/>
                  </a:lnTo>
                  <a:lnTo>
                    <a:pt x="4610" y="19"/>
                  </a:lnTo>
                  <a:lnTo>
                    <a:pt x="4625" y="0"/>
                  </a:lnTo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Line 42"/>
            <p:cNvSpPr>
              <a:spLocks noChangeShapeType="1"/>
            </p:cNvSpPr>
            <p:nvPr/>
          </p:nvSpPr>
          <p:spPr bwMode="auto">
            <a:xfrm>
              <a:off x="3420" y="1092"/>
              <a:ext cx="35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Line 43"/>
            <p:cNvSpPr>
              <a:spLocks noChangeShapeType="1"/>
            </p:cNvSpPr>
            <p:nvPr/>
          </p:nvSpPr>
          <p:spPr bwMode="auto">
            <a:xfrm>
              <a:off x="2562" y="2016"/>
              <a:ext cx="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3" name="Line 44"/>
          <p:cNvSpPr>
            <a:spLocks noChangeShapeType="1"/>
          </p:cNvSpPr>
          <p:nvPr/>
        </p:nvSpPr>
        <p:spPr bwMode="auto">
          <a:xfrm>
            <a:off x="6350773" y="5023431"/>
            <a:ext cx="42068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ectangle 45"/>
          <p:cNvSpPr>
            <a:spLocks noChangeAspect="1" noChangeArrowheads="1"/>
          </p:cNvSpPr>
          <p:nvPr/>
        </p:nvSpPr>
        <p:spPr bwMode="auto">
          <a:xfrm>
            <a:off x="4294960" y="2729494"/>
            <a:ext cx="2780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4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endParaRPr kumimoji="0" lang="en-US" sz="2400" b="0" baseline="-25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46"/>
          <p:cNvSpPr>
            <a:spLocks noChangeAspect="1" noChangeShapeType="1"/>
          </p:cNvSpPr>
          <p:nvPr/>
        </p:nvSpPr>
        <p:spPr bwMode="auto">
          <a:xfrm flipH="1">
            <a:off x="4717235" y="2891419"/>
            <a:ext cx="15779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60"/>
          <p:cNvSpPr>
            <a:spLocks noChangeArrowheads="1"/>
          </p:cNvSpPr>
          <p:nvPr/>
        </p:nvSpPr>
        <p:spPr bwMode="auto">
          <a:xfrm>
            <a:off x="6177749" y="5188572"/>
            <a:ext cx="18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400" b="1" i="1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400" b="1" i="1" baseline="-2500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400" b="1" baseline="-2500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Line 62"/>
          <p:cNvSpPr>
            <a:spLocks noChangeAspect="1" noChangeShapeType="1"/>
          </p:cNvSpPr>
          <p:nvPr/>
        </p:nvSpPr>
        <p:spPr bwMode="auto">
          <a:xfrm>
            <a:off x="6288860" y="2893006"/>
            <a:ext cx="0" cy="2271713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Freeform 41"/>
          <p:cNvSpPr>
            <a:spLocks/>
          </p:cNvSpPr>
          <p:nvPr/>
        </p:nvSpPr>
        <p:spPr bwMode="auto">
          <a:xfrm>
            <a:off x="6231710" y="2829506"/>
            <a:ext cx="119063" cy="119063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Freeform 29"/>
          <p:cNvSpPr>
            <a:spLocks/>
          </p:cNvSpPr>
          <p:nvPr/>
        </p:nvSpPr>
        <p:spPr bwMode="auto">
          <a:xfrm>
            <a:off x="6232066" y="3696103"/>
            <a:ext cx="119063" cy="119062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9" name="Group 92"/>
          <p:cNvGrpSpPr>
            <a:grpSpLocks/>
          </p:cNvGrpSpPr>
          <p:nvPr/>
        </p:nvGrpSpPr>
        <p:grpSpPr bwMode="auto">
          <a:xfrm>
            <a:off x="7133854" y="3051579"/>
            <a:ext cx="1854200" cy="714375"/>
            <a:chOff x="3638" y="1470"/>
            <a:chExt cx="1168" cy="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0" name="Rectangle 51"/>
            <p:cNvSpPr>
              <a:spLocks noChangeArrowheads="1"/>
            </p:cNvSpPr>
            <p:nvPr/>
          </p:nvSpPr>
          <p:spPr bwMode="auto">
            <a:xfrm>
              <a:off x="3638" y="1470"/>
              <a:ext cx="1168" cy="45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Rectangle 52"/>
            <p:cNvSpPr>
              <a:spLocks noChangeArrowheads="1"/>
            </p:cNvSpPr>
            <p:nvPr/>
          </p:nvSpPr>
          <p:spPr bwMode="auto">
            <a:xfrm>
              <a:off x="3696" y="1504"/>
              <a:ext cx="1038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Long-run</a:t>
              </a:r>
              <a:r>
                <a:rPr kumimoji="0"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effects </a:t>
              </a:r>
              <a:r>
                <a:rPr kumimoji="0"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an unanticipated</a:t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increase in </a:t>
              </a:r>
              <a:r>
                <a:rPr kumimoji="0" lang="en-US" sz="16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90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74" grpId="0"/>
      <p:bldP spid="75" grpId="0" animBg="1"/>
      <p:bldP spid="76" grpId="0"/>
      <p:bldP spid="77" grpId="0" animBg="1"/>
      <p:bldP spid="7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88576"/>
            <a:ext cx="8932985" cy="431627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09787"/>
            <a:ext cx="8904855" cy="774354"/>
          </a:xfrm>
        </p:spPr>
        <p:txBody>
          <a:bodyPr/>
          <a:lstStyle/>
          <a:p>
            <a:r>
              <a:rPr lang="en-US" sz="3400" dirty="0"/>
              <a:t>Unanticipated Decrease 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in </a:t>
            </a:r>
            <a:r>
              <a:rPr lang="en-US" sz="3400" dirty="0"/>
              <a:t>Aggregate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88566"/>
            <a:ext cx="8883750" cy="4293029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Impact of </a:t>
            </a:r>
            <a:r>
              <a:rPr lang="en-US" sz="2600" i="1" dirty="0">
                <a:solidFill>
                  <a:srgbClr val="32302A"/>
                </a:solidFill>
              </a:rPr>
              <a:t>unanticipated reduction </a:t>
            </a:r>
            <a:r>
              <a:rPr lang="en-US" sz="2600" dirty="0">
                <a:solidFill>
                  <a:srgbClr val="32302A"/>
                </a:solidFill>
              </a:rPr>
              <a:t>in </a:t>
            </a:r>
            <a:r>
              <a:rPr lang="en-US" sz="2600" b="1" i="1" dirty="0">
                <a:solidFill>
                  <a:schemeClr val="accent5">
                    <a:lumMod val="75000"/>
                  </a:schemeClr>
                </a:solidFill>
              </a:rPr>
              <a:t>AD</a:t>
            </a:r>
            <a:r>
              <a:rPr lang="en-US" sz="2600" dirty="0">
                <a:solidFill>
                  <a:srgbClr val="32302A"/>
                </a:solidFill>
              </a:rPr>
              <a:t>: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Weak demand and lower prices in the goods &amp; services market will reduce profit margins. Many firms will incur losses. 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Firms will reduce output, the unemployment rate will rise above the natural rate, and output will temporarily fall short of the economy's long-run potential. 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With time, long-term contracts will be modified.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Eventually, lower resource prices and lower real interest rates will direct the economy back to long-run equilibrium, but this may be a lengthy and painful process.</a:t>
            </a:r>
          </a:p>
        </p:txBody>
      </p:sp>
    </p:spTree>
    <p:extLst>
      <p:ext uri="{BB962C8B-B14F-4D97-AF65-F5344CB8AC3E}">
        <p14:creationId xmlns:p14="http://schemas.microsoft.com/office/powerpoint/2010/main" val="296521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 smtClean="0"/>
              <a:t>Decrease </a:t>
            </a:r>
            <a:r>
              <a:rPr lang="en-US" sz="3400" dirty="0"/>
              <a:t>in AD:  </a:t>
            </a:r>
            <a:r>
              <a:rPr lang="en-US" sz="3400" dirty="0" smtClean="0"/>
              <a:t>Short </a:t>
            </a:r>
            <a:r>
              <a:rPr lang="en-US" sz="3400" dirty="0"/>
              <a:t>Run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1917281"/>
            <a:ext cx="4080183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short-run impact of an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unanticipated reduction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(a shift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decline in output (to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and a lower price level (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95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Temporarily, profit margins decline, output falls, and unemployment rises above its natural rate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282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6"/>
          <p:cNvSpPr>
            <a:spLocks noChangeAspect="1" noChangeArrowheads="1"/>
          </p:cNvSpPr>
          <p:nvPr/>
        </p:nvSpPr>
        <p:spPr bwMode="auto">
          <a:xfrm>
            <a:off x="7533458" y="5072386"/>
            <a:ext cx="1352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236610" y="1724864"/>
            <a:ext cx="593432" cy="3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>
            <a:off x="6282866" y="2127653"/>
            <a:ext cx="1588" cy="3017837"/>
          </a:xfrm>
          <a:prstGeom prst="line">
            <a:avLst/>
          </a:prstGeom>
          <a:noFill/>
          <a:ln w="57150">
            <a:solidFill>
              <a:srgbClr val="C0383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027360" y="1862675"/>
            <a:ext cx="5113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endParaRPr kumimoji="0" lang="en-US" sz="1600" b="1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3"/>
          <p:cNvSpPr>
            <a:spLocks noChangeAspect="1" noChangeShapeType="1"/>
          </p:cNvSpPr>
          <p:nvPr/>
        </p:nvSpPr>
        <p:spPr bwMode="auto">
          <a:xfrm flipH="1">
            <a:off x="4717591" y="3759603"/>
            <a:ext cx="15779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reeform 25"/>
          <p:cNvSpPr>
            <a:spLocks noChangeAspect="1"/>
          </p:cNvSpPr>
          <p:nvPr/>
        </p:nvSpPr>
        <p:spPr bwMode="auto">
          <a:xfrm>
            <a:off x="5555791" y="2302278"/>
            <a:ext cx="1958975" cy="2098675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2147483647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Freeform 26"/>
          <p:cNvSpPr>
            <a:spLocks noChangeAspect="1"/>
          </p:cNvSpPr>
          <p:nvPr/>
        </p:nvSpPr>
        <p:spPr bwMode="auto">
          <a:xfrm>
            <a:off x="5219241" y="1932390"/>
            <a:ext cx="1892300" cy="2838450"/>
          </a:xfrm>
          <a:custGeom>
            <a:avLst/>
            <a:gdLst>
              <a:gd name="T0" fmla="*/ 2147483647 w 4147"/>
              <a:gd name="T1" fmla="*/ 2147483647 h 6220"/>
              <a:gd name="T2" fmla="*/ 2147483647 w 4147"/>
              <a:gd name="T3" fmla="*/ 2147483647 h 6220"/>
              <a:gd name="T4" fmla="*/ 2147483647 w 4147"/>
              <a:gd name="T5" fmla="*/ 2147483647 h 6220"/>
              <a:gd name="T6" fmla="*/ 2147483647 w 4147"/>
              <a:gd name="T7" fmla="*/ 2147483647 h 6220"/>
              <a:gd name="T8" fmla="*/ 2147483647 w 4147"/>
              <a:gd name="T9" fmla="*/ 2147483647 h 6220"/>
              <a:gd name="T10" fmla="*/ 2147483647 w 4147"/>
              <a:gd name="T11" fmla="*/ 2147483647 h 6220"/>
              <a:gd name="T12" fmla="*/ 2147483647 w 4147"/>
              <a:gd name="T13" fmla="*/ 2147483647 h 6220"/>
              <a:gd name="T14" fmla="*/ 2147483647 w 4147"/>
              <a:gd name="T15" fmla="*/ 2147483647 h 6220"/>
              <a:gd name="T16" fmla="*/ 2147483647 w 4147"/>
              <a:gd name="T17" fmla="*/ 2147483647 h 6220"/>
              <a:gd name="T18" fmla="*/ 2147483647 w 4147"/>
              <a:gd name="T19" fmla="*/ 2147483647 h 6220"/>
              <a:gd name="T20" fmla="*/ 2147483647 w 4147"/>
              <a:gd name="T21" fmla="*/ 2147483647 h 6220"/>
              <a:gd name="T22" fmla="*/ 2147483647 w 4147"/>
              <a:gd name="T23" fmla="*/ 2147483647 h 6220"/>
              <a:gd name="T24" fmla="*/ 2147483647 w 4147"/>
              <a:gd name="T25" fmla="*/ 2147483647 h 6220"/>
              <a:gd name="T26" fmla="*/ 2147483647 w 4147"/>
              <a:gd name="T27" fmla="*/ 2147483647 h 6220"/>
              <a:gd name="T28" fmla="*/ 2147483647 w 4147"/>
              <a:gd name="T29" fmla="*/ 2147483647 h 6220"/>
              <a:gd name="T30" fmla="*/ 2147483647 w 4147"/>
              <a:gd name="T31" fmla="*/ 2147483647 h 6220"/>
              <a:gd name="T32" fmla="*/ 2147483647 w 4147"/>
              <a:gd name="T33" fmla="*/ 2147483647 h 6220"/>
              <a:gd name="T34" fmla="*/ 2147483647 w 4147"/>
              <a:gd name="T35" fmla="*/ 2147483647 h 6220"/>
              <a:gd name="T36" fmla="*/ 2147483647 w 4147"/>
              <a:gd name="T37" fmla="*/ 2147483647 h 6220"/>
              <a:gd name="T38" fmla="*/ 2147483647 w 4147"/>
              <a:gd name="T39" fmla="*/ 2147483647 h 6220"/>
              <a:gd name="T40" fmla="*/ 2147483647 w 4147"/>
              <a:gd name="T41" fmla="*/ 2147483647 h 6220"/>
              <a:gd name="T42" fmla="*/ 2147483647 w 4147"/>
              <a:gd name="T43" fmla="*/ 2147483647 h 6220"/>
              <a:gd name="T44" fmla="*/ 2147483647 w 4147"/>
              <a:gd name="T45" fmla="*/ 2147483647 h 6220"/>
              <a:gd name="T46" fmla="*/ 2147483647 w 4147"/>
              <a:gd name="T47" fmla="*/ 2147483647 h 6220"/>
              <a:gd name="T48" fmla="*/ 2147483647 w 4147"/>
              <a:gd name="T49" fmla="*/ 2147483647 h 6220"/>
              <a:gd name="T50" fmla="*/ 2147483647 w 4147"/>
              <a:gd name="T51" fmla="*/ 2147483647 h 6220"/>
              <a:gd name="T52" fmla="*/ 2147483647 w 4147"/>
              <a:gd name="T53" fmla="*/ 2147483647 h 6220"/>
              <a:gd name="T54" fmla="*/ 2147483647 w 4147"/>
              <a:gd name="T55" fmla="*/ 2147483647 h 6220"/>
              <a:gd name="T56" fmla="*/ 2147483647 w 4147"/>
              <a:gd name="T57" fmla="*/ 2147483647 h 6220"/>
              <a:gd name="T58" fmla="*/ 2147483647 w 4147"/>
              <a:gd name="T59" fmla="*/ 2147483647 h 6220"/>
              <a:gd name="T60" fmla="*/ 2147483647 w 4147"/>
              <a:gd name="T61" fmla="*/ 2147483647 h 6220"/>
              <a:gd name="T62" fmla="*/ 2147483647 w 4147"/>
              <a:gd name="T63" fmla="*/ 2147483647 h 6220"/>
              <a:gd name="T64" fmla="*/ 2147483647 w 4147"/>
              <a:gd name="T65" fmla="*/ 2147483647 h 6220"/>
              <a:gd name="T66" fmla="*/ 2147483647 w 4147"/>
              <a:gd name="T67" fmla="*/ 2147483647 h 6220"/>
              <a:gd name="T68" fmla="*/ 2147483647 w 4147"/>
              <a:gd name="T69" fmla="*/ 2147483647 h 6220"/>
              <a:gd name="T70" fmla="*/ 2147483647 w 4147"/>
              <a:gd name="T71" fmla="*/ 2147483647 h 6220"/>
              <a:gd name="T72" fmla="*/ 2147483647 w 4147"/>
              <a:gd name="T73" fmla="*/ 2147483647 h 6220"/>
              <a:gd name="T74" fmla="*/ 2147483647 w 4147"/>
              <a:gd name="T75" fmla="*/ 2147483647 h 6220"/>
              <a:gd name="T76" fmla="*/ 2147483647 w 4147"/>
              <a:gd name="T77" fmla="*/ 2147483647 h 6220"/>
              <a:gd name="T78" fmla="*/ 2147483647 w 4147"/>
              <a:gd name="T79" fmla="*/ 2147483647 h 6220"/>
              <a:gd name="T80" fmla="*/ 2147483647 w 4147"/>
              <a:gd name="T81" fmla="*/ 2147483647 h 6220"/>
              <a:gd name="T82" fmla="*/ 2147483647 w 4147"/>
              <a:gd name="T83" fmla="*/ 2147483647 h 6220"/>
              <a:gd name="T84" fmla="*/ 2147483647 w 4147"/>
              <a:gd name="T85" fmla="*/ 2147483647 h 6220"/>
              <a:gd name="T86" fmla="*/ 2147483647 w 4147"/>
              <a:gd name="T87" fmla="*/ 2147483647 h 6220"/>
              <a:gd name="T88" fmla="*/ 2147483647 w 4147"/>
              <a:gd name="T89" fmla="*/ 2147483647 h 6220"/>
              <a:gd name="T90" fmla="*/ 2147483647 w 4147"/>
              <a:gd name="T91" fmla="*/ 2147483647 h 6220"/>
              <a:gd name="T92" fmla="*/ 2147483647 w 4147"/>
              <a:gd name="T93" fmla="*/ 2147483647 h 6220"/>
              <a:gd name="T94" fmla="*/ 2147483647 w 4147"/>
              <a:gd name="T95" fmla="*/ 2147483647 h 6220"/>
              <a:gd name="T96" fmla="*/ 2147483647 w 4147"/>
              <a:gd name="T97" fmla="*/ 2147483647 h 6220"/>
              <a:gd name="T98" fmla="*/ 2147483647 w 4147"/>
              <a:gd name="T99" fmla="*/ 2147483647 h 6220"/>
              <a:gd name="T100" fmla="*/ 2147483647 w 4147"/>
              <a:gd name="T101" fmla="*/ 2147483647 h 6220"/>
              <a:gd name="T102" fmla="*/ 2147483647 w 4147"/>
              <a:gd name="T103" fmla="*/ 2147483647 h 6220"/>
              <a:gd name="T104" fmla="*/ 2147483647 w 4147"/>
              <a:gd name="T105" fmla="*/ 2147483647 h 6220"/>
              <a:gd name="T106" fmla="*/ 2147483647 w 4147"/>
              <a:gd name="T107" fmla="*/ 2147483647 h 62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47"/>
              <a:gd name="T163" fmla="*/ 0 h 6220"/>
              <a:gd name="T164" fmla="*/ 4147 w 4147"/>
              <a:gd name="T165" fmla="*/ 6220 h 622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47" h="6220">
                <a:moveTo>
                  <a:pt x="0" y="0"/>
                </a:moveTo>
                <a:lnTo>
                  <a:pt x="10" y="35"/>
                </a:lnTo>
                <a:lnTo>
                  <a:pt x="20" y="72"/>
                </a:lnTo>
                <a:lnTo>
                  <a:pt x="31" y="108"/>
                </a:lnTo>
                <a:lnTo>
                  <a:pt x="42" y="146"/>
                </a:lnTo>
                <a:lnTo>
                  <a:pt x="53" y="183"/>
                </a:lnTo>
                <a:lnTo>
                  <a:pt x="67" y="222"/>
                </a:lnTo>
                <a:lnTo>
                  <a:pt x="79" y="260"/>
                </a:lnTo>
                <a:lnTo>
                  <a:pt x="94" y="300"/>
                </a:lnTo>
                <a:lnTo>
                  <a:pt x="109" y="340"/>
                </a:lnTo>
                <a:lnTo>
                  <a:pt x="124" y="380"/>
                </a:lnTo>
                <a:lnTo>
                  <a:pt x="140" y="421"/>
                </a:lnTo>
                <a:lnTo>
                  <a:pt x="157" y="463"/>
                </a:lnTo>
                <a:lnTo>
                  <a:pt x="174" y="504"/>
                </a:lnTo>
                <a:lnTo>
                  <a:pt x="192" y="546"/>
                </a:lnTo>
                <a:lnTo>
                  <a:pt x="211" y="589"/>
                </a:lnTo>
                <a:lnTo>
                  <a:pt x="231" y="631"/>
                </a:lnTo>
                <a:lnTo>
                  <a:pt x="249" y="675"/>
                </a:lnTo>
                <a:lnTo>
                  <a:pt x="270" y="719"/>
                </a:lnTo>
                <a:lnTo>
                  <a:pt x="291" y="763"/>
                </a:lnTo>
                <a:lnTo>
                  <a:pt x="312" y="808"/>
                </a:lnTo>
                <a:lnTo>
                  <a:pt x="335" y="852"/>
                </a:lnTo>
                <a:lnTo>
                  <a:pt x="357" y="897"/>
                </a:lnTo>
                <a:lnTo>
                  <a:pt x="380" y="943"/>
                </a:lnTo>
                <a:lnTo>
                  <a:pt x="404" y="989"/>
                </a:lnTo>
                <a:lnTo>
                  <a:pt x="428" y="1035"/>
                </a:lnTo>
                <a:lnTo>
                  <a:pt x="452" y="1082"/>
                </a:lnTo>
                <a:lnTo>
                  <a:pt x="477" y="1129"/>
                </a:lnTo>
                <a:lnTo>
                  <a:pt x="503" y="1176"/>
                </a:lnTo>
                <a:lnTo>
                  <a:pt x="529" y="1223"/>
                </a:lnTo>
                <a:lnTo>
                  <a:pt x="555" y="1270"/>
                </a:lnTo>
                <a:lnTo>
                  <a:pt x="582" y="1318"/>
                </a:lnTo>
                <a:lnTo>
                  <a:pt x="609" y="1367"/>
                </a:lnTo>
                <a:lnTo>
                  <a:pt x="636" y="1415"/>
                </a:lnTo>
                <a:lnTo>
                  <a:pt x="664" y="1464"/>
                </a:lnTo>
                <a:lnTo>
                  <a:pt x="693" y="1513"/>
                </a:lnTo>
                <a:lnTo>
                  <a:pt x="722" y="1562"/>
                </a:lnTo>
                <a:lnTo>
                  <a:pt x="752" y="1612"/>
                </a:lnTo>
                <a:lnTo>
                  <a:pt x="781" y="1661"/>
                </a:lnTo>
                <a:lnTo>
                  <a:pt x="811" y="1711"/>
                </a:lnTo>
                <a:lnTo>
                  <a:pt x="841" y="1761"/>
                </a:lnTo>
                <a:lnTo>
                  <a:pt x="873" y="1811"/>
                </a:lnTo>
                <a:lnTo>
                  <a:pt x="903" y="1861"/>
                </a:lnTo>
                <a:lnTo>
                  <a:pt x="934" y="1912"/>
                </a:lnTo>
                <a:lnTo>
                  <a:pt x="966" y="1962"/>
                </a:lnTo>
                <a:lnTo>
                  <a:pt x="999" y="2014"/>
                </a:lnTo>
                <a:lnTo>
                  <a:pt x="1031" y="2065"/>
                </a:lnTo>
                <a:lnTo>
                  <a:pt x="1063" y="2116"/>
                </a:lnTo>
                <a:lnTo>
                  <a:pt x="1096" y="2167"/>
                </a:lnTo>
                <a:lnTo>
                  <a:pt x="1129" y="2218"/>
                </a:lnTo>
                <a:lnTo>
                  <a:pt x="1162" y="2269"/>
                </a:lnTo>
                <a:lnTo>
                  <a:pt x="1197" y="2320"/>
                </a:lnTo>
                <a:lnTo>
                  <a:pt x="1230" y="2372"/>
                </a:lnTo>
                <a:lnTo>
                  <a:pt x="1264" y="2423"/>
                </a:lnTo>
                <a:lnTo>
                  <a:pt x="1299" y="2474"/>
                </a:lnTo>
                <a:lnTo>
                  <a:pt x="1333" y="2526"/>
                </a:lnTo>
                <a:lnTo>
                  <a:pt x="1368" y="2577"/>
                </a:lnTo>
                <a:lnTo>
                  <a:pt x="1403" y="2630"/>
                </a:lnTo>
                <a:lnTo>
                  <a:pt x="1437" y="2681"/>
                </a:lnTo>
                <a:lnTo>
                  <a:pt x="1473" y="2733"/>
                </a:lnTo>
                <a:lnTo>
                  <a:pt x="1508" y="2784"/>
                </a:lnTo>
                <a:lnTo>
                  <a:pt x="1544" y="2836"/>
                </a:lnTo>
                <a:lnTo>
                  <a:pt x="1579" y="2887"/>
                </a:lnTo>
                <a:lnTo>
                  <a:pt x="1616" y="2939"/>
                </a:lnTo>
                <a:lnTo>
                  <a:pt x="1651" y="2990"/>
                </a:lnTo>
                <a:lnTo>
                  <a:pt x="1687" y="3041"/>
                </a:lnTo>
                <a:lnTo>
                  <a:pt x="1724" y="3093"/>
                </a:lnTo>
                <a:lnTo>
                  <a:pt x="1759" y="3144"/>
                </a:lnTo>
                <a:lnTo>
                  <a:pt x="1796" y="3195"/>
                </a:lnTo>
                <a:lnTo>
                  <a:pt x="1832" y="3247"/>
                </a:lnTo>
                <a:lnTo>
                  <a:pt x="1869" y="3298"/>
                </a:lnTo>
                <a:lnTo>
                  <a:pt x="1905" y="3348"/>
                </a:lnTo>
                <a:lnTo>
                  <a:pt x="1942" y="3399"/>
                </a:lnTo>
                <a:lnTo>
                  <a:pt x="1978" y="3450"/>
                </a:lnTo>
                <a:lnTo>
                  <a:pt x="2015" y="3500"/>
                </a:lnTo>
                <a:lnTo>
                  <a:pt x="2051" y="3550"/>
                </a:lnTo>
                <a:lnTo>
                  <a:pt x="2089" y="3600"/>
                </a:lnTo>
                <a:lnTo>
                  <a:pt x="2125" y="3650"/>
                </a:lnTo>
                <a:lnTo>
                  <a:pt x="2162" y="3700"/>
                </a:lnTo>
                <a:lnTo>
                  <a:pt x="2198" y="3749"/>
                </a:lnTo>
                <a:lnTo>
                  <a:pt x="2235" y="3798"/>
                </a:lnTo>
                <a:lnTo>
                  <a:pt x="2271" y="3847"/>
                </a:lnTo>
                <a:lnTo>
                  <a:pt x="2307" y="3896"/>
                </a:lnTo>
                <a:lnTo>
                  <a:pt x="2343" y="3944"/>
                </a:lnTo>
                <a:lnTo>
                  <a:pt x="2379" y="3993"/>
                </a:lnTo>
                <a:lnTo>
                  <a:pt x="2416" y="4041"/>
                </a:lnTo>
                <a:lnTo>
                  <a:pt x="2451" y="4089"/>
                </a:lnTo>
                <a:lnTo>
                  <a:pt x="2488" y="4137"/>
                </a:lnTo>
                <a:lnTo>
                  <a:pt x="2523" y="4184"/>
                </a:lnTo>
                <a:lnTo>
                  <a:pt x="2559" y="4230"/>
                </a:lnTo>
                <a:lnTo>
                  <a:pt x="2595" y="4277"/>
                </a:lnTo>
                <a:lnTo>
                  <a:pt x="2631" y="4324"/>
                </a:lnTo>
                <a:lnTo>
                  <a:pt x="2665" y="4370"/>
                </a:lnTo>
                <a:lnTo>
                  <a:pt x="2700" y="4416"/>
                </a:lnTo>
                <a:lnTo>
                  <a:pt x="2735" y="4461"/>
                </a:lnTo>
                <a:lnTo>
                  <a:pt x="2770" y="4507"/>
                </a:lnTo>
                <a:lnTo>
                  <a:pt x="2805" y="4550"/>
                </a:lnTo>
                <a:lnTo>
                  <a:pt x="2839" y="4595"/>
                </a:lnTo>
                <a:lnTo>
                  <a:pt x="2872" y="4639"/>
                </a:lnTo>
                <a:lnTo>
                  <a:pt x="2907" y="4683"/>
                </a:lnTo>
                <a:lnTo>
                  <a:pt x="2940" y="4726"/>
                </a:lnTo>
                <a:lnTo>
                  <a:pt x="2972" y="4768"/>
                </a:lnTo>
                <a:lnTo>
                  <a:pt x="3006" y="4811"/>
                </a:lnTo>
                <a:lnTo>
                  <a:pt x="3038" y="4853"/>
                </a:lnTo>
                <a:lnTo>
                  <a:pt x="3071" y="4894"/>
                </a:lnTo>
                <a:lnTo>
                  <a:pt x="3104" y="4935"/>
                </a:lnTo>
                <a:lnTo>
                  <a:pt x="3135" y="4976"/>
                </a:lnTo>
                <a:lnTo>
                  <a:pt x="3167" y="5016"/>
                </a:lnTo>
                <a:lnTo>
                  <a:pt x="3198" y="5056"/>
                </a:lnTo>
                <a:lnTo>
                  <a:pt x="3230" y="5094"/>
                </a:lnTo>
                <a:lnTo>
                  <a:pt x="3260" y="5134"/>
                </a:lnTo>
                <a:lnTo>
                  <a:pt x="3290" y="5172"/>
                </a:lnTo>
                <a:lnTo>
                  <a:pt x="3320" y="5209"/>
                </a:lnTo>
                <a:lnTo>
                  <a:pt x="3350" y="5247"/>
                </a:lnTo>
                <a:lnTo>
                  <a:pt x="3379" y="5283"/>
                </a:lnTo>
                <a:lnTo>
                  <a:pt x="3408" y="5319"/>
                </a:lnTo>
                <a:lnTo>
                  <a:pt x="3436" y="5355"/>
                </a:lnTo>
                <a:lnTo>
                  <a:pt x="3464" y="5389"/>
                </a:lnTo>
                <a:lnTo>
                  <a:pt x="3492" y="5424"/>
                </a:lnTo>
                <a:lnTo>
                  <a:pt x="3519" y="5457"/>
                </a:lnTo>
                <a:lnTo>
                  <a:pt x="3547" y="5491"/>
                </a:lnTo>
                <a:lnTo>
                  <a:pt x="3573" y="5523"/>
                </a:lnTo>
                <a:lnTo>
                  <a:pt x="3599" y="5555"/>
                </a:lnTo>
                <a:lnTo>
                  <a:pt x="3624" y="5586"/>
                </a:lnTo>
                <a:lnTo>
                  <a:pt x="3649" y="5618"/>
                </a:lnTo>
                <a:lnTo>
                  <a:pt x="3673" y="5647"/>
                </a:lnTo>
                <a:lnTo>
                  <a:pt x="3697" y="5677"/>
                </a:lnTo>
                <a:lnTo>
                  <a:pt x="3721" y="5705"/>
                </a:lnTo>
                <a:lnTo>
                  <a:pt x="3743" y="5733"/>
                </a:lnTo>
                <a:lnTo>
                  <a:pt x="3765" y="5761"/>
                </a:lnTo>
                <a:lnTo>
                  <a:pt x="3787" y="5788"/>
                </a:lnTo>
                <a:lnTo>
                  <a:pt x="3809" y="5814"/>
                </a:lnTo>
                <a:lnTo>
                  <a:pt x="3830" y="5839"/>
                </a:lnTo>
                <a:lnTo>
                  <a:pt x="3850" y="5864"/>
                </a:lnTo>
                <a:lnTo>
                  <a:pt x="3870" y="5888"/>
                </a:lnTo>
                <a:lnTo>
                  <a:pt x="3888" y="5911"/>
                </a:lnTo>
                <a:lnTo>
                  <a:pt x="3907" y="5932"/>
                </a:lnTo>
                <a:lnTo>
                  <a:pt x="3925" y="5954"/>
                </a:lnTo>
                <a:lnTo>
                  <a:pt x="3943" y="5975"/>
                </a:lnTo>
                <a:lnTo>
                  <a:pt x="3959" y="5995"/>
                </a:lnTo>
                <a:lnTo>
                  <a:pt x="3975" y="6015"/>
                </a:lnTo>
                <a:lnTo>
                  <a:pt x="3990" y="6033"/>
                </a:lnTo>
                <a:lnTo>
                  <a:pt x="4005" y="6050"/>
                </a:lnTo>
                <a:lnTo>
                  <a:pt x="4019" y="6067"/>
                </a:lnTo>
                <a:lnTo>
                  <a:pt x="4032" y="6084"/>
                </a:lnTo>
                <a:lnTo>
                  <a:pt x="4045" y="6098"/>
                </a:lnTo>
                <a:lnTo>
                  <a:pt x="4057" y="6113"/>
                </a:lnTo>
                <a:lnTo>
                  <a:pt x="4069" y="6126"/>
                </a:lnTo>
                <a:lnTo>
                  <a:pt x="4079" y="6139"/>
                </a:lnTo>
                <a:lnTo>
                  <a:pt x="4088" y="6150"/>
                </a:lnTo>
                <a:lnTo>
                  <a:pt x="4098" y="6162"/>
                </a:lnTo>
                <a:lnTo>
                  <a:pt x="4106" y="6171"/>
                </a:lnTo>
                <a:lnTo>
                  <a:pt x="4113" y="6181"/>
                </a:lnTo>
                <a:lnTo>
                  <a:pt x="4121" y="6189"/>
                </a:lnTo>
                <a:lnTo>
                  <a:pt x="4127" y="6196"/>
                </a:lnTo>
                <a:lnTo>
                  <a:pt x="4132" y="6202"/>
                </a:lnTo>
                <a:lnTo>
                  <a:pt x="4136" y="6208"/>
                </a:lnTo>
                <a:lnTo>
                  <a:pt x="4141" y="6212"/>
                </a:lnTo>
                <a:lnTo>
                  <a:pt x="4144" y="6216"/>
                </a:lnTo>
                <a:lnTo>
                  <a:pt x="4146" y="6218"/>
                </a:lnTo>
                <a:lnTo>
                  <a:pt x="4147" y="6219"/>
                </a:lnTo>
                <a:lnTo>
                  <a:pt x="4147" y="6220"/>
                </a:ln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28"/>
          <p:cNvSpPr>
            <a:spLocks noChangeAspect="1" noChangeShapeType="1"/>
          </p:cNvSpPr>
          <p:nvPr/>
        </p:nvSpPr>
        <p:spPr bwMode="auto">
          <a:xfrm>
            <a:off x="6282866" y="3785003"/>
            <a:ext cx="0" cy="135413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reeform 30"/>
          <p:cNvSpPr>
            <a:spLocks noChangeAspect="1"/>
          </p:cNvSpPr>
          <p:nvPr/>
        </p:nvSpPr>
        <p:spPr bwMode="auto">
          <a:xfrm rot="808441">
            <a:off x="5149391" y="4345390"/>
            <a:ext cx="373063" cy="401638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1678308893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62"/>
          <p:cNvSpPr>
            <a:spLocks noChangeArrowheads="1"/>
          </p:cNvSpPr>
          <p:nvPr/>
        </p:nvSpPr>
        <p:spPr bwMode="auto">
          <a:xfrm>
            <a:off x="6159041" y="5178882"/>
            <a:ext cx="2164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78"/>
          <p:cNvSpPr>
            <a:spLocks noChangeAspect="1" noChangeArrowheads="1"/>
          </p:cNvSpPr>
          <p:nvPr/>
        </p:nvSpPr>
        <p:spPr bwMode="auto">
          <a:xfrm>
            <a:off x="4277894" y="3626239"/>
            <a:ext cx="3318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1600" b="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27"/>
          <p:cNvSpPr>
            <a:spLocks noChangeAspect="1" noChangeArrowheads="1"/>
          </p:cNvSpPr>
          <p:nvPr/>
        </p:nvSpPr>
        <p:spPr bwMode="auto">
          <a:xfrm>
            <a:off x="7113129" y="4696309"/>
            <a:ext cx="4333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kumimoji="0" lang="en-US" sz="1600" b="1" i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 dirty="0">
              <a:solidFill>
                <a:srgbClr val="053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83"/>
          <p:cNvSpPr>
            <a:spLocks noChangeAspect="1" noChangeArrowheads="1"/>
          </p:cNvSpPr>
          <p:nvPr/>
        </p:nvSpPr>
        <p:spPr bwMode="auto">
          <a:xfrm>
            <a:off x="7479922" y="2007138"/>
            <a:ext cx="5690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kumimoji="0" lang="en-US" sz="1600" b="1" i="1" baseline="-25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29"/>
          <p:cNvSpPr>
            <a:spLocks/>
          </p:cNvSpPr>
          <p:nvPr/>
        </p:nvSpPr>
        <p:spPr bwMode="auto">
          <a:xfrm>
            <a:off x="6232066" y="3696103"/>
            <a:ext cx="119063" cy="119062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9" name="Group 92"/>
          <p:cNvGrpSpPr>
            <a:grpSpLocks/>
          </p:cNvGrpSpPr>
          <p:nvPr/>
        </p:nvGrpSpPr>
        <p:grpSpPr bwMode="auto">
          <a:xfrm>
            <a:off x="7133854" y="3051579"/>
            <a:ext cx="1854200" cy="714375"/>
            <a:chOff x="3638" y="1470"/>
            <a:chExt cx="1168" cy="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0" name="Rectangle 51"/>
            <p:cNvSpPr>
              <a:spLocks noChangeArrowheads="1"/>
            </p:cNvSpPr>
            <p:nvPr/>
          </p:nvSpPr>
          <p:spPr bwMode="auto">
            <a:xfrm>
              <a:off x="3638" y="1470"/>
              <a:ext cx="1168" cy="45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Rectangle 52"/>
            <p:cNvSpPr>
              <a:spLocks noChangeArrowheads="1"/>
            </p:cNvSpPr>
            <p:nvPr/>
          </p:nvSpPr>
          <p:spPr bwMode="auto">
            <a:xfrm>
              <a:off x="3688" y="1504"/>
              <a:ext cx="1053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Short-run</a:t>
              </a:r>
              <a:r>
                <a:rPr kumimoji="0"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effects </a:t>
              </a:r>
              <a:r>
                <a:rPr kumimoji="0"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an unanticipated</a:t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reduction in </a:t>
              </a:r>
              <a:r>
                <a:rPr kumimoji="0" lang="en-US" sz="16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AD</a:t>
              </a:r>
            </a:p>
          </p:txBody>
        </p:sp>
      </p:grpSp>
      <p:sp>
        <p:nvSpPr>
          <p:cNvPr id="59" name="Line 18"/>
          <p:cNvSpPr>
            <a:spLocks noChangeAspect="1" noChangeShapeType="1"/>
          </p:cNvSpPr>
          <p:nvPr/>
        </p:nvSpPr>
        <p:spPr bwMode="auto">
          <a:xfrm>
            <a:off x="5915105" y="4107051"/>
            <a:ext cx="0" cy="10683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5800805" y="5159375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Group 46"/>
          <p:cNvGrpSpPr>
            <a:grpSpLocks/>
          </p:cNvGrpSpPr>
          <p:nvPr/>
        </p:nvGrpSpPr>
        <p:grpSpPr bwMode="auto">
          <a:xfrm>
            <a:off x="4827668" y="2358648"/>
            <a:ext cx="2085975" cy="2679701"/>
            <a:chOff x="2219" y="1016"/>
            <a:chExt cx="1314" cy="1688"/>
          </a:xfrm>
        </p:grpSpPr>
        <p:sp>
          <p:nvSpPr>
            <p:cNvPr id="64" name="Freeform 19"/>
            <p:cNvSpPr>
              <a:spLocks noChangeAspect="1"/>
            </p:cNvSpPr>
            <p:nvPr/>
          </p:nvSpPr>
          <p:spPr bwMode="auto">
            <a:xfrm>
              <a:off x="2219" y="1016"/>
              <a:ext cx="1051" cy="1576"/>
            </a:xfrm>
            <a:custGeom>
              <a:avLst/>
              <a:gdLst>
                <a:gd name="T0" fmla="*/ 0 w 4147"/>
                <a:gd name="T1" fmla="*/ 0 h 6220"/>
                <a:gd name="T2" fmla="*/ 0 w 4147"/>
                <a:gd name="T3" fmla="*/ 1 h 6220"/>
                <a:gd name="T4" fmla="*/ 1 w 4147"/>
                <a:gd name="T5" fmla="*/ 1 h 6220"/>
                <a:gd name="T6" fmla="*/ 1 w 4147"/>
                <a:gd name="T7" fmla="*/ 2 h 6220"/>
                <a:gd name="T8" fmla="*/ 1 w 4147"/>
                <a:gd name="T9" fmla="*/ 2 h 6220"/>
                <a:gd name="T10" fmla="*/ 1 w 4147"/>
                <a:gd name="T11" fmla="*/ 3 h 6220"/>
                <a:gd name="T12" fmla="*/ 1 w 4147"/>
                <a:gd name="T13" fmla="*/ 3 h 6220"/>
                <a:gd name="T14" fmla="*/ 2 w 4147"/>
                <a:gd name="T15" fmla="*/ 4 h 6220"/>
                <a:gd name="T16" fmla="*/ 2 w 4147"/>
                <a:gd name="T17" fmla="*/ 4 h 6220"/>
                <a:gd name="T18" fmla="*/ 2 w 4147"/>
                <a:gd name="T19" fmla="*/ 5 h 6220"/>
                <a:gd name="T20" fmla="*/ 3 w 4147"/>
                <a:gd name="T21" fmla="*/ 6 h 6220"/>
                <a:gd name="T22" fmla="*/ 3 w 4147"/>
                <a:gd name="T23" fmla="*/ 6 h 6220"/>
                <a:gd name="T24" fmla="*/ 3 w 4147"/>
                <a:gd name="T25" fmla="*/ 7 h 6220"/>
                <a:gd name="T26" fmla="*/ 4 w 4147"/>
                <a:gd name="T27" fmla="*/ 7 h 6220"/>
                <a:gd name="T28" fmla="*/ 4 w 4147"/>
                <a:gd name="T29" fmla="*/ 8 h 6220"/>
                <a:gd name="T30" fmla="*/ 4 w 4147"/>
                <a:gd name="T31" fmla="*/ 9 h 6220"/>
                <a:gd name="T32" fmla="*/ 5 w 4147"/>
                <a:gd name="T33" fmla="*/ 9 h 6220"/>
                <a:gd name="T34" fmla="*/ 5 w 4147"/>
                <a:gd name="T35" fmla="*/ 10 h 6220"/>
                <a:gd name="T36" fmla="*/ 6 w 4147"/>
                <a:gd name="T37" fmla="*/ 11 h 6220"/>
                <a:gd name="T38" fmla="*/ 6 w 4147"/>
                <a:gd name="T39" fmla="*/ 11 h 6220"/>
                <a:gd name="T40" fmla="*/ 7 w 4147"/>
                <a:gd name="T41" fmla="*/ 12 h 6220"/>
                <a:gd name="T42" fmla="*/ 7 w 4147"/>
                <a:gd name="T43" fmla="*/ 12 h 6220"/>
                <a:gd name="T44" fmla="*/ 7 w 4147"/>
                <a:gd name="T45" fmla="*/ 13 h 6220"/>
                <a:gd name="T46" fmla="*/ 8 w 4147"/>
                <a:gd name="T47" fmla="*/ 14 h 6220"/>
                <a:gd name="T48" fmla="*/ 8 w 4147"/>
                <a:gd name="T49" fmla="*/ 14 h 6220"/>
                <a:gd name="T50" fmla="*/ 9 w 4147"/>
                <a:gd name="T51" fmla="*/ 15 h 6220"/>
                <a:gd name="T52" fmla="*/ 9 w 4147"/>
                <a:gd name="T53" fmla="*/ 16 h 6220"/>
                <a:gd name="T54" fmla="*/ 10 w 4147"/>
                <a:gd name="T55" fmla="*/ 16 h 6220"/>
                <a:gd name="T56" fmla="*/ 10 w 4147"/>
                <a:gd name="T57" fmla="*/ 17 h 6220"/>
                <a:gd name="T58" fmla="*/ 11 w 4147"/>
                <a:gd name="T59" fmla="*/ 17 h 6220"/>
                <a:gd name="T60" fmla="*/ 11 w 4147"/>
                <a:gd name="T61" fmla="*/ 18 h 6220"/>
                <a:gd name="T62" fmla="*/ 11 w 4147"/>
                <a:gd name="T63" fmla="*/ 18 h 6220"/>
                <a:gd name="T64" fmla="*/ 12 w 4147"/>
                <a:gd name="T65" fmla="*/ 19 h 6220"/>
                <a:gd name="T66" fmla="*/ 12 w 4147"/>
                <a:gd name="T67" fmla="*/ 20 h 6220"/>
                <a:gd name="T68" fmla="*/ 13 w 4147"/>
                <a:gd name="T69" fmla="*/ 20 h 6220"/>
                <a:gd name="T70" fmla="*/ 13 w 4147"/>
                <a:gd name="T71" fmla="*/ 21 h 6220"/>
                <a:gd name="T72" fmla="*/ 13 w 4147"/>
                <a:gd name="T73" fmla="*/ 21 h 6220"/>
                <a:gd name="T74" fmla="*/ 14 w 4147"/>
                <a:gd name="T75" fmla="*/ 22 h 6220"/>
                <a:gd name="T76" fmla="*/ 14 w 4147"/>
                <a:gd name="T77" fmla="*/ 22 h 6220"/>
                <a:gd name="T78" fmla="*/ 14 w 4147"/>
                <a:gd name="T79" fmla="*/ 23 h 6220"/>
                <a:gd name="T80" fmla="*/ 15 w 4147"/>
                <a:gd name="T81" fmla="*/ 23 h 6220"/>
                <a:gd name="T82" fmla="*/ 15 w 4147"/>
                <a:gd name="T83" fmla="*/ 23 h 6220"/>
                <a:gd name="T84" fmla="*/ 15 w 4147"/>
                <a:gd name="T85" fmla="*/ 24 h 6220"/>
                <a:gd name="T86" fmla="*/ 16 w 4147"/>
                <a:gd name="T87" fmla="*/ 24 h 6220"/>
                <a:gd name="T88" fmla="*/ 16 w 4147"/>
                <a:gd name="T89" fmla="*/ 24 h 6220"/>
                <a:gd name="T90" fmla="*/ 16 w 4147"/>
                <a:gd name="T91" fmla="*/ 25 h 6220"/>
                <a:gd name="T92" fmla="*/ 16 w 4147"/>
                <a:gd name="T93" fmla="*/ 25 h 6220"/>
                <a:gd name="T94" fmla="*/ 16 w 4147"/>
                <a:gd name="T95" fmla="*/ 25 h 6220"/>
                <a:gd name="T96" fmla="*/ 17 w 4147"/>
                <a:gd name="T97" fmla="*/ 25 h 6220"/>
                <a:gd name="T98" fmla="*/ 17 w 4147"/>
                <a:gd name="T99" fmla="*/ 25 h 6220"/>
                <a:gd name="T100" fmla="*/ 17 w 4147"/>
                <a:gd name="T101" fmla="*/ 26 h 6220"/>
                <a:gd name="T102" fmla="*/ 17 w 4147"/>
                <a:gd name="T103" fmla="*/ 26 h 6220"/>
                <a:gd name="T104" fmla="*/ 17 w 4147"/>
                <a:gd name="T105" fmla="*/ 26 h 6220"/>
                <a:gd name="T106" fmla="*/ 17 w 4147"/>
                <a:gd name="T107" fmla="*/ 26 h 6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7"/>
                <a:gd name="T163" fmla="*/ 0 h 6220"/>
                <a:gd name="T164" fmla="*/ 4147 w 4147"/>
                <a:gd name="T165" fmla="*/ 6220 h 62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7" h="6220">
                  <a:moveTo>
                    <a:pt x="0" y="0"/>
                  </a:moveTo>
                  <a:lnTo>
                    <a:pt x="10" y="35"/>
                  </a:lnTo>
                  <a:lnTo>
                    <a:pt x="20" y="72"/>
                  </a:lnTo>
                  <a:lnTo>
                    <a:pt x="31" y="108"/>
                  </a:lnTo>
                  <a:lnTo>
                    <a:pt x="42" y="146"/>
                  </a:lnTo>
                  <a:lnTo>
                    <a:pt x="53" y="183"/>
                  </a:lnTo>
                  <a:lnTo>
                    <a:pt x="67" y="222"/>
                  </a:lnTo>
                  <a:lnTo>
                    <a:pt x="79" y="260"/>
                  </a:lnTo>
                  <a:lnTo>
                    <a:pt x="94" y="300"/>
                  </a:lnTo>
                  <a:lnTo>
                    <a:pt x="109" y="340"/>
                  </a:lnTo>
                  <a:lnTo>
                    <a:pt x="124" y="380"/>
                  </a:lnTo>
                  <a:lnTo>
                    <a:pt x="140" y="421"/>
                  </a:lnTo>
                  <a:lnTo>
                    <a:pt x="157" y="463"/>
                  </a:lnTo>
                  <a:lnTo>
                    <a:pt x="174" y="504"/>
                  </a:lnTo>
                  <a:lnTo>
                    <a:pt x="192" y="546"/>
                  </a:lnTo>
                  <a:lnTo>
                    <a:pt x="211" y="589"/>
                  </a:lnTo>
                  <a:lnTo>
                    <a:pt x="231" y="631"/>
                  </a:lnTo>
                  <a:lnTo>
                    <a:pt x="249" y="675"/>
                  </a:lnTo>
                  <a:lnTo>
                    <a:pt x="270" y="719"/>
                  </a:lnTo>
                  <a:lnTo>
                    <a:pt x="291" y="763"/>
                  </a:lnTo>
                  <a:lnTo>
                    <a:pt x="312" y="808"/>
                  </a:lnTo>
                  <a:lnTo>
                    <a:pt x="335" y="852"/>
                  </a:lnTo>
                  <a:lnTo>
                    <a:pt x="357" y="897"/>
                  </a:lnTo>
                  <a:lnTo>
                    <a:pt x="380" y="943"/>
                  </a:lnTo>
                  <a:lnTo>
                    <a:pt x="404" y="989"/>
                  </a:lnTo>
                  <a:lnTo>
                    <a:pt x="428" y="1035"/>
                  </a:lnTo>
                  <a:lnTo>
                    <a:pt x="452" y="1082"/>
                  </a:lnTo>
                  <a:lnTo>
                    <a:pt x="477" y="1129"/>
                  </a:lnTo>
                  <a:lnTo>
                    <a:pt x="503" y="1176"/>
                  </a:lnTo>
                  <a:lnTo>
                    <a:pt x="529" y="1223"/>
                  </a:lnTo>
                  <a:lnTo>
                    <a:pt x="555" y="1270"/>
                  </a:lnTo>
                  <a:lnTo>
                    <a:pt x="582" y="1318"/>
                  </a:lnTo>
                  <a:lnTo>
                    <a:pt x="609" y="1367"/>
                  </a:lnTo>
                  <a:lnTo>
                    <a:pt x="636" y="1415"/>
                  </a:lnTo>
                  <a:lnTo>
                    <a:pt x="664" y="1464"/>
                  </a:lnTo>
                  <a:lnTo>
                    <a:pt x="693" y="1513"/>
                  </a:lnTo>
                  <a:lnTo>
                    <a:pt x="722" y="1562"/>
                  </a:lnTo>
                  <a:lnTo>
                    <a:pt x="752" y="1612"/>
                  </a:lnTo>
                  <a:lnTo>
                    <a:pt x="781" y="1661"/>
                  </a:lnTo>
                  <a:lnTo>
                    <a:pt x="811" y="1711"/>
                  </a:lnTo>
                  <a:lnTo>
                    <a:pt x="841" y="1761"/>
                  </a:lnTo>
                  <a:lnTo>
                    <a:pt x="873" y="1811"/>
                  </a:lnTo>
                  <a:lnTo>
                    <a:pt x="903" y="1861"/>
                  </a:lnTo>
                  <a:lnTo>
                    <a:pt x="934" y="1912"/>
                  </a:lnTo>
                  <a:lnTo>
                    <a:pt x="966" y="1962"/>
                  </a:lnTo>
                  <a:lnTo>
                    <a:pt x="999" y="2014"/>
                  </a:lnTo>
                  <a:lnTo>
                    <a:pt x="1031" y="2065"/>
                  </a:lnTo>
                  <a:lnTo>
                    <a:pt x="1063" y="2116"/>
                  </a:lnTo>
                  <a:lnTo>
                    <a:pt x="1096" y="2167"/>
                  </a:lnTo>
                  <a:lnTo>
                    <a:pt x="1129" y="2218"/>
                  </a:lnTo>
                  <a:lnTo>
                    <a:pt x="1162" y="2269"/>
                  </a:lnTo>
                  <a:lnTo>
                    <a:pt x="1197" y="2320"/>
                  </a:lnTo>
                  <a:lnTo>
                    <a:pt x="1230" y="2372"/>
                  </a:lnTo>
                  <a:lnTo>
                    <a:pt x="1264" y="2423"/>
                  </a:lnTo>
                  <a:lnTo>
                    <a:pt x="1299" y="2474"/>
                  </a:lnTo>
                  <a:lnTo>
                    <a:pt x="1333" y="2526"/>
                  </a:lnTo>
                  <a:lnTo>
                    <a:pt x="1368" y="2577"/>
                  </a:lnTo>
                  <a:lnTo>
                    <a:pt x="1403" y="2630"/>
                  </a:lnTo>
                  <a:lnTo>
                    <a:pt x="1437" y="2681"/>
                  </a:lnTo>
                  <a:lnTo>
                    <a:pt x="1473" y="2733"/>
                  </a:lnTo>
                  <a:lnTo>
                    <a:pt x="1508" y="2784"/>
                  </a:lnTo>
                  <a:lnTo>
                    <a:pt x="1544" y="2836"/>
                  </a:lnTo>
                  <a:lnTo>
                    <a:pt x="1579" y="2887"/>
                  </a:lnTo>
                  <a:lnTo>
                    <a:pt x="1616" y="2939"/>
                  </a:lnTo>
                  <a:lnTo>
                    <a:pt x="1651" y="2990"/>
                  </a:lnTo>
                  <a:lnTo>
                    <a:pt x="1687" y="3041"/>
                  </a:lnTo>
                  <a:lnTo>
                    <a:pt x="1724" y="3093"/>
                  </a:lnTo>
                  <a:lnTo>
                    <a:pt x="1759" y="3144"/>
                  </a:lnTo>
                  <a:lnTo>
                    <a:pt x="1796" y="3195"/>
                  </a:lnTo>
                  <a:lnTo>
                    <a:pt x="1832" y="3247"/>
                  </a:lnTo>
                  <a:lnTo>
                    <a:pt x="1869" y="3298"/>
                  </a:lnTo>
                  <a:lnTo>
                    <a:pt x="1905" y="3348"/>
                  </a:lnTo>
                  <a:lnTo>
                    <a:pt x="1942" y="3399"/>
                  </a:lnTo>
                  <a:lnTo>
                    <a:pt x="1978" y="3450"/>
                  </a:lnTo>
                  <a:lnTo>
                    <a:pt x="2015" y="3500"/>
                  </a:lnTo>
                  <a:lnTo>
                    <a:pt x="2051" y="3550"/>
                  </a:lnTo>
                  <a:lnTo>
                    <a:pt x="2089" y="3600"/>
                  </a:lnTo>
                  <a:lnTo>
                    <a:pt x="2125" y="3650"/>
                  </a:lnTo>
                  <a:lnTo>
                    <a:pt x="2162" y="3700"/>
                  </a:lnTo>
                  <a:lnTo>
                    <a:pt x="2198" y="3749"/>
                  </a:lnTo>
                  <a:lnTo>
                    <a:pt x="2235" y="3798"/>
                  </a:lnTo>
                  <a:lnTo>
                    <a:pt x="2271" y="3847"/>
                  </a:lnTo>
                  <a:lnTo>
                    <a:pt x="2307" y="3896"/>
                  </a:lnTo>
                  <a:lnTo>
                    <a:pt x="2343" y="3944"/>
                  </a:lnTo>
                  <a:lnTo>
                    <a:pt x="2379" y="3993"/>
                  </a:lnTo>
                  <a:lnTo>
                    <a:pt x="2416" y="4041"/>
                  </a:lnTo>
                  <a:lnTo>
                    <a:pt x="2451" y="4089"/>
                  </a:lnTo>
                  <a:lnTo>
                    <a:pt x="2488" y="4137"/>
                  </a:lnTo>
                  <a:lnTo>
                    <a:pt x="2523" y="4184"/>
                  </a:lnTo>
                  <a:lnTo>
                    <a:pt x="2559" y="4230"/>
                  </a:lnTo>
                  <a:lnTo>
                    <a:pt x="2595" y="4277"/>
                  </a:lnTo>
                  <a:lnTo>
                    <a:pt x="2631" y="4324"/>
                  </a:lnTo>
                  <a:lnTo>
                    <a:pt x="2665" y="4370"/>
                  </a:lnTo>
                  <a:lnTo>
                    <a:pt x="2700" y="4416"/>
                  </a:lnTo>
                  <a:lnTo>
                    <a:pt x="2735" y="4461"/>
                  </a:lnTo>
                  <a:lnTo>
                    <a:pt x="2770" y="4507"/>
                  </a:lnTo>
                  <a:lnTo>
                    <a:pt x="2805" y="4550"/>
                  </a:lnTo>
                  <a:lnTo>
                    <a:pt x="2839" y="4595"/>
                  </a:lnTo>
                  <a:lnTo>
                    <a:pt x="2872" y="4639"/>
                  </a:lnTo>
                  <a:lnTo>
                    <a:pt x="2907" y="4683"/>
                  </a:lnTo>
                  <a:lnTo>
                    <a:pt x="2940" y="4726"/>
                  </a:lnTo>
                  <a:lnTo>
                    <a:pt x="2972" y="4768"/>
                  </a:lnTo>
                  <a:lnTo>
                    <a:pt x="3006" y="4811"/>
                  </a:lnTo>
                  <a:lnTo>
                    <a:pt x="3038" y="4853"/>
                  </a:lnTo>
                  <a:lnTo>
                    <a:pt x="3071" y="4894"/>
                  </a:lnTo>
                  <a:lnTo>
                    <a:pt x="3104" y="4935"/>
                  </a:lnTo>
                  <a:lnTo>
                    <a:pt x="3135" y="4976"/>
                  </a:lnTo>
                  <a:lnTo>
                    <a:pt x="3167" y="5016"/>
                  </a:lnTo>
                  <a:lnTo>
                    <a:pt x="3198" y="5056"/>
                  </a:lnTo>
                  <a:lnTo>
                    <a:pt x="3230" y="5094"/>
                  </a:lnTo>
                  <a:lnTo>
                    <a:pt x="3260" y="5134"/>
                  </a:lnTo>
                  <a:lnTo>
                    <a:pt x="3290" y="5172"/>
                  </a:lnTo>
                  <a:lnTo>
                    <a:pt x="3320" y="5209"/>
                  </a:lnTo>
                  <a:lnTo>
                    <a:pt x="3350" y="5247"/>
                  </a:lnTo>
                  <a:lnTo>
                    <a:pt x="3379" y="5283"/>
                  </a:lnTo>
                  <a:lnTo>
                    <a:pt x="3408" y="5319"/>
                  </a:lnTo>
                  <a:lnTo>
                    <a:pt x="3436" y="5355"/>
                  </a:lnTo>
                  <a:lnTo>
                    <a:pt x="3464" y="5389"/>
                  </a:lnTo>
                  <a:lnTo>
                    <a:pt x="3492" y="5424"/>
                  </a:lnTo>
                  <a:lnTo>
                    <a:pt x="3519" y="5457"/>
                  </a:lnTo>
                  <a:lnTo>
                    <a:pt x="3547" y="5491"/>
                  </a:lnTo>
                  <a:lnTo>
                    <a:pt x="3573" y="5523"/>
                  </a:lnTo>
                  <a:lnTo>
                    <a:pt x="3599" y="5555"/>
                  </a:lnTo>
                  <a:lnTo>
                    <a:pt x="3624" y="5586"/>
                  </a:lnTo>
                  <a:lnTo>
                    <a:pt x="3649" y="5618"/>
                  </a:lnTo>
                  <a:lnTo>
                    <a:pt x="3673" y="5647"/>
                  </a:lnTo>
                  <a:lnTo>
                    <a:pt x="3697" y="5677"/>
                  </a:lnTo>
                  <a:lnTo>
                    <a:pt x="3721" y="5705"/>
                  </a:lnTo>
                  <a:lnTo>
                    <a:pt x="3743" y="5733"/>
                  </a:lnTo>
                  <a:lnTo>
                    <a:pt x="3765" y="5761"/>
                  </a:lnTo>
                  <a:lnTo>
                    <a:pt x="3787" y="5788"/>
                  </a:lnTo>
                  <a:lnTo>
                    <a:pt x="3809" y="5814"/>
                  </a:lnTo>
                  <a:lnTo>
                    <a:pt x="3830" y="5839"/>
                  </a:lnTo>
                  <a:lnTo>
                    <a:pt x="3850" y="5864"/>
                  </a:lnTo>
                  <a:lnTo>
                    <a:pt x="3870" y="5888"/>
                  </a:lnTo>
                  <a:lnTo>
                    <a:pt x="3888" y="5911"/>
                  </a:lnTo>
                  <a:lnTo>
                    <a:pt x="3907" y="5932"/>
                  </a:lnTo>
                  <a:lnTo>
                    <a:pt x="3925" y="5954"/>
                  </a:lnTo>
                  <a:lnTo>
                    <a:pt x="3943" y="5975"/>
                  </a:lnTo>
                  <a:lnTo>
                    <a:pt x="3959" y="5995"/>
                  </a:lnTo>
                  <a:lnTo>
                    <a:pt x="3975" y="6015"/>
                  </a:lnTo>
                  <a:lnTo>
                    <a:pt x="3990" y="6033"/>
                  </a:lnTo>
                  <a:lnTo>
                    <a:pt x="4005" y="6050"/>
                  </a:lnTo>
                  <a:lnTo>
                    <a:pt x="4019" y="6067"/>
                  </a:lnTo>
                  <a:lnTo>
                    <a:pt x="4032" y="6084"/>
                  </a:lnTo>
                  <a:lnTo>
                    <a:pt x="4045" y="6098"/>
                  </a:lnTo>
                  <a:lnTo>
                    <a:pt x="4057" y="6113"/>
                  </a:lnTo>
                  <a:lnTo>
                    <a:pt x="4069" y="6126"/>
                  </a:lnTo>
                  <a:lnTo>
                    <a:pt x="4079" y="6139"/>
                  </a:lnTo>
                  <a:lnTo>
                    <a:pt x="4088" y="6150"/>
                  </a:lnTo>
                  <a:lnTo>
                    <a:pt x="4098" y="6162"/>
                  </a:lnTo>
                  <a:lnTo>
                    <a:pt x="4106" y="6171"/>
                  </a:lnTo>
                  <a:lnTo>
                    <a:pt x="4113" y="6181"/>
                  </a:lnTo>
                  <a:lnTo>
                    <a:pt x="4121" y="6189"/>
                  </a:lnTo>
                  <a:lnTo>
                    <a:pt x="4127" y="6196"/>
                  </a:lnTo>
                  <a:lnTo>
                    <a:pt x="4132" y="6202"/>
                  </a:lnTo>
                  <a:lnTo>
                    <a:pt x="4136" y="6208"/>
                  </a:lnTo>
                  <a:lnTo>
                    <a:pt x="4141" y="6212"/>
                  </a:lnTo>
                  <a:lnTo>
                    <a:pt x="4144" y="6216"/>
                  </a:lnTo>
                  <a:lnTo>
                    <a:pt x="4146" y="6218"/>
                  </a:lnTo>
                  <a:lnTo>
                    <a:pt x="4147" y="6219"/>
                  </a:lnTo>
                  <a:lnTo>
                    <a:pt x="4147" y="6220"/>
                  </a:lnTo>
                </a:path>
              </a:pathLst>
            </a:custGeom>
            <a:noFill/>
            <a:ln w="57150">
              <a:solidFill>
                <a:srgbClr val="053AB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Rectangle 20"/>
            <p:cNvSpPr>
              <a:spLocks noChangeAspect="1" noChangeArrowheads="1"/>
            </p:cNvSpPr>
            <p:nvPr/>
          </p:nvSpPr>
          <p:spPr bwMode="auto">
            <a:xfrm>
              <a:off x="3270" y="2549"/>
              <a:ext cx="26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AD</a:t>
              </a:r>
              <a:r>
                <a:rPr kumimoji="0" lang="en-US" sz="1600" b="1" i="1" baseline="-25000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Line 26"/>
            <p:cNvSpPr>
              <a:spLocks noChangeShapeType="1"/>
            </p:cNvSpPr>
            <p:nvPr/>
          </p:nvSpPr>
          <p:spPr bwMode="auto">
            <a:xfrm>
              <a:off x="3228" y="2448"/>
              <a:ext cx="26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Line 33"/>
            <p:cNvSpPr>
              <a:spLocks noChangeShapeType="1"/>
            </p:cNvSpPr>
            <p:nvPr/>
          </p:nvSpPr>
          <p:spPr bwMode="auto">
            <a:xfrm>
              <a:off x="2448" y="1392"/>
              <a:ext cx="26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3" name="Line 35"/>
          <p:cNvSpPr>
            <a:spLocks noChangeShapeType="1"/>
          </p:cNvSpPr>
          <p:nvPr/>
        </p:nvSpPr>
        <p:spPr bwMode="auto">
          <a:xfrm>
            <a:off x="5953205" y="5037971"/>
            <a:ext cx="4206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Line 37"/>
          <p:cNvSpPr>
            <a:spLocks noChangeAspect="1" noChangeShapeType="1"/>
          </p:cNvSpPr>
          <p:nvPr/>
        </p:nvSpPr>
        <p:spPr bwMode="auto">
          <a:xfrm flipH="1">
            <a:off x="4730830" y="4122926"/>
            <a:ext cx="11557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Freeform 38"/>
          <p:cNvSpPr>
            <a:spLocks/>
          </p:cNvSpPr>
          <p:nvPr/>
        </p:nvSpPr>
        <p:spPr bwMode="auto">
          <a:xfrm>
            <a:off x="5848430" y="4073525"/>
            <a:ext cx="119063" cy="119063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39"/>
          <p:cNvSpPr>
            <a:spLocks noChangeAspect="1" noChangeArrowheads="1"/>
          </p:cNvSpPr>
          <p:nvPr/>
        </p:nvSpPr>
        <p:spPr bwMode="auto">
          <a:xfrm>
            <a:off x="4335999" y="3989388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95</a:t>
            </a:r>
            <a:endParaRPr kumimoji="0" lang="en-US" sz="2800" b="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13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59" grpId="0" animBg="1"/>
      <p:bldP spid="60" grpId="0"/>
      <p:bldP spid="84" grpId="0" animBg="1"/>
      <p:bldP spid="85" grpId="0" animBg="1"/>
      <p:bldP spid="8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 smtClean="0"/>
              <a:t>Decrease </a:t>
            </a:r>
            <a:r>
              <a:rPr lang="en-US" sz="3400" dirty="0"/>
              <a:t>in AD:  </a:t>
            </a:r>
            <a:r>
              <a:rPr lang="en-US" sz="3400" dirty="0" smtClean="0"/>
              <a:t>Long </a:t>
            </a:r>
            <a:r>
              <a:rPr lang="en-US" sz="3400" dirty="0"/>
              <a:t>Run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1917281"/>
            <a:ext cx="405496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long-run, weak demand and excess supply in the resource market lead to lower resource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prices (including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labor) resulting in an expansion in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(shifting it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new equilibrium at a lower price level,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and an output consistent with long-run potential will result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282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6"/>
          <p:cNvSpPr>
            <a:spLocks noChangeAspect="1" noChangeArrowheads="1"/>
          </p:cNvSpPr>
          <p:nvPr/>
        </p:nvSpPr>
        <p:spPr bwMode="auto">
          <a:xfrm>
            <a:off x="7533458" y="5072386"/>
            <a:ext cx="1352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236610" y="1724864"/>
            <a:ext cx="593432" cy="3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>
            <a:off x="6282866" y="2127653"/>
            <a:ext cx="1588" cy="3017837"/>
          </a:xfrm>
          <a:prstGeom prst="line">
            <a:avLst/>
          </a:prstGeom>
          <a:noFill/>
          <a:ln w="57150">
            <a:solidFill>
              <a:srgbClr val="C0383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027360" y="1862675"/>
            <a:ext cx="5113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endParaRPr kumimoji="0" lang="en-US" sz="1600" b="1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3"/>
          <p:cNvSpPr>
            <a:spLocks noChangeAspect="1" noChangeShapeType="1"/>
          </p:cNvSpPr>
          <p:nvPr/>
        </p:nvSpPr>
        <p:spPr bwMode="auto">
          <a:xfrm flipH="1">
            <a:off x="4717591" y="3759603"/>
            <a:ext cx="15779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reeform 25"/>
          <p:cNvSpPr>
            <a:spLocks noChangeAspect="1"/>
          </p:cNvSpPr>
          <p:nvPr/>
        </p:nvSpPr>
        <p:spPr bwMode="auto">
          <a:xfrm>
            <a:off x="5555791" y="2302278"/>
            <a:ext cx="1958975" cy="2098675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2147483647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Freeform 26"/>
          <p:cNvSpPr>
            <a:spLocks noChangeAspect="1"/>
          </p:cNvSpPr>
          <p:nvPr/>
        </p:nvSpPr>
        <p:spPr bwMode="auto">
          <a:xfrm>
            <a:off x="5219241" y="1932390"/>
            <a:ext cx="1892300" cy="2838450"/>
          </a:xfrm>
          <a:custGeom>
            <a:avLst/>
            <a:gdLst>
              <a:gd name="T0" fmla="*/ 2147483647 w 4147"/>
              <a:gd name="T1" fmla="*/ 2147483647 h 6220"/>
              <a:gd name="T2" fmla="*/ 2147483647 w 4147"/>
              <a:gd name="T3" fmla="*/ 2147483647 h 6220"/>
              <a:gd name="T4" fmla="*/ 2147483647 w 4147"/>
              <a:gd name="T5" fmla="*/ 2147483647 h 6220"/>
              <a:gd name="T6" fmla="*/ 2147483647 w 4147"/>
              <a:gd name="T7" fmla="*/ 2147483647 h 6220"/>
              <a:gd name="T8" fmla="*/ 2147483647 w 4147"/>
              <a:gd name="T9" fmla="*/ 2147483647 h 6220"/>
              <a:gd name="T10" fmla="*/ 2147483647 w 4147"/>
              <a:gd name="T11" fmla="*/ 2147483647 h 6220"/>
              <a:gd name="T12" fmla="*/ 2147483647 w 4147"/>
              <a:gd name="T13" fmla="*/ 2147483647 h 6220"/>
              <a:gd name="T14" fmla="*/ 2147483647 w 4147"/>
              <a:gd name="T15" fmla="*/ 2147483647 h 6220"/>
              <a:gd name="T16" fmla="*/ 2147483647 w 4147"/>
              <a:gd name="T17" fmla="*/ 2147483647 h 6220"/>
              <a:gd name="T18" fmla="*/ 2147483647 w 4147"/>
              <a:gd name="T19" fmla="*/ 2147483647 h 6220"/>
              <a:gd name="T20" fmla="*/ 2147483647 w 4147"/>
              <a:gd name="T21" fmla="*/ 2147483647 h 6220"/>
              <a:gd name="T22" fmla="*/ 2147483647 w 4147"/>
              <a:gd name="T23" fmla="*/ 2147483647 h 6220"/>
              <a:gd name="T24" fmla="*/ 2147483647 w 4147"/>
              <a:gd name="T25" fmla="*/ 2147483647 h 6220"/>
              <a:gd name="T26" fmla="*/ 2147483647 w 4147"/>
              <a:gd name="T27" fmla="*/ 2147483647 h 6220"/>
              <a:gd name="T28" fmla="*/ 2147483647 w 4147"/>
              <a:gd name="T29" fmla="*/ 2147483647 h 6220"/>
              <a:gd name="T30" fmla="*/ 2147483647 w 4147"/>
              <a:gd name="T31" fmla="*/ 2147483647 h 6220"/>
              <a:gd name="T32" fmla="*/ 2147483647 w 4147"/>
              <a:gd name="T33" fmla="*/ 2147483647 h 6220"/>
              <a:gd name="T34" fmla="*/ 2147483647 w 4147"/>
              <a:gd name="T35" fmla="*/ 2147483647 h 6220"/>
              <a:gd name="T36" fmla="*/ 2147483647 w 4147"/>
              <a:gd name="T37" fmla="*/ 2147483647 h 6220"/>
              <a:gd name="T38" fmla="*/ 2147483647 w 4147"/>
              <a:gd name="T39" fmla="*/ 2147483647 h 6220"/>
              <a:gd name="T40" fmla="*/ 2147483647 w 4147"/>
              <a:gd name="T41" fmla="*/ 2147483647 h 6220"/>
              <a:gd name="T42" fmla="*/ 2147483647 w 4147"/>
              <a:gd name="T43" fmla="*/ 2147483647 h 6220"/>
              <a:gd name="T44" fmla="*/ 2147483647 w 4147"/>
              <a:gd name="T45" fmla="*/ 2147483647 h 6220"/>
              <a:gd name="T46" fmla="*/ 2147483647 w 4147"/>
              <a:gd name="T47" fmla="*/ 2147483647 h 6220"/>
              <a:gd name="T48" fmla="*/ 2147483647 w 4147"/>
              <a:gd name="T49" fmla="*/ 2147483647 h 6220"/>
              <a:gd name="T50" fmla="*/ 2147483647 w 4147"/>
              <a:gd name="T51" fmla="*/ 2147483647 h 6220"/>
              <a:gd name="T52" fmla="*/ 2147483647 w 4147"/>
              <a:gd name="T53" fmla="*/ 2147483647 h 6220"/>
              <a:gd name="T54" fmla="*/ 2147483647 w 4147"/>
              <a:gd name="T55" fmla="*/ 2147483647 h 6220"/>
              <a:gd name="T56" fmla="*/ 2147483647 w 4147"/>
              <a:gd name="T57" fmla="*/ 2147483647 h 6220"/>
              <a:gd name="T58" fmla="*/ 2147483647 w 4147"/>
              <a:gd name="T59" fmla="*/ 2147483647 h 6220"/>
              <a:gd name="T60" fmla="*/ 2147483647 w 4147"/>
              <a:gd name="T61" fmla="*/ 2147483647 h 6220"/>
              <a:gd name="T62" fmla="*/ 2147483647 w 4147"/>
              <a:gd name="T63" fmla="*/ 2147483647 h 6220"/>
              <a:gd name="T64" fmla="*/ 2147483647 w 4147"/>
              <a:gd name="T65" fmla="*/ 2147483647 h 6220"/>
              <a:gd name="T66" fmla="*/ 2147483647 w 4147"/>
              <a:gd name="T67" fmla="*/ 2147483647 h 6220"/>
              <a:gd name="T68" fmla="*/ 2147483647 w 4147"/>
              <a:gd name="T69" fmla="*/ 2147483647 h 6220"/>
              <a:gd name="T70" fmla="*/ 2147483647 w 4147"/>
              <a:gd name="T71" fmla="*/ 2147483647 h 6220"/>
              <a:gd name="T72" fmla="*/ 2147483647 w 4147"/>
              <a:gd name="T73" fmla="*/ 2147483647 h 6220"/>
              <a:gd name="T74" fmla="*/ 2147483647 w 4147"/>
              <a:gd name="T75" fmla="*/ 2147483647 h 6220"/>
              <a:gd name="T76" fmla="*/ 2147483647 w 4147"/>
              <a:gd name="T77" fmla="*/ 2147483647 h 6220"/>
              <a:gd name="T78" fmla="*/ 2147483647 w 4147"/>
              <a:gd name="T79" fmla="*/ 2147483647 h 6220"/>
              <a:gd name="T80" fmla="*/ 2147483647 w 4147"/>
              <a:gd name="T81" fmla="*/ 2147483647 h 6220"/>
              <a:gd name="T82" fmla="*/ 2147483647 w 4147"/>
              <a:gd name="T83" fmla="*/ 2147483647 h 6220"/>
              <a:gd name="T84" fmla="*/ 2147483647 w 4147"/>
              <a:gd name="T85" fmla="*/ 2147483647 h 6220"/>
              <a:gd name="T86" fmla="*/ 2147483647 w 4147"/>
              <a:gd name="T87" fmla="*/ 2147483647 h 6220"/>
              <a:gd name="T88" fmla="*/ 2147483647 w 4147"/>
              <a:gd name="T89" fmla="*/ 2147483647 h 6220"/>
              <a:gd name="T90" fmla="*/ 2147483647 w 4147"/>
              <a:gd name="T91" fmla="*/ 2147483647 h 6220"/>
              <a:gd name="T92" fmla="*/ 2147483647 w 4147"/>
              <a:gd name="T93" fmla="*/ 2147483647 h 6220"/>
              <a:gd name="T94" fmla="*/ 2147483647 w 4147"/>
              <a:gd name="T95" fmla="*/ 2147483647 h 6220"/>
              <a:gd name="T96" fmla="*/ 2147483647 w 4147"/>
              <a:gd name="T97" fmla="*/ 2147483647 h 6220"/>
              <a:gd name="T98" fmla="*/ 2147483647 w 4147"/>
              <a:gd name="T99" fmla="*/ 2147483647 h 6220"/>
              <a:gd name="T100" fmla="*/ 2147483647 w 4147"/>
              <a:gd name="T101" fmla="*/ 2147483647 h 6220"/>
              <a:gd name="T102" fmla="*/ 2147483647 w 4147"/>
              <a:gd name="T103" fmla="*/ 2147483647 h 6220"/>
              <a:gd name="T104" fmla="*/ 2147483647 w 4147"/>
              <a:gd name="T105" fmla="*/ 2147483647 h 6220"/>
              <a:gd name="T106" fmla="*/ 2147483647 w 4147"/>
              <a:gd name="T107" fmla="*/ 2147483647 h 62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47"/>
              <a:gd name="T163" fmla="*/ 0 h 6220"/>
              <a:gd name="T164" fmla="*/ 4147 w 4147"/>
              <a:gd name="T165" fmla="*/ 6220 h 622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47" h="6220">
                <a:moveTo>
                  <a:pt x="0" y="0"/>
                </a:moveTo>
                <a:lnTo>
                  <a:pt x="10" y="35"/>
                </a:lnTo>
                <a:lnTo>
                  <a:pt x="20" y="72"/>
                </a:lnTo>
                <a:lnTo>
                  <a:pt x="31" y="108"/>
                </a:lnTo>
                <a:lnTo>
                  <a:pt x="42" y="146"/>
                </a:lnTo>
                <a:lnTo>
                  <a:pt x="53" y="183"/>
                </a:lnTo>
                <a:lnTo>
                  <a:pt x="67" y="222"/>
                </a:lnTo>
                <a:lnTo>
                  <a:pt x="79" y="260"/>
                </a:lnTo>
                <a:lnTo>
                  <a:pt x="94" y="300"/>
                </a:lnTo>
                <a:lnTo>
                  <a:pt x="109" y="340"/>
                </a:lnTo>
                <a:lnTo>
                  <a:pt x="124" y="380"/>
                </a:lnTo>
                <a:lnTo>
                  <a:pt x="140" y="421"/>
                </a:lnTo>
                <a:lnTo>
                  <a:pt x="157" y="463"/>
                </a:lnTo>
                <a:lnTo>
                  <a:pt x="174" y="504"/>
                </a:lnTo>
                <a:lnTo>
                  <a:pt x="192" y="546"/>
                </a:lnTo>
                <a:lnTo>
                  <a:pt x="211" y="589"/>
                </a:lnTo>
                <a:lnTo>
                  <a:pt x="231" y="631"/>
                </a:lnTo>
                <a:lnTo>
                  <a:pt x="249" y="675"/>
                </a:lnTo>
                <a:lnTo>
                  <a:pt x="270" y="719"/>
                </a:lnTo>
                <a:lnTo>
                  <a:pt x="291" y="763"/>
                </a:lnTo>
                <a:lnTo>
                  <a:pt x="312" y="808"/>
                </a:lnTo>
                <a:lnTo>
                  <a:pt x="335" y="852"/>
                </a:lnTo>
                <a:lnTo>
                  <a:pt x="357" y="897"/>
                </a:lnTo>
                <a:lnTo>
                  <a:pt x="380" y="943"/>
                </a:lnTo>
                <a:lnTo>
                  <a:pt x="404" y="989"/>
                </a:lnTo>
                <a:lnTo>
                  <a:pt x="428" y="1035"/>
                </a:lnTo>
                <a:lnTo>
                  <a:pt x="452" y="1082"/>
                </a:lnTo>
                <a:lnTo>
                  <a:pt x="477" y="1129"/>
                </a:lnTo>
                <a:lnTo>
                  <a:pt x="503" y="1176"/>
                </a:lnTo>
                <a:lnTo>
                  <a:pt x="529" y="1223"/>
                </a:lnTo>
                <a:lnTo>
                  <a:pt x="555" y="1270"/>
                </a:lnTo>
                <a:lnTo>
                  <a:pt x="582" y="1318"/>
                </a:lnTo>
                <a:lnTo>
                  <a:pt x="609" y="1367"/>
                </a:lnTo>
                <a:lnTo>
                  <a:pt x="636" y="1415"/>
                </a:lnTo>
                <a:lnTo>
                  <a:pt x="664" y="1464"/>
                </a:lnTo>
                <a:lnTo>
                  <a:pt x="693" y="1513"/>
                </a:lnTo>
                <a:lnTo>
                  <a:pt x="722" y="1562"/>
                </a:lnTo>
                <a:lnTo>
                  <a:pt x="752" y="1612"/>
                </a:lnTo>
                <a:lnTo>
                  <a:pt x="781" y="1661"/>
                </a:lnTo>
                <a:lnTo>
                  <a:pt x="811" y="1711"/>
                </a:lnTo>
                <a:lnTo>
                  <a:pt x="841" y="1761"/>
                </a:lnTo>
                <a:lnTo>
                  <a:pt x="873" y="1811"/>
                </a:lnTo>
                <a:lnTo>
                  <a:pt x="903" y="1861"/>
                </a:lnTo>
                <a:lnTo>
                  <a:pt x="934" y="1912"/>
                </a:lnTo>
                <a:lnTo>
                  <a:pt x="966" y="1962"/>
                </a:lnTo>
                <a:lnTo>
                  <a:pt x="999" y="2014"/>
                </a:lnTo>
                <a:lnTo>
                  <a:pt x="1031" y="2065"/>
                </a:lnTo>
                <a:lnTo>
                  <a:pt x="1063" y="2116"/>
                </a:lnTo>
                <a:lnTo>
                  <a:pt x="1096" y="2167"/>
                </a:lnTo>
                <a:lnTo>
                  <a:pt x="1129" y="2218"/>
                </a:lnTo>
                <a:lnTo>
                  <a:pt x="1162" y="2269"/>
                </a:lnTo>
                <a:lnTo>
                  <a:pt x="1197" y="2320"/>
                </a:lnTo>
                <a:lnTo>
                  <a:pt x="1230" y="2372"/>
                </a:lnTo>
                <a:lnTo>
                  <a:pt x="1264" y="2423"/>
                </a:lnTo>
                <a:lnTo>
                  <a:pt x="1299" y="2474"/>
                </a:lnTo>
                <a:lnTo>
                  <a:pt x="1333" y="2526"/>
                </a:lnTo>
                <a:lnTo>
                  <a:pt x="1368" y="2577"/>
                </a:lnTo>
                <a:lnTo>
                  <a:pt x="1403" y="2630"/>
                </a:lnTo>
                <a:lnTo>
                  <a:pt x="1437" y="2681"/>
                </a:lnTo>
                <a:lnTo>
                  <a:pt x="1473" y="2733"/>
                </a:lnTo>
                <a:lnTo>
                  <a:pt x="1508" y="2784"/>
                </a:lnTo>
                <a:lnTo>
                  <a:pt x="1544" y="2836"/>
                </a:lnTo>
                <a:lnTo>
                  <a:pt x="1579" y="2887"/>
                </a:lnTo>
                <a:lnTo>
                  <a:pt x="1616" y="2939"/>
                </a:lnTo>
                <a:lnTo>
                  <a:pt x="1651" y="2990"/>
                </a:lnTo>
                <a:lnTo>
                  <a:pt x="1687" y="3041"/>
                </a:lnTo>
                <a:lnTo>
                  <a:pt x="1724" y="3093"/>
                </a:lnTo>
                <a:lnTo>
                  <a:pt x="1759" y="3144"/>
                </a:lnTo>
                <a:lnTo>
                  <a:pt x="1796" y="3195"/>
                </a:lnTo>
                <a:lnTo>
                  <a:pt x="1832" y="3247"/>
                </a:lnTo>
                <a:lnTo>
                  <a:pt x="1869" y="3298"/>
                </a:lnTo>
                <a:lnTo>
                  <a:pt x="1905" y="3348"/>
                </a:lnTo>
                <a:lnTo>
                  <a:pt x="1942" y="3399"/>
                </a:lnTo>
                <a:lnTo>
                  <a:pt x="1978" y="3450"/>
                </a:lnTo>
                <a:lnTo>
                  <a:pt x="2015" y="3500"/>
                </a:lnTo>
                <a:lnTo>
                  <a:pt x="2051" y="3550"/>
                </a:lnTo>
                <a:lnTo>
                  <a:pt x="2089" y="3600"/>
                </a:lnTo>
                <a:lnTo>
                  <a:pt x="2125" y="3650"/>
                </a:lnTo>
                <a:lnTo>
                  <a:pt x="2162" y="3700"/>
                </a:lnTo>
                <a:lnTo>
                  <a:pt x="2198" y="3749"/>
                </a:lnTo>
                <a:lnTo>
                  <a:pt x="2235" y="3798"/>
                </a:lnTo>
                <a:lnTo>
                  <a:pt x="2271" y="3847"/>
                </a:lnTo>
                <a:lnTo>
                  <a:pt x="2307" y="3896"/>
                </a:lnTo>
                <a:lnTo>
                  <a:pt x="2343" y="3944"/>
                </a:lnTo>
                <a:lnTo>
                  <a:pt x="2379" y="3993"/>
                </a:lnTo>
                <a:lnTo>
                  <a:pt x="2416" y="4041"/>
                </a:lnTo>
                <a:lnTo>
                  <a:pt x="2451" y="4089"/>
                </a:lnTo>
                <a:lnTo>
                  <a:pt x="2488" y="4137"/>
                </a:lnTo>
                <a:lnTo>
                  <a:pt x="2523" y="4184"/>
                </a:lnTo>
                <a:lnTo>
                  <a:pt x="2559" y="4230"/>
                </a:lnTo>
                <a:lnTo>
                  <a:pt x="2595" y="4277"/>
                </a:lnTo>
                <a:lnTo>
                  <a:pt x="2631" y="4324"/>
                </a:lnTo>
                <a:lnTo>
                  <a:pt x="2665" y="4370"/>
                </a:lnTo>
                <a:lnTo>
                  <a:pt x="2700" y="4416"/>
                </a:lnTo>
                <a:lnTo>
                  <a:pt x="2735" y="4461"/>
                </a:lnTo>
                <a:lnTo>
                  <a:pt x="2770" y="4507"/>
                </a:lnTo>
                <a:lnTo>
                  <a:pt x="2805" y="4550"/>
                </a:lnTo>
                <a:lnTo>
                  <a:pt x="2839" y="4595"/>
                </a:lnTo>
                <a:lnTo>
                  <a:pt x="2872" y="4639"/>
                </a:lnTo>
                <a:lnTo>
                  <a:pt x="2907" y="4683"/>
                </a:lnTo>
                <a:lnTo>
                  <a:pt x="2940" y="4726"/>
                </a:lnTo>
                <a:lnTo>
                  <a:pt x="2972" y="4768"/>
                </a:lnTo>
                <a:lnTo>
                  <a:pt x="3006" y="4811"/>
                </a:lnTo>
                <a:lnTo>
                  <a:pt x="3038" y="4853"/>
                </a:lnTo>
                <a:lnTo>
                  <a:pt x="3071" y="4894"/>
                </a:lnTo>
                <a:lnTo>
                  <a:pt x="3104" y="4935"/>
                </a:lnTo>
                <a:lnTo>
                  <a:pt x="3135" y="4976"/>
                </a:lnTo>
                <a:lnTo>
                  <a:pt x="3167" y="5016"/>
                </a:lnTo>
                <a:lnTo>
                  <a:pt x="3198" y="5056"/>
                </a:lnTo>
                <a:lnTo>
                  <a:pt x="3230" y="5094"/>
                </a:lnTo>
                <a:lnTo>
                  <a:pt x="3260" y="5134"/>
                </a:lnTo>
                <a:lnTo>
                  <a:pt x="3290" y="5172"/>
                </a:lnTo>
                <a:lnTo>
                  <a:pt x="3320" y="5209"/>
                </a:lnTo>
                <a:lnTo>
                  <a:pt x="3350" y="5247"/>
                </a:lnTo>
                <a:lnTo>
                  <a:pt x="3379" y="5283"/>
                </a:lnTo>
                <a:lnTo>
                  <a:pt x="3408" y="5319"/>
                </a:lnTo>
                <a:lnTo>
                  <a:pt x="3436" y="5355"/>
                </a:lnTo>
                <a:lnTo>
                  <a:pt x="3464" y="5389"/>
                </a:lnTo>
                <a:lnTo>
                  <a:pt x="3492" y="5424"/>
                </a:lnTo>
                <a:lnTo>
                  <a:pt x="3519" y="5457"/>
                </a:lnTo>
                <a:lnTo>
                  <a:pt x="3547" y="5491"/>
                </a:lnTo>
                <a:lnTo>
                  <a:pt x="3573" y="5523"/>
                </a:lnTo>
                <a:lnTo>
                  <a:pt x="3599" y="5555"/>
                </a:lnTo>
                <a:lnTo>
                  <a:pt x="3624" y="5586"/>
                </a:lnTo>
                <a:lnTo>
                  <a:pt x="3649" y="5618"/>
                </a:lnTo>
                <a:lnTo>
                  <a:pt x="3673" y="5647"/>
                </a:lnTo>
                <a:lnTo>
                  <a:pt x="3697" y="5677"/>
                </a:lnTo>
                <a:lnTo>
                  <a:pt x="3721" y="5705"/>
                </a:lnTo>
                <a:lnTo>
                  <a:pt x="3743" y="5733"/>
                </a:lnTo>
                <a:lnTo>
                  <a:pt x="3765" y="5761"/>
                </a:lnTo>
                <a:lnTo>
                  <a:pt x="3787" y="5788"/>
                </a:lnTo>
                <a:lnTo>
                  <a:pt x="3809" y="5814"/>
                </a:lnTo>
                <a:lnTo>
                  <a:pt x="3830" y="5839"/>
                </a:lnTo>
                <a:lnTo>
                  <a:pt x="3850" y="5864"/>
                </a:lnTo>
                <a:lnTo>
                  <a:pt x="3870" y="5888"/>
                </a:lnTo>
                <a:lnTo>
                  <a:pt x="3888" y="5911"/>
                </a:lnTo>
                <a:lnTo>
                  <a:pt x="3907" y="5932"/>
                </a:lnTo>
                <a:lnTo>
                  <a:pt x="3925" y="5954"/>
                </a:lnTo>
                <a:lnTo>
                  <a:pt x="3943" y="5975"/>
                </a:lnTo>
                <a:lnTo>
                  <a:pt x="3959" y="5995"/>
                </a:lnTo>
                <a:lnTo>
                  <a:pt x="3975" y="6015"/>
                </a:lnTo>
                <a:lnTo>
                  <a:pt x="3990" y="6033"/>
                </a:lnTo>
                <a:lnTo>
                  <a:pt x="4005" y="6050"/>
                </a:lnTo>
                <a:lnTo>
                  <a:pt x="4019" y="6067"/>
                </a:lnTo>
                <a:lnTo>
                  <a:pt x="4032" y="6084"/>
                </a:lnTo>
                <a:lnTo>
                  <a:pt x="4045" y="6098"/>
                </a:lnTo>
                <a:lnTo>
                  <a:pt x="4057" y="6113"/>
                </a:lnTo>
                <a:lnTo>
                  <a:pt x="4069" y="6126"/>
                </a:lnTo>
                <a:lnTo>
                  <a:pt x="4079" y="6139"/>
                </a:lnTo>
                <a:lnTo>
                  <a:pt x="4088" y="6150"/>
                </a:lnTo>
                <a:lnTo>
                  <a:pt x="4098" y="6162"/>
                </a:lnTo>
                <a:lnTo>
                  <a:pt x="4106" y="6171"/>
                </a:lnTo>
                <a:lnTo>
                  <a:pt x="4113" y="6181"/>
                </a:lnTo>
                <a:lnTo>
                  <a:pt x="4121" y="6189"/>
                </a:lnTo>
                <a:lnTo>
                  <a:pt x="4127" y="6196"/>
                </a:lnTo>
                <a:lnTo>
                  <a:pt x="4132" y="6202"/>
                </a:lnTo>
                <a:lnTo>
                  <a:pt x="4136" y="6208"/>
                </a:lnTo>
                <a:lnTo>
                  <a:pt x="4141" y="6212"/>
                </a:lnTo>
                <a:lnTo>
                  <a:pt x="4144" y="6216"/>
                </a:lnTo>
                <a:lnTo>
                  <a:pt x="4146" y="6218"/>
                </a:lnTo>
                <a:lnTo>
                  <a:pt x="4147" y="6219"/>
                </a:lnTo>
                <a:lnTo>
                  <a:pt x="4147" y="6220"/>
                </a:ln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28"/>
          <p:cNvSpPr>
            <a:spLocks noChangeAspect="1" noChangeShapeType="1"/>
          </p:cNvSpPr>
          <p:nvPr/>
        </p:nvSpPr>
        <p:spPr bwMode="auto">
          <a:xfrm>
            <a:off x="6282866" y="3785003"/>
            <a:ext cx="0" cy="135413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reeform 30"/>
          <p:cNvSpPr>
            <a:spLocks noChangeAspect="1"/>
          </p:cNvSpPr>
          <p:nvPr/>
        </p:nvSpPr>
        <p:spPr bwMode="auto">
          <a:xfrm rot="808441">
            <a:off x="5149391" y="4345390"/>
            <a:ext cx="373063" cy="401638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1678308893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62"/>
          <p:cNvSpPr>
            <a:spLocks noChangeArrowheads="1"/>
          </p:cNvSpPr>
          <p:nvPr/>
        </p:nvSpPr>
        <p:spPr bwMode="auto">
          <a:xfrm>
            <a:off x="6159041" y="5178882"/>
            <a:ext cx="2164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78"/>
          <p:cNvSpPr>
            <a:spLocks noChangeAspect="1" noChangeArrowheads="1"/>
          </p:cNvSpPr>
          <p:nvPr/>
        </p:nvSpPr>
        <p:spPr bwMode="auto">
          <a:xfrm>
            <a:off x="4277894" y="3626239"/>
            <a:ext cx="3318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1600" b="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27"/>
          <p:cNvSpPr>
            <a:spLocks noChangeAspect="1" noChangeArrowheads="1"/>
          </p:cNvSpPr>
          <p:nvPr/>
        </p:nvSpPr>
        <p:spPr bwMode="auto">
          <a:xfrm>
            <a:off x="7113129" y="4696309"/>
            <a:ext cx="4333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kumimoji="0" lang="en-US" sz="1600" b="1" i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 dirty="0">
              <a:solidFill>
                <a:srgbClr val="053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83"/>
          <p:cNvSpPr>
            <a:spLocks noChangeAspect="1" noChangeArrowheads="1"/>
          </p:cNvSpPr>
          <p:nvPr/>
        </p:nvSpPr>
        <p:spPr bwMode="auto">
          <a:xfrm>
            <a:off x="7479922" y="2007138"/>
            <a:ext cx="5690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kumimoji="0" lang="en-US" sz="1600" b="1" i="1" baseline="-25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29"/>
          <p:cNvSpPr>
            <a:spLocks/>
          </p:cNvSpPr>
          <p:nvPr/>
        </p:nvSpPr>
        <p:spPr bwMode="auto">
          <a:xfrm>
            <a:off x="6232066" y="3696103"/>
            <a:ext cx="119063" cy="119062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9" name="Group 92"/>
          <p:cNvGrpSpPr>
            <a:grpSpLocks/>
          </p:cNvGrpSpPr>
          <p:nvPr/>
        </p:nvGrpSpPr>
        <p:grpSpPr bwMode="auto">
          <a:xfrm>
            <a:off x="7146852" y="3881691"/>
            <a:ext cx="1854200" cy="714375"/>
            <a:chOff x="3638" y="1470"/>
            <a:chExt cx="1168" cy="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0" name="Rectangle 51"/>
            <p:cNvSpPr>
              <a:spLocks noChangeArrowheads="1"/>
            </p:cNvSpPr>
            <p:nvPr/>
          </p:nvSpPr>
          <p:spPr bwMode="auto">
            <a:xfrm>
              <a:off x="3638" y="1470"/>
              <a:ext cx="1168" cy="45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Rectangle 52"/>
            <p:cNvSpPr>
              <a:spLocks noChangeArrowheads="1"/>
            </p:cNvSpPr>
            <p:nvPr/>
          </p:nvSpPr>
          <p:spPr bwMode="auto">
            <a:xfrm>
              <a:off x="3695" y="1504"/>
              <a:ext cx="1038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Long-run</a:t>
              </a:r>
              <a:r>
                <a:rPr kumimoji="0"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effects </a:t>
              </a:r>
              <a:r>
                <a:rPr kumimoji="0"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an unanticipated</a:t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reduction in </a:t>
              </a:r>
              <a:r>
                <a:rPr kumimoji="0" lang="en-US" sz="16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AD</a:t>
              </a:r>
            </a:p>
          </p:txBody>
        </p:sp>
      </p:grpSp>
      <p:sp>
        <p:nvSpPr>
          <p:cNvPr id="59" name="Line 18"/>
          <p:cNvSpPr>
            <a:spLocks noChangeAspect="1" noChangeShapeType="1"/>
          </p:cNvSpPr>
          <p:nvPr/>
        </p:nvSpPr>
        <p:spPr bwMode="auto">
          <a:xfrm>
            <a:off x="5915105" y="4107051"/>
            <a:ext cx="0" cy="10683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5800805" y="5159375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Group 46"/>
          <p:cNvGrpSpPr>
            <a:grpSpLocks/>
          </p:cNvGrpSpPr>
          <p:nvPr/>
        </p:nvGrpSpPr>
        <p:grpSpPr bwMode="auto">
          <a:xfrm>
            <a:off x="4827670" y="2358648"/>
            <a:ext cx="2038351" cy="2703515"/>
            <a:chOff x="2219" y="1016"/>
            <a:chExt cx="1284" cy="1703"/>
          </a:xfrm>
        </p:grpSpPr>
        <p:sp>
          <p:nvSpPr>
            <p:cNvPr id="64" name="Freeform 19"/>
            <p:cNvSpPr>
              <a:spLocks noChangeAspect="1"/>
            </p:cNvSpPr>
            <p:nvPr/>
          </p:nvSpPr>
          <p:spPr bwMode="auto">
            <a:xfrm>
              <a:off x="2219" y="1016"/>
              <a:ext cx="1051" cy="1576"/>
            </a:xfrm>
            <a:custGeom>
              <a:avLst/>
              <a:gdLst>
                <a:gd name="T0" fmla="*/ 0 w 4147"/>
                <a:gd name="T1" fmla="*/ 0 h 6220"/>
                <a:gd name="T2" fmla="*/ 0 w 4147"/>
                <a:gd name="T3" fmla="*/ 1 h 6220"/>
                <a:gd name="T4" fmla="*/ 1 w 4147"/>
                <a:gd name="T5" fmla="*/ 1 h 6220"/>
                <a:gd name="T6" fmla="*/ 1 w 4147"/>
                <a:gd name="T7" fmla="*/ 2 h 6220"/>
                <a:gd name="T8" fmla="*/ 1 w 4147"/>
                <a:gd name="T9" fmla="*/ 2 h 6220"/>
                <a:gd name="T10" fmla="*/ 1 w 4147"/>
                <a:gd name="T11" fmla="*/ 3 h 6220"/>
                <a:gd name="T12" fmla="*/ 1 w 4147"/>
                <a:gd name="T13" fmla="*/ 3 h 6220"/>
                <a:gd name="T14" fmla="*/ 2 w 4147"/>
                <a:gd name="T15" fmla="*/ 4 h 6220"/>
                <a:gd name="T16" fmla="*/ 2 w 4147"/>
                <a:gd name="T17" fmla="*/ 4 h 6220"/>
                <a:gd name="T18" fmla="*/ 2 w 4147"/>
                <a:gd name="T19" fmla="*/ 5 h 6220"/>
                <a:gd name="T20" fmla="*/ 3 w 4147"/>
                <a:gd name="T21" fmla="*/ 6 h 6220"/>
                <a:gd name="T22" fmla="*/ 3 w 4147"/>
                <a:gd name="T23" fmla="*/ 6 h 6220"/>
                <a:gd name="T24" fmla="*/ 3 w 4147"/>
                <a:gd name="T25" fmla="*/ 7 h 6220"/>
                <a:gd name="T26" fmla="*/ 4 w 4147"/>
                <a:gd name="T27" fmla="*/ 7 h 6220"/>
                <a:gd name="T28" fmla="*/ 4 w 4147"/>
                <a:gd name="T29" fmla="*/ 8 h 6220"/>
                <a:gd name="T30" fmla="*/ 4 w 4147"/>
                <a:gd name="T31" fmla="*/ 9 h 6220"/>
                <a:gd name="T32" fmla="*/ 5 w 4147"/>
                <a:gd name="T33" fmla="*/ 9 h 6220"/>
                <a:gd name="T34" fmla="*/ 5 w 4147"/>
                <a:gd name="T35" fmla="*/ 10 h 6220"/>
                <a:gd name="T36" fmla="*/ 6 w 4147"/>
                <a:gd name="T37" fmla="*/ 11 h 6220"/>
                <a:gd name="T38" fmla="*/ 6 w 4147"/>
                <a:gd name="T39" fmla="*/ 11 h 6220"/>
                <a:gd name="T40" fmla="*/ 7 w 4147"/>
                <a:gd name="T41" fmla="*/ 12 h 6220"/>
                <a:gd name="T42" fmla="*/ 7 w 4147"/>
                <a:gd name="T43" fmla="*/ 12 h 6220"/>
                <a:gd name="T44" fmla="*/ 7 w 4147"/>
                <a:gd name="T45" fmla="*/ 13 h 6220"/>
                <a:gd name="T46" fmla="*/ 8 w 4147"/>
                <a:gd name="T47" fmla="*/ 14 h 6220"/>
                <a:gd name="T48" fmla="*/ 8 w 4147"/>
                <a:gd name="T49" fmla="*/ 14 h 6220"/>
                <a:gd name="T50" fmla="*/ 9 w 4147"/>
                <a:gd name="T51" fmla="*/ 15 h 6220"/>
                <a:gd name="T52" fmla="*/ 9 w 4147"/>
                <a:gd name="T53" fmla="*/ 16 h 6220"/>
                <a:gd name="T54" fmla="*/ 10 w 4147"/>
                <a:gd name="T55" fmla="*/ 16 h 6220"/>
                <a:gd name="T56" fmla="*/ 10 w 4147"/>
                <a:gd name="T57" fmla="*/ 17 h 6220"/>
                <a:gd name="T58" fmla="*/ 11 w 4147"/>
                <a:gd name="T59" fmla="*/ 17 h 6220"/>
                <a:gd name="T60" fmla="*/ 11 w 4147"/>
                <a:gd name="T61" fmla="*/ 18 h 6220"/>
                <a:gd name="T62" fmla="*/ 11 w 4147"/>
                <a:gd name="T63" fmla="*/ 18 h 6220"/>
                <a:gd name="T64" fmla="*/ 12 w 4147"/>
                <a:gd name="T65" fmla="*/ 19 h 6220"/>
                <a:gd name="T66" fmla="*/ 12 w 4147"/>
                <a:gd name="T67" fmla="*/ 20 h 6220"/>
                <a:gd name="T68" fmla="*/ 13 w 4147"/>
                <a:gd name="T69" fmla="*/ 20 h 6220"/>
                <a:gd name="T70" fmla="*/ 13 w 4147"/>
                <a:gd name="T71" fmla="*/ 21 h 6220"/>
                <a:gd name="T72" fmla="*/ 13 w 4147"/>
                <a:gd name="T73" fmla="*/ 21 h 6220"/>
                <a:gd name="T74" fmla="*/ 14 w 4147"/>
                <a:gd name="T75" fmla="*/ 22 h 6220"/>
                <a:gd name="T76" fmla="*/ 14 w 4147"/>
                <a:gd name="T77" fmla="*/ 22 h 6220"/>
                <a:gd name="T78" fmla="*/ 14 w 4147"/>
                <a:gd name="T79" fmla="*/ 23 h 6220"/>
                <a:gd name="T80" fmla="*/ 15 w 4147"/>
                <a:gd name="T81" fmla="*/ 23 h 6220"/>
                <a:gd name="T82" fmla="*/ 15 w 4147"/>
                <a:gd name="T83" fmla="*/ 23 h 6220"/>
                <a:gd name="T84" fmla="*/ 15 w 4147"/>
                <a:gd name="T85" fmla="*/ 24 h 6220"/>
                <a:gd name="T86" fmla="*/ 16 w 4147"/>
                <a:gd name="T87" fmla="*/ 24 h 6220"/>
                <a:gd name="T88" fmla="*/ 16 w 4147"/>
                <a:gd name="T89" fmla="*/ 24 h 6220"/>
                <a:gd name="T90" fmla="*/ 16 w 4147"/>
                <a:gd name="T91" fmla="*/ 25 h 6220"/>
                <a:gd name="T92" fmla="*/ 16 w 4147"/>
                <a:gd name="T93" fmla="*/ 25 h 6220"/>
                <a:gd name="T94" fmla="*/ 16 w 4147"/>
                <a:gd name="T95" fmla="*/ 25 h 6220"/>
                <a:gd name="T96" fmla="*/ 17 w 4147"/>
                <a:gd name="T97" fmla="*/ 25 h 6220"/>
                <a:gd name="T98" fmla="*/ 17 w 4147"/>
                <a:gd name="T99" fmla="*/ 25 h 6220"/>
                <a:gd name="T100" fmla="*/ 17 w 4147"/>
                <a:gd name="T101" fmla="*/ 26 h 6220"/>
                <a:gd name="T102" fmla="*/ 17 w 4147"/>
                <a:gd name="T103" fmla="*/ 26 h 6220"/>
                <a:gd name="T104" fmla="*/ 17 w 4147"/>
                <a:gd name="T105" fmla="*/ 26 h 6220"/>
                <a:gd name="T106" fmla="*/ 17 w 4147"/>
                <a:gd name="T107" fmla="*/ 26 h 6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7"/>
                <a:gd name="T163" fmla="*/ 0 h 6220"/>
                <a:gd name="T164" fmla="*/ 4147 w 4147"/>
                <a:gd name="T165" fmla="*/ 6220 h 62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7" h="6220">
                  <a:moveTo>
                    <a:pt x="0" y="0"/>
                  </a:moveTo>
                  <a:lnTo>
                    <a:pt x="10" y="35"/>
                  </a:lnTo>
                  <a:lnTo>
                    <a:pt x="20" y="72"/>
                  </a:lnTo>
                  <a:lnTo>
                    <a:pt x="31" y="108"/>
                  </a:lnTo>
                  <a:lnTo>
                    <a:pt x="42" y="146"/>
                  </a:lnTo>
                  <a:lnTo>
                    <a:pt x="53" y="183"/>
                  </a:lnTo>
                  <a:lnTo>
                    <a:pt x="67" y="222"/>
                  </a:lnTo>
                  <a:lnTo>
                    <a:pt x="79" y="260"/>
                  </a:lnTo>
                  <a:lnTo>
                    <a:pt x="94" y="300"/>
                  </a:lnTo>
                  <a:lnTo>
                    <a:pt x="109" y="340"/>
                  </a:lnTo>
                  <a:lnTo>
                    <a:pt x="124" y="380"/>
                  </a:lnTo>
                  <a:lnTo>
                    <a:pt x="140" y="421"/>
                  </a:lnTo>
                  <a:lnTo>
                    <a:pt x="157" y="463"/>
                  </a:lnTo>
                  <a:lnTo>
                    <a:pt x="174" y="504"/>
                  </a:lnTo>
                  <a:lnTo>
                    <a:pt x="192" y="546"/>
                  </a:lnTo>
                  <a:lnTo>
                    <a:pt x="211" y="589"/>
                  </a:lnTo>
                  <a:lnTo>
                    <a:pt x="231" y="631"/>
                  </a:lnTo>
                  <a:lnTo>
                    <a:pt x="249" y="675"/>
                  </a:lnTo>
                  <a:lnTo>
                    <a:pt x="270" y="719"/>
                  </a:lnTo>
                  <a:lnTo>
                    <a:pt x="291" y="763"/>
                  </a:lnTo>
                  <a:lnTo>
                    <a:pt x="312" y="808"/>
                  </a:lnTo>
                  <a:lnTo>
                    <a:pt x="335" y="852"/>
                  </a:lnTo>
                  <a:lnTo>
                    <a:pt x="357" y="897"/>
                  </a:lnTo>
                  <a:lnTo>
                    <a:pt x="380" y="943"/>
                  </a:lnTo>
                  <a:lnTo>
                    <a:pt x="404" y="989"/>
                  </a:lnTo>
                  <a:lnTo>
                    <a:pt x="428" y="1035"/>
                  </a:lnTo>
                  <a:lnTo>
                    <a:pt x="452" y="1082"/>
                  </a:lnTo>
                  <a:lnTo>
                    <a:pt x="477" y="1129"/>
                  </a:lnTo>
                  <a:lnTo>
                    <a:pt x="503" y="1176"/>
                  </a:lnTo>
                  <a:lnTo>
                    <a:pt x="529" y="1223"/>
                  </a:lnTo>
                  <a:lnTo>
                    <a:pt x="555" y="1270"/>
                  </a:lnTo>
                  <a:lnTo>
                    <a:pt x="582" y="1318"/>
                  </a:lnTo>
                  <a:lnTo>
                    <a:pt x="609" y="1367"/>
                  </a:lnTo>
                  <a:lnTo>
                    <a:pt x="636" y="1415"/>
                  </a:lnTo>
                  <a:lnTo>
                    <a:pt x="664" y="1464"/>
                  </a:lnTo>
                  <a:lnTo>
                    <a:pt x="693" y="1513"/>
                  </a:lnTo>
                  <a:lnTo>
                    <a:pt x="722" y="1562"/>
                  </a:lnTo>
                  <a:lnTo>
                    <a:pt x="752" y="1612"/>
                  </a:lnTo>
                  <a:lnTo>
                    <a:pt x="781" y="1661"/>
                  </a:lnTo>
                  <a:lnTo>
                    <a:pt x="811" y="1711"/>
                  </a:lnTo>
                  <a:lnTo>
                    <a:pt x="841" y="1761"/>
                  </a:lnTo>
                  <a:lnTo>
                    <a:pt x="873" y="1811"/>
                  </a:lnTo>
                  <a:lnTo>
                    <a:pt x="903" y="1861"/>
                  </a:lnTo>
                  <a:lnTo>
                    <a:pt x="934" y="1912"/>
                  </a:lnTo>
                  <a:lnTo>
                    <a:pt x="966" y="1962"/>
                  </a:lnTo>
                  <a:lnTo>
                    <a:pt x="999" y="2014"/>
                  </a:lnTo>
                  <a:lnTo>
                    <a:pt x="1031" y="2065"/>
                  </a:lnTo>
                  <a:lnTo>
                    <a:pt x="1063" y="2116"/>
                  </a:lnTo>
                  <a:lnTo>
                    <a:pt x="1096" y="2167"/>
                  </a:lnTo>
                  <a:lnTo>
                    <a:pt x="1129" y="2218"/>
                  </a:lnTo>
                  <a:lnTo>
                    <a:pt x="1162" y="2269"/>
                  </a:lnTo>
                  <a:lnTo>
                    <a:pt x="1197" y="2320"/>
                  </a:lnTo>
                  <a:lnTo>
                    <a:pt x="1230" y="2372"/>
                  </a:lnTo>
                  <a:lnTo>
                    <a:pt x="1264" y="2423"/>
                  </a:lnTo>
                  <a:lnTo>
                    <a:pt x="1299" y="2474"/>
                  </a:lnTo>
                  <a:lnTo>
                    <a:pt x="1333" y="2526"/>
                  </a:lnTo>
                  <a:lnTo>
                    <a:pt x="1368" y="2577"/>
                  </a:lnTo>
                  <a:lnTo>
                    <a:pt x="1403" y="2630"/>
                  </a:lnTo>
                  <a:lnTo>
                    <a:pt x="1437" y="2681"/>
                  </a:lnTo>
                  <a:lnTo>
                    <a:pt x="1473" y="2733"/>
                  </a:lnTo>
                  <a:lnTo>
                    <a:pt x="1508" y="2784"/>
                  </a:lnTo>
                  <a:lnTo>
                    <a:pt x="1544" y="2836"/>
                  </a:lnTo>
                  <a:lnTo>
                    <a:pt x="1579" y="2887"/>
                  </a:lnTo>
                  <a:lnTo>
                    <a:pt x="1616" y="2939"/>
                  </a:lnTo>
                  <a:lnTo>
                    <a:pt x="1651" y="2990"/>
                  </a:lnTo>
                  <a:lnTo>
                    <a:pt x="1687" y="3041"/>
                  </a:lnTo>
                  <a:lnTo>
                    <a:pt x="1724" y="3093"/>
                  </a:lnTo>
                  <a:lnTo>
                    <a:pt x="1759" y="3144"/>
                  </a:lnTo>
                  <a:lnTo>
                    <a:pt x="1796" y="3195"/>
                  </a:lnTo>
                  <a:lnTo>
                    <a:pt x="1832" y="3247"/>
                  </a:lnTo>
                  <a:lnTo>
                    <a:pt x="1869" y="3298"/>
                  </a:lnTo>
                  <a:lnTo>
                    <a:pt x="1905" y="3348"/>
                  </a:lnTo>
                  <a:lnTo>
                    <a:pt x="1942" y="3399"/>
                  </a:lnTo>
                  <a:lnTo>
                    <a:pt x="1978" y="3450"/>
                  </a:lnTo>
                  <a:lnTo>
                    <a:pt x="2015" y="3500"/>
                  </a:lnTo>
                  <a:lnTo>
                    <a:pt x="2051" y="3550"/>
                  </a:lnTo>
                  <a:lnTo>
                    <a:pt x="2089" y="3600"/>
                  </a:lnTo>
                  <a:lnTo>
                    <a:pt x="2125" y="3650"/>
                  </a:lnTo>
                  <a:lnTo>
                    <a:pt x="2162" y="3700"/>
                  </a:lnTo>
                  <a:lnTo>
                    <a:pt x="2198" y="3749"/>
                  </a:lnTo>
                  <a:lnTo>
                    <a:pt x="2235" y="3798"/>
                  </a:lnTo>
                  <a:lnTo>
                    <a:pt x="2271" y="3847"/>
                  </a:lnTo>
                  <a:lnTo>
                    <a:pt x="2307" y="3896"/>
                  </a:lnTo>
                  <a:lnTo>
                    <a:pt x="2343" y="3944"/>
                  </a:lnTo>
                  <a:lnTo>
                    <a:pt x="2379" y="3993"/>
                  </a:lnTo>
                  <a:lnTo>
                    <a:pt x="2416" y="4041"/>
                  </a:lnTo>
                  <a:lnTo>
                    <a:pt x="2451" y="4089"/>
                  </a:lnTo>
                  <a:lnTo>
                    <a:pt x="2488" y="4137"/>
                  </a:lnTo>
                  <a:lnTo>
                    <a:pt x="2523" y="4184"/>
                  </a:lnTo>
                  <a:lnTo>
                    <a:pt x="2559" y="4230"/>
                  </a:lnTo>
                  <a:lnTo>
                    <a:pt x="2595" y="4277"/>
                  </a:lnTo>
                  <a:lnTo>
                    <a:pt x="2631" y="4324"/>
                  </a:lnTo>
                  <a:lnTo>
                    <a:pt x="2665" y="4370"/>
                  </a:lnTo>
                  <a:lnTo>
                    <a:pt x="2700" y="4416"/>
                  </a:lnTo>
                  <a:lnTo>
                    <a:pt x="2735" y="4461"/>
                  </a:lnTo>
                  <a:lnTo>
                    <a:pt x="2770" y="4507"/>
                  </a:lnTo>
                  <a:lnTo>
                    <a:pt x="2805" y="4550"/>
                  </a:lnTo>
                  <a:lnTo>
                    <a:pt x="2839" y="4595"/>
                  </a:lnTo>
                  <a:lnTo>
                    <a:pt x="2872" y="4639"/>
                  </a:lnTo>
                  <a:lnTo>
                    <a:pt x="2907" y="4683"/>
                  </a:lnTo>
                  <a:lnTo>
                    <a:pt x="2940" y="4726"/>
                  </a:lnTo>
                  <a:lnTo>
                    <a:pt x="2972" y="4768"/>
                  </a:lnTo>
                  <a:lnTo>
                    <a:pt x="3006" y="4811"/>
                  </a:lnTo>
                  <a:lnTo>
                    <a:pt x="3038" y="4853"/>
                  </a:lnTo>
                  <a:lnTo>
                    <a:pt x="3071" y="4894"/>
                  </a:lnTo>
                  <a:lnTo>
                    <a:pt x="3104" y="4935"/>
                  </a:lnTo>
                  <a:lnTo>
                    <a:pt x="3135" y="4976"/>
                  </a:lnTo>
                  <a:lnTo>
                    <a:pt x="3167" y="5016"/>
                  </a:lnTo>
                  <a:lnTo>
                    <a:pt x="3198" y="5056"/>
                  </a:lnTo>
                  <a:lnTo>
                    <a:pt x="3230" y="5094"/>
                  </a:lnTo>
                  <a:lnTo>
                    <a:pt x="3260" y="5134"/>
                  </a:lnTo>
                  <a:lnTo>
                    <a:pt x="3290" y="5172"/>
                  </a:lnTo>
                  <a:lnTo>
                    <a:pt x="3320" y="5209"/>
                  </a:lnTo>
                  <a:lnTo>
                    <a:pt x="3350" y="5247"/>
                  </a:lnTo>
                  <a:lnTo>
                    <a:pt x="3379" y="5283"/>
                  </a:lnTo>
                  <a:lnTo>
                    <a:pt x="3408" y="5319"/>
                  </a:lnTo>
                  <a:lnTo>
                    <a:pt x="3436" y="5355"/>
                  </a:lnTo>
                  <a:lnTo>
                    <a:pt x="3464" y="5389"/>
                  </a:lnTo>
                  <a:lnTo>
                    <a:pt x="3492" y="5424"/>
                  </a:lnTo>
                  <a:lnTo>
                    <a:pt x="3519" y="5457"/>
                  </a:lnTo>
                  <a:lnTo>
                    <a:pt x="3547" y="5491"/>
                  </a:lnTo>
                  <a:lnTo>
                    <a:pt x="3573" y="5523"/>
                  </a:lnTo>
                  <a:lnTo>
                    <a:pt x="3599" y="5555"/>
                  </a:lnTo>
                  <a:lnTo>
                    <a:pt x="3624" y="5586"/>
                  </a:lnTo>
                  <a:lnTo>
                    <a:pt x="3649" y="5618"/>
                  </a:lnTo>
                  <a:lnTo>
                    <a:pt x="3673" y="5647"/>
                  </a:lnTo>
                  <a:lnTo>
                    <a:pt x="3697" y="5677"/>
                  </a:lnTo>
                  <a:lnTo>
                    <a:pt x="3721" y="5705"/>
                  </a:lnTo>
                  <a:lnTo>
                    <a:pt x="3743" y="5733"/>
                  </a:lnTo>
                  <a:lnTo>
                    <a:pt x="3765" y="5761"/>
                  </a:lnTo>
                  <a:lnTo>
                    <a:pt x="3787" y="5788"/>
                  </a:lnTo>
                  <a:lnTo>
                    <a:pt x="3809" y="5814"/>
                  </a:lnTo>
                  <a:lnTo>
                    <a:pt x="3830" y="5839"/>
                  </a:lnTo>
                  <a:lnTo>
                    <a:pt x="3850" y="5864"/>
                  </a:lnTo>
                  <a:lnTo>
                    <a:pt x="3870" y="5888"/>
                  </a:lnTo>
                  <a:lnTo>
                    <a:pt x="3888" y="5911"/>
                  </a:lnTo>
                  <a:lnTo>
                    <a:pt x="3907" y="5932"/>
                  </a:lnTo>
                  <a:lnTo>
                    <a:pt x="3925" y="5954"/>
                  </a:lnTo>
                  <a:lnTo>
                    <a:pt x="3943" y="5975"/>
                  </a:lnTo>
                  <a:lnTo>
                    <a:pt x="3959" y="5995"/>
                  </a:lnTo>
                  <a:lnTo>
                    <a:pt x="3975" y="6015"/>
                  </a:lnTo>
                  <a:lnTo>
                    <a:pt x="3990" y="6033"/>
                  </a:lnTo>
                  <a:lnTo>
                    <a:pt x="4005" y="6050"/>
                  </a:lnTo>
                  <a:lnTo>
                    <a:pt x="4019" y="6067"/>
                  </a:lnTo>
                  <a:lnTo>
                    <a:pt x="4032" y="6084"/>
                  </a:lnTo>
                  <a:lnTo>
                    <a:pt x="4045" y="6098"/>
                  </a:lnTo>
                  <a:lnTo>
                    <a:pt x="4057" y="6113"/>
                  </a:lnTo>
                  <a:lnTo>
                    <a:pt x="4069" y="6126"/>
                  </a:lnTo>
                  <a:lnTo>
                    <a:pt x="4079" y="6139"/>
                  </a:lnTo>
                  <a:lnTo>
                    <a:pt x="4088" y="6150"/>
                  </a:lnTo>
                  <a:lnTo>
                    <a:pt x="4098" y="6162"/>
                  </a:lnTo>
                  <a:lnTo>
                    <a:pt x="4106" y="6171"/>
                  </a:lnTo>
                  <a:lnTo>
                    <a:pt x="4113" y="6181"/>
                  </a:lnTo>
                  <a:lnTo>
                    <a:pt x="4121" y="6189"/>
                  </a:lnTo>
                  <a:lnTo>
                    <a:pt x="4127" y="6196"/>
                  </a:lnTo>
                  <a:lnTo>
                    <a:pt x="4132" y="6202"/>
                  </a:lnTo>
                  <a:lnTo>
                    <a:pt x="4136" y="6208"/>
                  </a:lnTo>
                  <a:lnTo>
                    <a:pt x="4141" y="6212"/>
                  </a:lnTo>
                  <a:lnTo>
                    <a:pt x="4144" y="6216"/>
                  </a:lnTo>
                  <a:lnTo>
                    <a:pt x="4146" y="6218"/>
                  </a:lnTo>
                  <a:lnTo>
                    <a:pt x="4147" y="6219"/>
                  </a:lnTo>
                  <a:lnTo>
                    <a:pt x="4147" y="6220"/>
                  </a:lnTo>
                </a:path>
              </a:pathLst>
            </a:custGeom>
            <a:noFill/>
            <a:ln w="57150">
              <a:solidFill>
                <a:srgbClr val="053AB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Rectangle 20"/>
            <p:cNvSpPr>
              <a:spLocks noChangeAspect="1" noChangeArrowheads="1"/>
            </p:cNvSpPr>
            <p:nvPr/>
          </p:nvSpPr>
          <p:spPr bwMode="auto">
            <a:xfrm>
              <a:off x="3280" y="2564"/>
              <a:ext cx="2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AD</a:t>
              </a:r>
              <a:r>
                <a:rPr kumimoji="0" lang="en-US" sz="1600" b="1" i="1" baseline="-25000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4" name="Line 37"/>
          <p:cNvSpPr>
            <a:spLocks noChangeAspect="1" noChangeShapeType="1"/>
          </p:cNvSpPr>
          <p:nvPr/>
        </p:nvSpPr>
        <p:spPr bwMode="auto">
          <a:xfrm flipH="1">
            <a:off x="4730830" y="4122926"/>
            <a:ext cx="11557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Freeform 38"/>
          <p:cNvSpPr>
            <a:spLocks/>
          </p:cNvSpPr>
          <p:nvPr/>
        </p:nvSpPr>
        <p:spPr bwMode="auto">
          <a:xfrm>
            <a:off x="5848430" y="4073525"/>
            <a:ext cx="119063" cy="119063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39"/>
          <p:cNvSpPr>
            <a:spLocks noChangeAspect="1" noChangeArrowheads="1"/>
          </p:cNvSpPr>
          <p:nvPr/>
        </p:nvSpPr>
        <p:spPr bwMode="auto">
          <a:xfrm>
            <a:off x="4335999" y="3989388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95</a:t>
            </a:r>
            <a:endParaRPr kumimoji="0" lang="en-US" sz="2800" b="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Line 34"/>
          <p:cNvSpPr>
            <a:spLocks noChangeShapeType="1"/>
          </p:cNvSpPr>
          <p:nvPr/>
        </p:nvSpPr>
        <p:spPr bwMode="auto">
          <a:xfrm>
            <a:off x="5823036" y="5033641"/>
            <a:ext cx="4206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0" name="Group 56"/>
          <p:cNvGrpSpPr>
            <a:grpSpLocks/>
          </p:cNvGrpSpPr>
          <p:nvPr/>
        </p:nvGrpSpPr>
        <p:grpSpPr bwMode="auto">
          <a:xfrm>
            <a:off x="5422986" y="2674428"/>
            <a:ext cx="2770188" cy="2316163"/>
            <a:chOff x="2580" y="1203"/>
            <a:chExt cx="1745" cy="1459"/>
          </a:xfrm>
        </p:grpSpPr>
        <p:sp>
          <p:nvSpPr>
            <p:cNvPr id="72" name="Line 25"/>
            <p:cNvSpPr>
              <a:spLocks noChangeShapeType="1"/>
            </p:cNvSpPr>
            <p:nvPr/>
          </p:nvSpPr>
          <p:spPr bwMode="auto">
            <a:xfrm>
              <a:off x="2580" y="2460"/>
              <a:ext cx="38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Line 32"/>
            <p:cNvSpPr>
              <a:spLocks noChangeShapeType="1"/>
            </p:cNvSpPr>
            <p:nvPr/>
          </p:nvSpPr>
          <p:spPr bwMode="auto">
            <a:xfrm>
              <a:off x="3654" y="1392"/>
              <a:ext cx="31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Rectangle 37"/>
            <p:cNvSpPr>
              <a:spLocks noChangeAspect="1" noChangeArrowheads="1"/>
            </p:cNvSpPr>
            <p:nvPr/>
          </p:nvSpPr>
          <p:spPr bwMode="auto">
            <a:xfrm>
              <a:off x="3967" y="1203"/>
              <a:ext cx="35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SRAS</a:t>
              </a:r>
              <a:r>
                <a:rPr kumimoji="0" lang="en-US" sz="1600" b="1" i="1" baseline="-250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Freeform 39"/>
            <p:cNvSpPr>
              <a:spLocks noChangeAspect="1"/>
            </p:cNvSpPr>
            <p:nvPr/>
          </p:nvSpPr>
          <p:spPr bwMode="auto">
            <a:xfrm>
              <a:off x="2801" y="1366"/>
              <a:ext cx="1273" cy="1296"/>
            </a:xfrm>
            <a:custGeom>
              <a:avLst/>
              <a:gdLst>
                <a:gd name="T0" fmla="*/ 1 w 4625"/>
                <a:gd name="T1" fmla="*/ 23 h 4959"/>
                <a:gd name="T2" fmla="*/ 1 w 4625"/>
                <a:gd name="T3" fmla="*/ 22 h 4959"/>
                <a:gd name="T4" fmla="*/ 2 w 4625"/>
                <a:gd name="T5" fmla="*/ 22 h 4959"/>
                <a:gd name="T6" fmla="*/ 2 w 4625"/>
                <a:gd name="T7" fmla="*/ 21 h 4959"/>
                <a:gd name="T8" fmla="*/ 3 w 4625"/>
                <a:gd name="T9" fmla="*/ 21 h 4959"/>
                <a:gd name="T10" fmla="*/ 4 w 4625"/>
                <a:gd name="T11" fmla="*/ 21 h 4959"/>
                <a:gd name="T12" fmla="*/ 5 w 4625"/>
                <a:gd name="T13" fmla="*/ 20 h 4959"/>
                <a:gd name="T14" fmla="*/ 6 w 4625"/>
                <a:gd name="T15" fmla="*/ 20 h 4959"/>
                <a:gd name="T16" fmla="*/ 6 w 4625"/>
                <a:gd name="T17" fmla="*/ 19 h 4959"/>
                <a:gd name="T18" fmla="*/ 7 w 4625"/>
                <a:gd name="T19" fmla="*/ 19 h 4959"/>
                <a:gd name="T20" fmla="*/ 7 w 4625"/>
                <a:gd name="T21" fmla="*/ 18 h 4959"/>
                <a:gd name="T22" fmla="*/ 8 w 4625"/>
                <a:gd name="T23" fmla="*/ 18 h 4959"/>
                <a:gd name="T24" fmla="*/ 9 w 4625"/>
                <a:gd name="T25" fmla="*/ 17 h 4959"/>
                <a:gd name="T26" fmla="*/ 9 w 4625"/>
                <a:gd name="T27" fmla="*/ 16 h 4959"/>
                <a:gd name="T28" fmla="*/ 10 w 4625"/>
                <a:gd name="T29" fmla="*/ 16 h 4959"/>
                <a:gd name="T30" fmla="*/ 11 w 4625"/>
                <a:gd name="T31" fmla="*/ 15 h 4959"/>
                <a:gd name="T32" fmla="*/ 12 w 4625"/>
                <a:gd name="T33" fmla="*/ 15 h 4959"/>
                <a:gd name="T34" fmla="*/ 12 w 4625"/>
                <a:gd name="T35" fmla="*/ 14 h 4959"/>
                <a:gd name="T36" fmla="*/ 13 w 4625"/>
                <a:gd name="T37" fmla="*/ 14 h 4959"/>
                <a:gd name="T38" fmla="*/ 13 w 4625"/>
                <a:gd name="T39" fmla="*/ 13 h 4959"/>
                <a:gd name="T40" fmla="*/ 14 w 4625"/>
                <a:gd name="T41" fmla="*/ 13 h 4959"/>
                <a:gd name="T42" fmla="*/ 15 w 4625"/>
                <a:gd name="T43" fmla="*/ 12 h 4959"/>
                <a:gd name="T44" fmla="*/ 15 w 4625"/>
                <a:gd name="T45" fmla="*/ 11 h 4959"/>
                <a:gd name="T46" fmla="*/ 16 w 4625"/>
                <a:gd name="T47" fmla="*/ 11 h 4959"/>
                <a:gd name="T48" fmla="*/ 16 w 4625"/>
                <a:gd name="T49" fmla="*/ 10 h 4959"/>
                <a:gd name="T50" fmla="*/ 17 w 4625"/>
                <a:gd name="T51" fmla="*/ 10 h 4959"/>
                <a:gd name="T52" fmla="*/ 18 w 4625"/>
                <a:gd name="T53" fmla="*/ 9 h 4959"/>
                <a:gd name="T54" fmla="*/ 18 w 4625"/>
                <a:gd name="T55" fmla="*/ 9 h 4959"/>
                <a:gd name="T56" fmla="*/ 19 w 4625"/>
                <a:gd name="T57" fmla="*/ 8 h 4959"/>
                <a:gd name="T58" fmla="*/ 19 w 4625"/>
                <a:gd name="T59" fmla="*/ 8 h 4959"/>
                <a:gd name="T60" fmla="*/ 20 w 4625"/>
                <a:gd name="T61" fmla="*/ 7 h 4959"/>
                <a:gd name="T62" fmla="*/ 20 w 4625"/>
                <a:gd name="T63" fmla="*/ 7 h 4959"/>
                <a:gd name="T64" fmla="*/ 21 w 4625"/>
                <a:gd name="T65" fmla="*/ 6 h 4959"/>
                <a:gd name="T66" fmla="*/ 21 w 4625"/>
                <a:gd name="T67" fmla="*/ 6 h 4959"/>
                <a:gd name="T68" fmla="*/ 21 w 4625"/>
                <a:gd name="T69" fmla="*/ 5 h 4959"/>
                <a:gd name="T70" fmla="*/ 22 w 4625"/>
                <a:gd name="T71" fmla="*/ 5 h 4959"/>
                <a:gd name="T72" fmla="*/ 23 w 4625"/>
                <a:gd name="T73" fmla="*/ 4 h 4959"/>
                <a:gd name="T74" fmla="*/ 23 w 4625"/>
                <a:gd name="T75" fmla="*/ 4 h 4959"/>
                <a:gd name="T76" fmla="*/ 23 w 4625"/>
                <a:gd name="T77" fmla="*/ 3 h 4959"/>
                <a:gd name="T78" fmla="*/ 24 w 4625"/>
                <a:gd name="T79" fmla="*/ 3 h 4959"/>
                <a:gd name="T80" fmla="*/ 24 w 4625"/>
                <a:gd name="T81" fmla="*/ 3 h 4959"/>
                <a:gd name="T82" fmla="*/ 24 w 4625"/>
                <a:gd name="T83" fmla="*/ 2 h 4959"/>
                <a:gd name="T84" fmla="*/ 25 w 4625"/>
                <a:gd name="T85" fmla="*/ 2 h 4959"/>
                <a:gd name="T86" fmla="*/ 25 w 4625"/>
                <a:gd name="T87" fmla="*/ 1 h 4959"/>
                <a:gd name="T88" fmla="*/ 26 w 4625"/>
                <a:gd name="T89" fmla="*/ 1 h 4959"/>
                <a:gd name="T90" fmla="*/ 26 w 4625"/>
                <a:gd name="T91" fmla="*/ 1 h 4959"/>
                <a:gd name="T92" fmla="*/ 26 w 4625"/>
                <a:gd name="T93" fmla="*/ 1 h 4959"/>
                <a:gd name="T94" fmla="*/ 26 w 4625"/>
                <a:gd name="T95" fmla="*/ 0 h 4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25"/>
                <a:gd name="T145" fmla="*/ 0 h 4959"/>
                <a:gd name="T146" fmla="*/ 4625 w 4625"/>
                <a:gd name="T147" fmla="*/ 4959 h 4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25" h="4959">
                  <a:moveTo>
                    <a:pt x="0" y="4959"/>
                  </a:moveTo>
                  <a:lnTo>
                    <a:pt x="40" y="4928"/>
                  </a:lnTo>
                  <a:lnTo>
                    <a:pt x="82" y="4897"/>
                  </a:lnTo>
                  <a:lnTo>
                    <a:pt x="122" y="4866"/>
                  </a:lnTo>
                  <a:lnTo>
                    <a:pt x="164" y="4835"/>
                  </a:lnTo>
                  <a:lnTo>
                    <a:pt x="205" y="4803"/>
                  </a:lnTo>
                  <a:lnTo>
                    <a:pt x="246" y="4771"/>
                  </a:lnTo>
                  <a:lnTo>
                    <a:pt x="287" y="4739"/>
                  </a:lnTo>
                  <a:lnTo>
                    <a:pt x="328" y="4706"/>
                  </a:lnTo>
                  <a:lnTo>
                    <a:pt x="369" y="4673"/>
                  </a:lnTo>
                  <a:lnTo>
                    <a:pt x="409" y="4640"/>
                  </a:lnTo>
                  <a:lnTo>
                    <a:pt x="451" y="4607"/>
                  </a:lnTo>
                  <a:lnTo>
                    <a:pt x="491" y="4574"/>
                  </a:lnTo>
                  <a:lnTo>
                    <a:pt x="532" y="4540"/>
                  </a:lnTo>
                  <a:lnTo>
                    <a:pt x="573" y="4506"/>
                  </a:lnTo>
                  <a:lnTo>
                    <a:pt x="614" y="4472"/>
                  </a:lnTo>
                  <a:lnTo>
                    <a:pt x="654" y="4437"/>
                  </a:lnTo>
                  <a:lnTo>
                    <a:pt x="695" y="4403"/>
                  </a:lnTo>
                  <a:lnTo>
                    <a:pt x="736" y="4368"/>
                  </a:lnTo>
                  <a:lnTo>
                    <a:pt x="776" y="4333"/>
                  </a:lnTo>
                  <a:lnTo>
                    <a:pt x="817" y="4298"/>
                  </a:lnTo>
                  <a:lnTo>
                    <a:pt x="857" y="4261"/>
                  </a:lnTo>
                  <a:lnTo>
                    <a:pt x="898" y="4226"/>
                  </a:lnTo>
                  <a:lnTo>
                    <a:pt x="938" y="4190"/>
                  </a:lnTo>
                  <a:lnTo>
                    <a:pt x="978" y="4154"/>
                  </a:lnTo>
                  <a:lnTo>
                    <a:pt x="1018" y="4118"/>
                  </a:lnTo>
                  <a:lnTo>
                    <a:pt x="1058" y="4081"/>
                  </a:lnTo>
                  <a:lnTo>
                    <a:pt x="1098" y="4044"/>
                  </a:lnTo>
                  <a:lnTo>
                    <a:pt x="1138" y="4007"/>
                  </a:lnTo>
                  <a:lnTo>
                    <a:pt x="1179" y="3970"/>
                  </a:lnTo>
                  <a:lnTo>
                    <a:pt x="1218" y="3933"/>
                  </a:lnTo>
                  <a:lnTo>
                    <a:pt x="1257" y="3895"/>
                  </a:lnTo>
                  <a:lnTo>
                    <a:pt x="1298" y="3858"/>
                  </a:lnTo>
                  <a:lnTo>
                    <a:pt x="1337" y="3821"/>
                  </a:lnTo>
                  <a:lnTo>
                    <a:pt x="1376" y="3782"/>
                  </a:lnTo>
                  <a:lnTo>
                    <a:pt x="1416" y="3745"/>
                  </a:lnTo>
                  <a:lnTo>
                    <a:pt x="1455" y="3707"/>
                  </a:lnTo>
                  <a:lnTo>
                    <a:pt x="1493" y="3669"/>
                  </a:lnTo>
                  <a:lnTo>
                    <a:pt x="1533" y="3630"/>
                  </a:lnTo>
                  <a:lnTo>
                    <a:pt x="1572" y="3592"/>
                  </a:lnTo>
                  <a:lnTo>
                    <a:pt x="1610" y="3554"/>
                  </a:lnTo>
                  <a:lnTo>
                    <a:pt x="1650" y="3515"/>
                  </a:lnTo>
                  <a:lnTo>
                    <a:pt x="1688" y="3477"/>
                  </a:lnTo>
                  <a:lnTo>
                    <a:pt x="1726" y="3438"/>
                  </a:lnTo>
                  <a:lnTo>
                    <a:pt x="1765" y="3399"/>
                  </a:lnTo>
                  <a:lnTo>
                    <a:pt x="1803" y="3360"/>
                  </a:lnTo>
                  <a:lnTo>
                    <a:pt x="1841" y="3322"/>
                  </a:lnTo>
                  <a:lnTo>
                    <a:pt x="1880" y="3282"/>
                  </a:lnTo>
                  <a:lnTo>
                    <a:pt x="1918" y="3244"/>
                  </a:lnTo>
                  <a:lnTo>
                    <a:pt x="1955" y="3204"/>
                  </a:lnTo>
                  <a:lnTo>
                    <a:pt x="1992" y="3166"/>
                  </a:lnTo>
                  <a:lnTo>
                    <a:pt x="2030" y="3127"/>
                  </a:lnTo>
                  <a:lnTo>
                    <a:pt x="2067" y="3087"/>
                  </a:lnTo>
                  <a:lnTo>
                    <a:pt x="2104" y="3048"/>
                  </a:lnTo>
                  <a:lnTo>
                    <a:pt x="2141" y="3009"/>
                  </a:lnTo>
                  <a:lnTo>
                    <a:pt x="2178" y="2969"/>
                  </a:lnTo>
                  <a:lnTo>
                    <a:pt x="2216" y="2930"/>
                  </a:lnTo>
                  <a:lnTo>
                    <a:pt x="2252" y="2890"/>
                  </a:lnTo>
                  <a:lnTo>
                    <a:pt x="2289" y="2851"/>
                  </a:lnTo>
                  <a:lnTo>
                    <a:pt x="2325" y="2812"/>
                  </a:lnTo>
                  <a:lnTo>
                    <a:pt x="2361" y="2772"/>
                  </a:lnTo>
                  <a:lnTo>
                    <a:pt x="2398" y="2733"/>
                  </a:lnTo>
                  <a:lnTo>
                    <a:pt x="2434" y="2694"/>
                  </a:lnTo>
                  <a:lnTo>
                    <a:pt x="2469" y="2654"/>
                  </a:lnTo>
                  <a:lnTo>
                    <a:pt x="2505" y="2615"/>
                  </a:lnTo>
                  <a:lnTo>
                    <a:pt x="2540" y="2575"/>
                  </a:lnTo>
                  <a:lnTo>
                    <a:pt x="2575" y="2536"/>
                  </a:lnTo>
                  <a:lnTo>
                    <a:pt x="2610" y="2497"/>
                  </a:lnTo>
                  <a:lnTo>
                    <a:pt x="2645" y="2457"/>
                  </a:lnTo>
                  <a:lnTo>
                    <a:pt x="2681" y="2418"/>
                  </a:lnTo>
                  <a:lnTo>
                    <a:pt x="2715" y="2380"/>
                  </a:lnTo>
                  <a:lnTo>
                    <a:pt x="2750" y="2340"/>
                  </a:lnTo>
                  <a:lnTo>
                    <a:pt x="2784" y="2301"/>
                  </a:lnTo>
                  <a:lnTo>
                    <a:pt x="2818" y="2262"/>
                  </a:lnTo>
                  <a:lnTo>
                    <a:pt x="2852" y="2223"/>
                  </a:lnTo>
                  <a:lnTo>
                    <a:pt x="2885" y="2185"/>
                  </a:lnTo>
                  <a:lnTo>
                    <a:pt x="2919" y="2146"/>
                  </a:lnTo>
                  <a:lnTo>
                    <a:pt x="2952" y="2107"/>
                  </a:lnTo>
                  <a:lnTo>
                    <a:pt x="2985" y="2069"/>
                  </a:lnTo>
                  <a:lnTo>
                    <a:pt x="3018" y="2030"/>
                  </a:lnTo>
                  <a:lnTo>
                    <a:pt x="3051" y="1992"/>
                  </a:lnTo>
                  <a:lnTo>
                    <a:pt x="3083" y="1955"/>
                  </a:lnTo>
                  <a:lnTo>
                    <a:pt x="3116" y="1917"/>
                  </a:lnTo>
                  <a:lnTo>
                    <a:pt x="3148" y="1878"/>
                  </a:lnTo>
                  <a:lnTo>
                    <a:pt x="3179" y="1841"/>
                  </a:lnTo>
                  <a:lnTo>
                    <a:pt x="3211" y="1804"/>
                  </a:lnTo>
                  <a:lnTo>
                    <a:pt x="3242" y="1765"/>
                  </a:lnTo>
                  <a:lnTo>
                    <a:pt x="3274" y="1728"/>
                  </a:lnTo>
                  <a:lnTo>
                    <a:pt x="3305" y="1691"/>
                  </a:lnTo>
                  <a:lnTo>
                    <a:pt x="3336" y="1655"/>
                  </a:lnTo>
                  <a:lnTo>
                    <a:pt x="3366" y="1617"/>
                  </a:lnTo>
                  <a:lnTo>
                    <a:pt x="3396" y="1581"/>
                  </a:lnTo>
                  <a:lnTo>
                    <a:pt x="3426" y="1544"/>
                  </a:lnTo>
                  <a:lnTo>
                    <a:pt x="3456" y="1508"/>
                  </a:lnTo>
                  <a:lnTo>
                    <a:pt x="3486" y="1472"/>
                  </a:lnTo>
                  <a:lnTo>
                    <a:pt x="3516" y="1435"/>
                  </a:lnTo>
                  <a:lnTo>
                    <a:pt x="3544" y="1400"/>
                  </a:lnTo>
                  <a:lnTo>
                    <a:pt x="3573" y="1365"/>
                  </a:lnTo>
                  <a:lnTo>
                    <a:pt x="3602" y="1329"/>
                  </a:lnTo>
                  <a:lnTo>
                    <a:pt x="3630" y="1294"/>
                  </a:lnTo>
                  <a:lnTo>
                    <a:pt x="3658" y="1260"/>
                  </a:lnTo>
                  <a:lnTo>
                    <a:pt x="3686" y="1225"/>
                  </a:lnTo>
                  <a:lnTo>
                    <a:pt x="3713" y="1191"/>
                  </a:lnTo>
                  <a:lnTo>
                    <a:pt x="3741" y="1155"/>
                  </a:lnTo>
                  <a:lnTo>
                    <a:pt x="3768" y="1121"/>
                  </a:lnTo>
                  <a:lnTo>
                    <a:pt x="3795" y="1088"/>
                  </a:lnTo>
                  <a:lnTo>
                    <a:pt x="3822" y="1054"/>
                  </a:lnTo>
                  <a:lnTo>
                    <a:pt x="3848" y="1021"/>
                  </a:lnTo>
                  <a:lnTo>
                    <a:pt x="3874" y="988"/>
                  </a:lnTo>
                  <a:lnTo>
                    <a:pt x="3900" y="955"/>
                  </a:lnTo>
                  <a:lnTo>
                    <a:pt x="3925" y="923"/>
                  </a:lnTo>
                  <a:lnTo>
                    <a:pt x="3951" y="891"/>
                  </a:lnTo>
                  <a:lnTo>
                    <a:pt x="3975" y="860"/>
                  </a:lnTo>
                  <a:lnTo>
                    <a:pt x="4000" y="828"/>
                  </a:lnTo>
                  <a:lnTo>
                    <a:pt x="4024" y="797"/>
                  </a:lnTo>
                  <a:lnTo>
                    <a:pt x="4049" y="765"/>
                  </a:lnTo>
                  <a:lnTo>
                    <a:pt x="4072" y="735"/>
                  </a:lnTo>
                  <a:lnTo>
                    <a:pt x="4095" y="704"/>
                  </a:lnTo>
                  <a:lnTo>
                    <a:pt x="4119" y="674"/>
                  </a:lnTo>
                  <a:lnTo>
                    <a:pt x="4142" y="645"/>
                  </a:lnTo>
                  <a:lnTo>
                    <a:pt x="4164" y="615"/>
                  </a:lnTo>
                  <a:lnTo>
                    <a:pt x="4187" y="586"/>
                  </a:lnTo>
                  <a:lnTo>
                    <a:pt x="4209" y="557"/>
                  </a:lnTo>
                  <a:lnTo>
                    <a:pt x="4230" y="529"/>
                  </a:lnTo>
                  <a:lnTo>
                    <a:pt x="4252" y="501"/>
                  </a:lnTo>
                  <a:lnTo>
                    <a:pt x="4273" y="472"/>
                  </a:lnTo>
                  <a:lnTo>
                    <a:pt x="4293" y="445"/>
                  </a:lnTo>
                  <a:lnTo>
                    <a:pt x="4314" y="418"/>
                  </a:lnTo>
                  <a:lnTo>
                    <a:pt x="4334" y="391"/>
                  </a:lnTo>
                  <a:lnTo>
                    <a:pt x="4354" y="366"/>
                  </a:lnTo>
                  <a:lnTo>
                    <a:pt x="4373" y="339"/>
                  </a:lnTo>
                  <a:lnTo>
                    <a:pt x="4392" y="314"/>
                  </a:lnTo>
                  <a:lnTo>
                    <a:pt x="4411" y="289"/>
                  </a:lnTo>
                  <a:lnTo>
                    <a:pt x="4429" y="263"/>
                  </a:lnTo>
                  <a:lnTo>
                    <a:pt x="4447" y="239"/>
                  </a:lnTo>
                  <a:lnTo>
                    <a:pt x="4466" y="216"/>
                  </a:lnTo>
                  <a:lnTo>
                    <a:pt x="4484" y="192"/>
                  </a:lnTo>
                  <a:lnTo>
                    <a:pt x="4501" y="169"/>
                  </a:lnTo>
                  <a:lnTo>
                    <a:pt x="4517" y="146"/>
                  </a:lnTo>
                  <a:lnTo>
                    <a:pt x="4534" y="124"/>
                  </a:lnTo>
                  <a:lnTo>
                    <a:pt x="4550" y="102"/>
                  </a:lnTo>
                  <a:lnTo>
                    <a:pt x="4566" y="80"/>
                  </a:lnTo>
                  <a:lnTo>
                    <a:pt x="4580" y="59"/>
                  </a:lnTo>
                  <a:lnTo>
                    <a:pt x="4595" y="39"/>
                  </a:lnTo>
                  <a:lnTo>
                    <a:pt x="4610" y="19"/>
                  </a:lnTo>
                  <a:lnTo>
                    <a:pt x="4625" y="0"/>
                  </a:lnTo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Line 43"/>
          <p:cNvSpPr>
            <a:spLocks noChangeAspect="1" noChangeShapeType="1"/>
          </p:cNvSpPr>
          <p:nvPr/>
        </p:nvSpPr>
        <p:spPr bwMode="auto">
          <a:xfrm flipH="1">
            <a:off x="4749886" y="4565140"/>
            <a:ext cx="153035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44"/>
          <p:cNvSpPr>
            <a:spLocks noChangeAspect="1" noChangeArrowheads="1"/>
          </p:cNvSpPr>
          <p:nvPr/>
        </p:nvSpPr>
        <p:spPr bwMode="auto">
          <a:xfrm>
            <a:off x="4308561" y="4416104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kumimoji="0" lang="en-US" sz="2800" b="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Freeform 42"/>
          <p:cNvSpPr>
            <a:spLocks/>
          </p:cNvSpPr>
          <p:nvPr/>
        </p:nvSpPr>
        <p:spPr bwMode="auto">
          <a:xfrm>
            <a:off x="6237374" y="4522278"/>
            <a:ext cx="119062" cy="119062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57"/>
          <p:cNvSpPr>
            <a:spLocks noChangeArrowheads="1"/>
          </p:cNvSpPr>
          <p:nvPr/>
        </p:nvSpPr>
        <p:spPr bwMode="auto">
          <a:xfrm>
            <a:off x="6183399" y="5176705"/>
            <a:ext cx="1971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0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Line 58"/>
          <p:cNvSpPr>
            <a:spLocks noChangeAspect="1" noChangeShapeType="1"/>
          </p:cNvSpPr>
          <p:nvPr/>
        </p:nvSpPr>
        <p:spPr bwMode="auto">
          <a:xfrm>
            <a:off x="6296111" y="4650865"/>
            <a:ext cx="0" cy="55403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0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76" grpId="0" animBg="1"/>
      <p:bldP spid="77" grpId="0"/>
      <p:bldP spid="78" grpId="0" animBg="1"/>
      <p:bldP spid="87" grpId="0"/>
      <p:bldP spid="8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88576"/>
            <a:ext cx="8932985" cy="431627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09787"/>
            <a:ext cx="8904855" cy="1185060"/>
          </a:xfrm>
        </p:spPr>
        <p:txBody>
          <a:bodyPr/>
          <a:lstStyle/>
          <a:p>
            <a:r>
              <a:rPr lang="en-US" sz="3400" dirty="0"/>
              <a:t>Unanticipated Changes in </a:t>
            </a:r>
            <a:br>
              <a:rPr lang="en-US" sz="3400" dirty="0"/>
            </a:br>
            <a:r>
              <a:rPr lang="en-US" sz="3400" dirty="0"/>
              <a:t>Short-Run Aggregate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88566"/>
            <a:ext cx="8883750" cy="4293029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Unanticipated changes in short-run aggregate supply (</a:t>
            </a:r>
            <a:r>
              <a:rPr lang="en-US" sz="2600" b="1" i="1" dirty="0">
                <a:solidFill>
                  <a:schemeClr val="accent3">
                    <a:lumMod val="75000"/>
                  </a:schemeClr>
                </a:solidFill>
              </a:rPr>
              <a:t>SRAS</a:t>
            </a:r>
            <a:r>
              <a:rPr lang="en-US" sz="2600" dirty="0">
                <a:solidFill>
                  <a:srgbClr val="32302A"/>
                </a:solidFill>
              </a:rPr>
              <a:t>) can catch people by surprise.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Thus, they are often referred to as </a:t>
            </a:r>
            <a:r>
              <a:rPr lang="en-US" sz="2600" b="1" i="1" dirty="0">
                <a:solidFill>
                  <a:srgbClr val="32302A"/>
                </a:solidFill>
              </a:rPr>
              <a:t>supply shocks</a:t>
            </a:r>
            <a:r>
              <a:rPr lang="en-US" sz="2600" dirty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A supply shock is an unexpected event that temporarily increases or decreases aggregate supply.</a:t>
            </a:r>
          </a:p>
        </p:txBody>
      </p:sp>
    </p:spTree>
    <p:extLst>
      <p:ext uri="{BB962C8B-B14F-4D97-AF65-F5344CB8AC3E}">
        <p14:creationId xmlns:p14="http://schemas.microsoft.com/office/powerpoint/2010/main" val="247187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88576"/>
            <a:ext cx="8932985" cy="431627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88197"/>
            <a:ext cx="8904855" cy="906650"/>
          </a:xfrm>
        </p:spPr>
        <p:txBody>
          <a:bodyPr/>
          <a:lstStyle/>
          <a:p>
            <a:r>
              <a:rPr lang="en-US" sz="3400" dirty="0"/>
              <a:t>Impact of Increase in SRAS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88566"/>
            <a:ext cx="8883750" cy="4293029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chemeClr val="accent3">
                    <a:lumMod val="75000"/>
                  </a:schemeClr>
                </a:solidFill>
              </a:rPr>
              <a:t>SRAS</a:t>
            </a:r>
            <a:r>
              <a:rPr lang="en-US" sz="2600" dirty="0">
                <a:solidFill>
                  <a:srgbClr val="32302A"/>
                </a:solidFill>
              </a:rPr>
              <a:t> shifts to the right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i="1" dirty="0" smtClean="0">
                <a:solidFill>
                  <a:srgbClr val="32302A"/>
                </a:solidFill>
              </a:rPr>
              <a:t>– </a:t>
            </a:r>
            <a:r>
              <a:rPr lang="en-US" sz="2600" i="1" dirty="0">
                <a:solidFill>
                  <a:srgbClr val="32302A"/>
                </a:solidFill>
              </a:rPr>
              <a:t>output temporarily exceeds the economy's long-run potential. 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Since the temporarily favorable supply conditions cannot be counted on in the future, the economy’s long-term production capacity will not be altered.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If individuals recognize that they will be unable to maintain their current high level </a:t>
            </a:r>
            <a:r>
              <a:rPr lang="en-US" sz="2600" dirty="0" smtClean="0">
                <a:solidFill>
                  <a:srgbClr val="32302A"/>
                </a:solidFill>
              </a:rPr>
              <a:t>of </a:t>
            </a:r>
            <a:r>
              <a:rPr lang="en-US" sz="2600" dirty="0">
                <a:solidFill>
                  <a:srgbClr val="32302A"/>
                </a:solidFill>
              </a:rPr>
              <a:t>income, they will increase their saving. Lower interest rates, and additional capital formation may result. </a:t>
            </a:r>
          </a:p>
        </p:txBody>
      </p:sp>
    </p:spTree>
    <p:extLst>
      <p:ext uri="{BB962C8B-B14F-4D97-AF65-F5344CB8AC3E}">
        <p14:creationId xmlns:p14="http://schemas.microsoft.com/office/powerpoint/2010/main" val="358654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2996"/>
            <a:ext cx="8932985" cy="431185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86540"/>
            <a:ext cx="8904855" cy="1216056"/>
          </a:xfrm>
        </p:spPr>
        <p:txBody>
          <a:bodyPr/>
          <a:lstStyle/>
          <a:p>
            <a:r>
              <a:rPr lang="en-US" dirty="0" smtClean="0"/>
              <a:t>Understanding Macroeconomics</a:t>
            </a:r>
            <a:br>
              <a:rPr lang="en-US" dirty="0" smtClean="0"/>
            </a:br>
            <a:r>
              <a:rPr lang="en-US" dirty="0" smtClean="0"/>
              <a:t>-- Our Game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92996"/>
            <a:ext cx="8883750" cy="4583071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Anticipated changes </a:t>
            </a:r>
            <a:r>
              <a:rPr lang="en-US" sz="2600" dirty="0">
                <a:solidFill>
                  <a:srgbClr val="32302A"/>
                </a:solidFill>
              </a:rPr>
              <a:t>are fully expected </a:t>
            </a:r>
            <a:r>
              <a:rPr lang="en-US" sz="2600" dirty="0" smtClean="0">
                <a:solidFill>
                  <a:srgbClr val="32302A"/>
                </a:solidFill>
              </a:rPr>
              <a:t>by </a:t>
            </a:r>
            <a:r>
              <a:rPr lang="en-US" sz="2600" dirty="0">
                <a:solidFill>
                  <a:srgbClr val="32302A"/>
                </a:solidFill>
              </a:rPr>
              <a:t>economic participants. 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Decision makers have time to adjust to </a:t>
            </a:r>
            <a:r>
              <a:rPr lang="en-US" dirty="0" smtClean="0">
                <a:solidFill>
                  <a:srgbClr val="32302A"/>
                </a:solidFill>
              </a:rPr>
              <a:t>them </a:t>
            </a:r>
            <a:r>
              <a:rPr lang="en-US" dirty="0">
                <a:solidFill>
                  <a:srgbClr val="32302A"/>
                </a:solidFill>
              </a:rPr>
              <a:t>before they occur.</a:t>
            </a:r>
          </a:p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Unanticipated changes </a:t>
            </a:r>
            <a:r>
              <a:rPr lang="en-US" sz="2600" dirty="0">
                <a:solidFill>
                  <a:srgbClr val="32302A"/>
                </a:solidFill>
              </a:rPr>
              <a:t>catch people by surprise. </a:t>
            </a:r>
          </a:p>
        </p:txBody>
      </p:sp>
    </p:spTree>
    <p:extLst>
      <p:ext uri="{BB962C8B-B14F-4D97-AF65-F5344CB8AC3E}">
        <p14:creationId xmlns:p14="http://schemas.microsoft.com/office/powerpoint/2010/main" val="347808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/>
              <a:t>Unanticipated Increase in SRAS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1917281"/>
            <a:ext cx="408018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Consider an unanticipated, temporary, increase in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such as may result from a bumper crop from good weather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increase in aggregate supply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would lead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lower price level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95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an increase in current GDP to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the supply conditions are temporary,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LRAS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persists. </a:t>
            </a:r>
          </a:p>
        </p:txBody>
      </p:sp>
      <p:sp>
        <p:nvSpPr>
          <p:cNvPr id="47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282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6"/>
          <p:cNvSpPr>
            <a:spLocks noChangeAspect="1" noChangeArrowheads="1"/>
          </p:cNvSpPr>
          <p:nvPr/>
        </p:nvSpPr>
        <p:spPr bwMode="auto">
          <a:xfrm>
            <a:off x="7533458" y="5072386"/>
            <a:ext cx="1352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236610" y="1724864"/>
            <a:ext cx="593432" cy="3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>
            <a:off x="6282866" y="2127653"/>
            <a:ext cx="1588" cy="3017837"/>
          </a:xfrm>
          <a:prstGeom prst="line">
            <a:avLst/>
          </a:prstGeom>
          <a:noFill/>
          <a:ln w="57150">
            <a:solidFill>
              <a:srgbClr val="C0383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027360" y="1862675"/>
            <a:ext cx="5113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endParaRPr kumimoji="0" lang="en-US" sz="1600" b="1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3"/>
          <p:cNvSpPr>
            <a:spLocks noChangeAspect="1" noChangeShapeType="1"/>
          </p:cNvSpPr>
          <p:nvPr/>
        </p:nvSpPr>
        <p:spPr bwMode="auto">
          <a:xfrm flipH="1">
            <a:off x="4717591" y="3759603"/>
            <a:ext cx="15779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reeform 25"/>
          <p:cNvSpPr>
            <a:spLocks noChangeAspect="1"/>
          </p:cNvSpPr>
          <p:nvPr/>
        </p:nvSpPr>
        <p:spPr bwMode="auto">
          <a:xfrm>
            <a:off x="5555791" y="2302278"/>
            <a:ext cx="1958975" cy="2098675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2147483647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Freeform 26"/>
          <p:cNvSpPr>
            <a:spLocks noChangeAspect="1"/>
          </p:cNvSpPr>
          <p:nvPr/>
        </p:nvSpPr>
        <p:spPr bwMode="auto">
          <a:xfrm>
            <a:off x="5219241" y="1932390"/>
            <a:ext cx="1892300" cy="2838450"/>
          </a:xfrm>
          <a:custGeom>
            <a:avLst/>
            <a:gdLst>
              <a:gd name="T0" fmla="*/ 2147483647 w 4147"/>
              <a:gd name="T1" fmla="*/ 2147483647 h 6220"/>
              <a:gd name="T2" fmla="*/ 2147483647 w 4147"/>
              <a:gd name="T3" fmla="*/ 2147483647 h 6220"/>
              <a:gd name="T4" fmla="*/ 2147483647 w 4147"/>
              <a:gd name="T5" fmla="*/ 2147483647 h 6220"/>
              <a:gd name="T6" fmla="*/ 2147483647 w 4147"/>
              <a:gd name="T7" fmla="*/ 2147483647 h 6220"/>
              <a:gd name="T8" fmla="*/ 2147483647 w 4147"/>
              <a:gd name="T9" fmla="*/ 2147483647 h 6220"/>
              <a:gd name="T10" fmla="*/ 2147483647 w 4147"/>
              <a:gd name="T11" fmla="*/ 2147483647 h 6220"/>
              <a:gd name="T12" fmla="*/ 2147483647 w 4147"/>
              <a:gd name="T13" fmla="*/ 2147483647 h 6220"/>
              <a:gd name="T14" fmla="*/ 2147483647 w 4147"/>
              <a:gd name="T15" fmla="*/ 2147483647 h 6220"/>
              <a:gd name="T16" fmla="*/ 2147483647 w 4147"/>
              <a:gd name="T17" fmla="*/ 2147483647 h 6220"/>
              <a:gd name="T18" fmla="*/ 2147483647 w 4147"/>
              <a:gd name="T19" fmla="*/ 2147483647 h 6220"/>
              <a:gd name="T20" fmla="*/ 2147483647 w 4147"/>
              <a:gd name="T21" fmla="*/ 2147483647 h 6220"/>
              <a:gd name="T22" fmla="*/ 2147483647 w 4147"/>
              <a:gd name="T23" fmla="*/ 2147483647 h 6220"/>
              <a:gd name="T24" fmla="*/ 2147483647 w 4147"/>
              <a:gd name="T25" fmla="*/ 2147483647 h 6220"/>
              <a:gd name="T26" fmla="*/ 2147483647 w 4147"/>
              <a:gd name="T27" fmla="*/ 2147483647 h 6220"/>
              <a:gd name="T28" fmla="*/ 2147483647 w 4147"/>
              <a:gd name="T29" fmla="*/ 2147483647 h 6220"/>
              <a:gd name="T30" fmla="*/ 2147483647 w 4147"/>
              <a:gd name="T31" fmla="*/ 2147483647 h 6220"/>
              <a:gd name="T32" fmla="*/ 2147483647 w 4147"/>
              <a:gd name="T33" fmla="*/ 2147483647 h 6220"/>
              <a:gd name="T34" fmla="*/ 2147483647 w 4147"/>
              <a:gd name="T35" fmla="*/ 2147483647 h 6220"/>
              <a:gd name="T36" fmla="*/ 2147483647 w 4147"/>
              <a:gd name="T37" fmla="*/ 2147483647 h 6220"/>
              <a:gd name="T38" fmla="*/ 2147483647 w 4147"/>
              <a:gd name="T39" fmla="*/ 2147483647 h 6220"/>
              <a:gd name="T40" fmla="*/ 2147483647 w 4147"/>
              <a:gd name="T41" fmla="*/ 2147483647 h 6220"/>
              <a:gd name="T42" fmla="*/ 2147483647 w 4147"/>
              <a:gd name="T43" fmla="*/ 2147483647 h 6220"/>
              <a:gd name="T44" fmla="*/ 2147483647 w 4147"/>
              <a:gd name="T45" fmla="*/ 2147483647 h 6220"/>
              <a:gd name="T46" fmla="*/ 2147483647 w 4147"/>
              <a:gd name="T47" fmla="*/ 2147483647 h 6220"/>
              <a:gd name="T48" fmla="*/ 2147483647 w 4147"/>
              <a:gd name="T49" fmla="*/ 2147483647 h 6220"/>
              <a:gd name="T50" fmla="*/ 2147483647 w 4147"/>
              <a:gd name="T51" fmla="*/ 2147483647 h 6220"/>
              <a:gd name="T52" fmla="*/ 2147483647 w 4147"/>
              <a:gd name="T53" fmla="*/ 2147483647 h 6220"/>
              <a:gd name="T54" fmla="*/ 2147483647 w 4147"/>
              <a:gd name="T55" fmla="*/ 2147483647 h 6220"/>
              <a:gd name="T56" fmla="*/ 2147483647 w 4147"/>
              <a:gd name="T57" fmla="*/ 2147483647 h 6220"/>
              <a:gd name="T58" fmla="*/ 2147483647 w 4147"/>
              <a:gd name="T59" fmla="*/ 2147483647 h 6220"/>
              <a:gd name="T60" fmla="*/ 2147483647 w 4147"/>
              <a:gd name="T61" fmla="*/ 2147483647 h 6220"/>
              <a:gd name="T62" fmla="*/ 2147483647 w 4147"/>
              <a:gd name="T63" fmla="*/ 2147483647 h 6220"/>
              <a:gd name="T64" fmla="*/ 2147483647 w 4147"/>
              <a:gd name="T65" fmla="*/ 2147483647 h 6220"/>
              <a:gd name="T66" fmla="*/ 2147483647 w 4147"/>
              <a:gd name="T67" fmla="*/ 2147483647 h 6220"/>
              <a:gd name="T68" fmla="*/ 2147483647 w 4147"/>
              <a:gd name="T69" fmla="*/ 2147483647 h 6220"/>
              <a:gd name="T70" fmla="*/ 2147483647 w 4147"/>
              <a:gd name="T71" fmla="*/ 2147483647 h 6220"/>
              <a:gd name="T72" fmla="*/ 2147483647 w 4147"/>
              <a:gd name="T73" fmla="*/ 2147483647 h 6220"/>
              <a:gd name="T74" fmla="*/ 2147483647 w 4147"/>
              <a:gd name="T75" fmla="*/ 2147483647 h 6220"/>
              <a:gd name="T76" fmla="*/ 2147483647 w 4147"/>
              <a:gd name="T77" fmla="*/ 2147483647 h 6220"/>
              <a:gd name="T78" fmla="*/ 2147483647 w 4147"/>
              <a:gd name="T79" fmla="*/ 2147483647 h 6220"/>
              <a:gd name="T80" fmla="*/ 2147483647 w 4147"/>
              <a:gd name="T81" fmla="*/ 2147483647 h 6220"/>
              <a:gd name="T82" fmla="*/ 2147483647 w 4147"/>
              <a:gd name="T83" fmla="*/ 2147483647 h 6220"/>
              <a:gd name="T84" fmla="*/ 2147483647 w 4147"/>
              <a:gd name="T85" fmla="*/ 2147483647 h 6220"/>
              <a:gd name="T86" fmla="*/ 2147483647 w 4147"/>
              <a:gd name="T87" fmla="*/ 2147483647 h 6220"/>
              <a:gd name="T88" fmla="*/ 2147483647 w 4147"/>
              <a:gd name="T89" fmla="*/ 2147483647 h 6220"/>
              <a:gd name="T90" fmla="*/ 2147483647 w 4147"/>
              <a:gd name="T91" fmla="*/ 2147483647 h 6220"/>
              <a:gd name="T92" fmla="*/ 2147483647 w 4147"/>
              <a:gd name="T93" fmla="*/ 2147483647 h 6220"/>
              <a:gd name="T94" fmla="*/ 2147483647 w 4147"/>
              <a:gd name="T95" fmla="*/ 2147483647 h 6220"/>
              <a:gd name="T96" fmla="*/ 2147483647 w 4147"/>
              <a:gd name="T97" fmla="*/ 2147483647 h 6220"/>
              <a:gd name="T98" fmla="*/ 2147483647 w 4147"/>
              <a:gd name="T99" fmla="*/ 2147483647 h 6220"/>
              <a:gd name="T100" fmla="*/ 2147483647 w 4147"/>
              <a:gd name="T101" fmla="*/ 2147483647 h 6220"/>
              <a:gd name="T102" fmla="*/ 2147483647 w 4147"/>
              <a:gd name="T103" fmla="*/ 2147483647 h 6220"/>
              <a:gd name="T104" fmla="*/ 2147483647 w 4147"/>
              <a:gd name="T105" fmla="*/ 2147483647 h 6220"/>
              <a:gd name="T106" fmla="*/ 2147483647 w 4147"/>
              <a:gd name="T107" fmla="*/ 2147483647 h 62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47"/>
              <a:gd name="T163" fmla="*/ 0 h 6220"/>
              <a:gd name="T164" fmla="*/ 4147 w 4147"/>
              <a:gd name="T165" fmla="*/ 6220 h 622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47" h="6220">
                <a:moveTo>
                  <a:pt x="0" y="0"/>
                </a:moveTo>
                <a:lnTo>
                  <a:pt x="10" y="35"/>
                </a:lnTo>
                <a:lnTo>
                  <a:pt x="20" y="72"/>
                </a:lnTo>
                <a:lnTo>
                  <a:pt x="31" y="108"/>
                </a:lnTo>
                <a:lnTo>
                  <a:pt x="42" y="146"/>
                </a:lnTo>
                <a:lnTo>
                  <a:pt x="53" y="183"/>
                </a:lnTo>
                <a:lnTo>
                  <a:pt x="67" y="222"/>
                </a:lnTo>
                <a:lnTo>
                  <a:pt x="79" y="260"/>
                </a:lnTo>
                <a:lnTo>
                  <a:pt x="94" y="300"/>
                </a:lnTo>
                <a:lnTo>
                  <a:pt x="109" y="340"/>
                </a:lnTo>
                <a:lnTo>
                  <a:pt x="124" y="380"/>
                </a:lnTo>
                <a:lnTo>
                  <a:pt x="140" y="421"/>
                </a:lnTo>
                <a:lnTo>
                  <a:pt x="157" y="463"/>
                </a:lnTo>
                <a:lnTo>
                  <a:pt x="174" y="504"/>
                </a:lnTo>
                <a:lnTo>
                  <a:pt x="192" y="546"/>
                </a:lnTo>
                <a:lnTo>
                  <a:pt x="211" y="589"/>
                </a:lnTo>
                <a:lnTo>
                  <a:pt x="231" y="631"/>
                </a:lnTo>
                <a:lnTo>
                  <a:pt x="249" y="675"/>
                </a:lnTo>
                <a:lnTo>
                  <a:pt x="270" y="719"/>
                </a:lnTo>
                <a:lnTo>
                  <a:pt x="291" y="763"/>
                </a:lnTo>
                <a:lnTo>
                  <a:pt x="312" y="808"/>
                </a:lnTo>
                <a:lnTo>
                  <a:pt x="335" y="852"/>
                </a:lnTo>
                <a:lnTo>
                  <a:pt x="357" y="897"/>
                </a:lnTo>
                <a:lnTo>
                  <a:pt x="380" y="943"/>
                </a:lnTo>
                <a:lnTo>
                  <a:pt x="404" y="989"/>
                </a:lnTo>
                <a:lnTo>
                  <a:pt x="428" y="1035"/>
                </a:lnTo>
                <a:lnTo>
                  <a:pt x="452" y="1082"/>
                </a:lnTo>
                <a:lnTo>
                  <a:pt x="477" y="1129"/>
                </a:lnTo>
                <a:lnTo>
                  <a:pt x="503" y="1176"/>
                </a:lnTo>
                <a:lnTo>
                  <a:pt x="529" y="1223"/>
                </a:lnTo>
                <a:lnTo>
                  <a:pt x="555" y="1270"/>
                </a:lnTo>
                <a:lnTo>
                  <a:pt x="582" y="1318"/>
                </a:lnTo>
                <a:lnTo>
                  <a:pt x="609" y="1367"/>
                </a:lnTo>
                <a:lnTo>
                  <a:pt x="636" y="1415"/>
                </a:lnTo>
                <a:lnTo>
                  <a:pt x="664" y="1464"/>
                </a:lnTo>
                <a:lnTo>
                  <a:pt x="693" y="1513"/>
                </a:lnTo>
                <a:lnTo>
                  <a:pt x="722" y="1562"/>
                </a:lnTo>
                <a:lnTo>
                  <a:pt x="752" y="1612"/>
                </a:lnTo>
                <a:lnTo>
                  <a:pt x="781" y="1661"/>
                </a:lnTo>
                <a:lnTo>
                  <a:pt x="811" y="1711"/>
                </a:lnTo>
                <a:lnTo>
                  <a:pt x="841" y="1761"/>
                </a:lnTo>
                <a:lnTo>
                  <a:pt x="873" y="1811"/>
                </a:lnTo>
                <a:lnTo>
                  <a:pt x="903" y="1861"/>
                </a:lnTo>
                <a:lnTo>
                  <a:pt x="934" y="1912"/>
                </a:lnTo>
                <a:lnTo>
                  <a:pt x="966" y="1962"/>
                </a:lnTo>
                <a:lnTo>
                  <a:pt x="999" y="2014"/>
                </a:lnTo>
                <a:lnTo>
                  <a:pt x="1031" y="2065"/>
                </a:lnTo>
                <a:lnTo>
                  <a:pt x="1063" y="2116"/>
                </a:lnTo>
                <a:lnTo>
                  <a:pt x="1096" y="2167"/>
                </a:lnTo>
                <a:lnTo>
                  <a:pt x="1129" y="2218"/>
                </a:lnTo>
                <a:lnTo>
                  <a:pt x="1162" y="2269"/>
                </a:lnTo>
                <a:lnTo>
                  <a:pt x="1197" y="2320"/>
                </a:lnTo>
                <a:lnTo>
                  <a:pt x="1230" y="2372"/>
                </a:lnTo>
                <a:lnTo>
                  <a:pt x="1264" y="2423"/>
                </a:lnTo>
                <a:lnTo>
                  <a:pt x="1299" y="2474"/>
                </a:lnTo>
                <a:lnTo>
                  <a:pt x="1333" y="2526"/>
                </a:lnTo>
                <a:lnTo>
                  <a:pt x="1368" y="2577"/>
                </a:lnTo>
                <a:lnTo>
                  <a:pt x="1403" y="2630"/>
                </a:lnTo>
                <a:lnTo>
                  <a:pt x="1437" y="2681"/>
                </a:lnTo>
                <a:lnTo>
                  <a:pt x="1473" y="2733"/>
                </a:lnTo>
                <a:lnTo>
                  <a:pt x="1508" y="2784"/>
                </a:lnTo>
                <a:lnTo>
                  <a:pt x="1544" y="2836"/>
                </a:lnTo>
                <a:lnTo>
                  <a:pt x="1579" y="2887"/>
                </a:lnTo>
                <a:lnTo>
                  <a:pt x="1616" y="2939"/>
                </a:lnTo>
                <a:lnTo>
                  <a:pt x="1651" y="2990"/>
                </a:lnTo>
                <a:lnTo>
                  <a:pt x="1687" y="3041"/>
                </a:lnTo>
                <a:lnTo>
                  <a:pt x="1724" y="3093"/>
                </a:lnTo>
                <a:lnTo>
                  <a:pt x="1759" y="3144"/>
                </a:lnTo>
                <a:lnTo>
                  <a:pt x="1796" y="3195"/>
                </a:lnTo>
                <a:lnTo>
                  <a:pt x="1832" y="3247"/>
                </a:lnTo>
                <a:lnTo>
                  <a:pt x="1869" y="3298"/>
                </a:lnTo>
                <a:lnTo>
                  <a:pt x="1905" y="3348"/>
                </a:lnTo>
                <a:lnTo>
                  <a:pt x="1942" y="3399"/>
                </a:lnTo>
                <a:lnTo>
                  <a:pt x="1978" y="3450"/>
                </a:lnTo>
                <a:lnTo>
                  <a:pt x="2015" y="3500"/>
                </a:lnTo>
                <a:lnTo>
                  <a:pt x="2051" y="3550"/>
                </a:lnTo>
                <a:lnTo>
                  <a:pt x="2089" y="3600"/>
                </a:lnTo>
                <a:lnTo>
                  <a:pt x="2125" y="3650"/>
                </a:lnTo>
                <a:lnTo>
                  <a:pt x="2162" y="3700"/>
                </a:lnTo>
                <a:lnTo>
                  <a:pt x="2198" y="3749"/>
                </a:lnTo>
                <a:lnTo>
                  <a:pt x="2235" y="3798"/>
                </a:lnTo>
                <a:lnTo>
                  <a:pt x="2271" y="3847"/>
                </a:lnTo>
                <a:lnTo>
                  <a:pt x="2307" y="3896"/>
                </a:lnTo>
                <a:lnTo>
                  <a:pt x="2343" y="3944"/>
                </a:lnTo>
                <a:lnTo>
                  <a:pt x="2379" y="3993"/>
                </a:lnTo>
                <a:lnTo>
                  <a:pt x="2416" y="4041"/>
                </a:lnTo>
                <a:lnTo>
                  <a:pt x="2451" y="4089"/>
                </a:lnTo>
                <a:lnTo>
                  <a:pt x="2488" y="4137"/>
                </a:lnTo>
                <a:lnTo>
                  <a:pt x="2523" y="4184"/>
                </a:lnTo>
                <a:lnTo>
                  <a:pt x="2559" y="4230"/>
                </a:lnTo>
                <a:lnTo>
                  <a:pt x="2595" y="4277"/>
                </a:lnTo>
                <a:lnTo>
                  <a:pt x="2631" y="4324"/>
                </a:lnTo>
                <a:lnTo>
                  <a:pt x="2665" y="4370"/>
                </a:lnTo>
                <a:lnTo>
                  <a:pt x="2700" y="4416"/>
                </a:lnTo>
                <a:lnTo>
                  <a:pt x="2735" y="4461"/>
                </a:lnTo>
                <a:lnTo>
                  <a:pt x="2770" y="4507"/>
                </a:lnTo>
                <a:lnTo>
                  <a:pt x="2805" y="4550"/>
                </a:lnTo>
                <a:lnTo>
                  <a:pt x="2839" y="4595"/>
                </a:lnTo>
                <a:lnTo>
                  <a:pt x="2872" y="4639"/>
                </a:lnTo>
                <a:lnTo>
                  <a:pt x="2907" y="4683"/>
                </a:lnTo>
                <a:lnTo>
                  <a:pt x="2940" y="4726"/>
                </a:lnTo>
                <a:lnTo>
                  <a:pt x="2972" y="4768"/>
                </a:lnTo>
                <a:lnTo>
                  <a:pt x="3006" y="4811"/>
                </a:lnTo>
                <a:lnTo>
                  <a:pt x="3038" y="4853"/>
                </a:lnTo>
                <a:lnTo>
                  <a:pt x="3071" y="4894"/>
                </a:lnTo>
                <a:lnTo>
                  <a:pt x="3104" y="4935"/>
                </a:lnTo>
                <a:lnTo>
                  <a:pt x="3135" y="4976"/>
                </a:lnTo>
                <a:lnTo>
                  <a:pt x="3167" y="5016"/>
                </a:lnTo>
                <a:lnTo>
                  <a:pt x="3198" y="5056"/>
                </a:lnTo>
                <a:lnTo>
                  <a:pt x="3230" y="5094"/>
                </a:lnTo>
                <a:lnTo>
                  <a:pt x="3260" y="5134"/>
                </a:lnTo>
                <a:lnTo>
                  <a:pt x="3290" y="5172"/>
                </a:lnTo>
                <a:lnTo>
                  <a:pt x="3320" y="5209"/>
                </a:lnTo>
                <a:lnTo>
                  <a:pt x="3350" y="5247"/>
                </a:lnTo>
                <a:lnTo>
                  <a:pt x="3379" y="5283"/>
                </a:lnTo>
                <a:lnTo>
                  <a:pt x="3408" y="5319"/>
                </a:lnTo>
                <a:lnTo>
                  <a:pt x="3436" y="5355"/>
                </a:lnTo>
                <a:lnTo>
                  <a:pt x="3464" y="5389"/>
                </a:lnTo>
                <a:lnTo>
                  <a:pt x="3492" y="5424"/>
                </a:lnTo>
                <a:lnTo>
                  <a:pt x="3519" y="5457"/>
                </a:lnTo>
                <a:lnTo>
                  <a:pt x="3547" y="5491"/>
                </a:lnTo>
                <a:lnTo>
                  <a:pt x="3573" y="5523"/>
                </a:lnTo>
                <a:lnTo>
                  <a:pt x="3599" y="5555"/>
                </a:lnTo>
                <a:lnTo>
                  <a:pt x="3624" y="5586"/>
                </a:lnTo>
                <a:lnTo>
                  <a:pt x="3649" y="5618"/>
                </a:lnTo>
                <a:lnTo>
                  <a:pt x="3673" y="5647"/>
                </a:lnTo>
                <a:lnTo>
                  <a:pt x="3697" y="5677"/>
                </a:lnTo>
                <a:lnTo>
                  <a:pt x="3721" y="5705"/>
                </a:lnTo>
                <a:lnTo>
                  <a:pt x="3743" y="5733"/>
                </a:lnTo>
                <a:lnTo>
                  <a:pt x="3765" y="5761"/>
                </a:lnTo>
                <a:lnTo>
                  <a:pt x="3787" y="5788"/>
                </a:lnTo>
                <a:lnTo>
                  <a:pt x="3809" y="5814"/>
                </a:lnTo>
                <a:lnTo>
                  <a:pt x="3830" y="5839"/>
                </a:lnTo>
                <a:lnTo>
                  <a:pt x="3850" y="5864"/>
                </a:lnTo>
                <a:lnTo>
                  <a:pt x="3870" y="5888"/>
                </a:lnTo>
                <a:lnTo>
                  <a:pt x="3888" y="5911"/>
                </a:lnTo>
                <a:lnTo>
                  <a:pt x="3907" y="5932"/>
                </a:lnTo>
                <a:lnTo>
                  <a:pt x="3925" y="5954"/>
                </a:lnTo>
                <a:lnTo>
                  <a:pt x="3943" y="5975"/>
                </a:lnTo>
                <a:lnTo>
                  <a:pt x="3959" y="5995"/>
                </a:lnTo>
                <a:lnTo>
                  <a:pt x="3975" y="6015"/>
                </a:lnTo>
                <a:lnTo>
                  <a:pt x="3990" y="6033"/>
                </a:lnTo>
                <a:lnTo>
                  <a:pt x="4005" y="6050"/>
                </a:lnTo>
                <a:lnTo>
                  <a:pt x="4019" y="6067"/>
                </a:lnTo>
                <a:lnTo>
                  <a:pt x="4032" y="6084"/>
                </a:lnTo>
                <a:lnTo>
                  <a:pt x="4045" y="6098"/>
                </a:lnTo>
                <a:lnTo>
                  <a:pt x="4057" y="6113"/>
                </a:lnTo>
                <a:lnTo>
                  <a:pt x="4069" y="6126"/>
                </a:lnTo>
                <a:lnTo>
                  <a:pt x="4079" y="6139"/>
                </a:lnTo>
                <a:lnTo>
                  <a:pt x="4088" y="6150"/>
                </a:lnTo>
                <a:lnTo>
                  <a:pt x="4098" y="6162"/>
                </a:lnTo>
                <a:lnTo>
                  <a:pt x="4106" y="6171"/>
                </a:lnTo>
                <a:lnTo>
                  <a:pt x="4113" y="6181"/>
                </a:lnTo>
                <a:lnTo>
                  <a:pt x="4121" y="6189"/>
                </a:lnTo>
                <a:lnTo>
                  <a:pt x="4127" y="6196"/>
                </a:lnTo>
                <a:lnTo>
                  <a:pt x="4132" y="6202"/>
                </a:lnTo>
                <a:lnTo>
                  <a:pt x="4136" y="6208"/>
                </a:lnTo>
                <a:lnTo>
                  <a:pt x="4141" y="6212"/>
                </a:lnTo>
                <a:lnTo>
                  <a:pt x="4144" y="6216"/>
                </a:lnTo>
                <a:lnTo>
                  <a:pt x="4146" y="6218"/>
                </a:lnTo>
                <a:lnTo>
                  <a:pt x="4147" y="6219"/>
                </a:lnTo>
                <a:lnTo>
                  <a:pt x="4147" y="6220"/>
                </a:ln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28"/>
          <p:cNvSpPr>
            <a:spLocks noChangeAspect="1" noChangeShapeType="1"/>
          </p:cNvSpPr>
          <p:nvPr/>
        </p:nvSpPr>
        <p:spPr bwMode="auto">
          <a:xfrm>
            <a:off x="6282866" y="3785003"/>
            <a:ext cx="0" cy="135413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reeform 30"/>
          <p:cNvSpPr>
            <a:spLocks noChangeAspect="1"/>
          </p:cNvSpPr>
          <p:nvPr/>
        </p:nvSpPr>
        <p:spPr bwMode="auto">
          <a:xfrm rot="808441">
            <a:off x="5149391" y="4345390"/>
            <a:ext cx="373063" cy="401638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1678308893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62"/>
          <p:cNvSpPr>
            <a:spLocks noChangeArrowheads="1"/>
          </p:cNvSpPr>
          <p:nvPr/>
        </p:nvSpPr>
        <p:spPr bwMode="auto">
          <a:xfrm>
            <a:off x="6159041" y="5178882"/>
            <a:ext cx="2164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78"/>
          <p:cNvSpPr>
            <a:spLocks noChangeAspect="1" noChangeArrowheads="1"/>
          </p:cNvSpPr>
          <p:nvPr/>
        </p:nvSpPr>
        <p:spPr bwMode="auto">
          <a:xfrm>
            <a:off x="4277894" y="3626239"/>
            <a:ext cx="3318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1600" b="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27"/>
          <p:cNvSpPr>
            <a:spLocks noChangeAspect="1" noChangeArrowheads="1"/>
          </p:cNvSpPr>
          <p:nvPr/>
        </p:nvSpPr>
        <p:spPr bwMode="auto">
          <a:xfrm>
            <a:off x="7113129" y="4696309"/>
            <a:ext cx="4333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kumimoji="0" lang="en-US" sz="1600" b="1" i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 dirty="0">
              <a:solidFill>
                <a:srgbClr val="053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83"/>
          <p:cNvSpPr>
            <a:spLocks noChangeAspect="1" noChangeArrowheads="1"/>
          </p:cNvSpPr>
          <p:nvPr/>
        </p:nvSpPr>
        <p:spPr bwMode="auto">
          <a:xfrm>
            <a:off x="7479922" y="2007138"/>
            <a:ext cx="5690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kumimoji="0" lang="en-US" sz="1600" b="1" i="1" baseline="-25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29"/>
          <p:cNvSpPr>
            <a:spLocks/>
          </p:cNvSpPr>
          <p:nvPr/>
        </p:nvSpPr>
        <p:spPr bwMode="auto">
          <a:xfrm>
            <a:off x="6232066" y="3696103"/>
            <a:ext cx="119063" cy="119062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ine 67"/>
          <p:cNvSpPr>
            <a:spLocks noChangeAspect="1" noChangeShapeType="1"/>
          </p:cNvSpPr>
          <p:nvPr/>
        </p:nvSpPr>
        <p:spPr bwMode="auto">
          <a:xfrm flipH="1">
            <a:off x="4728286" y="4201170"/>
            <a:ext cx="18415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70"/>
          <p:cNvSpPr>
            <a:spLocks noChangeArrowheads="1"/>
          </p:cNvSpPr>
          <p:nvPr/>
        </p:nvSpPr>
        <p:spPr bwMode="auto">
          <a:xfrm>
            <a:off x="6563436" y="5194191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Line 78"/>
          <p:cNvSpPr>
            <a:spLocks noChangeShapeType="1"/>
          </p:cNvSpPr>
          <p:nvPr/>
        </p:nvSpPr>
        <p:spPr bwMode="auto">
          <a:xfrm>
            <a:off x="6176086" y="5010795"/>
            <a:ext cx="4206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Group 99"/>
          <p:cNvGrpSpPr>
            <a:grpSpLocks/>
          </p:cNvGrpSpPr>
          <p:nvPr/>
        </p:nvGrpSpPr>
        <p:grpSpPr bwMode="auto">
          <a:xfrm>
            <a:off x="5461712" y="2573983"/>
            <a:ext cx="2747963" cy="2351088"/>
            <a:chOff x="2604" y="1141"/>
            <a:chExt cx="1731" cy="1481"/>
          </a:xfrm>
        </p:grpSpPr>
        <p:sp>
          <p:nvSpPr>
            <p:cNvPr id="52" name="Line 72"/>
            <p:cNvSpPr>
              <a:spLocks noChangeShapeType="1"/>
            </p:cNvSpPr>
            <p:nvPr/>
          </p:nvSpPr>
          <p:spPr bwMode="auto">
            <a:xfrm>
              <a:off x="2604" y="2418"/>
              <a:ext cx="36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Line 73"/>
            <p:cNvSpPr>
              <a:spLocks noChangeShapeType="1"/>
            </p:cNvSpPr>
            <p:nvPr/>
          </p:nvSpPr>
          <p:spPr bwMode="auto">
            <a:xfrm>
              <a:off x="3600" y="1470"/>
              <a:ext cx="26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Freeform 80"/>
            <p:cNvSpPr>
              <a:spLocks noChangeAspect="1"/>
            </p:cNvSpPr>
            <p:nvPr/>
          </p:nvSpPr>
          <p:spPr bwMode="auto">
            <a:xfrm>
              <a:off x="2832" y="1300"/>
              <a:ext cx="1234" cy="1322"/>
            </a:xfrm>
            <a:custGeom>
              <a:avLst/>
              <a:gdLst>
                <a:gd name="T0" fmla="*/ 1 w 4625"/>
                <a:gd name="T1" fmla="*/ 25 h 4959"/>
                <a:gd name="T2" fmla="*/ 1 w 4625"/>
                <a:gd name="T3" fmla="*/ 24 h 4959"/>
                <a:gd name="T4" fmla="*/ 2 w 4625"/>
                <a:gd name="T5" fmla="*/ 24 h 4959"/>
                <a:gd name="T6" fmla="*/ 2 w 4625"/>
                <a:gd name="T7" fmla="*/ 23 h 4959"/>
                <a:gd name="T8" fmla="*/ 3 w 4625"/>
                <a:gd name="T9" fmla="*/ 23 h 4959"/>
                <a:gd name="T10" fmla="*/ 3 w 4625"/>
                <a:gd name="T11" fmla="*/ 22 h 4959"/>
                <a:gd name="T12" fmla="*/ 4 w 4625"/>
                <a:gd name="T13" fmla="*/ 22 h 4959"/>
                <a:gd name="T14" fmla="*/ 5 w 4625"/>
                <a:gd name="T15" fmla="*/ 21 h 4959"/>
                <a:gd name="T16" fmla="*/ 5 w 4625"/>
                <a:gd name="T17" fmla="*/ 21 h 4959"/>
                <a:gd name="T18" fmla="*/ 6 w 4625"/>
                <a:gd name="T19" fmla="*/ 20 h 4959"/>
                <a:gd name="T20" fmla="*/ 7 w 4625"/>
                <a:gd name="T21" fmla="*/ 19 h 4959"/>
                <a:gd name="T22" fmla="*/ 7 w 4625"/>
                <a:gd name="T23" fmla="*/ 19 h 4959"/>
                <a:gd name="T24" fmla="*/ 8 w 4625"/>
                <a:gd name="T25" fmla="*/ 18 h 4959"/>
                <a:gd name="T26" fmla="*/ 8 w 4625"/>
                <a:gd name="T27" fmla="*/ 18 h 4959"/>
                <a:gd name="T28" fmla="*/ 9 w 4625"/>
                <a:gd name="T29" fmla="*/ 17 h 4959"/>
                <a:gd name="T30" fmla="*/ 10 w 4625"/>
                <a:gd name="T31" fmla="*/ 17 h 4959"/>
                <a:gd name="T32" fmla="*/ 10 w 4625"/>
                <a:gd name="T33" fmla="*/ 16 h 4959"/>
                <a:gd name="T34" fmla="*/ 11 w 4625"/>
                <a:gd name="T35" fmla="*/ 15 h 4959"/>
                <a:gd name="T36" fmla="*/ 11 w 4625"/>
                <a:gd name="T37" fmla="*/ 15 h 4959"/>
                <a:gd name="T38" fmla="*/ 12 w 4625"/>
                <a:gd name="T39" fmla="*/ 14 h 4959"/>
                <a:gd name="T40" fmla="*/ 12 w 4625"/>
                <a:gd name="T41" fmla="*/ 14 h 4959"/>
                <a:gd name="T42" fmla="*/ 13 w 4625"/>
                <a:gd name="T43" fmla="*/ 13 h 4959"/>
                <a:gd name="T44" fmla="*/ 13 w 4625"/>
                <a:gd name="T45" fmla="*/ 13 h 4959"/>
                <a:gd name="T46" fmla="*/ 14 w 4625"/>
                <a:gd name="T47" fmla="*/ 12 h 4959"/>
                <a:gd name="T48" fmla="*/ 14 w 4625"/>
                <a:gd name="T49" fmla="*/ 11 h 4959"/>
                <a:gd name="T50" fmla="*/ 15 w 4625"/>
                <a:gd name="T51" fmla="*/ 11 h 4959"/>
                <a:gd name="T52" fmla="*/ 15 w 4625"/>
                <a:gd name="T53" fmla="*/ 10 h 4959"/>
                <a:gd name="T54" fmla="*/ 16 w 4625"/>
                <a:gd name="T55" fmla="*/ 10 h 4959"/>
                <a:gd name="T56" fmla="*/ 17 w 4625"/>
                <a:gd name="T57" fmla="*/ 9 h 4959"/>
                <a:gd name="T58" fmla="*/ 17 w 4625"/>
                <a:gd name="T59" fmla="*/ 8 h 4959"/>
                <a:gd name="T60" fmla="*/ 17 w 4625"/>
                <a:gd name="T61" fmla="*/ 8 h 4959"/>
                <a:gd name="T62" fmla="*/ 18 w 4625"/>
                <a:gd name="T63" fmla="*/ 7 h 4959"/>
                <a:gd name="T64" fmla="*/ 18 w 4625"/>
                <a:gd name="T65" fmla="*/ 7 h 4959"/>
                <a:gd name="T66" fmla="*/ 19 w 4625"/>
                <a:gd name="T67" fmla="*/ 6 h 4959"/>
                <a:gd name="T68" fmla="*/ 19 w 4625"/>
                <a:gd name="T69" fmla="*/ 6 h 4959"/>
                <a:gd name="T70" fmla="*/ 19 w 4625"/>
                <a:gd name="T71" fmla="*/ 5 h 4959"/>
                <a:gd name="T72" fmla="*/ 20 w 4625"/>
                <a:gd name="T73" fmla="*/ 5 h 4959"/>
                <a:gd name="T74" fmla="*/ 20 w 4625"/>
                <a:gd name="T75" fmla="*/ 4 h 4959"/>
                <a:gd name="T76" fmla="*/ 21 w 4625"/>
                <a:gd name="T77" fmla="*/ 4 h 4959"/>
                <a:gd name="T78" fmla="*/ 21 w 4625"/>
                <a:gd name="T79" fmla="*/ 3 h 4959"/>
                <a:gd name="T80" fmla="*/ 21 w 4625"/>
                <a:gd name="T81" fmla="*/ 3 h 4959"/>
                <a:gd name="T82" fmla="*/ 22 w 4625"/>
                <a:gd name="T83" fmla="*/ 2 h 4959"/>
                <a:gd name="T84" fmla="*/ 22 w 4625"/>
                <a:gd name="T85" fmla="*/ 2 h 4959"/>
                <a:gd name="T86" fmla="*/ 22 w 4625"/>
                <a:gd name="T87" fmla="*/ 2 h 4959"/>
                <a:gd name="T88" fmla="*/ 23 w 4625"/>
                <a:gd name="T89" fmla="*/ 1 h 4959"/>
                <a:gd name="T90" fmla="*/ 23 w 4625"/>
                <a:gd name="T91" fmla="*/ 1 h 4959"/>
                <a:gd name="T92" fmla="*/ 23 w 4625"/>
                <a:gd name="T93" fmla="*/ 1 h 4959"/>
                <a:gd name="T94" fmla="*/ 23 w 4625"/>
                <a:gd name="T95" fmla="*/ 0 h 4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25"/>
                <a:gd name="T145" fmla="*/ 0 h 4959"/>
                <a:gd name="T146" fmla="*/ 4625 w 4625"/>
                <a:gd name="T147" fmla="*/ 4959 h 4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25" h="4959">
                  <a:moveTo>
                    <a:pt x="0" y="4959"/>
                  </a:moveTo>
                  <a:lnTo>
                    <a:pt x="40" y="4928"/>
                  </a:lnTo>
                  <a:lnTo>
                    <a:pt x="82" y="4897"/>
                  </a:lnTo>
                  <a:lnTo>
                    <a:pt x="122" y="4866"/>
                  </a:lnTo>
                  <a:lnTo>
                    <a:pt x="164" y="4835"/>
                  </a:lnTo>
                  <a:lnTo>
                    <a:pt x="205" y="4803"/>
                  </a:lnTo>
                  <a:lnTo>
                    <a:pt x="246" y="4771"/>
                  </a:lnTo>
                  <a:lnTo>
                    <a:pt x="287" y="4739"/>
                  </a:lnTo>
                  <a:lnTo>
                    <a:pt x="328" y="4706"/>
                  </a:lnTo>
                  <a:lnTo>
                    <a:pt x="369" y="4673"/>
                  </a:lnTo>
                  <a:lnTo>
                    <a:pt x="409" y="4640"/>
                  </a:lnTo>
                  <a:lnTo>
                    <a:pt x="451" y="4607"/>
                  </a:lnTo>
                  <a:lnTo>
                    <a:pt x="491" y="4574"/>
                  </a:lnTo>
                  <a:lnTo>
                    <a:pt x="532" y="4540"/>
                  </a:lnTo>
                  <a:lnTo>
                    <a:pt x="573" y="4506"/>
                  </a:lnTo>
                  <a:lnTo>
                    <a:pt x="614" y="4472"/>
                  </a:lnTo>
                  <a:lnTo>
                    <a:pt x="654" y="4437"/>
                  </a:lnTo>
                  <a:lnTo>
                    <a:pt x="695" y="4403"/>
                  </a:lnTo>
                  <a:lnTo>
                    <a:pt x="736" y="4368"/>
                  </a:lnTo>
                  <a:lnTo>
                    <a:pt x="776" y="4333"/>
                  </a:lnTo>
                  <a:lnTo>
                    <a:pt x="817" y="4298"/>
                  </a:lnTo>
                  <a:lnTo>
                    <a:pt x="857" y="4261"/>
                  </a:lnTo>
                  <a:lnTo>
                    <a:pt x="898" y="4226"/>
                  </a:lnTo>
                  <a:lnTo>
                    <a:pt x="938" y="4190"/>
                  </a:lnTo>
                  <a:lnTo>
                    <a:pt x="978" y="4154"/>
                  </a:lnTo>
                  <a:lnTo>
                    <a:pt x="1018" y="4118"/>
                  </a:lnTo>
                  <a:lnTo>
                    <a:pt x="1058" y="4081"/>
                  </a:lnTo>
                  <a:lnTo>
                    <a:pt x="1098" y="4044"/>
                  </a:lnTo>
                  <a:lnTo>
                    <a:pt x="1138" y="4007"/>
                  </a:lnTo>
                  <a:lnTo>
                    <a:pt x="1179" y="3970"/>
                  </a:lnTo>
                  <a:lnTo>
                    <a:pt x="1218" y="3933"/>
                  </a:lnTo>
                  <a:lnTo>
                    <a:pt x="1257" y="3895"/>
                  </a:lnTo>
                  <a:lnTo>
                    <a:pt x="1298" y="3858"/>
                  </a:lnTo>
                  <a:lnTo>
                    <a:pt x="1337" y="3821"/>
                  </a:lnTo>
                  <a:lnTo>
                    <a:pt x="1376" y="3782"/>
                  </a:lnTo>
                  <a:lnTo>
                    <a:pt x="1416" y="3745"/>
                  </a:lnTo>
                  <a:lnTo>
                    <a:pt x="1455" y="3707"/>
                  </a:lnTo>
                  <a:lnTo>
                    <a:pt x="1493" y="3669"/>
                  </a:lnTo>
                  <a:lnTo>
                    <a:pt x="1533" y="3630"/>
                  </a:lnTo>
                  <a:lnTo>
                    <a:pt x="1572" y="3592"/>
                  </a:lnTo>
                  <a:lnTo>
                    <a:pt x="1610" y="3554"/>
                  </a:lnTo>
                  <a:lnTo>
                    <a:pt x="1650" y="3515"/>
                  </a:lnTo>
                  <a:lnTo>
                    <a:pt x="1688" y="3477"/>
                  </a:lnTo>
                  <a:lnTo>
                    <a:pt x="1726" y="3438"/>
                  </a:lnTo>
                  <a:lnTo>
                    <a:pt x="1765" y="3399"/>
                  </a:lnTo>
                  <a:lnTo>
                    <a:pt x="1803" y="3360"/>
                  </a:lnTo>
                  <a:lnTo>
                    <a:pt x="1841" y="3322"/>
                  </a:lnTo>
                  <a:lnTo>
                    <a:pt x="1880" y="3282"/>
                  </a:lnTo>
                  <a:lnTo>
                    <a:pt x="1918" y="3244"/>
                  </a:lnTo>
                  <a:lnTo>
                    <a:pt x="1955" y="3204"/>
                  </a:lnTo>
                  <a:lnTo>
                    <a:pt x="1992" y="3166"/>
                  </a:lnTo>
                  <a:lnTo>
                    <a:pt x="2030" y="3127"/>
                  </a:lnTo>
                  <a:lnTo>
                    <a:pt x="2067" y="3087"/>
                  </a:lnTo>
                  <a:lnTo>
                    <a:pt x="2104" y="3048"/>
                  </a:lnTo>
                  <a:lnTo>
                    <a:pt x="2141" y="3009"/>
                  </a:lnTo>
                  <a:lnTo>
                    <a:pt x="2178" y="2969"/>
                  </a:lnTo>
                  <a:lnTo>
                    <a:pt x="2216" y="2930"/>
                  </a:lnTo>
                  <a:lnTo>
                    <a:pt x="2252" y="2890"/>
                  </a:lnTo>
                  <a:lnTo>
                    <a:pt x="2289" y="2851"/>
                  </a:lnTo>
                  <a:lnTo>
                    <a:pt x="2325" y="2812"/>
                  </a:lnTo>
                  <a:lnTo>
                    <a:pt x="2361" y="2772"/>
                  </a:lnTo>
                  <a:lnTo>
                    <a:pt x="2398" y="2733"/>
                  </a:lnTo>
                  <a:lnTo>
                    <a:pt x="2434" y="2694"/>
                  </a:lnTo>
                  <a:lnTo>
                    <a:pt x="2469" y="2654"/>
                  </a:lnTo>
                  <a:lnTo>
                    <a:pt x="2505" y="2615"/>
                  </a:lnTo>
                  <a:lnTo>
                    <a:pt x="2540" y="2575"/>
                  </a:lnTo>
                  <a:lnTo>
                    <a:pt x="2575" y="2536"/>
                  </a:lnTo>
                  <a:lnTo>
                    <a:pt x="2610" y="2497"/>
                  </a:lnTo>
                  <a:lnTo>
                    <a:pt x="2645" y="2457"/>
                  </a:lnTo>
                  <a:lnTo>
                    <a:pt x="2681" y="2418"/>
                  </a:lnTo>
                  <a:lnTo>
                    <a:pt x="2715" y="2380"/>
                  </a:lnTo>
                  <a:lnTo>
                    <a:pt x="2750" y="2340"/>
                  </a:lnTo>
                  <a:lnTo>
                    <a:pt x="2784" y="2301"/>
                  </a:lnTo>
                  <a:lnTo>
                    <a:pt x="2818" y="2262"/>
                  </a:lnTo>
                  <a:lnTo>
                    <a:pt x="2852" y="2223"/>
                  </a:lnTo>
                  <a:lnTo>
                    <a:pt x="2885" y="2185"/>
                  </a:lnTo>
                  <a:lnTo>
                    <a:pt x="2919" y="2146"/>
                  </a:lnTo>
                  <a:lnTo>
                    <a:pt x="2952" y="2107"/>
                  </a:lnTo>
                  <a:lnTo>
                    <a:pt x="2985" y="2069"/>
                  </a:lnTo>
                  <a:lnTo>
                    <a:pt x="3018" y="2030"/>
                  </a:lnTo>
                  <a:lnTo>
                    <a:pt x="3051" y="1992"/>
                  </a:lnTo>
                  <a:lnTo>
                    <a:pt x="3083" y="1955"/>
                  </a:lnTo>
                  <a:lnTo>
                    <a:pt x="3116" y="1917"/>
                  </a:lnTo>
                  <a:lnTo>
                    <a:pt x="3148" y="1878"/>
                  </a:lnTo>
                  <a:lnTo>
                    <a:pt x="3179" y="1841"/>
                  </a:lnTo>
                  <a:lnTo>
                    <a:pt x="3211" y="1804"/>
                  </a:lnTo>
                  <a:lnTo>
                    <a:pt x="3242" y="1765"/>
                  </a:lnTo>
                  <a:lnTo>
                    <a:pt x="3274" y="1728"/>
                  </a:lnTo>
                  <a:lnTo>
                    <a:pt x="3305" y="1691"/>
                  </a:lnTo>
                  <a:lnTo>
                    <a:pt x="3336" y="1655"/>
                  </a:lnTo>
                  <a:lnTo>
                    <a:pt x="3366" y="1617"/>
                  </a:lnTo>
                  <a:lnTo>
                    <a:pt x="3396" y="1581"/>
                  </a:lnTo>
                  <a:lnTo>
                    <a:pt x="3426" y="1544"/>
                  </a:lnTo>
                  <a:lnTo>
                    <a:pt x="3456" y="1508"/>
                  </a:lnTo>
                  <a:lnTo>
                    <a:pt x="3486" y="1472"/>
                  </a:lnTo>
                  <a:lnTo>
                    <a:pt x="3516" y="1435"/>
                  </a:lnTo>
                  <a:lnTo>
                    <a:pt x="3544" y="1400"/>
                  </a:lnTo>
                  <a:lnTo>
                    <a:pt x="3573" y="1365"/>
                  </a:lnTo>
                  <a:lnTo>
                    <a:pt x="3602" y="1329"/>
                  </a:lnTo>
                  <a:lnTo>
                    <a:pt x="3630" y="1294"/>
                  </a:lnTo>
                  <a:lnTo>
                    <a:pt x="3658" y="1260"/>
                  </a:lnTo>
                  <a:lnTo>
                    <a:pt x="3686" y="1225"/>
                  </a:lnTo>
                  <a:lnTo>
                    <a:pt x="3713" y="1191"/>
                  </a:lnTo>
                  <a:lnTo>
                    <a:pt x="3741" y="1155"/>
                  </a:lnTo>
                  <a:lnTo>
                    <a:pt x="3768" y="1121"/>
                  </a:lnTo>
                  <a:lnTo>
                    <a:pt x="3795" y="1088"/>
                  </a:lnTo>
                  <a:lnTo>
                    <a:pt x="3822" y="1054"/>
                  </a:lnTo>
                  <a:lnTo>
                    <a:pt x="3848" y="1021"/>
                  </a:lnTo>
                  <a:lnTo>
                    <a:pt x="3874" y="988"/>
                  </a:lnTo>
                  <a:lnTo>
                    <a:pt x="3900" y="955"/>
                  </a:lnTo>
                  <a:lnTo>
                    <a:pt x="3925" y="923"/>
                  </a:lnTo>
                  <a:lnTo>
                    <a:pt x="3951" y="891"/>
                  </a:lnTo>
                  <a:lnTo>
                    <a:pt x="3975" y="860"/>
                  </a:lnTo>
                  <a:lnTo>
                    <a:pt x="4000" y="828"/>
                  </a:lnTo>
                  <a:lnTo>
                    <a:pt x="4024" y="797"/>
                  </a:lnTo>
                  <a:lnTo>
                    <a:pt x="4049" y="765"/>
                  </a:lnTo>
                  <a:lnTo>
                    <a:pt x="4072" y="735"/>
                  </a:lnTo>
                  <a:lnTo>
                    <a:pt x="4095" y="704"/>
                  </a:lnTo>
                  <a:lnTo>
                    <a:pt x="4119" y="674"/>
                  </a:lnTo>
                  <a:lnTo>
                    <a:pt x="4142" y="645"/>
                  </a:lnTo>
                  <a:lnTo>
                    <a:pt x="4164" y="615"/>
                  </a:lnTo>
                  <a:lnTo>
                    <a:pt x="4187" y="586"/>
                  </a:lnTo>
                  <a:lnTo>
                    <a:pt x="4209" y="557"/>
                  </a:lnTo>
                  <a:lnTo>
                    <a:pt x="4230" y="529"/>
                  </a:lnTo>
                  <a:lnTo>
                    <a:pt x="4252" y="501"/>
                  </a:lnTo>
                  <a:lnTo>
                    <a:pt x="4273" y="472"/>
                  </a:lnTo>
                  <a:lnTo>
                    <a:pt x="4293" y="445"/>
                  </a:lnTo>
                  <a:lnTo>
                    <a:pt x="4314" y="418"/>
                  </a:lnTo>
                  <a:lnTo>
                    <a:pt x="4334" y="391"/>
                  </a:lnTo>
                  <a:lnTo>
                    <a:pt x="4354" y="366"/>
                  </a:lnTo>
                  <a:lnTo>
                    <a:pt x="4373" y="339"/>
                  </a:lnTo>
                  <a:lnTo>
                    <a:pt x="4392" y="314"/>
                  </a:lnTo>
                  <a:lnTo>
                    <a:pt x="4411" y="289"/>
                  </a:lnTo>
                  <a:lnTo>
                    <a:pt x="4429" y="263"/>
                  </a:lnTo>
                  <a:lnTo>
                    <a:pt x="4447" y="239"/>
                  </a:lnTo>
                  <a:lnTo>
                    <a:pt x="4466" y="216"/>
                  </a:lnTo>
                  <a:lnTo>
                    <a:pt x="4484" y="192"/>
                  </a:lnTo>
                  <a:lnTo>
                    <a:pt x="4501" y="169"/>
                  </a:lnTo>
                  <a:lnTo>
                    <a:pt x="4517" y="146"/>
                  </a:lnTo>
                  <a:lnTo>
                    <a:pt x="4534" y="124"/>
                  </a:lnTo>
                  <a:lnTo>
                    <a:pt x="4550" y="102"/>
                  </a:lnTo>
                  <a:lnTo>
                    <a:pt x="4566" y="80"/>
                  </a:lnTo>
                  <a:lnTo>
                    <a:pt x="4580" y="59"/>
                  </a:lnTo>
                  <a:lnTo>
                    <a:pt x="4595" y="39"/>
                  </a:lnTo>
                  <a:lnTo>
                    <a:pt x="4610" y="19"/>
                  </a:lnTo>
                  <a:lnTo>
                    <a:pt x="4625" y="0"/>
                  </a:lnTo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Rectangle 81"/>
            <p:cNvSpPr>
              <a:spLocks noChangeAspect="1" noChangeArrowheads="1"/>
            </p:cNvSpPr>
            <p:nvPr/>
          </p:nvSpPr>
          <p:spPr bwMode="auto">
            <a:xfrm>
              <a:off x="3977" y="1141"/>
              <a:ext cx="35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SRAS</a:t>
              </a:r>
              <a:r>
                <a:rPr kumimoji="0" lang="en-US" sz="1600" b="1" i="1" baseline="-250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8" name="Line 90"/>
          <p:cNvSpPr>
            <a:spLocks noChangeAspect="1" noChangeShapeType="1"/>
          </p:cNvSpPr>
          <p:nvPr/>
        </p:nvSpPr>
        <p:spPr bwMode="auto">
          <a:xfrm>
            <a:off x="6642811" y="4239270"/>
            <a:ext cx="0" cy="925513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Freeform 91"/>
          <p:cNvSpPr>
            <a:spLocks/>
          </p:cNvSpPr>
          <p:nvPr/>
        </p:nvSpPr>
        <p:spPr bwMode="auto">
          <a:xfrm>
            <a:off x="6576136" y="4134495"/>
            <a:ext cx="119063" cy="119063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Rectangle 94"/>
          <p:cNvSpPr>
            <a:spLocks noChangeAspect="1" noChangeArrowheads="1"/>
          </p:cNvSpPr>
          <p:nvPr/>
        </p:nvSpPr>
        <p:spPr bwMode="auto">
          <a:xfrm>
            <a:off x="4299661" y="4012258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95</a:t>
            </a:r>
            <a:endParaRPr kumimoji="0" lang="en-US" sz="2800" b="0" baseline="-25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7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36" grpId="0" animBg="1"/>
      <p:bldP spid="37" grpId="0"/>
      <p:bldP spid="58" grpId="0" animBg="1"/>
      <p:bldP spid="68" grpId="0" animBg="1"/>
      <p:bldP spid="6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88576"/>
            <a:ext cx="8932985" cy="431627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88751"/>
            <a:ext cx="8904855" cy="681366"/>
          </a:xfrm>
        </p:spPr>
        <p:txBody>
          <a:bodyPr/>
          <a:lstStyle/>
          <a:p>
            <a:r>
              <a:rPr lang="en-US" sz="3400" dirty="0"/>
              <a:t>Impact of Decrease in SRAS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88566"/>
            <a:ext cx="8949081" cy="4293029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chemeClr val="accent3">
                    <a:lumMod val="75000"/>
                  </a:schemeClr>
                </a:solidFill>
              </a:rPr>
              <a:t>SRAS </a:t>
            </a:r>
            <a:r>
              <a:rPr lang="en-US" sz="2600" dirty="0">
                <a:solidFill>
                  <a:srgbClr val="32302A"/>
                </a:solidFill>
              </a:rPr>
              <a:t>shifts to the left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i="1" dirty="0" smtClean="0">
                <a:solidFill>
                  <a:srgbClr val="32302A"/>
                </a:solidFill>
              </a:rPr>
              <a:t>– </a:t>
            </a:r>
            <a:r>
              <a:rPr lang="en-US" sz="2600" i="1" dirty="0">
                <a:solidFill>
                  <a:srgbClr val="32302A"/>
                </a:solidFill>
              </a:rPr>
              <a:t>output falls short of </a:t>
            </a:r>
            <a:r>
              <a:rPr lang="en-US" sz="2600" i="1" dirty="0" smtClean="0">
                <a:solidFill>
                  <a:srgbClr val="32302A"/>
                </a:solidFill>
              </a:rPr>
              <a:t>economy's </a:t>
            </a:r>
            <a:r>
              <a:rPr lang="en-US" sz="2600" i="1" dirty="0">
                <a:solidFill>
                  <a:srgbClr val="32302A"/>
                </a:solidFill>
              </a:rPr>
              <a:t>long-run potential temporarily.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If an unfavorable supply shock is expected to be temporary, long-run aggregate supply will be unaffected. 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Households may reduce their current saving (dip into past savings). </a:t>
            </a:r>
          </a:p>
        </p:txBody>
      </p:sp>
    </p:spTree>
    <p:extLst>
      <p:ext uri="{BB962C8B-B14F-4D97-AF65-F5344CB8AC3E}">
        <p14:creationId xmlns:p14="http://schemas.microsoft.com/office/powerpoint/2010/main" val="110265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/>
              <a:t>Supply Shock:  Resource Market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2265986"/>
            <a:ext cx="4080183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Suppose there is an adverse supply shock, perhaps as the result of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crop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failure or a sharp increase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world price of a major resource, such as oil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Here we show the impact in the resource market: prices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rise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r1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r2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312555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6"/>
          <p:cNvSpPr>
            <a:spLocks noChangeAspect="1" noChangeArrowheads="1"/>
          </p:cNvSpPr>
          <p:nvPr/>
        </p:nvSpPr>
        <p:spPr bwMode="auto">
          <a:xfrm>
            <a:off x="7733584" y="5050685"/>
            <a:ext cx="897682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Quantity </a:t>
            </a:r>
            <a:b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Employment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7"/>
          <p:cNvSpPr txBox="1">
            <a:spLocks noChangeAspect="1" noChangeArrowheads="1"/>
          </p:cNvSpPr>
          <p:nvPr/>
        </p:nvSpPr>
        <p:spPr bwMode="auto">
          <a:xfrm>
            <a:off x="4312327" y="1609350"/>
            <a:ext cx="838691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Real </a:t>
            </a:r>
            <a:b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resource </a:t>
            </a:r>
            <a:b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 </a:t>
            </a:r>
          </a:p>
        </p:txBody>
      </p:sp>
      <p:sp>
        <p:nvSpPr>
          <p:cNvPr id="59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0" name="Group 44"/>
          <p:cNvGrpSpPr>
            <a:grpSpLocks/>
          </p:cNvGrpSpPr>
          <p:nvPr/>
        </p:nvGrpSpPr>
        <p:grpSpPr bwMode="auto">
          <a:xfrm>
            <a:off x="5598245" y="2523038"/>
            <a:ext cx="2103879" cy="2334239"/>
            <a:chOff x="2443" y="834"/>
            <a:chExt cx="1572" cy="1745"/>
          </a:xfrm>
        </p:grpSpPr>
        <p:sp>
          <p:nvSpPr>
            <p:cNvPr id="63" name="Rectangle 8"/>
            <p:cNvSpPr>
              <a:spLocks noChangeAspect="1" noChangeArrowheads="1"/>
            </p:cNvSpPr>
            <p:nvPr/>
          </p:nvSpPr>
          <p:spPr bwMode="auto">
            <a:xfrm>
              <a:off x="3890" y="2372"/>
              <a:ext cx="125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solidFill>
                    <a:schemeClr val="accent4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Freeform 9"/>
            <p:cNvSpPr>
              <a:spLocks noChangeAspect="1"/>
            </p:cNvSpPr>
            <p:nvPr/>
          </p:nvSpPr>
          <p:spPr bwMode="auto">
            <a:xfrm>
              <a:off x="2443" y="834"/>
              <a:ext cx="1428" cy="1621"/>
            </a:xfrm>
            <a:custGeom>
              <a:avLst/>
              <a:gdLst>
                <a:gd name="T0" fmla="*/ 69 w 4378"/>
                <a:gd name="T1" fmla="*/ 138 h 5183"/>
                <a:gd name="T2" fmla="*/ 177 w 4378"/>
                <a:gd name="T3" fmla="*/ 343 h 5183"/>
                <a:gd name="T4" fmla="*/ 289 w 4378"/>
                <a:gd name="T5" fmla="*/ 546 h 5183"/>
                <a:gd name="T6" fmla="*/ 405 w 4378"/>
                <a:gd name="T7" fmla="*/ 746 h 5183"/>
                <a:gd name="T8" fmla="*/ 526 w 4378"/>
                <a:gd name="T9" fmla="*/ 943 h 5183"/>
                <a:gd name="T10" fmla="*/ 648 w 4378"/>
                <a:gd name="T11" fmla="*/ 1139 h 5183"/>
                <a:gd name="T12" fmla="*/ 774 w 4378"/>
                <a:gd name="T13" fmla="*/ 1330 h 5183"/>
                <a:gd name="T14" fmla="*/ 904 w 4378"/>
                <a:gd name="T15" fmla="*/ 1519 h 5183"/>
                <a:gd name="T16" fmla="*/ 1036 w 4378"/>
                <a:gd name="T17" fmla="*/ 1704 h 5183"/>
                <a:gd name="T18" fmla="*/ 1168 w 4378"/>
                <a:gd name="T19" fmla="*/ 1885 h 5183"/>
                <a:gd name="T20" fmla="*/ 1304 w 4378"/>
                <a:gd name="T21" fmla="*/ 2063 h 5183"/>
                <a:gd name="T22" fmla="*/ 1439 w 4378"/>
                <a:gd name="T23" fmla="*/ 2239 h 5183"/>
                <a:gd name="T24" fmla="*/ 1577 w 4378"/>
                <a:gd name="T25" fmla="*/ 2409 h 5183"/>
                <a:gd name="T26" fmla="*/ 1715 w 4378"/>
                <a:gd name="T27" fmla="*/ 2576 h 5183"/>
                <a:gd name="T28" fmla="*/ 1853 w 4378"/>
                <a:gd name="T29" fmla="*/ 2740 h 5183"/>
                <a:gd name="T30" fmla="*/ 1989 w 4378"/>
                <a:gd name="T31" fmla="*/ 2899 h 5183"/>
                <a:gd name="T32" fmla="*/ 2127 w 4378"/>
                <a:gd name="T33" fmla="*/ 3053 h 5183"/>
                <a:gd name="T34" fmla="*/ 2264 w 4378"/>
                <a:gd name="T35" fmla="*/ 3204 h 5183"/>
                <a:gd name="T36" fmla="*/ 2399 w 4378"/>
                <a:gd name="T37" fmla="*/ 3349 h 5183"/>
                <a:gd name="T38" fmla="*/ 2533 w 4378"/>
                <a:gd name="T39" fmla="*/ 3491 h 5183"/>
                <a:gd name="T40" fmla="*/ 2663 w 4378"/>
                <a:gd name="T41" fmla="*/ 3627 h 5183"/>
                <a:gd name="T42" fmla="*/ 2793 w 4378"/>
                <a:gd name="T43" fmla="*/ 3758 h 5183"/>
                <a:gd name="T44" fmla="*/ 2919 w 4378"/>
                <a:gd name="T45" fmla="*/ 3885 h 5183"/>
                <a:gd name="T46" fmla="*/ 3044 w 4378"/>
                <a:gd name="T47" fmla="*/ 4006 h 5183"/>
                <a:gd name="T48" fmla="*/ 3164 w 4378"/>
                <a:gd name="T49" fmla="*/ 4123 h 5183"/>
                <a:gd name="T50" fmla="*/ 3282 w 4378"/>
                <a:gd name="T51" fmla="*/ 4233 h 5183"/>
                <a:gd name="T52" fmla="*/ 3395 w 4378"/>
                <a:gd name="T53" fmla="*/ 4339 h 5183"/>
                <a:gd name="T54" fmla="*/ 3503 w 4378"/>
                <a:gd name="T55" fmla="*/ 4439 h 5183"/>
                <a:gd name="T56" fmla="*/ 3607 w 4378"/>
                <a:gd name="T57" fmla="*/ 4533 h 5183"/>
                <a:gd name="T58" fmla="*/ 3706 w 4378"/>
                <a:gd name="T59" fmla="*/ 4621 h 5183"/>
                <a:gd name="T60" fmla="*/ 3800 w 4378"/>
                <a:gd name="T61" fmla="*/ 4703 h 5183"/>
                <a:gd name="T62" fmla="*/ 3888 w 4378"/>
                <a:gd name="T63" fmla="*/ 4780 h 5183"/>
                <a:gd name="T64" fmla="*/ 3970 w 4378"/>
                <a:gd name="T65" fmla="*/ 4851 h 5183"/>
                <a:gd name="T66" fmla="*/ 4046 w 4378"/>
                <a:gd name="T67" fmla="*/ 4914 h 5183"/>
                <a:gd name="T68" fmla="*/ 4115 w 4378"/>
                <a:gd name="T69" fmla="*/ 4972 h 5183"/>
                <a:gd name="T70" fmla="*/ 4176 w 4378"/>
                <a:gd name="T71" fmla="*/ 5022 h 5183"/>
                <a:gd name="T72" fmla="*/ 4229 w 4378"/>
                <a:gd name="T73" fmla="*/ 5067 h 5183"/>
                <a:gd name="T74" fmla="*/ 4276 w 4378"/>
                <a:gd name="T75" fmla="*/ 5103 h 5183"/>
                <a:gd name="T76" fmla="*/ 4314 w 4378"/>
                <a:gd name="T77" fmla="*/ 5133 h 5183"/>
                <a:gd name="T78" fmla="*/ 4344 w 4378"/>
                <a:gd name="T79" fmla="*/ 5157 h 5183"/>
                <a:gd name="T80" fmla="*/ 4363 w 4378"/>
                <a:gd name="T81" fmla="*/ 5173 h 5183"/>
                <a:gd name="T82" fmla="*/ 4375 w 4378"/>
                <a:gd name="T83" fmla="*/ 5181 h 518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78"/>
                <a:gd name="T127" fmla="*/ 0 h 5183"/>
                <a:gd name="T128" fmla="*/ 4378 w 4378"/>
                <a:gd name="T129" fmla="*/ 5183 h 518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78" h="5183">
                  <a:moveTo>
                    <a:pt x="0" y="0"/>
                  </a:moveTo>
                  <a:lnTo>
                    <a:pt x="34" y="69"/>
                  </a:lnTo>
                  <a:lnTo>
                    <a:pt x="69" y="138"/>
                  </a:lnTo>
                  <a:lnTo>
                    <a:pt x="104" y="207"/>
                  </a:lnTo>
                  <a:lnTo>
                    <a:pt x="141" y="274"/>
                  </a:lnTo>
                  <a:lnTo>
                    <a:pt x="177" y="343"/>
                  </a:lnTo>
                  <a:lnTo>
                    <a:pt x="214" y="411"/>
                  </a:lnTo>
                  <a:lnTo>
                    <a:pt x="251" y="479"/>
                  </a:lnTo>
                  <a:lnTo>
                    <a:pt x="289" y="546"/>
                  </a:lnTo>
                  <a:lnTo>
                    <a:pt x="328" y="613"/>
                  </a:lnTo>
                  <a:lnTo>
                    <a:pt x="366" y="679"/>
                  </a:lnTo>
                  <a:lnTo>
                    <a:pt x="405" y="746"/>
                  </a:lnTo>
                  <a:lnTo>
                    <a:pt x="445" y="812"/>
                  </a:lnTo>
                  <a:lnTo>
                    <a:pt x="485" y="878"/>
                  </a:lnTo>
                  <a:lnTo>
                    <a:pt x="526" y="943"/>
                  </a:lnTo>
                  <a:lnTo>
                    <a:pt x="566" y="1009"/>
                  </a:lnTo>
                  <a:lnTo>
                    <a:pt x="608" y="1074"/>
                  </a:lnTo>
                  <a:lnTo>
                    <a:pt x="648" y="1139"/>
                  </a:lnTo>
                  <a:lnTo>
                    <a:pt x="690" y="1203"/>
                  </a:lnTo>
                  <a:lnTo>
                    <a:pt x="733" y="1266"/>
                  </a:lnTo>
                  <a:lnTo>
                    <a:pt x="774" y="1330"/>
                  </a:lnTo>
                  <a:lnTo>
                    <a:pt x="817" y="1393"/>
                  </a:lnTo>
                  <a:lnTo>
                    <a:pt x="860" y="1456"/>
                  </a:lnTo>
                  <a:lnTo>
                    <a:pt x="904" y="1519"/>
                  </a:lnTo>
                  <a:lnTo>
                    <a:pt x="947" y="1580"/>
                  </a:lnTo>
                  <a:lnTo>
                    <a:pt x="991" y="1643"/>
                  </a:lnTo>
                  <a:lnTo>
                    <a:pt x="1036" y="1704"/>
                  </a:lnTo>
                  <a:lnTo>
                    <a:pt x="1080" y="1765"/>
                  </a:lnTo>
                  <a:lnTo>
                    <a:pt x="1124" y="1825"/>
                  </a:lnTo>
                  <a:lnTo>
                    <a:pt x="1168" y="1885"/>
                  </a:lnTo>
                  <a:lnTo>
                    <a:pt x="1213" y="1945"/>
                  </a:lnTo>
                  <a:lnTo>
                    <a:pt x="1258" y="2005"/>
                  </a:lnTo>
                  <a:lnTo>
                    <a:pt x="1304" y="2063"/>
                  </a:lnTo>
                  <a:lnTo>
                    <a:pt x="1348" y="2122"/>
                  </a:lnTo>
                  <a:lnTo>
                    <a:pt x="1393" y="2180"/>
                  </a:lnTo>
                  <a:lnTo>
                    <a:pt x="1439" y="2239"/>
                  </a:lnTo>
                  <a:lnTo>
                    <a:pt x="1484" y="2296"/>
                  </a:lnTo>
                  <a:lnTo>
                    <a:pt x="1531" y="2352"/>
                  </a:lnTo>
                  <a:lnTo>
                    <a:pt x="1577" y="2409"/>
                  </a:lnTo>
                  <a:lnTo>
                    <a:pt x="1622" y="2465"/>
                  </a:lnTo>
                  <a:lnTo>
                    <a:pt x="1668" y="2521"/>
                  </a:lnTo>
                  <a:lnTo>
                    <a:pt x="1715" y="2576"/>
                  </a:lnTo>
                  <a:lnTo>
                    <a:pt x="1760" y="2631"/>
                  </a:lnTo>
                  <a:lnTo>
                    <a:pt x="1806" y="2685"/>
                  </a:lnTo>
                  <a:lnTo>
                    <a:pt x="1853" y="2740"/>
                  </a:lnTo>
                  <a:lnTo>
                    <a:pt x="1898" y="2794"/>
                  </a:lnTo>
                  <a:lnTo>
                    <a:pt x="1944" y="2846"/>
                  </a:lnTo>
                  <a:lnTo>
                    <a:pt x="1989" y="2899"/>
                  </a:lnTo>
                  <a:lnTo>
                    <a:pt x="2036" y="2951"/>
                  </a:lnTo>
                  <a:lnTo>
                    <a:pt x="2082" y="3002"/>
                  </a:lnTo>
                  <a:lnTo>
                    <a:pt x="2127" y="3053"/>
                  </a:lnTo>
                  <a:lnTo>
                    <a:pt x="2173" y="3103"/>
                  </a:lnTo>
                  <a:lnTo>
                    <a:pt x="2218" y="3154"/>
                  </a:lnTo>
                  <a:lnTo>
                    <a:pt x="2264" y="3204"/>
                  </a:lnTo>
                  <a:lnTo>
                    <a:pt x="2309" y="3253"/>
                  </a:lnTo>
                  <a:lnTo>
                    <a:pt x="2353" y="3301"/>
                  </a:lnTo>
                  <a:lnTo>
                    <a:pt x="2399" y="3349"/>
                  </a:lnTo>
                  <a:lnTo>
                    <a:pt x="2443" y="3398"/>
                  </a:lnTo>
                  <a:lnTo>
                    <a:pt x="2489" y="3444"/>
                  </a:lnTo>
                  <a:lnTo>
                    <a:pt x="2533" y="3491"/>
                  </a:lnTo>
                  <a:lnTo>
                    <a:pt x="2577" y="3537"/>
                  </a:lnTo>
                  <a:lnTo>
                    <a:pt x="2619" y="3582"/>
                  </a:lnTo>
                  <a:lnTo>
                    <a:pt x="2663" y="3627"/>
                  </a:lnTo>
                  <a:lnTo>
                    <a:pt x="2706" y="3671"/>
                  </a:lnTo>
                  <a:lnTo>
                    <a:pt x="2750" y="3714"/>
                  </a:lnTo>
                  <a:lnTo>
                    <a:pt x="2793" y="3758"/>
                  </a:lnTo>
                  <a:lnTo>
                    <a:pt x="2835" y="3800"/>
                  </a:lnTo>
                  <a:lnTo>
                    <a:pt x="2878" y="3843"/>
                  </a:lnTo>
                  <a:lnTo>
                    <a:pt x="2919" y="3885"/>
                  </a:lnTo>
                  <a:lnTo>
                    <a:pt x="2961" y="3925"/>
                  </a:lnTo>
                  <a:lnTo>
                    <a:pt x="3003" y="3967"/>
                  </a:lnTo>
                  <a:lnTo>
                    <a:pt x="3044" y="4006"/>
                  </a:lnTo>
                  <a:lnTo>
                    <a:pt x="3085" y="4045"/>
                  </a:lnTo>
                  <a:lnTo>
                    <a:pt x="3125" y="4084"/>
                  </a:lnTo>
                  <a:lnTo>
                    <a:pt x="3164" y="4123"/>
                  </a:lnTo>
                  <a:lnTo>
                    <a:pt x="3204" y="4159"/>
                  </a:lnTo>
                  <a:lnTo>
                    <a:pt x="3243" y="4197"/>
                  </a:lnTo>
                  <a:lnTo>
                    <a:pt x="3282" y="4233"/>
                  </a:lnTo>
                  <a:lnTo>
                    <a:pt x="3320" y="4269"/>
                  </a:lnTo>
                  <a:lnTo>
                    <a:pt x="3358" y="4304"/>
                  </a:lnTo>
                  <a:lnTo>
                    <a:pt x="3395" y="4339"/>
                  </a:lnTo>
                  <a:lnTo>
                    <a:pt x="3432" y="4373"/>
                  </a:lnTo>
                  <a:lnTo>
                    <a:pt x="3468" y="4407"/>
                  </a:lnTo>
                  <a:lnTo>
                    <a:pt x="3503" y="4439"/>
                  </a:lnTo>
                  <a:lnTo>
                    <a:pt x="3539" y="4470"/>
                  </a:lnTo>
                  <a:lnTo>
                    <a:pt x="3574" y="4502"/>
                  </a:lnTo>
                  <a:lnTo>
                    <a:pt x="3607" y="4533"/>
                  </a:lnTo>
                  <a:lnTo>
                    <a:pt x="3641" y="4563"/>
                  </a:lnTo>
                  <a:lnTo>
                    <a:pt x="3674" y="4593"/>
                  </a:lnTo>
                  <a:lnTo>
                    <a:pt x="3706" y="4621"/>
                  </a:lnTo>
                  <a:lnTo>
                    <a:pt x="3739" y="4650"/>
                  </a:lnTo>
                  <a:lnTo>
                    <a:pt x="3770" y="4677"/>
                  </a:lnTo>
                  <a:lnTo>
                    <a:pt x="3800" y="4703"/>
                  </a:lnTo>
                  <a:lnTo>
                    <a:pt x="3830" y="4729"/>
                  </a:lnTo>
                  <a:lnTo>
                    <a:pt x="3860" y="4756"/>
                  </a:lnTo>
                  <a:lnTo>
                    <a:pt x="3888" y="4780"/>
                  </a:lnTo>
                  <a:lnTo>
                    <a:pt x="3917" y="4804"/>
                  </a:lnTo>
                  <a:lnTo>
                    <a:pt x="3944" y="4827"/>
                  </a:lnTo>
                  <a:lnTo>
                    <a:pt x="3970" y="4851"/>
                  </a:lnTo>
                  <a:lnTo>
                    <a:pt x="3996" y="4873"/>
                  </a:lnTo>
                  <a:lnTo>
                    <a:pt x="4021" y="4894"/>
                  </a:lnTo>
                  <a:lnTo>
                    <a:pt x="4046" y="4914"/>
                  </a:lnTo>
                  <a:lnTo>
                    <a:pt x="4069" y="4934"/>
                  </a:lnTo>
                  <a:lnTo>
                    <a:pt x="4093" y="4953"/>
                  </a:lnTo>
                  <a:lnTo>
                    <a:pt x="4115" y="4972"/>
                  </a:lnTo>
                  <a:lnTo>
                    <a:pt x="4136" y="4989"/>
                  </a:lnTo>
                  <a:lnTo>
                    <a:pt x="4156" y="5005"/>
                  </a:lnTo>
                  <a:lnTo>
                    <a:pt x="4176" y="5022"/>
                  </a:lnTo>
                  <a:lnTo>
                    <a:pt x="4194" y="5038"/>
                  </a:lnTo>
                  <a:lnTo>
                    <a:pt x="4212" y="5052"/>
                  </a:lnTo>
                  <a:lnTo>
                    <a:pt x="4229" y="5067"/>
                  </a:lnTo>
                  <a:lnTo>
                    <a:pt x="4246" y="5080"/>
                  </a:lnTo>
                  <a:lnTo>
                    <a:pt x="4262" y="5091"/>
                  </a:lnTo>
                  <a:lnTo>
                    <a:pt x="4276" y="5103"/>
                  </a:lnTo>
                  <a:lnTo>
                    <a:pt x="4289" y="5114"/>
                  </a:lnTo>
                  <a:lnTo>
                    <a:pt x="4302" y="5124"/>
                  </a:lnTo>
                  <a:lnTo>
                    <a:pt x="4314" y="5133"/>
                  </a:lnTo>
                  <a:lnTo>
                    <a:pt x="4324" y="5142"/>
                  </a:lnTo>
                  <a:lnTo>
                    <a:pt x="4335" y="5150"/>
                  </a:lnTo>
                  <a:lnTo>
                    <a:pt x="4344" y="5157"/>
                  </a:lnTo>
                  <a:lnTo>
                    <a:pt x="4352" y="5163"/>
                  </a:lnTo>
                  <a:lnTo>
                    <a:pt x="4358" y="5168"/>
                  </a:lnTo>
                  <a:lnTo>
                    <a:pt x="4363" y="5173"/>
                  </a:lnTo>
                  <a:lnTo>
                    <a:pt x="4368" y="5176"/>
                  </a:lnTo>
                  <a:lnTo>
                    <a:pt x="4372" y="5180"/>
                  </a:lnTo>
                  <a:lnTo>
                    <a:pt x="4375" y="5181"/>
                  </a:lnTo>
                  <a:lnTo>
                    <a:pt x="4376" y="5183"/>
                  </a:lnTo>
                  <a:lnTo>
                    <a:pt x="4378" y="5183"/>
                  </a:lnTo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Rectangle 15"/>
          <p:cNvSpPr>
            <a:spLocks noChangeArrowheads="1"/>
          </p:cNvSpPr>
          <p:nvPr/>
        </p:nvSpPr>
        <p:spPr bwMode="auto">
          <a:xfrm>
            <a:off x="8276437" y="1416734"/>
            <a:ext cx="690895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</a:pPr>
            <a:r>
              <a:rPr kumimoji="0" lang="en-US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Resource</a:t>
            </a:r>
          </a:p>
          <a:p>
            <a:pPr algn="r">
              <a:lnSpc>
                <a:spcPct val="80000"/>
              </a:lnSpc>
            </a:pPr>
            <a:r>
              <a:rPr kumimoji="0" lang="en-US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market</a:t>
            </a:r>
            <a:endParaRPr kumimoji="0" lang="en-US" sz="1400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 17"/>
          <p:cNvSpPr>
            <a:spLocks noChangeAspect="1" noChangeArrowheads="1"/>
          </p:cNvSpPr>
          <p:nvPr/>
        </p:nvSpPr>
        <p:spPr bwMode="auto">
          <a:xfrm>
            <a:off x="4393899" y="3781787"/>
            <a:ext cx="2981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r1</a:t>
            </a:r>
            <a:r>
              <a:rPr kumimoji="0" lang="en-US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ectangle 20"/>
          <p:cNvSpPr>
            <a:spLocks noChangeAspect="1" noChangeArrowheads="1"/>
          </p:cNvSpPr>
          <p:nvPr/>
        </p:nvSpPr>
        <p:spPr bwMode="auto">
          <a:xfrm>
            <a:off x="6519423" y="5147175"/>
            <a:ext cx="2677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22"/>
          <p:cNvSpPr>
            <a:spLocks noChangeAspect="1" noChangeShapeType="1"/>
          </p:cNvSpPr>
          <p:nvPr/>
        </p:nvSpPr>
        <p:spPr bwMode="auto">
          <a:xfrm flipH="1">
            <a:off x="4731671" y="3906366"/>
            <a:ext cx="1815949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Line 23"/>
          <p:cNvSpPr>
            <a:spLocks noChangeAspect="1" noChangeShapeType="1"/>
          </p:cNvSpPr>
          <p:nvPr/>
        </p:nvSpPr>
        <p:spPr bwMode="auto">
          <a:xfrm>
            <a:off x="6608323" y="3950547"/>
            <a:ext cx="0" cy="119027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7"/>
          <p:cNvSpPr>
            <a:spLocks noChangeArrowheads="1"/>
          </p:cNvSpPr>
          <p:nvPr/>
        </p:nvSpPr>
        <p:spPr bwMode="auto">
          <a:xfrm>
            <a:off x="5918932" y="5151351"/>
            <a:ext cx="2164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Line 10"/>
          <p:cNvSpPr>
            <a:spLocks noChangeAspect="1" noChangeShapeType="1"/>
          </p:cNvSpPr>
          <p:nvPr/>
        </p:nvSpPr>
        <p:spPr bwMode="auto">
          <a:xfrm flipH="1">
            <a:off x="4731671" y="3230090"/>
            <a:ext cx="1313238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11"/>
          <p:cNvSpPr>
            <a:spLocks noChangeAspect="1" noChangeArrowheads="1"/>
          </p:cNvSpPr>
          <p:nvPr/>
        </p:nvSpPr>
        <p:spPr bwMode="auto">
          <a:xfrm>
            <a:off x="4376041" y="3052667"/>
            <a:ext cx="2981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r2</a:t>
            </a:r>
            <a:r>
              <a:rPr kumimoji="0" lang="en-US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Line 12"/>
          <p:cNvSpPr>
            <a:spLocks noChangeAspect="1" noChangeShapeType="1"/>
          </p:cNvSpPr>
          <p:nvPr/>
        </p:nvSpPr>
        <p:spPr bwMode="auto">
          <a:xfrm>
            <a:off x="6042757" y="3224762"/>
            <a:ext cx="0" cy="1922413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22"/>
          <p:cNvSpPr>
            <a:spLocks noChangeAspect="1"/>
          </p:cNvSpPr>
          <p:nvPr/>
        </p:nvSpPr>
        <p:spPr bwMode="auto">
          <a:xfrm>
            <a:off x="5523913" y="2802785"/>
            <a:ext cx="1958975" cy="2098675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2147483647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" name="Group 36"/>
          <p:cNvGrpSpPr>
            <a:grpSpLocks/>
          </p:cNvGrpSpPr>
          <p:nvPr/>
        </p:nvGrpSpPr>
        <p:grpSpPr bwMode="auto">
          <a:xfrm>
            <a:off x="5081000" y="1756625"/>
            <a:ext cx="2263775" cy="2362203"/>
            <a:chOff x="2414" y="372"/>
            <a:chExt cx="1426" cy="1488"/>
          </a:xfrm>
        </p:grpSpPr>
        <p:sp>
          <p:nvSpPr>
            <p:cNvPr id="105" name="Rectangle 13"/>
            <p:cNvSpPr>
              <a:spLocks noChangeAspect="1" noChangeArrowheads="1"/>
            </p:cNvSpPr>
            <p:nvPr/>
          </p:nvSpPr>
          <p:spPr bwMode="auto">
            <a:xfrm>
              <a:off x="3675" y="372"/>
              <a:ext cx="12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b="1" i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kumimoji="0" lang="en-US" b="1" i="1" baseline="-25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Freeform 14"/>
            <p:cNvSpPr>
              <a:spLocks noChangeAspect="1"/>
            </p:cNvSpPr>
            <p:nvPr/>
          </p:nvSpPr>
          <p:spPr bwMode="auto">
            <a:xfrm>
              <a:off x="2414" y="528"/>
              <a:ext cx="1234" cy="1322"/>
            </a:xfrm>
            <a:custGeom>
              <a:avLst/>
              <a:gdLst>
                <a:gd name="T0" fmla="*/ 1 w 4625"/>
                <a:gd name="T1" fmla="*/ 25 h 4959"/>
                <a:gd name="T2" fmla="*/ 1 w 4625"/>
                <a:gd name="T3" fmla="*/ 24 h 4959"/>
                <a:gd name="T4" fmla="*/ 2 w 4625"/>
                <a:gd name="T5" fmla="*/ 24 h 4959"/>
                <a:gd name="T6" fmla="*/ 2 w 4625"/>
                <a:gd name="T7" fmla="*/ 23 h 4959"/>
                <a:gd name="T8" fmla="*/ 3 w 4625"/>
                <a:gd name="T9" fmla="*/ 23 h 4959"/>
                <a:gd name="T10" fmla="*/ 3 w 4625"/>
                <a:gd name="T11" fmla="*/ 22 h 4959"/>
                <a:gd name="T12" fmla="*/ 4 w 4625"/>
                <a:gd name="T13" fmla="*/ 22 h 4959"/>
                <a:gd name="T14" fmla="*/ 5 w 4625"/>
                <a:gd name="T15" fmla="*/ 21 h 4959"/>
                <a:gd name="T16" fmla="*/ 5 w 4625"/>
                <a:gd name="T17" fmla="*/ 21 h 4959"/>
                <a:gd name="T18" fmla="*/ 6 w 4625"/>
                <a:gd name="T19" fmla="*/ 20 h 4959"/>
                <a:gd name="T20" fmla="*/ 7 w 4625"/>
                <a:gd name="T21" fmla="*/ 19 h 4959"/>
                <a:gd name="T22" fmla="*/ 7 w 4625"/>
                <a:gd name="T23" fmla="*/ 19 h 4959"/>
                <a:gd name="T24" fmla="*/ 8 w 4625"/>
                <a:gd name="T25" fmla="*/ 18 h 4959"/>
                <a:gd name="T26" fmla="*/ 8 w 4625"/>
                <a:gd name="T27" fmla="*/ 18 h 4959"/>
                <a:gd name="T28" fmla="*/ 9 w 4625"/>
                <a:gd name="T29" fmla="*/ 17 h 4959"/>
                <a:gd name="T30" fmla="*/ 10 w 4625"/>
                <a:gd name="T31" fmla="*/ 17 h 4959"/>
                <a:gd name="T32" fmla="*/ 10 w 4625"/>
                <a:gd name="T33" fmla="*/ 16 h 4959"/>
                <a:gd name="T34" fmla="*/ 11 w 4625"/>
                <a:gd name="T35" fmla="*/ 15 h 4959"/>
                <a:gd name="T36" fmla="*/ 11 w 4625"/>
                <a:gd name="T37" fmla="*/ 15 h 4959"/>
                <a:gd name="T38" fmla="*/ 12 w 4625"/>
                <a:gd name="T39" fmla="*/ 14 h 4959"/>
                <a:gd name="T40" fmla="*/ 12 w 4625"/>
                <a:gd name="T41" fmla="*/ 14 h 4959"/>
                <a:gd name="T42" fmla="*/ 13 w 4625"/>
                <a:gd name="T43" fmla="*/ 13 h 4959"/>
                <a:gd name="T44" fmla="*/ 13 w 4625"/>
                <a:gd name="T45" fmla="*/ 13 h 4959"/>
                <a:gd name="T46" fmla="*/ 14 w 4625"/>
                <a:gd name="T47" fmla="*/ 12 h 4959"/>
                <a:gd name="T48" fmla="*/ 14 w 4625"/>
                <a:gd name="T49" fmla="*/ 11 h 4959"/>
                <a:gd name="T50" fmla="*/ 15 w 4625"/>
                <a:gd name="T51" fmla="*/ 11 h 4959"/>
                <a:gd name="T52" fmla="*/ 15 w 4625"/>
                <a:gd name="T53" fmla="*/ 10 h 4959"/>
                <a:gd name="T54" fmla="*/ 16 w 4625"/>
                <a:gd name="T55" fmla="*/ 10 h 4959"/>
                <a:gd name="T56" fmla="*/ 17 w 4625"/>
                <a:gd name="T57" fmla="*/ 9 h 4959"/>
                <a:gd name="T58" fmla="*/ 17 w 4625"/>
                <a:gd name="T59" fmla="*/ 8 h 4959"/>
                <a:gd name="T60" fmla="*/ 17 w 4625"/>
                <a:gd name="T61" fmla="*/ 8 h 4959"/>
                <a:gd name="T62" fmla="*/ 18 w 4625"/>
                <a:gd name="T63" fmla="*/ 7 h 4959"/>
                <a:gd name="T64" fmla="*/ 18 w 4625"/>
                <a:gd name="T65" fmla="*/ 7 h 4959"/>
                <a:gd name="T66" fmla="*/ 19 w 4625"/>
                <a:gd name="T67" fmla="*/ 6 h 4959"/>
                <a:gd name="T68" fmla="*/ 19 w 4625"/>
                <a:gd name="T69" fmla="*/ 6 h 4959"/>
                <a:gd name="T70" fmla="*/ 19 w 4625"/>
                <a:gd name="T71" fmla="*/ 5 h 4959"/>
                <a:gd name="T72" fmla="*/ 20 w 4625"/>
                <a:gd name="T73" fmla="*/ 5 h 4959"/>
                <a:gd name="T74" fmla="*/ 20 w 4625"/>
                <a:gd name="T75" fmla="*/ 4 h 4959"/>
                <a:gd name="T76" fmla="*/ 21 w 4625"/>
                <a:gd name="T77" fmla="*/ 4 h 4959"/>
                <a:gd name="T78" fmla="*/ 21 w 4625"/>
                <a:gd name="T79" fmla="*/ 3 h 4959"/>
                <a:gd name="T80" fmla="*/ 21 w 4625"/>
                <a:gd name="T81" fmla="*/ 3 h 4959"/>
                <a:gd name="T82" fmla="*/ 22 w 4625"/>
                <a:gd name="T83" fmla="*/ 2 h 4959"/>
                <a:gd name="T84" fmla="*/ 22 w 4625"/>
                <a:gd name="T85" fmla="*/ 2 h 4959"/>
                <a:gd name="T86" fmla="*/ 22 w 4625"/>
                <a:gd name="T87" fmla="*/ 2 h 4959"/>
                <a:gd name="T88" fmla="*/ 23 w 4625"/>
                <a:gd name="T89" fmla="*/ 1 h 4959"/>
                <a:gd name="T90" fmla="*/ 23 w 4625"/>
                <a:gd name="T91" fmla="*/ 1 h 4959"/>
                <a:gd name="T92" fmla="*/ 23 w 4625"/>
                <a:gd name="T93" fmla="*/ 1 h 4959"/>
                <a:gd name="T94" fmla="*/ 23 w 4625"/>
                <a:gd name="T95" fmla="*/ 0 h 4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25"/>
                <a:gd name="T145" fmla="*/ 0 h 4959"/>
                <a:gd name="T146" fmla="*/ 4625 w 4625"/>
                <a:gd name="T147" fmla="*/ 4959 h 4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25" h="4959">
                  <a:moveTo>
                    <a:pt x="0" y="4959"/>
                  </a:moveTo>
                  <a:lnTo>
                    <a:pt x="40" y="4928"/>
                  </a:lnTo>
                  <a:lnTo>
                    <a:pt x="82" y="4897"/>
                  </a:lnTo>
                  <a:lnTo>
                    <a:pt x="122" y="4866"/>
                  </a:lnTo>
                  <a:lnTo>
                    <a:pt x="164" y="4835"/>
                  </a:lnTo>
                  <a:lnTo>
                    <a:pt x="205" y="4803"/>
                  </a:lnTo>
                  <a:lnTo>
                    <a:pt x="246" y="4771"/>
                  </a:lnTo>
                  <a:lnTo>
                    <a:pt x="287" y="4739"/>
                  </a:lnTo>
                  <a:lnTo>
                    <a:pt x="328" y="4706"/>
                  </a:lnTo>
                  <a:lnTo>
                    <a:pt x="369" y="4673"/>
                  </a:lnTo>
                  <a:lnTo>
                    <a:pt x="409" y="4640"/>
                  </a:lnTo>
                  <a:lnTo>
                    <a:pt x="451" y="4607"/>
                  </a:lnTo>
                  <a:lnTo>
                    <a:pt x="491" y="4574"/>
                  </a:lnTo>
                  <a:lnTo>
                    <a:pt x="532" y="4540"/>
                  </a:lnTo>
                  <a:lnTo>
                    <a:pt x="573" y="4506"/>
                  </a:lnTo>
                  <a:lnTo>
                    <a:pt x="614" y="4472"/>
                  </a:lnTo>
                  <a:lnTo>
                    <a:pt x="654" y="4437"/>
                  </a:lnTo>
                  <a:lnTo>
                    <a:pt x="695" y="4403"/>
                  </a:lnTo>
                  <a:lnTo>
                    <a:pt x="736" y="4368"/>
                  </a:lnTo>
                  <a:lnTo>
                    <a:pt x="776" y="4333"/>
                  </a:lnTo>
                  <a:lnTo>
                    <a:pt x="817" y="4298"/>
                  </a:lnTo>
                  <a:lnTo>
                    <a:pt x="857" y="4261"/>
                  </a:lnTo>
                  <a:lnTo>
                    <a:pt x="898" y="4226"/>
                  </a:lnTo>
                  <a:lnTo>
                    <a:pt x="938" y="4190"/>
                  </a:lnTo>
                  <a:lnTo>
                    <a:pt x="978" y="4154"/>
                  </a:lnTo>
                  <a:lnTo>
                    <a:pt x="1018" y="4118"/>
                  </a:lnTo>
                  <a:lnTo>
                    <a:pt x="1058" y="4081"/>
                  </a:lnTo>
                  <a:lnTo>
                    <a:pt x="1098" y="4044"/>
                  </a:lnTo>
                  <a:lnTo>
                    <a:pt x="1138" y="4007"/>
                  </a:lnTo>
                  <a:lnTo>
                    <a:pt x="1179" y="3970"/>
                  </a:lnTo>
                  <a:lnTo>
                    <a:pt x="1218" y="3933"/>
                  </a:lnTo>
                  <a:lnTo>
                    <a:pt x="1257" y="3895"/>
                  </a:lnTo>
                  <a:lnTo>
                    <a:pt x="1298" y="3858"/>
                  </a:lnTo>
                  <a:lnTo>
                    <a:pt x="1337" y="3821"/>
                  </a:lnTo>
                  <a:lnTo>
                    <a:pt x="1376" y="3782"/>
                  </a:lnTo>
                  <a:lnTo>
                    <a:pt x="1416" y="3745"/>
                  </a:lnTo>
                  <a:lnTo>
                    <a:pt x="1455" y="3707"/>
                  </a:lnTo>
                  <a:lnTo>
                    <a:pt x="1493" y="3669"/>
                  </a:lnTo>
                  <a:lnTo>
                    <a:pt x="1533" y="3630"/>
                  </a:lnTo>
                  <a:lnTo>
                    <a:pt x="1572" y="3592"/>
                  </a:lnTo>
                  <a:lnTo>
                    <a:pt x="1610" y="3554"/>
                  </a:lnTo>
                  <a:lnTo>
                    <a:pt x="1650" y="3515"/>
                  </a:lnTo>
                  <a:lnTo>
                    <a:pt x="1688" y="3477"/>
                  </a:lnTo>
                  <a:lnTo>
                    <a:pt x="1726" y="3438"/>
                  </a:lnTo>
                  <a:lnTo>
                    <a:pt x="1765" y="3399"/>
                  </a:lnTo>
                  <a:lnTo>
                    <a:pt x="1803" y="3360"/>
                  </a:lnTo>
                  <a:lnTo>
                    <a:pt x="1841" y="3322"/>
                  </a:lnTo>
                  <a:lnTo>
                    <a:pt x="1880" y="3282"/>
                  </a:lnTo>
                  <a:lnTo>
                    <a:pt x="1918" y="3244"/>
                  </a:lnTo>
                  <a:lnTo>
                    <a:pt x="1955" y="3204"/>
                  </a:lnTo>
                  <a:lnTo>
                    <a:pt x="1992" y="3166"/>
                  </a:lnTo>
                  <a:lnTo>
                    <a:pt x="2030" y="3127"/>
                  </a:lnTo>
                  <a:lnTo>
                    <a:pt x="2067" y="3087"/>
                  </a:lnTo>
                  <a:lnTo>
                    <a:pt x="2104" y="3048"/>
                  </a:lnTo>
                  <a:lnTo>
                    <a:pt x="2141" y="3009"/>
                  </a:lnTo>
                  <a:lnTo>
                    <a:pt x="2178" y="2969"/>
                  </a:lnTo>
                  <a:lnTo>
                    <a:pt x="2216" y="2930"/>
                  </a:lnTo>
                  <a:lnTo>
                    <a:pt x="2252" y="2890"/>
                  </a:lnTo>
                  <a:lnTo>
                    <a:pt x="2289" y="2851"/>
                  </a:lnTo>
                  <a:lnTo>
                    <a:pt x="2325" y="2812"/>
                  </a:lnTo>
                  <a:lnTo>
                    <a:pt x="2361" y="2772"/>
                  </a:lnTo>
                  <a:lnTo>
                    <a:pt x="2398" y="2733"/>
                  </a:lnTo>
                  <a:lnTo>
                    <a:pt x="2434" y="2694"/>
                  </a:lnTo>
                  <a:lnTo>
                    <a:pt x="2469" y="2654"/>
                  </a:lnTo>
                  <a:lnTo>
                    <a:pt x="2505" y="2615"/>
                  </a:lnTo>
                  <a:lnTo>
                    <a:pt x="2540" y="2575"/>
                  </a:lnTo>
                  <a:lnTo>
                    <a:pt x="2575" y="2536"/>
                  </a:lnTo>
                  <a:lnTo>
                    <a:pt x="2610" y="2497"/>
                  </a:lnTo>
                  <a:lnTo>
                    <a:pt x="2645" y="2457"/>
                  </a:lnTo>
                  <a:lnTo>
                    <a:pt x="2681" y="2418"/>
                  </a:lnTo>
                  <a:lnTo>
                    <a:pt x="2715" y="2380"/>
                  </a:lnTo>
                  <a:lnTo>
                    <a:pt x="2750" y="2340"/>
                  </a:lnTo>
                  <a:lnTo>
                    <a:pt x="2784" y="2301"/>
                  </a:lnTo>
                  <a:lnTo>
                    <a:pt x="2818" y="2262"/>
                  </a:lnTo>
                  <a:lnTo>
                    <a:pt x="2852" y="2223"/>
                  </a:lnTo>
                  <a:lnTo>
                    <a:pt x="2885" y="2185"/>
                  </a:lnTo>
                  <a:lnTo>
                    <a:pt x="2919" y="2146"/>
                  </a:lnTo>
                  <a:lnTo>
                    <a:pt x="2952" y="2107"/>
                  </a:lnTo>
                  <a:lnTo>
                    <a:pt x="2985" y="2069"/>
                  </a:lnTo>
                  <a:lnTo>
                    <a:pt x="3018" y="2030"/>
                  </a:lnTo>
                  <a:lnTo>
                    <a:pt x="3051" y="1992"/>
                  </a:lnTo>
                  <a:lnTo>
                    <a:pt x="3083" y="1955"/>
                  </a:lnTo>
                  <a:lnTo>
                    <a:pt x="3116" y="1917"/>
                  </a:lnTo>
                  <a:lnTo>
                    <a:pt x="3148" y="1878"/>
                  </a:lnTo>
                  <a:lnTo>
                    <a:pt x="3179" y="1841"/>
                  </a:lnTo>
                  <a:lnTo>
                    <a:pt x="3211" y="1804"/>
                  </a:lnTo>
                  <a:lnTo>
                    <a:pt x="3242" y="1765"/>
                  </a:lnTo>
                  <a:lnTo>
                    <a:pt x="3274" y="1728"/>
                  </a:lnTo>
                  <a:lnTo>
                    <a:pt x="3305" y="1691"/>
                  </a:lnTo>
                  <a:lnTo>
                    <a:pt x="3336" y="1655"/>
                  </a:lnTo>
                  <a:lnTo>
                    <a:pt x="3366" y="1617"/>
                  </a:lnTo>
                  <a:lnTo>
                    <a:pt x="3396" y="1581"/>
                  </a:lnTo>
                  <a:lnTo>
                    <a:pt x="3426" y="1544"/>
                  </a:lnTo>
                  <a:lnTo>
                    <a:pt x="3456" y="1508"/>
                  </a:lnTo>
                  <a:lnTo>
                    <a:pt x="3486" y="1472"/>
                  </a:lnTo>
                  <a:lnTo>
                    <a:pt x="3516" y="1435"/>
                  </a:lnTo>
                  <a:lnTo>
                    <a:pt x="3544" y="1400"/>
                  </a:lnTo>
                  <a:lnTo>
                    <a:pt x="3573" y="1365"/>
                  </a:lnTo>
                  <a:lnTo>
                    <a:pt x="3602" y="1329"/>
                  </a:lnTo>
                  <a:lnTo>
                    <a:pt x="3630" y="1294"/>
                  </a:lnTo>
                  <a:lnTo>
                    <a:pt x="3658" y="1260"/>
                  </a:lnTo>
                  <a:lnTo>
                    <a:pt x="3686" y="1225"/>
                  </a:lnTo>
                  <a:lnTo>
                    <a:pt x="3713" y="1191"/>
                  </a:lnTo>
                  <a:lnTo>
                    <a:pt x="3741" y="1155"/>
                  </a:lnTo>
                  <a:lnTo>
                    <a:pt x="3768" y="1121"/>
                  </a:lnTo>
                  <a:lnTo>
                    <a:pt x="3795" y="1088"/>
                  </a:lnTo>
                  <a:lnTo>
                    <a:pt x="3822" y="1054"/>
                  </a:lnTo>
                  <a:lnTo>
                    <a:pt x="3848" y="1021"/>
                  </a:lnTo>
                  <a:lnTo>
                    <a:pt x="3874" y="988"/>
                  </a:lnTo>
                  <a:lnTo>
                    <a:pt x="3900" y="955"/>
                  </a:lnTo>
                  <a:lnTo>
                    <a:pt x="3925" y="923"/>
                  </a:lnTo>
                  <a:lnTo>
                    <a:pt x="3951" y="891"/>
                  </a:lnTo>
                  <a:lnTo>
                    <a:pt x="3975" y="860"/>
                  </a:lnTo>
                  <a:lnTo>
                    <a:pt x="4000" y="828"/>
                  </a:lnTo>
                  <a:lnTo>
                    <a:pt x="4024" y="797"/>
                  </a:lnTo>
                  <a:lnTo>
                    <a:pt x="4049" y="765"/>
                  </a:lnTo>
                  <a:lnTo>
                    <a:pt x="4072" y="735"/>
                  </a:lnTo>
                  <a:lnTo>
                    <a:pt x="4095" y="704"/>
                  </a:lnTo>
                  <a:lnTo>
                    <a:pt x="4119" y="674"/>
                  </a:lnTo>
                  <a:lnTo>
                    <a:pt x="4142" y="645"/>
                  </a:lnTo>
                  <a:lnTo>
                    <a:pt x="4164" y="615"/>
                  </a:lnTo>
                  <a:lnTo>
                    <a:pt x="4187" y="586"/>
                  </a:lnTo>
                  <a:lnTo>
                    <a:pt x="4209" y="557"/>
                  </a:lnTo>
                  <a:lnTo>
                    <a:pt x="4230" y="529"/>
                  </a:lnTo>
                  <a:lnTo>
                    <a:pt x="4252" y="501"/>
                  </a:lnTo>
                  <a:lnTo>
                    <a:pt x="4273" y="472"/>
                  </a:lnTo>
                  <a:lnTo>
                    <a:pt x="4293" y="445"/>
                  </a:lnTo>
                  <a:lnTo>
                    <a:pt x="4314" y="418"/>
                  </a:lnTo>
                  <a:lnTo>
                    <a:pt x="4334" y="391"/>
                  </a:lnTo>
                  <a:lnTo>
                    <a:pt x="4354" y="366"/>
                  </a:lnTo>
                  <a:lnTo>
                    <a:pt x="4373" y="339"/>
                  </a:lnTo>
                  <a:lnTo>
                    <a:pt x="4392" y="314"/>
                  </a:lnTo>
                  <a:lnTo>
                    <a:pt x="4411" y="289"/>
                  </a:lnTo>
                  <a:lnTo>
                    <a:pt x="4429" y="263"/>
                  </a:lnTo>
                  <a:lnTo>
                    <a:pt x="4447" y="239"/>
                  </a:lnTo>
                  <a:lnTo>
                    <a:pt x="4466" y="216"/>
                  </a:lnTo>
                  <a:lnTo>
                    <a:pt x="4484" y="192"/>
                  </a:lnTo>
                  <a:lnTo>
                    <a:pt x="4501" y="169"/>
                  </a:lnTo>
                  <a:lnTo>
                    <a:pt x="4517" y="146"/>
                  </a:lnTo>
                  <a:lnTo>
                    <a:pt x="4534" y="124"/>
                  </a:lnTo>
                  <a:lnTo>
                    <a:pt x="4550" y="102"/>
                  </a:lnTo>
                  <a:lnTo>
                    <a:pt x="4566" y="80"/>
                  </a:lnTo>
                  <a:lnTo>
                    <a:pt x="4580" y="59"/>
                  </a:lnTo>
                  <a:lnTo>
                    <a:pt x="4595" y="39"/>
                  </a:lnTo>
                  <a:lnTo>
                    <a:pt x="4610" y="19"/>
                  </a:lnTo>
                  <a:lnTo>
                    <a:pt x="4625" y="0"/>
                  </a:lnTo>
                </a:path>
              </a:pathLst>
            </a:custGeom>
            <a:noFill/>
            <a:ln w="5715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27"/>
            <p:cNvSpPr>
              <a:spLocks noChangeShapeType="1"/>
            </p:cNvSpPr>
            <p:nvPr/>
          </p:nvSpPr>
          <p:spPr bwMode="auto">
            <a:xfrm>
              <a:off x="2508" y="1860"/>
              <a:ext cx="61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pitchFamily="-110" charset="0"/>
              </a:endParaRPr>
            </a:p>
          </p:txBody>
        </p:sp>
        <p:sp>
          <p:nvSpPr>
            <p:cNvPr id="108" name="Line 28"/>
            <p:cNvSpPr>
              <a:spLocks noChangeShapeType="1"/>
            </p:cNvSpPr>
            <p:nvPr/>
          </p:nvSpPr>
          <p:spPr bwMode="auto">
            <a:xfrm>
              <a:off x="3335" y="1038"/>
              <a:ext cx="50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pitchFamily="-110" charset="0"/>
              </a:endParaRPr>
            </a:p>
          </p:txBody>
        </p:sp>
      </p:grpSp>
      <p:sp>
        <p:nvSpPr>
          <p:cNvPr id="109" name="Line 29"/>
          <p:cNvSpPr>
            <a:spLocks noChangeShapeType="1"/>
          </p:cNvSpPr>
          <p:nvPr/>
        </p:nvSpPr>
        <p:spPr bwMode="auto">
          <a:xfrm>
            <a:off x="6125575" y="4901460"/>
            <a:ext cx="6572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sp>
        <p:nvSpPr>
          <p:cNvPr id="110" name="Freeform 15"/>
          <p:cNvSpPr>
            <a:spLocks/>
          </p:cNvSpPr>
          <p:nvPr/>
        </p:nvSpPr>
        <p:spPr bwMode="auto">
          <a:xfrm>
            <a:off x="5982432" y="3161639"/>
            <a:ext cx="119063" cy="119063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Line 37"/>
          <p:cNvSpPr>
            <a:spLocks noChangeShapeType="1"/>
          </p:cNvSpPr>
          <p:nvPr/>
        </p:nvSpPr>
        <p:spPr bwMode="auto">
          <a:xfrm flipV="1">
            <a:off x="4847638" y="3223472"/>
            <a:ext cx="0" cy="7270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sp>
        <p:nvSpPr>
          <p:cNvPr id="112" name="Rectangle 13"/>
          <p:cNvSpPr>
            <a:spLocks noChangeAspect="1" noChangeArrowheads="1"/>
          </p:cNvSpPr>
          <p:nvPr/>
        </p:nvSpPr>
        <p:spPr bwMode="auto">
          <a:xfrm>
            <a:off x="7532020" y="2541346"/>
            <a:ext cx="204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b="1" i="1" baseline="-25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Freeform 30"/>
          <p:cNvSpPr>
            <a:spLocks/>
          </p:cNvSpPr>
          <p:nvPr/>
        </p:nvSpPr>
        <p:spPr bwMode="auto">
          <a:xfrm>
            <a:off x="6548792" y="3826534"/>
            <a:ext cx="119062" cy="119062"/>
          </a:xfrm>
          <a:custGeom>
            <a:avLst/>
            <a:gdLst>
              <a:gd name="T0" fmla="*/ 0 w 173"/>
              <a:gd name="T1" fmla="*/ 87 h 173"/>
              <a:gd name="T2" fmla="*/ 13 w 173"/>
              <a:gd name="T3" fmla="*/ 43 h 173"/>
              <a:gd name="T4" fmla="*/ 43 w 173"/>
              <a:gd name="T5" fmla="*/ 12 h 173"/>
              <a:gd name="T6" fmla="*/ 87 w 173"/>
              <a:gd name="T7" fmla="*/ 0 h 173"/>
              <a:gd name="T8" fmla="*/ 87 w 173"/>
              <a:gd name="T9" fmla="*/ 0 h 173"/>
              <a:gd name="T10" fmla="*/ 131 w 173"/>
              <a:gd name="T11" fmla="*/ 12 h 173"/>
              <a:gd name="T12" fmla="*/ 162 w 173"/>
              <a:gd name="T13" fmla="*/ 43 h 173"/>
              <a:gd name="T14" fmla="*/ 173 w 173"/>
              <a:gd name="T15" fmla="*/ 87 h 173"/>
              <a:gd name="T16" fmla="*/ 173 w 173"/>
              <a:gd name="T17" fmla="*/ 87 h 173"/>
              <a:gd name="T18" fmla="*/ 162 w 173"/>
              <a:gd name="T19" fmla="*/ 130 h 173"/>
              <a:gd name="T20" fmla="*/ 131 w 173"/>
              <a:gd name="T21" fmla="*/ 161 h 173"/>
              <a:gd name="T22" fmla="*/ 87 w 173"/>
              <a:gd name="T23" fmla="*/ 173 h 173"/>
              <a:gd name="T24" fmla="*/ 87 w 173"/>
              <a:gd name="T25" fmla="*/ 173 h 173"/>
              <a:gd name="T26" fmla="*/ 43 w 173"/>
              <a:gd name="T27" fmla="*/ 161 h 173"/>
              <a:gd name="T28" fmla="*/ 13 w 173"/>
              <a:gd name="T29" fmla="*/ 130 h 173"/>
              <a:gd name="T30" fmla="*/ 0 w 173"/>
              <a:gd name="T31" fmla="*/ 87 h 173"/>
              <a:gd name="T32" fmla="*/ 0 w 173"/>
              <a:gd name="T33" fmla="*/ 87 h 173"/>
              <a:gd name="T34" fmla="*/ 0 w 173"/>
              <a:gd name="T35" fmla="*/ 8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19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99" grpId="0"/>
      <p:bldP spid="100" grpId="0" animBg="1"/>
      <p:bldP spid="101" grpId="0"/>
      <p:bldP spid="102" grpId="0" animBg="1"/>
      <p:bldP spid="1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/>
              <a:t>Supply Shock:  Product Market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2250488"/>
            <a:ext cx="4080183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shown here, the higher resource prices shift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the left in the product market; in the short-run, the price level rises to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output falls to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What happens in the long-run depends on whether the supply shock is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temporary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permanent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7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282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6"/>
          <p:cNvSpPr>
            <a:spLocks noChangeAspect="1" noChangeArrowheads="1"/>
          </p:cNvSpPr>
          <p:nvPr/>
        </p:nvSpPr>
        <p:spPr bwMode="auto">
          <a:xfrm>
            <a:off x="7533458" y="5072386"/>
            <a:ext cx="1352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236610" y="1724864"/>
            <a:ext cx="593432" cy="3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>
            <a:off x="6282866" y="2127653"/>
            <a:ext cx="1588" cy="3017837"/>
          </a:xfrm>
          <a:prstGeom prst="line">
            <a:avLst/>
          </a:prstGeom>
          <a:noFill/>
          <a:ln w="57150">
            <a:solidFill>
              <a:srgbClr val="C0383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027360" y="1862675"/>
            <a:ext cx="5113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endParaRPr kumimoji="0" lang="en-US" sz="1600" b="1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3"/>
          <p:cNvSpPr>
            <a:spLocks noChangeAspect="1" noChangeShapeType="1"/>
          </p:cNvSpPr>
          <p:nvPr/>
        </p:nvSpPr>
        <p:spPr bwMode="auto">
          <a:xfrm flipH="1">
            <a:off x="4717591" y="3759603"/>
            <a:ext cx="15779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reeform 25"/>
          <p:cNvSpPr>
            <a:spLocks noChangeAspect="1"/>
          </p:cNvSpPr>
          <p:nvPr/>
        </p:nvSpPr>
        <p:spPr bwMode="auto">
          <a:xfrm>
            <a:off x="5555791" y="2302278"/>
            <a:ext cx="1958975" cy="2098675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2147483647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Freeform 26"/>
          <p:cNvSpPr>
            <a:spLocks noChangeAspect="1"/>
          </p:cNvSpPr>
          <p:nvPr/>
        </p:nvSpPr>
        <p:spPr bwMode="auto">
          <a:xfrm>
            <a:off x="5219241" y="1932390"/>
            <a:ext cx="1892300" cy="2838450"/>
          </a:xfrm>
          <a:custGeom>
            <a:avLst/>
            <a:gdLst>
              <a:gd name="T0" fmla="*/ 2147483647 w 4147"/>
              <a:gd name="T1" fmla="*/ 2147483647 h 6220"/>
              <a:gd name="T2" fmla="*/ 2147483647 w 4147"/>
              <a:gd name="T3" fmla="*/ 2147483647 h 6220"/>
              <a:gd name="T4" fmla="*/ 2147483647 w 4147"/>
              <a:gd name="T5" fmla="*/ 2147483647 h 6220"/>
              <a:gd name="T6" fmla="*/ 2147483647 w 4147"/>
              <a:gd name="T7" fmla="*/ 2147483647 h 6220"/>
              <a:gd name="T8" fmla="*/ 2147483647 w 4147"/>
              <a:gd name="T9" fmla="*/ 2147483647 h 6220"/>
              <a:gd name="T10" fmla="*/ 2147483647 w 4147"/>
              <a:gd name="T11" fmla="*/ 2147483647 h 6220"/>
              <a:gd name="T12" fmla="*/ 2147483647 w 4147"/>
              <a:gd name="T13" fmla="*/ 2147483647 h 6220"/>
              <a:gd name="T14" fmla="*/ 2147483647 w 4147"/>
              <a:gd name="T15" fmla="*/ 2147483647 h 6220"/>
              <a:gd name="T16" fmla="*/ 2147483647 w 4147"/>
              <a:gd name="T17" fmla="*/ 2147483647 h 6220"/>
              <a:gd name="T18" fmla="*/ 2147483647 w 4147"/>
              <a:gd name="T19" fmla="*/ 2147483647 h 6220"/>
              <a:gd name="T20" fmla="*/ 2147483647 w 4147"/>
              <a:gd name="T21" fmla="*/ 2147483647 h 6220"/>
              <a:gd name="T22" fmla="*/ 2147483647 w 4147"/>
              <a:gd name="T23" fmla="*/ 2147483647 h 6220"/>
              <a:gd name="T24" fmla="*/ 2147483647 w 4147"/>
              <a:gd name="T25" fmla="*/ 2147483647 h 6220"/>
              <a:gd name="T26" fmla="*/ 2147483647 w 4147"/>
              <a:gd name="T27" fmla="*/ 2147483647 h 6220"/>
              <a:gd name="T28" fmla="*/ 2147483647 w 4147"/>
              <a:gd name="T29" fmla="*/ 2147483647 h 6220"/>
              <a:gd name="T30" fmla="*/ 2147483647 w 4147"/>
              <a:gd name="T31" fmla="*/ 2147483647 h 6220"/>
              <a:gd name="T32" fmla="*/ 2147483647 w 4147"/>
              <a:gd name="T33" fmla="*/ 2147483647 h 6220"/>
              <a:gd name="T34" fmla="*/ 2147483647 w 4147"/>
              <a:gd name="T35" fmla="*/ 2147483647 h 6220"/>
              <a:gd name="T36" fmla="*/ 2147483647 w 4147"/>
              <a:gd name="T37" fmla="*/ 2147483647 h 6220"/>
              <a:gd name="T38" fmla="*/ 2147483647 w 4147"/>
              <a:gd name="T39" fmla="*/ 2147483647 h 6220"/>
              <a:gd name="T40" fmla="*/ 2147483647 w 4147"/>
              <a:gd name="T41" fmla="*/ 2147483647 h 6220"/>
              <a:gd name="T42" fmla="*/ 2147483647 w 4147"/>
              <a:gd name="T43" fmla="*/ 2147483647 h 6220"/>
              <a:gd name="T44" fmla="*/ 2147483647 w 4147"/>
              <a:gd name="T45" fmla="*/ 2147483647 h 6220"/>
              <a:gd name="T46" fmla="*/ 2147483647 w 4147"/>
              <a:gd name="T47" fmla="*/ 2147483647 h 6220"/>
              <a:gd name="T48" fmla="*/ 2147483647 w 4147"/>
              <a:gd name="T49" fmla="*/ 2147483647 h 6220"/>
              <a:gd name="T50" fmla="*/ 2147483647 w 4147"/>
              <a:gd name="T51" fmla="*/ 2147483647 h 6220"/>
              <a:gd name="T52" fmla="*/ 2147483647 w 4147"/>
              <a:gd name="T53" fmla="*/ 2147483647 h 6220"/>
              <a:gd name="T54" fmla="*/ 2147483647 w 4147"/>
              <a:gd name="T55" fmla="*/ 2147483647 h 6220"/>
              <a:gd name="T56" fmla="*/ 2147483647 w 4147"/>
              <a:gd name="T57" fmla="*/ 2147483647 h 6220"/>
              <a:gd name="T58" fmla="*/ 2147483647 w 4147"/>
              <a:gd name="T59" fmla="*/ 2147483647 h 6220"/>
              <a:gd name="T60" fmla="*/ 2147483647 w 4147"/>
              <a:gd name="T61" fmla="*/ 2147483647 h 6220"/>
              <a:gd name="T62" fmla="*/ 2147483647 w 4147"/>
              <a:gd name="T63" fmla="*/ 2147483647 h 6220"/>
              <a:gd name="T64" fmla="*/ 2147483647 w 4147"/>
              <a:gd name="T65" fmla="*/ 2147483647 h 6220"/>
              <a:gd name="T66" fmla="*/ 2147483647 w 4147"/>
              <a:gd name="T67" fmla="*/ 2147483647 h 6220"/>
              <a:gd name="T68" fmla="*/ 2147483647 w 4147"/>
              <a:gd name="T69" fmla="*/ 2147483647 h 6220"/>
              <a:gd name="T70" fmla="*/ 2147483647 w 4147"/>
              <a:gd name="T71" fmla="*/ 2147483647 h 6220"/>
              <a:gd name="T72" fmla="*/ 2147483647 w 4147"/>
              <a:gd name="T73" fmla="*/ 2147483647 h 6220"/>
              <a:gd name="T74" fmla="*/ 2147483647 w 4147"/>
              <a:gd name="T75" fmla="*/ 2147483647 h 6220"/>
              <a:gd name="T76" fmla="*/ 2147483647 w 4147"/>
              <a:gd name="T77" fmla="*/ 2147483647 h 6220"/>
              <a:gd name="T78" fmla="*/ 2147483647 w 4147"/>
              <a:gd name="T79" fmla="*/ 2147483647 h 6220"/>
              <a:gd name="T80" fmla="*/ 2147483647 w 4147"/>
              <a:gd name="T81" fmla="*/ 2147483647 h 6220"/>
              <a:gd name="T82" fmla="*/ 2147483647 w 4147"/>
              <a:gd name="T83" fmla="*/ 2147483647 h 6220"/>
              <a:gd name="T84" fmla="*/ 2147483647 w 4147"/>
              <a:gd name="T85" fmla="*/ 2147483647 h 6220"/>
              <a:gd name="T86" fmla="*/ 2147483647 w 4147"/>
              <a:gd name="T87" fmla="*/ 2147483647 h 6220"/>
              <a:gd name="T88" fmla="*/ 2147483647 w 4147"/>
              <a:gd name="T89" fmla="*/ 2147483647 h 6220"/>
              <a:gd name="T90" fmla="*/ 2147483647 w 4147"/>
              <a:gd name="T91" fmla="*/ 2147483647 h 6220"/>
              <a:gd name="T92" fmla="*/ 2147483647 w 4147"/>
              <a:gd name="T93" fmla="*/ 2147483647 h 6220"/>
              <a:gd name="T94" fmla="*/ 2147483647 w 4147"/>
              <a:gd name="T95" fmla="*/ 2147483647 h 6220"/>
              <a:gd name="T96" fmla="*/ 2147483647 w 4147"/>
              <a:gd name="T97" fmla="*/ 2147483647 h 6220"/>
              <a:gd name="T98" fmla="*/ 2147483647 w 4147"/>
              <a:gd name="T99" fmla="*/ 2147483647 h 6220"/>
              <a:gd name="T100" fmla="*/ 2147483647 w 4147"/>
              <a:gd name="T101" fmla="*/ 2147483647 h 6220"/>
              <a:gd name="T102" fmla="*/ 2147483647 w 4147"/>
              <a:gd name="T103" fmla="*/ 2147483647 h 6220"/>
              <a:gd name="T104" fmla="*/ 2147483647 w 4147"/>
              <a:gd name="T105" fmla="*/ 2147483647 h 6220"/>
              <a:gd name="T106" fmla="*/ 2147483647 w 4147"/>
              <a:gd name="T107" fmla="*/ 2147483647 h 62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47"/>
              <a:gd name="T163" fmla="*/ 0 h 6220"/>
              <a:gd name="T164" fmla="*/ 4147 w 4147"/>
              <a:gd name="T165" fmla="*/ 6220 h 622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47" h="6220">
                <a:moveTo>
                  <a:pt x="0" y="0"/>
                </a:moveTo>
                <a:lnTo>
                  <a:pt x="10" y="35"/>
                </a:lnTo>
                <a:lnTo>
                  <a:pt x="20" y="72"/>
                </a:lnTo>
                <a:lnTo>
                  <a:pt x="31" y="108"/>
                </a:lnTo>
                <a:lnTo>
                  <a:pt x="42" y="146"/>
                </a:lnTo>
                <a:lnTo>
                  <a:pt x="53" y="183"/>
                </a:lnTo>
                <a:lnTo>
                  <a:pt x="67" y="222"/>
                </a:lnTo>
                <a:lnTo>
                  <a:pt x="79" y="260"/>
                </a:lnTo>
                <a:lnTo>
                  <a:pt x="94" y="300"/>
                </a:lnTo>
                <a:lnTo>
                  <a:pt x="109" y="340"/>
                </a:lnTo>
                <a:lnTo>
                  <a:pt x="124" y="380"/>
                </a:lnTo>
                <a:lnTo>
                  <a:pt x="140" y="421"/>
                </a:lnTo>
                <a:lnTo>
                  <a:pt x="157" y="463"/>
                </a:lnTo>
                <a:lnTo>
                  <a:pt x="174" y="504"/>
                </a:lnTo>
                <a:lnTo>
                  <a:pt x="192" y="546"/>
                </a:lnTo>
                <a:lnTo>
                  <a:pt x="211" y="589"/>
                </a:lnTo>
                <a:lnTo>
                  <a:pt x="231" y="631"/>
                </a:lnTo>
                <a:lnTo>
                  <a:pt x="249" y="675"/>
                </a:lnTo>
                <a:lnTo>
                  <a:pt x="270" y="719"/>
                </a:lnTo>
                <a:lnTo>
                  <a:pt x="291" y="763"/>
                </a:lnTo>
                <a:lnTo>
                  <a:pt x="312" y="808"/>
                </a:lnTo>
                <a:lnTo>
                  <a:pt x="335" y="852"/>
                </a:lnTo>
                <a:lnTo>
                  <a:pt x="357" y="897"/>
                </a:lnTo>
                <a:lnTo>
                  <a:pt x="380" y="943"/>
                </a:lnTo>
                <a:lnTo>
                  <a:pt x="404" y="989"/>
                </a:lnTo>
                <a:lnTo>
                  <a:pt x="428" y="1035"/>
                </a:lnTo>
                <a:lnTo>
                  <a:pt x="452" y="1082"/>
                </a:lnTo>
                <a:lnTo>
                  <a:pt x="477" y="1129"/>
                </a:lnTo>
                <a:lnTo>
                  <a:pt x="503" y="1176"/>
                </a:lnTo>
                <a:lnTo>
                  <a:pt x="529" y="1223"/>
                </a:lnTo>
                <a:lnTo>
                  <a:pt x="555" y="1270"/>
                </a:lnTo>
                <a:lnTo>
                  <a:pt x="582" y="1318"/>
                </a:lnTo>
                <a:lnTo>
                  <a:pt x="609" y="1367"/>
                </a:lnTo>
                <a:lnTo>
                  <a:pt x="636" y="1415"/>
                </a:lnTo>
                <a:lnTo>
                  <a:pt x="664" y="1464"/>
                </a:lnTo>
                <a:lnTo>
                  <a:pt x="693" y="1513"/>
                </a:lnTo>
                <a:lnTo>
                  <a:pt x="722" y="1562"/>
                </a:lnTo>
                <a:lnTo>
                  <a:pt x="752" y="1612"/>
                </a:lnTo>
                <a:lnTo>
                  <a:pt x="781" y="1661"/>
                </a:lnTo>
                <a:lnTo>
                  <a:pt x="811" y="1711"/>
                </a:lnTo>
                <a:lnTo>
                  <a:pt x="841" y="1761"/>
                </a:lnTo>
                <a:lnTo>
                  <a:pt x="873" y="1811"/>
                </a:lnTo>
                <a:lnTo>
                  <a:pt x="903" y="1861"/>
                </a:lnTo>
                <a:lnTo>
                  <a:pt x="934" y="1912"/>
                </a:lnTo>
                <a:lnTo>
                  <a:pt x="966" y="1962"/>
                </a:lnTo>
                <a:lnTo>
                  <a:pt x="999" y="2014"/>
                </a:lnTo>
                <a:lnTo>
                  <a:pt x="1031" y="2065"/>
                </a:lnTo>
                <a:lnTo>
                  <a:pt x="1063" y="2116"/>
                </a:lnTo>
                <a:lnTo>
                  <a:pt x="1096" y="2167"/>
                </a:lnTo>
                <a:lnTo>
                  <a:pt x="1129" y="2218"/>
                </a:lnTo>
                <a:lnTo>
                  <a:pt x="1162" y="2269"/>
                </a:lnTo>
                <a:lnTo>
                  <a:pt x="1197" y="2320"/>
                </a:lnTo>
                <a:lnTo>
                  <a:pt x="1230" y="2372"/>
                </a:lnTo>
                <a:lnTo>
                  <a:pt x="1264" y="2423"/>
                </a:lnTo>
                <a:lnTo>
                  <a:pt x="1299" y="2474"/>
                </a:lnTo>
                <a:lnTo>
                  <a:pt x="1333" y="2526"/>
                </a:lnTo>
                <a:lnTo>
                  <a:pt x="1368" y="2577"/>
                </a:lnTo>
                <a:lnTo>
                  <a:pt x="1403" y="2630"/>
                </a:lnTo>
                <a:lnTo>
                  <a:pt x="1437" y="2681"/>
                </a:lnTo>
                <a:lnTo>
                  <a:pt x="1473" y="2733"/>
                </a:lnTo>
                <a:lnTo>
                  <a:pt x="1508" y="2784"/>
                </a:lnTo>
                <a:lnTo>
                  <a:pt x="1544" y="2836"/>
                </a:lnTo>
                <a:lnTo>
                  <a:pt x="1579" y="2887"/>
                </a:lnTo>
                <a:lnTo>
                  <a:pt x="1616" y="2939"/>
                </a:lnTo>
                <a:lnTo>
                  <a:pt x="1651" y="2990"/>
                </a:lnTo>
                <a:lnTo>
                  <a:pt x="1687" y="3041"/>
                </a:lnTo>
                <a:lnTo>
                  <a:pt x="1724" y="3093"/>
                </a:lnTo>
                <a:lnTo>
                  <a:pt x="1759" y="3144"/>
                </a:lnTo>
                <a:lnTo>
                  <a:pt x="1796" y="3195"/>
                </a:lnTo>
                <a:lnTo>
                  <a:pt x="1832" y="3247"/>
                </a:lnTo>
                <a:lnTo>
                  <a:pt x="1869" y="3298"/>
                </a:lnTo>
                <a:lnTo>
                  <a:pt x="1905" y="3348"/>
                </a:lnTo>
                <a:lnTo>
                  <a:pt x="1942" y="3399"/>
                </a:lnTo>
                <a:lnTo>
                  <a:pt x="1978" y="3450"/>
                </a:lnTo>
                <a:lnTo>
                  <a:pt x="2015" y="3500"/>
                </a:lnTo>
                <a:lnTo>
                  <a:pt x="2051" y="3550"/>
                </a:lnTo>
                <a:lnTo>
                  <a:pt x="2089" y="3600"/>
                </a:lnTo>
                <a:lnTo>
                  <a:pt x="2125" y="3650"/>
                </a:lnTo>
                <a:lnTo>
                  <a:pt x="2162" y="3700"/>
                </a:lnTo>
                <a:lnTo>
                  <a:pt x="2198" y="3749"/>
                </a:lnTo>
                <a:lnTo>
                  <a:pt x="2235" y="3798"/>
                </a:lnTo>
                <a:lnTo>
                  <a:pt x="2271" y="3847"/>
                </a:lnTo>
                <a:lnTo>
                  <a:pt x="2307" y="3896"/>
                </a:lnTo>
                <a:lnTo>
                  <a:pt x="2343" y="3944"/>
                </a:lnTo>
                <a:lnTo>
                  <a:pt x="2379" y="3993"/>
                </a:lnTo>
                <a:lnTo>
                  <a:pt x="2416" y="4041"/>
                </a:lnTo>
                <a:lnTo>
                  <a:pt x="2451" y="4089"/>
                </a:lnTo>
                <a:lnTo>
                  <a:pt x="2488" y="4137"/>
                </a:lnTo>
                <a:lnTo>
                  <a:pt x="2523" y="4184"/>
                </a:lnTo>
                <a:lnTo>
                  <a:pt x="2559" y="4230"/>
                </a:lnTo>
                <a:lnTo>
                  <a:pt x="2595" y="4277"/>
                </a:lnTo>
                <a:lnTo>
                  <a:pt x="2631" y="4324"/>
                </a:lnTo>
                <a:lnTo>
                  <a:pt x="2665" y="4370"/>
                </a:lnTo>
                <a:lnTo>
                  <a:pt x="2700" y="4416"/>
                </a:lnTo>
                <a:lnTo>
                  <a:pt x="2735" y="4461"/>
                </a:lnTo>
                <a:lnTo>
                  <a:pt x="2770" y="4507"/>
                </a:lnTo>
                <a:lnTo>
                  <a:pt x="2805" y="4550"/>
                </a:lnTo>
                <a:lnTo>
                  <a:pt x="2839" y="4595"/>
                </a:lnTo>
                <a:lnTo>
                  <a:pt x="2872" y="4639"/>
                </a:lnTo>
                <a:lnTo>
                  <a:pt x="2907" y="4683"/>
                </a:lnTo>
                <a:lnTo>
                  <a:pt x="2940" y="4726"/>
                </a:lnTo>
                <a:lnTo>
                  <a:pt x="2972" y="4768"/>
                </a:lnTo>
                <a:lnTo>
                  <a:pt x="3006" y="4811"/>
                </a:lnTo>
                <a:lnTo>
                  <a:pt x="3038" y="4853"/>
                </a:lnTo>
                <a:lnTo>
                  <a:pt x="3071" y="4894"/>
                </a:lnTo>
                <a:lnTo>
                  <a:pt x="3104" y="4935"/>
                </a:lnTo>
                <a:lnTo>
                  <a:pt x="3135" y="4976"/>
                </a:lnTo>
                <a:lnTo>
                  <a:pt x="3167" y="5016"/>
                </a:lnTo>
                <a:lnTo>
                  <a:pt x="3198" y="5056"/>
                </a:lnTo>
                <a:lnTo>
                  <a:pt x="3230" y="5094"/>
                </a:lnTo>
                <a:lnTo>
                  <a:pt x="3260" y="5134"/>
                </a:lnTo>
                <a:lnTo>
                  <a:pt x="3290" y="5172"/>
                </a:lnTo>
                <a:lnTo>
                  <a:pt x="3320" y="5209"/>
                </a:lnTo>
                <a:lnTo>
                  <a:pt x="3350" y="5247"/>
                </a:lnTo>
                <a:lnTo>
                  <a:pt x="3379" y="5283"/>
                </a:lnTo>
                <a:lnTo>
                  <a:pt x="3408" y="5319"/>
                </a:lnTo>
                <a:lnTo>
                  <a:pt x="3436" y="5355"/>
                </a:lnTo>
                <a:lnTo>
                  <a:pt x="3464" y="5389"/>
                </a:lnTo>
                <a:lnTo>
                  <a:pt x="3492" y="5424"/>
                </a:lnTo>
                <a:lnTo>
                  <a:pt x="3519" y="5457"/>
                </a:lnTo>
                <a:lnTo>
                  <a:pt x="3547" y="5491"/>
                </a:lnTo>
                <a:lnTo>
                  <a:pt x="3573" y="5523"/>
                </a:lnTo>
                <a:lnTo>
                  <a:pt x="3599" y="5555"/>
                </a:lnTo>
                <a:lnTo>
                  <a:pt x="3624" y="5586"/>
                </a:lnTo>
                <a:lnTo>
                  <a:pt x="3649" y="5618"/>
                </a:lnTo>
                <a:lnTo>
                  <a:pt x="3673" y="5647"/>
                </a:lnTo>
                <a:lnTo>
                  <a:pt x="3697" y="5677"/>
                </a:lnTo>
                <a:lnTo>
                  <a:pt x="3721" y="5705"/>
                </a:lnTo>
                <a:lnTo>
                  <a:pt x="3743" y="5733"/>
                </a:lnTo>
                <a:lnTo>
                  <a:pt x="3765" y="5761"/>
                </a:lnTo>
                <a:lnTo>
                  <a:pt x="3787" y="5788"/>
                </a:lnTo>
                <a:lnTo>
                  <a:pt x="3809" y="5814"/>
                </a:lnTo>
                <a:lnTo>
                  <a:pt x="3830" y="5839"/>
                </a:lnTo>
                <a:lnTo>
                  <a:pt x="3850" y="5864"/>
                </a:lnTo>
                <a:lnTo>
                  <a:pt x="3870" y="5888"/>
                </a:lnTo>
                <a:lnTo>
                  <a:pt x="3888" y="5911"/>
                </a:lnTo>
                <a:lnTo>
                  <a:pt x="3907" y="5932"/>
                </a:lnTo>
                <a:lnTo>
                  <a:pt x="3925" y="5954"/>
                </a:lnTo>
                <a:lnTo>
                  <a:pt x="3943" y="5975"/>
                </a:lnTo>
                <a:lnTo>
                  <a:pt x="3959" y="5995"/>
                </a:lnTo>
                <a:lnTo>
                  <a:pt x="3975" y="6015"/>
                </a:lnTo>
                <a:lnTo>
                  <a:pt x="3990" y="6033"/>
                </a:lnTo>
                <a:lnTo>
                  <a:pt x="4005" y="6050"/>
                </a:lnTo>
                <a:lnTo>
                  <a:pt x="4019" y="6067"/>
                </a:lnTo>
                <a:lnTo>
                  <a:pt x="4032" y="6084"/>
                </a:lnTo>
                <a:lnTo>
                  <a:pt x="4045" y="6098"/>
                </a:lnTo>
                <a:lnTo>
                  <a:pt x="4057" y="6113"/>
                </a:lnTo>
                <a:lnTo>
                  <a:pt x="4069" y="6126"/>
                </a:lnTo>
                <a:lnTo>
                  <a:pt x="4079" y="6139"/>
                </a:lnTo>
                <a:lnTo>
                  <a:pt x="4088" y="6150"/>
                </a:lnTo>
                <a:lnTo>
                  <a:pt x="4098" y="6162"/>
                </a:lnTo>
                <a:lnTo>
                  <a:pt x="4106" y="6171"/>
                </a:lnTo>
                <a:lnTo>
                  <a:pt x="4113" y="6181"/>
                </a:lnTo>
                <a:lnTo>
                  <a:pt x="4121" y="6189"/>
                </a:lnTo>
                <a:lnTo>
                  <a:pt x="4127" y="6196"/>
                </a:lnTo>
                <a:lnTo>
                  <a:pt x="4132" y="6202"/>
                </a:lnTo>
                <a:lnTo>
                  <a:pt x="4136" y="6208"/>
                </a:lnTo>
                <a:lnTo>
                  <a:pt x="4141" y="6212"/>
                </a:lnTo>
                <a:lnTo>
                  <a:pt x="4144" y="6216"/>
                </a:lnTo>
                <a:lnTo>
                  <a:pt x="4146" y="6218"/>
                </a:lnTo>
                <a:lnTo>
                  <a:pt x="4147" y="6219"/>
                </a:lnTo>
                <a:lnTo>
                  <a:pt x="4147" y="6220"/>
                </a:ln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28"/>
          <p:cNvSpPr>
            <a:spLocks noChangeAspect="1" noChangeShapeType="1"/>
          </p:cNvSpPr>
          <p:nvPr/>
        </p:nvSpPr>
        <p:spPr bwMode="auto">
          <a:xfrm>
            <a:off x="6282866" y="3785003"/>
            <a:ext cx="0" cy="135413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reeform 30"/>
          <p:cNvSpPr>
            <a:spLocks noChangeAspect="1"/>
          </p:cNvSpPr>
          <p:nvPr/>
        </p:nvSpPr>
        <p:spPr bwMode="auto">
          <a:xfrm rot="808441">
            <a:off x="5149391" y="4345390"/>
            <a:ext cx="373063" cy="401638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1678308893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62"/>
          <p:cNvSpPr>
            <a:spLocks noChangeArrowheads="1"/>
          </p:cNvSpPr>
          <p:nvPr/>
        </p:nvSpPr>
        <p:spPr bwMode="auto">
          <a:xfrm>
            <a:off x="6159041" y="5178882"/>
            <a:ext cx="2164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78"/>
          <p:cNvSpPr>
            <a:spLocks noChangeAspect="1" noChangeArrowheads="1"/>
          </p:cNvSpPr>
          <p:nvPr/>
        </p:nvSpPr>
        <p:spPr bwMode="auto">
          <a:xfrm>
            <a:off x="4324388" y="3618490"/>
            <a:ext cx="3318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1600" b="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27"/>
          <p:cNvSpPr>
            <a:spLocks noChangeAspect="1" noChangeArrowheads="1"/>
          </p:cNvSpPr>
          <p:nvPr/>
        </p:nvSpPr>
        <p:spPr bwMode="auto">
          <a:xfrm>
            <a:off x="7113129" y="4696309"/>
            <a:ext cx="4333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kumimoji="0" lang="en-US" sz="1600" b="1" i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 dirty="0">
              <a:solidFill>
                <a:srgbClr val="053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83"/>
          <p:cNvSpPr>
            <a:spLocks noChangeAspect="1" noChangeArrowheads="1"/>
          </p:cNvSpPr>
          <p:nvPr/>
        </p:nvSpPr>
        <p:spPr bwMode="auto">
          <a:xfrm>
            <a:off x="7479922" y="2056057"/>
            <a:ext cx="10547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1600" b="1" i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1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i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sz="1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1600" b="1" baseline="-25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29"/>
          <p:cNvSpPr>
            <a:spLocks/>
          </p:cNvSpPr>
          <p:nvPr/>
        </p:nvSpPr>
        <p:spPr bwMode="auto">
          <a:xfrm>
            <a:off x="6232066" y="3696103"/>
            <a:ext cx="119063" cy="119062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5845509" y="5178917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 smtClean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 smtClean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36"/>
          <p:cNvSpPr>
            <a:spLocks noChangeAspect="1" noChangeArrowheads="1"/>
          </p:cNvSpPr>
          <p:nvPr/>
        </p:nvSpPr>
        <p:spPr bwMode="auto">
          <a:xfrm>
            <a:off x="4329903" y="3069913"/>
            <a:ext cx="3216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endParaRPr kumimoji="0" lang="en-US" sz="28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051761" y="1823160"/>
            <a:ext cx="2683298" cy="2254250"/>
            <a:chOff x="5051761" y="1823160"/>
            <a:chExt cx="2683298" cy="2254250"/>
          </a:xfrm>
        </p:grpSpPr>
        <p:grpSp>
          <p:nvGrpSpPr>
            <p:cNvPr id="52" name="Group 47"/>
            <p:cNvGrpSpPr>
              <a:grpSpLocks/>
            </p:cNvGrpSpPr>
            <p:nvPr/>
          </p:nvGrpSpPr>
          <p:grpSpPr bwMode="auto">
            <a:xfrm>
              <a:off x="5051761" y="1823160"/>
              <a:ext cx="2683298" cy="2254250"/>
              <a:chOff x="2352" y="486"/>
              <a:chExt cx="1821" cy="1564"/>
            </a:xfrm>
          </p:grpSpPr>
          <p:sp>
            <p:nvSpPr>
              <p:cNvPr id="57" name="Freeform 26"/>
              <p:cNvSpPr>
                <a:spLocks noChangeAspect="1"/>
              </p:cNvSpPr>
              <p:nvPr/>
            </p:nvSpPr>
            <p:spPr bwMode="auto">
              <a:xfrm>
                <a:off x="2352" y="728"/>
                <a:ext cx="1234" cy="1322"/>
              </a:xfrm>
              <a:custGeom>
                <a:avLst/>
                <a:gdLst>
                  <a:gd name="T0" fmla="*/ 1 w 4625"/>
                  <a:gd name="T1" fmla="*/ 25 h 4959"/>
                  <a:gd name="T2" fmla="*/ 1 w 4625"/>
                  <a:gd name="T3" fmla="*/ 24 h 4959"/>
                  <a:gd name="T4" fmla="*/ 2 w 4625"/>
                  <a:gd name="T5" fmla="*/ 24 h 4959"/>
                  <a:gd name="T6" fmla="*/ 2 w 4625"/>
                  <a:gd name="T7" fmla="*/ 23 h 4959"/>
                  <a:gd name="T8" fmla="*/ 3 w 4625"/>
                  <a:gd name="T9" fmla="*/ 23 h 4959"/>
                  <a:gd name="T10" fmla="*/ 3 w 4625"/>
                  <a:gd name="T11" fmla="*/ 22 h 4959"/>
                  <a:gd name="T12" fmla="*/ 4 w 4625"/>
                  <a:gd name="T13" fmla="*/ 22 h 4959"/>
                  <a:gd name="T14" fmla="*/ 5 w 4625"/>
                  <a:gd name="T15" fmla="*/ 21 h 4959"/>
                  <a:gd name="T16" fmla="*/ 5 w 4625"/>
                  <a:gd name="T17" fmla="*/ 21 h 4959"/>
                  <a:gd name="T18" fmla="*/ 6 w 4625"/>
                  <a:gd name="T19" fmla="*/ 20 h 4959"/>
                  <a:gd name="T20" fmla="*/ 7 w 4625"/>
                  <a:gd name="T21" fmla="*/ 19 h 4959"/>
                  <a:gd name="T22" fmla="*/ 7 w 4625"/>
                  <a:gd name="T23" fmla="*/ 19 h 4959"/>
                  <a:gd name="T24" fmla="*/ 8 w 4625"/>
                  <a:gd name="T25" fmla="*/ 18 h 4959"/>
                  <a:gd name="T26" fmla="*/ 8 w 4625"/>
                  <a:gd name="T27" fmla="*/ 18 h 4959"/>
                  <a:gd name="T28" fmla="*/ 9 w 4625"/>
                  <a:gd name="T29" fmla="*/ 17 h 4959"/>
                  <a:gd name="T30" fmla="*/ 10 w 4625"/>
                  <a:gd name="T31" fmla="*/ 17 h 4959"/>
                  <a:gd name="T32" fmla="*/ 10 w 4625"/>
                  <a:gd name="T33" fmla="*/ 16 h 4959"/>
                  <a:gd name="T34" fmla="*/ 11 w 4625"/>
                  <a:gd name="T35" fmla="*/ 15 h 4959"/>
                  <a:gd name="T36" fmla="*/ 11 w 4625"/>
                  <a:gd name="T37" fmla="*/ 15 h 4959"/>
                  <a:gd name="T38" fmla="*/ 12 w 4625"/>
                  <a:gd name="T39" fmla="*/ 14 h 4959"/>
                  <a:gd name="T40" fmla="*/ 12 w 4625"/>
                  <a:gd name="T41" fmla="*/ 14 h 4959"/>
                  <a:gd name="T42" fmla="*/ 13 w 4625"/>
                  <a:gd name="T43" fmla="*/ 13 h 4959"/>
                  <a:gd name="T44" fmla="*/ 13 w 4625"/>
                  <a:gd name="T45" fmla="*/ 13 h 4959"/>
                  <a:gd name="T46" fmla="*/ 14 w 4625"/>
                  <a:gd name="T47" fmla="*/ 12 h 4959"/>
                  <a:gd name="T48" fmla="*/ 14 w 4625"/>
                  <a:gd name="T49" fmla="*/ 11 h 4959"/>
                  <a:gd name="T50" fmla="*/ 15 w 4625"/>
                  <a:gd name="T51" fmla="*/ 11 h 4959"/>
                  <a:gd name="T52" fmla="*/ 15 w 4625"/>
                  <a:gd name="T53" fmla="*/ 10 h 4959"/>
                  <a:gd name="T54" fmla="*/ 16 w 4625"/>
                  <a:gd name="T55" fmla="*/ 10 h 4959"/>
                  <a:gd name="T56" fmla="*/ 17 w 4625"/>
                  <a:gd name="T57" fmla="*/ 9 h 4959"/>
                  <a:gd name="T58" fmla="*/ 17 w 4625"/>
                  <a:gd name="T59" fmla="*/ 8 h 4959"/>
                  <a:gd name="T60" fmla="*/ 17 w 4625"/>
                  <a:gd name="T61" fmla="*/ 8 h 4959"/>
                  <a:gd name="T62" fmla="*/ 18 w 4625"/>
                  <a:gd name="T63" fmla="*/ 7 h 4959"/>
                  <a:gd name="T64" fmla="*/ 18 w 4625"/>
                  <a:gd name="T65" fmla="*/ 7 h 4959"/>
                  <a:gd name="T66" fmla="*/ 19 w 4625"/>
                  <a:gd name="T67" fmla="*/ 6 h 4959"/>
                  <a:gd name="T68" fmla="*/ 19 w 4625"/>
                  <a:gd name="T69" fmla="*/ 6 h 4959"/>
                  <a:gd name="T70" fmla="*/ 19 w 4625"/>
                  <a:gd name="T71" fmla="*/ 5 h 4959"/>
                  <a:gd name="T72" fmla="*/ 20 w 4625"/>
                  <a:gd name="T73" fmla="*/ 5 h 4959"/>
                  <a:gd name="T74" fmla="*/ 20 w 4625"/>
                  <a:gd name="T75" fmla="*/ 4 h 4959"/>
                  <a:gd name="T76" fmla="*/ 21 w 4625"/>
                  <a:gd name="T77" fmla="*/ 4 h 4959"/>
                  <a:gd name="T78" fmla="*/ 21 w 4625"/>
                  <a:gd name="T79" fmla="*/ 3 h 4959"/>
                  <a:gd name="T80" fmla="*/ 21 w 4625"/>
                  <a:gd name="T81" fmla="*/ 3 h 4959"/>
                  <a:gd name="T82" fmla="*/ 22 w 4625"/>
                  <a:gd name="T83" fmla="*/ 2 h 4959"/>
                  <a:gd name="T84" fmla="*/ 22 w 4625"/>
                  <a:gd name="T85" fmla="*/ 2 h 4959"/>
                  <a:gd name="T86" fmla="*/ 22 w 4625"/>
                  <a:gd name="T87" fmla="*/ 2 h 4959"/>
                  <a:gd name="T88" fmla="*/ 23 w 4625"/>
                  <a:gd name="T89" fmla="*/ 1 h 4959"/>
                  <a:gd name="T90" fmla="*/ 23 w 4625"/>
                  <a:gd name="T91" fmla="*/ 1 h 4959"/>
                  <a:gd name="T92" fmla="*/ 23 w 4625"/>
                  <a:gd name="T93" fmla="*/ 1 h 4959"/>
                  <a:gd name="T94" fmla="*/ 23 w 4625"/>
                  <a:gd name="T95" fmla="*/ 0 h 495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625"/>
                  <a:gd name="T145" fmla="*/ 0 h 4959"/>
                  <a:gd name="T146" fmla="*/ 4625 w 4625"/>
                  <a:gd name="T147" fmla="*/ 4959 h 495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625" h="4959">
                    <a:moveTo>
                      <a:pt x="0" y="4959"/>
                    </a:moveTo>
                    <a:lnTo>
                      <a:pt x="40" y="4928"/>
                    </a:lnTo>
                    <a:lnTo>
                      <a:pt x="82" y="4897"/>
                    </a:lnTo>
                    <a:lnTo>
                      <a:pt x="122" y="4866"/>
                    </a:lnTo>
                    <a:lnTo>
                      <a:pt x="164" y="4835"/>
                    </a:lnTo>
                    <a:lnTo>
                      <a:pt x="205" y="4803"/>
                    </a:lnTo>
                    <a:lnTo>
                      <a:pt x="246" y="4771"/>
                    </a:lnTo>
                    <a:lnTo>
                      <a:pt x="287" y="4739"/>
                    </a:lnTo>
                    <a:lnTo>
                      <a:pt x="328" y="4706"/>
                    </a:lnTo>
                    <a:lnTo>
                      <a:pt x="369" y="4673"/>
                    </a:lnTo>
                    <a:lnTo>
                      <a:pt x="409" y="4640"/>
                    </a:lnTo>
                    <a:lnTo>
                      <a:pt x="451" y="4607"/>
                    </a:lnTo>
                    <a:lnTo>
                      <a:pt x="491" y="4574"/>
                    </a:lnTo>
                    <a:lnTo>
                      <a:pt x="532" y="4540"/>
                    </a:lnTo>
                    <a:lnTo>
                      <a:pt x="573" y="4506"/>
                    </a:lnTo>
                    <a:lnTo>
                      <a:pt x="614" y="4472"/>
                    </a:lnTo>
                    <a:lnTo>
                      <a:pt x="654" y="4437"/>
                    </a:lnTo>
                    <a:lnTo>
                      <a:pt x="695" y="4403"/>
                    </a:lnTo>
                    <a:lnTo>
                      <a:pt x="736" y="4368"/>
                    </a:lnTo>
                    <a:lnTo>
                      <a:pt x="776" y="4333"/>
                    </a:lnTo>
                    <a:lnTo>
                      <a:pt x="817" y="4298"/>
                    </a:lnTo>
                    <a:lnTo>
                      <a:pt x="857" y="4261"/>
                    </a:lnTo>
                    <a:lnTo>
                      <a:pt x="898" y="4226"/>
                    </a:lnTo>
                    <a:lnTo>
                      <a:pt x="938" y="4190"/>
                    </a:lnTo>
                    <a:lnTo>
                      <a:pt x="978" y="4154"/>
                    </a:lnTo>
                    <a:lnTo>
                      <a:pt x="1018" y="4118"/>
                    </a:lnTo>
                    <a:lnTo>
                      <a:pt x="1058" y="4081"/>
                    </a:lnTo>
                    <a:lnTo>
                      <a:pt x="1098" y="4044"/>
                    </a:lnTo>
                    <a:lnTo>
                      <a:pt x="1138" y="4007"/>
                    </a:lnTo>
                    <a:lnTo>
                      <a:pt x="1179" y="3970"/>
                    </a:lnTo>
                    <a:lnTo>
                      <a:pt x="1218" y="3933"/>
                    </a:lnTo>
                    <a:lnTo>
                      <a:pt x="1257" y="3895"/>
                    </a:lnTo>
                    <a:lnTo>
                      <a:pt x="1298" y="3858"/>
                    </a:lnTo>
                    <a:lnTo>
                      <a:pt x="1337" y="3821"/>
                    </a:lnTo>
                    <a:lnTo>
                      <a:pt x="1376" y="3782"/>
                    </a:lnTo>
                    <a:lnTo>
                      <a:pt x="1416" y="3745"/>
                    </a:lnTo>
                    <a:lnTo>
                      <a:pt x="1455" y="3707"/>
                    </a:lnTo>
                    <a:lnTo>
                      <a:pt x="1493" y="3669"/>
                    </a:lnTo>
                    <a:lnTo>
                      <a:pt x="1533" y="3630"/>
                    </a:lnTo>
                    <a:lnTo>
                      <a:pt x="1572" y="3592"/>
                    </a:lnTo>
                    <a:lnTo>
                      <a:pt x="1610" y="3554"/>
                    </a:lnTo>
                    <a:lnTo>
                      <a:pt x="1650" y="3515"/>
                    </a:lnTo>
                    <a:lnTo>
                      <a:pt x="1688" y="3477"/>
                    </a:lnTo>
                    <a:lnTo>
                      <a:pt x="1726" y="3438"/>
                    </a:lnTo>
                    <a:lnTo>
                      <a:pt x="1765" y="3399"/>
                    </a:lnTo>
                    <a:lnTo>
                      <a:pt x="1803" y="3360"/>
                    </a:lnTo>
                    <a:lnTo>
                      <a:pt x="1841" y="3322"/>
                    </a:lnTo>
                    <a:lnTo>
                      <a:pt x="1880" y="3282"/>
                    </a:lnTo>
                    <a:lnTo>
                      <a:pt x="1918" y="3244"/>
                    </a:lnTo>
                    <a:lnTo>
                      <a:pt x="1955" y="3204"/>
                    </a:lnTo>
                    <a:lnTo>
                      <a:pt x="1992" y="3166"/>
                    </a:lnTo>
                    <a:lnTo>
                      <a:pt x="2030" y="3127"/>
                    </a:lnTo>
                    <a:lnTo>
                      <a:pt x="2067" y="3087"/>
                    </a:lnTo>
                    <a:lnTo>
                      <a:pt x="2104" y="3048"/>
                    </a:lnTo>
                    <a:lnTo>
                      <a:pt x="2141" y="3009"/>
                    </a:lnTo>
                    <a:lnTo>
                      <a:pt x="2178" y="2969"/>
                    </a:lnTo>
                    <a:lnTo>
                      <a:pt x="2216" y="2930"/>
                    </a:lnTo>
                    <a:lnTo>
                      <a:pt x="2252" y="2890"/>
                    </a:lnTo>
                    <a:lnTo>
                      <a:pt x="2289" y="2851"/>
                    </a:lnTo>
                    <a:lnTo>
                      <a:pt x="2325" y="2812"/>
                    </a:lnTo>
                    <a:lnTo>
                      <a:pt x="2361" y="2772"/>
                    </a:lnTo>
                    <a:lnTo>
                      <a:pt x="2398" y="2733"/>
                    </a:lnTo>
                    <a:lnTo>
                      <a:pt x="2434" y="2694"/>
                    </a:lnTo>
                    <a:lnTo>
                      <a:pt x="2469" y="2654"/>
                    </a:lnTo>
                    <a:lnTo>
                      <a:pt x="2505" y="2615"/>
                    </a:lnTo>
                    <a:lnTo>
                      <a:pt x="2540" y="2575"/>
                    </a:lnTo>
                    <a:lnTo>
                      <a:pt x="2575" y="2536"/>
                    </a:lnTo>
                    <a:lnTo>
                      <a:pt x="2610" y="2497"/>
                    </a:lnTo>
                    <a:lnTo>
                      <a:pt x="2645" y="2457"/>
                    </a:lnTo>
                    <a:lnTo>
                      <a:pt x="2681" y="2418"/>
                    </a:lnTo>
                    <a:lnTo>
                      <a:pt x="2715" y="2380"/>
                    </a:lnTo>
                    <a:lnTo>
                      <a:pt x="2750" y="2340"/>
                    </a:lnTo>
                    <a:lnTo>
                      <a:pt x="2784" y="2301"/>
                    </a:lnTo>
                    <a:lnTo>
                      <a:pt x="2818" y="2262"/>
                    </a:lnTo>
                    <a:lnTo>
                      <a:pt x="2852" y="2223"/>
                    </a:lnTo>
                    <a:lnTo>
                      <a:pt x="2885" y="2185"/>
                    </a:lnTo>
                    <a:lnTo>
                      <a:pt x="2919" y="2146"/>
                    </a:lnTo>
                    <a:lnTo>
                      <a:pt x="2952" y="2107"/>
                    </a:lnTo>
                    <a:lnTo>
                      <a:pt x="2985" y="2069"/>
                    </a:lnTo>
                    <a:lnTo>
                      <a:pt x="3018" y="2030"/>
                    </a:lnTo>
                    <a:lnTo>
                      <a:pt x="3051" y="1992"/>
                    </a:lnTo>
                    <a:lnTo>
                      <a:pt x="3083" y="1955"/>
                    </a:lnTo>
                    <a:lnTo>
                      <a:pt x="3116" y="1917"/>
                    </a:lnTo>
                    <a:lnTo>
                      <a:pt x="3148" y="1878"/>
                    </a:lnTo>
                    <a:lnTo>
                      <a:pt x="3179" y="1841"/>
                    </a:lnTo>
                    <a:lnTo>
                      <a:pt x="3211" y="1804"/>
                    </a:lnTo>
                    <a:lnTo>
                      <a:pt x="3242" y="1765"/>
                    </a:lnTo>
                    <a:lnTo>
                      <a:pt x="3274" y="1728"/>
                    </a:lnTo>
                    <a:lnTo>
                      <a:pt x="3305" y="1691"/>
                    </a:lnTo>
                    <a:lnTo>
                      <a:pt x="3336" y="1655"/>
                    </a:lnTo>
                    <a:lnTo>
                      <a:pt x="3366" y="1617"/>
                    </a:lnTo>
                    <a:lnTo>
                      <a:pt x="3396" y="1581"/>
                    </a:lnTo>
                    <a:lnTo>
                      <a:pt x="3426" y="1544"/>
                    </a:lnTo>
                    <a:lnTo>
                      <a:pt x="3456" y="1508"/>
                    </a:lnTo>
                    <a:lnTo>
                      <a:pt x="3486" y="1472"/>
                    </a:lnTo>
                    <a:lnTo>
                      <a:pt x="3516" y="1435"/>
                    </a:lnTo>
                    <a:lnTo>
                      <a:pt x="3544" y="1400"/>
                    </a:lnTo>
                    <a:lnTo>
                      <a:pt x="3573" y="1365"/>
                    </a:lnTo>
                    <a:lnTo>
                      <a:pt x="3602" y="1329"/>
                    </a:lnTo>
                    <a:lnTo>
                      <a:pt x="3630" y="1294"/>
                    </a:lnTo>
                    <a:lnTo>
                      <a:pt x="3658" y="1260"/>
                    </a:lnTo>
                    <a:lnTo>
                      <a:pt x="3686" y="1225"/>
                    </a:lnTo>
                    <a:lnTo>
                      <a:pt x="3713" y="1191"/>
                    </a:lnTo>
                    <a:lnTo>
                      <a:pt x="3741" y="1155"/>
                    </a:lnTo>
                    <a:lnTo>
                      <a:pt x="3768" y="1121"/>
                    </a:lnTo>
                    <a:lnTo>
                      <a:pt x="3795" y="1088"/>
                    </a:lnTo>
                    <a:lnTo>
                      <a:pt x="3822" y="1054"/>
                    </a:lnTo>
                    <a:lnTo>
                      <a:pt x="3848" y="1021"/>
                    </a:lnTo>
                    <a:lnTo>
                      <a:pt x="3874" y="988"/>
                    </a:lnTo>
                    <a:lnTo>
                      <a:pt x="3900" y="955"/>
                    </a:lnTo>
                    <a:lnTo>
                      <a:pt x="3925" y="923"/>
                    </a:lnTo>
                    <a:lnTo>
                      <a:pt x="3951" y="891"/>
                    </a:lnTo>
                    <a:lnTo>
                      <a:pt x="3975" y="860"/>
                    </a:lnTo>
                    <a:lnTo>
                      <a:pt x="4000" y="828"/>
                    </a:lnTo>
                    <a:lnTo>
                      <a:pt x="4024" y="797"/>
                    </a:lnTo>
                    <a:lnTo>
                      <a:pt x="4049" y="765"/>
                    </a:lnTo>
                    <a:lnTo>
                      <a:pt x="4072" y="735"/>
                    </a:lnTo>
                    <a:lnTo>
                      <a:pt x="4095" y="704"/>
                    </a:lnTo>
                    <a:lnTo>
                      <a:pt x="4119" y="674"/>
                    </a:lnTo>
                    <a:lnTo>
                      <a:pt x="4142" y="645"/>
                    </a:lnTo>
                    <a:lnTo>
                      <a:pt x="4164" y="615"/>
                    </a:lnTo>
                    <a:lnTo>
                      <a:pt x="4187" y="586"/>
                    </a:lnTo>
                    <a:lnTo>
                      <a:pt x="4209" y="557"/>
                    </a:lnTo>
                    <a:lnTo>
                      <a:pt x="4230" y="529"/>
                    </a:lnTo>
                    <a:lnTo>
                      <a:pt x="4252" y="501"/>
                    </a:lnTo>
                    <a:lnTo>
                      <a:pt x="4273" y="472"/>
                    </a:lnTo>
                    <a:lnTo>
                      <a:pt x="4293" y="445"/>
                    </a:lnTo>
                    <a:lnTo>
                      <a:pt x="4314" y="418"/>
                    </a:lnTo>
                    <a:lnTo>
                      <a:pt x="4334" y="391"/>
                    </a:lnTo>
                    <a:lnTo>
                      <a:pt x="4354" y="366"/>
                    </a:lnTo>
                    <a:lnTo>
                      <a:pt x="4373" y="339"/>
                    </a:lnTo>
                    <a:lnTo>
                      <a:pt x="4392" y="314"/>
                    </a:lnTo>
                    <a:lnTo>
                      <a:pt x="4411" y="289"/>
                    </a:lnTo>
                    <a:lnTo>
                      <a:pt x="4429" y="263"/>
                    </a:lnTo>
                    <a:lnTo>
                      <a:pt x="4447" y="239"/>
                    </a:lnTo>
                    <a:lnTo>
                      <a:pt x="4466" y="216"/>
                    </a:lnTo>
                    <a:lnTo>
                      <a:pt x="4484" y="192"/>
                    </a:lnTo>
                    <a:lnTo>
                      <a:pt x="4501" y="169"/>
                    </a:lnTo>
                    <a:lnTo>
                      <a:pt x="4517" y="146"/>
                    </a:lnTo>
                    <a:lnTo>
                      <a:pt x="4534" y="124"/>
                    </a:lnTo>
                    <a:lnTo>
                      <a:pt x="4550" y="102"/>
                    </a:lnTo>
                    <a:lnTo>
                      <a:pt x="4566" y="80"/>
                    </a:lnTo>
                    <a:lnTo>
                      <a:pt x="4580" y="59"/>
                    </a:lnTo>
                    <a:lnTo>
                      <a:pt x="4595" y="39"/>
                    </a:lnTo>
                    <a:lnTo>
                      <a:pt x="4610" y="19"/>
                    </a:lnTo>
                    <a:lnTo>
                      <a:pt x="4625" y="0"/>
                    </a:lnTo>
                  </a:path>
                </a:pathLst>
              </a:custGeom>
              <a:noFill/>
              <a:ln w="5715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3480" y="486"/>
                <a:ext cx="693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sz="1600" b="1" i="1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SRAS</a:t>
                </a:r>
                <a:r>
                  <a:rPr kumimoji="0" lang="en-US" sz="1600" b="1" i="1" baseline="-25000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kumimoji="0" lang="en-US" sz="1600" b="1" i="1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(P</a:t>
                </a:r>
                <a:r>
                  <a:rPr kumimoji="0" lang="en-US" sz="1600" b="1" i="1" baseline="-25000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r2 </a:t>
                </a:r>
                <a:r>
                  <a:rPr kumimoji="0" lang="en-US" sz="1600" b="1" i="1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kumimoji="0" lang="en-US" sz="1600" b="1" i="1" baseline="-250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2" name="Line 41"/>
            <p:cNvSpPr>
              <a:spLocks noChangeShapeType="1"/>
            </p:cNvSpPr>
            <p:nvPr/>
          </p:nvSpPr>
          <p:spPr bwMode="auto">
            <a:xfrm>
              <a:off x="6543027" y="2729721"/>
              <a:ext cx="5715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Line 42"/>
            <p:cNvSpPr>
              <a:spLocks noChangeShapeType="1"/>
            </p:cNvSpPr>
            <p:nvPr/>
          </p:nvSpPr>
          <p:spPr bwMode="auto">
            <a:xfrm>
              <a:off x="5266181" y="4041184"/>
              <a:ext cx="58004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8" name="Freeform 45"/>
          <p:cNvSpPr>
            <a:spLocks/>
          </p:cNvSpPr>
          <p:nvPr/>
        </p:nvSpPr>
        <p:spPr bwMode="auto">
          <a:xfrm>
            <a:off x="6234799" y="3692323"/>
            <a:ext cx="119063" cy="119063"/>
          </a:xfrm>
          <a:custGeom>
            <a:avLst/>
            <a:gdLst>
              <a:gd name="T0" fmla="*/ 0 w 173"/>
              <a:gd name="T1" fmla="*/ 3 h 173"/>
              <a:gd name="T2" fmla="*/ 0 w 173"/>
              <a:gd name="T3" fmla="*/ 1 h 173"/>
              <a:gd name="T4" fmla="*/ 1 w 173"/>
              <a:gd name="T5" fmla="*/ 0 h 173"/>
              <a:gd name="T6" fmla="*/ 3 w 173"/>
              <a:gd name="T7" fmla="*/ 0 h 173"/>
              <a:gd name="T8" fmla="*/ 3 w 173"/>
              <a:gd name="T9" fmla="*/ 0 h 173"/>
              <a:gd name="T10" fmla="*/ 5 w 173"/>
              <a:gd name="T11" fmla="*/ 0 h 173"/>
              <a:gd name="T12" fmla="*/ 6 w 173"/>
              <a:gd name="T13" fmla="*/ 1 h 173"/>
              <a:gd name="T14" fmla="*/ 6 w 173"/>
              <a:gd name="T15" fmla="*/ 3 h 173"/>
              <a:gd name="T16" fmla="*/ 6 w 173"/>
              <a:gd name="T17" fmla="*/ 3 h 173"/>
              <a:gd name="T18" fmla="*/ 6 w 173"/>
              <a:gd name="T19" fmla="*/ 4 h 173"/>
              <a:gd name="T20" fmla="*/ 5 w 173"/>
              <a:gd name="T21" fmla="*/ 6 h 173"/>
              <a:gd name="T22" fmla="*/ 3 w 173"/>
              <a:gd name="T23" fmla="*/ 6 h 173"/>
              <a:gd name="T24" fmla="*/ 3 w 173"/>
              <a:gd name="T25" fmla="*/ 6 h 173"/>
              <a:gd name="T26" fmla="*/ 1 w 173"/>
              <a:gd name="T27" fmla="*/ 6 h 173"/>
              <a:gd name="T28" fmla="*/ 0 w 173"/>
              <a:gd name="T29" fmla="*/ 4 h 173"/>
              <a:gd name="T30" fmla="*/ 0 w 173"/>
              <a:gd name="T31" fmla="*/ 3 h 173"/>
              <a:gd name="T32" fmla="*/ 0 w 173"/>
              <a:gd name="T33" fmla="*/ 3 h 173"/>
              <a:gd name="T34" fmla="*/ 0 w 173"/>
              <a:gd name="T35" fmla="*/ 3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830042" y="3268423"/>
            <a:ext cx="0" cy="443056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5983984" y="5015866"/>
            <a:ext cx="444049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Line 67"/>
          <p:cNvSpPr>
            <a:spLocks noChangeAspect="1" noChangeShapeType="1"/>
          </p:cNvSpPr>
          <p:nvPr/>
        </p:nvSpPr>
        <p:spPr bwMode="auto">
          <a:xfrm flipH="1">
            <a:off x="4722385" y="3237427"/>
            <a:ext cx="1215296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Line 90"/>
          <p:cNvSpPr>
            <a:spLocks noChangeAspect="1" noChangeShapeType="1"/>
          </p:cNvSpPr>
          <p:nvPr/>
        </p:nvSpPr>
        <p:spPr bwMode="auto">
          <a:xfrm>
            <a:off x="5947218" y="3288349"/>
            <a:ext cx="0" cy="1857141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Freeform 91"/>
          <p:cNvSpPr>
            <a:spLocks/>
          </p:cNvSpPr>
          <p:nvPr/>
        </p:nvSpPr>
        <p:spPr bwMode="auto">
          <a:xfrm>
            <a:off x="5878150" y="3174300"/>
            <a:ext cx="119063" cy="119063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27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37" grpId="0"/>
      <p:bldP spid="51" grpId="0"/>
      <p:bldP spid="59" grpId="0" animBg="1"/>
      <p:bldP spid="60" grpId="0" animBg="1"/>
      <p:bldP spid="5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/>
              <a:t>Effects of Adverse Supply Shock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1917281"/>
            <a:ext cx="408018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the adverse supply shock is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temporary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resource prices will eventually fall in the future, shifting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back to 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returning equilibrium to (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the adverse supply factor is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permanent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 productive potential of the economy will shrink (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shifts left and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becomes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(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will become the long-run equilibrium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282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6"/>
          <p:cNvSpPr>
            <a:spLocks noChangeAspect="1" noChangeArrowheads="1"/>
          </p:cNvSpPr>
          <p:nvPr/>
        </p:nvSpPr>
        <p:spPr bwMode="auto">
          <a:xfrm>
            <a:off x="7533458" y="5072386"/>
            <a:ext cx="1352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236610" y="1724864"/>
            <a:ext cx="593432" cy="3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>
            <a:off x="6282866" y="2127653"/>
            <a:ext cx="1588" cy="3017837"/>
          </a:xfrm>
          <a:prstGeom prst="line">
            <a:avLst/>
          </a:prstGeom>
          <a:noFill/>
          <a:ln w="57150">
            <a:solidFill>
              <a:srgbClr val="C0383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027360" y="1862675"/>
            <a:ext cx="5113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endParaRPr kumimoji="0" lang="en-US" sz="1600" b="1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3"/>
          <p:cNvSpPr>
            <a:spLocks noChangeAspect="1" noChangeShapeType="1"/>
          </p:cNvSpPr>
          <p:nvPr/>
        </p:nvSpPr>
        <p:spPr bwMode="auto">
          <a:xfrm flipH="1">
            <a:off x="4717591" y="3759603"/>
            <a:ext cx="15779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reeform 25"/>
          <p:cNvSpPr>
            <a:spLocks noChangeAspect="1"/>
          </p:cNvSpPr>
          <p:nvPr/>
        </p:nvSpPr>
        <p:spPr bwMode="auto">
          <a:xfrm>
            <a:off x="5555791" y="2302278"/>
            <a:ext cx="1958975" cy="2098675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2147483647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Freeform 26"/>
          <p:cNvSpPr>
            <a:spLocks noChangeAspect="1"/>
          </p:cNvSpPr>
          <p:nvPr/>
        </p:nvSpPr>
        <p:spPr bwMode="auto">
          <a:xfrm>
            <a:off x="5219241" y="1932390"/>
            <a:ext cx="1892300" cy="2838450"/>
          </a:xfrm>
          <a:custGeom>
            <a:avLst/>
            <a:gdLst>
              <a:gd name="T0" fmla="*/ 2147483647 w 4147"/>
              <a:gd name="T1" fmla="*/ 2147483647 h 6220"/>
              <a:gd name="T2" fmla="*/ 2147483647 w 4147"/>
              <a:gd name="T3" fmla="*/ 2147483647 h 6220"/>
              <a:gd name="T4" fmla="*/ 2147483647 w 4147"/>
              <a:gd name="T5" fmla="*/ 2147483647 h 6220"/>
              <a:gd name="T6" fmla="*/ 2147483647 w 4147"/>
              <a:gd name="T7" fmla="*/ 2147483647 h 6220"/>
              <a:gd name="T8" fmla="*/ 2147483647 w 4147"/>
              <a:gd name="T9" fmla="*/ 2147483647 h 6220"/>
              <a:gd name="T10" fmla="*/ 2147483647 w 4147"/>
              <a:gd name="T11" fmla="*/ 2147483647 h 6220"/>
              <a:gd name="T12" fmla="*/ 2147483647 w 4147"/>
              <a:gd name="T13" fmla="*/ 2147483647 h 6220"/>
              <a:gd name="T14" fmla="*/ 2147483647 w 4147"/>
              <a:gd name="T15" fmla="*/ 2147483647 h 6220"/>
              <a:gd name="T16" fmla="*/ 2147483647 w 4147"/>
              <a:gd name="T17" fmla="*/ 2147483647 h 6220"/>
              <a:gd name="T18" fmla="*/ 2147483647 w 4147"/>
              <a:gd name="T19" fmla="*/ 2147483647 h 6220"/>
              <a:gd name="T20" fmla="*/ 2147483647 w 4147"/>
              <a:gd name="T21" fmla="*/ 2147483647 h 6220"/>
              <a:gd name="T22" fmla="*/ 2147483647 w 4147"/>
              <a:gd name="T23" fmla="*/ 2147483647 h 6220"/>
              <a:gd name="T24" fmla="*/ 2147483647 w 4147"/>
              <a:gd name="T25" fmla="*/ 2147483647 h 6220"/>
              <a:gd name="T26" fmla="*/ 2147483647 w 4147"/>
              <a:gd name="T27" fmla="*/ 2147483647 h 6220"/>
              <a:gd name="T28" fmla="*/ 2147483647 w 4147"/>
              <a:gd name="T29" fmla="*/ 2147483647 h 6220"/>
              <a:gd name="T30" fmla="*/ 2147483647 w 4147"/>
              <a:gd name="T31" fmla="*/ 2147483647 h 6220"/>
              <a:gd name="T32" fmla="*/ 2147483647 w 4147"/>
              <a:gd name="T33" fmla="*/ 2147483647 h 6220"/>
              <a:gd name="T34" fmla="*/ 2147483647 w 4147"/>
              <a:gd name="T35" fmla="*/ 2147483647 h 6220"/>
              <a:gd name="T36" fmla="*/ 2147483647 w 4147"/>
              <a:gd name="T37" fmla="*/ 2147483647 h 6220"/>
              <a:gd name="T38" fmla="*/ 2147483647 w 4147"/>
              <a:gd name="T39" fmla="*/ 2147483647 h 6220"/>
              <a:gd name="T40" fmla="*/ 2147483647 w 4147"/>
              <a:gd name="T41" fmla="*/ 2147483647 h 6220"/>
              <a:gd name="T42" fmla="*/ 2147483647 w 4147"/>
              <a:gd name="T43" fmla="*/ 2147483647 h 6220"/>
              <a:gd name="T44" fmla="*/ 2147483647 w 4147"/>
              <a:gd name="T45" fmla="*/ 2147483647 h 6220"/>
              <a:gd name="T46" fmla="*/ 2147483647 w 4147"/>
              <a:gd name="T47" fmla="*/ 2147483647 h 6220"/>
              <a:gd name="T48" fmla="*/ 2147483647 w 4147"/>
              <a:gd name="T49" fmla="*/ 2147483647 h 6220"/>
              <a:gd name="T50" fmla="*/ 2147483647 w 4147"/>
              <a:gd name="T51" fmla="*/ 2147483647 h 6220"/>
              <a:gd name="T52" fmla="*/ 2147483647 w 4147"/>
              <a:gd name="T53" fmla="*/ 2147483647 h 6220"/>
              <a:gd name="T54" fmla="*/ 2147483647 w 4147"/>
              <a:gd name="T55" fmla="*/ 2147483647 h 6220"/>
              <a:gd name="T56" fmla="*/ 2147483647 w 4147"/>
              <a:gd name="T57" fmla="*/ 2147483647 h 6220"/>
              <a:gd name="T58" fmla="*/ 2147483647 w 4147"/>
              <a:gd name="T59" fmla="*/ 2147483647 h 6220"/>
              <a:gd name="T60" fmla="*/ 2147483647 w 4147"/>
              <a:gd name="T61" fmla="*/ 2147483647 h 6220"/>
              <a:gd name="T62" fmla="*/ 2147483647 w 4147"/>
              <a:gd name="T63" fmla="*/ 2147483647 h 6220"/>
              <a:gd name="T64" fmla="*/ 2147483647 w 4147"/>
              <a:gd name="T65" fmla="*/ 2147483647 h 6220"/>
              <a:gd name="T66" fmla="*/ 2147483647 w 4147"/>
              <a:gd name="T67" fmla="*/ 2147483647 h 6220"/>
              <a:gd name="T68" fmla="*/ 2147483647 w 4147"/>
              <a:gd name="T69" fmla="*/ 2147483647 h 6220"/>
              <a:gd name="T70" fmla="*/ 2147483647 w 4147"/>
              <a:gd name="T71" fmla="*/ 2147483647 h 6220"/>
              <a:gd name="T72" fmla="*/ 2147483647 w 4147"/>
              <a:gd name="T73" fmla="*/ 2147483647 h 6220"/>
              <a:gd name="T74" fmla="*/ 2147483647 w 4147"/>
              <a:gd name="T75" fmla="*/ 2147483647 h 6220"/>
              <a:gd name="T76" fmla="*/ 2147483647 w 4147"/>
              <a:gd name="T77" fmla="*/ 2147483647 h 6220"/>
              <a:gd name="T78" fmla="*/ 2147483647 w 4147"/>
              <a:gd name="T79" fmla="*/ 2147483647 h 6220"/>
              <a:gd name="T80" fmla="*/ 2147483647 w 4147"/>
              <a:gd name="T81" fmla="*/ 2147483647 h 6220"/>
              <a:gd name="T82" fmla="*/ 2147483647 w 4147"/>
              <a:gd name="T83" fmla="*/ 2147483647 h 6220"/>
              <a:gd name="T84" fmla="*/ 2147483647 w 4147"/>
              <a:gd name="T85" fmla="*/ 2147483647 h 6220"/>
              <a:gd name="T86" fmla="*/ 2147483647 w 4147"/>
              <a:gd name="T87" fmla="*/ 2147483647 h 6220"/>
              <a:gd name="T88" fmla="*/ 2147483647 w 4147"/>
              <a:gd name="T89" fmla="*/ 2147483647 h 6220"/>
              <a:gd name="T90" fmla="*/ 2147483647 w 4147"/>
              <a:gd name="T91" fmla="*/ 2147483647 h 6220"/>
              <a:gd name="T92" fmla="*/ 2147483647 w 4147"/>
              <a:gd name="T93" fmla="*/ 2147483647 h 6220"/>
              <a:gd name="T94" fmla="*/ 2147483647 w 4147"/>
              <a:gd name="T95" fmla="*/ 2147483647 h 6220"/>
              <a:gd name="T96" fmla="*/ 2147483647 w 4147"/>
              <a:gd name="T97" fmla="*/ 2147483647 h 6220"/>
              <a:gd name="T98" fmla="*/ 2147483647 w 4147"/>
              <a:gd name="T99" fmla="*/ 2147483647 h 6220"/>
              <a:gd name="T100" fmla="*/ 2147483647 w 4147"/>
              <a:gd name="T101" fmla="*/ 2147483647 h 6220"/>
              <a:gd name="T102" fmla="*/ 2147483647 w 4147"/>
              <a:gd name="T103" fmla="*/ 2147483647 h 6220"/>
              <a:gd name="T104" fmla="*/ 2147483647 w 4147"/>
              <a:gd name="T105" fmla="*/ 2147483647 h 6220"/>
              <a:gd name="T106" fmla="*/ 2147483647 w 4147"/>
              <a:gd name="T107" fmla="*/ 2147483647 h 62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47"/>
              <a:gd name="T163" fmla="*/ 0 h 6220"/>
              <a:gd name="T164" fmla="*/ 4147 w 4147"/>
              <a:gd name="T165" fmla="*/ 6220 h 622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47" h="6220">
                <a:moveTo>
                  <a:pt x="0" y="0"/>
                </a:moveTo>
                <a:lnTo>
                  <a:pt x="10" y="35"/>
                </a:lnTo>
                <a:lnTo>
                  <a:pt x="20" y="72"/>
                </a:lnTo>
                <a:lnTo>
                  <a:pt x="31" y="108"/>
                </a:lnTo>
                <a:lnTo>
                  <a:pt x="42" y="146"/>
                </a:lnTo>
                <a:lnTo>
                  <a:pt x="53" y="183"/>
                </a:lnTo>
                <a:lnTo>
                  <a:pt x="67" y="222"/>
                </a:lnTo>
                <a:lnTo>
                  <a:pt x="79" y="260"/>
                </a:lnTo>
                <a:lnTo>
                  <a:pt x="94" y="300"/>
                </a:lnTo>
                <a:lnTo>
                  <a:pt x="109" y="340"/>
                </a:lnTo>
                <a:lnTo>
                  <a:pt x="124" y="380"/>
                </a:lnTo>
                <a:lnTo>
                  <a:pt x="140" y="421"/>
                </a:lnTo>
                <a:lnTo>
                  <a:pt x="157" y="463"/>
                </a:lnTo>
                <a:lnTo>
                  <a:pt x="174" y="504"/>
                </a:lnTo>
                <a:lnTo>
                  <a:pt x="192" y="546"/>
                </a:lnTo>
                <a:lnTo>
                  <a:pt x="211" y="589"/>
                </a:lnTo>
                <a:lnTo>
                  <a:pt x="231" y="631"/>
                </a:lnTo>
                <a:lnTo>
                  <a:pt x="249" y="675"/>
                </a:lnTo>
                <a:lnTo>
                  <a:pt x="270" y="719"/>
                </a:lnTo>
                <a:lnTo>
                  <a:pt x="291" y="763"/>
                </a:lnTo>
                <a:lnTo>
                  <a:pt x="312" y="808"/>
                </a:lnTo>
                <a:lnTo>
                  <a:pt x="335" y="852"/>
                </a:lnTo>
                <a:lnTo>
                  <a:pt x="357" y="897"/>
                </a:lnTo>
                <a:lnTo>
                  <a:pt x="380" y="943"/>
                </a:lnTo>
                <a:lnTo>
                  <a:pt x="404" y="989"/>
                </a:lnTo>
                <a:lnTo>
                  <a:pt x="428" y="1035"/>
                </a:lnTo>
                <a:lnTo>
                  <a:pt x="452" y="1082"/>
                </a:lnTo>
                <a:lnTo>
                  <a:pt x="477" y="1129"/>
                </a:lnTo>
                <a:lnTo>
                  <a:pt x="503" y="1176"/>
                </a:lnTo>
                <a:lnTo>
                  <a:pt x="529" y="1223"/>
                </a:lnTo>
                <a:lnTo>
                  <a:pt x="555" y="1270"/>
                </a:lnTo>
                <a:lnTo>
                  <a:pt x="582" y="1318"/>
                </a:lnTo>
                <a:lnTo>
                  <a:pt x="609" y="1367"/>
                </a:lnTo>
                <a:lnTo>
                  <a:pt x="636" y="1415"/>
                </a:lnTo>
                <a:lnTo>
                  <a:pt x="664" y="1464"/>
                </a:lnTo>
                <a:lnTo>
                  <a:pt x="693" y="1513"/>
                </a:lnTo>
                <a:lnTo>
                  <a:pt x="722" y="1562"/>
                </a:lnTo>
                <a:lnTo>
                  <a:pt x="752" y="1612"/>
                </a:lnTo>
                <a:lnTo>
                  <a:pt x="781" y="1661"/>
                </a:lnTo>
                <a:lnTo>
                  <a:pt x="811" y="1711"/>
                </a:lnTo>
                <a:lnTo>
                  <a:pt x="841" y="1761"/>
                </a:lnTo>
                <a:lnTo>
                  <a:pt x="873" y="1811"/>
                </a:lnTo>
                <a:lnTo>
                  <a:pt x="903" y="1861"/>
                </a:lnTo>
                <a:lnTo>
                  <a:pt x="934" y="1912"/>
                </a:lnTo>
                <a:lnTo>
                  <a:pt x="966" y="1962"/>
                </a:lnTo>
                <a:lnTo>
                  <a:pt x="999" y="2014"/>
                </a:lnTo>
                <a:lnTo>
                  <a:pt x="1031" y="2065"/>
                </a:lnTo>
                <a:lnTo>
                  <a:pt x="1063" y="2116"/>
                </a:lnTo>
                <a:lnTo>
                  <a:pt x="1096" y="2167"/>
                </a:lnTo>
                <a:lnTo>
                  <a:pt x="1129" y="2218"/>
                </a:lnTo>
                <a:lnTo>
                  <a:pt x="1162" y="2269"/>
                </a:lnTo>
                <a:lnTo>
                  <a:pt x="1197" y="2320"/>
                </a:lnTo>
                <a:lnTo>
                  <a:pt x="1230" y="2372"/>
                </a:lnTo>
                <a:lnTo>
                  <a:pt x="1264" y="2423"/>
                </a:lnTo>
                <a:lnTo>
                  <a:pt x="1299" y="2474"/>
                </a:lnTo>
                <a:lnTo>
                  <a:pt x="1333" y="2526"/>
                </a:lnTo>
                <a:lnTo>
                  <a:pt x="1368" y="2577"/>
                </a:lnTo>
                <a:lnTo>
                  <a:pt x="1403" y="2630"/>
                </a:lnTo>
                <a:lnTo>
                  <a:pt x="1437" y="2681"/>
                </a:lnTo>
                <a:lnTo>
                  <a:pt x="1473" y="2733"/>
                </a:lnTo>
                <a:lnTo>
                  <a:pt x="1508" y="2784"/>
                </a:lnTo>
                <a:lnTo>
                  <a:pt x="1544" y="2836"/>
                </a:lnTo>
                <a:lnTo>
                  <a:pt x="1579" y="2887"/>
                </a:lnTo>
                <a:lnTo>
                  <a:pt x="1616" y="2939"/>
                </a:lnTo>
                <a:lnTo>
                  <a:pt x="1651" y="2990"/>
                </a:lnTo>
                <a:lnTo>
                  <a:pt x="1687" y="3041"/>
                </a:lnTo>
                <a:lnTo>
                  <a:pt x="1724" y="3093"/>
                </a:lnTo>
                <a:lnTo>
                  <a:pt x="1759" y="3144"/>
                </a:lnTo>
                <a:lnTo>
                  <a:pt x="1796" y="3195"/>
                </a:lnTo>
                <a:lnTo>
                  <a:pt x="1832" y="3247"/>
                </a:lnTo>
                <a:lnTo>
                  <a:pt x="1869" y="3298"/>
                </a:lnTo>
                <a:lnTo>
                  <a:pt x="1905" y="3348"/>
                </a:lnTo>
                <a:lnTo>
                  <a:pt x="1942" y="3399"/>
                </a:lnTo>
                <a:lnTo>
                  <a:pt x="1978" y="3450"/>
                </a:lnTo>
                <a:lnTo>
                  <a:pt x="2015" y="3500"/>
                </a:lnTo>
                <a:lnTo>
                  <a:pt x="2051" y="3550"/>
                </a:lnTo>
                <a:lnTo>
                  <a:pt x="2089" y="3600"/>
                </a:lnTo>
                <a:lnTo>
                  <a:pt x="2125" y="3650"/>
                </a:lnTo>
                <a:lnTo>
                  <a:pt x="2162" y="3700"/>
                </a:lnTo>
                <a:lnTo>
                  <a:pt x="2198" y="3749"/>
                </a:lnTo>
                <a:lnTo>
                  <a:pt x="2235" y="3798"/>
                </a:lnTo>
                <a:lnTo>
                  <a:pt x="2271" y="3847"/>
                </a:lnTo>
                <a:lnTo>
                  <a:pt x="2307" y="3896"/>
                </a:lnTo>
                <a:lnTo>
                  <a:pt x="2343" y="3944"/>
                </a:lnTo>
                <a:lnTo>
                  <a:pt x="2379" y="3993"/>
                </a:lnTo>
                <a:lnTo>
                  <a:pt x="2416" y="4041"/>
                </a:lnTo>
                <a:lnTo>
                  <a:pt x="2451" y="4089"/>
                </a:lnTo>
                <a:lnTo>
                  <a:pt x="2488" y="4137"/>
                </a:lnTo>
                <a:lnTo>
                  <a:pt x="2523" y="4184"/>
                </a:lnTo>
                <a:lnTo>
                  <a:pt x="2559" y="4230"/>
                </a:lnTo>
                <a:lnTo>
                  <a:pt x="2595" y="4277"/>
                </a:lnTo>
                <a:lnTo>
                  <a:pt x="2631" y="4324"/>
                </a:lnTo>
                <a:lnTo>
                  <a:pt x="2665" y="4370"/>
                </a:lnTo>
                <a:lnTo>
                  <a:pt x="2700" y="4416"/>
                </a:lnTo>
                <a:lnTo>
                  <a:pt x="2735" y="4461"/>
                </a:lnTo>
                <a:lnTo>
                  <a:pt x="2770" y="4507"/>
                </a:lnTo>
                <a:lnTo>
                  <a:pt x="2805" y="4550"/>
                </a:lnTo>
                <a:lnTo>
                  <a:pt x="2839" y="4595"/>
                </a:lnTo>
                <a:lnTo>
                  <a:pt x="2872" y="4639"/>
                </a:lnTo>
                <a:lnTo>
                  <a:pt x="2907" y="4683"/>
                </a:lnTo>
                <a:lnTo>
                  <a:pt x="2940" y="4726"/>
                </a:lnTo>
                <a:lnTo>
                  <a:pt x="2972" y="4768"/>
                </a:lnTo>
                <a:lnTo>
                  <a:pt x="3006" y="4811"/>
                </a:lnTo>
                <a:lnTo>
                  <a:pt x="3038" y="4853"/>
                </a:lnTo>
                <a:lnTo>
                  <a:pt x="3071" y="4894"/>
                </a:lnTo>
                <a:lnTo>
                  <a:pt x="3104" y="4935"/>
                </a:lnTo>
                <a:lnTo>
                  <a:pt x="3135" y="4976"/>
                </a:lnTo>
                <a:lnTo>
                  <a:pt x="3167" y="5016"/>
                </a:lnTo>
                <a:lnTo>
                  <a:pt x="3198" y="5056"/>
                </a:lnTo>
                <a:lnTo>
                  <a:pt x="3230" y="5094"/>
                </a:lnTo>
                <a:lnTo>
                  <a:pt x="3260" y="5134"/>
                </a:lnTo>
                <a:lnTo>
                  <a:pt x="3290" y="5172"/>
                </a:lnTo>
                <a:lnTo>
                  <a:pt x="3320" y="5209"/>
                </a:lnTo>
                <a:lnTo>
                  <a:pt x="3350" y="5247"/>
                </a:lnTo>
                <a:lnTo>
                  <a:pt x="3379" y="5283"/>
                </a:lnTo>
                <a:lnTo>
                  <a:pt x="3408" y="5319"/>
                </a:lnTo>
                <a:lnTo>
                  <a:pt x="3436" y="5355"/>
                </a:lnTo>
                <a:lnTo>
                  <a:pt x="3464" y="5389"/>
                </a:lnTo>
                <a:lnTo>
                  <a:pt x="3492" y="5424"/>
                </a:lnTo>
                <a:lnTo>
                  <a:pt x="3519" y="5457"/>
                </a:lnTo>
                <a:lnTo>
                  <a:pt x="3547" y="5491"/>
                </a:lnTo>
                <a:lnTo>
                  <a:pt x="3573" y="5523"/>
                </a:lnTo>
                <a:lnTo>
                  <a:pt x="3599" y="5555"/>
                </a:lnTo>
                <a:lnTo>
                  <a:pt x="3624" y="5586"/>
                </a:lnTo>
                <a:lnTo>
                  <a:pt x="3649" y="5618"/>
                </a:lnTo>
                <a:lnTo>
                  <a:pt x="3673" y="5647"/>
                </a:lnTo>
                <a:lnTo>
                  <a:pt x="3697" y="5677"/>
                </a:lnTo>
                <a:lnTo>
                  <a:pt x="3721" y="5705"/>
                </a:lnTo>
                <a:lnTo>
                  <a:pt x="3743" y="5733"/>
                </a:lnTo>
                <a:lnTo>
                  <a:pt x="3765" y="5761"/>
                </a:lnTo>
                <a:lnTo>
                  <a:pt x="3787" y="5788"/>
                </a:lnTo>
                <a:lnTo>
                  <a:pt x="3809" y="5814"/>
                </a:lnTo>
                <a:lnTo>
                  <a:pt x="3830" y="5839"/>
                </a:lnTo>
                <a:lnTo>
                  <a:pt x="3850" y="5864"/>
                </a:lnTo>
                <a:lnTo>
                  <a:pt x="3870" y="5888"/>
                </a:lnTo>
                <a:lnTo>
                  <a:pt x="3888" y="5911"/>
                </a:lnTo>
                <a:lnTo>
                  <a:pt x="3907" y="5932"/>
                </a:lnTo>
                <a:lnTo>
                  <a:pt x="3925" y="5954"/>
                </a:lnTo>
                <a:lnTo>
                  <a:pt x="3943" y="5975"/>
                </a:lnTo>
                <a:lnTo>
                  <a:pt x="3959" y="5995"/>
                </a:lnTo>
                <a:lnTo>
                  <a:pt x="3975" y="6015"/>
                </a:lnTo>
                <a:lnTo>
                  <a:pt x="3990" y="6033"/>
                </a:lnTo>
                <a:lnTo>
                  <a:pt x="4005" y="6050"/>
                </a:lnTo>
                <a:lnTo>
                  <a:pt x="4019" y="6067"/>
                </a:lnTo>
                <a:lnTo>
                  <a:pt x="4032" y="6084"/>
                </a:lnTo>
                <a:lnTo>
                  <a:pt x="4045" y="6098"/>
                </a:lnTo>
                <a:lnTo>
                  <a:pt x="4057" y="6113"/>
                </a:lnTo>
                <a:lnTo>
                  <a:pt x="4069" y="6126"/>
                </a:lnTo>
                <a:lnTo>
                  <a:pt x="4079" y="6139"/>
                </a:lnTo>
                <a:lnTo>
                  <a:pt x="4088" y="6150"/>
                </a:lnTo>
                <a:lnTo>
                  <a:pt x="4098" y="6162"/>
                </a:lnTo>
                <a:lnTo>
                  <a:pt x="4106" y="6171"/>
                </a:lnTo>
                <a:lnTo>
                  <a:pt x="4113" y="6181"/>
                </a:lnTo>
                <a:lnTo>
                  <a:pt x="4121" y="6189"/>
                </a:lnTo>
                <a:lnTo>
                  <a:pt x="4127" y="6196"/>
                </a:lnTo>
                <a:lnTo>
                  <a:pt x="4132" y="6202"/>
                </a:lnTo>
                <a:lnTo>
                  <a:pt x="4136" y="6208"/>
                </a:lnTo>
                <a:lnTo>
                  <a:pt x="4141" y="6212"/>
                </a:lnTo>
                <a:lnTo>
                  <a:pt x="4144" y="6216"/>
                </a:lnTo>
                <a:lnTo>
                  <a:pt x="4146" y="6218"/>
                </a:lnTo>
                <a:lnTo>
                  <a:pt x="4147" y="6219"/>
                </a:lnTo>
                <a:lnTo>
                  <a:pt x="4147" y="6220"/>
                </a:ln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28"/>
          <p:cNvSpPr>
            <a:spLocks noChangeAspect="1" noChangeShapeType="1"/>
          </p:cNvSpPr>
          <p:nvPr/>
        </p:nvSpPr>
        <p:spPr bwMode="auto">
          <a:xfrm>
            <a:off x="6282866" y="3785003"/>
            <a:ext cx="0" cy="1354137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reeform 30"/>
          <p:cNvSpPr>
            <a:spLocks noChangeAspect="1"/>
          </p:cNvSpPr>
          <p:nvPr/>
        </p:nvSpPr>
        <p:spPr bwMode="auto">
          <a:xfrm rot="808441">
            <a:off x="5149391" y="4345390"/>
            <a:ext cx="373063" cy="401638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1678308893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62"/>
          <p:cNvSpPr>
            <a:spLocks noChangeArrowheads="1"/>
          </p:cNvSpPr>
          <p:nvPr/>
        </p:nvSpPr>
        <p:spPr bwMode="auto">
          <a:xfrm>
            <a:off x="6159041" y="5178882"/>
            <a:ext cx="2164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78"/>
          <p:cNvSpPr>
            <a:spLocks noChangeAspect="1" noChangeArrowheads="1"/>
          </p:cNvSpPr>
          <p:nvPr/>
        </p:nvSpPr>
        <p:spPr bwMode="auto">
          <a:xfrm>
            <a:off x="4324388" y="3618490"/>
            <a:ext cx="3318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1600" b="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27"/>
          <p:cNvSpPr>
            <a:spLocks noChangeAspect="1" noChangeArrowheads="1"/>
          </p:cNvSpPr>
          <p:nvPr/>
        </p:nvSpPr>
        <p:spPr bwMode="auto">
          <a:xfrm>
            <a:off x="7113129" y="4696309"/>
            <a:ext cx="4333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kumimoji="0" lang="en-US" sz="1600" b="1" i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 dirty="0">
              <a:solidFill>
                <a:srgbClr val="053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83"/>
          <p:cNvSpPr>
            <a:spLocks noChangeAspect="1" noChangeArrowheads="1"/>
          </p:cNvSpPr>
          <p:nvPr/>
        </p:nvSpPr>
        <p:spPr bwMode="auto">
          <a:xfrm>
            <a:off x="7479922" y="2056057"/>
            <a:ext cx="10547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1600" b="1" i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1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i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sz="1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1600" b="1" baseline="-25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29"/>
          <p:cNvSpPr>
            <a:spLocks/>
          </p:cNvSpPr>
          <p:nvPr/>
        </p:nvSpPr>
        <p:spPr bwMode="auto">
          <a:xfrm>
            <a:off x="6232066" y="3696103"/>
            <a:ext cx="119063" cy="119062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ine 15"/>
          <p:cNvSpPr>
            <a:spLocks noChangeAspect="1" noChangeShapeType="1"/>
          </p:cNvSpPr>
          <p:nvPr/>
        </p:nvSpPr>
        <p:spPr bwMode="auto">
          <a:xfrm flipH="1">
            <a:off x="4750134" y="3242008"/>
            <a:ext cx="11715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5845509" y="5178917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 smtClean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 smtClean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Line 34"/>
          <p:cNvSpPr>
            <a:spLocks noChangeAspect="1" noChangeShapeType="1"/>
          </p:cNvSpPr>
          <p:nvPr/>
        </p:nvSpPr>
        <p:spPr bwMode="auto">
          <a:xfrm>
            <a:off x="5950284" y="3209048"/>
            <a:ext cx="0" cy="1936442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36"/>
          <p:cNvSpPr>
            <a:spLocks noChangeAspect="1" noChangeArrowheads="1"/>
          </p:cNvSpPr>
          <p:nvPr/>
        </p:nvSpPr>
        <p:spPr bwMode="auto">
          <a:xfrm>
            <a:off x="4329903" y="3069913"/>
            <a:ext cx="3216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endParaRPr kumimoji="0" lang="en-US" sz="28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Group 47"/>
          <p:cNvGrpSpPr>
            <a:grpSpLocks/>
          </p:cNvGrpSpPr>
          <p:nvPr/>
        </p:nvGrpSpPr>
        <p:grpSpPr bwMode="auto">
          <a:xfrm>
            <a:off x="5051761" y="1823160"/>
            <a:ext cx="2683298" cy="2254250"/>
            <a:chOff x="2352" y="486"/>
            <a:chExt cx="1821" cy="1564"/>
          </a:xfrm>
        </p:grpSpPr>
        <p:sp>
          <p:nvSpPr>
            <p:cNvPr id="57" name="Freeform 26"/>
            <p:cNvSpPr>
              <a:spLocks noChangeAspect="1"/>
            </p:cNvSpPr>
            <p:nvPr/>
          </p:nvSpPr>
          <p:spPr bwMode="auto">
            <a:xfrm>
              <a:off x="2352" y="728"/>
              <a:ext cx="1234" cy="1322"/>
            </a:xfrm>
            <a:custGeom>
              <a:avLst/>
              <a:gdLst>
                <a:gd name="T0" fmla="*/ 1 w 4625"/>
                <a:gd name="T1" fmla="*/ 25 h 4959"/>
                <a:gd name="T2" fmla="*/ 1 w 4625"/>
                <a:gd name="T3" fmla="*/ 24 h 4959"/>
                <a:gd name="T4" fmla="*/ 2 w 4625"/>
                <a:gd name="T5" fmla="*/ 24 h 4959"/>
                <a:gd name="T6" fmla="*/ 2 w 4625"/>
                <a:gd name="T7" fmla="*/ 23 h 4959"/>
                <a:gd name="T8" fmla="*/ 3 w 4625"/>
                <a:gd name="T9" fmla="*/ 23 h 4959"/>
                <a:gd name="T10" fmla="*/ 3 w 4625"/>
                <a:gd name="T11" fmla="*/ 22 h 4959"/>
                <a:gd name="T12" fmla="*/ 4 w 4625"/>
                <a:gd name="T13" fmla="*/ 22 h 4959"/>
                <a:gd name="T14" fmla="*/ 5 w 4625"/>
                <a:gd name="T15" fmla="*/ 21 h 4959"/>
                <a:gd name="T16" fmla="*/ 5 w 4625"/>
                <a:gd name="T17" fmla="*/ 21 h 4959"/>
                <a:gd name="T18" fmla="*/ 6 w 4625"/>
                <a:gd name="T19" fmla="*/ 20 h 4959"/>
                <a:gd name="T20" fmla="*/ 7 w 4625"/>
                <a:gd name="T21" fmla="*/ 19 h 4959"/>
                <a:gd name="T22" fmla="*/ 7 w 4625"/>
                <a:gd name="T23" fmla="*/ 19 h 4959"/>
                <a:gd name="T24" fmla="*/ 8 w 4625"/>
                <a:gd name="T25" fmla="*/ 18 h 4959"/>
                <a:gd name="T26" fmla="*/ 8 w 4625"/>
                <a:gd name="T27" fmla="*/ 18 h 4959"/>
                <a:gd name="T28" fmla="*/ 9 w 4625"/>
                <a:gd name="T29" fmla="*/ 17 h 4959"/>
                <a:gd name="T30" fmla="*/ 10 w 4625"/>
                <a:gd name="T31" fmla="*/ 17 h 4959"/>
                <a:gd name="T32" fmla="*/ 10 w 4625"/>
                <a:gd name="T33" fmla="*/ 16 h 4959"/>
                <a:gd name="T34" fmla="*/ 11 w 4625"/>
                <a:gd name="T35" fmla="*/ 15 h 4959"/>
                <a:gd name="T36" fmla="*/ 11 w 4625"/>
                <a:gd name="T37" fmla="*/ 15 h 4959"/>
                <a:gd name="T38" fmla="*/ 12 w 4625"/>
                <a:gd name="T39" fmla="*/ 14 h 4959"/>
                <a:gd name="T40" fmla="*/ 12 w 4625"/>
                <a:gd name="T41" fmla="*/ 14 h 4959"/>
                <a:gd name="T42" fmla="*/ 13 w 4625"/>
                <a:gd name="T43" fmla="*/ 13 h 4959"/>
                <a:gd name="T44" fmla="*/ 13 w 4625"/>
                <a:gd name="T45" fmla="*/ 13 h 4959"/>
                <a:gd name="T46" fmla="*/ 14 w 4625"/>
                <a:gd name="T47" fmla="*/ 12 h 4959"/>
                <a:gd name="T48" fmla="*/ 14 w 4625"/>
                <a:gd name="T49" fmla="*/ 11 h 4959"/>
                <a:gd name="T50" fmla="*/ 15 w 4625"/>
                <a:gd name="T51" fmla="*/ 11 h 4959"/>
                <a:gd name="T52" fmla="*/ 15 w 4625"/>
                <a:gd name="T53" fmla="*/ 10 h 4959"/>
                <a:gd name="T54" fmla="*/ 16 w 4625"/>
                <a:gd name="T55" fmla="*/ 10 h 4959"/>
                <a:gd name="T56" fmla="*/ 17 w 4625"/>
                <a:gd name="T57" fmla="*/ 9 h 4959"/>
                <a:gd name="T58" fmla="*/ 17 w 4625"/>
                <a:gd name="T59" fmla="*/ 8 h 4959"/>
                <a:gd name="T60" fmla="*/ 17 w 4625"/>
                <a:gd name="T61" fmla="*/ 8 h 4959"/>
                <a:gd name="T62" fmla="*/ 18 w 4625"/>
                <a:gd name="T63" fmla="*/ 7 h 4959"/>
                <a:gd name="T64" fmla="*/ 18 w 4625"/>
                <a:gd name="T65" fmla="*/ 7 h 4959"/>
                <a:gd name="T66" fmla="*/ 19 w 4625"/>
                <a:gd name="T67" fmla="*/ 6 h 4959"/>
                <a:gd name="T68" fmla="*/ 19 w 4625"/>
                <a:gd name="T69" fmla="*/ 6 h 4959"/>
                <a:gd name="T70" fmla="*/ 19 w 4625"/>
                <a:gd name="T71" fmla="*/ 5 h 4959"/>
                <a:gd name="T72" fmla="*/ 20 w 4625"/>
                <a:gd name="T73" fmla="*/ 5 h 4959"/>
                <a:gd name="T74" fmla="*/ 20 w 4625"/>
                <a:gd name="T75" fmla="*/ 4 h 4959"/>
                <a:gd name="T76" fmla="*/ 21 w 4625"/>
                <a:gd name="T77" fmla="*/ 4 h 4959"/>
                <a:gd name="T78" fmla="*/ 21 w 4625"/>
                <a:gd name="T79" fmla="*/ 3 h 4959"/>
                <a:gd name="T80" fmla="*/ 21 w 4625"/>
                <a:gd name="T81" fmla="*/ 3 h 4959"/>
                <a:gd name="T82" fmla="*/ 22 w 4625"/>
                <a:gd name="T83" fmla="*/ 2 h 4959"/>
                <a:gd name="T84" fmla="*/ 22 w 4625"/>
                <a:gd name="T85" fmla="*/ 2 h 4959"/>
                <a:gd name="T86" fmla="*/ 22 w 4625"/>
                <a:gd name="T87" fmla="*/ 2 h 4959"/>
                <a:gd name="T88" fmla="*/ 23 w 4625"/>
                <a:gd name="T89" fmla="*/ 1 h 4959"/>
                <a:gd name="T90" fmla="*/ 23 w 4625"/>
                <a:gd name="T91" fmla="*/ 1 h 4959"/>
                <a:gd name="T92" fmla="*/ 23 w 4625"/>
                <a:gd name="T93" fmla="*/ 1 h 4959"/>
                <a:gd name="T94" fmla="*/ 23 w 4625"/>
                <a:gd name="T95" fmla="*/ 0 h 4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25"/>
                <a:gd name="T145" fmla="*/ 0 h 4959"/>
                <a:gd name="T146" fmla="*/ 4625 w 4625"/>
                <a:gd name="T147" fmla="*/ 4959 h 4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25" h="4959">
                  <a:moveTo>
                    <a:pt x="0" y="4959"/>
                  </a:moveTo>
                  <a:lnTo>
                    <a:pt x="40" y="4928"/>
                  </a:lnTo>
                  <a:lnTo>
                    <a:pt x="82" y="4897"/>
                  </a:lnTo>
                  <a:lnTo>
                    <a:pt x="122" y="4866"/>
                  </a:lnTo>
                  <a:lnTo>
                    <a:pt x="164" y="4835"/>
                  </a:lnTo>
                  <a:lnTo>
                    <a:pt x="205" y="4803"/>
                  </a:lnTo>
                  <a:lnTo>
                    <a:pt x="246" y="4771"/>
                  </a:lnTo>
                  <a:lnTo>
                    <a:pt x="287" y="4739"/>
                  </a:lnTo>
                  <a:lnTo>
                    <a:pt x="328" y="4706"/>
                  </a:lnTo>
                  <a:lnTo>
                    <a:pt x="369" y="4673"/>
                  </a:lnTo>
                  <a:lnTo>
                    <a:pt x="409" y="4640"/>
                  </a:lnTo>
                  <a:lnTo>
                    <a:pt x="451" y="4607"/>
                  </a:lnTo>
                  <a:lnTo>
                    <a:pt x="491" y="4574"/>
                  </a:lnTo>
                  <a:lnTo>
                    <a:pt x="532" y="4540"/>
                  </a:lnTo>
                  <a:lnTo>
                    <a:pt x="573" y="4506"/>
                  </a:lnTo>
                  <a:lnTo>
                    <a:pt x="614" y="4472"/>
                  </a:lnTo>
                  <a:lnTo>
                    <a:pt x="654" y="4437"/>
                  </a:lnTo>
                  <a:lnTo>
                    <a:pt x="695" y="4403"/>
                  </a:lnTo>
                  <a:lnTo>
                    <a:pt x="736" y="4368"/>
                  </a:lnTo>
                  <a:lnTo>
                    <a:pt x="776" y="4333"/>
                  </a:lnTo>
                  <a:lnTo>
                    <a:pt x="817" y="4298"/>
                  </a:lnTo>
                  <a:lnTo>
                    <a:pt x="857" y="4261"/>
                  </a:lnTo>
                  <a:lnTo>
                    <a:pt x="898" y="4226"/>
                  </a:lnTo>
                  <a:lnTo>
                    <a:pt x="938" y="4190"/>
                  </a:lnTo>
                  <a:lnTo>
                    <a:pt x="978" y="4154"/>
                  </a:lnTo>
                  <a:lnTo>
                    <a:pt x="1018" y="4118"/>
                  </a:lnTo>
                  <a:lnTo>
                    <a:pt x="1058" y="4081"/>
                  </a:lnTo>
                  <a:lnTo>
                    <a:pt x="1098" y="4044"/>
                  </a:lnTo>
                  <a:lnTo>
                    <a:pt x="1138" y="4007"/>
                  </a:lnTo>
                  <a:lnTo>
                    <a:pt x="1179" y="3970"/>
                  </a:lnTo>
                  <a:lnTo>
                    <a:pt x="1218" y="3933"/>
                  </a:lnTo>
                  <a:lnTo>
                    <a:pt x="1257" y="3895"/>
                  </a:lnTo>
                  <a:lnTo>
                    <a:pt x="1298" y="3858"/>
                  </a:lnTo>
                  <a:lnTo>
                    <a:pt x="1337" y="3821"/>
                  </a:lnTo>
                  <a:lnTo>
                    <a:pt x="1376" y="3782"/>
                  </a:lnTo>
                  <a:lnTo>
                    <a:pt x="1416" y="3745"/>
                  </a:lnTo>
                  <a:lnTo>
                    <a:pt x="1455" y="3707"/>
                  </a:lnTo>
                  <a:lnTo>
                    <a:pt x="1493" y="3669"/>
                  </a:lnTo>
                  <a:lnTo>
                    <a:pt x="1533" y="3630"/>
                  </a:lnTo>
                  <a:lnTo>
                    <a:pt x="1572" y="3592"/>
                  </a:lnTo>
                  <a:lnTo>
                    <a:pt x="1610" y="3554"/>
                  </a:lnTo>
                  <a:lnTo>
                    <a:pt x="1650" y="3515"/>
                  </a:lnTo>
                  <a:lnTo>
                    <a:pt x="1688" y="3477"/>
                  </a:lnTo>
                  <a:lnTo>
                    <a:pt x="1726" y="3438"/>
                  </a:lnTo>
                  <a:lnTo>
                    <a:pt x="1765" y="3399"/>
                  </a:lnTo>
                  <a:lnTo>
                    <a:pt x="1803" y="3360"/>
                  </a:lnTo>
                  <a:lnTo>
                    <a:pt x="1841" y="3322"/>
                  </a:lnTo>
                  <a:lnTo>
                    <a:pt x="1880" y="3282"/>
                  </a:lnTo>
                  <a:lnTo>
                    <a:pt x="1918" y="3244"/>
                  </a:lnTo>
                  <a:lnTo>
                    <a:pt x="1955" y="3204"/>
                  </a:lnTo>
                  <a:lnTo>
                    <a:pt x="1992" y="3166"/>
                  </a:lnTo>
                  <a:lnTo>
                    <a:pt x="2030" y="3127"/>
                  </a:lnTo>
                  <a:lnTo>
                    <a:pt x="2067" y="3087"/>
                  </a:lnTo>
                  <a:lnTo>
                    <a:pt x="2104" y="3048"/>
                  </a:lnTo>
                  <a:lnTo>
                    <a:pt x="2141" y="3009"/>
                  </a:lnTo>
                  <a:lnTo>
                    <a:pt x="2178" y="2969"/>
                  </a:lnTo>
                  <a:lnTo>
                    <a:pt x="2216" y="2930"/>
                  </a:lnTo>
                  <a:lnTo>
                    <a:pt x="2252" y="2890"/>
                  </a:lnTo>
                  <a:lnTo>
                    <a:pt x="2289" y="2851"/>
                  </a:lnTo>
                  <a:lnTo>
                    <a:pt x="2325" y="2812"/>
                  </a:lnTo>
                  <a:lnTo>
                    <a:pt x="2361" y="2772"/>
                  </a:lnTo>
                  <a:lnTo>
                    <a:pt x="2398" y="2733"/>
                  </a:lnTo>
                  <a:lnTo>
                    <a:pt x="2434" y="2694"/>
                  </a:lnTo>
                  <a:lnTo>
                    <a:pt x="2469" y="2654"/>
                  </a:lnTo>
                  <a:lnTo>
                    <a:pt x="2505" y="2615"/>
                  </a:lnTo>
                  <a:lnTo>
                    <a:pt x="2540" y="2575"/>
                  </a:lnTo>
                  <a:lnTo>
                    <a:pt x="2575" y="2536"/>
                  </a:lnTo>
                  <a:lnTo>
                    <a:pt x="2610" y="2497"/>
                  </a:lnTo>
                  <a:lnTo>
                    <a:pt x="2645" y="2457"/>
                  </a:lnTo>
                  <a:lnTo>
                    <a:pt x="2681" y="2418"/>
                  </a:lnTo>
                  <a:lnTo>
                    <a:pt x="2715" y="2380"/>
                  </a:lnTo>
                  <a:lnTo>
                    <a:pt x="2750" y="2340"/>
                  </a:lnTo>
                  <a:lnTo>
                    <a:pt x="2784" y="2301"/>
                  </a:lnTo>
                  <a:lnTo>
                    <a:pt x="2818" y="2262"/>
                  </a:lnTo>
                  <a:lnTo>
                    <a:pt x="2852" y="2223"/>
                  </a:lnTo>
                  <a:lnTo>
                    <a:pt x="2885" y="2185"/>
                  </a:lnTo>
                  <a:lnTo>
                    <a:pt x="2919" y="2146"/>
                  </a:lnTo>
                  <a:lnTo>
                    <a:pt x="2952" y="2107"/>
                  </a:lnTo>
                  <a:lnTo>
                    <a:pt x="2985" y="2069"/>
                  </a:lnTo>
                  <a:lnTo>
                    <a:pt x="3018" y="2030"/>
                  </a:lnTo>
                  <a:lnTo>
                    <a:pt x="3051" y="1992"/>
                  </a:lnTo>
                  <a:lnTo>
                    <a:pt x="3083" y="1955"/>
                  </a:lnTo>
                  <a:lnTo>
                    <a:pt x="3116" y="1917"/>
                  </a:lnTo>
                  <a:lnTo>
                    <a:pt x="3148" y="1878"/>
                  </a:lnTo>
                  <a:lnTo>
                    <a:pt x="3179" y="1841"/>
                  </a:lnTo>
                  <a:lnTo>
                    <a:pt x="3211" y="1804"/>
                  </a:lnTo>
                  <a:lnTo>
                    <a:pt x="3242" y="1765"/>
                  </a:lnTo>
                  <a:lnTo>
                    <a:pt x="3274" y="1728"/>
                  </a:lnTo>
                  <a:lnTo>
                    <a:pt x="3305" y="1691"/>
                  </a:lnTo>
                  <a:lnTo>
                    <a:pt x="3336" y="1655"/>
                  </a:lnTo>
                  <a:lnTo>
                    <a:pt x="3366" y="1617"/>
                  </a:lnTo>
                  <a:lnTo>
                    <a:pt x="3396" y="1581"/>
                  </a:lnTo>
                  <a:lnTo>
                    <a:pt x="3426" y="1544"/>
                  </a:lnTo>
                  <a:lnTo>
                    <a:pt x="3456" y="1508"/>
                  </a:lnTo>
                  <a:lnTo>
                    <a:pt x="3486" y="1472"/>
                  </a:lnTo>
                  <a:lnTo>
                    <a:pt x="3516" y="1435"/>
                  </a:lnTo>
                  <a:lnTo>
                    <a:pt x="3544" y="1400"/>
                  </a:lnTo>
                  <a:lnTo>
                    <a:pt x="3573" y="1365"/>
                  </a:lnTo>
                  <a:lnTo>
                    <a:pt x="3602" y="1329"/>
                  </a:lnTo>
                  <a:lnTo>
                    <a:pt x="3630" y="1294"/>
                  </a:lnTo>
                  <a:lnTo>
                    <a:pt x="3658" y="1260"/>
                  </a:lnTo>
                  <a:lnTo>
                    <a:pt x="3686" y="1225"/>
                  </a:lnTo>
                  <a:lnTo>
                    <a:pt x="3713" y="1191"/>
                  </a:lnTo>
                  <a:lnTo>
                    <a:pt x="3741" y="1155"/>
                  </a:lnTo>
                  <a:lnTo>
                    <a:pt x="3768" y="1121"/>
                  </a:lnTo>
                  <a:lnTo>
                    <a:pt x="3795" y="1088"/>
                  </a:lnTo>
                  <a:lnTo>
                    <a:pt x="3822" y="1054"/>
                  </a:lnTo>
                  <a:lnTo>
                    <a:pt x="3848" y="1021"/>
                  </a:lnTo>
                  <a:lnTo>
                    <a:pt x="3874" y="988"/>
                  </a:lnTo>
                  <a:lnTo>
                    <a:pt x="3900" y="955"/>
                  </a:lnTo>
                  <a:lnTo>
                    <a:pt x="3925" y="923"/>
                  </a:lnTo>
                  <a:lnTo>
                    <a:pt x="3951" y="891"/>
                  </a:lnTo>
                  <a:lnTo>
                    <a:pt x="3975" y="860"/>
                  </a:lnTo>
                  <a:lnTo>
                    <a:pt x="4000" y="828"/>
                  </a:lnTo>
                  <a:lnTo>
                    <a:pt x="4024" y="797"/>
                  </a:lnTo>
                  <a:lnTo>
                    <a:pt x="4049" y="765"/>
                  </a:lnTo>
                  <a:lnTo>
                    <a:pt x="4072" y="735"/>
                  </a:lnTo>
                  <a:lnTo>
                    <a:pt x="4095" y="704"/>
                  </a:lnTo>
                  <a:lnTo>
                    <a:pt x="4119" y="674"/>
                  </a:lnTo>
                  <a:lnTo>
                    <a:pt x="4142" y="645"/>
                  </a:lnTo>
                  <a:lnTo>
                    <a:pt x="4164" y="615"/>
                  </a:lnTo>
                  <a:lnTo>
                    <a:pt x="4187" y="586"/>
                  </a:lnTo>
                  <a:lnTo>
                    <a:pt x="4209" y="557"/>
                  </a:lnTo>
                  <a:lnTo>
                    <a:pt x="4230" y="529"/>
                  </a:lnTo>
                  <a:lnTo>
                    <a:pt x="4252" y="501"/>
                  </a:lnTo>
                  <a:lnTo>
                    <a:pt x="4273" y="472"/>
                  </a:lnTo>
                  <a:lnTo>
                    <a:pt x="4293" y="445"/>
                  </a:lnTo>
                  <a:lnTo>
                    <a:pt x="4314" y="418"/>
                  </a:lnTo>
                  <a:lnTo>
                    <a:pt x="4334" y="391"/>
                  </a:lnTo>
                  <a:lnTo>
                    <a:pt x="4354" y="366"/>
                  </a:lnTo>
                  <a:lnTo>
                    <a:pt x="4373" y="339"/>
                  </a:lnTo>
                  <a:lnTo>
                    <a:pt x="4392" y="314"/>
                  </a:lnTo>
                  <a:lnTo>
                    <a:pt x="4411" y="289"/>
                  </a:lnTo>
                  <a:lnTo>
                    <a:pt x="4429" y="263"/>
                  </a:lnTo>
                  <a:lnTo>
                    <a:pt x="4447" y="239"/>
                  </a:lnTo>
                  <a:lnTo>
                    <a:pt x="4466" y="216"/>
                  </a:lnTo>
                  <a:lnTo>
                    <a:pt x="4484" y="192"/>
                  </a:lnTo>
                  <a:lnTo>
                    <a:pt x="4501" y="169"/>
                  </a:lnTo>
                  <a:lnTo>
                    <a:pt x="4517" y="146"/>
                  </a:lnTo>
                  <a:lnTo>
                    <a:pt x="4534" y="124"/>
                  </a:lnTo>
                  <a:lnTo>
                    <a:pt x="4550" y="102"/>
                  </a:lnTo>
                  <a:lnTo>
                    <a:pt x="4566" y="80"/>
                  </a:lnTo>
                  <a:lnTo>
                    <a:pt x="4580" y="59"/>
                  </a:lnTo>
                  <a:lnTo>
                    <a:pt x="4595" y="39"/>
                  </a:lnTo>
                  <a:lnTo>
                    <a:pt x="4610" y="19"/>
                  </a:lnTo>
                  <a:lnTo>
                    <a:pt x="4625" y="0"/>
                  </a:lnTo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Rectangle 46"/>
            <p:cNvSpPr>
              <a:spLocks noChangeAspect="1" noChangeArrowheads="1"/>
            </p:cNvSpPr>
            <p:nvPr/>
          </p:nvSpPr>
          <p:spPr bwMode="auto">
            <a:xfrm>
              <a:off x="3480" y="486"/>
              <a:ext cx="69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SRAS</a:t>
              </a:r>
              <a:r>
                <a:rPr kumimoji="0" lang="en-US" sz="1600" b="1" i="1" baseline="-250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kumimoji="0" lang="en-US" sz="16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(P</a:t>
              </a:r>
              <a:r>
                <a:rPr kumimoji="0" lang="en-US" sz="1600" b="1" i="1" baseline="-250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r2 </a:t>
              </a:r>
              <a:r>
                <a:rPr kumimoji="0" lang="en-US" sz="16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kumimoji="0" lang="en-US" sz="1600" b="1" i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" name="Freeform 35"/>
          <p:cNvSpPr>
            <a:spLocks/>
          </p:cNvSpPr>
          <p:nvPr/>
        </p:nvSpPr>
        <p:spPr bwMode="auto">
          <a:xfrm>
            <a:off x="5877636" y="3175710"/>
            <a:ext cx="119063" cy="119063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Line 41"/>
          <p:cNvSpPr>
            <a:spLocks noChangeShapeType="1"/>
          </p:cNvSpPr>
          <p:nvPr/>
        </p:nvSpPr>
        <p:spPr bwMode="auto">
          <a:xfrm>
            <a:off x="6543027" y="2729721"/>
            <a:ext cx="5715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Line 42"/>
          <p:cNvSpPr>
            <a:spLocks noChangeShapeType="1"/>
          </p:cNvSpPr>
          <p:nvPr/>
        </p:nvSpPr>
        <p:spPr bwMode="auto">
          <a:xfrm>
            <a:off x="5266181" y="4041184"/>
            <a:ext cx="58004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Group 48"/>
          <p:cNvGrpSpPr>
            <a:grpSpLocks/>
          </p:cNvGrpSpPr>
          <p:nvPr/>
        </p:nvGrpSpPr>
        <p:grpSpPr bwMode="auto">
          <a:xfrm>
            <a:off x="5811934" y="2862697"/>
            <a:ext cx="320674" cy="431801"/>
            <a:chOff x="2828" y="1307"/>
            <a:chExt cx="202" cy="272"/>
          </a:xfrm>
        </p:grpSpPr>
        <p:sp>
          <p:nvSpPr>
            <p:cNvPr id="76" name="Text Box 40"/>
            <p:cNvSpPr txBox="1">
              <a:spLocks noChangeArrowheads="1"/>
            </p:cNvSpPr>
            <p:nvPr/>
          </p:nvSpPr>
          <p:spPr bwMode="auto">
            <a:xfrm>
              <a:off x="2828" y="1307"/>
              <a:ext cx="20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77" name="Freeform 47"/>
            <p:cNvSpPr>
              <a:spLocks/>
            </p:cNvSpPr>
            <p:nvPr/>
          </p:nvSpPr>
          <p:spPr bwMode="auto">
            <a:xfrm>
              <a:off x="2867" y="1504"/>
              <a:ext cx="75" cy="75"/>
            </a:xfrm>
            <a:custGeom>
              <a:avLst/>
              <a:gdLst>
                <a:gd name="T0" fmla="*/ 0 w 173"/>
                <a:gd name="T1" fmla="*/ 3 h 173"/>
                <a:gd name="T2" fmla="*/ 0 w 173"/>
                <a:gd name="T3" fmla="*/ 1 h 173"/>
                <a:gd name="T4" fmla="*/ 1 w 173"/>
                <a:gd name="T5" fmla="*/ 0 h 173"/>
                <a:gd name="T6" fmla="*/ 3 w 173"/>
                <a:gd name="T7" fmla="*/ 0 h 173"/>
                <a:gd name="T8" fmla="*/ 3 w 173"/>
                <a:gd name="T9" fmla="*/ 0 h 173"/>
                <a:gd name="T10" fmla="*/ 5 w 173"/>
                <a:gd name="T11" fmla="*/ 0 h 173"/>
                <a:gd name="T12" fmla="*/ 6 w 173"/>
                <a:gd name="T13" fmla="*/ 1 h 173"/>
                <a:gd name="T14" fmla="*/ 6 w 173"/>
                <a:gd name="T15" fmla="*/ 3 h 173"/>
                <a:gd name="T16" fmla="*/ 6 w 173"/>
                <a:gd name="T17" fmla="*/ 3 h 173"/>
                <a:gd name="T18" fmla="*/ 6 w 173"/>
                <a:gd name="T19" fmla="*/ 4 h 173"/>
                <a:gd name="T20" fmla="*/ 5 w 173"/>
                <a:gd name="T21" fmla="*/ 6 h 173"/>
                <a:gd name="T22" fmla="*/ 3 w 173"/>
                <a:gd name="T23" fmla="*/ 6 h 173"/>
                <a:gd name="T24" fmla="*/ 3 w 173"/>
                <a:gd name="T25" fmla="*/ 6 h 173"/>
                <a:gd name="T26" fmla="*/ 1 w 173"/>
                <a:gd name="T27" fmla="*/ 6 h 173"/>
                <a:gd name="T28" fmla="*/ 0 w 173"/>
                <a:gd name="T29" fmla="*/ 4 h 173"/>
                <a:gd name="T30" fmla="*/ 0 w 173"/>
                <a:gd name="T31" fmla="*/ 3 h 173"/>
                <a:gd name="T32" fmla="*/ 0 w 173"/>
                <a:gd name="T33" fmla="*/ 3 h 173"/>
                <a:gd name="T34" fmla="*/ 0 w 173"/>
                <a:gd name="T35" fmla="*/ 3 h 1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3"/>
                <a:gd name="T55" fmla="*/ 0 h 173"/>
                <a:gd name="T56" fmla="*/ 173 w 173"/>
                <a:gd name="T57" fmla="*/ 173 h 1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3" h="173">
                  <a:moveTo>
                    <a:pt x="0" y="87"/>
                  </a:moveTo>
                  <a:lnTo>
                    <a:pt x="13" y="43"/>
                  </a:lnTo>
                  <a:lnTo>
                    <a:pt x="43" y="12"/>
                  </a:lnTo>
                  <a:lnTo>
                    <a:pt x="87" y="0"/>
                  </a:lnTo>
                  <a:lnTo>
                    <a:pt x="131" y="12"/>
                  </a:lnTo>
                  <a:lnTo>
                    <a:pt x="162" y="43"/>
                  </a:lnTo>
                  <a:lnTo>
                    <a:pt x="173" y="87"/>
                  </a:lnTo>
                  <a:lnTo>
                    <a:pt x="162" y="130"/>
                  </a:lnTo>
                  <a:lnTo>
                    <a:pt x="131" y="161"/>
                  </a:lnTo>
                  <a:lnTo>
                    <a:pt x="87" y="173"/>
                  </a:lnTo>
                  <a:lnTo>
                    <a:pt x="43" y="161"/>
                  </a:lnTo>
                  <a:lnTo>
                    <a:pt x="13" y="130"/>
                  </a:lnTo>
                  <a:lnTo>
                    <a:pt x="0" y="87"/>
                  </a:lnTo>
                </a:path>
              </a:pathLst>
            </a:cu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8" name="Group 46"/>
          <p:cNvGrpSpPr>
            <a:grpSpLocks/>
          </p:cNvGrpSpPr>
          <p:nvPr/>
        </p:nvGrpSpPr>
        <p:grpSpPr bwMode="auto">
          <a:xfrm>
            <a:off x="6234789" y="3530390"/>
            <a:ext cx="441326" cy="338138"/>
            <a:chOff x="3098" y="1749"/>
            <a:chExt cx="278" cy="213"/>
          </a:xfrm>
        </p:grpSpPr>
        <p:sp>
          <p:nvSpPr>
            <p:cNvPr id="87" name="Text Box 39"/>
            <p:cNvSpPr txBox="1">
              <a:spLocks noChangeArrowheads="1"/>
            </p:cNvSpPr>
            <p:nvPr/>
          </p:nvSpPr>
          <p:spPr bwMode="auto">
            <a:xfrm>
              <a:off x="3174" y="1749"/>
              <a:ext cx="20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8" name="Freeform 45"/>
            <p:cNvSpPr>
              <a:spLocks/>
            </p:cNvSpPr>
            <p:nvPr/>
          </p:nvSpPr>
          <p:spPr bwMode="auto">
            <a:xfrm>
              <a:off x="3098" y="1851"/>
              <a:ext cx="75" cy="75"/>
            </a:xfrm>
            <a:custGeom>
              <a:avLst/>
              <a:gdLst>
                <a:gd name="T0" fmla="*/ 0 w 173"/>
                <a:gd name="T1" fmla="*/ 3 h 173"/>
                <a:gd name="T2" fmla="*/ 0 w 173"/>
                <a:gd name="T3" fmla="*/ 1 h 173"/>
                <a:gd name="T4" fmla="*/ 1 w 173"/>
                <a:gd name="T5" fmla="*/ 0 h 173"/>
                <a:gd name="T6" fmla="*/ 3 w 173"/>
                <a:gd name="T7" fmla="*/ 0 h 173"/>
                <a:gd name="T8" fmla="*/ 3 w 173"/>
                <a:gd name="T9" fmla="*/ 0 h 173"/>
                <a:gd name="T10" fmla="*/ 5 w 173"/>
                <a:gd name="T11" fmla="*/ 0 h 173"/>
                <a:gd name="T12" fmla="*/ 6 w 173"/>
                <a:gd name="T13" fmla="*/ 1 h 173"/>
                <a:gd name="T14" fmla="*/ 6 w 173"/>
                <a:gd name="T15" fmla="*/ 3 h 173"/>
                <a:gd name="T16" fmla="*/ 6 w 173"/>
                <a:gd name="T17" fmla="*/ 3 h 173"/>
                <a:gd name="T18" fmla="*/ 6 w 173"/>
                <a:gd name="T19" fmla="*/ 4 h 173"/>
                <a:gd name="T20" fmla="*/ 5 w 173"/>
                <a:gd name="T21" fmla="*/ 6 h 173"/>
                <a:gd name="T22" fmla="*/ 3 w 173"/>
                <a:gd name="T23" fmla="*/ 6 h 173"/>
                <a:gd name="T24" fmla="*/ 3 w 173"/>
                <a:gd name="T25" fmla="*/ 6 h 173"/>
                <a:gd name="T26" fmla="*/ 1 w 173"/>
                <a:gd name="T27" fmla="*/ 6 h 173"/>
                <a:gd name="T28" fmla="*/ 0 w 173"/>
                <a:gd name="T29" fmla="*/ 4 h 173"/>
                <a:gd name="T30" fmla="*/ 0 w 173"/>
                <a:gd name="T31" fmla="*/ 3 h 173"/>
                <a:gd name="T32" fmla="*/ 0 w 173"/>
                <a:gd name="T33" fmla="*/ 3 h 173"/>
                <a:gd name="T34" fmla="*/ 0 w 173"/>
                <a:gd name="T35" fmla="*/ 3 h 1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3"/>
                <a:gd name="T55" fmla="*/ 0 h 173"/>
                <a:gd name="T56" fmla="*/ 173 w 173"/>
                <a:gd name="T57" fmla="*/ 173 h 1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3" h="173">
                  <a:moveTo>
                    <a:pt x="0" y="87"/>
                  </a:moveTo>
                  <a:lnTo>
                    <a:pt x="13" y="43"/>
                  </a:lnTo>
                  <a:lnTo>
                    <a:pt x="43" y="12"/>
                  </a:lnTo>
                  <a:lnTo>
                    <a:pt x="87" y="0"/>
                  </a:lnTo>
                  <a:lnTo>
                    <a:pt x="131" y="12"/>
                  </a:lnTo>
                  <a:lnTo>
                    <a:pt x="162" y="43"/>
                  </a:lnTo>
                  <a:lnTo>
                    <a:pt x="173" y="87"/>
                  </a:lnTo>
                  <a:lnTo>
                    <a:pt x="162" y="130"/>
                  </a:lnTo>
                  <a:lnTo>
                    <a:pt x="131" y="161"/>
                  </a:lnTo>
                  <a:lnTo>
                    <a:pt x="87" y="173"/>
                  </a:lnTo>
                  <a:lnTo>
                    <a:pt x="43" y="161"/>
                  </a:lnTo>
                  <a:lnTo>
                    <a:pt x="13" y="130"/>
                  </a:lnTo>
                  <a:lnTo>
                    <a:pt x="0" y="87"/>
                  </a:lnTo>
                </a:path>
              </a:pathLst>
            </a:cu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362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The Price Level, Inflation,</a:t>
            </a:r>
            <a:br>
              <a:rPr lang="en-US" dirty="0"/>
            </a:br>
            <a:r>
              <a:rPr lang="en-US" dirty="0"/>
              <a:t>and the AD-AS Model</a:t>
            </a:r>
          </a:p>
        </p:txBody>
      </p:sp>
    </p:spTree>
    <p:extLst>
      <p:ext uri="{BB962C8B-B14F-4D97-AF65-F5344CB8AC3E}">
        <p14:creationId xmlns:p14="http://schemas.microsoft.com/office/powerpoint/2010/main" val="398393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565330"/>
            <a:ext cx="8932985" cy="4331776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97150"/>
            <a:ext cx="9003326" cy="425345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basic AD-AS model focuses on how the general level </a:t>
            </a: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</a:t>
            </a: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prices influences the choices of business decision makers.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If the price level in the product market changes, this indicates that this price has changed relative to other markets.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This structure implicitly assumes that the actual and expected rates of inflation are initially zero.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When inflation is present this model can be recast in a </a:t>
            </a: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dynamic </a:t>
            </a: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setting.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9569" y="139068"/>
            <a:ext cx="8904855" cy="1325521"/>
          </a:xfrm>
        </p:spPr>
        <p:txBody>
          <a:bodyPr/>
          <a:lstStyle/>
          <a:p>
            <a:r>
              <a:rPr lang="en-US" dirty="0">
                <a:ea typeface="Times New Roman" pitchFamily="-107" charset="0"/>
                <a:cs typeface="Times New Roman" pitchFamily="-107" charset="0"/>
              </a:rPr>
              <a:t>Price Level, Inflation, </a:t>
            </a:r>
            <a:r>
              <a:rPr lang="en-US" dirty="0" smtClean="0">
                <a:ea typeface="Times New Roman" pitchFamily="-107" charset="0"/>
                <a:cs typeface="Times New Roman" pitchFamily="-107" charset="0"/>
              </a:rPr>
              <a:t/>
            </a:r>
            <a:br>
              <a:rPr lang="en-US" dirty="0" smtClean="0">
                <a:ea typeface="Times New Roman" pitchFamily="-107" charset="0"/>
                <a:cs typeface="Times New Roman" pitchFamily="-107" charset="0"/>
              </a:rPr>
            </a:br>
            <a:r>
              <a:rPr lang="en-US" dirty="0" smtClean="0">
                <a:ea typeface="Times New Roman" pitchFamily="-107" charset="0"/>
                <a:cs typeface="Times New Roman" pitchFamily="-107" charset="0"/>
              </a:rPr>
              <a:t>and </a:t>
            </a:r>
            <a:r>
              <a:rPr lang="en-US" dirty="0">
                <a:ea typeface="Times New Roman" pitchFamily="-107" charset="0"/>
                <a:cs typeface="Times New Roman" pitchFamily="-107" charset="0"/>
              </a:rPr>
              <a:t>the </a:t>
            </a:r>
            <a:r>
              <a:rPr lang="en-US" i="1" dirty="0">
                <a:ea typeface="Times New Roman" pitchFamily="-107" charset="0"/>
                <a:cs typeface="Times New Roman" pitchFamily="-107" charset="0"/>
              </a:rPr>
              <a:t>AD-AS</a:t>
            </a:r>
            <a:r>
              <a:rPr lang="en-US" dirty="0">
                <a:ea typeface="Times New Roman" pitchFamily="-107" charset="0"/>
                <a:cs typeface="Times New Roman" pitchFamily="-107" charset="0"/>
              </a:rPr>
              <a:t> </a:t>
            </a:r>
            <a:r>
              <a:rPr lang="en-US" dirty="0" smtClean="0">
                <a:ea typeface="Times New Roman" pitchFamily="-107" charset="0"/>
                <a:cs typeface="Times New Roman" pitchFamily="-107" charset="0"/>
              </a:rPr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11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565330"/>
            <a:ext cx="8932985" cy="4331776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97150"/>
            <a:ext cx="8883750" cy="425345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When the actual and expected rates of inflation are equal: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Inflation will be built into long term contracts.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Prices will rise in both resource and product markets, but the relative price between the two will be unchanged.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9569" y="139068"/>
            <a:ext cx="8904855" cy="1325521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Price Level, Inflation, </a:t>
            </a:r>
            <a:br>
              <a:rPr lang="en-US" dirty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and the </a:t>
            </a:r>
            <a:r>
              <a:rPr lang="en-US" i="1" dirty="0">
                <a:ea typeface="ＭＳ Ｐゴシック" pitchFamily="-107" charset="-128"/>
                <a:cs typeface="ＭＳ Ｐゴシック" pitchFamily="-107" charset="-128"/>
              </a:rPr>
              <a:t>AD-AS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6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565330"/>
            <a:ext cx="8932985" cy="4331776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97150"/>
            <a:ext cx="8883750" cy="425345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 actual rate of inflation that is less than anticipated is the equivalent of a reduction in the price level.  As a result, firms will incur losses and reduce output.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 actual rate of inflation that is greater than anticipated is </a:t>
            </a: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equivalent of an increase in the price level.  Profits will </a:t>
            </a: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be </a:t>
            </a: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enhanced and firms will expand output.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9569" y="139068"/>
            <a:ext cx="8904855" cy="1325521"/>
          </a:xfrm>
        </p:spPr>
        <p:txBody>
          <a:bodyPr/>
          <a:lstStyle/>
          <a:p>
            <a:r>
              <a:rPr lang="en-US" dirty="0">
                <a:ea typeface="Times New Roman" pitchFamily="-107" charset="0"/>
                <a:cs typeface="Times New Roman" pitchFamily="-107" charset="0"/>
              </a:rPr>
              <a:t>Actual and Expected </a:t>
            </a:r>
            <a:r>
              <a:rPr lang="en-US" dirty="0" smtClean="0">
                <a:ea typeface="Times New Roman" pitchFamily="-107" charset="0"/>
                <a:cs typeface="Times New Roman" pitchFamily="-107" charset="0"/>
              </a:rPr>
              <a:t/>
            </a:r>
            <a:br>
              <a:rPr lang="en-US" dirty="0" smtClean="0">
                <a:ea typeface="Times New Roman" pitchFamily="-107" charset="0"/>
                <a:cs typeface="Times New Roman" pitchFamily="-107" charset="0"/>
              </a:rPr>
            </a:br>
            <a:r>
              <a:rPr lang="en-US" dirty="0" smtClean="0">
                <a:ea typeface="Times New Roman" pitchFamily="-107" charset="0"/>
                <a:cs typeface="Times New Roman" pitchFamily="-107" charset="0"/>
              </a:rPr>
              <a:t>Rates </a:t>
            </a:r>
            <a:r>
              <a:rPr lang="en-US" dirty="0">
                <a:ea typeface="Times New Roman" pitchFamily="-107" charset="0"/>
                <a:cs typeface="Times New Roman" pitchFamily="-107" charset="0"/>
              </a:rPr>
              <a:t>of Inflation Differ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6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Unanticipated Changes, Recessions, and Booms</a:t>
            </a:r>
          </a:p>
        </p:txBody>
      </p:sp>
    </p:spTree>
    <p:extLst>
      <p:ext uri="{BB962C8B-B14F-4D97-AF65-F5344CB8AC3E}">
        <p14:creationId xmlns:p14="http://schemas.microsoft.com/office/powerpoint/2010/main" val="122100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Factors That Shift</a:t>
            </a:r>
            <a:br>
              <a:rPr lang="en-US" dirty="0"/>
            </a:br>
            <a:r>
              <a:rPr lang="en-US" dirty="0"/>
              <a:t>Aggregate Demand</a:t>
            </a:r>
          </a:p>
        </p:txBody>
      </p:sp>
    </p:spTree>
    <p:extLst>
      <p:ext uri="{BB962C8B-B14F-4D97-AF65-F5344CB8AC3E}">
        <p14:creationId xmlns:p14="http://schemas.microsoft.com/office/powerpoint/2010/main" val="15118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98902"/>
            <a:ext cx="8932985" cy="500595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56281"/>
            <a:ext cx="8904855" cy="774354"/>
          </a:xfrm>
        </p:spPr>
        <p:txBody>
          <a:bodyPr/>
          <a:lstStyle/>
          <a:p>
            <a:r>
              <a:rPr lang="en-US" sz="3200" dirty="0"/>
              <a:t>The AD-AS Model and Instability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836911"/>
            <a:ext cx="8941333" cy="5168678"/>
          </a:xfrm>
        </p:spPr>
        <p:txBody>
          <a:bodyPr/>
          <a:lstStyle/>
          <a:p>
            <a:pPr marL="231775" indent="-231775"/>
            <a:r>
              <a:rPr lang="en-US" sz="2400" dirty="0">
                <a:solidFill>
                  <a:srgbClr val="32302A"/>
                </a:solidFill>
              </a:rPr>
              <a:t>The AD-AS model indicates that unanticipated changes will disrupt macro equilibrium and result in economic instability.</a:t>
            </a:r>
          </a:p>
          <a:p>
            <a:pPr marL="631825" lvl="1" indent="-231775"/>
            <a:r>
              <a:rPr lang="en-US" sz="2400" b="1" i="1" dirty="0">
                <a:solidFill>
                  <a:srgbClr val="32302A"/>
                </a:solidFill>
              </a:rPr>
              <a:t>Recessions</a:t>
            </a:r>
            <a:r>
              <a:rPr lang="en-US" sz="2400" dirty="0">
                <a:solidFill>
                  <a:srgbClr val="32302A"/>
                </a:solidFill>
              </a:rPr>
              <a:t> occur because prices in the goods </a:t>
            </a:r>
            <a:r>
              <a:rPr lang="en-US" sz="2400" dirty="0" smtClean="0">
                <a:solidFill>
                  <a:srgbClr val="32302A"/>
                </a:solidFill>
              </a:rPr>
              <a:t>and </a:t>
            </a:r>
            <a:r>
              <a:rPr lang="en-US" sz="2400" dirty="0">
                <a:solidFill>
                  <a:srgbClr val="32302A"/>
                </a:solidFill>
              </a:rPr>
              <a:t>services market are low relative to the costs of production and resource prices. </a:t>
            </a:r>
          </a:p>
          <a:p>
            <a:pPr marL="1031875" lvl="2" indent="-231775"/>
            <a:r>
              <a:rPr lang="en-US" sz="2400" dirty="0">
                <a:solidFill>
                  <a:srgbClr val="32302A"/>
                </a:solidFill>
              </a:rPr>
              <a:t>The two causes of </a:t>
            </a:r>
            <a:r>
              <a:rPr lang="en-US" sz="2400" i="1" dirty="0">
                <a:solidFill>
                  <a:srgbClr val="32302A"/>
                </a:solidFill>
              </a:rPr>
              <a:t>recessions</a:t>
            </a:r>
            <a:r>
              <a:rPr lang="en-US" sz="2400" dirty="0">
                <a:solidFill>
                  <a:srgbClr val="32302A"/>
                </a:solidFill>
              </a:rPr>
              <a:t> are:</a:t>
            </a:r>
          </a:p>
          <a:p>
            <a:pPr marL="1489075" lvl="3" indent="-231775"/>
            <a:r>
              <a:rPr lang="en-US" sz="2400" dirty="0">
                <a:solidFill>
                  <a:srgbClr val="32302A"/>
                </a:solidFill>
              </a:rPr>
              <a:t>unanticipated reductions in 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AD</a:t>
            </a:r>
            <a:r>
              <a:rPr lang="en-US" sz="2400" dirty="0">
                <a:solidFill>
                  <a:srgbClr val="32302A"/>
                </a:solidFill>
              </a:rPr>
              <a:t>, and, </a:t>
            </a:r>
          </a:p>
          <a:p>
            <a:pPr marL="1489075" lvl="3" indent="-231775"/>
            <a:r>
              <a:rPr lang="en-US" sz="2400" dirty="0">
                <a:solidFill>
                  <a:srgbClr val="32302A"/>
                </a:solidFill>
              </a:rPr>
              <a:t>unfavorable supply shocks. 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An unsustainable </a:t>
            </a:r>
            <a:r>
              <a:rPr lang="en-US" sz="2400" b="1" i="1" dirty="0">
                <a:solidFill>
                  <a:srgbClr val="32302A"/>
                </a:solidFill>
              </a:rPr>
              <a:t>boom</a:t>
            </a:r>
            <a:r>
              <a:rPr lang="en-US" sz="2400" dirty="0">
                <a:solidFill>
                  <a:srgbClr val="32302A"/>
                </a:solidFill>
              </a:rPr>
              <a:t> occurs when prices in the goods </a:t>
            </a:r>
            <a:r>
              <a:rPr lang="en-US" sz="2400" dirty="0" smtClean="0">
                <a:solidFill>
                  <a:srgbClr val="32302A"/>
                </a:solidFill>
              </a:rPr>
              <a:t>and </a:t>
            </a:r>
            <a:r>
              <a:rPr lang="en-US" sz="2400" dirty="0">
                <a:solidFill>
                  <a:srgbClr val="32302A"/>
                </a:solidFill>
              </a:rPr>
              <a:t>services market are high relative to resource prices </a:t>
            </a:r>
            <a:r>
              <a:rPr lang="en-US" sz="2400" dirty="0" smtClean="0">
                <a:solidFill>
                  <a:srgbClr val="32302A"/>
                </a:solidFill>
              </a:rPr>
              <a:t>&amp; </a:t>
            </a:r>
            <a:r>
              <a:rPr lang="en-US" sz="2400" dirty="0">
                <a:solidFill>
                  <a:srgbClr val="32302A"/>
                </a:solidFill>
              </a:rPr>
              <a:t>other costs. </a:t>
            </a:r>
          </a:p>
          <a:p>
            <a:pPr marL="1031875" lvl="2" indent="-231775"/>
            <a:r>
              <a:rPr lang="en-US" sz="2400" dirty="0">
                <a:solidFill>
                  <a:srgbClr val="32302A"/>
                </a:solidFill>
              </a:rPr>
              <a:t>The two causes of </a:t>
            </a:r>
            <a:r>
              <a:rPr lang="en-US" sz="2400" i="1" dirty="0">
                <a:solidFill>
                  <a:srgbClr val="32302A"/>
                </a:solidFill>
              </a:rPr>
              <a:t>booms</a:t>
            </a:r>
            <a:r>
              <a:rPr lang="en-US" sz="2400" dirty="0">
                <a:solidFill>
                  <a:srgbClr val="32302A"/>
                </a:solidFill>
              </a:rPr>
              <a:t> are:</a:t>
            </a:r>
          </a:p>
          <a:p>
            <a:pPr marL="1489075" lvl="3" indent="-231775"/>
            <a:r>
              <a:rPr lang="en-US" sz="2400" dirty="0">
                <a:solidFill>
                  <a:srgbClr val="32302A"/>
                </a:solidFill>
              </a:rPr>
              <a:t>unanticipated increases in 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AD</a:t>
            </a:r>
            <a:r>
              <a:rPr lang="en-US" sz="2400" dirty="0">
                <a:solidFill>
                  <a:srgbClr val="32302A"/>
                </a:solidFill>
              </a:rPr>
              <a:t>, and, </a:t>
            </a:r>
          </a:p>
          <a:p>
            <a:pPr marL="1489075" lvl="3" indent="-231775"/>
            <a:r>
              <a:rPr lang="en-US" sz="2400" dirty="0">
                <a:solidFill>
                  <a:srgbClr val="32302A"/>
                </a:solidFill>
              </a:rPr>
              <a:t>favorable supply shocks. </a:t>
            </a:r>
          </a:p>
        </p:txBody>
      </p:sp>
    </p:spTree>
    <p:extLst>
      <p:ext uri="{BB962C8B-B14F-4D97-AF65-F5344CB8AC3E}">
        <p14:creationId xmlns:p14="http://schemas.microsoft.com/office/powerpoint/2010/main" val="303417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402597"/>
            <a:ext cx="8932985" cy="450225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56281"/>
            <a:ext cx="8904855" cy="774354"/>
          </a:xfrm>
        </p:spPr>
        <p:txBody>
          <a:bodyPr/>
          <a:lstStyle/>
          <a:p>
            <a:r>
              <a:rPr lang="en-US" sz="3200" dirty="0"/>
              <a:t>Two Forces Directing the </a:t>
            </a:r>
            <a:br>
              <a:rPr lang="en-US" sz="3200" dirty="0"/>
            </a:br>
            <a:r>
              <a:rPr lang="en-US" sz="3200" dirty="0"/>
              <a:t>Economy Back to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425835"/>
            <a:ext cx="8941333" cy="4254298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The AD-AS model indicates that there are </a:t>
            </a:r>
            <a:r>
              <a:rPr lang="en-US" sz="2500" dirty="0" smtClean="0">
                <a:solidFill>
                  <a:srgbClr val="32302A"/>
                </a:solidFill>
              </a:rPr>
              <a:t>two </a:t>
            </a:r>
            <a:r>
              <a:rPr lang="en-US" sz="2500" dirty="0">
                <a:solidFill>
                  <a:srgbClr val="32302A"/>
                </a:solidFill>
              </a:rPr>
              <a:t>forces that will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help </a:t>
            </a:r>
            <a:r>
              <a:rPr lang="en-US" sz="2500" dirty="0">
                <a:solidFill>
                  <a:srgbClr val="32302A"/>
                </a:solidFill>
              </a:rPr>
              <a:t>direct an economy back to long-run equilibrium:</a:t>
            </a:r>
          </a:p>
          <a:p>
            <a:pPr marL="631825" lvl="1" indent="-231775"/>
            <a:r>
              <a:rPr lang="en-US" sz="2500" b="1" i="1" dirty="0">
                <a:solidFill>
                  <a:srgbClr val="32302A"/>
                </a:solidFill>
              </a:rPr>
              <a:t>Changes in real resource prices</a:t>
            </a:r>
            <a:r>
              <a:rPr lang="en-US" sz="2500" dirty="0">
                <a:solidFill>
                  <a:srgbClr val="32302A"/>
                </a:solidFill>
              </a:rPr>
              <a:t>:</a:t>
            </a:r>
          </a:p>
          <a:p>
            <a:pPr marL="1031875" lvl="2" indent="-231775"/>
            <a:r>
              <a:rPr lang="en-US" sz="2500" dirty="0">
                <a:solidFill>
                  <a:srgbClr val="32302A"/>
                </a:solidFill>
              </a:rPr>
              <a:t>During a recession, real resource prices will tend to fall because the demand for resources will be weak and the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rate </a:t>
            </a:r>
            <a:r>
              <a:rPr lang="en-US" sz="2500" dirty="0">
                <a:solidFill>
                  <a:srgbClr val="32302A"/>
                </a:solidFill>
              </a:rPr>
              <a:t>of unemployment high.</a:t>
            </a:r>
          </a:p>
          <a:p>
            <a:pPr marL="1031875" lvl="2" indent="-231775"/>
            <a:r>
              <a:rPr lang="en-US" sz="2500" dirty="0">
                <a:solidFill>
                  <a:srgbClr val="32302A"/>
                </a:solidFill>
              </a:rPr>
              <a:t>During a boom, real resource prices will tend to rise </a:t>
            </a:r>
            <a:r>
              <a:rPr lang="en-US" sz="2500" dirty="0" smtClean="0">
                <a:solidFill>
                  <a:srgbClr val="32302A"/>
                </a:solidFill>
              </a:rPr>
              <a:t>as </a:t>
            </a:r>
            <a:r>
              <a:rPr lang="en-US" sz="2500" dirty="0">
                <a:solidFill>
                  <a:srgbClr val="32302A"/>
                </a:solidFill>
              </a:rPr>
              <a:t>demand for resources will be strong and the unemployment rate low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  <a:endParaRPr lang="en-US" sz="25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17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408113"/>
            <a:ext cx="8932985" cy="4496741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56281"/>
            <a:ext cx="8904855" cy="774354"/>
          </a:xfrm>
        </p:spPr>
        <p:txBody>
          <a:bodyPr/>
          <a:lstStyle/>
          <a:p>
            <a:r>
              <a:rPr lang="en-US" sz="3200" dirty="0"/>
              <a:t>Two Forces Directing the </a:t>
            </a:r>
            <a:br>
              <a:rPr lang="en-US" sz="3200" dirty="0"/>
            </a:br>
            <a:r>
              <a:rPr lang="en-US" sz="3200" dirty="0"/>
              <a:t>Economy Back to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371592"/>
            <a:ext cx="8941333" cy="4254298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The AD-AS model indicates that there are </a:t>
            </a:r>
            <a:r>
              <a:rPr lang="en-US" sz="2500" dirty="0" smtClean="0">
                <a:solidFill>
                  <a:srgbClr val="32302A"/>
                </a:solidFill>
              </a:rPr>
              <a:t>two </a:t>
            </a:r>
            <a:r>
              <a:rPr lang="en-US" sz="2500" dirty="0">
                <a:solidFill>
                  <a:srgbClr val="32302A"/>
                </a:solidFill>
              </a:rPr>
              <a:t>forces that will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help </a:t>
            </a:r>
            <a:r>
              <a:rPr lang="en-US" sz="2500" dirty="0">
                <a:solidFill>
                  <a:srgbClr val="32302A"/>
                </a:solidFill>
              </a:rPr>
              <a:t>direct an economy back to long-run equilibrium:</a:t>
            </a:r>
          </a:p>
          <a:p>
            <a:pPr marL="631825" lvl="1" indent="-231775"/>
            <a:r>
              <a:rPr lang="en-US" sz="2500" b="1" i="1" dirty="0">
                <a:solidFill>
                  <a:srgbClr val="32302A"/>
                </a:solidFill>
              </a:rPr>
              <a:t>Changes in real interest rates</a:t>
            </a:r>
            <a:r>
              <a:rPr lang="en-US" sz="2500" dirty="0">
                <a:solidFill>
                  <a:srgbClr val="32302A"/>
                </a:solidFill>
              </a:rPr>
              <a:t>:</a:t>
            </a:r>
          </a:p>
          <a:p>
            <a:pPr marL="1031875" lvl="2" indent="-231775"/>
            <a:r>
              <a:rPr lang="en-US" sz="2500" dirty="0">
                <a:solidFill>
                  <a:srgbClr val="32302A"/>
                </a:solidFill>
              </a:rPr>
              <a:t>During a </a:t>
            </a:r>
            <a:r>
              <a:rPr lang="en-US" sz="2500" b="1" i="1" dirty="0">
                <a:solidFill>
                  <a:srgbClr val="32302A"/>
                </a:solidFill>
              </a:rPr>
              <a:t>recession</a:t>
            </a:r>
            <a:r>
              <a:rPr lang="en-US" sz="2500" dirty="0">
                <a:solidFill>
                  <a:srgbClr val="32302A"/>
                </a:solidFill>
              </a:rPr>
              <a:t>, real interest rates </a:t>
            </a:r>
            <a:r>
              <a:rPr lang="en-US" sz="2500" dirty="0" smtClean="0">
                <a:solidFill>
                  <a:srgbClr val="32302A"/>
                </a:solidFill>
              </a:rPr>
              <a:t>will </a:t>
            </a:r>
            <a:r>
              <a:rPr lang="en-US" sz="2500" dirty="0">
                <a:solidFill>
                  <a:srgbClr val="32302A"/>
                </a:solidFill>
              </a:rPr>
              <a:t>tend to decline because of the weak demand for investment. </a:t>
            </a:r>
            <a:r>
              <a:rPr lang="en-US" sz="2500" dirty="0" smtClean="0">
                <a:solidFill>
                  <a:srgbClr val="32302A"/>
                </a:solidFill>
              </a:rPr>
              <a:t>The </a:t>
            </a:r>
            <a:r>
              <a:rPr lang="en-US" sz="2500" dirty="0">
                <a:solidFill>
                  <a:srgbClr val="32302A"/>
                </a:solidFill>
              </a:rPr>
              <a:t>lower interest rates will stimulate </a:t>
            </a:r>
            <a:r>
              <a:rPr lang="en-US" sz="2500" b="1" i="1" dirty="0">
                <a:solidFill>
                  <a:schemeClr val="accent5">
                    <a:lumMod val="75000"/>
                  </a:schemeClr>
                </a:solidFill>
              </a:rPr>
              <a:t>AD</a:t>
            </a:r>
            <a:r>
              <a:rPr lang="en-US" sz="2500" dirty="0">
                <a:solidFill>
                  <a:srgbClr val="32302A"/>
                </a:solidFill>
              </a:rPr>
              <a:t> and help direct the economy back to full employment.</a:t>
            </a:r>
          </a:p>
          <a:p>
            <a:pPr marL="1031875" lvl="2" indent="-231775"/>
            <a:r>
              <a:rPr lang="en-US" sz="2500" dirty="0">
                <a:solidFill>
                  <a:srgbClr val="32302A"/>
                </a:solidFill>
              </a:rPr>
              <a:t>During a </a:t>
            </a:r>
            <a:r>
              <a:rPr lang="en-US" sz="2500" b="1" i="1" dirty="0">
                <a:solidFill>
                  <a:srgbClr val="32302A"/>
                </a:solidFill>
              </a:rPr>
              <a:t>boom</a:t>
            </a:r>
            <a:r>
              <a:rPr lang="en-US" sz="2500" dirty="0">
                <a:solidFill>
                  <a:srgbClr val="32302A"/>
                </a:solidFill>
              </a:rPr>
              <a:t>, real interest rates will </a:t>
            </a:r>
            <a:r>
              <a:rPr lang="en-US" sz="2500" dirty="0" smtClean="0">
                <a:solidFill>
                  <a:srgbClr val="32302A"/>
                </a:solidFill>
              </a:rPr>
              <a:t>tend </a:t>
            </a:r>
            <a:r>
              <a:rPr lang="en-US" sz="2500" dirty="0">
                <a:solidFill>
                  <a:srgbClr val="32302A"/>
                </a:solidFill>
              </a:rPr>
              <a:t>to rise because of the strong demand for investment. </a:t>
            </a:r>
            <a:r>
              <a:rPr lang="en-US" sz="2500" dirty="0" smtClean="0">
                <a:solidFill>
                  <a:srgbClr val="32302A"/>
                </a:solidFill>
              </a:rPr>
              <a:t>The </a:t>
            </a:r>
            <a:r>
              <a:rPr lang="en-US" sz="2500" dirty="0">
                <a:solidFill>
                  <a:srgbClr val="32302A"/>
                </a:solidFill>
              </a:rPr>
              <a:t>higher rates will retard </a:t>
            </a:r>
            <a:r>
              <a:rPr lang="en-US" sz="2500" b="1" i="1" dirty="0">
                <a:solidFill>
                  <a:schemeClr val="accent5">
                    <a:lumMod val="75000"/>
                  </a:schemeClr>
                </a:solidFill>
              </a:rPr>
              <a:t>AD</a:t>
            </a:r>
            <a:r>
              <a:rPr lang="en-US" sz="2500" dirty="0">
                <a:solidFill>
                  <a:srgbClr val="32302A"/>
                </a:solidFill>
              </a:rPr>
              <a:t> and help direct the economy back to full employment.</a:t>
            </a:r>
          </a:p>
        </p:txBody>
      </p:sp>
    </p:spTree>
    <p:extLst>
      <p:ext uri="{BB962C8B-B14F-4D97-AF65-F5344CB8AC3E}">
        <p14:creationId xmlns:p14="http://schemas.microsoft.com/office/powerpoint/2010/main" val="230950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/>
              <a:t>The Macro-Adjustment Process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2242739"/>
            <a:ext cx="40801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output is temporarily less than long-run potential YF …</a:t>
            </a:r>
          </a:p>
        </p:txBody>
      </p:sp>
      <p:sp>
        <p:nvSpPr>
          <p:cNvPr id="47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282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6"/>
          <p:cNvSpPr>
            <a:spLocks noChangeAspect="1" noChangeArrowheads="1"/>
          </p:cNvSpPr>
          <p:nvPr/>
        </p:nvSpPr>
        <p:spPr bwMode="auto">
          <a:xfrm>
            <a:off x="7533458" y="5072386"/>
            <a:ext cx="1352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236610" y="1724864"/>
            <a:ext cx="593432" cy="3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>
            <a:off x="6282866" y="2127653"/>
            <a:ext cx="1588" cy="3017837"/>
          </a:xfrm>
          <a:prstGeom prst="line">
            <a:avLst/>
          </a:prstGeom>
          <a:noFill/>
          <a:ln w="57150">
            <a:solidFill>
              <a:srgbClr val="C0383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027360" y="1862675"/>
            <a:ext cx="5113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endParaRPr kumimoji="0" lang="en-US" sz="1600" b="1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62"/>
          <p:cNvSpPr>
            <a:spLocks noChangeArrowheads="1"/>
          </p:cNvSpPr>
          <p:nvPr/>
        </p:nvSpPr>
        <p:spPr bwMode="auto">
          <a:xfrm>
            <a:off x="6159041" y="5178882"/>
            <a:ext cx="2164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Rectangle 57"/>
          <p:cNvSpPr>
            <a:spLocks noChangeAspect="1" noChangeArrowheads="1"/>
          </p:cNvSpPr>
          <p:nvPr/>
        </p:nvSpPr>
        <p:spPr bwMode="auto">
          <a:xfrm>
            <a:off x="7495573" y="4671813"/>
            <a:ext cx="39777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kumimoji="0" lang="en-US" sz="1600" b="1" i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 dirty="0">
              <a:solidFill>
                <a:srgbClr val="053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Rectangle 58"/>
          <p:cNvSpPr>
            <a:spLocks noChangeAspect="1" noChangeArrowheads="1"/>
          </p:cNvSpPr>
          <p:nvPr/>
        </p:nvSpPr>
        <p:spPr bwMode="auto">
          <a:xfrm>
            <a:off x="6708575" y="2284082"/>
            <a:ext cx="5690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kumimoji="0" lang="en-US" sz="1600" b="1" i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Rectangle 7"/>
          <p:cNvSpPr>
            <a:spLocks noChangeAspect="1" noChangeArrowheads="1"/>
          </p:cNvSpPr>
          <p:nvPr/>
        </p:nvSpPr>
        <p:spPr bwMode="auto">
          <a:xfrm>
            <a:off x="4334550" y="3472909"/>
            <a:ext cx="3318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2800" b="0" baseline="-25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Freeform 12"/>
          <p:cNvSpPr>
            <a:spLocks noChangeAspect="1"/>
          </p:cNvSpPr>
          <p:nvPr/>
        </p:nvSpPr>
        <p:spPr bwMode="auto">
          <a:xfrm rot="-1318599">
            <a:off x="5040313" y="2255229"/>
            <a:ext cx="1973262" cy="2959100"/>
          </a:xfrm>
          <a:custGeom>
            <a:avLst/>
            <a:gdLst>
              <a:gd name="T0" fmla="*/ 2147483647 w 4147"/>
              <a:gd name="T1" fmla="*/ 2147483647 h 6220"/>
              <a:gd name="T2" fmla="*/ 2147483647 w 4147"/>
              <a:gd name="T3" fmla="*/ 2147483647 h 6220"/>
              <a:gd name="T4" fmla="*/ 2147483647 w 4147"/>
              <a:gd name="T5" fmla="*/ 2147483647 h 6220"/>
              <a:gd name="T6" fmla="*/ 2147483647 w 4147"/>
              <a:gd name="T7" fmla="*/ 2147483647 h 6220"/>
              <a:gd name="T8" fmla="*/ 2147483647 w 4147"/>
              <a:gd name="T9" fmla="*/ 2147483647 h 6220"/>
              <a:gd name="T10" fmla="*/ 2147483647 w 4147"/>
              <a:gd name="T11" fmla="*/ 2147483647 h 6220"/>
              <a:gd name="T12" fmla="*/ 2147483647 w 4147"/>
              <a:gd name="T13" fmla="*/ 2147483647 h 6220"/>
              <a:gd name="T14" fmla="*/ 2147483647 w 4147"/>
              <a:gd name="T15" fmla="*/ 2147483647 h 6220"/>
              <a:gd name="T16" fmla="*/ 2147483647 w 4147"/>
              <a:gd name="T17" fmla="*/ 2147483647 h 6220"/>
              <a:gd name="T18" fmla="*/ 2147483647 w 4147"/>
              <a:gd name="T19" fmla="*/ 2147483647 h 6220"/>
              <a:gd name="T20" fmla="*/ 2147483647 w 4147"/>
              <a:gd name="T21" fmla="*/ 2147483647 h 6220"/>
              <a:gd name="T22" fmla="*/ 2147483647 w 4147"/>
              <a:gd name="T23" fmla="*/ 2147483647 h 6220"/>
              <a:gd name="T24" fmla="*/ 2147483647 w 4147"/>
              <a:gd name="T25" fmla="*/ 2147483647 h 6220"/>
              <a:gd name="T26" fmla="*/ 2147483647 w 4147"/>
              <a:gd name="T27" fmla="*/ 2147483647 h 6220"/>
              <a:gd name="T28" fmla="*/ 2147483647 w 4147"/>
              <a:gd name="T29" fmla="*/ 2147483647 h 6220"/>
              <a:gd name="T30" fmla="*/ 2147483647 w 4147"/>
              <a:gd name="T31" fmla="*/ 2147483647 h 6220"/>
              <a:gd name="T32" fmla="*/ 2147483647 w 4147"/>
              <a:gd name="T33" fmla="*/ 2147483647 h 6220"/>
              <a:gd name="T34" fmla="*/ 2147483647 w 4147"/>
              <a:gd name="T35" fmla="*/ 2147483647 h 6220"/>
              <a:gd name="T36" fmla="*/ 2147483647 w 4147"/>
              <a:gd name="T37" fmla="*/ 2147483647 h 6220"/>
              <a:gd name="T38" fmla="*/ 2147483647 w 4147"/>
              <a:gd name="T39" fmla="*/ 2147483647 h 6220"/>
              <a:gd name="T40" fmla="*/ 2147483647 w 4147"/>
              <a:gd name="T41" fmla="*/ 2147483647 h 6220"/>
              <a:gd name="T42" fmla="*/ 2147483647 w 4147"/>
              <a:gd name="T43" fmla="*/ 2147483647 h 6220"/>
              <a:gd name="T44" fmla="*/ 2147483647 w 4147"/>
              <a:gd name="T45" fmla="*/ 2147483647 h 6220"/>
              <a:gd name="T46" fmla="*/ 2147483647 w 4147"/>
              <a:gd name="T47" fmla="*/ 2147483647 h 6220"/>
              <a:gd name="T48" fmla="*/ 2147483647 w 4147"/>
              <a:gd name="T49" fmla="*/ 2147483647 h 6220"/>
              <a:gd name="T50" fmla="*/ 2147483647 w 4147"/>
              <a:gd name="T51" fmla="*/ 2147483647 h 6220"/>
              <a:gd name="T52" fmla="*/ 2147483647 w 4147"/>
              <a:gd name="T53" fmla="*/ 2147483647 h 6220"/>
              <a:gd name="T54" fmla="*/ 2147483647 w 4147"/>
              <a:gd name="T55" fmla="*/ 2147483647 h 6220"/>
              <a:gd name="T56" fmla="*/ 2147483647 w 4147"/>
              <a:gd name="T57" fmla="*/ 2147483647 h 6220"/>
              <a:gd name="T58" fmla="*/ 2147483647 w 4147"/>
              <a:gd name="T59" fmla="*/ 2147483647 h 6220"/>
              <a:gd name="T60" fmla="*/ 2147483647 w 4147"/>
              <a:gd name="T61" fmla="*/ 2147483647 h 6220"/>
              <a:gd name="T62" fmla="*/ 2147483647 w 4147"/>
              <a:gd name="T63" fmla="*/ 2147483647 h 6220"/>
              <a:gd name="T64" fmla="*/ 2147483647 w 4147"/>
              <a:gd name="T65" fmla="*/ 2147483647 h 6220"/>
              <a:gd name="T66" fmla="*/ 2147483647 w 4147"/>
              <a:gd name="T67" fmla="*/ 2147483647 h 6220"/>
              <a:gd name="T68" fmla="*/ 2147483647 w 4147"/>
              <a:gd name="T69" fmla="*/ 2147483647 h 6220"/>
              <a:gd name="T70" fmla="*/ 2147483647 w 4147"/>
              <a:gd name="T71" fmla="*/ 2147483647 h 6220"/>
              <a:gd name="T72" fmla="*/ 2147483647 w 4147"/>
              <a:gd name="T73" fmla="*/ 2147483647 h 6220"/>
              <a:gd name="T74" fmla="*/ 2147483647 w 4147"/>
              <a:gd name="T75" fmla="*/ 2147483647 h 6220"/>
              <a:gd name="T76" fmla="*/ 2147483647 w 4147"/>
              <a:gd name="T77" fmla="*/ 2147483647 h 6220"/>
              <a:gd name="T78" fmla="*/ 2147483647 w 4147"/>
              <a:gd name="T79" fmla="*/ 2147483647 h 6220"/>
              <a:gd name="T80" fmla="*/ 2147483647 w 4147"/>
              <a:gd name="T81" fmla="*/ 2147483647 h 6220"/>
              <a:gd name="T82" fmla="*/ 2147483647 w 4147"/>
              <a:gd name="T83" fmla="*/ 2147483647 h 6220"/>
              <a:gd name="T84" fmla="*/ 2147483647 w 4147"/>
              <a:gd name="T85" fmla="*/ 2147483647 h 6220"/>
              <a:gd name="T86" fmla="*/ 2147483647 w 4147"/>
              <a:gd name="T87" fmla="*/ 2147483647 h 6220"/>
              <a:gd name="T88" fmla="*/ 2147483647 w 4147"/>
              <a:gd name="T89" fmla="*/ 2147483647 h 6220"/>
              <a:gd name="T90" fmla="*/ 2147483647 w 4147"/>
              <a:gd name="T91" fmla="*/ 2147483647 h 6220"/>
              <a:gd name="T92" fmla="*/ 2147483647 w 4147"/>
              <a:gd name="T93" fmla="*/ 2147483647 h 6220"/>
              <a:gd name="T94" fmla="*/ 2147483647 w 4147"/>
              <a:gd name="T95" fmla="*/ 2147483647 h 6220"/>
              <a:gd name="T96" fmla="*/ 2147483647 w 4147"/>
              <a:gd name="T97" fmla="*/ 2147483647 h 6220"/>
              <a:gd name="T98" fmla="*/ 2147483647 w 4147"/>
              <a:gd name="T99" fmla="*/ 2147483647 h 6220"/>
              <a:gd name="T100" fmla="*/ 2147483647 w 4147"/>
              <a:gd name="T101" fmla="*/ 2147483647 h 6220"/>
              <a:gd name="T102" fmla="*/ 2147483647 w 4147"/>
              <a:gd name="T103" fmla="*/ 2147483647 h 6220"/>
              <a:gd name="T104" fmla="*/ 2147483647 w 4147"/>
              <a:gd name="T105" fmla="*/ 2147483647 h 6220"/>
              <a:gd name="T106" fmla="*/ 2147483647 w 4147"/>
              <a:gd name="T107" fmla="*/ 2147483647 h 62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47"/>
              <a:gd name="T163" fmla="*/ 0 h 6220"/>
              <a:gd name="T164" fmla="*/ 4147 w 4147"/>
              <a:gd name="T165" fmla="*/ 6220 h 622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47" h="6220">
                <a:moveTo>
                  <a:pt x="0" y="0"/>
                </a:moveTo>
                <a:lnTo>
                  <a:pt x="10" y="35"/>
                </a:lnTo>
                <a:lnTo>
                  <a:pt x="20" y="72"/>
                </a:lnTo>
                <a:lnTo>
                  <a:pt x="31" y="108"/>
                </a:lnTo>
                <a:lnTo>
                  <a:pt x="42" y="146"/>
                </a:lnTo>
                <a:lnTo>
                  <a:pt x="53" y="183"/>
                </a:lnTo>
                <a:lnTo>
                  <a:pt x="67" y="222"/>
                </a:lnTo>
                <a:lnTo>
                  <a:pt x="79" y="260"/>
                </a:lnTo>
                <a:lnTo>
                  <a:pt x="94" y="300"/>
                </a:lnTo>
                <a:lnTo>
                  <a:pt x="109" y="340"/>
                </a:lnTo>
                <a:lnTo>
                  <a:pt x="124" y="380"/>
                </a:lnTo>
                <a:lnTo>
                  <a:pt x="140" y="421"/>
                </a:lnTo>
                <a:lnTo>
                  <a:pt x="157" y="463"/>
                </a:lnTo>
                <a:lnTo>
                  <a:pt x="174" y="504"/>
                </a:lnTo>
                <a:lnTo>
                  <a:pt x="192" y="546"/>
                </a:lnTo>
                <a:lnTo>
                  <a:pt x="211" y="589"/>
                </a:lnTo>
                <a:lnTo>
                  <a:pt x="231" y="631"/>
                </a:lnTo>
                <a:lnTo>
                  <a:pt x="249" y="675"/>
                </a:lnTo>
                <a:lnTo>
                  <a:pt x="270" y="719"/>
                </a:lnTo>
                <a:lnTo>
                  <a:pt x="291" y="763"/>
                </a:lnTo>
                <a:lnTo>
                  <a:pt x="312" y="808"/>
                </a:lnTo>
                <a:lnTo>
                  <a:pt x="335" y="852"/>
                </a:lnTo>
                <a:lnTo>
                  <a:pt x="357" y="897"/>
                </a:lnTo>
                <a:lnTo>
                  <a:pt x="380" y="943"/>
                </a:lnTo>
                <a:lnTo>
                  <a:pt x="404" y="989"/>
                </a:lnTo>
                <a:lnTo>
                  <a:pt x="428" y="1035"/>
                </a:lnTo>
                <a:lnTo>
                  <a:pt x="452" y="1082"/>
                </a:lnTo>
                <a:lnTo>
                  <a:pt x="477" y="1129"/>
                </a:lnTo>
                <a:lnTo>
                  <a:pt x="503" y="1176"/>
                </a:lnTo>
                <a:lnTo>
                  <a:pt x="529" y="1223"/>
                </a:lnTo>
                <a:lnTo>
                  <a:pt x="555" y="1270"/>
                </a:lnTo>
                <a:lnTo>
                  <a:pt x="582" y="1318"/>
                </a:lnTo>
                <a:lnTo>
                  <a:pt x="609" y="1367"/>
                </a:lnTo>
                <a:lnTo>
                  <a:pt x="636" y="1415"/>
                </a:lnTo>
                <a:lnTo>
                  <a:pt x="664" y="1464"/>
                </a:lnTo>
                <a:lnTo>
                  <a:pt x="693" y="1513"/>
                </a:lnTo>
                <a:lnTo>
                  <a:pt x="722" y="1562"/>
                </a:lnTo>
                <a:lnTo>
                  <a:pt x="752" y="1612"/>
                </a:lnTo>
                <a:lnTo>
                  <a:pt x="781" y="1661"/>
                </a:lnTo>
                <a:lnTo>
                  <a:pt x="811" y="1711"/>
                </a:lnTo>
                <a:lnTo>
                  <a:pt x="841" y="1761"/>
                </a:lnTo>
                <a:lnTo>
                  <a:pt x="873" y="1811"/>
                </a:lnTo>
                <a:lnTo>
                  <a:pt x="903" y="1861"/>
                </a:lnTo>
                <a:lnTo>
                  <a:pt x="934" y="1912"/>
                </a:lnTo>
                <a:lnTo>
                  <a:pt x="966" y="1962"/>
                </a:lnTo>
                <a:lnTo>
                  <a:pt x="999" y="2014"/>
                </a:lnTo>
                <a:lnTo>
                  <a:pt x="1031" y="2065"/>
                </a:lnTo>
                <a:lnTo>
                  <a:pt x="1063" y="2116"/>
                </a:lnTo>
                <a:lnTo>
                  <a:pt x="1096" y="2167"/>
                </a:lnTo>
                <a:lnTo>
                  <a:pt x="1129" y="2218"/>
                </a:lnTo>
                <a:lnTo>
                  <a:pt x="1162" y="2269"/>
                </a:lnTo>
                <a:lnTo>
                  <a:pt x="1197" y="2320"/>
                </a:lnTo>
                <a:lnTo>
                  <a:pt x="1230" y="2372"/>
                </a:lnTo>
                <a:lnTo>
                  <a:pt x="1264" y="2423"/>
                </a:lnTo>
                <a:lnTo>
                  <a:pt x="1299" y="2474"/>
                </a:lnTo>
                <a:lnTo>
                  <a:pt x="1333" y="2526"/>
                </a:lnTo>
                <a:lnTo>
                  <a:pt x="1368" y="2577"/>
                </a:lnTo>
                <a:lnTo>
                  <a:pt x="1403" y="2630"/>
                </a:lnTo>
                <a:lnTo>
                  <a:pt x="1437" y="2681"/>
                </a:lnTo>
                <a:lnTo>
                  <a:pt x="1473" y="2733"/>
                </a:lnTo>
                <a:lnTo>
                  <a:pt x="1508" y="2784"/>
                </a:lnTo>
                <a:lnTo>
                  <a:pt x="1544" y="2836"/>
                </a:lnTo>
                <a:lnTo>
                  <a:pt x="1579" y="2887"/>
                </a:lnTo>
                <a:lnTo>
                  <a:pt x="1616" y="2939"/>
                </a:lnTo>
                <a:lnTo>
                  <a:pt x="1651" y="2990"/>
                </a:lnTo>
                <a:lnTo>
                  <a:pt x="1687" y="3041"/>
                </a:lnTo>
                <a:lnTo>
                  <a:pt x="1724" y="3093"/>
                </a:lnTo>
                <a:lnTo>
                  <a:pt x="1759" y="3144"/>
                </a:lnTo>
                <a:lnTo>
                  <a:pt x="1796" y="3195"/>
                </a:lnTo>
                <a:lnTo>
                  <a:pt x="1832" y="3247"/>
                </a:lnTo>
                <a:lnTo>
                  <a:pt x="1869" y="3298"/>
                </a:lnTo>
                <a:lnTo>
                  <a:pt x="1905" y="3348"/>
                </a:lnTo>
                <a:lnTo>
                  <a:pt x="1942" y="3399"/>
                </a:lnTo>
                <a:lnTo>
                  <a:pt x="1978" y="3450"/>
                </a:lnTo>
                <a:lnTo>
                  <a:pt x="2015" y="3500"/>
                </a:lnTo>
                <a:lnTo>
                  <a:pt x="2051" y="3550"/>
                </a:lnTo>
                <a:lnTo>
                  <a:pt x="2089" y="3600"/>
                </a:lnTo>
                <a:lnTo>
                  <a:pt x="2125" y="3650"/>
                </a:lnTo>
                <a:lnTo>
                  <a:pt x="2162" y="3700"/>
                </a:lnTo>
                <a:lnTo>
                  <a:pt x="2198" y="3749"/>
                </a:lnTo>
                <a:lnTo>
                  <a:pt x="2235" y="3798"/>
                </a:lnTo>
                <a:lnTo>
                  <a:pt x="2271" y="3847"/>
                </a:lnTo>
                <a:lnTo>
                  <a:pt x="2307" y="3896"/>
                </a:lnTo>
                <a:lnTo>
                  <a:pt x="2343" y="3944"/>
                </a:lnTo>
                <a:lnTo>
                  <a:pt x="2379" y="3993"/>
                </a:lnTo>
                <a:lnTo>
                  <a:pt x="2416" y="4041"/>
                </a:lnTo>
                <a:lnTo>
                  <a:pt x="2451" y="4089"/>
                </a:lnTo>
                <a:lnTo>
                  <a:pt x="2488" y="4137"/>
                </a:lnTo>
                <a:lnTo>
                  <a:pt x="2523" y="4184"/>
                </a:lnTo>
                <a:lnTo>
                  <a:pt x="2559" y="4230"/>
                </a:lnTo>
                <a:lnTo>
                  <a:pt x="2595" y="4277"/>
                </a:lnTo>
                <a:lnTo>
                  <a:pt x="2631" y="4324"/>
                </a:lnTo>
                <a:lnTo>
                  <a:pt x="2665" y="4370"/>
                </a:lnTo>
                <a:lnTo>
                  <a:pt x="2700" y="4416"/>
                </a:lnTo>
                <a:lnTo>
                  <a:pt x="2735" y="4461"/>
                </a:lnTo>
                <a:lnTo>
                  <a:pt x="2770" y="4507"/>
                </a:lnTo>
                <a:lnTo>
                  <a:pt x="2805" y="4550"/>
                </a:lnTo>
                <a:lnTo>
                  <a:pt x="2839" y="4595"/>
                </a:lnTo>
                <a:lnTo>
                  <a:pt x="2872" y="4639"/>
                </a:lnTo>
                <a:lnTo>
                  <a:pt x="2907" y="4683"/>
                </a:lnTo>
                <a:lnTo>
                  <a:pt x="2940" y="4726"/>
                </a:lnTo>
                <a:lnTo>
                  <a:pt x="2972" y="4768"/>
                </a:lnTo>
                <a:lnTo>
                  <a:pt x="3006" y="4811"/>
                </a:lnTo>
                <a:lnTo>
                  <a:pt x="3038" y="4853"/>
                </a:lnTo>
                <a:lnTo>
                  <a:pt x="3071" y="4894"/>
                </a:lnTo>
                <a:lnTo>
                  <a:pt x="3104" y="4935"/>
                </a:lnTo>
                <a:lnTo>
                  <a:pt x="3135" y="4976"/>
                </a:lnTo>
                <a:lnTo>
                  <a:pt x="3167" y="5016"/>
                </a:lnTo>
                <a:lnTo>
                  <a:pt x="3198" y="5056"/>
                </a:lnTo>
                <a:lnTo>
                  <a:pt x="3230" y="5094"/>
                </a:lnTo>
                <a:lnTo>
                  <a:pt x="3260" y="5134"/>
                </a:lnTo>
                <a:lnTo>
                  <a:pt x="3290" y="5172"/>
                </a:lnTo>
                <a:lnTo>
                  <a:pt x="3320" y="5209"/>
                </a:lnTo>
                <a:lnTo>
                  <a:pt x="3350" y="5247"/>
                </a:lnTo>
                <a:lnTo>
                  <a:pt x="3379" y="5283"/>
                </a:lnTo>
                <a:lnTo>
                  <a:pt x="3408" y="5319"/>
                </a:lnTo>
                <a:lnTo>
                  <a:pt x="3436" y="5355"/>
                </a:lnTo>
                <a:lnTo>
                  <a:pt x="3464" y="5389"/>
                </a:lnTo>
                <a:lnTo>
                  <a:pt x="3492" y="5424"/>
                </a:lnTo>
                <a:lnTo>
                  <a:pt x="3519" y="5457"/>
                </a:lnTo>
                <a:lnTo>
                  <a:pt x="3547" y="5491"/>
                </a:lnTo>
                <a:lnTo>
                  <a:pt x="3573" y="5523"/>
                </a:lnTo>
                <a:lnTo>
                  <a:pt x="3599" y="5555"/>
                </a:lnTo>
                <a:lnTo>
                  <a:pt x="3624" y="5586"/>
                </a:lnTo>
                <a:lnTo>
                  <a:pt x="3649" y="5618"/>
                </a:lnTo>
                <a:lnTo>
                  <a:pt x="3673" y="5647"/>
                </a:lnTo>
                <a:lnTo>
                  <a:pt x="3697" y="5677"/>
                </a:lnTo>
                <a:lnTo>
                  <a:pt x="3721" y="5705"/>
                </a:lnTo>
                <a:lnTo>
                  <a:pt x="3743" y="5733"/>
                </a:lnTo>
                <a:lnTo>
                  <a:pt x="3765" y="5761"/>
                </a:lnTo>
                <a:lnTo>
                  <a:pt x="3787" y="5788"/>
                </a:lnTo>
                <a:lnTo>
                  <a:pt x="3809" y="5814"/>
                </a:lnTo>
                <a:lnTo>
                  <a:pt x="3830" y="5839"/>
                </a:lnTo>
                <a:lnTo>
                  <a:pt x="3850" y="5864"/>
                </a:lnTo>
                <a:lnTo>
                  <a:pt x="3870" y="5888"/>
                </a:lnTo>
                <a:lnTo>
                  <a:pt x="3888" y="5911"/>
                </a:lnTo>
                <a:lnTo>
                  <a:pt x="3907" y="5932"/>
                </a:lnTo>
                <a:lnTo>
                  <a:pt x="3925" y="5954"/>
                </a:lnTo>
                <a:lnTo>
                  <a:pt x="3943" y="5975"/>
                </a:lnTo>
                <a:lnTo>
                  <a:pt x="3959" y="5995"/>
                </a:lnTo>
                <a:lnTo>
                  <a:pt x="3975" y="6015"/>
                </a:lnTo>
                <a:lnTo>
                  <a:pt x="3990" y="6033"/>
                </a:lnTo>
                <a:lnTo>
                  <a:pt x="4005" y="6050"/>
                </a:lnTo>
                <a:lnTo>
                  <a:pt x="4019" y="6067"/>
                </a:lnTo>
                <a:lnTo>
                  <a:pt x="4032" y="6084"/>
                </a:lnTo>
                <a:lnTo>
                  <a:pt x="4045" y="6098"/>
                </a:lnTo>
                <a:lnTo>
                  <a:pt x="4057" y="6113"/>
                </a:lnTo>
                <a:lnTo>
                  <a:pt x="4069" y="6126"/>
                </a:lnTo>
                <a:lnTo>
                  <a:pt x="4079" y="6139"/>
                </a:lnTo>
                <a:lnTo>
                  <a:pt x="4088" y="6150"/>
                </a:lnTo>
                <a:lnTo>
                  <a:pt x="4098" y="6162"/>
                </a:lnTo>
                <a:lnTo>
                  <a:pt x="4106" y="6171"/>
                </a:lnTo>
                <a:lnTo>
                  <a:pt x="4113" y="6181"/>
                </a:lnTo>
                <a:lnTo>
                  <a:pt x="4121" y="6189"/>
                </a:lnTo>
                <a:lnTo>
                  <a:pt x="4127" y="6196"/>
                </a:lnTo>
                <a:lnTo>
                  <a:pt x="4132" y="6202"/>
                </a:lnTo>
                <a:lnTo>
                  <a:pt x="4136" y="6208"/>
                </a:lnTo>
                <a:lnTo>
                  <a:pt x="4141" y="6212"/>
                </a:lnTo>
                <a:lnTo>
                  <a:pt x="4144" y="6216"/>
                </a:lnTo>
                <a:lnTo>
                  <a:pt x="4146" y="6218"/>
                </a:lnTo>
                <a:lnTo>
                  <a:pt x="4147" y="6219"/>
                </a:lnTo>
                <a:lnTo>
                  <a:pt x="4147" y="6220"/>
                </a:ln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Line 13"/>
          <p:cNvSpPr>
            <a:spLocks noChangeAspect="1" noChangeShapeType="1"/>
          </p:cNvSpPr>
          <p:nvPr/>
        </p:nvSpPr>
        <p:spPr bwMode="auto">
          <a:xfrm>
            <a:off x="5635652" y="3631592"/>
            <a:ext cx="0" cy="151389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Rectangle 19"/>
          <p:cNvSpPr>
            <a:spLocks noChangeArrowheads="1"/>
          </p:cNvSpPr>
          <p:nvPr/>
        </p:nvSpPr>
        <p:spPr bwMode="auto">
          <a:xfrm>
            <a:off x="5495925" y="5174628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Rectangle 20"/>
          <p:cNvSpPr>
            <a:spLocks noChangeArrowheads="1"/>
          </p:cNvSpPr>
          <p:nvPr/>
        </p:nvSpPr>
        <p:spPr bwMode="auto">
          <a:xfrm>
            <a:off x="6164276" y="5179364"/>
            <a:ext cx="2164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baseline="-2500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4" name="Group 24"/>
          <p:cNvGrpSpPr>
            <a:grpSpLocks/>
          </p:cNvGrpSpPr>
          <p:nvPr/>
        </p:nvGrpSpPr>
        <p:grpSpPr bwMode="auto">
          <a:xfrm>
            <a:off x="7313612" y="3587142"/>
            <a:ext cx="1658938" cy="501650"/>
            <a:chOff x="802" y="2131"/>
            <a:chExt cx="1045" cy="316"/>
          </a:xfrm>
        </p:grpSpPr>
        <p:sp>
          <p:nvSpPr>
            <p:cNvPr id="145" name="Rectangle 25"/>
            <p:cNvSpPr>
              <a:spLocks noChangeArrowheads="1"/>
            </p:cNvSpPr>
            <p:nvPr/>
          </p:nvSpPr>
          <p:spPr bwMode="auto">
            <a:xfrm>
              <a:off x="802" y="2131"/>
              <a:ext cx="1045" cy="316"/>
            </a:xfrm>
            <a:prstGeom prst="rect">
              <a:avLst/>
            </a:prstGeom>
            <a:solidFill>
              <a:srgbClr val="FAFFD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Rectangle 26"/>
            <p:cNvSpPr>
              <a:spLocks noChangeArrowheads="1"/>
            </p:cNvSpPr>
            <p:nvPr/>
          </p:nvSpPr>
          <p:spPr bwMode="auto">
            <a:xfrm>
              <a:off x="835" y="2184"/>
              <a:ext cx="101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Lower real interest </a:t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rates increase </a:t>
              </a:r>
              <a:r>
                <a:rPr kumimoji="0" lang="en-US" sz="1600" b="1" i="1" dirty="0">
                  <a:solidFill>
                    <a:srgbClr val="0434AC"/>
                  </a:solidFill>
                  <a:latin typeface="Times New Roman" pitchFamily="18" charset="0"/>
                  <a:cs typeface="Times New Roman" pitchFamily="18" charset="0"/>
                </a:rPr>
                <a:t>AD</a:t>
              </a:r>
            </a:p>
          </p:txBody>
        </p:sp>
      </p:grpSp>
      <p:sp>
        <p:nvSpPr>
          <p:cNvPr id="147" name="Freeform 28"/>
          <p:cNvSpPr>
            <a:spLocks noChangeAspect="1"/>
          </p:cNvSpPr>
          <p:nvPr/>
        </p:nvSpPr>
        <p:spPr bwMode="auto">
          <a:xfrm rot="802568">
            <a:off x="4887913" y="2304442"/>
            <a:ext cx="1958975" cy="2098675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2147483647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Line 29"/>
          <p:cNvSpPr>
            <a:spLocks noChangeShapeType="1"/>
          </p:cNvSpPr>
          <p:nvPr/>
        </p:nvSpPr>
        <p:spPr bwMode="auto">
          <a:xfrm>
            <a:off x="5514975" y="5038117"/>
            <a:ext cx="6778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9" name="Group 59"/>
          <p:cNvGrpSpPr>
            <a:grpSpLocks/>
          </p:cNvGrpSpPr>
          <p:nvPr/>
        </p:nvGrpSpPr>
        <p:grpSpPr bwMode="auto">
          <a:xfrm>
            <a:off x="4829175" y="1974242"/>
            <a:ext cx="3557588" cy="2959100"/>
            <a:chOff x="2442" y="588"/>
            <a:chExt cx="2241" cy="1864"/>
          </a:xfrm>
        </p:grpSpPr>
        <p:sp>
          <p:nvSpPr>
            <p:cNvPr id="150" name="Rectangle 56"/>
            <p:cNvSpPr>
              <a:spLocks noChangeAspect="1" noChangeArrowheads="1"/>
            </p:cNvSpPr>
            <p:nvPr/>
          </p:nvSpPr>
          <p:spPr bwMode="auto">
            <a:xfrm>
              <a:off x="4290" y="2106"/>
              <a:ext cx="39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AD</a:t>
              </a:r>
              <a:r>
                <a:rPr kumimoji="0" lang="en-US" sz="1600" b="1" i="1" baseline="-25000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1" name="Freeform 16"/>
            <p:cNvSpPr>
              <a:spLocks noChangeAspect="1"/>
            </p:cNvSpPr>
            <p:nvPr/>
          </p:nvSpPr>
          <p:spPr bwMode="auto">
            <a:xfrm rot="-1318599">
              <a:off x="2736" y="588"/>
              <a:ext cx="1243" cy="1864"/>
            </a:xfrm>
            <a:custGeom>
              <a:avLst/>
              <a:gdLst>
                <a:gd name="T0" fmla="*/ 0 w 4147"/>
                <a:gd name="T1" fmla="*/ 1 h 6220"/>
                <a:gd name="T2" fmla="*/ 0 w 4147"/>
                <a:gd name="T3" fmla="*/ 1 h 6220"/>
                <a:gd name="T4" fmla="*/ 1 w 4147"/>
                <a:gd name="T5" fmla="*/ 2 h 6220"/>
                <a:gd name="T6" fmla="*/ 1 w 4147"/>
                <a:gd name="T7" fmla="*/ 3 h 6220"/>
                <a:gd name="T8" fmla="*/ 1 w 4147"/>
                <a:gd name="T9" fmla="*/ 4 h 6220"/>
                <a:gd name="T10" fmla="*/ 2 w 4147"/>
                <a:gd name="T11" fmla="*/ 5 h 6220"/>
                <a:gd name="T12" fmla="*/ 2 w 4147"/>
                <a:gd name="T13" fmla="*/ 7 h 6220"/>
                <a:gd name="T14" fmla="*/ 3 w 4147"/>
                <a:gd name="T15" fmla="*/ 7 h 6220"/>
                <a:gd name="T16" fmla="*/ 4 w 4147"/>
                <a:gd name="T17" fmla="*/ 9 h 6220"/>
                <a:gd name="T18" fmla="*/ 4 w 4147"/>
                <a:gd name="T19" fmla="*/ 10 h 6220"/>
                <a:gd name="T20" fmla="*/ 5 w 4147"/>
                <a:gd name="T21" fmla="*/ 11 h 6220"/>
                <a:gd name="T22" fmla="*/ 6 w 4147"/>
                <a:gd name="T23" fmla="*/ 12 h 6220"/>
                <a:gd name="T24" fmla="*/ 6 w 4147"/>
                <a:gd name="T25" fmla="*/ 13 h 6220"/>
                <a:gd name="T26" fmla="*/ 7 w 4147"/>
                <a:gd name="T27" fmla="*/ 15 h 6220"/>
                <a:gd name="T28" fmla="*/ 8 w 4147"/>
                <a:gd name="T29" fmla="*/ 16 h 6220"/>
                <a:gd name="T30" fmla="*/ 9 w 4147"/>
                <a:gd name="T31" fmla="*/ 17 h 6220"/>
                <a:gd name="T32" fmla="*/ 9 w 4147"/>
                <a:gd name="T33" fmla="*/ 18 h 6220"/>
                <a:gd name="T34" fmla="*/ 10 w 4147"/>
                <a:gd name="T35" fmla="*/ 19 h 6220"/>
                <a:gd name="T36" fmla="*/ 11 w 4147"/>
                <a:gd name="T37" fmla="*/ 21 h 6220"/>
                <a:gd name="T38" fmla="*/ 12 w 4147"/>
                <a:gd name="T39" fmla="*/ 22 h 6220"/>
                <a:gd name="T40" fmla="*/ 13 w 4147"/>
                <a:gd name="T41" fmla="*/ 23 h 6220"/>
                <a:gd name="T42" fmla="*/ 14 w 4147"/>
                <a:gd name="T43" fmla="*/ 25 h 6220"/>
                <a:gd name="T44" fmla="*/ 14 w 4147"/>
                <a:gd name="T45" fmla="*/ 26 h 6220"/>
                <a:gd name="T46" fmla="*/ 15 w 4147"/>
                <a:gd name="T47" fmla="*/ 27 h 6220"/>
                <a:gd name="T48" fmla="*/ 16 w 4147"/>
                <a:gd name="T49" fmla="*/ 28 h 6220"/>
                <a:gd name="T50" fmla="*/ 17 w 4147"/>
                <a:gd name="T51" fmla="*/ 29 h 6220"/>
                <a:gd name="T52" fmla="*/ 18 w 4147"/>
                <a:gd name="T53" fmla="*/ 31 h 6220"/>
                <a:gd name="T54" fmla="*/ 19 w 4147"/>
                <a:gd name="T55" fmla="*/ 32 h 6220"/>
                <a:gd name="T56" fmla="*/ 20 w 4147"/>
                <a:gd name="T57" fmla="*/ 33 h 6220"/>
                <a:gd name="T58" fmla="*/ 21 w 4147"/>
                <a:gd name="T59" fmla="*/ 34 h 6220"/>
                <a:gd name="T60" fmla="*/ 22 w 4147"/>
                <a:gd name="T61" fmla="*/ 35 h 6220"/>
                <a:gd name="T62" fmla="*/ 22 w 4147"/>
                <a:gd name="T63" fmla="*/ 36 h 6220"/>
                <a:gd name="T64" fmla="*/ 23 w 4147"/>
                <a:gd name="T65" fmla="*/ 37 h 6220"/>
                <a:gd name="T66" fmla="*/ 24 w 4147"/>
                <a:gd name="T67" fmla="*/ 38 h 6220"/>
                <a:gd name="T68" fmla="*/ 25 w 4147"/>
                <a:gd name="T69" fmla="*/ 40 h 6220"/>
                <a:gd name="T70" fmla="*/ 25 w 4147"/>
                <a:gd name="T71" fmla="*/ 40 h 6220"/>
                <a:gd name="T72" fmla="*/ 26 w 4147"/>
                <a:gd name="T73" fmla="*/ 41 h 6220"/>
                <a:gd name="T74" fmla="*/ 27 w 4147"/>
                <a:gd name="T75" fmla="*/ 42 h 6220"/>
                <a:gd name="T76" fmla="*/ 28 w 4147"/>
                <a:gd name="T77" fmla="*/ 43 h 6220"/>
                <a:gd name="T78" fmla="*/ 28 w 4147"/>
                <a:gd name="T79" fmla="*/ 44 h 6220"/>
                <a:gd name="T80" fmla="*/ 29 w 4147"/>
                <a:gd name="T81" fmla="*/ 45 h 6220"/>
                <a:gd name="T82" fmla="*/ 30 w 4147"/>
                <a:gd name="T83" fmla="*/ 46 h 6220"/>
                <a:gd name="T84" fmla="*/ 30 w 4147"/>
                <a:gd name="T85" fmla="*/ 46 h 6220"/>
                <a:gd name="T86" fmla="*/ 31 w 4147"/>
                <a:gd name="T87" fmla="*/ 47 h 6220"/>
                <a:gd name="T88" fmla="*/ 31 w 4147"/>
                <a:gd name="T89" fmla="*/ 48 h 6220"/>
                <a:gd name="T90" fmla="*/ 32 w 4147"/>
                <a:gd name="T91" fmla="*/ 48 h 6220"/>
                <a:gd name="T92" fmla="*/ 32 w 4147"/>
                <a:gd name="T93" fmla="*/ 49 h 6220"/>
                <a:gd name="T94" fmla="*/ 32 w 4147"/>
                <a:gd name="T95" fmla="*/ 49 h 6220"/>
                <a:gd name="T96" fmla="*/ 33 w 4147"/>
                <a:gd name="T97" fmla="*/ 49 h 6220"/>
                <a:gd name="T98" fmla="*/ 33 w 4147"/>
                <a:gd name="T99" fmla="*/ 49 h 6220"/>
                <a:gd name="T100" fmla="*/ 33 w 4147"/>
                <a:gd name="T101" fmla="*/ 50 h 6220"/>
                <a:gd name="T102" fmla="*/ 33 w 4147"/>
                <a:gd name="T103" fmla="*/ 50 h 6220"/>
                <a:gd name="T104" fmla="*/ 34 w 4147"/>
                <a:gd name="T105" fmla="*/ 50 h 6220"/>
                <a:gd name="T106" fmla="*/ 34 w 4147"/>
                <a:gd name="T107" fmla="*/ 50 h 6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7"/>
                <a:gd name="T163" fmla="*/ 0 h 6220"/>
                <a:gd name="T164" fmla="*/ 4147 w 4147"/>
                <a:gd name="T165" fmla="*/ 6220 h 62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7" h="6220">
                  <a:moveTo>
                    <a:pt x="0" y="0"/>
                  </a:moveTo>
                  <a:lnTo>
                    <a:pt x="10" y="35"/>
                  </a:lnTo>
                  <a:lnTo>
                    <a:pt x="20" y="72"/>
                  </a:lnTo>
                  <a:lnTo>
                    <a:pt x="31" y="108"/>
                  </a:lnTo>
                  <a:lnTo>
                    <a:pt x="42" y="146"/>
                  </a:lnTo>
                  <a:lnTo>
                    <a:pt x="53" y="183"/>
                  </a:lnTo>
                  <a:lnTo>
                    <a:pt x="67" y="222"/>
                  </a:lnTo>
                  <a:lnTo>
                    <a:pt x="79" y="260"/>
                  </a:lnTo>
                  <a:lnTo>
                    <a:pt x="94" y="300"/>
                  </a:lnTo>
                  <a:lnTo>
                    <a:pt x="109" y="340"/>
                  </a:lnTo>
                  <a:lnTo>
                    <a:pt x="124" y="380"/>
                  </a:lnTo>
                  <a:lnTo>
                    <a:pt x="140" y="421"/>
                  </a:lnTo>
                  <a:lnTo>
                    <a:pt x="157" y="463"/>
                  </a:lnTo>
                  <a:lnTo>
                    <a:pt x="174" y="504"/>
                  </a:lnTo>
                  <a:lnTo>
                    <a:pt x="192" y="546"/>
                  </a:lnTo>
                  <a:lnTo>
                    <a:pt x="211" y="589"/>
                  </a:lnTo>
                  <a:lnTo>
                    <a:pt x="231" y="631"/>
                  </a:lnTo>
                  <a:lnTo>
                    <a:pt x="249" y="675"/>
                  </a:lnTo>
                  <a:lnTo>
                    <a:pt x="270" y="719"/>
                  </a:lnTo>
                  <a:lnTo>
                    <a:pt x="291" y="763"/>
                  </a:lnTo>
                  <a:lnTo>
                    <a:pt x="312" y="808"/>
                  </a:lnTo>
                  <a:lnTo>
                    <a:pt x="335" y="852"/>
                  </a:lnTo>
                  <a:lnTo>
                    <a:pt x="357" y="897"/>
                  </a:lnTo>
                  <a:lnTo>
                    <a:pt x="380" y="943"/>
                  </a:lnTo>
                  <a:lnTo>
                    <a:pt x="404" y="989"/>
                  </a:lnTo>
                  <a:lnTo>
                    <a:pt x="428" y="1035"/>
                  </a:lnTo>
                  <a:lnTo>
                    <a:pt x="452" y="1082"/>
                  </a:lnTo>
                  <a:lnTo>
                    <a:pt x="477" y="1129"/>
                  </a:lnTo>
                  <a:lnTo>
                    <a:pt x="503" y="1176"/>
                  </a:lnTo>
                  <a:lnTo>
                    <a:pt x="529" y="1223"/>
                  </a:lnTo>
                  <a:lnTo>
                    <a:pt x="555" y="1270"/>
                  </a:lnTo>
                  <a:lnTo>
                    <a:pt x="582" y="1318"/>
                  </a:lnTo>
                  <a:lnTo>
                    <a:pt x="609" y="1367"/>
                  </a:lnTo>
                  <a:lnTo>
                    <a:pt x="636" y="1415"/>
                  </a:lnTo>
                  <a:lnTo>
                    <a:pt x="664" y="1464"/>
                  </a:lnTo>
                  <a:lnTo>
                    <a:pt x="693" y="1513"/>
                  </a:lnTo>
                  <a:lnTo>
                    <a:pt x="722" y="1562"/>
                  </a:lnTo>
                  <a:lnTo>
                    <a:pt x="752" y="1612"/>
                  </a:lnTo>
                  <a:lnTo>
                    <a:pt x="781" y="1661"/>
                  </a:lnTo>
                  <a:lnTo>
                    <a:pt x="811" y="1711"/>
                  </a:lnTo>
                  <a:lnTo>
                    <a:pt x="841" y="1761"/>
                  </a:lnTo>
                  <a:lnTo>
                    <a:pt x="873" y="1811"/>
                  </a:lnTo>
                  <a:lnTo>
                    <a:pt x="903" y="1861"/>
                  </a:lnTo>
                  <a:lnTo>
                    <a:pt x="934" y="1912"/>
                  </a:lnTo>
                  <a:lnTo>
                    <a:pt x="966" y="1962"/>
                  </a:lnTo>
                  <a:lnTo>
                    <a:pt x="999" y="2014"/>
                  </a:lnTo>
                  <a:lnTo>
                    <a:pt x="1031" y="2065"/>
                  </a:lnTo>
                  <a:lnTo>
                    <a:pt x="1063" y="2116"/>
                  </a:lnTo>
                  <a:lnTo>
                    <a:pt x="1096" y="2167"/>
                  </a:lnTo>
                  <a:lnTo>
                    <a:pt x="1129" y="2218"/>
                  </a:lnTo>
                  <a:lnTo>
                    <a:pt x="1162" y="2269"/>
                  </a:lnTo>
                  <a:lnTo>
                    <a:pt x="1197" y="2320"/>
                  </a:lnTo>
                  <a:lnTo>
                    <a:pt x="1230" y="2372"/>
                  </a:lnTo>
                  <a:lnTo>
                    <a:pt x="1264" y="2423"/>
                  </a:lnTo>
                  <a:lnTo>
                    <a:pt x="1299" y="2474"/>
                  </a:lnTo>
                  <a:lnTo>
                    <a:pt x="1333" y="2526"/>
                  </a:lnTo>
                  <a:lnTo>
                    <a:pt x="1368" y="2577"/>
                  </a:lnTo>
                  <a:lnTo>
                    <a:pt x="1403" y="2630"/>
                  </a:lnTo>
                  <a:lnTo>
                    <a:pt x="1437" y="2681"/>
                  </a:lnTo>
                  <a:lnTo>
                    <a:pt x="1473" y="2733"/>
                  </a:lnTo>
                  <a:lnTo>
                    <a:pt x="1508" y="2784"/>
                  </a:lnTo>
                  <a:lnTo>
                    <a:pt x="1544" y="2836"/>
                  </a:lnTo>
                  <a:lnTo>
                    <a:pt x="1579" y="2887"/>
                  </a:lnTo>
                  <a:lnTo>
                    <a:pt x="1616" y="2939"/>
                  </a:lnTo>
                  <a:lnTo>
                    <a:pt x="1651" y="2990"/>
                  </a:lnTo>
                  <a:lnTo>
                    <a:pt x="1687" y="3041"/>
                  </a:lnTo>
                  <a:lnTo>
                    <a:pt x="1724" y="3093"/>
                  </a:lnTo>
                  <a:lnTo>
                    <a:pt x="1759" y="3144"/>
                  </a:lnTo>
                  <a:lnTo>
                    <a:pt x="1796" y="3195"/>
                  </a:lnTo>
                  <a:lnTo>
                    <a:pt x="1832" y="3247"/>
                  </a:lnTo>
                  <a:lnTo>
                    <a:pt x="1869" y="3298"/>
                  </a:lnTo>
                  <a:lnTo>
                    <a:pt x="1905" y="3348"/>
                  </a:lnTo>
                  <a:lnTo>
                    <a:pt x="1942" y="3399"/>
                  </a:lnTo>
                  <a:lnTo>
                    <a:pt x="1978" y="3450"/>
                  </a:lnTo>
                  <a:lnTo>
                    <a:pt x="2015" y="3500"/>
                  </a:lnTo>
                  <a:lnTo>
                    <a:pt x="2051" y="3550"/>
                  </a:lnTo>
                  <a:lnTo>
                    <a:pt x="2089" y="3600"/>
                  </a:lnTo>
                  <a:lnTo>
                    <a:pt x="2125" y="3650"/>
                  </a:lnTo>
                  <a:lnTo>
                    <a:pt x="2162" y="3700"/>
                  </a:lnTo>
                  <a:lnTo>
                    <a:pt x="2198" y="3749"/>
                  </a:lnTo>
                  <a:lnTo>
                    <a:pt x="2235" y="3798"/>
                  </a:lnTo>
                  <a:lnTo>
                    <a:pt x="2271" y="3847"/>
                  </a:lnTo>
                  <a:lnTo>
                    <a:pt x="2307" y="3896"/>
                  </a:lnTo>
                  <a:lnTo>
                    <a:pt x="2343" y="3944"/>
                  </a:lnTo>
                  <a:lnTo>
                    <a:pt x="2379" y="3993"/>
                  </a:lnTo>
                  <a:lnTo>
                    <a:pt x="2416" y="4041"/>
                  </a:lnTo>
                  <a:lnTo>
                    <a:pt x="2451" y="4089"/>
                  </a:lnTo>
                  <a:lnTo>
                    <a:pt x="2488" y="4137"/>
                  </a:lnTo>
                  <a:lnTo>
                    <a:pt x="2523" y="4184"/>
                  </a:lnTo>
                  <a:lnTo>
                    <a:pt x="2559" y="4230"/>
                  </a:lnTo>
                  <a:lnTo>
                    <a:pt x="2595" y="4277"/>
                  </a:lnTo>
                  <a:lnTo>
                    <a:pt x="2631" y="4324"/>
                  </a:lnTo>
                  <a:lnTo>
                    <a:pt x="2665" y="4370"/>
                  </a:lnTo>
                  <a:lnTo>
                    <a:pt x="2700" y="4416"/>
                  </a:lnTo>
                  <a:lnTo>
                    <a:pt x="2735" y="4461"/>
                  </a:lnTo>
                  <a:lnTo>
                    <a:pt x="2770" y="4507"/>
                  </a:lnTo>
                  <a:lnTo>
                    <a:pt x="2805" y="4550"/>
                  </a:lnTo>
                  <a:lnTo>
                    <a:pt x="2839" y="4595"/>
                  </a:lnTo>
                  <a:lnTo>
                    <a:pt x="2872" y="4639"/>
                  </a:lnTo>
                  <a:lnTo>
                    <a:pt x="2907" y="4683"/>
                  </a:lnTo>
                  <a:lnTo>
                    <a:pt x="2940" y="4726"/>
                  </a:lnTo>
                  <a:lnTo>
                    <a:pt x="2972" y="4768"/>
                  </a:lnTo>
                  <a:lnTo>
                    <a:pt x="3006" y="4811"/>
                  </a:lnTo>
                  <a:lnTo>
                    <a:pt x="3038" y="4853"/>
                  </a:lnTo>
                  <a:lnTo>
                    <a:pt x="3071" y="4894"/>
                  </a:lnTo>
                  <a:lnTo>
                    <a:pt x="3104" y="4935"/>
                  </a:lnTo>
                  <a:lnTo>
                    <a:pt x="3135" y="4976"/>
                  </a:lnTo>
                  <a:lnTo>
                    <a:pt x="3167" y="5016"/>
                  </a:lnTo>
                  <a:lnTo>
                    <a:pt x="3198" y="5056"/>
                  </a:lnTo>
                  <a:lnTo>
                    <a:pt x="3230" y="5094"/>
                  </a:lnTo>
                  <a:lnTo>
                    <a:pt x="3260" y="5134"/>
                  </a:lnTo>
                  <a:lnTo>
                    <a:pt x="3290" y="5172"/>
                  </a:lnTo>
                  <a:lnTo>
                    <a:pt x="3320" y="5209"/>
                  </a:lnTo>
                  <a:lnTo>
                    <a:pt x="3350" y="5247"/>
                  </a:lnTo>
                  <a:lnTo>
                    <a:pt x="3379" y="5283"/>
                  </a:lnTo>
                  <a:lnTo>
                    <a:pt x="3408" y="5319"/>
                  </a:lnTo>
                  <a:lnTo>
                    <a:pt x="3436" y="5355"/>
                  </a:lnTo>
                  <a:lnTo>
                    <a:pt x="3464" y="5389"/>
                  </a:lnTo>
                  <a:lnTo>
                    <a:pt x="3492" y="5424"/>
                  </a:lnTo>
                  <a:lnTo>
                    <a:pt x="3519" y="5457"/>
                  </a:lnTo>
                  <a:lnTo>
                    <a:pt x="3547" y="5491"/>
                  </a:lnTo>
                  <a:lnTo>
                    <a:pt x="3573" y="5523"/>
                  </a:lnTo>
                  <a:lnTo>
                    <a:pt x="3599" y="5555"/>
                  </a:lnTo>
                  <a:lnTo>
                    <a:pt x="3624" y="5586"/>
                  </a:lnTo>
                  <a:lnTo>
                    <a:pt x="3649" y="5618"/>
                  </a:lnTo>
                  <a:lnTo>
                    <a:pt x="3673" y="5647"/>
                  </a:lnTo>
                  <a:lnTo>
                    <a:pt x="3697" y="5677"/>
                  </a:lnTo>
                  <a:lnTo>
                    <a:pt x="3721" y="5705"/>
                  </a:lnTo>
                  <a:lnTo>
                    <a:pt x="3743" y="5733"/>
                  </a:lnTo>
                  <a:lnTo>
                    <a:pt x="3765" y="5761"/>
                  </a:lnTo>
                  <a:lnTo>
                    <a:pt x="3787" y="5788"/>
                  </a:lnTo>
                  <a:lnTo>
                    <a:pt x="3809" y="5814"/>
                  </a:lnTo>
                  <a:lnTo>
                    <a:pt x="3830" y="5839"/>
                  </a:lnTo>
                  <a:lnTo>
                    <a:pt x="3850" y="5864"/>
                  </a:lnTo>
                  <a:lnTo>
                    <a:pt x="3870" y="5888"/>
                  </a:lnTo>
                  <a:lnTo>
                    <a:pt x="3888" y="5911"/>
                  </a:lnTo>
                  <a:lnTo>
                    <a:pt x="3907" y="5932"/>
                  </a:lnTo>
                  <a:lnTo>
                    <a:pt x="3925" y="5954"/>
                  </a:lnTo>
                  <a:lnTo>
                    <a:pt x="3943" y="5975"/>
                  </a:lnTo>
                  <a:lnTo>
                    <a:pt x="3959" y="5995"/>
                  </a:lnTo>
                  <a:lnTo>
                    <a:pt x="3975" y="6015"/>
                  </a:lnTo>
                  <a:lnTo>
                    <a:pt x="3990" y="6033"/>
                  </a:lnTo>
                  <a:lnTo>
                    <a:pt x="4005" y="6050"/>
                  </a:lnTo>
                  <a:lnTo>
                    <a:pt x="4019" y="6067"/>
                  </a:lnTo>
                  <a:lnTo>
                    <a:pt x="4032" y="6084"/>
                  </a:lnTo>
                  <a:lnTo>
                    <a:pt x="4045" y="6098"/>
                  </a:lnTo>
                  <a:lnTo>
                    <a:pt x="4057" y="6113"/>
                  </a:lnTo>
                  <a:lnTo>
                    <a:pt x="4069" y="6126"/>
                  </a:lnTo>
                  <a:lnTo>
                    <a:pt x="4079" y="6139"/>
                  </a:lnTo>
                  <a:lnTo>
                    <a:pt x="4088" y="6150"/>
                  </a:lnTo>
                  <a:lnTo>
                    <a:pt x="4098" y="6162"/>
                  </a:lnTo>
                  <a:lnTo>
                    <a:pt x="4106" y="6171"/>
                  </a:lnTo>
                  <a:lnTo>
                    <a:pt x="4113" y="6181"/>
                  </a:lnTo>
                  <a:lnTo>
                    <a:pt x="4121" y="6189"/>
                  </a:lnTo>
                  <a:lnTo>
                    <a:pt x="4127" y="6196"/>
                  </a:lnTo>
                  <a:lnTo>
                    <a:pt x="4132" y="6202"/>
                  </a:lnTo>
                  <a:lnTo>
                    <a:pt x="4136" y="6208"/>
                  </a:lnTo>
                  <a:lnTo>
                    <a:pt x="4141" y="6212"/>
                  </a:lnTo>
                  <a:lnTo>
                    <a:pt x="4144" y="6216"/>
                  </a:lnTo>
                  <a:lnTo>
                    <a:pt x="4146" y="6218"/>
                  </a:lnTo>
                  <a:lnTo>
                    <a:pt x="4147" y="6219"/>
                  </a:lnTo>
                  <a:lnTo>
                    <a:pt x="4147" y="6220"/>
                  </a:lnTo>
                </a:path>
              </a:pathLst>
            </a:custGeom>
            <a:noFill/>
            <a:ln w="57150">
              <a:solidFill>
                <a:srgbClr val="053AB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Line 39"/>
            <p:cNvSpPr>
              <a:spLocks noChangeShapeType="1"/>
            </p:cNvSpPr>
            <p:nvPr/>
          </p:nvSpPr>
          <p:spPr bwMode="auto">
            <a:xfrm>
              <a:off x="2442" y="1194"/>
              <a:ext cx="24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Line 40"/>
            <p:cNvSpPr>
              <a:spLocks noChangeShapeType="1"/>
            </p:cNvSpPr>
            <p:nvPr/>
          </p:nvSpPr>
          <p:spPr bwMode="auto">
            <a:xfrm>
              <a:off x="3762" y="2064"/>
              <a:ext cx="25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4" name="Group 60"/>
          <p:cNvGrpSpPr>
            <a:grpSpLocks/>
          </p:cNvGrpSpPr>
          <p:nvPr/>
        </p:nvGrpSpPr>
        <p:grpSpPr bwMode="auto">
          <a:xfrm>
            <a:off x="4972052" y="2498117"/>
            <a:ext cx="3006726" cy="2098675"/>
            <a:chOff x="2532" y="918"/>
            <a:chExt cx="1894" cy="1322"/>
          </a:xfrm>
        </p:grpSpPr>
        <p:sp>
          <p:nvSpPr>
            <p:cNvPr id="155" name="Rectangle 55"/>
            <p:cNvSpPr>
              <a:spLocks noChangeAspect="1" noChangeArrowheads="1"/>
            </p:cNvSpPr>
            <p:nvPr/>
          </p:nvSpPr>
          <p:spPr bwMode="auto">
            <a:xfrm>
              <a:off x="4068" y="1116"/>
              <a:ext cx="35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SRAS</a:t>
              </a:r>
              <a:r>
                <a:rPr kumimoji="0" lang="en-US" sz="1600" b="1" i="1" baseline="-250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Freeform 11"/>
            <p:cNvSpPr>
              <a:spLocks noChangeAspect="1"/>
            </p:cNvSpPr>
            <p:nvPr/>
          </p:nvSpPr>
          <p:spPr bwMode="auto">
            <a:xfrm rot="802568">
              <a:off x="2688" y="918"/>
              <a:ext cx="1234" cy="1322"/>
            </a:xfrm>
            <a:custGeom>
              <a:avLst/>
              <a:gdLst>
                <a:gd name="T0" fmla="*/ 1 w 4625"/>
                <a:gd name="T1" fmla="*/ 25 h 4959"/>
                <a:gd name="T2" fmla="*/ 1 w 4625"/>
                <a:gd name="T3" fmla="*/ 24 h 4959"/>
                <a:gd name="T4" fmla="*/ 2 w 4625"/>
                <a:gd name="T5" fmla="*/ 24 h 4959"/>
                <a:gd name="T6" fmla="*/ 2 w 4625"/>
                <a:gd name="T7" fmla="*/ 23 h 4959"/>
                <a:gd name="T8" fmla="*/ 3 w 4625"/>
                <a:gd name="T9" fmla="*/ 23 h 4959"/>
                <a:gd name="T10" fmla="*/ 3 w 4625"/>
                <a:gd name="T11" fmla="*/ 22 h 4959"/>
                <a:gd name="T12" fmla="*/ 4 w 4625"/>
                <a:gd name="T13" fmla="*/ 22 h 4959"/>
                <a:gd name="T14" fmla="*/ 5 w 4625"/>
                <a:gd name="T15" fmla="*/ 21 h 4959"/>
                <a:gd name="T16" fmla="*/ 5 w 4625"/>
                <a:gd name="T17" fmla="*/ 21 h 4959"/>
                <a:gd name="T18" fmla="*/ 6 w 4625"/>
                <a:gd name="T19" fmla="*/ 20 h 4959"/>
                <a:gd name="T20" fmla="*/ 7 w 4625"/>
                <a:gd name="T21" fmla="*/ 19 h 4959"/>
                <a:gd name="T22" fmla="*/ 7 w 4625"/>
                <a:gd name="T23" fmla="*/ 19 h 4959"/>
                <a:gd name="T24" fmla="*/ 8 w 4625"/>
                <a:gd name="T25" fmla="*/ 18 h 4959"/>
                <a:gd name="T26" fmla="*/ 8 w 4625"/>
                <a:gd name="T27" fmla="*/ 18 h 4959"/>
                <a:gd name="T28" fmla="*/ 9 w 4625"/>
                <a:gd name="T29" fmla="*/ 17 h 4959"/>
                <a:gd name="T30" fmla="*/ 10 w 4625"/>
                <a:gd name="T31" fmla="*/ 17 h 4959"/>
                <a:gd name="T32" fmla="*/ 10 w 4625"/>
                <a:gd name="T33" fmla="*/ 16 h 4959"/>
                <a:gd name="T34" fmla="*/ 11 w 4625"/>
                <a:gd name="T35" fmla="*/ 15 h 4959"/>
                <a:gd name="T36" fmla="*/ 11 w 4625"/>
                <a:gd name="T37" fmla="*/ 15 h 4959"/>
                <a:gd name="T38" fmla="*/ 12 w 4625"/>
                <a:gd name="T39" fmla="*/ 14 h 4959"/>
                <a:gd name="T40" fmla="*/ 12 w 4625"/>
                <a:gd name="T41" fmla="*/ 14 h 4959"/>
                <a:gd name="T42" fmla="*/ 13 w 4625"/>
                <a:gd name="T43" fmla="*/ 13 h 4959"/>
                <a:gd name="T44" fmla="*/ 13 w 4625"/>
                <a:gd name="T45" fmla="*/ 13 h 4959"/>
                <a:gd name="T46" fmla="*/ 14 w 4625"/>
                <a:gd name="T47" fmla="*/ 12 h 4959"/>
                <a:gd name="T48" fmla="*/ 14 w 4625"/>
                <a:gd name="T49" fmla="*/ 11 h 4959"/>
                <a:gd name="T50" fmla="*/ 15 w 4625"/>
                <a:gd name="T51" fmla="*/ 11 h 4959"/>
                <a:gd name="T52" fmla="*/ 15 w 4625"/>
                <a:gd name="T53" fmla="*/ 10 h 4959"/>
                <a:gd name="T54" fmla="*/ 16 w 4625"/>
                <a:gd name="T55" fmla="*/ 10 h 4959"/>
                <a:gd name="T56" fmla="*/ 17 w 4625"/>
                <a:gd name="T57" fmla="*/ 9 h 4959"/>
                <a:gd name="T58" fmla="*/ 17 w 4625"/>
                <a:gd name="T59" fmla="*/ 8 h 4959"/>
                <a:gd name="T60" fmla="*/ 17 w 4625"/>
                <a:gd name="T61" fmla="*/ 8 h 4959"/>
                <a:gd name="T62" fmla="*/ 18 w 4625"/>
                <a:gd name="T63" fmla="*/ 7 h 4959"/>
                <a:gd name="T64" fmla="*/ 18 w 4625"/>
                <a:gd name="T65" fmla="*/ 7 h 4959"/>
                <a:gd name="T66" fmla="*/ 19 w 4625"/>
                <a:gd name="T67" fmla="*/ 6 h 4959"/>
                <a:gd name="T68" fmla="*/ 19 w 4625"/>
                <a:gd name="T69" fmla="*/ 6 h 4959"/>
                <a:gd name="T70" fmla="*/ 19 w 4625"/>
                <a:gd name="T71" fmla="*/ 5 h 4959"/>
                <a:gd name="T72" fmla="*/ 20 w 4625"/>
                <a:gd name="T73" fmla="*/ 5 h 4959"/>
                <a:gd name="T74" fmla="*/ 20 w 4625"/>
                <a:gd name="T75" fmla="*/ 4 h 4959"/>
                <a:gd name="T76" fmla="*/ 21 w 4625"/>
                <a:gd name="T77" fmla="*/ 4 h 4959"/>
                <a:gd name="T78" fmla="*/ 21 w 4625"/>
                <a:gd name="T79" fmla="*/ 3 h 4959"/>
                <a:gd name="T80" fmla="*/ 21 w 4625"/>
                <a:gd name="T81" fmla="*/ 3 h 4959"/>
                <a:gd name="T82" fmla="*/ 22 w 4625"/>
                <a:gd name="T83" fmla="*/ 2 h 4959"/>
                <a:gd name="T84" fmla="*/ 22 w 4625"/>
                <a:gd name="T85" fmla="*/ 2 h 4959"/>
                <a:gd name="T86" fmla="*/ 22 w 4625"/>
                <a:gd name="T87" fmla="*/ 2 h 4959"/>
                <a:gd name="T88" fmla="*/ 23 w 4625"/>
                <a:gd name="T89" fmla="*/ 1 h 4959"/>
                <a:gd name="T90" fmla="*/ 23 w 4625"/>
                <a:gd name="T91" fmla="*/ 1 h 4959"/>
                <a:gd name="T92" fmla="*/ 23 w 4625"/>
                <a:gd name="T93" fmla="*/ 1 h 4959"/>
                <a:gd name="T94" fmla="*/ 23 w 4625"/>
                <a:gd name="T95" fmla="*/ 0 h 4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25"/>
                <a:gd name="T145" fmla="*/ 0 h 4959"/>
                <a:gd name="T146" fmla="*/ 4625 w 4625"/>
                <a:gd name="T147" fmla="*/ 4959 h 4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25" h="4959">
                  <a:moveTo>
                    <a:pt x="0" y="4959"/>
                  </a:moveTo>
                  <a:lnTo>
                    <a:pt x="40" y="4928"/>
                  </a:lnTo>
                  <a:lnTo>
                    <a:pt x="82" y="4897"/>
                  </a:lnTo>
                  <a:lnTo>
                    <a:pt x="122" y="4866"/>
                  </a:lnTo>
                  <a:lnTo>
                    <a:pt x="164" y="4835"/>
                  </a:lnTo>
                  <a:lnTo>
                    <a:pt x="205" y="4803"/>
                  </a:lnTo>
                  <a:lnTo>
                    <a:pt x="246" y="4771"/>
                  </a:lnTo>
                  <a:lnTo>
                    <a:pt x="287" y="4739"/>
                  </a:lnTo>
                  <a:lnTo>
                    <a:pt x="328" y="4706"/>
                  </a:lnTo>
                  <a:lnTo>
                    <a:pt x="369" y="4673"/>
                  </a:lnTo>
                  <a:lnTo>
                    <a:pt x="409" y="4640"/>
                  </a:lnTo>
                  <a:lnTo>
                    <a:pt x="451" y="4607"/>
                  </a:lnTo>
                  <a:lnTo>
                    <a:pt x="491" y="4574"/>
                  </a:lnTo>
                  <a:lnTo>
                    <a:pt x="532" y="4540"/>
                  </a:lnTo>
                  <a:lnTo>
                    <a:pt x="573" y="4506"/>
                  </a:lnTo>
                  <a:lnTo>
                    <a:pt x="614" y="4472"/>
                  </a:lnTo>
                  <a:lnTo>
                    <a:pt x="654" y="4437"/>
                  </a:lnTo>
                  <a:lnTo>
                    <a:pt x="695" y="4403"/>
                  </a:lnTo>
                  <a:lnTo>
                    <a:pt x="736" y="4368"/>
                  </a:lnTo>
                  <a:lnTo>
                    <a:pt x="776" y="4333"/>
                  </a:lnTo>
                  <a:lnTo>
                    <a:pt x="817" y="4298"/>
                  </a:lnTo>
                  <a:lnTo>
                    <a:pt x="857" y="4261"/>
                  </a:lnTo>
                  <a:lnTo>
                    <a:pt x="898" y="4226"/>
                  </a:lnTo>
                  <a:lnTo>
                    <a:pt x="938" y="4190"/>
                  </a:lnTo>
                  <a:lnTo>
                    <a:pt x="978" y="4154"/>
                  </a:lnTo>
                  <a:lnTo>
                    <a:pt x="1018" y="4118"/>
                  </a:lnTo>
                  <a:lnTo>
                    <a:pt x="1058" y="4081"/>
                  </a:lnTo>
                  <a:lnTo>
                    <a:pt x="1098" y="4044"/>
                  </a:lnTo>
                  <a:lnTo>
                    <a:pt x="1138" y="4007"/>
                  </a:lnTo>
                  <a:lnTo>
                    <a:pt x="1179" y="3970"/>
                  </a:lnTo>
                  <a:lnTo>
                    <a:pt x="1218" y="3933"/>
                  </a:lnTo>
                  <a:lnTo>
                    <a:pt x="1257" y="3895"/>
                  </a:lnTo>
                  <a:lnTo>
                    <a:pt x="1298" y="3858"/>
                  </a:lnTo>
                  <a:lnTo>
                    <a:pt x="1337" y="3821"/>
                  </a:lnTo>
                  <a:lnTo>
                    <a:pt x="1376" y="3782"/>
                  </a:lnTo>
                  <a:lnTo>
                    <a:pt x="1416" y="3745"/>
                  </a:lnTo>
                  <a:lnTo>
                    <a:pt x="1455" y="3707"/>
                  </a:lnTo>
                  <a:lnTo>
                    <a:pt x="1493" y="3669"/>
                  </a:lnTo>
                  <a:lnTo>
                    <a:pt x="1533" y="3630"/>
                  </a:lnTo>
                  <a:lnTo>
                    <a:pt x="1572" y="3592"/>
                  </a:lnTo>
                  <a:lnTo>
                    <a:pt x="1610" y="3554"/>
                  </a:lnTo>
                  <a:lnTo>
                    <a:pt x="1650" y="3515"/>
                  </a:lnTo>
                  <a:lnTo>
                    <a:pt x="1688" y="3477"/>
                  </a:lnTo>
                  <a:lnTo>
                    <a:pt x="1726" y="3438"/>
                  </a:lnTo>
                  <a:lnTo>
                    <a:pt x="1765" y="3399"/>
                  </a:lnTo>
                  <a:lnTo>
                    <a:pt x="1803" y="3360"/>
                  </a:lnTo>
                  <a:lnTo>
                    <a:pt x="1841" y="3322"/>
                  </a:lnTo>
                  <a:lnTo>
                    <a:pt x="1880" y="3282"/>
                  </a:lnTo>
                  <a:lnTo>
                    <a:pt x="1918" y="3244"/>
                  </a:lnTo>
                  <a:lnTo>
                    <a:pt x="1955" y="3204"/>
                  </a:lnTo>
                  <a:lnTo>
                    <a:pt x="1992" y="3166"/>
                  </a:lnTo>
                  <a:lnTo>
                    <a:pt x="2030" y="3127"/>
                  </a:lnTo>
                  <a:lnTo>
                    <a:pt x="2067" y="3087"/>
                  </a:lnTo>
                  <a:lnTo>
                    <a:pt x="2104" y="3048"/>
                  </a:lnTo>
                  <a:lnTo>
                    <a:pt x="2141" y="3009"/>
                  </a:lnTo>
                  <a:lnTo>
                    <a:pt x="2178" y="2969"/>
                  </a:lnTo>
                  <a:lnTo>
                    <a:pt x="2216" y="2930"/>
                  </a:lnTo>
                  <a:lnTo>
                    <a:pt x="2252" y="2890"/>
                  </a:lnTo>
                  <a:lnTo>
                    <a:pt x="2289" y="2851"/>
                  </a:lnTo>
                  <a:lnTo>
                    <a:pt x="2325" y="2812"/>
                  </a:lnTo>
                  <a:lnTo>
                    <a:pt x="2361" y="2772"/>
                  </a:lnTo>
                  <a:lnTo>
                    <a:pt x="2398" y="2733"/>
                  </a:lnTo>
                  <a:lnTo>
                    <a:pt x="2434" y="2694"/>
                  </a:lnTo>
                  <a:lnTo>
                    <a:pt x="2469" y="2654"/>
                  </a:lnTo>
                  <a:lnTo>
                    <a:pt x="2505" y="2615"/>
                  </a:lnTo>
                  <a:lnTo>
                    <a:pt x="2540" y="2575"/>
                  </a:lnTo>
                  <a:lnTo>
                    <a:pt x="2575" y="2536"/>
                  </a:lnTo>
                  <a:lnTo>
                    <a:pt x="2610" y="2497"/>
                  </a:lnTo>
                  <a:lnTo>
                    <a:pt x="2645" y="2457"/>
                  </a:lnTo>
                  <a:lnTo>
                    <a:pt x="2681" y="2418"/>
                  </a:lnTo>
                  <a:lnTo>
                    <a:pt x="2715" y="2380"/>
                  </a:lnTo>
                  <a:lnTo>
                    <a:pt x="2750" y="2340"/>
                  </a:lnTo>
                  <a:lnTo>
                    <a:pt x="2784" y="2301"/>
                  </a:lnTo>
                  <a:lnTo>
                    <a:pt x="2818" y="2262"/>
                  </a:lnTo>
                  <a:lnTo>
                    <a:pt x="2852" y="2223"/>
                  </a:lnTo>
                  <a:lnTo>
                    <a:pt x="2885" y="2185"/>
                  </a:lnTo>
                  <a:lnTo>
                    <a:pt x="2919" y="2146"/>
                  </a:lnTo>
                  <a:lnTo>
                    <a:pt x="2952" y="2107"/>
                  </a:lnTo>
                  <a:lnTo>
                    <a:pt x="2985" y="2069"/>
                  </a:lnTo>
                  <a:lnTo>
                    <a:pt x="3018" y="2030"/>
                  </a:lnTo>
                  <a:lnTo>
                    <a:pt x="3051" y="1992"/>
                  </a:lnTo>
                  <a:lnTo>
                    <a:pt x="3083" y="1955"/>
                  </a:lnTo>
                  <a:lnTo>
                    <a:pt x="3116" y="1917"/>
                  </a:lnTo>
                  <a:lnTo>
                    <a:pt x="3148" y="1878"/>
                  </a:lnTo>
                  <a:lnTo>
                    <a:pt x="3179" y="1841"/>
                  </a:lnTo>
                  <a:lnTo>
                    <a:pt x="3211" y="1804"/>
                  </a:lnTo>
                  <a:lnTo>
                    <a:pt x="3242" y="1765"/>
                  </a:lnTo>
                  <a:lnTo>
                    <a:pt x="3274" y="1728"/>
                  </a:lnTo>
                  <a:lnTo>
                    <a:pt x="3305" y="1691"/>
                  </a:lnTo>
                  <a:lnTo>
                    <a:pt x="3336" y="1655"/>
                  </a:lnTo>
                  <a:lnTo>
                    <a:pt x="3366" y="1617"/>
                  </a:lnTo>
                  <a:lnTo>
                    <a:pt x="3396" y="1581"/>
                  </a:lnTo>
                  <a:lnTo>
                    <a:pt x="3426" y="1544"/>
                  </a:lnTo>
                  <a:lnTo>
                    <a:pt x="3456" y="1508"/>
                  </a:lnTo>
                  <a:lnTo>
                    <a:pt x="3486" y="1472"/>
                  </a:lnTo>
                  <a:lnTo>
                    <a:pt x="3516" y="1435"/>
                  </a:lnTo>
                  <a:lnTo>
                    <a:pt x="3544" y="1400"/>
                  </a:lnTo>
                  <a:lnTo>
                    <a:pt x="3573" y="1365"/>
                  </a:lnTo>
                  <a:lnTo>
                    <a:pt x="3602" y="1329"/>
                  </a:lnTo>
                  <a:lnTo>
                    <a:pt x="3630" y="1294"/>
                  </a:lnTo>
                  <a:lnTo>
                    <a:pt x="3658" y="1260"/>
                  </a:lnTo>
                  <a:lnTo>
                    <a:pt x="3686" y="1225"/>
                  </a:lnTo>
                  <a:lnTo>
                    <a:pt x="3713" y="1191"/>
                  </a:lnTo>
                  <a:lnTo>
                    <a:pt x="3741" y="1155"/>
                  </a:lnTo>
                  <a:lnTo>
                    <a:pt x="3768" y="1121"/>
                  </a:lnTo>
                  <a:lnTo>
                    <a:pt x="3795" y="1088"/>
                  </a:lnTo>
                  <a:lnTo>
                    <a:pt x="3822" y="1054"/>
                  </a:lnTo>
                  <a:lnTo>
                    <a:pt x="3848" y="1021"/>
                  </a:lnTo>
                  <a:lnTo>
                    <a:pt x="3874" y="988"/>
                  </a:lnTo>
                  <a:lnTo>
                    <a:pt x="3900" y="955"/>
                  </a:lnTo>
                  <a:lnTo>
                    <a:pt x="3925" y="923"/>
                  </a:lnTo>
                  <a:lnTo>
                    <a:pt x="3951" y="891"/>
                  </a:lnTo>
                  <a:lnTo>
                    <a:pt x="3975" y="860"/>
                  </a:lnTo>
                  <a:lnTo>
                    <a:pt x="4000" y="828"/>
                  </a:lnTo>
                  <a:lnTo>
                    <a:pt x="4024" y="797"/>
                  </a:lnTo>
                  <a:lnTo>
                    <a:pt x="4049" y="765"/>
                  </a:lnTo>
                  <a:lnTo>
                    <a:pt x="4072" y="735"/>
                  </a:lnTo>
                  <a:lnTo>
                    <a:pt x="4095" y="704"/>
                  </a:lnTo>
                  <a:lnTo>
                    <a:pt x="4119" y="674"/>
                  </a:lnTo>
                  <a:lnTo>
                    <a:pt x="4142" y="645"/>
                  </a:lnTo>
                  <a:lnTo>
                    <a:pt x="4164" y="615"/>
                  </a:lnTo>
                  <a:lnTo>
                    <a:pt x="4187" y="586"/>
                  </a:lnTo>
                  <a:lnTo>
                    <a:pt x="4209" y="557"/>
                  </a:lnTo>
                  <a:lnTo>
                    <a:pt x="4230" y="529"/>
                  </a:lnTo>
                  <a:lnTo>
                    <a:pt x="4252" y="501"/>
                  </a:lnTo>
                  <a:lnTo>
                    <a:pt x="4273" y="472"/>
                  </a:lnTo>
                  <a:lnTo>
                    <a:pt x="4293" y="445"/>
                  </a:lnTo>
                  <a:lnTo>
                    <a:pt x="4314" y="418"/>
                  </a:lnTo>
                  <a:lnTo>
                    <a:pt x="4334" y="391"/>
                  </a:lnTo>
                  <a:lnTo>
                    <a:pt x="4354" y="366"/>
                  </a:lnTo>
                  <a:lnTo>
                    <a:pt x="4373" y="339"/>
                  </a:lnTo>
                  <a:lnTo>
                    <a:pt x="4392" y="314"/>
                  </a:lnTo>
                  <a:lnTo>
                    <a:pt x="4411" y="289"/>
                  </a:lnTo>
                  <a:lnTo>
                    <a:pt x="4429" y="263"/>
                  </a:lnTo>
                  <a:lnTo>
                    <a:pt x="4447" y="239"/>
                  </a:lnTo>
                  <a:lnTo>
                    <a:pt x="4466" y="216"/>
                  </a:lnTo>
                  <a:lnTo>
                    <a:pt x="4484" y="192"/>
                  </a:lnTo>
                  <a:lnTo>
                    <a:pt x="4501" y="169"/>
                  </a:lnTo>
                  <a:lnTo>
                    <a:pt x="4517" y="146"/>
                  </a:lnTo>
                  <a:lnTo>
                    <a:pt x="4534" y="124"/>
                  </a:lnTo>
                  <a:lnTo>
                    <a:pt x="4550" y="102"/>
                  </a:lnTo>
                  <a:lnTo>
                    <a:pt x="4566" y="80"/>
                  </a:lnTo>
                  <a:lnTo>
                    <a:pt x="4580" y="59"/>
                  </a:lnTo>
                  <a:lnTo>
                    <a:pt x="4595" y="39"/>
                  </a:lnTo>
                  <a:lnTo>
                    <a:pt x="4610" y="19"/>
                  </a:lnTo>
                  <a:lnTo>
                    <a:pt x="4625" y="0"/>
                  </a:lnTo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Line 41"/>
            <p:cNvSpPr>
              <a:spLocks noChangeShapeType="1"/>
            </p:cNvSpPr>
            <p:nvPr/>
          </p:nvSpPr>
          <p:spPr bwMode="auto">
            <a:xfrm>
              <a:off x="3552" y="1248"/>
              <a:ext cx="23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8" name="Line 42"/>
            <p:cNvSpPr>
              <a:spLocks noChangeShapeType="1"/>
            </p:cNvSpPr>
            <p:nvPr/>
          </p:nvSpPr>
          <p:spPr bwMode="auto">
            <a:xfrm>
              <a:off x="2532" y="1920"/>
              <a:ext cx="23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9" name="Group 51"/>
          <p:cNvGrpSpPr>
            <a:grpSpLocks/>
          </p:cNvGrpSpPr>
          <p:nvPr/>
        </p:nvGrpSpPr>
        <p:grpSpPr bwMode="auto">
          <a:xfrm>
            <a:off x="7000089" y="1638685"/>
            <a:ext cx="1971675" cy="492126"/>
            <a:chOff x="4460" y="682"/>
            <a:chExt cx="1242" cy="310"/>
          </a:xfrm>
        </p:grpSpPr>
        <p:sp>
          <p:nvSpPr>
            <p:cNvPr id="160" name="Rectangle 44"/>
            <p:cNvSpPr>
              <a:spLocks noChangeArrowheads="1"/>
            </p:cNvSpPr>
            <p:nvPr/>
          </p:nvSpPr>
          <p:spPr bwMode="auto">
            <a:xfrm>
              <a:off x="4460" y="682"/>
              <a:ext cx="1242" cy="310"/>
            </a:xfrm>
            <a:prstGeom prst="rect">
              <a:avLst/>
            </a:prstGeom>
            <a:solidFill>
              <a:srgbClr val="FAFFD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Rectangle 45"/>
            <p:cNvSpPr>
              <a:spLocks noChangeArrowheads="1"/>
            </p:cNvSpPr>
            <p:nvPr/>
          </p:nvSpPr>
          <p:spPr bwMode="auto">
            <a:xfrm>
              <a:off x="4530" y="714"/>
              <a:ext cx="11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Lower resource </a:t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prices increase </a:t>
              </a:r>
              <a:r>
                <a:rPr kumimoji="0" lang="en-US" sz="1600" b="1" i="1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SRAS</a:t>
              </a:r>
            </a:p>
          </p:txBody>
        </p:sp>
      </p:grpSp>
      <p:sp>
        <p:nvSpPr>
          <p:cNvPr id="165" name="Line 52"/>
          <p:cNvSpPr>
            <a:spLocks noChangeAspect="1" noChangeShapeType="1"/>
          </p:cNvSpPr>
          <p:nvPr/>
        </p:nvSpPr>
        <p:spPr bwMode="auto">
          <a:xfrm flipH="1">
            <a:off x="4722383" y="3612542"/>
            <a:ext cx="867204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Line 61"/>
          <p:cNvSpPr>
            <a:spLocks noChangeAspect="1" noChangeShapeType="1"/>
          </p:cNvSpPr>
          <p:nvPr/>
        </p:nvSpPr>
        <p:spPr bwMode="auto">
          <a:xfrm>
            <a:off x="6286500" y="3685567"/>
            <a:ext cx="0" cy="1433512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Line 62"/>
          <p:cNvSpPr>
            <a:spLocks noChangeAspect="1" noChangeShapeType="1"/>
          </p:cNvSpPr>
          <p:nvPr/>
        </p:nvSpPr>
        <p:spPr bwMode="auto">
          <a:xfrm flipH="1">
            <a:off x="4722384" y="3609367"/>
            <a:ext cx="156094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Rectangle 63"/>
          <p:cNvSpPr>
            <a:spLocks noChangeArrowheads="1"/>
          </p:cNvSpPr>
          <p:nvPr/>
        </p:nvSpPr>
        <p:spPr bwMode="auto">
          <a:xfrm>
            <a:off x="6164263" y="5176189"/>
            <a:ext cx="2164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baseline="-25000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Freeform 18"/>
          <p:cNvSpPr>
            <a:spLocks/>
          </p:cNvSpPr>
          <p:nvPr/>
        </p:nvSpPr>
        <p:spPr bwMode="auto">
          <a:xfrm>
            <a:off x="6219825" y="3545867"/>
            <a:ext cx="119063" cy="119062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Freeform 30"/>
          <p:cNvSpPr>
            <a:spLocks/>
          </p:cNvSpPr>
          <p:nvPr/>
        </p:nvSpPr>
        <p:spPr bwMode="auto">
          <a:xfrm>
            <a:off x="5565775" y="3550629"/>
            <a:ext cx="119063" cy="119063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1" name="Group 46"/>
          <p:cNvGrpSpPr>
            <a:grpSpLocks/>
          </p:cNvGrpSpPr>
          <p:nvPr/>
        </p:nvGrpSpPr>
        <p:grpSpPr bwMode="auto">
          <a:xfrm>
            <a:off x="2717290" y="5081779"/>
            <a:ext cx="1863726" cy="1369620"/>
            <a:chOff x="293" y="1218"/>
            <a:chExt cx="1248" cy="940"/>
          </a:xfrm>
        </p:grpSpPr>
        <p:sp>
          <p:nvSpPr>
            <p:cNvPr id="172" name="Rectangle 47"/>
            <p:cNvSpPr>
              <a:spLocks noChangeArrowheads="1"/>
            </p:cNvSpPr>
            <p:nvPr/>
          </p:nvSpPr>
          <p:spPr bwMode="auto">
            <a:xfrm>
              <a:off x="353" y="1218"/>
              <a:ext cx="1154" cy="940"/>
            </a:xfrm>
            <a:prstGeom prst="rect">
              <a:avLst/>
            </a:prstGeom>
            <a:solidFill>
              <a:srgbClr val="FAFFD9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>
                <a:latin typeface="Times New Roman" pitchFamily="-110" charset="0"/>
              </a:endParaRPr>
            </a:p>
          </p:txBody>
        </p:sp>
        <p:sp>
          <p:nvSpPr>
            <p:cNvPr id="173" name="Text Box 48"/>
            <p:cNvSpPr txBox="1">
              <a:spLocks noChangeArrowheads="1"/>
            </p:cNvSpPr>
            <p:nvPr/>
          </p:nvSpPr>
          <p:spPr bwMode="auto">
            <a:xfrm>
              <a:off x="293" y="1248"/>
              <a:ext cx="1248" cy="875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0" dirty="0">
                  <a:latin typeface="Times New Roman" pitchFamily="18" charset="0"/>
                  <a:cs typeface="Times New Roman" pitchFamily="18" charset="0"/>
                </a:rPr>
                <a:t>In the short-run, </a:t>
              </a:r>
              <a:br>
                <a:rPr lang="en-US" sz="1600" b="0" dirty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 dirty="0">
                  <a:latin typeface="Times New Roman" pitchFamily="18" charset="0"/>
                  <a:cs typeface="Times New Roman" pitchFamily="18" charset="0"/>
                </a:rPr>
                <a:t>output may exceed </a:t>
              </a:r>
              <a:br>
                <a:rPr lang="en-US" sz="1600" b="0" dirty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 dirty="0">
                  <a:latin typeface="Times New Roman" pitchFamily="18" charset="0"/>
                  <a:cs typeface="Times New Roman" pitchFamily="18" charset="0"/>
                </a:rPr>
                <a:t>or fall short of </a:t>
              </a:r>
              <a:br>
                <a:rPr lang="en-US" sz="1600" b="0" dirty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 dirty="0">
                  <a:latin typeface="Times New Roman" pitchFamily="18" charset="0"/>
                  <a:cs typeface="Times New Roman" pitchFamily="18" charset="0"/>
                </a:rPr>
                <a:t>the economy’s </a:t>
              </a:r>
              <a:br>
                <a:rPr lang="en-US" sz="1600" b="0" dirty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 dirty="0">
                  <a:latin typeface="Times New Roman" pitchFamily="18" charset="0"/>
                  <a:cs typeface="Times New Roman" pitchFamily="18" charset="0"/>
                </a:rPr>
                <a:t>full-employment capacity (</a:t>
              </a:r>
              <a:r>
                <a:rPr lang="en-US" sz="1600" b="1" i="1" dirty="0">
                  <a:solidFill>
                    <a:srgbClr val="C03838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1600" b="1" i="1" baseline="-25000" dirty="0">
                  <a:solidFill>
                    <a:srgbClr val="C03838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600" b="0" dirty="0">
                  <a:latin typeface="Times New Roman" pitchFamily="18" charset="0"/>
                  <a:cs typeface="Times New Roman" pitchFamily="18" charset="0"/>
                </a:rPr>
                <a:t>).</a:t>
              </a:r>
            </a:p>
          </p:txBody>
        </p:sp>
      </p:grpSp>
      <p:sp>
        <p:nvSpPr>
          <p:cNvPr id="174" name="Text Box 10"/>
          <p:cNvSpPr txBox="1">
            <a:spLocks noChangeArrowheads="1"/>
          </p:cNvSpPr>
          <p:nvPr/>
        </p:nvSpPr>
        <p:spPr bwMode="auto">
          <a:xfrm>
            <a:off x="179017" y="2519123"/>
            <a:ext cx="40801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falling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interest rates will shift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175" name="Text Box 10"/>
          <p:cNvSpPr txBox="1">
            <a:spLocks noChangeArrowheads="1"/>
          </p:cNvSpPr>
          <p:nvPr/>
        </p:nvSpPr>
        <p:spPr bwMode="auto">
          <a:xfrm>
            <a:off x="176437" y="3066722"/>
            <a:ext cx="40801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while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lower resource prices decrease production costs and thereby increase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(from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176" name="Text Box 10"/>
          <p:cNvSpPr txBox="1">
            <a:spLocks noChangeArrowheads="1"/>
          </p:cNvSpPr>
          <p:nvPr/>
        </p:nvSpPr>
        <p:spPr bwMode="auto">
          <a:xfrm>
            <a:off x="181606" y="3893285"/>
            <a:ext cx="40801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 direct output toward its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full-employment potential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77" name="Rectangle 7"/>
          <p:cNvSpPr>
            <a:spLocks noChangeAspect="1" noChangeArrowheads="1"/>
          </p:cNvSpPr>
          <p:nvPr/>
        </p:nvSpPr>
        <p:spPr bwMode="auto">
          <a:xfrm>
            <a:off x="4331970" y="3470329"/>
            <a:ext cx="3318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2800" b="0" baseline="-25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4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139" grpId="0"/>
      <p:bldP spid="166" grpId="0" animBg="1"/>
      <p:bldP spid="167" grpId="0" animBg="1"/>
      <p:bldP spid="168" grpId="0"/>
      <p:bldP spid="169" grpId="0" animBg="1"/>
      <p:bldP spid="174" grpId="0" build="p"/>
      <p:bldP spid="175" grpId="0" build="p"/>
      <p:bldP spid="17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/>
              <a:t>The Macro-Adjustment Process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2242739"/>
            <a:ext cx="40801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output is temporarily greater than long-run potential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47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282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6"/>
          <p:cNvSpPr>
            <a:spLocks noChangeAspect="1" noChangeArrowheads="1"/>
          </p:cNvSpPr>
          <p:nvPr/>
        </p:nvSpPr>
        <p:spPr bwMode="auto">
          <a:xfrm>
            <a:off x="7533458" y="5072386"/>
            <a:ext cx="1352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236610" y="1724864"/>
            <a:ext cx="593432" cy="3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Text Box 10"/>
          <p:cNvSpPr txBox="1">
            <a:spLocks noChangeArrowheads="1"/>
          </p:cNvSpPr>
          <p:nvPr/>
        </p:nvSpPr>
        <p:spPr bwMode="auto">
          <a:xfrm>
            <a:off x="179017" y="2519123"/>
            <a:ext cx="40801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higher interest rates will reduce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(from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175" name="Text Box 10"/>
          <p:cNvSpPr txBox="1">
            <a:spLocks noChangeArrowheads="1"/>
          </p:cNvSpPr>
          <p:nvPr/>
        </p:nvSpPr>
        <p:spPr bwMode="auto">
          <a:xfrm>
            <a:off x="176437" y="3066722"/>
            <a:ext cx="40801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higher resource prices increase production costs and thereby reduce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(from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176" name="Text Box 10"/>
          <p:cNvSpPr txBox="1">
            <a:spLocks noChangeArrowheads="1"/>
          </p:cNvSpPr>
          <p:nvPr/>
        </p:nvSpPr>
        <p:spPr bwMode="auto">
          <a:xfrm>
            <a:off x="181606" y="3893285"/>
            <a:ext cx="40801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			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directing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output toward its full-employment potential (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51" name="Rectangle 3"/>
          <p:cNvSpPr>
            <a:spLocks noChangeAspect="1" noChangeArrowheads="1"/>
          </p:cNvSpPr>
          <p:nvPr/>
        </p:nvSpPr>
        <p:spPr bwMode="auto">
          <a:xfrm>
            <a:off x="2952399" y="1630978"/>
            <a:ext cx="4265613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4"/>
          <p:cNvSpPr>
            <a:spLocks noChangeAspect="1" noChangeArrowheads="1"/>
          </p:cNvSpPr>
          <p:nvPr/>
        </p:nvSpPr>
        <p:spPr bwMode="auto">
          <a:xfrm>
            <a:off x="2952399" y="1630978"/>
            <a:ext cx="4265613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8"/>
          <p:cNvSpPr>
            <a:spLocks noChangeAspect="1" noChangeArrowheads="1"/>
          </p:cNvSpPr>
          <p:nvPr/>
        </p:nvSpPr>
        <p:spPr bwMode="auto">
          <a:xfrm>
            <a:off x="4349399" y="3413740"/>
            <a:ext cx="28693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4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24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9"/>
          <p:cNvSpPr>
            <a:spLocks noChangeShapeType="1"/>
          </p:cNvSpPr>
          <p:nvPr/>
        </p:nvSpPr>
        <p:spPr bwMode="auto">
          <a:xfrm>
            <a:off x="6032149" y="2240578"/>
            <a:ext cx="1588" cy="2868612"/>
          </a:xfrm>
          <a:prstGeom prst="line">
            <a:avLst/>
          </a:prstGeom>
          <a:noFill/>
          <a:ln w="57150">
            <a:solidFill>
              <a:srgbClr val="C0383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5821804" y="2011097"/>
            <a:ext cx="4488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4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endParaRPr kumimoji="0" lang="en-US" sz="1400" b="1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12"/>
          <p:cNvSpPr>
            <a:spLocks noChangeAspect="1" noChangeArrowheads="1"/>
          </p:cNvSpPr>
          <p:nvPr/>
        </p:nvSpPr>
        <p:spPr bwMode="auto">
          <a:xfrm>
            <a:off x="7765699" y="2764453"/>
            <a:ext cx="4985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kumimoji="0" lang="en-US" sz="1400" b="1" i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400" b="1" baseline="-25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Freeform 13"/>
          <p:cNvSpPr>
            <a:spLocks noChangeAspect="1"/>
          </p:cNvSpPr>
          <p:nvPr/>
        </p:nvSpPr>
        <p:spPr bwMode="auto">
          <a:xfrm rot="802568">
            <a:off x="5632099" y="2478703"/>
            <a:ext cx="1958975" cy="2098675"/>
          </a:xfrm>
          <a:custGeom>
            <a:avLst/>
            <a:gdLst>
              <a:gd name="T0" fmla="*/ 2147483647 w 4625"/>
              <a:gd name="T1" fmla="*/ 2147483647 h 4959"/>
              <a:gd name="T2" fmla="*/ 2147483647 w 4625"/>
              <a:gd name="T3" fmla="*/ 2147483647 h 4959"/>
              <a:gd name="T4" fmla="*/ 2147483647 w 4625"/>
              <a:gd name="T5" fmla="*/ 2147483647 h 4959"/>
              <a:gd name="T6" fmla="*/ 2147483647 w 4625"/>
              <a:gd name="T7" fmla="*/ 2147483647 h 4959"/>
              <a:gd name="T8" fmla="*/ 2147483647 w 4625"/>
              <a:gd name="T9" fmla="*/ 2147483647 h 4959"/>
              <a:gd name="T10" fmla="*/ 2147483647 w 4625"/>
              <a:gd name="T11" fmla="*/ 2147483647 h 4959"/>
              <a:gd name="T12" fmla="*/ 2147483647 w 4625"/>
              <a:gd name="T13" fmla="*/ 2147483647 h 4959"/>
              <a:gd name="T14" fmla="*/ 2147483647 w 4625"/>
              <a:gd name="T15" fmla="*/ 2147483647 h 4959"/>
              <a:gd name="T16" fmla="*/ 2147483647 w 4625"/>
              <a:gd name="T17" fmla="*/ 2147483647 h 4959"/>
              <a:gd name="T18" fmla="*/ 2147483647 w 4625"/>
              <a:gd name="T19" fmla="*/ 2147483647 h 4959"/>
              <a:gd name="T20" fmla="*/ 2147483647 w 4625"/>
              <a:gd name="T21" fmla="*/ 2147483647 h 4959"/>
              <a:gd name="T22" fmla="*/ 2147483647 w 4625"/>
              <a:gd name="T23" fmla="*/ 2147483647 h 4959"/>
              <a:gd name="T24" fmla="*/ 2147483647 w 4625"/>
              <a:gd name="T25" fmla="*/ 2147483647 h 4959"/>
              <a:gd name="T26" fmla="*/ 2147483647 w 4625"/>
              <a:gd name="T27" fmla="*/ 2147483647 h 4959"/>
              <a:gd name="T28" fmla="*/ 2147483647 w 4625"/>
              <a:gd name="T29" fmla="*/ 2147483647 h 4959"/>
              <a:gd name="T30" fmla="*/ 2147483647 w 4625"/>
              <a:gd name="T31" fmla="*/ 2147483647 h 4959"/>
              <a:gd name="T32" fmla="*/ 2147483647 w 4625"/>
              <a:gd name="T33" fmla="*/ 2147483647 h 4959"/>
              <a:gd name="T34" fmla="*/ 2147483647 w 4625"/>
              <a:gd name="T35" fmla="*/ 2147483647 h 4959"/>
              <a:gd name="T36" fmla="*/ 2147483647 w 4625"/>
              <a:gd name="T37" fmla="*/ 2147483647 h 4959"/>
              <a:gd name="T38" fmla="*/ 2147483647 w 4625"/>
              <a:gd name="T39" fmla="*/ 2147483647 h 4959"/>
              <a:gd name="T40" fmla="*/ 2147483647 w 4625"/>
              <a:gd name="T41" fmla="*/ 2147483647 h 4959"/>
              <a:gd name="T42" fmla="*/ 2147483647 w 4625"/>
              <a:gd name="T43" fmla="*/ 2147483647 h 4959"/>
              <a:gd name="T44" fmla="*/ 2147483647 w 4625"/>
              <a:gd name="T45" fmla="*/ 2147483647 h 4959"/>
              <a:gd name="T46" fmla="*/ 2147483647 w 4625"/>
              <a:gd name="T47" fmla="*/ 2147483647 h 4959"/>
              <a:gd name="T48" fmla="*/ 2147483647 w 4625"/>
              <a:gd name="T49" fmla="*/ 2147483647 h 4959"/>
              <a:gd name="T50" fmla="*/ 2147483647 w 4625"/>
              <a:gd name="T51" fmla="*/ 2147483647 h 4959"/>
              <a:gd name="T52" fmla="*/ 2147483647 w 4625"/>
              <a:gd name="T53" fmla="*/ 2147483647 h 4959"/>
              <a:gd name="T54" fmla="*/ 2147483647 w 4625"/>
              <a:gd name="T55" fmla="*/ 2147483647 h 4959"/>
              <a:gd name="T56" fmla="*/ 2147483647 w 4625"/>
              <a:gd name="T57" fmla="*/ 2147483647 h 4959"/>
              <a:gd name="T58" fmla="*/ 2147483647 w 4625"/>
              <a:gd name="T59" fmla="*/ 2147483647 h 4959"/>
              <a:gd name="T60" fmla="*/ 2147483647 w 4625"/>
              <a:gd name="T61" fmla="*/ 2147483647 h 4959"/>
              <a:gd name="T62" fmla="*/ 2147483647 w 4625"/>
              <a:gd name="T63" fmla="*/ 2147483647 h 4959"/>
              <a:gd name="T64" fmla="*/ 2147483647 w 4625"/>
              <a:gd name="T65" fmla="*/ 2147483647 h 4959"/>
              <a:gd name="T66" fmla="*/ 2147483647 w 4625"/>
              <a:gd name="T67" fmla="*/ 2147483647 h 4959"/>
              <a:gd name="T68" fmla="*/ 2147483647 w 4625"/>
              <a:gd name="T69" fmla="*/ 2147483647 h 4959"/>
              <a:gd name="T70" fmla="*/ 2147483647 w 4625"/>
              <a:gd name="T71" fmla="*/ 2147483647 h 4959"/>
              <a:gd name="T72" fmla="*/ 2147483647 w 4625"/>
              <a:gd name="T73" fmla="*/ 2147483647 h 4959"/>
              <a:gd name="T74" fmla="*/ 2147483647 w 4625"/>
              <a:gd name="T75" fmla="*/ 2147483647 h 4959"/>
              <a:gd name="T76" fmla="*/ 2147483647 w 4625"/>
              <a:gd name="T77" fmla="*/ 2147483647 h 4959"/>
              <a:gd name="T78" fmla="*/ 2147483647 w 4625"/>
              <a:gd name="T79" fmla="*/ 2147483647 h 4959"/>
              <a:gd name="T80" fmla="*/ 2147483647 w 4625"/>
              <a:gd name="T81" fmla="*/ 2147483647 h 4959"/>
              <a:gd name="T82" fmla="*/ 2147483647 w 4625"/>
              <a:gd name="T83" fmla="*/ 2147483647 h 4959"/>
              <a:gd name="T84" fmla="*/ 2147483647 w 4625"/>
              <a:gd name="T85" fmla="*/ 2147483647 h 4959"/>
              <a:gd name="T86" fmla="*/ 2147483647 w 4625"/>
              <a:gd name="T87" fmla="*/ 2147483647 h 4959"/>
              <a:gd name="T88" fmla="*/ 2147483647 w 4625"/>
              <a:gd name="T89" fmla="*/ 2147483647 h 4959"/>
              <a:gd name="T90" fmla="*/ 2147483647 w 4625"/>
              <a:gd name="T91" fmla="*/ 2147483647 h 4959"/>
              <a:gd name="T92" fmla="*/ 2147483647 w 4625"/>
              <a:gd name="T93" fmla="*/ 2147483647 h 4959"/>
              <a:gd name="T94" fmla="*/ 2147483647 w 4625"/>
              <a:gd name="T95" fmla="*/ 2147483647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Line 18"/>
          <p:cNvSpPr>
            <a:spLocks noChangeAspect="1" noChangeShapeType="1"/>
          </p:cNvSpPr>
          <p:nvPr/>
        </p:nvSpPr>
        <p:spPr bwMode="auto">
          <a:xfrm flipH="1">
            <a:off x="4781199" y="3596303"/>
            <a:ext cx="18415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Line 19"/>
          <p:cNvSpPr>
            <a:spLocks noChangeAspect="1" noChangeShapeType="1"/>
          </p:cNvSpPr>
          <p:nvPr/>
        </p:nvSpPr>
        <p:spPr bwMode="auto">
          <a:xfrm>
            <a:off x="6679849" y="3669328"/>
            <a:ext cx="0" cy="14446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Freeform 20"/>
          <p:cNvSpPr>
            <a:spLocks noChangeAspect="1"/>
          </p:cNvSpPr>
          <p:nvPr/>
        </p:nvSpPr>
        <p:spPr bwMode="auto">
          <a:xfrm rot="-1318599">
            <a:off x="5708299" y="1954828"/>
            <a:ext cx="1973263" cy="2959100"/>
          </a:xfrm>
          <a:custGeom>
            <a:avLst/>
            <a:gdLst>
              <a:gd name="T0" fmla="*/ 2147483647 w 4147"/>
              <a:gd name="T1" fmla="*/ 2147483647 h 6220"/>
              <a:gd name="T2" fmla="*/ 2147483647 w 4147"/>
              <a:gd name="T3" fmla="*/ 2147483647 h 6220"/>
              <a:gd name="T4" fmla="*/ 2147483647 w 4147"/>
              <a:gd name="T5" fmla="*/ 2147483647 h 6220"/>
              <a:gd name="T6" fmla="*/ 2147483647 w 4147"/>
              <a:gd name="T7" fmla="*/ 2147483647 h 6220"/>
              <a:gd name="T8" fmla="*/ 2147483647 w 4147"/>
              <a:gd name="T9" fmla="*/ 2147483647 h 6220"/>
              <a:gd name="T10" fmla="*/ 2147483647 w 4147"/>
              <a:gd name="T11" fmla="*/ 2147483647 h 6220"/>
              <a:gd name="T12" fmla="*/ 2147483647 w 4147"/>
              <a:gd name="T13" fmla="*/ 2147483647 h 6220"/>
              <a:gd name="T14" fmla="*/ 2147483647 w 4147"/>
              <a:gd name="T15" fmla="*/ 2147483647 h 6220"/>
              <a:gd name="T16" fmla="*/ 2147483647 w 4147"/>
              <a:gd name="T17" fmla="*/ 2147483647 h 6220"/>
              <a:gd name="T18" fmla="*/ 2147483647 w 4147"/>
              <a:gd name="T19" fmla="*/ 2147483647 h 6220"/>
              <a:gd name="T20" fmla="*/ 2147483647 w 4147"/>
              <a:gd name="T21" fmla="*/ 2147483647 h 6220"/>
              <a:gd name="T22" fmla="*/ 2147483647 w 4147"/>
              <a:gd name="T23" fmla="*/ 2147483647 h 6220"/>
              <a:gd name="T24" fmla="*/ 2147483647 w 4147"/>
              <a:gd name="T25" fmla="*/ 2147483647 h 6220"/>
              <a:gd name="T26" fmla="*/ 2147483647 w 4147"/>
              <a:gd name="T27" fmla="*/ 2147483647 h 6220"/>
              <a:gd name="T28" fmla="*/ 2147483647 w 4147"/>
              <a:gd name="T29" fmla="*/ 2147483647 h 6220"/>
              <a:gd name="T30" fmla="*/ 2147483647 w 4147"/>
              <a:gd name="T31" fmla="*/ 2147483647 h 6220"/>
              <a:gd name="T32" fmla="*/ 2147483647 w 4147"/>
              <a:gd name="T33" fmla="*/ 2147483647 h 6220"/>
              <a:gd name="T34" fmla="*/ 2147483647 w 4147"/>
              <a:gd name="T35" fmla="*/ 2147483647 h 6220"/>
              <a:gd name="T36" fmla="*/ 2147483647 w 4147"/>
              <a:gd name="T37" fmla="*/ 2147483647 h 6220"/>
              <a:gd name="T38" fmla="*/ 2147483647 w 4147"/>
              <a:gd name="T39" fmla="*/ 2147483647 h 6220"/>
              <a:gd name="T40" fmla="*/ 2147483647 w 4147"/>
              <a:gd name="T41" fmla="*/ 2147483647 h 6220"/>
              <a:gd name="T42" fmla="*/ 2147483647 w 4147"/>
              <a:gd name="T43" fmla="*/ 2147483647 h 6220"/>
              <a:gd name="T44" fmla="*/ 2147483647 w 4147"/>
              <a:gd name="T45" fmla="*/ 2147483647 h 6220"/>
              <a:gd name="T46" fmla="*/ 2147483647 w 4147"/>
              <a:gd name="T47" fmla="*/ 2147483647 h 6220"/>
              <a:gd name="T48" fmla="*/ 2147483647 w 4147"/>
              <a:gd name="T49" fmla="*/ 2147483647 h 6220"/>
              <a:gd name="T50" fmla="*/ 2147483647 w 4147"/>
              <a:gd name="T51" fmla="*/ 2147483647 h 6220"/>
              <a:gd name="T52" fmla="*/ 2147483647 w 4147"/>
              <a:gd name="T53" fmla="*/ 2147483647 h 6220"/>
              <a:gd name="T54" fmla="*/ 2147483647 w 4147"/>
              <a:gd name="T55" fmla="*/ 2147483647 h 6220"/>
              <a:gd name="T56" fmla="*/ 2147483647 w 4147"/>
              <a:gd name="T57" fmla="*/ 2147483647 h 6220"/>
              <a:gd name="T58" fmla="*/ 2147483647 w 4147"/>
              <a:gd name="T59" fmla="*/ 2147483647 h 6220"/>
              <a:gd name="T60" fmla="*/ 2147483647 w 4147"/>
              <a:gd name="T61" fmla="*/ 2147483647 h 6220"/>
              <a:gd name="T62" fmla="*/ 2147483647 w 4147"/>
              <a:gd name="T63" fmla="*/ 2147483647 h 6220"/>
              <a:gd name="T64" fmla="*/ 2147483647 w 4147"/>
              <a:gd name="T65" fmla="*/ 2147483647 h 6220"/>
              <a:gd name="T66" fmla="*/ 2147483647 w 4147"/>
              <a:gd name="T67" fmla="*/ 2147483647 h 6220"/>
              <a:gd name="T68" fmla="*/ 2147483647 w 4147"/>
              <a:gd name="T69" fmla="*/ 2147483647 h 6220"/>
              <a:gd name="T70" fmla="*/ 2147483647 w 4147"/>
              <a:gd name="T71" fmla="*/ 2147483647 h 6220"/>
              <a:gd name="T72" fmla="*/ 2147483647 w 4147"/>
              <a:gd name="T73" fmla="*/ 2147483647 h 6220"/>
              <a:gd name="T74" fmla="*/ 2147483647 w 4147"/>
              <a:gd name="T75" fmla="*/ 2147483647 h 6220"/>
              <a:gd name="T76" fmla="*/ 2147483647 w 4147"/>
              <a:gd name="T77" fmla="*/ 2147483647 h 6220"/>
              <a:gd name="T78" fmla="*/ 2147483647 w 4147"/>
              <a:gd name="T79" fmla="*/ 2147483647 h 6220"/>
              <a:gd name="T80" fmla="*/ 2147483647 w 4147"/>
              <a:gd name="T81" fmla="*/ 2147483647 h 6220"/>
              <a:gd name="T82" fmla="*/ 2147483647 w 4147"/>
              <a:gd name="T83" fmla="*/ 2147483647 h 6220"/>
              <a:gd name="T84" fmla="*/ 2147483647 w 4147"/>
              <a:gd name="T85" fmla="*/ 2147483647 h 6220"/>
              <a:gd name="T86" fmla="*/ 2147483647 w 4147"/>
              <a:gd name="T87" fmla="*/ 2147483647 h 6220"/>
              <a:gd name="T88" fmla="*/ 2147483647 w 4147"/>
              <a:gd name="T89" fmla="*/ 2147483647 h 6220"/>
              <a:gd name="T90" fmla="*/ 2147483647 w 4147"/>
              <a:gd name="T91" fmla="*/ 2147483647 h 6220"/>
              <a:gd name="T92" fmla="*/ 2147483647 w 4147"/>
              <a:gd name="T93" fmla="*/ 2147483647 h 6220"/>
              <a:gd name="T94" fmla="*/ 2147483647 w 4147"/>
              <a:gd name="T95" fmla="*/ 2147483647 h 6220"/>
              <a:gd name="T96" fmla="*/ 2147483647 w 4147"/>
              <a:gd name="T97" fmla="*/ 2147483647 h 6220"/>
              <a:gd name="T98" fmla="*/ 2147483647 w 4147"/>
              <a:gd name="T99" fmla="*/ 2147483647 h 6220"/>
              <a:gd name="T100" fmla="*/ 2147483647 w 4147"/>
              <a:gd name="T101" fmla="*/ 2147483647 h 6220"/>
              <a:gd name="T102" fmla="*/ 2147483647 w 4147"/>
              <a:gd name="T103" fmla="*/ 2147483647 h 6220"/>
              <a:gd name="T104" fmla="*/ 2147483647 w 4147"/>
              <a:gd name="T105" fmla="*/ 2147483647 h 6220"/>
              <a:gd name="T106" fmla="*/ 2147483647 w 4147"/>
              <a:gd name="T107" fmla="*/ 2147483647 h 62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47"/>
              <a:gd name="T163" fmla="*/ 0 h 6220"/>
              <a:gd name="T164" fmla="*/ 4147 w 4147"/>
              <a:gd name="T165" fmla="*/ 6220 h 622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47" h="6220">
                <a:moveTo>
                  <a:pt x="0" y="0"/>
                </a:moveTo>
                <a:lnTo>
                  <a:pt x="10" y="35"/>
                </a:lnTo>
                <a:lnTo>
                  <a:pt x="20" y="72"/>
                </a:lnTo>
                <a:lnTo>
                  <a:pt x="31" y="108"/>
                </a:lnTo>
                <a:lnTo>
                  <a:pt x="42" y="146"/>
                </a:lnTo>
                <a:lnTo>
                  <a:pt x="53" y="183"/>
                </a:lnTo>
                <a:lnTo>
                  <a:pt x="67" y="222"/>
                </a:lnTo>
                <a:lnTo>
                  <a:pt x="79" y="260"/>
                </a:lnTo>
                <a:lnTo>
                  <a:pt x="94" y="300"/>
                </a:lnTo>
                <a:lnTo>
                  <a:pt x="109" y="340"/>
                </a:lnTo>
                <a:lnTo>
                  <a:pt x="124" y="380"/>
                </a:lnTo>
                <a:lnTo>
                  <a:pt x="140" y="421"/>
                </a:lnTo>
                <a:lnTo>
                  <a:pt x="157" y="463"/>
                </a:lnTo>
                <a:lnTo>
                  <a:pt x="174" y="504"/>
                </a:lnTo>
                <a:lnTo>
                  <a:pt x="192" y="546"/>
                </a:lnTo>
                <a:lnTo>
                  <a:pt x="211" y="589"/>
                </a:lnTo>
                <a:lnTo>
                  <a:pt x="231" y="631"/>
                </a:lnTo>
                <a:lnTo>
                  <a:pt x="249" y="675"/>
                </a:lnTo>
                <a:lnTo>
                  <a:pt x="270" y="719"/>
                </a:lnTo>
                <a:lnTo>
                  <a:pt x="291" y="763"/>
                </a:lnTo>
                <a:lnTo>
                  <a:pt x="312" y="808"/>
                </a:lnTo>
                <a:lnTo>
                  <a:pt x="335" y="852"/>
                </a:lnTo>
                <a:lnTo>
                  <a:pt x="357" y="897"/>
                </a:lnTo>
                <a:lnTo>
                  <a:pt x="380" y="943"/>
                </a:lnTo>
                <a:lnTo>
                  <a:pt x="404" y="989"/>
                </a:lnTo>
                <a:lnTo>
                  <a:pt x="428" y="1035"/>
                </a:lnTo>
                <a:lnTo>
                  <a:pt x="452" y="1082"/>
                </a:lnTo>
                <a:lnTo>
                  <a:pt x="477" y="1129"/>
                </a:lnTo>
                <a:lnTo>
                  <a:pt x="503" y="1176"/>
                </a:lnTo>
                <a:lnTo>
                  <a:pt x="529" y="1223"/>
                </a:lnTo>
                <a:lnTo>
                  <a:pt x="555" y="1270"/>
                </a:lnTo>
                <a:lnTo>
                  <a:pt x="582" y="1318"/>
                </a:lnTo>
                <a:lnTo>
                  <a:pt x="609" y="1367"/>
                </a:lnTo>
                <a:lnTo>
                  <a:pt x="636" y="1415"/>
                </a:lnTo>
                <a:lnTo>
                  <a:pt x="664" y="1464"/>
                </a:lnTo>
                <a:lnTo>
                  <a:pt x="693" y="1513"/>
                </a:lnTo>
                <a:lnTo>
                  <a:pt x="722" y="1562"/>
                </a:lnTo>
                <a:lnTo>
                  <a:pt x="752" y="1612"/>
                </a:lnTo>
                <a:lnTo>
                  <a:pt x="781" y="1661"/>
                </a:lnTo>
                <a:lnTo>
                  <a:pt x="811" y="1711"/>
                </a:lnTo>
                <a:lnTo>
                  <a:pt x="841" y="1761"/>
                </a:lnTo>
                <a:lnTo>
                  <a:pt x="873" y="1811"/>
                </a:lnTo>
                <a:lnTo>
                  <a:pt x="903" y="1861"/>
                </a:lnTo>
                <a:lnTo>
                  <a:pt x="934" y="1912"/>
                </a:lnTo>
                <a:lnTo>
                  <a:pt x="966" y="1962"/>
                </a:lnTo>
                <a:lnTo>
                  <a:pt x="999" y="2014"/>
                </a:lnTo>
                <a:lnTo>
                  <a:pt x="1031" y="2065"/>
                </a:lnTo>
                <a:lnTo>
                  <a:pt x="1063" y="2116"/>
                </a:lnTo>
                <a:lnTo>
                  <a:pt x="1096" y="2167"/>
                </a:lnTo>
                <a:lnTo>
                  <a:pt x="1129" y="2218"/>
                </a:lnTo>
                <a:lnTo>
                  <a:pt x="1162" y="2269"/>
                </a:lnTo>
                <a:lnTo>
                  <a:pt x="1197" y="2320"/>
                </a:lnTo>
                <a:lnTo>
                  <a:pt x="1230" y="2372"/>
                </a:lnTo>
                <a:lnTo>
                  <a:pt x="1264" y="2423"/>
                </a:lnTo>
                <a:lnTo>
                  <a:pt x="1299" y="2474"/>
                </a:lnTo>
                <a:lnTo>
                  <a:pt x="1333" y="2526"/>
                </a:lnTo>
                <a:lnTo>
                  <a:pt x="1368" y="2577"/>
                </a:lnTo>
                <a:lnTo>
                  <a:pt x="1403" y="2630"/>
                </a:lnTo>
                <a:lnTo>
                  <a:pt x="1437" y="2681"/>
                </a:lnTo>
                <a:lnTo>
                  <a:pt x="1473" y="2733"/>
                </a:lnTo>
                <a:lnTo>
                  <a:pt x="1508" y="2784"/>
                </a:lnTo>
                <a:lnTo>
                  <a:pt x="1544" y="2836"/>
                </a:lnTo>
                <a:lnTo>
                  <a:pt x="1579" y="2887"/>
                </a:lnTo>
                <a:lnTo>
                  <a:pt x="1616" y="2939"/>
                </a:lnTo>
                <a:lnTo>
                  <a:pt x="1651" y="2990"/>
                </a:lnTo>
                <a:lnTo>
                  <a:pt x="1687" y="3041"/>
                </a:lnTo>
                <a:lnTo>
                  <a:pt x="1724" y="3093"/>
                </a:lnTo>
                <a:lnTo>
                  <a:pt x="1759" y="3144"/>
                </a:lnTo>
                <a:lnTo>
                  <a:pt x="1796" y="3195"/>
                </a:lnTo>
                <a:lnTo>
                  <a:pt x="1832" y="3247"/>
                </a:lnTo>
                <a:lnTo>
                  <a:pt x="1869" y="3298"/>
                </a:lnTo>
                <a:lnTo>
                  <a:pt x="1905" y="3348"/>
                </a:lnTo>
                <a:lnTo>
                  <a:pt x="1942" y="3399"/>
                </a:lnTo>
                <a:lnTo>
                  <a:pt x="1978" y="3450"/>
                </a:lnTo>
                <a:lnTo>
                  <a:pt x="2015" y="3500"/>
                </a:lnTo>
                <a:lnTo>
                  <a:pt x="2051" y="3550"/>
                </a:lnTo>
                <a:lnTo>
                  <a:pt x="2089" y="3600"/>
                </a:lnTo>
                <a:lnTo>
                  <a:pt x="2125" y="3650"/>
                </a:lnTo>
                <a:lnTo>
                  <a:pt x="2162" y="3700"/>
                </a:lnTo>
                <a:lnTo>
                  <a:pt x="2198" y="3749"/>
                </a:lnTo>
                <a:lnTo>
                  <a:pt x="2235" y="3798"/>
                </a:lnTo>
                <a:lnTo>
                  <a:pt x="2271" y="3847"/>
                </a:lnTo>
                <a:lnTo>
                  <a:pt x="2307" y="3896"/>
                </a:lnTo>
                <a:lnTo>
                  <a:pt x="2343" y="3944"/>
                </a:lnTo>
                <a:lnTo>
                  <a:pt x="2379" y="3993"/>
                </a:lnTo>
                <a:lnTo>
                  <a:pt x="2416" y="4041"/>
                </a:lnTo>
                <a:lnTo>
                  <a:pt x="2451" y="4089"/>
                </a:lnTo>
                <a:lnTo>
                  <a:pt x="2488" y="4137"/>
                </a:lnTo>
                <a:lnTo>
                  <a:pt x="2523" y="4184"/>
                </a:lnTo>
                <a:lnTo>
                  <a:pt x="2559" y="4230"/>
                </a:lnTo>
                <a:lnTo>
                  <a:pt x="2595" y="4277"/>
                </a:lnTo>
                <a:lnTo>
                  <a:pt x="2631" y="4324"/>
                </a:lnTo>
                <a:lnTo>
                  <a:pt x="2665" y="4370"/>
                </a:lnTo>
                <a:lnTo>
                  <a:pt x="2700" y="4416"/>
                </a:lnTo>
                <a:lnTo>
                  <a:pt x="2735" y="4461"/>
                </a:lnTo>
                <a:lnTo>
                  <a:pt x="2770" y="4507"/>
                </a:lnTo>
                <a:lnTo>
                  <a:pt x="2805" y="4550"/>
                </a:lnTo>
                <a:lnTo>
                  <a:pt x="2839" y="4595"/>
                </a:lnTo>
                <a:lnTo>
                  <a:pt x="2872" y="4639"/>
                </a:lnTo>
                <a:lnTo>
                  <a:pt x="2907" y="4683"/>
                </a:lnTo>
                <a:lnTo>
                  <a:pt x="2940" y="4726"/>
                </a:lnTo>
                <a:lnTo>
                  <a:pt x="2972" y="4768"/>
                </a:lnTo>
                <a:lnTo>
                  <a:pt x="3006" y="4811"/>
                </a:lnTo>
                <a:lnTo>
                  <a:pt x="3038" y="4853"/>
                </a:lnTo>
                <a:lnTo>
                  <a:pt x="3071" y="4894"/>
                </a:lnTo>
                <a:lnTo>
                  <a:pt x="3104" y="4935"/>
                </a:lnTo>
                <a:lnTo>
                  <a:pt x="3135" y="4976"/>
                </a:lnTo>
                <a:lnTo>
                  <a:pt x="3167" y="5016"/>
                </a:lnTo>
                <a:lnTo>
                  <a:pt x="3198" y="5056"/>
                </a:lnTo>
                <a:lnTo>
                  <a:pt x="3230" y="5094"/>
                </a:lnTo>
                <a:lnTo>
                  <a:pt x="3260" y="5134"/>
                </a:lnTo>
                <a:lnTo>
                  <a:pt x="3290" y="5172"/>
                </a:lnTo>
                <a:lnTo>
                  <a:pt x="3320" y="5209"/>
                </a:lnTo>
                <a:lnTo>
                  <a:pt x="3350" y="5247"/>
                </a:lnTo>
                <a:lnTo>
                  <a:pt x="3379" y="5283"/>
                </a:lnTo>
                <a:lnTo>
                  <a:pt x="3408" y="5319"/>
                </a:lnTo>
                <a:lnTo>
                  <a:pt x="3436" y="5355"/>
                </a:lnTo>
                <a:lnTo>
                  <a:pt x="3464" y="5389"/>
                </a:lnTo>
                <a:lnTo>
                  <a:pt x="3492" y="5424"/>
                </a:lnTo>
                <a:lnTo>
                  <a:pt x="3519" y="5457"/>
                </a:lnTo>
                <a:lnTo>
                  <a:pt x="3547" y="5491"/>
                </a:lnTo>
                <a:lnTo>
                  <a:pt x="3573" y="5523"/>
                </a:lnTo>
                <a:lnTo>
                  <a:pt x="3599" y="5555"/>
                </a:lnTo>
                <a:lnTo>
                  <a:pt x="3624" y="5586"/>
                </a:lnTo>
                <a:lnTo>
                  <a:pt x="3649" y="5618"/>
                </a:lnTo>
                <a:lnTo>
                  <a:pt x="3673" y="5647"/>
                </a:lnTo>
                <a:lnTo>
                  <a:pt x="3697" y="5677"/>
                </a:lnTo>
                <a:lnTo>
                  <a:pt x="3721" y="5705"/>
                </a:lnTo>
                <a:lnTo>
                  <a:pt x="3743" y="5733"/>
                </a:lnTo>
                <a:lnTo>
                  <a:pt x="3765" y="5761"/>
                </a:lnTo>
                <a:lnTo>
                  <a:pt x="3787" y="5788"/>
                </a:lnTo>
                <a:lnTo>
                  <a:pt x="3809" y="5814"/>
                </a:lnTo>
                <a:lnTo>
                  <a:pt x="3830" y="5839"/>
                </a:lnTo>
                <a:lnTo>
                  <a:pt x="3850" y="5864"/>
                </a:lnTo>
                <a:lnTo>
                  <a:pt x="3870" y="5888"/>
                </a:lnTo>
                <a:lnTo>
                  <a:pt x="3888" y="5911"/>
                </a:lnTo>
                <a:lnTo>
                  <a:pt x="3907" y="5932"/>
                </a:lnTo>
                <a:lnTo>
                  <a:pt x="3925" y="5954"/>
                </a:lnTo>
                <a:lnTo>
                  <a:pt x="3943" y="5975"/>
                </a:lnTo>
                <a:lnTo>
                  <a:pt x="3959" y="5995"/>
                </a:lnTo>
                <a:lnTo>
                  <a:pt x="3975" y="6015"/>
                </a:lnTo>
                <a:lnTo>
                  <a:pt x="3990" y="6033"/>
                </a:lnTo>
                <a:lnTo>
                  <a:pt x="4005" y="6050"/>
                </a:lnTo>
                <a:lnTo>
                  <a:pt x="4019" y="6067"/>
                </a:lnTo>
                <a:lnTo>
                  <a:pt x="4032" y="6084"/>
                </a:lnTo>
                <a:lnTo>
                  <a:pt x="4045" y="6098"/>
                </a:lnTo>
                <a:lnTo>
                  <a:pt x="4057" y="6113"/>
                </a:lnTo>
                <a:lnTo>
                  <a:pt x="4069" y="6126"/>
                </a:lnTo>
                <a:lnTo>
                  <a:pt x="4079" y="6139"/>
                </a:lnTo>
                <a:lnTo>
                  <a:pt x="4088" y="6150"/>
                </a:lnTo>
                <a:lnTo>
                  <a:pt x="4098" y="6162"/>
                </a:lnTo>
                <a:lnTo>
                  <a:pt x="4106" y="6171"/>
                </a:lnTo>
                <a:lnTo>
                  <a:pt x="4113" y="6181"/>
                </a:lnTo>
                <a:lnTo>
                  <a:pt x="4121" y="6189"/>
                </a:lnTo>
                <a:lnTo>
                  <a:pt x="4127" y="6196"/>
                </a:lnTo>
                <a:lnTo>
                  <a:pt x="4132" y="6202"/>
                </a:lnTo>
                <a:lnTo>
                  <a:pt x="4136" y="6208"/>
                </a:lnTo>
                <a:lnTo>
                  <a:pt x="4141" y="6212"/>
                </a:lnTo>
                <a:lnTo>
                  <a:pt x="4144" y="6216"/>
                </a:lnTo>
                <a:lnTo>
                  <a:pt x="4146" y="6218"/>
                </a:lnTo>
                <a:lnTo>
                  <a:pt x="4147" y="6219"/>
                </a:lnTo>
                <a:lnTo>
                  <a:pt x="4147" y="6220"/>
                </a:ln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21"/>
          <p:cNvSpPr>
            <a:spLocks noChangeAspect="1" noChangeArrowheads="1"/>
          </p:cNvSpPr>
          <p:nvPr/>
        </p:nvSpPr>
        <p:spPr bwMode="auto">
          <a:xfrm>
            <a:off x="8209925" y="4356076"/>
            <a:ext cx="38190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4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kumimoji="0" lang="en-US" sz="1400" b="1" i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400" b="1" baseline="-25000" dirty="0">
              <a:solidFill>
                <a:srgbClr val="053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Freeform 22"/>
          <p:cNvSpPr>
            <a:spLocks/>
          </p:cNvSpPr>
          <p:nvPr/>
        </p:nvSpPr>
        <p:spPr bwMode="auto">
          <a:xfrm>
            <a:off x="6632224" y="3526453"/>
            <a:ext cx="119063" cy="119062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23"/>
          <p:cNvSpPr>
            <a:spLocks noChangeArrowheads="1"/>
          </p:cNvSpPr>
          <p:nvPr/>
        </p:nvSpPr>
        <p:spPr bwMode="auto">
          <a:xfrm>
            <a:off x="5908324" y="5163165"/>
            <a:ext cx="18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400" b="1" i="1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400" b="1" i="1" baseline="-2500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400" b="1" baseline="-2500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24"/>
          <p:cNvSpPr>
            <a:spLocks noChangeArrowheads="1"/>
          </p:cNvSpPr>
          <p:nvPr/>
        </p:nvSpPr>
        <p:spPr bwMode="auto">
          <a:xfrm>
            <a:off x="6551262" y="5161578"/>
            <a:ext cx="16831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400" b="1" i="1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400" b="1" i="1" baseline="-2500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400" b="1" baseline="-2500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7" name="Group 52"/>
          <p:cNvGrpSpPr>
            <a:grpSpLocks/>
          </p:cNvGrpSpPr>
          <p:nvPr/>
        </p:nvGrpSpPr>
        <p:grpSpPr bwMode="auto">
          <a:xfrm>
            <a:off x="7272139" y="3344278"/>
            <a:ext cx="1720850" cy="483412"/>
            <a:chOff x="733" y="2198"/>
            <a:chExt cx="1084" cy="284"/>
          </a:xfrm>
        </p:grpSpPr>
        <p:sp>
          <p:nvSpPr>
            <p:cNvPr id="68" name="Rectangle 29"/>
            <p:cNvSpPr>
              <a:spLocks noChangeArrowheads="1"/>
            </p:cNvSpPr>
            <p:nvPr/>
          </p:nvSpPr>
          <p:spPr bwMode="auto">
            <a:xfrm>
              <a:off x="742" y="2198"/>
              <a:ext cx="1075" cy="28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Rectangle 30"/>
            <p:cNvSpPr>
              <a:spLocks noChangeArrowheads="1"/>
            </p:cNvSpPr>
            <p:nvPr/>
          </p:nvSpPr>
          <p:spPr bwMode="auto">
            <a:xfrm>
              <a:off x="733" y="2234"/>
              <a:ext cx="108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Higher real interest       </a:t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rates reduce </a:t>
              </a:r>
              <a:r>
                <a:rPr kumimoji="0" lang="en-US" sz="1600" b="1" i="1" dirty="0">
                  <a:solidFill>
                    <a:srgbClr val="0434AC"/>
                  </a:solidFill>
                  <a:latin typeface="Times New Roman" pitchFamily="18" charset="0"/>
                  <a:cs typeface="Times New Roman" pitchFamily="18" charset="0"/>
                </a:rPr>
                <a:t>AD         </a:t>
              </a:r>
            </a:p>
          </p:txBody>
        </p:sp>
      </p:grpSp>
      <p:sp>
        <p:nvSpPr>
          <p:cNvPr id="70" name="Line 35"/>
          <p:cNvSpPr>
            <a:spLocks noChangeShapeType="1"/>
          </p:cNvSpPr>
          <p:nvPr/>
        </p:nvSpPr>
        <p:spPr bwMode="auto">
          <a:xfrm>
            <a:off x="6097237" y="4952028"/>
            <a:ext cx="6778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" name="Group 63"/>
          <p:cNvGrpSpPr>
            <a:grpSpLocks/>
          </p:cNvGrpSpPr>
          <p:nvPr/>
        </p:nvGrpSpPr>
        <p:grpSpPr bwMode="auto">
          <a:xfrm>
            <a:off x="5241574" y="2235815"/>
            <a:ext cx="3000375" cy="2959100"/>
            <a:chOff x="2442" y="765"/>
            <a:chExt cx="1890" cy="1864"/>
          </a:xfrm>
        </p:grpSpPr>
        <p:sp>
          <p:nvSpPr>
            <p:cNvPr id="73" name="Freeform 14"/>
            <p:cNvSpPr>
              <a:spLocks noChangeAspect="1"/>
            </p:cNvSpPr>
            <p:nvPr/>
          </p:nvSpPr>
          <p:spPr bwMode="auto">
            <a:xfrm rot="-1318599">
              <a:off x="2575" y="765"/>
              <a:ext cx="1243" cy="1864"/>
            </a:xfrm>
            <a:custGeom>
              <a:avLst/>
              <a:gdLst>
                <a:gd name="T0" fmla="*/ 0 w 4147"/>
                <a:gd name="T1" fmla="*/ 1 h 6220"/>
                <a:gd name="T2" fmla="*/ 0 w 4147"/>
                <a:gd name="T3" fmla="*/ 1 h 6220"/>
                <a:gd name="T4" fmla="*/ 1 w 4147"/>
                <a:gd name="T5" fmla="*/ 2 h 6220"/>
                <a:gd name="T6" fmla="*/ 1 w 4147"/>
                <a:gd name="T7" fmla="*/ 3 h 6220"/>
                <a:gd name="T8" fmla="*/ 1 w 4147"/>
                <a:gd name="T9" fmla="*/ 4 h 6220"/>
                <a:gd name="T10" fmla="*/ 2 w 4147"/>
                <a:gd name="T11" fmla="*/ 5 h 6220"/>
                <a:gd name="T12" fmla="*/ 2 w 4147"/>
                <a:gd name="T13" fmla="*/ 7 h 6220"/>
                <a:gd name="T14" fmla="*/ 3 w 4147"/>
                <a:gd name="T15" fmla="*/ 7 h 6220"/>
                <a:gd name="T16" fmla="*/ 4 w 4147"/>
                <a:gd name="T17" fmla="*/ 9 h 6220"/>
                <a:gd name="T18" fmla="*/ 4 w 4147"/>
                <a:gd name="T19" fmla="*/ 10 h 6220"/>
                <a:gd name="T20" fmla="*/ 5 w 4147"/>
                <a:gd name="T21" fmla="*/ 11 h 6220"/>
                <a:gd name="T22" fmla="*/ 6 w 4147"/>
                <a:gd name="T23" fmla="*/ 12 h 6220"/>
                <a:gd name="T24" fmla="*/ 6 w 4147"/>
                <a:gd name="T25" fmla="*/ 13 h 6220"/>
                <a:gd name="T26" fmla="*/ 7 w 4147"/>
                <a:gd name="T27" fmla="*/ 15 h 6220"/>
                <a:gd name="T28" fmla="*/ 8 w 4147"/>
                <a:gd name="T29" fmla="*/ 16 h 6220"/>
                <a:gd name="T30" fmla="*/ 9 w 4147"/>
                <a:gd name="T31" fmla="*/ 17 h 6220"/>
                <a:gd name="T32" fmla="*/ 9 w 4147"/>
                <a:gd name="T33" fmla="*/ 18 h 6220"/>
                <a:gd name="T34" fmla="*/ 10 w 4147"/>
                <a:gd name="T35" fmla="*/ 19 h 6220"/>
                <a:gd name="T36" fmla="*/ 11 w 4147"/>
                <a:gd name="T37" fmla="*/ 21 h 6220"/>
                <a:gd name="T38" fmla="*/ 12 w 4147"/>
                <a:gd name="T39" fmla="*/ 22 h 6220"/>
                <a:gd name="T40" fmla="*/ 13 w 4147"/>
                <a:gd name="T41" fmla="*/ 23 h 6220"/>
                <a:gd name="T42" fmla="*/ 14 w 4147"/>
                <a:gd name="T43" fmla="*/ 25 h 6220"/>
                <a:gd name="T44" fmla="*/ 14 w 4147"/>
                <a:gd name="T45" fmla="*/ 26 h 6220"/>
                <a:gd name="T46" fmla="*/ 15 w 4147"/>
                <a:gd name="T47" fmla="*/ 27 h 6220"/>
                <a:gd name="T48" fmla="*/ 16 w 4147"/>
                <a:gd name="T49" fmla="*/ 28 h 6220"/>
                <a:gd name="T50" fmla="*/ 17 w 4147"/>
                <a:gd name="T51" fmla="*/ 29 h 6220"/>
                <a:gd name="T52" fmla="*/ 18 w 4147"/>
                <a:gd name="T53" fmla="*/ 31 h 6220"/>
                <a:gd name="T54" fmla="*/ 19 w 4147"/>
                <a:gd name="T55" fmla="*/ 32 h 6220"/>
                <a:gd name="T56" fmla="*/ 20 w 4147"/>
                <a:gd name="T57" fmla="*/ 33 h 6220"/>
                <a:gd name="T58" fmla="*/ 21 w 4147"/>
                <a:gd name="T59" fmla="*/ 34 h 6220"/>
                <a:gd name="T60" fmla="*/ 22 w 4147"/>
                <a:gd name="T61" fmla="*/ 35 h 6220"/>
                <a:gd name="T62" fmla="*/ 22 w 4147"/>
                <a:gd name="T63" fmla="*/ 36 h 6220"/>
                <a:gd name="T64" fmla="*/ 23 w 4147"/>
                <a:gd name="T65" fmla="*/ 37 h 6220"/>
                <a:gd name="T66" fmla="*/ 24 w 4147"/>
                <a:gd name="T67" fmla="*/ 38 h 6220"/>
                <a:gd name="T68" fmla="*/ 25 w 4147"/>
                <a:gd name="T69" fmla="*/ 40 h 6220"/>
                <a:gd name="T70" fmla="*/ 25 w 4147"/>
                <a:gd name="T71" fmla="*/ 40 h 6220"/>
                <a:gd name="T72" fmla="*/ 26 w 4147"/>
                <a:gd name="T73" fmla="*/ 41 h 6220"/>
                <a:gd name="T74" fmla="*/ 27 w 4147"/>
                <a:gd name="T75" fmla="*/ 42 h 6220"/>
                <a:gd name="T76" fmla="*/ 28 w 4147"/>
                <a:gd name="T77" fmla="*/ 43 h 6220"/>
                <a:gd name="T78" fmla="*/ 28 w 4147"/>
                <a:gd name="T79" fmla="*/ 44 h 6220"/>
                <a:gd name="T80" fmla="*/ 29 w 4147"/>
                <a:gd name="T81" fmla="*/ 45 h 6220"/>
                <a:gd name="T82" fmla="*/ 30 w 4147"/>
                <a:gd name="T83" fmla="*/ 46 h 6220"/>
                <a:gd name="T84" fmla="*/ 30 w 4147"/>
                <a:gd name="T85" fmla="*/ 46 h 6220"/>
                <a:gd name="T86" fmla="*/ 31 w 4147"/>
                <a:gd name="T87" fmla="*/ 47 h 6220"/>
                <a:gd name="T88" fmla="*/ 31 w 4147"/>
                <a:gd name="T89" fmla="*/ 48 h 6220"/>
                <a:gd name="T90" fmla="*/ 32 w 4147"/>
                <a:gd name="T91" fmla="*/ 48 h 6220"/>
                <a:gd name="T92" fmla="*/ 32 w 4147"/>
                <a:gd name="T93" fmla="*/ 49 h 6220"/>
                <a:gd name="T94" fmla="*/ 32 w 4147"/>
                <a:gd name="T95" fmla="*/ 49 h 6220"/>
                <a:gd name="T96" fmla="*/ 33 w 4147"/>
                <a:gd name="T97" fmla="*/ 49 h 6220"/>
                <a:gd name="T98" fmla="*/ 33 w 4147"/>
                <a:gd name="T99" fmla="*/ 49 h 6220"/>
                <a:gd name="T100" fmla="*/ 33 w 4147"/>
                <a:gd name="T101" fmla="*/ 50 h 6220"/>
                <a:gd name="T102" fmla="*/ 33 w 4147"/>
                <a:gd name="T103" fmla="*/ 50 h 6220"/>
                <a:gd name="T104" fmla="*/ 34 w 4147"/>
                <a:gd name="T105" fmla="*/ 50 h 6220"/>
                <a:gd name="T106" fmla="*/ 34 w 4147"/>
                <a:gd name="T107" fmla="*/ 50 h 6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7"/>
                <a:gd name="T163" fmla="*/ 0 h 6220"/>
                <a:gd name="T164" fmla="*/ 4147 w 4147"/>
                <a:gd name="T165" fmla="*/ 6220 h 62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7" h="6220">
                  <a:moveTo>
                    <a:pt x="0" y="0"/>
                  </a:moveTo>
                  <a:lnTo>
                    <a:pt x="10" y="35"/>
                  </a:lnTo>
                  <a:lnTo>
                    <a:pt x="20" y="72"/>
                  </a:lnTo>
                  <a:lnTo>
                    <a:pt x="31" y="108"/>
                  </a:lnTo>
                  <a:lnTo>
                    <a:pt x="42" y="146"/>
                  </a:lnTo>
                  <a:lnTo>
                    <a:pt x="53" y="183"/>
                  </a:lnTo>
                  <a:lnTo>
                    <a:pt x="67" y="222"/>
                  </a:lnTo>
                  <a:lnTo>
                    <a:pt x="79" y="260"/>
                  </a:lnTo>
                  <a:lnTo>
                    <a:pt x="94" y="300"/>
                  </a:lnTo>
                  <a:lnTo>
                    <a:pt x="109" y="340"/>
                  </a:lnTo>
                  <a:lnTo>
                    <a:pt x="124" y="380"/>
                  </a:lnTo>
                  <a:lnTo>
                    <a:pt x="140" y="421"/>
                  </a:lnTo>
                  <a:lnTo>
                    <a:pt x="157" y="463"/>
                  </a:lnTo>
                  <a:lnTo>
                    <a:pt x="174" y="504"/>
                  </a:lnTo>
                  <a:lnTo>
                    <a:pt x="192" y="546"/>
                  </a:lnTo>
                  <a:lnTo>
                    <a:pt x="211" y="589"/>
                  </a:lnTo>
                  <a:lnTo>
                    <a:pt x="231" y="631"/>
                  </a:lnTo>
                  <a:lnTo>
                    <a:pt x="249" y="675"/>
                  </a:lnTo>
                  <a:lnTo>
                    <a:pt x="270" y="719"/>
                  </a:lnTo>
                  <a:lnTo>
                    <a:pt x="291" y="763"/>
                  </a:lnTo>
                  <a:lnTo>
                    <a:pt x="312" y="808"/>
                  </a:lnTo>
                  <a:lnTo>
                    <a:pt x="335" y="852"/>
                  </a:lnTo>
                  <a:lnTo>
                    <a:pt x="357" y="897"/>
                  </a:lnTo>
                  <a:lnTo>
                    <a:pt x="380" y="943"/>
                  </a:lnTo>
                  <a:lnTo>
                    <a:pt x="404" y="989"/>
                  </a:lnTo>
                  <a:lnTo>
                    <a:pt x="428" y="1035"/>
                  </a:lnTo>
                  <a:lnTo>
                    <a:pt x="452" y="1082"/>
                  </a:lnTo>
                  <a:lnTo>
                    <a:pt x="477" y="1129"/>
                  </a:lnTo>
                  <a:lnTo>
                    <a:pt x="503" y="1176"/>
                  </a:lnTo>
                  <a:lnTo>
                    <a:pt x="529" y="1223"/>
                  </a:lnTo>
                  <a:lnTo>
                    <a:pt x="555" y="1270"/>
                  </a:lnTo>
                  <a:lnTo>
                    <a:pt x="582" y="1318"/>
                  </a:lnTo>
                  <a:lnTo>
                    <a:pt x="609" y="1367"/>
                  </a:lnTo>
                  <a:lnTo>
                    <a:pt x="636" y="1415"/>
                  </a:lnTo>
                  <a:lnTo>
                    <a:pt x="664" y="1464"/>
                  </a:lnTo>
                  <a:lnTo>
                    <a:pt x="693" y="1513"/>
                  </a:lnTo>
                  <a:lnTo>
                    <a:pt x="722" y="1562"/>
                  </a:lnTo>
                  <a:lnTo>
                    <a:pt x="752" y="1612"/>
                  </a:lnTo>
                  <a:lnTo>
                    <a:pt x="781" y="1661"/>
                  </a:lnTo>
                  <a:lnTo>
                    <a:pt x="811" y="1711"/>
                  </a:lnTo>
                  <a:lnTo>
                    <a:pt x="841" y="1761"/>
                  </a:lnTo>
                  <a:lnTo>
                    <a:pt x="873" y="1811"/>
                  </a:lnTo>
                  <a:lnTo>
                    <a:pt x="903" y="1861"/>
                  </a:lnTo>
                  <a:lnTo>
                    <a:pt x="934" y="1912"/>
                  </a:lnTo>
                  <a:lnTo>
                    <a:pt x="966" y="1962"/>
                  </a:lnTo>
                  <a:lnTo>
                    <a:pt x="999" y="2014"/>
                  </a:lnTo>
                  <a:lnTo>
                    <a:pt x="1031" y="2065"/>
                  </a:lnTo>
                  <a:lnTo>
                    <a:pt x="1063" y="2116"/>
                  </a:lnTo>
                  <a:lnTo>
                    <a:pt x="1096" y="2167"/>
                  </a:lnTo>
                  <a:lnTo>
                    <a:pt x="1129" y="2218"/>
                  </a:lnTo>
                  <a:lnTo>
                    <a:pt x="1162" y="2269"/>
                  </a:lnTo>
                  <a:lnTo>
                    <a:pt x="1197" y="2320"/>
                  </a:lnTo>
                  <a:lnTo>
                    <a:pt x="1230" y="2372"/>
                  </a:lnTo>
                  <a:lnTo>
                    <a:pt x="1264" y="2423"/>
                  </a:lnTo>
                  <a:lnTo>
                    <a:pt x="1299" y="2474"/>
                  </a:lnTo>
                  <a:lnTo>
                    <a:pt x="1333" y="2526"/>
                  </a:lnTo>
                  <a:lnTo>
                    <a:pt x="1368" y="2577"/>
                  </a:lnTo>
                  <a:lnTo>
                    <a:pt x="1403" y="2630"/>
                  </a:lnTo>
                  <a:lnTo>
                    <a:pt x="1437" y="2681"/>
                  </a:lnTo>
                  <a:lnTo>
                    <a:pt x="1473" y="2733"/>
                  </a:lnTo>
                  <a:lnTo>
                    <a:pt x="1508" y="2784"/>
                  </a:lnTo>
                  <a:lnTo>
                    <a:pt x="1544" y="2836"/>
                  </a:lnTo>
                  <a:lnTo>
                    <a:pt x="1579" y="2887"/>
                  </a:lnTo>
                  <a:lnTo>
                    <a:pt x="1616" y="2939"/>
                  </a:lnTo>
                  <a:lnTo>
                    <a:pt x="1651" y="2990"/>
                  </a:lnTo>
                  <a:lnTo>
                    <a:pt x="1687" y="3041"/>
                  </a:lnTo>
                  <a:lnTo>
                    <a:pt x="1724" y="3093"/>
                  </a:lnTo>
                  <a:lnTo>
                    <a:pt x="1759" y="3144"/>
                  </a:lnTo>
                  <a:lnTo>
                    <a:pt x="1796" y="3195"/>
                  </a:lnTo>
                  <a:lnTo>
                    <a:pt x="1832" y="3247"/>
                  </a:lnTo>
                  <a:lnTo>
                    <a:pt x="1869" y="3298"/>
                  </a:lnTo>
                  <a:lnTo>
                    <a:pt x="1905" y="3348"/>
                  </a:lnTo>
                  <a:lnTo>
                    <a:pt x="1942" y="3399"/>
                  </a:lnTo>
                  <a:lnTo>
                    <a:pt x="1978" y="3450"/>
                  </a:lnTo>
                  <a:lnTo>
                    <a:pt x="2015" y="3500"/>
                  </a:lnTo>
                  <a:lnTo>
                    <a:pt x="2051" y="3550"/>
                  </a:lnTo>
                  <a:lnTo>
                    <a:pt x="2089" y="3600"/>
                  </a:lnTo>
                  <a:lnTo>
                    <a:pt x="2125" y="3650"/>
                  </a:lnTo>
                  <a:lnTo>
                    <a:pt x="2162" y="3700"/>
                  </a:lnTo>
                  <a:lnTo>
                    <a:pt x="2198" y="3749"/>
                  </a:lnTo>
                  <a:lnTo>
                    <a:pt x="2235" y="3798"/>
                  </a:lnTo>
                  <a:lnTo>
                    <a:pt x="2271" y="3847"/>
                  </a:lnTo>
                  <a:lnTo>
                    <a:pt x="2307" y="3896"/>
                  </a:lnTo>
                  <a:lnTo>
                    <a:pt x="2343" y="3944"/>
                  </a:lnTo>
                  <a:lnTo>
                    <a:pt x="2379" y="3993"/>
                  </a:lnTo>
                  <a:lnTo>
                    <a:pt x="2416" y="4041"/>
                  </a:lnTo>
                  <a:lnTo>
                    <a:pt x="2451" y="4089"/>
                  </a:lnTo>
                  <a:lnTo>
                    <a:pt x="2488" y="4137"/>
                  </a:lnTo>
                  <a:lnTo>
                    <a:pt x="2523" y="4184"/>
                  </a:lnTo>
                  <a:lnTo>
                    <a:pt x="2559" y="4230"/>
                  </a:lnTo>
                  <a:lnTo>
                    <a:pt x="2595" y="4277"/>
                  </a:lnTo>
                  <a:lnTo>
                    <a:pt x="2631" y="4324"/>
                  </a:lnTo>
                  <a:lnTo>
                    <a:pt x="2665" y="4370"/>
                  </a:lnTo>
                  <a:lnTo>
                    <a:pt x="2700" y="4416"/>
                  </a:lnTo>
                  <a:lnTo>
                    <a:pt x="2735" y="4461"/>
                  </a:lnTo>
                  <a:lnTo>
                    <a:pt x="2770" y="4507"/>
                  </a:lnTo>
                  <a:lnTo>
                    <a:pt x="2805" y="4550"/>
                  </a:lnTo>
                  <a:lnTo>
                    <a:pt x="2839" y="4595"/>
                  </a:lnTo>
                  <a:lnTo>
                    <a:pt x="2872" y="4639"/>
                  </a:lnTo>
                  <a:lnTo>
                    <a:pt x="2907" y="4683"/>
                  </a:lnTo>
                  <a:lnTo>
                    <a:pt x="2940" y="4726"/>
                  </a:lnTo>
                  <a:lnTo>
                    <a:pt x="2972" y="4768"/>
                  </a:lnTo>
                  <a:lnTo>
                    <a:pt x="3006" y="4811"/>
                  </a:lnTo>
                  <a:lnTo>
                    <a:pt x="3038" y="4853"/>
                  </a:lnTo>
                  <a:lnTo>
                    <a:pt x="3071" y="4894"/>
                  </a:lnTo>
                  <a:lnTo>
                    <a:pt x="3104" y="4935"/>
                  </a:lnTo>
                  <a:lnTo>
                    <a:pt x="3135" y="4976"/>
                  </a:lnTo>
                  <a:lnTo>
                    <a:pt x="3167" y="5016"/>
                  </a:lnTo>
                  <a:lnTo>
                    <a:pt x="3198" y="5056"/>
                  </a:lnTo>
                  <a:lnTo>
                    <a:pt x="3230" y="5094"/>
                  </a:lnTo>
                  <a:lnTo>
                    <a:pt x="3260" y="5134"/>
                  </a:lnTo>
                  <a:lnTo>
                    <a:pt x="3290" y="5172"/>
                  </a:lnTo>
                  <a:lnTo>
                    <a:pt x="3320" y="5209"/>
                  </a:lnTo>
                  <a:lnTo>
                    <a:pt x="3350" y="5247"/>
                  </a:lnTo>
                  <a:lnTo>
                    <a:pt x="3379" y="5283"/>
                  </a:lnTo>
                  <a:lnTo>
                    <a:pt x="3408" y="5319"/>
                  </a:lnTo>
                  <a:lnTo>
                    <a:pt x="3436" y="5355"/>
                  </a:lnTo>
                  <a:lnTo>
                    <a:pt x="3464" y="5389"/>
                  </a:lnTo>
                  <a:lnTo>
                    <a:pt x="3492" y="5424"/>
                  </a:lnTo>
                  <a:lnTo>
                    <a:pt x="3519" y="5457"/>
                  </a:lnTo>
                  <a:lnTo>
                    <a:pt x="3547" y="5491"/>
                  </a:lnTo>
                  <a:lnTo>
                    <a:pt x="3573" y="5523"/>
                  </a:lnTo>
                  <a:lnTo>
                    <a:pt x="3599" y="5555"/>
                  </a:lnTo>
                  <a:lnTo>
                    <a:pt x="3624" y="5586"/>
                  </a:lnTo>
                  <a:lnTo>
                    <a:pt x="3649" y="5618"/>
                  </a:lnTo>
                  <a:lnTo>
                    <a:pt x="3673" y="5647"/>
                  </a:lnTo>
                  <a:lnTo>
                    <a:pt x="3697" y="5677"/>
                  </a:lnTo>
                  <a:lnTo>
                    <a:pt x="3721" y="5705"/>
                  </a:lnTo>
                  <a:lnTo>
                    <a:pt x="3743" y="5733"/>
                  </a:lnTo>
                  <a:lnTo>
                    <a:pt x="3765" y="5761"/>
                  </a:lnTo>
                  <a:lnTo>
                    <a:pt x="3787" y="5788"/>
                  </a:lnTo>
                  <a:lnTo>
                    <a:pt x="3809" y="5814"/>
                  </a:lnTo>
                  <a:lnTo>
                    <a:pt x="3830" y="5839"/>
                  </a:lnTo>
                  <a:lnTo>
                    <a:pt x="3850" y="5864"/>
                  </a:lnTo>
                  <a:lnTo>
                    <a:pt x="3870" y="5888"/>
                  </a:lnTo>
                  <a:lnTo>
                    <a:pt x="3888" y="5911"/>
                  </a:lnTo>
                  <a:lnTo>
                    <a:pt x="3907" y="5932"/>
                  </a:lnTo>
                  <a:lnTo>
                    <a:pt x="3925" y="5954"/>
                  </a:lnTo>
                  <a:lnTo>
                    <a:pt x="3943" y="5975"/>
                  </a:lnTo>
                  <a:lnTo>
                    <a:pt x="3959" y="5995"/>
                  </a:lnTo>
                  <a:lnTo>
                    <a:pt x="3975" y="6015"/>
                  </a:lnTo>
                  <a:lnTo>
                    <a:pt x="3990" y="6033"/>
                  </a:lnTo>
                  <a:lnTo>
                    <a:pt x="4005" y="6050"/>
                  </a:lnTo>
                  <a:lnTo>
                    <a:pt x="4019" y="6067"/>
                  </a:lnTo>
                  <a:lnTo>
                    <a:pt x="4032" y="6084"/>
                  </a:lnTo>
                  <a:lnTo>
                    <a:pt x="4045" y="6098"/>
                  </a:lnTo>
                  <a:lnTo>
                    <a:pt x="4057" y="6113"/>
                  </a:lnTo>
                  <a:lnTo>
                    <a:pt x="4069" y="6126"/>
                  </a:lnTo>
                  <a:lnTo>
                    <a:pt x="4079" y="6139"/>
                  </a:lnTo>
                  <a:lnTo>
                    <a:pt x="4088" y="6150"/>
                  </a:lnTo>
                  <a:lnTo>
                    <a:pt x="4098" y="6162"/>
                  </a:lnTo>
                  <a:lnTo>
                    <a:pt x="4106" y="6171"/>
                  </a:lnTo>
                  <a:lnTo>
                    <a:pt x="4113" y="6181"/>
                  </a:lnTo>
                  <a:lnTo>
                    <a:pt x="4121" y="6189"/>
                  </a:lnTo>
                  <a:lnTo>
                    <a:pt x="4127" y="6196"/>
                  </a:lnTo>
                  <a:lnTo>
                    <a:pt x="4132" y="6202"/>
                  </a:lnTo>
                  <a:lnTo>
                    <a:pt x="4136" y="6208"/>
                  </a:lnTo>
                  <a:lnTo>
                    <a:pt x="4141" y="6212"/>
                  </a:lnTo>
                  <a:lnTo>
                    <a:pt x="4144" y="6216"/>
                  </a:lnTo>
                  <a:lnTo>
                    <a:pt x="4146" y="6218"/>
                  </a:lnTo>
                  <a:lnTo>
                    <a:pt x="4147" y="6219"/>
                  </a:lnTo>
                  <a:lnTo>
                    <a:pt x="4147" y="6220"/>
                  </a:lnTo>
                </a:path>
              </a:pathLst>
            </a:custGeom>
            <a:noFill/>
            <a:ln w="57150">
              <a:solidFill>
                <a:srgbClr val="053AB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Rectangle 28"/>
            <p:cNvSpPr>
              <a:spLocks noChangeAspect="1" noChangeArrowheads="1"/>
            </p:cNvSpPr>
            <p:nvPr/>
          </p:nvSpPr>
          <p:spPr bwMode="auto">
            <a:xfrm>
              <a:off x="4131" y="2292"/>
              <a:ext cx="20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4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AD</a:t>
              </a:r>
              <a:r>
                <a:rPr kumimoji="0" lang="en-US" sz="1400" b="1" i="1" baseline="-25000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400" b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Line 48"/>
            <p:cNvSpPr>
              <a:spLocks noChangeShapeType="1"/>
            </p:cNvSpPr>
            <p:nvPr/>
          </p:nvSpPr>
          <p:spPr bwMode="auto">
            <a:xfrm>
              <a:off x="2442" y="1194"/>
              <a:ext cx="24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49"/>
            <p:cNvSpPr>
              <a:spLocks noChangeShapeType="1"/>
            </p:cNvSpPr>
            <p:nvPr/>
          </p:nvSpPr>
          <p:spPr bwMode="auto">
            <a:xfrm>
              <a:off x="3762" y="2064"/>
              <a:ext cx="25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7" name="Group 68"/>
          <p:cNvGrpSpPr>
            <a:grpSpLocks/>
          </p:cNvGrpSpPr>
          <p:nvPr/>
        </p:nvGrpSpPr>
        <p:grpSpPr bwMode="auto">
          <a:xfrm>
            <a:off x="5300315" y="2285028"/>
            <a:ext cx="2317751" cy="2098675"/>
            <a:chOff x="2479" y="796"/>
            <a:chExt cx="1460" cy="1322"/>
          </a:xfrm>
        </p:grpSpPr>
        <p:sp>
          <p:nvSpPr>
            <p:cNvPr id="78" name="Rectangle 31"/>
            <p:cNvSpPr>
              <a:spLocks noChangeAspect="1" noChangeArrowheads="1"/>
            </p:cNvSpPr>
            <p:nvPr/>
          </p:nvSpPr>
          <p:spPr bwMode="auto">
            <a:xfrm>
              <a:off x="3625" y="804"/>
              <a:ext cx="31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4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SRAS</a:t>
              </a:r>
              <a:r>
                <a:rPr kumimoji="0" lang="en-US" sz="1400" b="1" i="1" baseline="-250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Freeform 32"/>
            <p:cNvSpPr>
              <a:spLocks noChangeAspect="1"/>
            </p:cNvSpPr>
            <p:nvPr/>
          </p:nvSpPr>
          <p:spPr bwMode="auto">
            <a:xfrm rot="802568">
              <a:off x="2479" y="796"/>
              <a:ext cx="1234" cy="1322"/>
            </a:xfrm>
            <a:custGeom>
              <a:avLst/>
              <a:gdLst>
                <a:gd name="T0" fmla="*/ 1 w 4625"/>
                <a:gd name="T1" fmla="*/ 25 h 4959"/>
                <a:gd name="T2" fmla="*/ 1 w 4625"/>
                <a:gd name="T3" fmla="*/ 24 h 4959"/>
                <a:gd name="T4" fmla="*/ 2 w 4625"/>
                <a:gd name="T5" fmla="*/ 24 h 4959"/>
                <a:gd name="T6" fmla="*/ 2 w 4625"/>
                <a:gd name="T7" fmla="*/ 23 h 4959"/>
                <a:gd name="T8" fmla="*/ 3 w 4625"/>
                <a:gd name="T9" fmla="*/ 23 h 4959"/>
                <a:gd name="T10" fmla="*/ 3 w 4625"/>
                <a:gd name="T11" fmla="*/ 22 h 4959"/>
                <a:gd name="T12" fmla="*/ 4 w 4625"/>
                <a:gd name="T13" fmla="*/ 22 h 4959"/>
                <a:gd name="T14" fmla="*/ 5 w 4625"/>
                <a:gd name="T15" fmla="*/ 21 h 4959"/>
                <a:gd name="T16" fmla="*/ 5 w 4625"/>
                <a:gd name="T17" fmla="*/ 21 h 4959"/>
                <a:gd name="T18" fmla="*/ 6 w 4625"/>
                <a:gd name="T19" fmla="*/ 20 h 4959"/>
                <a:gd name="T20" fmla="*/ 7 w 4625"/>
                <a:gd name="T21" fmla="*/ 19 h 4959"/>
                <a:gd name="T22" fmla="*/ 7 w 4625"/>
                <a:gd name="T23" fmla="*/ 19 h 4959"/>
                <a:gd name="T24" fmla="*/ 8 w 4625"/>
                <a:gd name="T25" fmla="*/ 18 h 4959"/>
                <a:gd name="T26" fmla="*/ 8 w 4625"/>
                <a:gd name="T27" fmla="*/ 18 h 4959"/>
                <a:gd name="T28" fmla="*/ 9 w 4625"/>
                <a:gd name="T29" fmla="*/ 17 h 4959"/>
                <a:gd name="T30" fmla="*/ 10 w 4625"/>
                <a:gd name="T31" fmla="*/ 17 h 4959"/>
                <a:gd name="T32" fmla="*/ 10 w 4625"/>
                <a:gd name="T33" fmla="*/ 16 h 4959"/>
                <a:gd name="T34" fmla="*/ 11 w 4625"/>
                <a:gd name="T35" fmla="*/ 15 h 4959"/>
                <a:gd name="T36" fmla="*/ 11 w 4625"/>
                <a:gd name="T37" fmla="*/ 15 h 4959"/>
                <a:gd name="T38" fmla="*/ 12 w 4625"/>
                <a:gd name="T39" fmla="*/ 14 h 4959"/>
                <a:gd name="T40" fmla="*/ 12 w 4625"/>
                <a:gd name="T41" fmla="*/ 14 h 4959"/>
                <a:gd name="T42" fmla="*/ 13 w 4625"/>
                <a:gd name="T43" fmla="*/ 13 h 4959"/>
                <a:gd name="T44" fmla="*/ 13 w 4625"/>
                <a:gd name="T45" fmla="*/ 13 h 4959"/>
                <a:gd name="T46" fmla="*/ 14 w 4625"/>
                <a:gd name="T47" fmla="*/ 12 h 4959"/>
                <a:gd name="T48" fmla="*/ 14 w 4625"/>
                <a:gd name="T49" fmla="*/ 11 h 4959"/>
                <a:gd name="T50" fmla="*/ 15 w 4625"/>
                <a:gd name="T51" fmla="*/ 11 h 4959"/>
                <a:gd name="T52" fmla="*/ 15 w 4625"/>
                <a:gd name="T53" fmla="*/ 10 h 4959"/>
                <a:gd name="T54" fmla="*/ 16 w 4625"/>
                <a:gd name="T55" fmla="*/ 10 h 4959"/>
                <a:gd name="T56" fmla="*/ 17 w 4625"/>
                <a:gd name="T57" fmla="*/ 9 h 4959"/>
                <a:gd name="T58" fmla="*/ 17 w 4625"/>
                <a:gd name="T59" fmla="*/ 8 h 4959"/>
                <a:gd name="T60" fmla="*/ 17 w 4625"/>
                <a:gd name="T61" fmla="*/ 8 h 4959"/>
                <a:gd name="T62" fmla="*/ 18 w 4625"/>
                <a:gd name="T63" fmla="*/ 7 h 4959"/>
                <a:gd name="T64" fmla="*/ 18 w 4625"/>
                <a:gd name="T65" fmla="*/ 7 h 4959"/>
                <a:gd name="T66" fmla="*/ 19 w 4625"/>
                <a:gd name="T67" fmla="*/ 6 h 4959"/>
                <a:gd name="T68" fmla="*/ 19 w 4625"/>
                <a:gd name="T69" fmla="*/ 6 h 4959"/>
                <a:gd name="T70" fmla="*/ 19 w 4625"/>
                <a:gd name="T71" fmla="*/ 5 h 4959"/>
                <a:gd name="T72" fmla="*/ 20 w 4625"/>
                <a:gd name="T73" fmla="*/ 5 h 4959"/>
                <a:gd name="T74" fmla="*/ 20 w 4625"/>
                <a:gd name="T75" fmla="*/ 4 h 4959"/>
                <a:gd name="T76" fmla="*/ 21 w 4625"/>
                <a:gd name="T77" fmla="*/ 4 h 4959"/>
                <a:gd name="T78" fmla="*/ 21 w 4625"/>
                <a:gd name="T79" fmla="*/ 3 h 4959"/>
                <a:gd name="T80" fmla="*/ 21 w 4625"/>
                <a:gd name="T81" fmla="*/ 3 h 4959"/>
                <a:gd name="T82" fmla="*/ 22 w 4625"/>
                <a:gd name="T83" fmla="*/ 2 h 4959"/>
                <a:gd name="T84" fmla="*/ 22 w 4625"/>
                <a:gd name="T85" fmla="*/ 2 h 4959"/>
                <a:gd name="T86" fmla="*/ 22 w 4625"/>
                <a:gd name="T87" fmla="*/ 2 h 4959"/>
                <a:gd name="T88" fmla="*/ 23 w 4625"/>
                <a:gd name="T89" fmla="*/ 1 h 4959"/>
                <a:gd name="T90" fmla="*/ 23 w 4625"/>
                <a:gd name="T91" fmla="*/ 1 h 4959"/>
                <a:gd name="T92" fmla="*/ 23 w 4625"/>
                <a:gd name="T93" fmla="*/ 1 h 4959"/>
                <a:gd name="T94" fmla="*/ 23 w 4625"/>
                <a:gd name="T95" fmla="*/ 0 h 4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25"/>
                <a:gd name="T145" fmla="*/ 0 h 4959"/>
                <a:gd name="T146" fmla="*/ 4625 w 4625"/>
                <a:gd name="T147" fmla="*/ 4959 h 4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25" h="4959">
                  <a:moveTo>
                    <a:pt x="0" y="4959"/>
                  </a:moveTo>
                  <a:lnTo>
                    <a:pt x="40" y="4928"/>
                  </a:lnTo>
                  <a:lnTo>
                    <a:pt x="82" y="4897"/>
                  </a:lnTo>
                  <a:lnTo>
                    <a:pt x="122" y="4866"/>
                  </a:lnTo>
                  <a:lnTo>
                    <a:pt x="164" y="4835"/>
                  </a:lnTo>
                  <a:lnTo>
                    <a:pt x="205" y="4803"/>
                  </a:lnTo>
                  <a:lnTo>
                    <a:pt x="246" y="4771"/>
                  </a:lnTo>
                  <a:lnTo>
                    <a:pt x="287" y="4739"/>
                  </a:lnTo>
                  <a:lnTo>
                    <a:pt x="328" y="4706"/>
                  </a:lnTo>
                  <a:lnTo>
                    <a:pt x="369" y="4673"/>
                  </a:lnTo>
                  <a:lnTo>
                    <a:pt x="409" y="4640"/>
                  </a:lnTo>
                  <a:lnTo>
                    <a:pt x="451" y="4607"/>
                  </a:lnTo>
                  <a:lnTo>
                    <a:pt x="491" y="4574"/>
                  </a:lnTo>
                  <a:lnTo>
                    <a:pt x="532" y="4540"/>
                  </a:lnTo>
                  <a:lnTo>
                    <a:pt x="573" y="4506"/>
                  </a:lnTo>
                  <a:lnTo>
                    <a:pt x="614" y="4472"/>
                  </a:lnTo>
                  <a:lnTo>
                    <a:pt x="654" y="4437"/>
                  </a:lnTo>
                  <a:lnTo>
                    <a:pt x="695" y="4403"/>
                  </a:lnTo>
                  <a:lnTo>
                    <a:pt x="736" y="4368"/>
                  </a:lnTo>
                  <a:lnTo>
                    <a:pt x="776" y="4333"/>
                  </a:lnTo>
                  <a:lnTo>
                    <a:pt x="817" y="4298"/>
                  </a:lnTo>
                  <a:lnTo>
                    <a:pt x="857" y="4261"/>
                  </a:lnTo>
                  <a:lnTo>
                    <a:pt x="898" y="4226"/>
                  </a:lnTo>
                  <a:lnTo>
                    <a:pt x="938" y="4190"/>
                  </a:lnTo>
                  <a:lnTo>
                    <a:pt x="978" y="4154"/>
                  </a:lnTo>
                  <a:lnTo>
                    <a:pt x="1018" y="4118"/>
                  </a:lnTo>
                  <a:lnTo>
                    <a:pt x="1058" y="4081"/>
                  </a:lnTo>
                  <a:lnTo>
                    <a:pt x="1098" y="4044"/>
                  </a:lnTo>
                  <a:lnTo>
                    <a:pt x="1138" y="4007"/>
                  </a:lnTo>
                  <a:lnTo>
                    <a:pt x="1179" y="3970"/>
                  </a:lnTo>
                  <a:lnTo>
                    <a:pt x="1218" y="3933"/>
                  </a:lnTo>
                  <a:lnTo>
                    <a:pt x="1257" y="3895"/>
                  </a:lnTo>
                  <a:lnTo>
                    <a:pt x="1298" y="3858"/>
                  </a:lnTo>
                  <a:lnTo>
                    <a:pt x="1337" y="3821"/>
                  </a:lnTo>
                  <a:lnTo>
                    <a:pt x="1376" y="3782"/>
                  </a:lnTo>
                  <a:lnTo>
                    <a:pt x="1416" y="3745"/>
                  </a:lnTo>
                  <a:lnTo>
                    <a:pt x="1455" y="3707"/>
                  </a:lnTo>
                  <a:lnTo>
                    <a:pt x="1493" y="3669"/>
                  </a:lnTo>
                  <a:lnTo>
                    <a:pt x="1533" y="3630"/>
                  </a:lnTo>
                  <a:lnTo>
                    <a:pt x="1572" y="3592"/>
                  </a:lnTo>
                  <a:lnTo>
                    <a:pt x="1610" y="3554"/>
                  </a:lnTo>
                  <a:lnTo>
                    <a:pt x="1650" y="3515"/>
                  </a:lnTo>
                  <a:lnTo>
                    <a:pt x="1688" y="3477"/>
                  </a:lnTo>
                  <a:lnTo>
                    <a:pt x="1726" y="3438"/>
                  </a:lnTo>
                  <a:lnTo>
                    <a:pt x="1765" y="3399"/>
                  </a:lnTo>
                  <a:lnTo>
                    <a:pt x="1803" y="3360"/>
                  </a:lnTo>
                  <a:lnTo>
                    <a:pt x="1841" y="3322"/>
                  </a:lnTo>
                  <a:lnTo>
                    <a:pt x="1880" y="3282"/>
                  </a:lnTo>
                  <a:lnTo>
                    <a:pt x="1918" y="3244"/>
                  </a:lnTo>
                  <a:lnTo>
                    <a:pt x="1955" y="3204"/>
                  </a:lnTo>
                  <a:lnTo>
                    <a:pt x="1992" y="3166"/>
                  </a:lnTo>
                  <a:lnTo>
                    <a:pt x="2030" y="3127"/>
                  </a:lnTo>
                  <a:lnTo>
                    <a:pt x="2067" y="3087"/>
                  </a:lnTo>
                  <a:lnTo>
                    <a:pt x="2104" y="3048"/>
                  </a:lnTo>
                  <a:lnTo>
                    <a:pt x="2141" y="3009"/>
                  </a:lnTo>
                  <a:lnTo>
                    <a:pt x="2178" y="2969"/>
                  </a:lnTo>
                  <a:lnTo>
                    <a:pt x="2216" y="2930"/>
                  </a:lnTo>
                  <a:lnTo>
                    <a:pt x="2252" y="2890"/>
                  </a:lnTo>
                  <a:lnTo>
                    <a:pt x="2289" y="2851"/>
                  </a:lnTo>
                  <a:lnTo>
                    <a:pt x="2325" y="2812"/>
                  </a:lnTo>
                  <a:lnTo>
                    <a:pt x="2361" y="2772"/>
                  </a:lnTo>
                  <a:lnTo>
                    <a:pt x="2398" y="2733"/>
                  </a:lnTo>
                  <a:lnTo>
                    <a:pt x="2434" y="2694"/>
                  </a:lnTo>
                  <a:lnTo>
                    <a:pt x="2469" y="2654"/>
                  </a:lnTo>
                  <a:lnTo>
                    <a:pt x="2505" y="2615"/>
                  </a:lnTo>
                  <a:lnTo>
                    <a:pt x="2540" y="2575"/>
                  </a:lnTo>
                  <a:lnTo>
                    <a:pt x="2575" y="2536"/>
                  </a:lnTo>
                  <a:lnTo>
                    <a:pt x="2610" y="2497"/>
                  </a:lnTo>
                  <a:lnTo>
                    <a:pt x="2645" y="2457"/>
                  </a:lnTo>
                  <a:lnTo>
                    <a:pt x="2681" y="2418"/>
                  </a:lnTo>
                  <a:lnTo>
                    <a:pt x="2715" y="2380"/>
                  </a:lnTo>
                  <a:lnTo>
                    <a:pt x="2750" y="2340"/>
                  </a:lnTo>
                  <a:lnTo>
                    <a:pt x="2784" y="2301"/>
                  </a:lnTo>
                  <a:lnTo>
                    <a:pt x="2818" y="2262"/>
                  </a:lnTo>
                  <a:lnTo>
                    <a:pt x="2852" y="2223"/>
                  </a:lnTo>
                  <a:lnTo>
                    <a:pt x="2885" y="2185"/>
                  </a:lnTo>
                  <a:lnTo>
                    <a:pt x="2919" y="2146"/>
                  </a:lnTo>
                  <a:lnTo>
                    <a:pt x="2952" y="2107"/>
                  </a:lnTo>
                  <a:lnTo>
                    <a:pt x="2985" y="2069"/>
                  </a:lnTo>
                  <a:lnTo>
                    <a:pt x="3018" y="2030"/>
                  </a:lnTo>
                  <a:lnTo>
                    <a:pt x="3051" y="1992"/>
                  </a:lnTo>
                  <a:lnTo>
                    <a:pt x="3083" y="1955"/>
                  </a:lnTo>
                  <a:lnTo>
                    <a:pt x="3116" y="1917"/>
                  </a:lnTo>
                  <a:lnTo>
                    <a:pt x="3148" y="1878"/>
                  </a:lnTo>
                  <a:lnTo>
                    <a:pt x="3179" y="1841"/>
                  </a:lnTo>
                  <a:lnTo>
                    <a:pt x="3211" y="1804"/>
                  </a:lnTo>
                  <a:lnTo>
                    <a:pt x="3242" y="1765"/>
                  </a:lnTo>
                  <a:lnTo>
                    <a:pt x="3274" y="1728"/>
                  </a:lnTo>
                  <a:lnTo>
                    <a:pt x="3305" y="1691"/>
                  </a:lnTo>
                  <a:lnTo>
                    <a:pt x="3336" y="1655"/>
                  </a:lnTo>
                  <a:lnTo>
                    <a:pt x="3366" y="1617"/>
                  </a:lnTo>
                  <a:lnTo>
                    <a:pt x="3396" y="1581"/>
                  </a:lnTo>
                  <a:lnTo>
                    <a:pt x="3426" y="1544"/>
                  </a:lnTo>
                  <a:lnTo>
                    <a:pt x="3456" y="1508"/>
                  </a:lnTo>
                  <a:lnTo>
                    <a:pt x="3486" y="1472"/>
                  </a:lnTo>
                  <a:lnTo>
                    <a:pt x="3516" y="1435"/>
                  </a:lnTo>
                  <a:lnTo>
                    <a:pt x="3544" y="1400"/>
                  </a:lnTo>
                  <a:lnTo>
                    <a:pt x="3573" y="1365"/>
                  </a:lnTo>
                  <a:lnTo>
                    <a:pt x="3602" y="1329"/>
                  </a:lnTo>
                  <a:lnTo>
                    <a:pt x="3630" y="1294"/>
                  </a:lnTo>
                  <a:lnTo>
                    <a:pt x="3658" y="1260"/>
                  </a:lnTo>
                  <a:lnTo>
                    <a:pt x="3686" y="1225"/>
                  </a:lnTo>
                  <a:lnTo>
                    <a:pt x="3713" y="1191"/>
                  </a:lnTo>
                  <a:lnTo>
                    <a:pt x="3741" y="1155"/>
                  </a:lnTo>
                  <a:lnTo>
                    <a:pt x="3768" y="1121"/>
                  </a:lnTo>
                  <a:lnTo>
                    <a:pt x="3795" y="1088"/>
                  </a:lnTo>
                  <a:lnTo>
                    <a:pt x="3822" y="1054"/>
                  </a:lnTo>
                  <a:lnTo>
                    <a:pt x="3848" y="1021"/>
                  </a:lnTo>
                  <a:lnTo>
                    <a:pt x="3874" y="988"/>
                  </a:lnTo>
                  <a:lnTo>
                    <a:pt x="3900" y="955"/>
                  </a:lnTo>
                  <a:lnTo>
                    <a:pt x="3925" y="923"/>
                  </a:lnTo>
                  <a:lnTo>
                    <a:pt x="3951" y="891"/>
                  </a:lnTo>
                  <a:lnTo>
                    <a:pt x="3975" y="860"/>
                  </a:lnTo>
                  <a:lnTo>
                    <a:pt x="4000" y="828"/>
                  </a:lnTo>
                  <a:lnTo>
                    <a:pt x="4024" y="797"/>
                  </a:lnTo>
                  <a:lnTo>
                    <a:pt x="4049" y="765"/>
                  </a:lnTo>
                  <a:lnTo>
                    <a:pt x="4072" y="735"/>
                  </a:lnTo>
                  <a:lnTo>
                    <a:pt x="4095" y="704"/>
                  </a:lnTo>
                  <a:lnTo>
                    <a:pt x="4119" y="674"/>
                  </a:lnTo>
                  <a:lnTo>
                    <a:pt x="4142" y="645"/>
                  </a:lnTo>
                  <a:lnTo>
                    <a:pt x="4164" y="615"/>
                  </a:lnTo>
                  <a:lnTo>
                    <a:pt x="4187" y="586"/>
                  </a:lnTo>
                  <a:lnTo>
                    <a:pt x="4209" y="557"/>
                  </a:lnTo>
                  <a:lnTo>
                    <a:pt x="4230" y="529"/>
                  </a:lnTo>
                  <a:lnTo>
                    <a:pt x="4252" y="501"/>
                  </a:lnTo>
                  <a:lnTo>
                    <a:pt x="4273" y="472"/>
                  </a:lnTo>
                  <a:lnTo>
                    <a:pt x="4293" y="445"/>
                  </a:lnTo>
                  <a:lnTo>
                    <a:pt x="4314" y="418"/>
                  </a:lnTo>
                  <a:lnTo>
                    <a:pt x="4334" y="391"/>
                  </a:lnTo>
                  <a:lnTo>
                    <a:pt x="4354" y="366"/>
                  </a:lnTo>
                  <a:lnTo>
                    <a:pt x="4373" y="339"/>
                  </a:lnTo>
                  <a:lnTo>
                    <a:pt x="4392" y="314"/>
                  </a:lnTo>
                  <a:lnTo>
                    <a:pt x="4411" y="289"/>
                  </a:lnTo>
                  <a:lnTo>
                    <a:pt x="4429" y="263"/>
                  </a:lnTo>
                  <a:lnTo>
                    <a:pt x="4447" y="239"/>
                  </a:lnTo>
                  <a:lnTo>
                    <a:pt x="4466" y="216"/>
                  </a:lnTo>
                  <a:lnTo>
                    <a:pt x="4484" y="192"/>
                  </a:lnTo>
                  <a:lnTo>
                    <a:pt x="4501" y="169"/>
                  </a:lnTo>
                  <a:lnTo>
                    <a:pt x="4517" y="146"/>
                  </a:lnTo>
                  <a:lnTo>
                    <a:pt x="4534" y="124"/>
                  </a:lnTo>
                  <a:lnTo>
                    <a:pt x="4550" y="102"/>
                  </a:lnTo>
                  <a:lnTo>
                    <a:pt x="4566" y="80"/>
                  </a:lnTo>
                  <a:lnTo>
                    <a:pt x="4580" y="59"/>
                  </a:lnTo>
                  <a:lnTo>
                    <a:pt x="4595" y="39"/>
                  </a:lnTo>
                  <a:lnTo>
                    <a:pt x="4610" y="19"/>
                  </a:lnTo>
                  <a:lnTo>
                    <a:pt x="4625" y="0"/>
                  </a:lnTo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0" name="Line 50"/>
          <p:cNvSpPr>
            <a:spLocks noChangeShapeType="1"/>
          </p:cNvSpPr>
          <p:nvPr/>
        </p:nvSpPr>
        <p:spPr bwMode="auto">
          <a:xfrm>
            <a:off x="6995748" y="3002578"/>
            <a:ext cx="3651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Line 51"/>
          <p:cNvSpPr>
            <a:spLocks noChangeShapeType="1"/>
          </p:cNvSpPr>
          <p:nvPr/>
        </p:nvSpPr>
        <p:spPr bwMode="auto">
          <a:xfrm>
            <a:off x="5376498" y="4069378"/>
            <a:ext cx="3651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" name="Group 56"/>
          <p:cNvGrpSpPr>
            <a:grpSpLocks/>
          </p:cNvGrpSpPr>
          <p:nvPr/>
        </p:nvGrpSpPr>
        <p:grpSpPr bwMode="auto">
          <a:xfrm>
            <a:off x="7080576" y="1669259"/>
            <a:ext cx="1827213" cy="509588"/>
            <a:chOff x="4410" y="671"/>
            <a:chExt cx="1151" cy="321"/>
          </a:xfrm>
        </p:grpSpPr>
        <p:sp>
          <p:nvSpPr>
            <p:cNvPr id="83" name="Rectangle 54"/>
            <p:cNvSpPr>
              <a:spLocks noChangeArrowheads="1"/>
            </p:cNvSpPr>
            <p:nvPr/>
          </p:nvSpPr>
          <p:spPr bwMode="auto">
            <a:xfrm>
              <a:off x="4410" y="671"/>
              <a:ext cx="1151" cy="321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Rectangle 55"/>
            <p:cNvSpPr>
              <a:spLocks noChangeArrowheads="1"/>
            </p:cNvSpPr>
            <p:nvPr/>
          </p:nvSpPr>
          <p:spPr bwMode="auto">
            <a:xfrm>
              <a:off x="4476" y="714"/>
              <a:ext cx="103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Higher resource </a:t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prices reduce </a:t>
              </a:r>
              <a:r>
                <a:rPr kumimoji="0" lang="en-US" sz="1600" b="1" i="1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SRAS</a:t>
              </a:r>
            </a:p>
          </p:txBody>
        </p:sp>
      </p:grpSp>
      <p:sp>
        <p:nvSpPr>
          <p:cNvPr id="88" name="Rectangle 65"/>
          <p:cNvSpPr>
            <a:spLocks noChangeArrowheads="1"/>
          </p:cNvSpPr>
          <p:nvPr/>
        </p:nvSpPr>
        <p:spPr bwMode="auto">
          <a:xfrm>
            <a:off x="5905149" y="5159990"/>
            <a:ext cx="18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400" b="1" i="1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400" b="1" i="1" baseline="-2500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400" b="1" baseline="-2500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Line 66"/>
          <p:cNvSpPr>
            <a:spLocks noChangeAspect="1" noChangeShapeType="1"/>
          </p:cNvSpPr>
          <p:nvPr/>
        </p:nvSpPr>
        <p:spPr bwMode="auto">
          <a:xfrm>
            <a:off x="6040087" y="3609003"/>
            <a:ext cx="0" cy="1535112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Line 67"/>
          <p:cNvSpPr>
            <a:spLocks noChangeAspect="1" noChangeShapeType="1"/>
          </p:cNvSpPr>
          <p:nvPr/>
        </p:nvSpPr>
        <p:spPr bwMode="auto">
          <a:xfrm flipH="1">
            <a:off x="4778024" y="3593128"/>
            <a:ext cx="12700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Freeform 38"/>
          <p:cNvSpPr>
            <a:spLocks/>
          </p:cNvSpPr>
          <p:nvPr/>
        </p:nvSpPr>
        <p:spPr bwMode="auto">
          <a:xfrm>
            <a:off x="5978174" y="3531215"/>
            <a:ext cx="119063" cy="119063"/>
          </a:xfrm>
          <a:custGeom>
            <a:avLst/>
            <a:gdLst>
              <a:gd name="T0" fmla="*/ 0 w 173"/>
              <a:gd name="T1" fmla="*/ 2147483647 h 173"/>
              <a:gd name="T2" fmla="*/ 2147483647 w 173"/>
              <a:gd name="T3" fmla="*/ 2147483647 h 173"/>
              <a:gd name="T4" fmla="*/ 2147483647 w 173"/>
              <a:gd name="T5" fmla="*/ 2147483647 h 173"/>
              <a:gd name="T6" fmla="*/ 2147483647 w 173"/>
              <a:gd name="T7" fmla="*/ 0 h 173"/>
              <a:gd name="T8" fmla="*/ 2147483647 w 173"/>
              <a:gd name="T9" fmla="*/ 0 h 173"/>
              <a:gd name="T10" fmla="*/ 2147483647 w 173"/>
              <a:gd name="T11" fmla="*/ 2147483647 h 173"/>
              <a:gd name="T12" fmla="*/ 2147483647 w 173"/>
              <a:gd name="T13" fmla="*/ 2147483647 h 173"/>
              <a:gd name="T14" fmla="*/ 2147483647 w 173"/>
              <a:gd name="T15" fmla="*/ 2147483647 h 173"/>
              <a:gd name="T16" fmla="*/ 2147483647 w 173"/>
              <a:gd name="T17" fmla="*/ 2147483647 h 173"/>
              <a:gd name="T18" fmla="*/ 2147483647 w 173"/>
              <a:gd name="T19" fmla="*/ 2147483647 h 173"/>
              <a:gd name="T20" fmla="*/ 2147483647 w 173"/>
              <a:gd name="T21" fmla="*/ 2147483647 h 173"/>
              <a:gd name="T22" fmla="*/ 2147483647 w 173"/>
              <a:gd name="T23" fmla="*/ 2147483647 h 173"/>
              <a:gd name="T24" fmla="*/ 2147483647 w 173"/>
              <a:gd name="T25" fmla="*/ 2147483647 h 173"/>
              <a:gd name="T26" fmla="*/ 2147483647 w 173"/>
              <a:gd name="T27" fmla="*/ 2147483647 h 173"/>
              <a:gd name="T28" fmla="*/ 2147483647 w 173"/>
              <a:gd name="T29" fmla="*/ 2147483647 h 173"/>
              <a:gd name="T30" fmla="*/ 0 w 173"/>
              <a:gd name="T31" fmla="*/ 2147483647 h 173"/>
              <a:gd name="T32" fmla="*/ 0 w 173"/>
              <a:gd name="T33" fmla="*/ 2147483647 h 173"/>
              <a:gd name="T34" fmla="*/ 0 w 173"/>
              <a:gd name="T35" fmla="*/ 214748364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2" name="Group 60"/>
          <p:cNvGrpSpPr>
            <a:grpSpLocks/>
          </p:cNvGrpSpPr>
          <p:nvPr/>
        </p:nvGrpSpPr>
        <p:grpSpPr bwMode="auto">
          <a:xfrm>
            <a:off x="2386263" y="5375434"/>
            <a:ext cx="2840038" cy="1027113"/>
            <a:chOff x="318" y="1228"/>
            <a:chExt cx="1789" cy="647"/>
          </a:xfrm>
        </p:grpSpPr>
        <p:sp>
          <p:nvSpPr>
            <p:cNvPr id="93" name="Rectangle 58"/>
            <p:cNvSpPr>
              <a:spLocks noChangeArrowheads="1"/>
            </p:cNvSpPr>
            <p:nvPr/>
          </p:nvSpPr>
          <p:spPr bwMode="auto">
            <a:xfrm>
              <a:off x="338" y="1228"/>
              <a:ext cx="1754" cy="64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>
                <a:latin typeface="Times New Roman" pitchFamily="-110" charset="0"/>
              </a:endParaRPr>
            </a:p>
          </p:txBody>
        </p:sp>
        <p:sp>
          <p:nvSpPr>
            <p:cNvPr id="94" name="Text Box 59"/>
            <p:cNvSpPr txBox="1">
              <a:spLocks noChangeArrowheads="1"/>
            </p:cNvSpPr>
            <p:nvPr/>
          </p:nvSpPr>
          <p:spPr bwMode="auto">
            <a:xfrm>
              <a:off x="318" y="1248"/>
              <a:ext cx="1789" cy="617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800" b="0" dirty="0">
                  <a:latin typeface="Times New Roman" pitchFamily="18" charset="0"/>
                  <a:cs typeface="Times New Roman" pitchFamily="18" charset="0"/>
                </a:rPr>
                <a:t>In the short-run, </a:t>
              </a:r>
              <a:r>
                <a:rPr lang="en-US" sz="1800" b="0" dirty="0" smtClean="0">
                  <a:latin typeface="Times New Roman" pitchFamily="18" charset="0"/>
                  <a:cs typeface="Times New Roman" pitchFamily="18" charset="0"/>
                </a:rPr>
                <a:t>output </a:t>
              </a:r>
              <a:r>
                <a:rPr lang="en-US" sz="1800" b="0" dirty="0">
                  <a:latin typeface="Times New Roman" pitchFamily="18" charset="0"/>
                  <a:cs typeface="Times New Roman" pitchFamily="18" charset="0"/>
                </a:rPr>
                <a:t>may exceed </a:t>
              </a:r>
              <a:r>
                <a:rPr lang="en-US" sz="1800" b="0" dirty="0" smtClean="0">
                  <a:latin typeface="Times New Roman" pitchFamily="18" charset="0"/>
                  <a:cs typeface="Times New Roman" pitchFamily="18" charset="0"/>
                </a:rPr>
                <a:t>or fall short </a:t>
              </a:r>
              <a:r>
                <a:rPr lang="en-US" sz="1800" b="0" dirty="0"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lang="en-US" sz="1800" b="0" dirty="0" smtClean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sz="1800" b="0" dirty="0">
                  <a:latin typeface="Times New Roman" pitchFamily="18" charset="0"/>
                  <a:cs typeface="Times New Roman" pitchFamily="18" charset="0"/>
                </a:rPr>
                <a:t>economy’s </a:t>
              </a:r>
              <a:r>
                <a:rPr lang="en-US" sz="1800" b="0" dirty="0" smtClean="0">
                  <a:latin typeface="Times New Roman" pitchFamily="18" charset="0"/>
                  <a:cs typeface="Times New Roman" pitchFamily="18" charset="0"/>
                </a:rPr>
                <a:t>full-employment capacity </a:t>
              </a:r>
              <a:r>
                <a:rPr lang="en-US" sz="1800" b="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800" b="1" i="1" dirty="0">
                  <a:solidFill>
                    <a:srgbClr val="C03838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1800" b="1" i="1" baseline="-25000" dirty="0">
                  <a:solidFill>
                    <a:srgbClr val="C03838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800" b="0" dirty="0">
                  <a:latin typeface="Times New Roman" pitchFamily="18" charset="0"/>
                  <a:cs typeface="Times New Roman" pitchFamily="18" charset="0"/>
                </a:rPr>
                <a:t>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878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174" grpId="0" build="p"/>
      <p:bldP spid="175" grpId="0" build="p"/>
      <p:bldP spid="176" grpId="0" build="p"/>
      <p:bldP spid="54" grpId="0"/>
      <p:bldP spid="80" grpId="0" animBg="1"/>
      <p:bldP spid="81" grpId="0" animBg="1"/>
      <p:bldP spid="88" grpId="0"/>
      <p:bldP spid="89" grpId="0" animBg="1"/>
      <p:bldP spid="90" grpId="0" animBg="1"/>
      <p:bldP spid="9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500" dirty="0" smtClean="0">
                <a:solidFill>
                  <a:srgbClr val="32302A"/>
                </a:solidFill>
              </a:rPr>
              <a:t>Suppose </a:t>
            </a:r>
            <a:r>
              <a:rPr lang="en-US" sz="2500" dirty="0">
                <a:solidFill>
                  <a:srgbClr val="32302A"/>
                </a:solidFill>
              </a:rPr>
              <a:t>consumers and investors suddenly become more pessimistic about the future and therefore decide to reduce their consumption and investment spending. How will a market economy adjust to this increase in pessimism? </a:t>
            </a:r>
            <a:endParaRPr lang="en-US" sz="2500" dirty="0" smtClean="0">
              <a:solidFill>
                <a:srgbClr val="32302A"/>
              </a:solidFill>
            </a:endParaRPr>
          </a:p>
          <a:p>
            <a:pPr marL="457200" indent="-457200">
              <a:buAutoNum type="arabicPeriod"/>
            </a:pPr>
            <a:r>
              <a:rPr lang="en-US" sz="2500" dirty="0" smtClean="0">
                <a:solidFill>
                  <a:srgbClr val="32302A"/>
                </a:solidFill>
              </a:rPr>
              <a:t>“</a:t>
            </a:r>
            <a:r>
              <a:rPr lang="en-US" sz="2500" dirty="0">
                <a:solidFill>
                  <a:srgbClr val="32302A"/>
                </a:solidFill>
              </a:rPr>
              <a:t>If the general level of prices is higher than business decision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  makers </a:t>
            </a:r>
            <a:r>
              <a:rPr lang="en-US" sz="2500" dirty="0">
                <a:solidFill>
                  <a:srgbClr val="32302A"/>
                </a:solidFill>
              </a:rPr>
              <a:t>anticipated when </a:t>
            </a:r>
            <a:r>
              <a:rPr lang="en-US" sz="2500" dirty="0" smtClean="0">
                <a:solidFill>
                  <a:srgbClr val="32302A"/>
                </a:solidFill>
              </a:rPr>
              <a:t>they </a:t>
            </a:r>
            <a:r>
              <a:rPr lang="en-US" sz="2500" dirty="0">
                <a:solidFill>
                  <a:srgbClr val="32302A"/>
                </a:solidFill>
              </a:rPr>
              <a:t>entered into long-term contracts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  for </a:t>
            </a:r>
            <a:r>
              <a:rPr lang="en-US" sz="2500" dirty="0">
                <a:solidFill>
                  <a:srgbClr val="32302A"/>
                </a:solidFill>
              </a:rPr>
              <a:t>raw materials and other resources, profit margins will </a:t>
            </a:r>
            <a:r>
              <a:rPr lang="en-US" sz="2500" dirty="0" smtClean="0">
                <a:solidFill>
                  <a:srgbClr val="32302A"/>
                </a:solidFill>
              </a:rPr>
              <a:t>be </a:t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  abnormally </a:t>
            </a:r>
            <a:r>
              <a:rPr lang="en-US" sz="2500" dirty="0">
                <a:solidFill>
                  <a:srgbClr val="32302A"/>
                </a:solidFill>
              </a:rPr>
              <a:t>low and the economy will fall into a recession.” 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  </a:t>
            </a:r>
            <a:r>
              <a:rPr lang="en-US" sz="2500" i="1" dirty="0" smtClean="0">
                <a:solidFill>
                  <a:srgbClr val="32302A"/>
                </a:solidFill>
              </a:rPr>
              <a:t>– Is </a:t>
            </a:r>
            <a:r>
              <a:rPr lang="en-US" sz="2500" i="1" dirty="0">
                <a:solidFill>
                  <a:srgbClr val="32302A"/>
                </a:solidFill>
              </a:rPr>
              <a:t>this statement true</a:t>
            </a:r>
            <a:r>
              <a:rPr lang="en-US" sz="2500" dirty="0">
                <a:solidFill>
                  <a:srgbClr val="32302A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858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287338" indent="-287338">
              <a:buNone/>
            </a:pPr>
            <a:r>
              <a:rPr lang="en-US" sz="2500" dirty="0">
                <a:solidFill>
                  <a:srgbClr val="32302A"/>
                </a:solidFill>
              </a:rPr>
              <a:t>3. Which of the following would be most likely to throw the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U.S</a:t>
            </a:r>
            <a:r>
              <a:rPr lang="en-US" sz="2500" dirty="0">
                <a:solidFill>
                  <a:srgbClr val="32302A"/>
                </a:solidFill>
              </a:rPr>
              <a:t>. economy into a recession? </a:t>
            </a:r>
          </a:p>
          <a:p>
            <a:pPr marL="287338" indent="-287338">
              <a:buNone/>
            </a:pPr>
            <a:r>
              <a:rPr lang="en-US" sz="2500" dirty="0">
                <a:solidFill>
                  <a:srgbClr val="32302A"/>
                </a:solidFill>
              </a:rPr>
              <a:t>a. a reduction in transaction costs as the </a:t>
            </a:r>
            <a:r>
              <a:rPr lang="en-US" sz="2500" dirty="0" smtClean="0">
                <a:solidFill>
                  <a:srgbClr val="32302A"/>
                </a:solidFill>
              </a:rPr>
              <a:t>result of </a:t>
            </a:r>
            <a:r>
              <a:rPr lang="en-US" sz="2500" dirty="0">
                <a:solidFill>
                  <a:srgbClr val="32302A"/>
                </a:solidFill>
              </a:rPr>
              <a:t>the growth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and </a:t>
            </a:r>
            <a:r>
              <a:rPr lang="en-US" sz="2500" dirty="0">
                <a:solidFill>
                  <a:srgbClr val="32302A"/>
                </a:solidFill>
              </a:rPr>
              <a:t>development of the Internet </a:t>
            </a:r>
          </a:p>
          <a:p>
            <a:pPr marL="287338" indent="-287338">
              <a:buNone/>
            </a:pPr>
            <a:r>
              <a:rPr lang="en-US" sz="2500" dirty="0">
                <a:solidFill>
                  <a:srgbClr val="32302A"/>
                </a:solidFill>
              </a:rPr>
              <a:t>b. an unanticipated reduction in the world price of oil</a:t>
            </a:r>
          </a:p>
          <a:p>
            <a:pPr marL="287338" indent="-287338">
              <a:buNone/>
            </a:pPr>
            <a:r>
              <a:rPr lang="en-US" sz="2500" dirty="0">
                <a:solidFill>
                  <a:srgbClr val="32302A"/>
                </a:solidFill>
              </a:rPr>
              <a:t>c. an unanticipated reduction in AD as the result of a sharp decline in consumer confidence</a:t>
            </a:r>
          </a:p>
        </p:txBody>
      </p:sp>
    </p:spTree>
    <p:extLst>
      <p:ext uri="{BB962C8B-B14F-4D97-AF65-F5344CB8AC3E}">
        <p14:creationId xmlns:p14="http://schemas.microsoft.com/office/powerpoint/2010/main" val="124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Expansions and Recessions:</a:t>
            </a:r>
            <a:br>
              <a:rPr lang="en-US" dirty="0"/>
            </a:br>
            <a:r>
              <a:rPr lang="en-US" dirty="0"/>
              <a:t>The Historical Record</a:t>
            </a:r>
          </a:p>
        </p:txBody>
      </p:sp>
    </p:spTree>
    <p:extLst>
      <p:ext uri="{BB962C8B-B14F-4D97-AF65-F5344CB8AC3E}">
        <p14:creationId xmlns:p14="http://schemas.microsoft.com/office/powerpoint/2010/main" val="9215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565330"/>
            <a:ext cx="8932985" cy="4331776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97150"/>
            <a:ext cx="8732106" cy="425345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During the past six decades, economic expansions have been far more lengthy than recessions.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depth and severity of the recession that started </a:t>
            </a: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 December </a:t>
            </a: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2007 highlights the issue of economic instability and recovery from a recession</a:t>
            </a:r>
            <a:r>
              <a:rPr lang="en-US" sz="26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26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9569" y="139068"/>
            <a:ext cx="8904855" cy="1325521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Expansions and Recessions: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Historical Record</a:t>
            </a:r>
            <a:br>
              <a:rPr lang="en-US" dirty="0">
                <a:ea typeface="ＭＳ Ｐゴシック" pitchFamily="-107" charset="-128"/>
                <a:cs typeface="ＭＳ Ｐゴシック" pitchFamily="-107" charset="-12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8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200" dirty="0">
                <a:ea typeface="ＭＳ Ｐゴシック" pitchFamily="-107" charset="-128"/>
                <a:cs typeface="ＭＳ Ｐゴシック" pitchFamily="-107" charset="-128"/>
              </a:rPr>
              <a:t>Expansions &amp; Recessions: </a:t>
            </a: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1950-2011</a:t>
            </a:r>
            <a:endParaRPr lang="en-US" sz="34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10490"/>
              </p:ext>
            </p:extLst>
          </p:nvPr>
        </p:nvGraphicFramePr>
        <p:xfrm>
          <a:off x="247974" y="1279924"/>
          <a:ext cx="8632556" cy="457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82"/>
                <a:gridCol w="1564650"/>
                <a:gridCol w="2787596"/>
                <a:gridCol w="1708528"/>
              </a:tblGrid>
              <a:tr h="50700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Period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Expansion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Length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(in Months)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Period of Recession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Length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(in Months)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8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Oct ‘49 to Jul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’53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‘53 to May ’54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8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 ‘54 to Aug ’57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Aug ‘57 to Apr ’58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8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Apr ‘58 to Apr ’60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Apr ‘60 to Feb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’61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8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Feb ‘61 to Dec ’69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Dec ‘69 to Nov ’70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8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Nov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‘70 to Nov ‘73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Nov ‘73 to Mar ’75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8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 ‘75 to Jan ’80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Jan ‘80 to Jul ’80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8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 ‘80 to Jul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’81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‘81 to Nov ’82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8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Nov ‘82 to Jul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’90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 ‘90 Mar ’91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8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 ‘91 to Mar ’01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 ‘01 to Nov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’01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8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Nov ‘01 to Nov ’07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Dec ‘07 to ?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85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July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’09 to ?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36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2996"/>
            <a:ext cx="8932985" cy="431185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9450"/>
            <a:ext cx="8904855" cy="929899"/>
          </a:xfrm>
        </p:spPr>
        <p:txBody>
          <a:bodyPr/>
          <a:lstStyle/>
          <a:p>
            <a:r>
              <a:rPr lang="en-US" dirty="0"/>
              <a:t>Shifts in Aggregate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92996"/>
            <a:ext cx="8883750" cy="4583071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The </a:t>
            </a:r>
            <a:r>
              <a:rPr lang="en-US" sz="2500" b="1" i="1" dirty="0">
                <a:solidFill>
                  <a:srgbClr val="0070C0"/>
                </a:solidFill>
              </a:rPr>
              <a:t>aggregate demand</a:t>
            </a:r>
            <a:r>
              <a:rPr lang="en-US" sz="2500" dirty="0">
                <a:solidFill>
                  <a:srgbClr val="32302A"/>
                </a:solidFill>
              </a:rPr>
              <a:t> (</a:t>
            </a:r>
            <a:r>
              <a:rPr lang="en-US" sz="2500" b="1" i="1" dirty="0">
                <a:solidFill>
                  <a:srgbClr val="0070C0"/>
                </a:solidFill>
              </a:rPr>
              <a:t>AD</a:t>
            </a:r>
            <a:r>
              <a:rPr lang="en-US" sz="2500" dirty="0">
                <a:solidFill>
                  <a:srgbClr val="32302A"/>
                </a:solidFill>
              </a:rPr>
              <a:t>) curve indicates the quantity of goods </a:t>
            </a:r>
            <a:r>
              <a:rPr lang="en-US" sz="2500" dirty="0" smtClean="0">
                <a:solidFill>
                  <a:srgbClr val="32302A"/>
                </a:solidFill>
              </a:rPr>
              <a:t>&amp; </a:t>
            </a:r>
            <a:r>
              <a:rPr lang="en-US" sz="2500" dirty="0">
                <a:solidFill>
                  <a:srgbClr val="32302A"/>
                </a:solidFill>
              </a:rPr>
              <a:t>services that will be demanded at alternative price levels. 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An increase in aggregate demand (a shift </a:t>
            </a:r>
            <a:r>
              <a:rPr lang="en-US" sz="2400" dirty="0" smtClean="0">
                <a:solidFill>
                  <a:srgbClr val="32302A"/>
                </a:solidFill>
              </a:rPr>
              <a:t>of </a:t>
            </a:r>
            <a:r>
              <a:rPr lang="en-US" sz="2400" dirty="0">
                <a:solidFill>
                  <a:srgbClr val="32302A"/>
                </a:solidFill>
              </a:rPr>
              <a:t>the </a:t>
            </a:r>
            <a:r>
              <a:rPr lang="en-US" sz="2400" b="1" i="1" dirty="0">
                <a:solidFill>
                  <a:srgbClr val="0070C0"/>
                </a:solidFill>
              </a:rPr>
              <a:t>AD </a:t>
            </a:r>
            <a:r>
              <a:rPr lang="en-US" sz="2400" dirty="0">
                <a:solidFill>
                  <a:srgbClr val="32302A"/>
                </a:solidFill>
              </a:rPr>
              <a:t>curve to the right) indicates that decision makers will purchase a larger quantity of goods and services at each different price level. 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A decrease in aggregate demand (a shift </a:t>
            </a:r>
            <a:r>
              <a:rPr lang="en-US" sz="2400" dirty="0" smtClean="0">
                <a:solidFill>
                  <a:srgbClr val="32302A"/>
                </a:solidFill>
              </a:rPr>
              <a:t>of </a:t>
            </a:r>
            <a:r>
              <a:rPr lang="en-US" sz="2400" dirty="0">
                <a:solidFill>
                  <a:srgbClr val="32302A"/>
                </a:solidFill>
              </a:rPr>
              <a:t>the </a:t>
            </a:r>
            <a:r>
              <a:rPr lang="en-US" sz="2400" b="1" i="1" dirty="0">
                <a:solidFill>
                  <a:srgbClr val="0070C0"/>
                </a:solidFill>
              </a:rPr>
              <a:t>AD</a:t>
            </a:r>
            <a:r>
              <a:rPr lang="en-US" sz="2400" dirty="0">
                <a:solidFill>
                  <a:srgbClr val="32302A"/>
                </a:solidFill>
              </a:rPr>
              <a:t> curve to the left) indicates that decision makers will purchase a smaller quantity of goods and services at each different price level.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3600" dirty="0"/>
              <a:t>Using the AD-AS Model to Think about the Business Cycle and the Great Recession of 2008-2009</a:t>
            </a:r>
          </a:p>
        </p:txBody>
      </p:sp>
    </p:spTree>
    <p:extLst>
      <p:ext uri="{BB962C8B-B14F-4D97-AF65-F5344CB8AC3E}">
        <p14:creationId xmlns:p14="http://schemas.microsoft.com/office/powerpoint/2010/main" val="20604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565330"/>
            <a:ext cx="8932985" cy="4331776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81652"/>
            <a:ext cx="9003326" cy="425345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What caused </a:t>
            </a:r>
            <a:r>
              <a:rPr lang="en-US" sz="26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boom </a:t>
            </a: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2003-2007 and the </a:t>
            </a:r>
            <a:r>
              <a:rPr lang="en-US" sz="26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bust</a:t>
            </a: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of 2008-2009?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Between 2002 and mid-year 2006, housing prices rose by almost 90%.  Stock prices also rose rapidly. As a result, wealth expanded and </a:t>
            </a:r>
            <a:r>
              <a:rPr lang="en-US" sz="2500" b="1" i="1" dirty="0">
                <a:solidFill>
                  <a:schemeClr val="accent5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AD</a:t>
            </a: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increased, leading to an economic boom.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But the situation changed in the second half of 2006.  Housing prices began to fall.  Both mortgage default and housing foreclosure rates increased. This reduced </a:t>
            </a:r>
            <a:r>
              <a:rPr lang="en-US" sz="2500" b="1" i="1" dirty="0">
                <a:solidFill>
                  <a:schemeClr val="accent5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AD</a:t>
            </a: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Stock prices began to decline in October 2007 and they plunged during 2008.  This also reduced wealth and </a:t>
            </a:r>
            <a:r>
              <a:rPr lang="en-US" sz="2500" b="1" i="1" dirty="0">
                <a:solidFill>
                  <a:schemeClr val="accent5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AD</a:t>
            </a: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9569" y="418033"/>
            <a:ext cx="8904855" cy="744336"/>
          </a:xfrm>
        </p:spPr>
        <p:txBody>
          <a:bodyPr/>
          <a:lstStyle/>
          <a:p>
            <a:r>
              <a:rPr lang="en-US" dirty="0"/>
              <a:t>The Great Recession of 2008-2009</a:t>
            </a:r>
          </a:p>
        </p:txBody>
      </p:sp>
    </p:spTree>
    <p:extLst>
      <p:ext uri="{BB962C8B-B14F-4D97-AF65-F5344CB8AC3E}">
        <p14:creationId xmlns:p14="http://schemas.microsoft.com/office/powerpoint/2010/main" val="16190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569" y="1565330"/>
            <a:ext cx="8932985" cy="4331776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81652"/>
            <a:ext cx="9003326" cy="425345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What caused boom and bust?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During 2007 and the first half of 2008, crude oil and other energy prices soared, </a:t>
            </a:r>
            <a:r>
              <a:rPr lang="en-US" sz="25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and </a:t>
            </a: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this generated an unanticipated reduction in </a:t>
            </a:r>
            <a:r>
              <a:rPr lang="en-US" sz="2500" b="1" i="1" dirty="0">
                <a:solidFill>
                  <a:schemeClr val="accent3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SRAS</a:t>
            </a: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These forces led to a sharp reduction in consumer and investor confidence, further reducing </a:t>
            </a:r>
            <a:r>
              <a:rPr lang="en-US" sz="2500" b="1" i="1" dirty="0">
                <a:solidFill>
                  <a:schemeClr val="accent5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AD</a:t>
            </a: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reductions in both </a:t>
            </a:r>
            <a:r>
              <a:rPr lang="en-US" sz="2600" b="1" i="1" dirty="0">
                <a:solidFill>
                  <a:schemeClr val="accent5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AD</a:t>
            </a: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and </a:t>
            </a:r>
            <a:r>
              <a:rPr lang="en-US" sz="2600" b="1" i="1" dirty="0">
                <a:solidFill>
                  <a:schemeClr val="accent3">
                    <a:lumMod val="75000"/>
                  </a:schemeClr>
                </a:solidFill>
                <a:ea typeface="ＭＳ Ｐゴシック" pitchFamily="-107" charset="-128"/>
                <a:cs typeface="ＭＳ Ｐゴシック" pitchFamily="-107" charset="-128"/>
              </a:rPr>
              <a:t>SRAS</a:t>
            </a:r>
            <a:r>
              <a:rPr lang="en-US" sz="26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reduced output and employment just as the AD-AS model implies.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9569" y="464527"/>
            <a:ext cx="8904855" cy="721088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The Great Recession of 2008-2009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82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00741"/>
            <a:ext cx="8904855" cy="1214384"/>
          </a:xfrm>
        </p:spPr>
        <p:txBody>
          <a:bodyPr/>
          <a:lstStyle/>
          <a:p>
            <a:r>
              <a:rPr lang="en-US" sz="3400" dirty="0"/>
              <a:t>Changes in Stock and Housing Prices During Expansions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1338586"/>
            <a:ext cx="3685227" cy="451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Both stock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housing prices generally rise prior to and during </a:t>
            </a:r>
            <a:r>
              <a:rPr lang="en-US" sz="1700" b="1" i="1" dirty="0">
                <a:latin typeface="Times New Roman" pitchFamily="18" charset="0"/>
                <a:cs typeface="Times New Roman" pitchFamily="18" charset="0"/>
              </a:rPr>
              <a:t>expansions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This leads to increases in </a:t>
            </a:r>
            <a:r>
              <a:rPr lang="en-US" sz="17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In contrast, stock and housing prices generally fall prior to and during recessions, and this reduces </a:t>
            </a:r>
            <a:r>
              <a:rPr lang="en-US" sz="17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700" b="1" i="1" dirty="0">
                <a:latin typeface="Times New Roman" pitchFamily="18" charset="0"/>
                <a:cs typeface="Times New Roman" pitchFamily="18" charset="0"/>
              </a:rPr>
              <a:t>wealth effects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associated with the swings in stock and housing prices are a contributing factor to the ups and downs of the business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cycle.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700" dirty="0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Note: </a:t>
            </a:r>
            <a:r>
              <a:rPr lang="en-US" sz="1700" dirty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the reduction in housing prices for the 2008-2009 recession were far greater than other recessions.  Stock price reductions were also </a:t>
            </a:r>
            <a:r>
              <a:rPr lang="en-US" sz="1700" dirty="0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substantial.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700" dirty="0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These </a:t>
            </a:r>
            <a:r>
              <a:rPr lang="en-US" sz="1700" dirty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price reductions increased the severity of the recent downturn</a:t>
            </a:r>
            <a:r>
              <a:rPr lang="en-US" sz="1700" dirty="0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.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3717376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261780" y="3084197"/>
            <a:ext cx="4700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207795" y="3080542"/>
            <a:ext cx="78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1970-72</a:t>
            </a:r>
            <a:endParaRPr lang="en-US" sz="1400" dirty="0"/>
          </a:p>
        </p:txBody>
      </p:sp>
      <p:sp>
        <p:nvSpPr>
          <p:cNvPr id="60" name="Rectangle 59"/>
          <p:cNvSpPr/>
          <p:nvPr/>
        </p:nvSpPr>
        <p:spPr>
          <a:xfrm>
            <a:off x="5018860" y="3077962"/>
            <a:ext cx="78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1975-77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>
          <a:xfrm>
            <a:off x="5809258" y="3077962"/>
            <a:ext cx="78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1980-81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>
          <a:xfrm>
            <a:off x="6612574" y="3075382"/>
            <a:ext cx="78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1982-84</a:t>
            </a:r>
            <a:endParaRPr lang="en-US" sz="1400" dirty="0"/>
          </a:p>
        </p:txBody>
      </p:sp>
      <p:sp>
        <p:nvSpPr>
          <p:cNvPr id="70" name="Rectangle 69"/>
          <p:cNvSpPr/>
          <p:nvPr/>
        </p:nvSpPr>
        <p:spPr>
          <a:xfrm>
            <a:off x="7439137" y="3072802"/>
            <a:ext cx="78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1991-93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>
          <a:xfrm>
            <a:off x="8219206" y="3070222"/>
            <a:ext cx="78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1991-93</a:t>
            </a:r>
            <a:endParaRPr lang="en-US" sz="1400" dirty="0"/>
          </a:p>
        </p:txBody>
      </p:sp>
      <p:sp>
        <p:nvSpPr>
          <p:cNvPr id="77" name="Rectangle 76"/>
          <p:cNvSpPr/>
          <p:nvPr/>
        </p:nvSpPr>
        <p:spPr>
          <a:xfrm>
            <a:off x="4369316" y="2946686"/>
            <a:ext cx="227692" cy="106515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598143" y="2667422"/>
            <a:ext cx="227692" cy="385779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173768" y="1713020"/>
            <a:ext cx="227692" cy="1340182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400818" y="2946686"/>
            <a:ext cx="227692" cy="106515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974260" y="2237787"/>
            <a:ext cx="227692" cy="815414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206073" y="3010622"/>
            <a:ext cx="227692" cy="45719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778144" y="1577992"/>
            <a:ext cx="227692" cy="1475210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7005194" y="2946687"/>
            <a:ext cx="227692" cy="106513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7588568" y="2053658"/>
            <a:ext cx="227692" cy="999543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815618" y="3010623"/>
            <a:ext cx="227692" cy="45719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387689" y="1980752"/>
            <a:ext cx="227692" cy="1069869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614739" y="2554175"/>
            <a:ext cx="227692" cy="496447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342070" y="4172846"/>
            <a:ext cx="196594" cy="956368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537556" y="4172845"/>
            <a:ext cx="196594" cy="199131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022684" y="4172845"/>
            <a:ext cx="196594" cy="1351656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221156" y="4172846"/>
            <a:ext cx="196594" cy="199130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694575" y="4172846"/>
            <a:ext cx="196594" cy="457200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893047" y="4171062"/>
            <a:ext cx="196594" cy="140778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369858" y="4178811"/>
            <a:ext cx="196594" cy="783715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568330" y="4180595"/>
            <a:ext cx="196594" cy="457200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7046918" y="4178811"/>
            <a:ext cx="196594" cy="472219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7245390" y="4175824"/>
            <a:ext cx="196594" cy="246888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7722201" y="4174047"/>
            <a:ext cx="196594" cy="1150428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921581" y="4039086"/>
            <a:ext cx="196594" cy="59247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8397719" y="4170536"/>
            <a:ext cx="196594" cy="1287289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8596191" y="4167549"/>
            <a:ext cx="196594" cy="872952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4259200" y="4135481"/>
            <a:ext cx="4700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4143223" y="3790870"/>
            <a:ext cx="78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1969-70</a:t>
            </a:r>
            <a:endParaRPr lang="en-US" sz="1400" dirty="0"/>
          </a:p>
        </p:txBody>
      </p:sp>
      <p:sp>
        <p:nvSpPr>
          <p:cNvPr id="106" name="Rectangle 105"/>
          <p:cNvSpPr/>
          <p:nvPr/>
        </p:nvSpPr>
        <p:spPr>
          <a:xfrm>
            <a:off x="4838053" y="3788290"/>
            <a:ext cx="78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1973-75</a:t>
            </a:r>
            <a:endParaRPr lang="en-US" sz="1400" dirty="0"/>
          </a:p>
        </p:txBody>
      </p:sp>
      <p:sp>
        <p:nvSpPr>
          <p:cNvPr id="107" name="Rectangle 106"/>
          <p:cNvSpPr/>
          <p:nvPr/>
        </p:nvSpPr>
        <p:spPr>
          <a:xfrm>
            <a:off x="5616142" y="3788290"/>
            <a:ext cx="5437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1980</a:t>
            </a:r>
            <a:endParaRPr lang="en-US" sz="1400" dirty="0"/>
          </a:p>
        </p:txBody>
      </p:sp>
      <p:sp>
        <p:nvSpPr>
          <p:cNvPr id="108" name="Rectangle 107"/>
          <p:cNvSpPr/>
          <p:nvPr/>
        </p:nvSpPr>
        <p:spPr>
          <a:xfrm>
            <a:off x="6183799" y="3785710"/>
            <a:ext cx="78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1981-82</a:t>
            </a:r>
            <a:endParaRPr lang="en-US" sz="1400" dirty="0"/>
          </a:p>
        </p:txBody>
      </p:sp>
      <p:sp>
        <p:nvSpPr>
          <p:cNvPr id="109" name="Rectangle 108"/>
          <p:cNvSpPr/>
          <p:nvPr/>
        </p:nvSpPr>
        <p:spPr>
          <a:xfrm>
            <a:off x="6855382" y="3783130"/>
            <a:ext cx="78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1990-91</a:t>
            </a:r>
            <a:endParaRPr lang="en-US" sz="1400" dirty="0"/>
          </a:p>
        </p:txBody>
      </p:sp>
      <p:sp>
        <p:nvSpPr>
          <p:cNvPr id="110" name="Rectangle 109"/>
          <p:cNvSpPr/>
          <p:nvPr/>
        </p:nvSpPr>
        <p:spPr>
          <a:xfrm>
            <a:off x="8216626" y="3780550"/>
            <a:ext cx="78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2008-09</a:t>
            </a:r>
            <a:endParaRPr lang="en-US" sz="1400" dirty="0"/>
          </a:p>
        </p:txBody>
      </p:sp>
      <p:sp>
        <p:nvSpPr>
          <p:cNvPr id="111" name="Rectangle 110"/>
          <p:cNvSpPr/>
          <p:nvPr/>
        </p:nvSpPr>
        <p:spPr>
          <a:xfrm>
            <a:off x="7659308" y="3785719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2001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772918" y="1497140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50%</a:t>
            </a:r>
            <a:endParaRPr lang="en-US" sz="1400" dirty="0"/>
          </a:p>
        </p:txBody>
      </p:sp>
      <p:sp>
        <p:nvSpPr>
          <p:cNvPr id="113" name="Rectangle 112"/>
          <p:cNvSpPr/>
          <p:nvPr/>
        </p:nvSpPr>
        <p:spPr>
          <a:xfrm>
            <a:off x="3778087" y="1782823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40%</a:t>
            </a:r>
            <a:endParaRPr lang="en-US" sz="1400" dirty="0"/>
          </a:p>
        </p:txBody>
      </p:sp>
      <p:sp>
        <p:nvSpPr>
          <p:cNvPr id="114" name="Rectangle 113"/>
          <p:cNvSpPr/>
          <p:nvPr/>
        </p:nvSpPr>
        <p:spPr>
          <a:xfrm>
            <a:off x="3775507" y="2068506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30%</a:t>
            </a:r>
            <a:endParaRPr lang="en-US" sz="1400" dirty="0"/>
          </a:p>
        </p:txBody>
      </p:sp>
      <p:sp>
        <p:nvSpPr>
          <p:cNvPr id="115" name="Rectangle 114"/>
          <p:cNvSpPr/>
          <p:nvPr/>
        </p:nvSpPr>
        <p:spPr>
          <a:xfrm>
            <a:off x="3772927" y="2354189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20%</a:t>
            </a:r>
            <a:endParaRPr lang="en-US" sz="1400" dirty="0"/>
          </a:p>
        </p:txBody>
      </p:sp>
      <p:sp>
        <p:nvSpPr>
          <p:cNvPr id="116" name="Rectangle 115"/>
          <p:cNvSpPr/>
          <p:nvPr/>
        </p:nvSpPr>
        <p:spPr>
          <a:xfrm>
            <a:off x="3778096" y="2639872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10%</a:t>
            </a:r>
            <a:endParaRPr lang="en-US" sz="1400" dirty="0"/>
          </a:p>
        </p:txBody>
      </p:sp>
      <p:sp>
        <p:nvSpPr>
          <p:cNvPr id="117" name="Rectangle 116"/>
          <p:cNvSpPr/>
          <p:nvPr/>
        </p:nvSpPr>
        <p:spPr>
          <a:xfrm>
            <a:off x="3865285" y="2925554"/>
            <a:ext cx="4235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0%</a:t>
            </a:r>
            <a:endParaRPr lang="en-US" sz="14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269529" y="1635072"/>
            <a:ext cx="0" cy="14480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28462" y="1642821"/>
            <a:ext cx="835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228462" y="1942452"/>
            <a:ext cx="835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4228462" y="2236914"/>
            <a:ext cx="835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4228462" y="2531376"/>
            <a:ext cx="835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4228462" y="2810340"/>
            <a:ext cx="835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4259200" y="4132392"/>
            <a:ext cx="0" cy="14480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4218133" y="5565957"/>
            <a:ext cx="835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4218133" y="4439772"/>
            <a:ext cx="835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218133" y="4721318"/>
            <a:ext cx="835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218133" y="5002864"/>
            <a:ext cx="835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4218133" y="5284410"/>
            <a:ext cx="835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851737" y="3972231"/>
            <a:ext cx="4235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0%</a:t>
            </a:r>
            <a:endParaRPr lang="en-US" sz="1400" dirty="0"/>
          </a:p>
        </p:txBody>
      </p:sp>
      <p:sp>
        <p:nvSpPr>
          <p:cNvPr id="129" name="Rectangle 128"/>
          <p:cNvSpPr/>
          <p:nvPr/>
        </p:nvSpPr>
        <p:spPr>
          <a:xfrm>
            <a:off x="3707826" y="4257914"/>
            <a:ext cx="5725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-10%</a:t>
            </a:r>
            <a:endParaRPr lang="en-US" sz="1400" dirty="0"/>
          </a:p>
        </p:txBody>
      </p:sp>
      <p:sp>
        <p:nvSpPr>
          <p:cNvPr id="130" name="Rectangle 129"/>
          <p:cNvSpPr/>
          <p:nvPr/>
        </p:nvSpPr>
        <p:spPr>
          <a:xfrm>
            <a:off x="3705246" y="4543597"/>
            <a:ext cx="5725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-20%</a:t>
            </a:r>
            <a:endParaRPr lang="en-US" sz="1400" dirty="0"/>
          </a:p>
        </p:txBody>
      </p:sp>
      <p:sp>
        <p:nvSpPr>
          <p:cNvPr id="131" name="Rectangle 130"/>
          <p:cNvSpPr/>
          <p:nvPr/>
        </p:nvSpPr>
        <p:spPr>
          <a:xfrm>
            <a:off x="3702666" y="4829280"/>
            <a:ext cx="5725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-30%</a:t>
            </a:r>
            <a:endParaRPr lang="en-US" sz="1400" dirty="0"/>
          </a:p>
        </p:txBody>
      </p:sp>
      <p:sp>
        <p:nvSpPr>
          <p:cNvPr id="132" name="Rectangle 131"/>
          <p:cNvSpPr/>
          <p:nvPr/>
        </p:nvSpPr>
        <p:spPr>
          <a:xfrm>
            <a:off x="3707835" y="5114963"/>
            <a:ext cx="5725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-40%</a:t>
            </a:r>
            <a:endParaRPr lang="en-US" sz="1400" dirty="0"/>
          </a:p>
        </p:txBody>
      </p:sp>
      <p:sp>
        <p:nvSpPr>
          <p:cNvPr id="133" name="Rectangle 132"/>
          <p:cNvSpPr/>
          <p:nvPr/>
        </p:nvSpPr>
        <p:spPr>
          <a:xfrm>
            <a:off x="3705255" y="5400645"/>
            <a:ext cx="5725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-50%</a:t>
            </a:r>
            <a:endParaRPr lang="en-US" sz="1400" dirty="0"/>
          </a:p>
        </p:txBody>
      </p:sp>
      <p:sp>
        <p:nvSpPr>
          <p:cNvPr id="134" name="Rectangle 133"/>
          <p:cNvSpPr/>
          <p:nvPr/>
        </p:nvSpPr>
        <p:spPr>
          <a:xfrm>
            <a:off x="3697873" y="1296397"/>
            <a:ext cx="8306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% Change</a:t>
            </a:r>
            <a:endParaRPr lang="en-US" sz="1400" i="1" dirty="0"/>
          </a:p>
        </p:txBody>
      </p:sp>
      <p:sp>
        <p:nvSpPr>
          <p:cNvPr id="135" name="Rectangle 134"/>
          <p:cNvSpPr/>
          <p:nvPr/>
        </p:nvSpPr>
        <p:spPr>
          <a:xfrm>
            <a:off x="3695383" y="5644538"/>
            <a:ext cx="8306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% Change</a:t>
            </a:r>
            <a:endParaRPr lang="en-US" sz="1400" i="1" dirty="0"/>
          </a:p>
        </p:txBody>
      </p:sp>
      <p:sp>
        <p:nvSpPr>
          <p:cNvPr id="136" name="Rectangle 135"/>
          <p:cNvSpPr/>
          <p:nvPr/>
        </p:nvSpPr>
        <p:spPr>
          <a:xfrm>
            <a:off x="5291693" y="3475925"/>
            <a:ext cx="196594" cy="199130"/>
          </a:xfrm>
          <a:prstGeom prst="rect">
            <a:avLst/>
          </a:prstGeom>
          <a:solidFill>
            <a:srgbClr val="D2BD8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503769" y="3475925"/>
            <a:ext cx="196594" cy="199131"/>
          </a:xfrm>
          <a:prstGeom prst="rect">
            <a:avLst/>
          </a:prstGeom>
          <a:solidFill>
            <a:srgbClr val="527FC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6690395" y="3436991"/>
            <a:ext cx="9845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Home Prices</a:t>
            </a:r>
            <a:endParaRPr lang="en-US" sz="1400" i="1" dirty="0"/>
          </a:p>
        </p:txBody>
      </p:sp>
      <p:sp>
        <p:nvSpPr>
          <p:cNvPr id="139" name="Rectangle 138"/>
          <p:cNvSpPr/>
          <p:nvPr/>
        </p:nvSpPr>
        <p:spPr>
          <a:xfrm>
            <a:off x="5484552" y="3436991"/>
            <a:ext cx="9525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Stock Prices</a:t>
            </a:r>
            <a:endParaRPr lang="en-US" sz="1400" i="1" dirty="0"/>
          </a:p>
        </p:txBody>
      </p:sp>
      <p:sp>
        <p:nvSpPr>
          <p:cNvPr id="17" name="Rounded Rectangle 16"/>
          <p:cNvSpPr/>
          <p:nvPr/>
        </p:nvSpPr>
        <p:spPr>
          <a:xfrm>
            <a:off x="5175103" y="3421493"/>
            <a:ext cx="2473068" cy="2981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467371" y="5565648"/>
            <a:ext cx="17475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–––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Recession ––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–</a:t>
            </a:r>
            <a:endParaRPr lang="en-US" sz="1600" b="1" i="1" dirty="0"/>
          </a:p>
        </p:txBody>
      </p:sp>
      <p:sp>
        <p:nvSpPr>
          <p:cNvPr id="141" name="Rectangle 140"/>
          <p:cNvSpPr/>
          <p:nvPr/>
        </p:nvSpPr>
        <p:spPr>
          <a:xfrm>
            <a:off x="5433708" y="1229886"/>
            <a:ext cx="18149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–––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Expansion ––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–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289528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40" grpId="0"/>
      <p:bldP spid="14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287338" indent="-287338">
              <a:buNone/>
            </a:pPr>
            <a:r>
              <a:rPr lang="en-US" sz="2400" dirty="0">
                <a:solidFill>
                  <a:srgbClr val="32302A"/>
                </a:solidFill>
              </a:rPr>
              <a:t>1. During the first half of 2008, the world price of oil soared while stock and housing prices plunged. Within the framework of the </a:t>
            </a:r>
            <a:r>
              <a:rPr lang="en-US" sz="2400" dirty="0" smtClean="0">
                <a:solidFill>
                  <a:srgbClr val="32302A"/>
                </a:solidFill>
              </a:rPr>
              <a:t/>
            </a:r>
            <a:br>
              <a:rPr lang="en-US" sz="2400" dirty="0" smtClean="0">
                <a:solidFill>
                  <a:srgbClr val="32302A"/>
                </a:solidFill>
              </a:rPr>
            </a:br>
            <a:r>
              <a:rPr lang="en-US" sz="2400" dirty="0" smtClean="0">
                <a:solidFill>
                  <a:srgbClr val="32302A"/>
                </a:solidFill>
              </a:rPr>
              <a:t>AD-AS </a:t>
            </a:r>
            <a:r>
              <a:rPr lang="en-US" sz="2400" dirty="0">
                <a:solidFill>
                  <a:srgbClr val="32302A"/>
                </a:solidFill>
              </a:rPr>
              <a:t>model, how would these two changes influence the U.S. economy?  Explain the expected impact on output </a:t>
            </a:r>
            <a:r>
              <a:rPr lang="en-US" sz="2400" dirty="0" smtClean="0">
                <a:solidFill>
                  <a:srgbClr val="32302A"/>
                </a:solidFill>
              </a:rPr>
              <a:t>&amp; </a:t>
            </a:r>
            <a:r>
              <a:rPr lang="en-US" sz="2400" dirty="0">
                <a:solidFill>
                  <a:srgbClr val="32302A"/>
                </a:solidFill>
              </a:rPr>
              <a:t>the price level.</a:t>
            </a:r>
          </a:p>
          <a:p>
            <a:pPr marL="341313" indent="-341313">
              <a:buNone/>
            </a:pPr>
            <a:r>
              <a:rPr lang="en-US" sz="2400" dirty="0">
                <a:solidFill>
                  <a:srgbClr val="32302A"/>
                </a:solidFill>
              </a:rPr>
              <a:t>2. When actual output is less than the economy’s full employment level of output, how will real resource prices and real interest rates adjust?</a:t>
            </a:r>
          </a:p>
          <a:p>
            <a:pPr marL="287338" indent="-287338">
              <a:buNone/>
            </a:pPr>
            <a:r>
              <a:rPr lang="en-US" sz="2400" dirty="0">
                <a:solidFill>
                  <a:srgbClr val="32302A"/>
                </a:solidFill>
              </a:rPr>
              <a:t>3. </a:t>
            </a:r>
            <a:r>
              <a:rPr lang="en-US" sz="2400" dirty="0" smtClean="0">
                <a:solidFill>
                  <a:srgbClr val="32302A"/>
                </a:solidFill>
              </a:rPr>
              <a:t>Build </a:t>
            </a:r>
            <a:r>
              <a:rPr lang="en-US" sz="2400" dirty="0">
                <a:solidFill>
                  <a:srgbClr val="32302A"/>
                </a:solidFill>
              </a:rPr>
              <a:t>the AD, SRAS, </a:t>
            </a:r>
            <a:r>
              <a:rPr lang="en-US" sz="2400" dirty="0" smtClean="0">
                <a:solidFill>
                  <a:srgbClr val="32302A"/>
                </a:solidFill>
              </a:rPr>
              <a:t>&amp; </a:t>
            </a:r>
            <a:r>
              <a:rPr lang="en-US" sz="2400" dirty="0">
                <a:solidFill>
                  <a:srgbClr val="32302A"/>
                </a:solidFill>
              </a:rPr>
              <a:t>LRAS curves for an economy experiencing:</a:t>
            </a:r>
          </a:p>
          <a:p>
            <a:pPr marL="688975" indent="-401638">
              <a:buNone/>
            </a:pPr>
            <a:r>
              <a:rPr lang="en-US" sz="2400" dirty="0">
                <a:solidFill>
                  <a:srgbClr val="32302A"/>
                </a:solidFill>
              </a:rPr>
              <a:t>(a) full employment equilibrium </a:t>
            </a:r>
          </a:p>
          <a:p>
            <a:pPr marL="688975" indent="-401638">
              <a:buNone/>
            </a:pPr>
            <a:r>
              <a:rPr lang="en-US" sz="2400" dirty="0">
                <a:solidFill>
                  <a:srgbClr val="32302A"/>
                </a:solidFill>
              </a:rPr>
              <a:t>(b) an economic boom</a:t>
            </a:r>
          </a:p>
          <a:p>
            <a:pPr marL="688975" indent="-401638">
              <a:buNone/>
            </a:pPr>
            <a:r>
              <a:rPr lang="en-US" sz="2400" dirty="0">
                <a:solidFill>
                  <a:srgbClr val="32302A"/>
                </a:solidFill>
              </a:rPr>
              <a:t>(c) a recession</a:t>
            </a:r>
          </a:p>
          <a:p>
            <a:pPr marL="688975" indent="-688975">
              <a:buNone/>
            </a:pPr>
            <a:endParaRPr lang="en-US" sz="24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2378995" y="2285998"/>
            <a:ext cx="4083798" cy="2151897"/>
          </a:xfrm>
        </p:spPr>
        <p:txBody>
          <a:bodyPr/>
          <a:lstStyle/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End of</a:t>
            </a:r>
          </a:p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Chapter 10</a:t>
            </a:r>
            <a:endParaRPr lang="en-US" sz="6600" b="1" i="1" dirty="0">
              <a:solidFill>
                <a:srgbClr val="3230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2996"/>
            <a:ext cx="8932985" cy="431185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81002"/>
            <a:ext cx="8904855" cy="673615"/>
          </a:xfrm>
        </p:spPr>
        <p:txBody>
          <a:bodyPr/>
          <a:lstStyle/>
          <a:p>
            <a:r>
              <a:rPr lang="en-US" dirty="0"/>
              <a:t>Factors that Shift Aggregate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92996"/>
            <a:ext cx="8883750" cy="4583071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The following factors will cause a shift in </a:t>
            </a:r>
            <a:r>
              <a:rPr lang="en-US" sz="2500" b="1" i="1" dirty="0">
                <a:solidFill>
                  <a:srgbClr val="0070C0"/>
                </a:solidFill>
              </a:rPr>
              <a:t>aggregate demand</a:t>
            </a:r>
            <a:r>
              <a:rPr lang="en-US" sz="2500" dirty="0">
                <a:solidFill>
                  <a:srgbClr val="32302A"/>
                </a:solidFill>
              </a:rPr>
              <a:t> outward (inward):</a:t>
            </a:r>
          </a:p>
          <a:p>
            <a:pPr marL="631825" lvl="1" indent="-231775"/>
            <a:r>
              <a:rPr lang="en-US" sz="2300" dirty="0">
                <a:solidFill>
                  <a:srgbClr val="32302A"/>
                </a:solidFill>
              </a:rPr>
              <a:t>an increase (decrease) in real wealth</a:t>
            </a:r>
          </a:p>
          <a:p>
            <a:pPr marL="631825" lvl="1" indent="-231775"/>
            <a:r>
              <a:rPr lang="en-US" sz="2300" dirty="0">
                <a:solidFill>
                  <a:srgbClr val="32302A"/>
                </a:solidFill>
              </a:rPr>
              <a:t>a decrease (increase) in the real interest rate</a:t>
            </a:r>
          </a:p>
          <a:p>
            <a:pPr marL="631825" lvl="1" indent="-231775"/>
            <a:r>
              <a:rPr lang="en-US" sz="2300" dirty="0">
                <a:solidFill>
                  <a:srgbClr val="32302A"/>
                </a:solidFill>
              </a:rPr>
              <a:t>an increase in the optimism (pessimism) </a:t>
            </a:r>
            <a:r>
              <a:rPr lang="en-US" sz="2300" dirty="0" smtClean="0">
                <a:solidFill>
                  <a:srgbClr val="32302A"/>
                </a:solidFill>
              </a:rPr>
              <a:t>of </a:t>
            </a:r>
            <a:r>
              <a:rPr lang="en-US" sz="2300" dirty="0">
                <a:solidFill>
                  <a:srgbClr val="32302A"/>
                </a:solidFill>
              </a:rPr>
              <a:t>businesses and consumers about future economic conditions </a:t>
            </a:r>
          </a:p>
          <a:p>
            <a:pPr marL="631825" lvl="1" indent="-231775"/>
            <a:r>
              <a:rPr lang="en-US" sz="2300" dirty="0">
                <a:solidFill>
                  <a:srgbClr val="32302A"/>
                </a:solidFill>
              </a:rPr>
              <a:t>an increase (decline) in the expected rate </a:t>
            </a:r>
            <a:r>
              <a:rPr lang="en-US" sz="2300" dirty="0" smtClean="0">
                <a:solidFill>
                  <a:srgbClr val="32302A"/>
                </a:solidFill>
              </a:rPr>
              <a:t>of </a:t>
            </a:r>
            <a:r>
              <a:rPr lang="en-US" sz="2300" dirty="0">
                <a:solidFill>
                  <a:srgbClr val="32302A"/>
                </a:solidFill>
              </a:rPr>
              <a:t>inflation  </a:t>
            </a:r>
          </a:p>
          <a:p>
            <a:pPr marL="631825" lvl="1" indent="-231775"/>
            <a:r>
              <a:rPr lang="en-US" sz="2300" dirty="0">
                <a:solidFill>
                  <a:srgbClr val="32302A"/>
                </a:solidFill>
              </a:rPr>
              <a:t>higher (lower) real incomes abroad</a:t>
            </a:r>
          </a:p>
          <a:p>
            <a:pPr marL="631825" lvl="1" indent="-231775"/>
            <a:r>
              <a:rPr lang="en-US" sz="2300" dirty="0">
                <a:solidFill>
                  <a:srgbClr val="32302A"/>
                </a:solidFill>
              </a:rPr>
              <a:t>a reduction (increase) in the exchange rate value of the nation’s </a:t>
            </a:r>
            <a:r>
              <a:rPr lang="en-US" sz="2300" dirty="0" smtClean="0">
                <a:solidFill>
                  <a:srgbClr val="32302A"/>
                </a:solidFill>
              </a:rPr>
              <a:t>currency</a:t>
            </a:r>
            <a:endParaRPr lang="en-US" sz="23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/>
              <a:t>Shifts in Aggregate Demand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2338207"/>
            <a:ext cx="4067571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 increase in real wealth, such as would result from a stock market boom, would increase </a:t>
            </a:r>
            <a:r>
              <a:rPr lang="en-US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aggregate demand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shifting the entire curve to the right (from </a:t>
            </a:r>
            <a:r>
              <a:rPr lang="en-US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contrast, a reduction in real wealth decreases </a:t>
            </a:r>
            <a:r>
              <a:rPr lang="en-US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aggregate demand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shifting </a:t>
            </a:r>
            <a:r>
              <a:rPr lang="en-US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left (from </a:t>
            </a:r>
            <a:r>
              <a:rPr lang="en-US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282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6"/>
          <p:cNvSpPr>
            <a:spLocks noChangeAspect="1" noChangeArrowheads="1"/>
          </p:cNvSpPr>
          <p:nvPr/>
        </p:nvSpPr>
        <p:spPr bwMode="auto">
          <a:xfrm>
            <a:off x="7533458" y="5072386"/>
            <a:ext cx="1352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236610" y="1724864"/>
            <a:ext cx="593432" cy="3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131"/>
          <p:cNvGrpSpPr>
            <a:grpSpLocks/>
          </p:cNvGrpSpPr>
          <p:nvPr/>
        </p:nvGrpSpPr>
        <p:grpSpPr bwMode="auto">
          <a:xfrm>
            <a:off x="5728286" y="1936645"/>
            <a:ext cx="2481774" cy="2195465"/>
            <a:chOff x="2736" y="516"/>
            <a:chExt cx="1858" cy="1644"/>
          </a:xfrm>
        </p:grpSpPr>
        <p:sp>
          <p:nvSpPr>
            <p:cNvPr id="32" name="Line 65"/>
            <p:cNvSpPr>
              <a:spLocks noChangeShapeType="1"/>
            </p:cNvSpPr>
            <p:nvPr/>
          </p:nvSpPr>
          <p:spPr bwMode="auto">
            <a:xfrm>
              <a:off x="3539" y="1956"/>
              <a:ext cx="43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Line 66"/>
            <p:cNvSpPr>
              <a:spLocks noChangeShapeType="1"/>
            </p:cNvSpPr>
            <p:nvPr/>
          </p:nvSpPr>
          <p:spPr bwMode="auto">
            <a:xfrm>
              <a:off x="2736" y="900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4" name="Group 130"/>
            <p:cNvGrpSpPr>
              <a:grpSpLocks/>
            </p:cNvGrpSpPr>
            <p:nvPr/>
          </p:nvGrpSpPr>
          <p:grpSpPr bwMode="auto">
            <a:xfrm>
              <a:off x="2882" y="516"/>
              <a:ext cx="1712" cy="1644"/>
              <a:chOff x="2882" y="516"/>
              <a:chExt cx="1712" cy="1644"/>
            </a:xfrm>
          </p:grpSpPr>
          <p:sp>
            <p:nvSpPr>
              <p:cNvPr id="35" name="Freeform 114"/>
              <p:cNvSpPr>
                <a:spLocks/>
              </p:cNvSpPr>
              <p:nvPr/>
            </p:nvSpPr>
            <p:spPr bwMode="auto">
              <a:xfrm>
                <a:off x="2882" y="516"/>
                <a:ext cx="1401" cy="1484"/>
              </a:xfrm>
              <a:custGeom>
                <a:avLst/>
                <a:gdLst>
                  <a:gd name="T0" fmla="*/ 0 w 5928"/>
                  <a:gd name="T1" fmla="*/ 0 h 6329"/>
                  <a:gd name="T2" fmla="*/ 1 w 5928"/>
                  <a:gd name="T3" fmla="*/ 1 h 6329"/>
                  <a:gd name="T4" fmla="*/ 1 w 5928"/>
                  <a:gd name="T5" fmla="*/ 2 h 6329"/>
                  <a:gd name="T6" fmla="*/ 1 w 5928"/>
                  <a:gd name="T7" fmla="*/ 3 h 6329"/>
                  <a:gd name="T8" fmla="*/ 2 w 5928"/>
                  <a:gd name="T9" fmla="*/ 3 h 6329"/>
                  <a:gd name="T10" fmla="*/ 2 w 5928"/>
                  <a:gd name="T11" fmla="*/ 4 h 6329"/>
                  <a:gd name="T12" fmla="*/ 2 w 5928"/>
                  <a:gd name="T13" fmla="*/ 4 h 6329"/>
                  <a:gd name="T14" fmla="*/ 3 w 5928"/>
                  <a:gd name="T15" fmla="*/ 5 h 6329"/>
                  <a:gd name="T16" fmla="*/ 3 w 5928"/>
                  <a:gd name="T17" fmla="*/ 6 h 6329"/>
                  <a:gd name="T18" fmla="*/ 4 w 5928"/>
                  <a:gd name="T19" fmla="*/ 6 h 6329"/>
                  <a:gd name="T20" fmla="*/ 4 w 5928"/>
                  <a:gd name="T21" fmla="*/ 7 h 6329"/>
                  <a:gd name="T22" fmla="*/ 4 w 5928"/>
                  <a:gd name="T23" fmla="*/ 7 h 6329"/>
                  <a:gd name="T24" fmla="*/ 5 w 5928"/>
                  <a:gd name="T25" fmla="*/ 8 h 6329"/>
                  <a:gd name="T26" fmla="*/ 5 w 5928"/>
                  <a:gd name="T27" fmla="*/ 8 h 6329"/>
                  <a:gd name="T28" fmla="*/ 5 w 5928"/>
                  <a:gd name="T29" fmla="*/ 9 h 6329"/>
                  <a:gd name="T30" fmla="*/ 6 w 5928"/>
                  <a:gd name="T31" fmla="*/ 9 h 6329"/>
                  <a:gd name="T32" fmla="*/ 6 w 5928"/>
                  <a:gd name="T33" fmla="*/ 10 h 6329"/>
                  <a:gd name="T34" fmla="*/ 6 w 5928"/>
                  <a:gd name="T35" fmla="*/ 10 h 6329"/>
                  <a:gd name="T36" fmla="*/ 7 w 5928"/>
                  <a:gd name="T37" fmla="*/ 11 h 6329"/>
                  <a:gd name="T38" fmla="*/ 7 w 5928"/>
                  <a:gd name="T39" fmla="*/ 11 h 6329"/>
                  <a:gd name="T40" fmla="*/ 8 w 5928"/>
                  <a:gd name="T41" fmla="*/ 11 h 6329"/>
                  <a:gd name="T42" fmla="*/ 8 w 5928"/>
                  <a:gd name="T43" fmla="*/ 12 h 6329"/>
                  <a:gd name="T44" fmla="*/ 8 w 5928"/>
                  <a:gd name="T45" fmla="*/ 12 h 6329"/>
                  <a:gd name="T46" fmla="*/ 9 w 5928"/>
                  <a:gd name="T47" fmla="*/ 13 h 6329"/>
                  <a:gd name="T48" fmla="*/ 9 w 5928"/>
                  <a:gd name="T49" fmla="*/ 13 h 6329"/>
                  <a:gd name="T50" fmla="*/ 9 w 5928"/>
                  <a:gd name="T51" fmla="*/ 13 h 6329"/>
                  <a:gd name="T52" fmla="*/ 10 w 5928"/>
                  <a:gd name="T53" fmla="*/ 14 h 6329"/>
                  <a:gd name="T54" fmla="*/ 10 w 5928"/>
                  <a:gd name="T55" fmla="*/ 14 h 6329"/>
                  <a:gd name="T56" fmla="*/ 10 w 5928"/>
                  <a:gd name="T57" fmla="*/ 15 h 6329"/>
                  <a:gd name="T58" fmla="*/ 11 w 5928"/>
                  <a:gd name="T59" fmla="*/ 15 h 6329"/>
                  <a:gd name="T60" fmla="*/ 11 w 5928"/>
                  <a:gd name="T61" fmla="*/ 15 h 6329"/>
                  <a:gd name="T62" fmla="*/ 11 w 5928"/>
                  <a:gd name="T63" fmla="*/ 15 h 6329"/>
                  <a:gd name="T64" fmla="*/ 12 w 5928"/>
                  <a:gd name="T65" fmla="*/ 16 h 6329"/>
                  <a:gd name="T66" fmla="*/ 12 w 5928"/>
                  <a:gd name="T67" fmla="*/ 16 h 6329"/>
                  <a:gd name="T68" fmla="*/ 13 w 5928"/>
                  <a:gd name="T69" fmla="*/ 16 h 6329"/>
                  <a:gd name="T70" fmla="*/ 13 w 5928"/>
                  <a:gd name="T71" fmla="*/ 16 h 6329"/>
                  <a:gd name="T72" fmla="*/ 13 w 5928"/>
                  <a:gd name="T73" fmla="*/ 17 h 6329"/>
                  <a:gd name="T74" fmla="*/ 13 w 5928"/>
                  <a:gd name="T75" fmla="*/ 17 h 6329"/>
                  <a:gd name="T76" fmla="*/ 14 w 5928"/>
                  <a:gd name="T77" fmla="*/ 17 h 6329"/>
                  <a:gd name="T78" fmla="*/ 14 w 5928"/>
                  <a:gd name="T79" fmla="*/ 17 h 6329"/>
                  <a:gd name="T80" fmla="*/ 14 w 5928"/>
                  <a:gd name="T81" fmla="*/ 17 h 6329"/>
                  <a:gd name="T82" fmla="*/ 15 w 5928"/>
                  <a:gd name="T83" fmla="*/ 18 h 6329"/>
                  <a:gd name="T84" fmla="*/ 15 w 5928"/>
                  <a:gd name="T85" fmla="*/ 18 h 6329"/>
                  <a:gd name="T86" fmla="*/ 15 w 5928"/>
                  <a:gd name="T87" fmla="*/ 18 h 6329"/>
                  <a:gd name="T88" fmla="*/ 16 w 5928"/>
                  <a:gd name="T89" fmla="*/ 18 h 6329"/>
                  <a:gd name="T90" fmla="*/ 16 w 5928"/>
                  <a:gd name="T91" fmla="*/ 18 h 6329"/>
                  <a:gd name="T92" fmla="*/ 16 w 5928"/>
                  <a:gd name="T93" fmla="*/ 18 h 6329"/>
                  <a:gd name="T94" fmla="*/ 17 w 5928"/>
                  <a:gd name="T95" fmla="*/ 19 h 6329"/>
                  <a:gd name="T96" fmla="*/ 17 w 5928"/>
                  <a:gd name="T97" fmla="*/ 19 h 6329"/>
                  <a:gd name="T98" fmla="*/ 17 w 5928"/>
                  <a:gd name="T99" fmla="*/ 19 h 6329"/>
                  <a:gd name="T100" fmla="*/ 17 w 5928"/>
                  <a:gd name="T101" fmla="*/ 19 h 6329"/>
                  <a:gd name="T102" fmla="*/ 18 w 5928"/>
                  <a:gd name="T103" fmla="*/ 19 h 6329"/>
                  <a:gd name="T104" fmla="*/ 18 w 5928"/>
                  <a:gd name="T105" fmla="*/ 19 h 6329"/>
                  <a:gd name="T106" fmla="*/ 18 w 5928"/>
                  <a:gd name="T107" fmla="*/ 19 h 632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928"/>
                  <a:gd name="T163" fmla="*/ 0 h 6329"/>
                  <a:gd name="T164" fmla="*/ 5928 w 5928"/>
                  <a:gd name="T165" fmla="*/ 6329 h 632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928" h="6329">
                    <a:moveTo>
                      <a:pt x="0" y="0"/>
                    </a:moveTo>
                    <a:lnTo>
                      <a:pt x="38" y="80"/>
                    </a:lnTo>
                    <a:lnTo>
                      <a:pt x="77" y="160"/>
                    </a:lnTo>
                    <a:lnTo>
                      <a:pt x="115" y="239"/>
                    </a:lnTo>
                    <a:lnTo>
                      <a:pt x="154" y="317"/>
                    </a:lnTo>
                    <a:lnTo>
                      <a:pt x="193" y="394"/>
                    </a:lnTo>
                    <a:lnTo>
                      <a:pt x="231" y="472"/>
                    </a:lnTo>
                    <a:lnTo>
                      <a:pt x="270" y="548"/>
                    </a:lnTo>
                    <a:lnTo>
                      <a:pt x="308" y="624"/>
                    </a:lnTo>
                    <a:lnTo>
                      <a:pt x="348" y="699"/>
                    </a:lnTo>
                    <a:lnTo>
                      <a:pt x="386" y="774"/>
                    </a:lnTo>
                    <a:lnTo>
                      <a:pt x="425" y="848"/>
                    </a:lnTo>
                    <a:lnTo>
                      <a:pt x="464" y="920"/>
                    </a:lnTo>
                    <a:lnTo>
                      <a:pt x="502" y="994"/>
                    </a:lnTo>
                    <a:lnTo>
                      <a:pt x="542" y="1065"/>
                    </a:lnTo>
                    <a:lnTo>
                      <a:pt x="581" y="1136"/>
                    </a:lnTo>
                    <a:lnTo>
                      <a:pt x="619" y="1207"/>
                    </a:lnTo>
                    <a:lnTo>
                      <a:pt x="658" y="1277"/>
                    </a:lnTo>
                    <a:lnTo>
                      <a:pt x="698" y="1346"/>
                    </a:lnTo>
                    <a:lnTo>
                      <a:pt x="737" y="1416"/>
                    </a:lnTo>
                    <a:lnTo>
                      <a:pt x="775" y="1484"/>
                    </a:lnTo>
                    <a:lnTo>
                      <a:pt x="814" y="1551"/>
                    </a:lnTo>
                    <a:lnTo>
                      <a:pt x="854" y="1619"/>
                    </a:lnTo>
                    <a:lnTo>
                      <a:pt x="893" y="1685"/>
                    </a:lnTo>
                    <a:lnTo>
                      <a:pt x="932" y="1752"/>
                    </a:lnTo>
                    <a:lnTo>
                      <a:pt x="972" y="1817"/>
                    </a:lnTo>
                    <a:lnTo>
                      <a:pt x="1010" y="1882"/>
                    </a:lnTo>
                    <a:lnTo>
                      <a:pt x="1049" y="1946"/>
                    </a:lnTo>
                    <a:lnTo>
                      <a:pt x="1088" y="2009"/>
                    </a:lnTo>
                    <a:lnTo>
                      <a:pt x="1128" y="2072"/>
                    </a:lnTo>
                    <a:lnTo>
                      <a:pt x="1167" y="2135"/>
                    </a:lnTo>
                    <a:lnTo>
                      <a:pt x="1206" y="2196"/>
                    </a:lnTo>
                    <a:lnTo>
                      <a:pt x="1246" y="2258"/>
                    </a:lnTo>
                    <a:lnTo>
                      <a:pt x="1285" y="2318"/>
                    </a:lnTo>
                    <a:lnTo>
                      <a:pt x="1324" y="2378"/>
                    </a:lnTo>
                    <a:lnTo>
                      <a:pt x="1363" y="2438"/>
                    </a:lnTo>
                    <a:lnTo>
                      <a:pt x="1403" y="2497"/>
                    </a:lnTo>
                    <a:lnTo>
                      <a:pt x="1442" y="2555"/>
                    </a:lnTo>
                    <a:lnTo>
                      <a:pt x="1481" y="2612"/>
                    </a:lnTo>
                    <a:lnTo>
                      <a:pt x="1519" y="2670"/>
                    </a:lnTo>
                    <a:lnTo>
                      <a:pt x="1559" y="2727"/>
                    </a:lnTo>
                    <a:lnTo>
                      <a:pt x="1598" y="2783"/>
                    </a:lnTo>
                    <a:lnTo>
                      <a:pt x="1637" y="2838"/>
                    </a:lnTo>
                    <a:lnTo>
                      <a:pt x="1677" y="2894"/>
                    </a:lnTo>
                    <a:lnTo>
                      <a:pt x="1716" y="2948"/>
                    </a:lnTo>
                    <a:lnTo>
                      <a:pt x="1755" y="3002"/>
                    </a:lnTo>
                    <a:lnTo>
                      <a:pt x="1793" y="3056"/>
                    </a:lnTo>
                    <a:lnTo>
                      <a:pt x="1833" y="3109"/>
                    </a:lnTo>
                    <a:lnTo>
                      <a:pt x="1871" y="3161"/>
                    </a:lnTo>
                    <a:lnTo>
                      <a:pt x="1910" y="3213"/>
                    </a:lnTo>
                    <a:lnTo>
                      <a:pt x="1949" y="3265"/>
                    </a:lnTo>
                    <a:lnTo>
                      <a:pt x="1989" y="3315"/>
                    </a:lnTo>
                    <a:lnTo>
                      <a:pt x="2028" y="3365"/>
                    </a:lnTo>
                    <a:lnTo>
                      <a:pt x="2067" y="3416"/>
                    </a:lnTo>
                    <a:lnTo>
                      <a:pt x="2105" y="3465"/>
                    </a:lnTo>
                    <a:lnTo>
                      <a:pt x="2145" y="3513"/>
                    </a:lnTo>
                    <a:lnTo>
                      <a:pt x="2184" y="3562"/>
                    </a:lnTo>
                    <a:lnTo>
                      <a:pt x="2222" y="3610"/>
                    </a:lnTo>
                    <a:lnTo>
                      <a:pt x="2261" y="3656"/>
                    </a:lnTo>
                    <a:lnTo>
                      <a:pt x="2301" y="3703"/>
                    </a:lnTo>
                    <a:lnTo>
                      <a:pt x="2339" y="3750"/>
                    </a:lnTo>
                    <a:lnTo>
                      <a:pt x="2378" y="3795"/>
                    </a:lnTo>
                    <a:lnTo>
                      <a:pt x="2417" y="3841"/>
                    </a:lnTo>
                    <a:lnTo>
                      <a:pt x="2455" y="3885"/>
                    </a:lnTo>
                    <a:lnTo>
                      <a:pt x="2495" y="3929"/>
                    </a:lnTo>
                    <a:lnTo>
                      <a:pt x="2533" y="3973"/>
                    </a:lnTo>
                    <a:lnTo>
                      <a:pt x="2572" y="4016"/>
                    </a:lnTo>
                    <a:lnTo>
                      <a:pt x="2610" y="4059"/>
                    </a:lnTo>
                    <a:lnTo>
                      <a:pt x="2648" y="4102"/>
                    </a:lnTo>
                    <a:lnTo>
                      <a:pt x="2688" y="4144"/>
                    </a:lnTo>
                    <a:lnTo>
                      <a:pt x="2726" y="4184"/>
                    </a:lnTo>
                    <a:lnTo>
                      <a:pt x="2764" y="4226"/>
                    </a:lnTo>
                    <a:lnTo>
                      <a:pt x="2803" y="4267"/>
                    </a:lnTo>
                    <a:lnTo>
                      <a:pt x="2841" y="4306"/>
                    </a:lnTo>
                    <a:lnTo>
                      <a:pt x="2879" y="4345"/>
                    </a:lnTo>
                    <a:lnTo>
                      <a:pt x="2917" y="4385"/>
                    </a:lnTo>
                    <a:lnTo>
                      <a:pt x="2955" y="4424"/>
                    </a:lnTo>
                    <a:lnTo>
                      <a:pt x="2993" y="4462"/>
                    </a:lnTo>
                    <a:lnTo>
                      <a:pt x="3031" y="4499"/>
                    </a:lnTo>
                    <a:lnTo>
                      <a:pt x="3070" y="4537"/>
                    </a:lnTo>
                    <a:lnTo>
                      <a:pt x="3108" y="4574"/>
                    </a:lnTo>
                    <a:lnTo>
                      <a:pt x="3146" y="4609"/>
                    </a:lnTo>
                    <a:lnTo>
                      <a:pt x="3184" y="4645"/>
                    </a:lnTo>
                    <a:lnTo>
                      <a:pt x="3221" y="4679"/>
                    </a:lnTo>
                    <a:lnTo>
                      <a:pt x="3259" y="4715"/>
                    </a:lnTo>
                    <a:lnTo>
                      <a:pt x="3297" y="4749"/>
                    </a:lnTo>
                    <a:lnTo>
                      <a:pt x="3334" y="4784"/>
                    </a:lnTo>
                    <a:lnTo>
                      <a:pt x="3372" y="4817"/>
                    </a:lnTo>
                    <a:lnTo>
                      <a:pt x="3409" y="4851"/>
                    </a:lnTo>
                    <a:lnTo>
                      <a:pt x="3447" y="4883"/>
                    </a:lnTo>
                    <a:lnTo>
                      <a:pt x="3483" y="4916"/>
                    </a:lnTo>
                    <a:lnTo>
                      <a:pt x="3520" y="4948"/>
                    </a:lnTo>
                    <a:lnTo>
                      <a:pt x="3558" y="4980"/>
                    </a:lnTo>
                    <a:lnTo>
                      <a:pt x="3595" y="5011"/>
                    </a:lnTo>
                    <a:lnTo>
                      <a:pt x="3632" y="5042"/>
                    </a:lnTo>
                    <a:lnTo>
                      <a:pt x="3669" y="5072"/>
                    </a:lnTo>
                    <a:lnTo>
                      <a:pt x="3706" y="5102"/>
                    </a:lnTo>
                    <a:lnTo>
                      <a:pt x="3743" y="5131"/>
                    </a:lnTo>
                    <a:lnTo>
                      <a:pt x="3780" y="5161"/>
                    </a:lnTo>
                    <a:lnTo>
                      <a:pt x="3816" y="5190"/>
                    </a:lnTo>
                    <a:lnTo>
                      <a:pt x="3852" y="5218"/>
                    </a:lnTo>
                    <a:lnTo>
                      <a:pt x="3889" y="5247"/>
                    </a:lnTo>
                    <a:lnTo>
                      <a:pt x="3926" y="5274"/>
                    </a:lnTo>
                    <a:lnTo>
                      <a:pt x="3961" y="5301"/>
                    </a:lnTo>
                    <a:lnTo>
                      <a:pt x="3998" y="5328"/>
                    </a:lnTo>
                    <a:lnTo>
                      <a:pt x="4034" y="5355"/>
                    </a:lnTo>
                    <a:lnTo>
                      <a:pt x="4069" y="5381"/>
                    </a:lnTo>
                    <a:lnTo>
                      <a:pt x="4106" y="5406"/>
                    </a:lnTo>
                    <a:lnTo>
                      <a:pt x="4142" y="5432"/>
                    </a:lnTo>
                    <a:lnTo>
                      <a:pt x="4177" y="5457"/>
                    </a:lnTo>
                    <a:lnTo>
                      <a:pt x="4213" y="5481"/>
                    </a:lnTo>
                    <a:lnTo>
                      <a:pt x="4249" y="5506"/>
                    </a:lnTo>
                    <a:lnTo>
                      <a:pt x="4284" y="5529"/>
                    </a:lnTo>
                    <a:lnTo>
                      <a:pt x="4319" y="5552"/>
                    </a:lnTo>
                    <a:lnTo>
                      <a:pt x="4354" y="5576"/>
                    </a:lnTo>
                    <a:lnTo>
                      <a:pt x="4390" y="5599"/>
                    </a:lnTo>
                    <a:lnTo>
                      <a:pt x="4424" y="5621"/>
                    </a:lnTo>
                    <a:lnTo>
                      <a:pt x="4460" y="5643"/>
                    </a:lnTo>
                    <a:lnTo>
                      <a:pt x="4494" y="5665"/>
                    </a:lnTo>
                    <a:lnTo>
                      <a:pt x="4529" y="5686"/>
                    </a:lnTo>
                    <a:lnTo>
                      <a:pt x="4563" y="5707"/>
                    </a:lnTo>
                    <a:lnTo>
                      <a:pt x="4598" y="5728"/>
                    </a:lnTo>
                    <a:lnTo>
                      <a:pt x="4632" y="5749"/>
                    </a:lnTo>
                    <a:lnTo>
                      <a:pt x="4666" y="5769"/>
                    </a:lnTo>
                    <a:lnTo>
                      <a:pt x="4701" y="5788"/>
                    </a:lnTo>
                    <a:lnTo>
                      <a:pt x="4735" y="5808"/>
                    </a:lnTo>
                    <a:lnTo>
                      <a:pt x="4768" y="5828"/>
                    </a:lnTo>
                    <a:lnTo>
                      <a:pt x="4803" y="5846"/>
                    </a:lnTo>
                    <a:lnTo>
                      <a:pt x="4836" y="5864"/>
                    </a:lnTo>
                    <a:lnTo>
                      <a:pt x="4870" y="5883"/>
                    </a:lnTo>
                    <a:lnTo>
                      <a:pt x="4903" y="5900"/>
                    </a:lnTo>
                    <a:lnTo>
                      <a:pt x="4937" y="5918"/>
                    </a:lnTo>
                    <a:lnTo>
                      <a:pt x="4970" y="5936"/>
                    </a:lnTo>
                    <a:lnTo>
                      <a:pt x="5003" y="5952"/>
                    </a:lnTo>
                    <a:lnTo>
                      <a:pt x="5035" y="5969"/>
                    </a:lnTo>
                    <a:lnTo>
                      <a:pt x="5068" y="5985"/>
                    </a:lnTo>
                    <a:lnTo>
                      <a:pt x="5101" y="6001"/>
                    </a:lnTo>
                    <a:lnTo>
                      <a:pt x="5133" y="6017"/>
                    </a:lnTo>
                    <a:lnTo>
                      <a:pt x="5166" y="6033"/>
                    </a:lnTo>
                    <a:lnTo>
                      <a:pt x="5198" y="6047"/>
                    </a:lnTo>
                    <a:lnTo>
                      <a:pt x="5230" y="6062"/>
                    </a:lnTo>
                    <a:lnTo>
                      <a:pt x="5262" y="6077"/>
                    </a:lnTo>
                    <a:lnTo>
                      <a:pt x="5294" y="6090"/>
                    </a:lnTo>
                    <a:lnTo>
                      <a:pt x="5326" y="6105"/>
                    </a:lnTo>
                    <a:lnTo>
                      <a:pt x="5357" y="6119"/>
                    </a:lnTo>
                    <a:lnTo>
                      <a:pt x="5389" y="6132"/>
                    </a:lnTo>
                    <a:lnTo>
                      <a:pt x="5419" y="6144"/>
                    </a:lnTo>
                    <a:lnTo>
                      <a:pt x="5451" y="6158"/>
                    </a:lnTo>
                    <a:lnTo>
                      <a:pt x="5482" y="6170"/>
                    </a:lnTo>
                    <a:lnTo>
                      <a:pt x="5513" y="6182"/>
                    </a:lnTo>
                    <a:lnTo>
                      <a:pt x="5543" y="6195"/>
                    </a:lnTo>
                    <a:lnTo>
                      <a:pt x="5574" y="6207"/>
                    </a:lnTo>
                    <a:lnTo>
                      <a:pt x="5605" y="6218"/>
                    </a:lnTo>
                    <a:lnTo>
                      <a:pt x="5634" y="6229"/>
                    </a:lnTo>
                    <a:lnTo>
                      <a:pt x="5665" y="6240"/>
                    </a:lnTo>
                    <a:lnTo>
                      <a:pt x="5694" y="6251"/>
                    </a:lnTo>
                    <a:lnTo>
                      <a:pt x="5724" y="6262"/>
                    </a:lnTo>
                    <a:lnTo>
                      <a:pt x="5753" y="6272"/>
                    </a:lnTo>
                    <a:lnTo>
                      <a:pt x="5783" y="6282"/>
                    </a:lnTo>
                    <a:lnTo>
                      <a:pt x="5812" y="6292"/>
                    </a:lnTo>
                    <a:lnTo>
                      <a:pt x="5842" y="6302"/>
                    </a:lnTo>
                    <a:lnTo>
                      <a:pt x="5870" y="6311"/>
                    </a:lnTo>
                    <a:lnTo>
                      <a:pt x="5900" y="6320"/>
                    </a:lnTo>
                    <a:lnTo>
                      <a:pt x="5928" y="6329"/>
                    </a:lnTo>
                  </a:path>
                </a:pathLst>
              </a:custGeom>
              <a:noFill/>
              <a:ln w="57150">
                <a:solidFill>
                  <a:srgbClr val="053AB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Rectangle 123"/>
              <p:cNvSpPr>
                <a:spLocks noChangeArrowheads="1"/>
              </p:cNvSpPr>
              <p:nvPr/>
            </p:nvSpPr>
            <p:spPr bwMode="auto">
              <a:xfrm>
                <a:off x="4296" y="1953"/>
                <a:ext cx="298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b="1" i="1" dirty="0">
                    <a:solidFill>
                      <a:srgbClr val="053ABF"/>
                    </a:solidFill>
                    <a:latin typeface="Times New Roman" pitchFamily="18" charset="0"/>
                    <a:cs typeface="Times New Roman" pitchFamily="18" charset="0"/>
                  </a:rPr>
                  <a:t>AD</a:t>
                </a:r>
                <a:r>
                  <a:rPr kumimoji="0" lang="en-US" b="1" i="1" baseline="-25000" dirty="0">
                    <a:solidFill>
                      <a:srgbClr val="053ABF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1" baseline="-25000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7" name="Group 133"/>
          <p:cNvGrpSpPr>
            <a:grpSpLocks/>
          </p:cNvGrpSpPr>
          <p:nvPr/>
        </p:nvGrpSpPr>
        <p:grpSpPr bwMode="auto">
          <a:xfrm>
            <a:off x="4839286" y="2387495"/>
            <a:ext cx="2540250" cy="2554696"/>
            <a:chOff x="2172" y="753"/>
            <a:chExt cx="1902" cy="1913"/>
          </a:xfrm>
        </p:grpSpPr>
        <p:grpSp>
          <p:nvGrpSpPr>
            <p:cNvPr id="38" name="Group 132"/>
            <p:cNvGrpSpPr>
              <a:grpSpLocks/>
            </p:cNvGrpSpPr>
            <p:nvPr/>
          </p:nvGrpSpPr>
          <p:grpSpPr bwMode="auto">
            <a:xfrm>
              <a:off x="2172" y="753"/>
              <a:ext cx="1902" cy="1913"/>
              <a:chOff x="2172" y="753"/>
              <a:chExt cx="1902" cy="1913"/>
            </a:xfrm>
          </p:grpSpPr>
          <p:sp>
            <p:nvSpPr>
              <p:cNvPr id="41" name="Freeform 120"/>
              <p:cNvSpPr>
                <a:spLocks/>
              </p:cNvSpPr>
              <p:nvPr/>
            </p:nvSpPr>
            <p:spPr bwMode="auto">
              <a:xfrm>
                <a:off x="2172" y="753"/>
                <a:ext cx="1579" cy="1770"/>
              </a:xfrm>
              <a:custGeom>
                <a:avLst/>
                <a:gdLst>
                  <a:gd name="T0" fmla="*/ 0 w 6682"/>
                  <a:gd name="T1" fmla="*/ 1 h 7544"/>
                  <a:gd name="T2" fmla="*/ 1 w 6682"/>
                  <a:gd name="T3" fmla="*/ 2 h 7544"/>
                  <a:gd name="T4" fmla="*/ 1 w 6682"/>
                  <a:gd name="T5" fmla="*/ 3 h 7544"/>
                  <a:gd name="T6" fmla="*/ 2 w 6682"/>
                  <a:gd name="T7" fmla="*/ 4 h 7544"/>
                  <a:gd name="T8" fmla="*/ 2 w 6682"/>
                  <a:gd name="T9" fmla="*/ 5 h 7544"/>
                  <a:gd name="T10" fmla="*/ 3 w 6682"/>
                  <a:gd name="T11" fmla="*/ 7 h 7544"/>
                  <a:gd name="T12" fmla="*/ 3 w 6682"/>
                  <a:gd name="T13" fmla="*/ 8 h 7544"/>
                  <a:gd name="T14" fmla="*/ 4 w 6682"/>
                  <a:gd name="T15" fmla="*/ 8 h 7544"/>
                  <a:gd name="T16" fmla="*/ 4 w 6682"/>
                  <a:gd name="T17" fmla="*/ 9 h 7544"/>
                  <a:gd name="T18" fmla="*/ 5 w 6682"/>
                  <a:gd name="T19" fmla="*/ 10 h 7544"/>
                  <a:gd name="T20" fmla="*/ 5 w 6682"/>
                  <a:gd name="T21" fmla="*/ 11 h 7544"/>
                  <a:gd name="T22" fmla="*/ 6 w 6682"/>
                  <a:gd name="T23" fmla="*/ 12 h 7544"/>
                  <a:gd name="T24" fmla="*/ 6 w 6682"/>
                  <a:gd name="T25" fmla="*/ 12 h 7544"/>
                  <a:gd name="T26" fmla="*/ 7 w 6682"/>
                  <a:gd name="T27" fmla="*/ 13 h 7544"/>
                  <a:gd name="T28" fmla="*/ 8 w 6682"/>
                  <a:gd name="T29" fmla="*/ 14 h 7544"/>
                  <a:gd name="T30" fmla="*/ 8 w 6682"/>
                  <a:gd name="T31" fmla="*/ 15 h 7544"/>
                  <a:gd name="T32" fmla="*/ 9 w 6682"/>
                  <a:gd name="T33" fmla="*/ 15 h 7544"/>
                  <a:gd name="T34" fmla="*/ 9 w 6682"/>
                  <a:gd name="T35" fmla="*/ 16 h 7544"/>
                  <a:gd name="T36" fmla="*/ 9 w 6682"/>
                  <a:gd name="T37" fmla="*/ 16 h 7544"/>
                  <a:gd name="T38" fmla="*/ 10 w 6682"/>
                  <a:gd name="T39" fmla="*/ 17 h 7544"/>
                  <a:gd name="T40" fmla="*/ 11 w 6682"/>
                  <a:gd name="T41" fmla="*/ 17 h 7544"/>
                  <a:gd name="T42" fmla="*/ 11 w 6682"/>
                  <a:gd name="T43" fmla="*/ 18 h 7544"/>
                  <a:gd name="T44" fmla="*/ 12 w 6682"/>
                  <a:gd name="T45" fmla="*/ 18 h 7544"/>
                  <a:gd name="T46" fmla="*/ 12 w 6682"/>
                  <a:gd name="T47" fmla="*/ 19 h 7544"/>
                  <a:gd name="T48" fmla="*/ 13 w 6682"/>
                  <a:gd name="T49" fmla="*/ 19 h 7544"/>
                  <a:gd name="T50" fmla="*/ 13 w 6682"/>
                  <a:gd name="T51" fmla="*/ 19 h 7544"/>
                  <a:gd name="T52" fmla="*/ 14 w 6682"/>
                  <a:gd name="T53" fmla="*/ 20 h 7544"/>
                  <a:gd name="T54" fmla="*/ 14 w 6682"/>
                  <a:gd name="T55" fmla="*/ 20 h 7544"/>
                  <a:gd name="T56" fmla="*/ 14 w 6682"/>
                  <a:gd name="T57" fmla="*/ 20 h 7544"/>
                  <a:gd name="T58" fmla="*/ 15 w 6682"/>
                  <a:gd name="T59" fmla="*/ 21 h 7544"/>
                  <a:gd name="T60" fmla="*/ 15 w 6682"/>
                  <a:gd name="T61" fmla="*/ 21 h 7544"/>
                  <a:gd name="T62" fmla="*/ 16 w 6682"/>
                  <a:gd name="T63" fmla="*/ 21 h 7544"/>
                  <a:gd name="T64" fmla="*/ 16 w 6682"/>
                  <a:gd name="T65" fmla="*/ 21 h 7544"/>
                  <a:gd name="T66" fmla="*/ 17 w 6682"/>
                  <a:gd name="T67" fmla="*/ 22 h 7544"/>
                  <a:gd name="T68" fmla="*/ 17 w 6682"/>
                  <a:gd name="T69" fmla="*/ 22 h 7544"/>
                  <a:gd name="T70" fmla="*/ 17 w 6682"/>
                  <a:gd name="T71" fmla="*/ 22 h 7544"/>
                  <a:gd name="T72" fmla="*/ 18 w 6682"/>
                  <a:gd name="T73" fmla="*/ 22 h 7544"/>
                  <a:gd name="T74" fmla="*/ 18 w 6682"/>
                  <a:gd name="T75" fmla="*/ 22 h 7544"/>
                  <a:gd name="T76" fmla="*/ 18 w 6682"/>
                  <a:gd name="T77" fmla="*/ 22 h 7544"/>
                  <a:gd name="T78" fmla="*/ 19 w 6682"/>
                  <a:gd name="T79" fmla="*/ 22 h 7544"/>
                  <a:gd name="T80" fmla="*/ 19 w 6682"/>
                  <a:gd name="T81" fmla="*/ 23 h 7544"/>
                  <a:gd name="T82" fmla="*/ 19 w 6682"/>
                  <a:gd name="T83" fmla="*/ 23 h 7544"/>
                  <a:gd name="T84" fmla="*/ 20 w 6682"/>
                  <a:gd name="T85" fmla="*/ 23 h 7544"/>
                  <a:gd name="T86" fmla="*/ 20 w 6682"/>
                  <a:gd name="T87" fmla="*/ 23 h 7544"/>
                  <a:gd name="T88" fmla="*/ 20 w 6682"/>
                  <a:gd name="T89" fmla="*/ 23 h 7544"/>
                  <a:gd name="T90" fmla="*/ 20 w 6682"/>
                  <a:gd name="T91" fmla="*/ 23 h 7544"/>
                  <a:gd name="T92" fmla="*/ 20 w 6682"/>
                  <a:gd name="T93" fmla="*/ 23 h 7544"/>
                  <a:gd name="T94" fmla="*/ 21 w 6682"/>
                  <a:gd name="T95" fmla="*/ 23 h 7544"/>
                  <a:gd name="T96" fmla="*/ 21 w 6682"/>
                  <a:gd name="T97" fmla="*/ 23 h 7544"/>
                  <a:gd name="T98" fmla="*/ 21 w 6682"/>
                  <a:gd name="T99" fmla="*/ 23 h 7544"/>
                  <a:gd name="T100" fmla="*/ 21 w 6682"/>
                  <a:gd name="T101" fmla="*/ 23 h 7544"/>
                  <a:gd name="T102" fmla="*/ 21 w 6682"/>
                  <a:gd name="T103" fmla="*/ 23 h 7544"/>
                  <a:gd name="T104" fmla="*/ 21 w 6682"/>
                  <a:gd name="T105" fmla="*/ 23 h 754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6682"/>
                  <a:gd name="T160" fmla="*/ 0 h 7544"/>
                  <a:gd name="T161" fmla="*/ 6682 w 6682"/>
                  <a:gd name="T162" fmla="*/ 7544 h 754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6682" h="7544">
                    <a:moveTo>
                      <a:pt x="0" y="0"/>
                    </a:moveTo>
                    <a:lnTo>
                      <a:pt x="36" y="103"/>
                    </a:lnTo>
                    <a:lnTo>
                      <a:pt x="73" y="205"/>
                    </a:lnTo>
                    <a:lnTo>
                      <a:pt x="110" y="306"/>
                    </a:lnTo>
                    <a:lnTo>
                      <a:pt x="148" y="406"/>
                    </a:lnTo>
                    <a:lnTo>
                      <a:pt x="184" y="506"/>
                    </a:lnTo>
                    <a:lnTo>
                      <a:pt x="223" y="604"/>
                    </a:lnTo>
                    <a:lnTo>
                      <a:pt x="259" y="702"/>
                    </a:lnTo>
                    <a:lnTo>
                      <a:pt x="297" y="798"/>
                    </a:lnTo>
                    <a:lnTo>
                      <a:pt x="336" y="894"/>
                    </a:lnTo>
                    <a:lnTo>
                      <a:pt x="374" y="988"/>
                    </a:lnTo>
                    <a:lnTo>
                      <a:pt x="413" y="1083"/>
                    </a:lnTo>
                    <a:lnTo>
                      <a:pt x="451" y="1176"/>
                    </a:lnTo>
                    <a:lnTo>
                      <a:pt x="490" y="1268"/>
                    </a:lnTo>
                    <a:lnTo>
                      <a:pt x="528" y="1359"/>
                    </a:lnTo>
                    <a:lnTo>
                      <a:pt x="568" y="1449"/>
                    </a:lnTo>
                    <a:lnTo>
                      <a:pt x="607" y="1539"/>
                    </a:lnTo>
                    <a:lnTo>
                      <a:pt x="646" y="1627"/>
                    </a:lnTo>
                    <a:lnTo>
                      <a:pt x="687" y="1715"/>
                    </a:lnTo>
                    <a:lnTo>
                      <a:pt x="726" y="1801"/>
                    </a:lnTo>
                    <a:lnTo>
                      <a:pt x="765" y="1887"/>
                    </a:lnTo>
                    <a:lnTo>
                      <a:pt x="806" y="1973"/>
                    </a:lnTo>
                    <a:lnTo>
                      <a:pt x="846" y="2057"/>
                    </a:lnTo>
                    <a:lnTo>
                      <a:pt x="886" y="2140"/>
                    </a:lnTo>
                    <a:lnTo>
                      <a:pt x="926" y="2223"/>
                    </a:lnTo>
                    <a:lnTo>
                      <a:pt x="967" y="2305"/>
                    </a:lnTo>
                    <a:lnTo>
                      <a:pt x="1007" y="2386"/>
                    </a:lnTo>
                    <a:lnTo>
                      <a:pt x="1048" y="2466"/>
                    </a:lnTo>
                    <a:lnTo>
                      <a:pt x="1090" y="2544"/>
                    </a:lnTo>
                    <a:lnTo>
                      <a:pt x="1130" y="2623"/>
                    </a:lnTo>
                    <a:lnTo>
                      <a:pt x="1171" y="2700"/>
                    </a:lnTo>
                    <a:lnTo>
                      <a:pt x="1213" y="2778"/>
                    </a:lnTo>
                    <a:lnTo>
                      <a:pt x="1254" y="2854"/>
                    </a:lnTo>
                    <a:lnTo>
                      <a:pt x="1295" y="2929"/>
                    </a:lnTo>
                    <a:lnTo>
                      <a:pt x="1337" y="3002"/>
                    </a:lnTo>
                    <a:lnTo>
                      <a:pt x="1378" y="3076"/>
                    </a:lnTo>
                    <a:lnTo>
                      <a:pt x="1420" y="3149"/>
                    </a:lnTo>
                    <a:lnTo>
                      <a:pt x="1462" y="3221"/>
                    </a:lnTo>
                    <a:lnTo>
                      <a:pt x="1504" y="3292"/>
                    </a:lnTo>
                    <a:lnTo>
                      <a:pt x="1545" y="3362"/>
                    </a:lnTo>
                    <a:lnTo>
                      <a:pt x="1587" y="3432"/>
                    </a:lnTo>
                    <a:lnTo>
                      <a:pt x="1629" y="3501"/>
                    </a:lnTo>
                    <a:lnTo>
                      <a:pt x="1671" y="3569"/>
                    </a:lnTo>
                    <a:lnTo>
                      <a:pt x="1712" y="3636"/>
                    </a:lnTo>
                    <a:lnTo>
                      <a:pt x="1755" y="3701"/>
                    </a:lnTo>
                    <a:lnTo>
                      <a:pt x="1797" y="3768"/>
                    </a:lnTo>
                    <a:lnTo>
                      <a:pt x="1840" y="3831"/>
                    </a:lnTo>
                    <a:lnTo>
                      <a:pt x="1882" y="3897"/>
                    </a:lnTo>
                    <a:lnTo>
                      <a:pt x="1924" y="3959"/>
                    </a:lnTo>
                    <a:lnTo>
                      <a:pt x="1967" y="4023"/>
                    </a:lnTo>
                    <a:lnTo>
                      <a:pt x="2008" y="4084"/>
                    </a:lnTo>
                    <a:lnTo>
                      <a:pt x="2051" y="4146"/>
                    </a:lnTo>
                    <a:lnTo>
                      <a:pt x="2093" y="4206"/>
                    </a:lnTo>
                    <a:lnTo>
                      <a:pt x="2136" y="4266"/>
                    </a:lnTo>
                    <a:lnTo>
                      <a:pt x="2179" y="4325"/>
                    </a:lnTo>
                    <a:lnTo>
                      <a:pt x="2221" y="4384"/>
                    </a:lnTo>
                    <a:lnTo>
                      <a:pt x="2264" y="4442"/>
                    </a:lnTo>
                    <a:lnTo>
                      <a:pt x="2306" y="4498"/>
                    </a:lnTo>
                    <a:lnTo>
                      <a:pt x="2349" y="4555"/>
                    </a:lnTo>
                    <a:lnTo>
                      <a:pt x="2392" y="4610"/>
                    </a:lnTo>
                    <a:lnTo>
                      <a:pt x="2433" y="4665"/>
                    </a:lnTo>
                    <a:lnTo>
                      <a:pt x="2476" y="4719"/>
                    </a:lnTo>
                    <a:lnTo>
                      <a:pt x="2519" y="4773"/>
                    </a:lnTo>
                    <a:lnTo>
                      <a:pt x="2561" y="4826"/>
                    </a:lnTo>
                    <a:lnTo>
                      <a:pt x="2604" y="4878"/>
                    </a:lnTo>
                    <a:lnTo>
                      <a:pt x="2646" y="4929"/>
                    </a:lnTo>
                    <a:lnTo>
                      <a:pt x="2689" y="4980"/>
                    </a:lnTo>
                    <a:lnTo>
                      <a:pt x="2731" y="5030"/>
                    </a:lnTo>
                    <a:lnTo>
                      <a:pt x="2774" y="5080"/>
                    </a:lnTo>
                    <a:lnTo>
                      <a:pt x="2815" y="5128"/>
                    </a:lnTo>
                    <a:lnTo>
                      <a:pt x="2858" y="5177"/>
                    </a:lnTo>
                    <a:lnTo>
                      <a:pt x="2900" y="5224"/>
                    </a:lnTo>
                    <a:lnTo>
                      <a:pt x="2942" y="5272"/>
                    </a:lnTo>
                    <a:lnTo>
                      <a:pt x="2985" y="5317"/>
                    </a:lnTo>
                    <a:lnTo>
                      <a:pt x="3027" y="5364"/>
                    </a:lnTo>
                    <a:lnTo>
                      <a:pt x="3068" y="5408"/>
                    </a:lnTo>
                    <a:lnTo>
                      <a:pt x="3110" y="5453"/>
                    </a:lnTo>
                    <a:lnTo>
                      <a:pt x="3152" y="5497"/>
                    </a:lnTo>
                    <a:lnTo>
                      <a:pt x="3194" y="5540"/>
                    </a:lnTo>
                    <a:lnTo>
                      <a:pt x="3236" y="5583"/>
                    </a:lnTo>
                    <a:lnTo>
                      <a:pt x="3277" y="5624"/>
                    </a:lnTo>
                    <a:lnTo>
                      <a:pt x="3319" y="5666"/>
                    </a:lnTo>
                    <a:lnTo>
                      <a:pt x="3361" y="5707"/>
                    </a:lnTo>
                    <a:lnTo>
                      <a:pt x="3403" y="5747"/>
                    </a:lnTo>
                    <a:lnTo>
                      <a:pt x="3443" y="5787"/>
                    </a:lnTo>
                    <a:lnTo>
                      <a:pt x="3485" y="5826"/>
                    </a:lnTo>
                    <a:lnTo>
                      <a:pt x="3525" y="5864"/>
                    </a:lnTo>
                    <a:lnTo>
                      <a:pt x="3567" y="5902"/>
                    </a:lnTo>
                    <a:lnTo>
                      <a:pt x="3608" y="5939"/>
                    </a:lnTo>
                    <a:lnTo>
                      <a:pt x="3648" y="5976"/>
                    </a:lnTo>
                    <a:lnTo>
                      <a:pt x="3689" y="6011"/>
                    </a:lnTo>
                    <a:lnTo>
                      <a:pt x="3729" y="6047"/>
                    </a:lnTo>
                    <a:lnTo>
                      <a:pt x="3770" y="6083"/>
                    </a:lnTo>
                    <a:lnTo>
                      <a:pt x="3810" y="6117"/>
                    </a:lnTo>
                    <a:lnTo>
                      <a:pt x="3851" y="6151"/>
                    </a:lnTo>
                    <a:lnTo>
                      <a:pt x="3891" y="6184"/>
                    </a:lnTo>
                    <a:lnTo>
                      <a:pt x="3931" y="6218"/>
                    </a:lnTo>
                    <a:lnTo>
                      <a:pt x="3971" y="6250"/>
                    </a:lnTo>
                    <a:lnTo>
                      <a:pt x="4011" y="6282"/>
                    </a:lnTo>
                    <a:lnTo>
                      <a:pt x="4050" y="6312"/>
                    </a:lnTo>
                    <a:lnTo>
                      <a:pt x="4089" y="6343"/>
                    </a:lnTo>
                    <a:lnTo>
                      <a:pt x="4129" y="6374"/>
                    </a:lnTo>
                    <a:lnTo>
                      <a:pt x="4168" y="6403"/>
                    </a:lnTo>
                    <a:lnTo>
                      <a:pt x="4206" y="6433"/>
                    </a:lnTo>
                    <a:lnTo>
                      <a:pt x="4245" y="6461"/>
                    </a:lnTo>
                    <a:lnTo>
                      <a:pt x="4283" y="6489"/>
                    </a:lnTo>
                    <a:lnTo>
                      <a:pt x="4323" y="6517"/>
                    </a:lnTo>
                    <a:lnTo>
                      <a:pt x="4361" y="6544"/>
                    </a:lnTo>
                    <a:lnTo>
                      <a:pt x="4399" y="6571"/>
                    </a:lnTo>
                    <a:lnTo>
                      <a:pt x="4437" y="6597"/>
                    </a:lnTo>
                    <a:lnTo>
                      <a:pt x="4474" y="6623"/>
                    </a:lnTo>
                    <a:lnTo>
                      <a:pt x="4512" y="6649"/>
                    </a:lnTo>
                    <a:lnTo>
                      <a:pt x="4549" y="6673"/>
                    </a:lnTo>
                    <a:lnTo>
                      <a:pt x="4585" y="6698"/>
                    </a:lnTo>
                    <a:lnTo>
                      <a:pt x="4621" y="6722"/>
                    </a:lnTo>
                    <a:lnTo>
                      <a:pt x="4658" y="6746"/>
                    </a:lnTo>
                    <a:lnTo>
                      <a:pt x="4695" y="6769"/>
                    </a:lnTo>
                    <a:lnTo>
                      <a:pt x="4732" y="6791"/>
                    </a:lnTo>
                    <a:lnTo>
                      <a:pt x="4767" y="6813"/>
                    </a:lnTo>
                    <a:lnTo>
                      <a:pt x="4803" y="6835"/>
                    </a:lnTo>
                    <a:lnTo>
                      <a:pt x="4838" y="6856"/>
                    </a:lnTo>
                    <a:lnTo>
                      <a:pt x="4874" y="6877"/>
                    </a:lnTo>
                    <a:lnTo>
                      <a:pt x="4910" y="6898"/>
                    </a:lnTo>
                    <a:lnTo>
                      <a:pt x="4944" y="6918"/>
                    </a:lnTo>
                    <a:lnTo>
                      <a:pt x="4978" y="6937"/>
                    </a:lnTo>
                    <a:lnTo>
                      <a:pt x="5013" y="6957"/>
                    </a:lnTo>
                    <a:lnTo>
                      <a:pt x="5047" y="6975"/>
                    </a:lnTo>
                    <a:lnTo>
                      <a:pt x="5082" y="6994"/>
                    </a:lnTo>
                    <a:lnTo>
                      <a:pt x="5115" y="7012"/>
                    </a:lnTo>
                    <a:lnTo>
                      <a:pt x="5149" y="7029"/>
                    </a:lnTo>
                    <a:lnTo>
                      <a:pt x="5182" y="7047"/>
                    </a:lnTo>
                    <a:lnTo>
                      <a:pt x="5214" y="7064"/>
                    </a:lnTo>
                    <a:lnTo>
                      <a:pt x="5247" y="7080"/>
                    </a:lnTo>
                    <a:lnTo>
                      <a:pt x="5279" y="7096"/>
                    </a:lnTo>
                    <a:lnTo>
                      <a:pt x="5313" y="7112"/>
                    </a:lnTo>
                    <a:lnTo>
                      <a:pt x="5343" y="7126"/>
                    </a:lnTo>
                    <a:lnTo>
                      <a:pt x="5375" y="7141"/>
                    </a:lnTo>
                    <a:lnTo>
                      <a:pt x="5407" y="7156"/>
                    </a:lnTo>
                    <a:lnTo>
                      <a:pt x="5438" y="7171"/>
                    </a:lnTo>
                    <a:lnTo>
                      <a:pt x="5469" y="7184"/>
                    </a:lnTo>
                    <a:lnTo>
                      <a:pt x="5499" y="7198"/>
                    </a:lnTo>
                    <a:lnTo>
                      <a:pt x="5529" y="7211"/>
                    </a:lnTo>
                    <a:lnTo>
                      <a:pt x="5559" y="7225"/>
                    </a:lnTo>
                    <a:lnTo>
                      <a:pt x="5589" y="7237"/>
                    </a:lnTo>
                    <a:lnTo>
                      <a:pt x="5617" y="7249"/>
                    </a:lnTo>
                    <a:lnTo>
                      <a:pt x="5647" y="7260"/>
                    </a:lnTo>
                    <a:lnTo>
                      <a:pt x="5675" y="7273"/>
                    </a:lnTo>
                    <a:lnTo>
                      <a:pt x="5703" y="7284"/>
                    </a:lnTo>
                    <a:lnTo>
                      <a:pt x="5731" y="7295"/>
                    </a:lnTo>
                    <a:lnTo>
                      <a:pt x="5758" y="7306"/>
                    </a:lnTo>
                    <a:lnTo>
                      <a:pt x="5787" y="7316"/>
                    </a:lnTo>
                    <a:lnTo>
                      <a:pt x="5814" y="7325"/>
                    </a:lnTo>
                    <a:lnTo>
                      <a:pt x="5840" y="7335"/>
                    </a:lnTo>
                    <a:lnTo>
                      <a:pt x="5867" y="7345"/>
                    </a:lnTo>
                    <a:lnTo>
                      <a:pt x="5892" y="7354"/>
                    </a:lnTo>
                    <a:lnTo>
                      <a:pt x="5918" y="7362"/>
                    </a:lnTo>
                    <a:lnTo>
                      <a:pt x="5943" y="7371"/>
                    </a:lnTo>
                    <a:lnTo>
                      <a:pt x="5967" y="7379"/>
                    </a:lnTo>
                    <a:lnTo>
                      <a:pt x="5992" y="7388"/>
                    </a:lnTo>
                    <a:lnTo>
                      <a:pt x="6016" y="7395"/>
                    </a:lnTo>
                    <a:lnTo>
                      <a:pt x="6040" y="7403"/>
                    </a:lnTo>
                    <a:lnTo>
                      <a:pt x="6063" y="7410"/>
                    </a:lnTo>
                    <a:lnTo>
                      <a:pt x="6086" y="7417"/>
                    </a:lnTo>
                    <a:lnTo>
                      <a:pt x="6110" y="7424"/>
                    </a:lnTo>
                    <a:lnTo>
                      <a:pt x="6132" y="7431"/>
                    </a:lnTo>
                    <a:lnTo>
                      <a:pt x="6154" y="7437"/>
                    </a:lnTo>
                    <a:lnTo>
                      <a:pt x="6175" y="7443"/>
                    </a:lnTo>
                    <a:lnTo>
                      <a:pt x="6196" y="7448"/>
                    </a:lnTo>
                    <a:lnTo>
                      <a:pt x="6217" y="7454"/>
                    </a:lnTo>
                    <a:lnTo>
                      <a:pt x="6238" y="7459"/>
                    </a:lnTo>
                    <a:lnTo>
                      <a:pt x="6257" y="7465"/>
                    </a:lnTo>
                    <a:lnTo>
                      <a:pt x="6277" y="7470"/>
                    </a:lnTo>
                    <a:lnTo>
                      <a:pt x="6295" y="7475"/>
                    </a:lnTo>
                    <a:lnTo>
                      <a:pt x="6315" y="7479"/>
                    </a:lnTo>
                    <a:lnTo>
                      <a:pt x="6333" y="7484"/>
                    </a:lnTo>
                    <a:lnTo>
                      <a:pt x="6351" y="7487"/>
                    </a:lnTo>
                    <a:lnTo>
                      <a:pt x="6368" y="7491"/>
                    </a:lnTo>
                    <a:lnTo>
                      <a:pt x="6385" y="7495"/>
                    </a:lnTo>
                    <a:lnTo>
                      <a:pt x="6402" y="7499"/>
                    </a:lnTo>
                    <a:lnTo>
                      <a:pt x="6418" y="7502"/>
                    </a:lnTo>
                    <a:lnTo>
                      <a:pt x="6433" y="7506"/>
                    </a:lnTo>
                    <a:lnTo>
                      <a:pt x="6449" y="7508"/>
                    </a:lnTo>
                    <a:lnTo>
                      <a:pt x="6464" y="7512"/>
                    </a:lnTo>
                    <a:lnTo>
                      <a:pt x="6478" y="7515"/>
                    </a:lnTo>
                    <a:lnTo>
                      <a:pt x="6492" y="7517"/>
                    </a:lnTo>
                    <a:lnTo>
                      <a:pt x="6505" y="7519"/>
                    </a:lnTo>
                    <a:lnTo>
                      <a:pt x="6518" y="7522"/>
                    </a:lnTo>
                    <a:lnTo>
                      <a:pt x="6531" y="7524"/>
                    </a:lnTo>
                    <a:lnTo>
                      <a:pt x="6542" y="7526"/>
                    </a:lnTo>
                    <a:lnTo>
                      <a:pt x="6554" y="7528"/>
                    </a:lnTo>
                    <a:lnTo>
                      <a:pt x="6565" y="7529"/>
                    </a:lnTo>
                    <a:lnTo>
                      <a:pt x="6577" y="7532"/>
                    </a:lnTo>
                    <a:lnTo>
                      <a:pt x="6586" y="7533"/>
                    </a:lnTo>
                    <a:lnTo>
                      <a:pt x="6596" y="7534"/>
                    </a:lnTo>
                    <a:lnTo>
                      <a:pt x="6605" y="7535"/>
                    </a:lnTo>
                    <a:lnTo>
                      <a:pt x="6613" y="7537"/>
                    </a:lnTo>
                    <a:lnTo>
                      <a:pt x="6622" y="7538"/>
                    </a:lnTo>
                    <a:lnTo>
                      <a:pt x="6629" y="7539"/>
                    </a:lnTo>
                    <a:lnTo>
                      <a:pt x="6637" y="7539"/>
                    </a:lnTo>
                    <a:lnTo>
                      <a:pt x="6643" y="7540"/>
                    </a:lnTo>
                    <a:lnTo>
                      <a:pt x="6649" y="7540"/>
                    </a:lnTo>
                    <a:lnTo>
                      <a:pt x="6655" y="7542"/>
                    </a:lnTo>
                    <a:lnTo>
                      <a:pt x="6660" y="7542"/>
                    </a:lnTo>
                    <a:lnTo>
                      <a:pt x="6665" y="7543"/>
                    </a:lnTo>
                    <a:lnTo>
                      <a:pt x="6669" y="7543"/>
                    </a:lnTo>
                    <a:lnTo>
                      <a:pt x="6672" y="7543"/>
                    </a:lnTo>
                    <a:lnTo>
                      <a:pt x="6675" y="7544"/>
                    </a:lnTo>
                    <a:lnTo>
                      <a:pt x="6677" y="7544"/>
                    </a:lnTo>
                    <a:lnTo>
                      <a:pt x="6680" y="7544"/>
                    </a:lnTo>
                    <a:lnTo>
                      <a:pt x="6681" y="7544"/>
                    </a:lnTo>
                    <a:lnTo>
                      <a:pt x="6682" y="7544"/>
                    </a:lnTo>
                  </a:path>
                </a:pathLst>
              </a:custGeom>
              <a:noFill/>
              <a:ln w="57150">
                <a:solidFill>
                  <a:srgbClr val="053AB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Rectangle 124"/>
              <p:cNvSpPr>
                <a:spLocks noChangeArrowheads="1"/>
              </p:cNvSpPr>
              <p:nvPr/>
            </p:nvSpPr>
            <p:spPr bwMode="auto">
              <a:xfrm>
                <a:off x="3776" y="2459"/>
                <a:ext cx="298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kumimoji="0" lang="en-US" b="1" i="1" dirty="0">
                    <a:solidFill>
                      <a:srgbClr val="053ABF"/>
                    </a:solidFill>
                    <a:latin typeface="Times New Roman" pitchFamily="18" charset="0"/>
                    <a:cs typeface="Times New Roman" pitchFamily="18" charset="0"/>
                  </a:rPr>
                  <a:t>AD</a:t>
                </a:r>
                <a:r>
                  <a:rPr kumimoji="0" lang="en-US" b="1" i="1" baseline="-25000" dirty="0">
                    <a:solidFill>
                      <a:srgbClr val="053ABF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1" baseline="-25000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9" name="Line 125"/>
            <p:cNvSpPr>
              <a:spLocks noChangeShapeType="1"/>
            </p:cNvSpPr>
            <p:nvPr/>
          </p:nvSpPr>
          <p:spPr bwMode="auto">
            <a:xfrm>
              <a:off x="2910" y="1956"/>
              <a:ext cx="43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Line 126"/>
            <p:cNvSpPr>
              <a:spLocks noChangeShapeType="1"/>
            </p:cNvSpPr>
            <p:nvPr/>
          </p:nvSpPr>
          <p:spPr bwMode="auto">
            <a:xfrm>
              <a:off x="2298" y="900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" name="Freeform 111"/>
          <p:cNvSpPr>
            <a:spLocks/>
          </p:cNvSpPr>
          <p:nvPr/>
        </p:nvSpPr>
        <p:spPr bwMode="auto">
          <a:xfrm>
            <a:off x="5346360" y="2125103"/>
            <a:ext cx="1935163" cy="2190750"/>
          </a:xfrm>
          <a:custGeom>
            <a:avLst/>
            <a:gdLst>
              <a:gd name="T0" fmla="*/ 2147483647 w 6129"/>
              <a:gd name="T1" fmla="*/ 2147483647 h 6991"/>
              <a:gd name="T2" fmla="*/ 2147483647 w 6129"/>
              <a:gd name="T3" fmla="*/ 2147483647 h 6991"/>
              <a:gd name="T4" fmla="*/ 2147483647 w 6129"/>
              <a:gd name="T5" fmla="*/ 2147483647 h 6991"/>
              <a:gd name="T6" fmla="*/ 2147483647 w 6129"/>
              <a:gd name="T7" fmla="*/ 2147483647 h 6991"/>
              <a:gd name="T8" fmla="*/ 2147483647 w 6129"/>
              <a:gd name="T9" fmla="*/ 2147483647 h 6991"/>
              <a:gd name="T10" fmla="*/ 2147483647 w 6129"/>
              <a:gd name="T11" fmla="*/ 2147483647 h 6991"/>
              <a:gd name="T12" fmla="*/ 2147483647 w 6129"/>
              <a:gd name="T13" fmla="*/ 2147483647 h 6991"/>
              <a:gd name="T14" fmla="*/ 2147483647 w 6129"/>
              <a:gd name="T15" fmla="*/ 2147483647 h 6991"/>
              <a:gd name="T16" fmla="*/ 2147483647 w 6129"/>
              <a:gd name="T17" fmla="*/ 2147483647 h 6991"/>
              <a:gd name="T18" fmla="*/ 2147483647 w 6129"/>
              <a:gd name="T19" fmla="*/ 2147483647 h 6991"/>
              <a:gd name="T20" fmla="*/ 2147483647 w 6129"/>
              <a:gd name="T21" fmla="*/ 2147483647 h 6991"/>
              <a:gd name="T22" fmla="*/ 2147483647 w 6129"/>
              <a:gd name="T23" fmla="*/ 2147483647 h 6991"/>
              <a:gd name="T24" fmla="*/ 2147483647 w 6129"/>
              <a:gd name="T25" fmla="*/ 2147483647 h 6991"/>
              <a:gd name="T26" fmla="*/ 2147483647 w 6129"/>
              <a:gd name="T27" fmla="*/ 2147483647 h 6991"/>
              <a:gd name="T28" fmla="*/ 2147483647 w 6129"/>
              <a:gd name="T29" fmla="*/ 2147483647 h 6991"/>
              <a:gd name="T30" fmla="*/ 2147483647 w 6129"/>
              <a:gd name="T31" fmla="*/ 2147483647 h 6991"/>
              <a:gd name="T32" fmla="*/ 2147483647 w 6129"/>
              <a:gd name="T33" fmla="*/ 2147483647 h 6991"/>
              <a:gd name="T34" fmla="*/ 2147483647 w 6129"/>
              <a:gd name="T35" fmla="*/ 2147483647 h 6991"/>
              <a:gd name="T36" fmla="*/ 2147483647 w 6129"/>
              <a:gd name="T37" fmla="*/ 2147483647 h 6991"/>
              <a:gd name="T38" fmla="*/ 2147483647 w 6129"/>
              <a:gd name="T39" fmla="*/ 2147483647 h 6991"/>
              <a:gd name="T40" fmla="*/ 2147483647 w 6129"/>
              <a:gd name="T41" fmla="*/ 2147483647 h 6991"/>
              <a:gd name="T42" fmla="*/ 2147483647 w 6129"/>
              <a:gd name="T43" fmla="*/ 2147483647 h 6991"/>
              <a:gd name="T44" fmla="*/ 2147483647 w 6129"/>
              <a:gd name="T45" fmla="*/ 2147483647 h 6991"/>
              <a:gd name="T46" fmla="*/ 2147483647 w 6129"/>
              <a:gd name="T47" fmla="*/ 2147483647 h 6991"/>
              <a:gd name="T48" fmla="*/ 2147483647 w 6129"/>
              <a:gd name="T49" fmla="*/ 2147483647 h 6991"/>
              <a:gd name="T50" fmla="*/ 2147483647 w 6129"/>
              <a:gd name="T51" fmla="*/ 2147483647 h 6991"/>
              <a:gd name="T52" fmla="*/ 2147483647 w 6129"/>
              <a:gd name="T53" fmla="*/ 2147483647 h 6991"/>
              <a:gd name="T54" fmla="*/ 2147483647 w 6129"/>
              <a:gd name="T55" fmla="*/ 2147483647 h 6991"/>
              <a:gd name="T56" fmla="*/ 2147483647 w 6129"/>
              <a:gd name="T57" fmla="*/ 2147483647 h 6991"/>
              <a:gd name="T58" fmla="*/ 2147483647 w 6129"/>
              <a:gd name="T59" fmla="*/ 2147483647 h 6991"/>
              <a:gd name="T60" fmla="*/ 2147483647 w 6129"/>
              <a:gd name="T61" fmla="*/ 2147483647 h 6991"/>
              <a:gd name="T62" fmla="*/ 2147483647 w 6129"/>
              <a:gd name="T63" fmla="*/ 2147483647 h 6991"/>
              <a:gd name="T64" fmla="*/ 2147483647 w 6129"/>
              <a:gd name="T65" fmla="*/ 2147483647 h 6991"/>
              <a:gd name="T66" fmla="*/ 2147483647 w 6129"/>
              <a:gd name="T67" fmla="*/ 2147483647 h 6991"/>
              <a:gd name="T68" fmla="*/ 2147483647 w 6129"/>
              <a:gd name="T69" fmla="*/ 2147483647 h 6991"/>
              <a:gd name="T70" fmla="*/ 2147483647 w 6129"/>
              <a:gd name="T71" fmla="*/ 2147483647 h 6991"/>
              <a:gd name="T72" fmla="*/ 2147483647 w 6129"/>
              <a:gd name="T73" fmla="*/ 2147483647 h 6991"/>
              <a:gd name="T74" fmla="*/ 2147483647 w 6129"/>
              <a:gd name="T75" fmla="*/ 2147483647 h 6991"/>
              <a:gd name="T76" fmla="*/ 2147483647 w 6129"/>
              <a:gd name="T77" fmla="*/ 2147483647 h 6991"/>
              <a:gd name="T78" fmla="*/ 2147483647 w 6129"/>
              <a:gd name="T79" fmla="*/ 2147483647 h 6991"/>
              <a:gd name="T80" fmla="*/ 2147483647 w 6129"/>
              <a:gd name="T81" fmla="*/ 2147483647 h 6991"/>
              <a:gd name="T82" fmla="*/ 2147483647 w 6129"/>
              <a:gd name="T83" fmla="*/ 2147483647 h 6991"/>
              <a:gd name="T84" fmla="*/ 2147483647 w 6129"/>
              <a:gd name="T85" fmla="*/ 2147483647 h 6991"/>
              <a:gd name="T86" fmla="*/ 2147483647 w 6129"/>
              <a:gd name="T87" fmla="*/ 2147483647 h 6991"/>
              <a:gd name="T88" fmla="*/ 2147483647 w 6129"/>
              <a:gd name="T89" fmla="*/ 2147483647 h 6991"/>
              <a:gd name="T90" fmla="*/ 2147483647 w 6129"/>
              <a:gd name="T91" fmla="*/ 2147483647 h 6991"/>
              <a:gd name="T92" fmla="*/ 2147483647 w 6129"/>
              <a:gd name="T93" fmla="*/ 2147483647 h 6991"/>
              <a:gd name="T94" fmla="*/ 2147483647 w 6129"/>
              <a:gd name="T95" fmla="*/ 2147483647 h 6991"/>
              <a:gd name="T96" fmla="*/ 2147483647 w 6129"/>
              <a:gd name="T97" fmla="*/ 2147483647 h 6991"/>
              <a:gd name="T98" fmla="*/ 2147483647 w 6129"/>
              <a:gd name="T99" fmla="*/ 2147483647 h 6991"/>
              <a:gd name="T100" fmla="*/ 2147483647 w 6129"/>
              <a:gd name="T101" fmla="*/ 2147483647 h 6991"/>
              <a:gd name="T102" fmla="*/ 2147483647 w 6129"/>
              <a:gd name="T103" fmla="*/ 2147483647 h 6991"/>
              <a:gd name="T104" fmla="*/ 2147483647 w 6129"/>
              <a:gd name="T105" fmla="*/ 2147483647 h 6991"/>
              <a:gd name="T106" fmla="*/ 2147483647 w 6129"/>
              <a:gd name="T107" fmla="*/ 2147483647 h 6991"/>
              <a:gd name="T108" fmla="*/ 2147483647 w 6129"/>
              <a:gd name="T109" fmla="*/ 2147483647 h 6991"/>
              <a:gd name="T110" fmla="*/ 2147483647 w 6129"/>
              <a:gd name="T111" fmla="*/ 2147483647 h 6991"/>
              <a:gd name="T112" fmla="*/ 2147483647 w 6129"/>
              <a:gd name="T113" fmla="*/ 2147483647 h 6991"/>
              <a:gd name="T114" fmla="*/ 2147483647 w 6129"/>
              <a:gd name="T115" fmla="*/ 2147483647 h 6991"/>
              <a:gd name="T116" fmla="*/ 2147483647 w 6129"/>
              <a:gd name="T117" fmla="*/ 2147483647 h 699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129"/>
              <a:gd name="T178" fmla="*/ 0 h 6991"/>
              <a:gd name="T179" fmla="*/ 6129 w 6129"/>
              <a:gd name="T180" fmla="*/ 6991 h 699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129" h="6991">
                <a:moveTo>
                  <a:pt x="0" y="0"/>
                </a:moveTo>
                <a:lnTo>
                  <a:pt x="37" y="87"/>
                </a:lnTo>
                <a:lnTo>
                  <a:pt x="74" y="173"/>
                </a:lnTo>
                <a:lnTo>
                  <a:pt x="112" y="258"/>
                </a:lnTo>
                <a:lnTo>
                  <a:pt x="149" y="342"/>
                </a:lnTo>
                <a:lnTo>
                  <a:pt x="186" y="426"/>
                </a:lnTo>
                <a:lnTo>
                  <a:pt x="224" y="509"/>
                </a:lnTo>
                <a:lnTo>
                  <a:pt x="261" y="592"/>
                </a:lnTo>
                <a:lnTo>
                  <a:pt x="299" y="673"/>
                </a:lnTo>
                <a:lnTo>
                  <a:pt x="337" y="754"/>
                </a:lnTo>
                <a:lnTo>
                  <a:pt x="374" y="835"/>
                </a:lnTo>
                <a:lnTo>
                  <a:pt x="412" y="915"/>
                </a:lnTo>
                <a:lnTo>
                  <a:pt x="450" y="993"/>
                </a:lnTo>
                <a:lnTo>
                  <a:pt x="487" y="1072"/>
                </a:lnTo>
                <a:lnTo>
                  <a:pt x="525" y="1151"/>
                </a:lnTo>
                <a:lnTo>
                  <a:pt x="563" y="1227"/>
                </a:lnTo>
                <a:lnTo>
                  <a:pt x="601" y="1304"/>
                </a:lnTo>
                <a:lnTo>
                  <a:pt x="639" y="1379"/>
                </a:lnTo>
                <a:lnTo>
                  <a:pt x="676" y="1455"/>
                </a:lnTo>
                <a:lnTo>
                  <a:pt x="714" y="1529"/>
                </a:lnTo>
                <a:lnTo>
                  <a:pt x="752" y="1604"/>
                </a:lnTo>
                <a:lnTo>
                  <a:pt x="790" y="1676"/>
                </a:lnTo>
                <a:lnTo>
                  <a:pt x="828" y="1749"/>
                </a:lnTo>
                <a:lnTo>
                  <a:pt x="866" y="1821"/>
                </a:lnTo>
                <a:lnTo>
                  <a:pt x="904" y="1892"/>
                </a:lnTo>
                <a:lnTo>
                  <a:pt x="944" y="1964"/>
                </a:lnTo>
                <a:lnTo>
                  <a:pt x="982" y="2034"/>
                </a:lnTo>
                <a:lnTo>
                  <a:pt x="1020" y="2104"/>
                </a:lnTo>
                <a:lnTo>
                  <a:pt x="1058" y="2172"/>
                </a:lnTo>
                <a:lnTo>
                  <a:pt x="1096" y="2240"/>
                </a:lnTo>
                <a:lnTo>
                  <a:pt x="1134" y="2307"/>
                </a:lnTo>
                <a:lnTo>
                  <a:pt x="1172" y="2375"/>
                </a:lnTo>
                <a:lnTo>
                  <a:pt x="1211" y="2441"/>
                </a:lnTo>
                <a:lnTo>
                  <a:pt x="1249" y="2508"/>
                </a:lnTo>
                <a:lnTo>
                  <a:pt x="1287" y="2573"/>
                </a:lnTo>
                <a:lnTo>
                  <a:pt x="1326" y="2637"/>
                </a:lnTo>
                <a:lnTo>
                  <a:pt x="1364" y="2700"/>
                </a:lnTo>
                <a:lnTo>
                  <a:pt x="1403" y="2764"/>
                </a:lnTo>
                <a:lnTo>
                  <a:pt x="1441" y="2827"/>
                </a:lnTo>
                <a:lnTo>
                  <a:pt x="1479" y="2890"/>
                </a:lnTo>
                <a:lnTo>
                  <a:pt x="1517" y="2951"/>
                </a:lnTo>
                <a:lnTo>
                  <a:pt x="1555" y="3012"/>
                </a:lnTo>
                <a:lnTo>
                  <a:pt x="1595" y="3072"/>
                </a:lnTo>
                <a:lnTo>
                  <a:pt x="1633" y="3133"/>
                </a:lnTo>
                <a:lnTo>
                  <a:pt x="1671" y="3192"/>
                </a:lnTo>
                <a:lnTo>
                  <a:pt x="1709" y="3251"/>
                </a:lnTo>
                <a:lnTo>
                  <a:pt x="1748" y="3310"/>
                </a:lnTo>
                <a:lnTo>
                  <a:pt x="1786" y="3366"/>
                </a:lnTo>
                <a:lnTo>
                  <a:pt x="1824" y="3424"/>
                </a:lnTo>
                <a:lnTo>
                  <a:pt x="1862" y="3480"/>
                </a:lnTo>
                <a:lnTo>
                  <a:pt x="1900" y="3535"/>
                </a:lnTo>
                <a:lnTo>
                  <a:pt x="1940" y="3592"/>
                </a:lnTo>
                <a:lnTo>
                  <a:pt x="1978" y="3646"/>
                </a:lnTo>
                <a:lnTo>
                  <a:pt x="2016" y="3700"/>
                </a:lnTo>
                <a:lnTo>
                  <a:pt x="2054" y="3754"/>
                </a:lnTo>
                <a:lnTo>
                  <a:pt x="2092" y="3807"/>
                </a:lnTo>
                <a:lnTo>
                  <a:pt x="2130" y="3860"/>
                </a:lnTo>
                <a:lnTo>
                  <a:pt x="2168" y="3913"/>
                </a:lnTo>
                <a:lnTo>
                  <a:pt x="2206" y="3964"/>
                </a:lnTo>
                <a:lnTo>
                  <a:pt x="2244" y="4014"/>
                </a:lnTo>
                <a:lnTo>
                  <a:pt x="2282" y="4065"/>
                </a:lnTo>
                <a:lnTo>
                  <a:pt x="2320" y="4115"/>
                </a:lnTo>
                <a:lnTo>
                  <a:pt x="2359" y="4164"/>
                </a:lnTo>
                <a:lnTo>
                  <a:pt x="2397" y="4212"/>
                </a:lnTo>
                <a:lnTo>
                  <a:pt x="2435" y="4260"/>
                </a:lnTo>
                <a:lnTo>
                  <a:pt x="2473" y="4308"/>
                </a:lnTo>
                <a:lnTo>
                  <a:pt x="2511" y="4356"/>
                </a:lnTo>
                <a:lnTo>
                  <a:pt x="2549" y="4403"/>
                </a:lnTo>
                <a:lnTo>
                  <a:pt x="2587" y="4448"/>
                </a:lnTo>
                <a:lnTo>
                  <a:pt x="2624" y="4495"/>
                </a:lnTo>
                <a:lnTo>
                  <a:pt x="2662" y="4539"/>
                </a:lnTo>
                <a:lnTo>
                  <a:pt x="2700" y="4584"/>
                </a:lnTo>
                <a:lnTo>
                  <a:pt x="2737" y="4628"/>
                </a:lnTo>
                <a:lnTo>
                  <a:pt x="2775" y="4673"/>
                </a:lnTo>
                <a:lnTo>
                  <a:pt x="2813" y="4716"/>
                </a:lnTo>
                <a:lnTo>
                  <a:pt x="2850" y="4759"/>
                </a:lnTo>
                <a:lnTo>
                  <a:pt x="2888" y="4800"/>
                </a:lnTo>
                <a:lnTo>
                  <a:pt x="2925" y="4842"/>
                </a:lnTo>
                <a:lnTo>
                  <a:pt x="2962" y="4884"/>
                </a:lnTo>
                <a:lnTo>
                  <a:pt x="3000" y="4924"/>
                </a:lnTo>
                <a:lnTo>
                  <a:pt x="3037" y="4965"/>
                </a:lnTo>
                <a:lnTo>
                  <a:pt x="3073" y="5004"/>
                </a:lnTo>
                <a:lnTo>
                  <a:pt x="3110" y="5044"/>
                </a:lnTo>
                <a:lnTo>
                  <a:pt x="3147" y="5083"/>
                </a:lnTo>
                <a:lnTo>
                  <a:pt x="3184" y="5121"/>
                </a:lnTo>
                <a:lnTo>
                  <a:pt x="3221" y="5159"/>
                </a:lnTo>
                <a:lnTo>
                  <a:pt x="3258" y="5196"/>
                </a:lnTo>
                <a:lnTo>
                  <a:pt x="3295" y="5233"/>
                </a:lnTo>
                <a:lnTo>
                  <a:pt x="3331" y="5270"/>
                </a:lnTo>
                <a:lnTo>
                  <a:pt x="3367" y="5306"/>
                </a:lnTo>
                <a:lnTo>
                  <a:pt x="3404" y="5342"/>
                </a:lnTo>
                <a:lnTo>
                  <a:pt x="3441" y="5376"/>
                </a:lnTo>
                <a:lnTo>
                  <a:pt x="3476" y="5411"/>
                </a:lnTo>
                <a:lnTo>
                  <a:pt x="3513" y="5445"/>
                </a:lnTo>
                <a:lnTo>
                  <a:pt x="3550" y="5480"/>
                </a:lnTo>
                <a:lnTo>
                  <a:pt x="3586" y="5513"/>
                </a:lnTo>
                <a:lnTo>
                  <a:pt x="3621" y="5546"/>
                </a:lnTo>
                <a:lnTo>
                  <a:pt x="3658" y="5578"/>
                </a:lnTo>
                <a:lnTo>
                  <a:pt x="3694" y="5610"/>
                </a:lnTo>
                <a:lnTo>
                  <a:pt x="3729" y="5642"/>
                </a:lnTo>
                <a:lnTo>
                  <a:pt x="3765" y="5674"/>
                </a:lnTo>
                <a:lnTo>
                  <a:pt x="3801" y="5704"/>
                </a:lnTo>
                <a:lnTo>
                  <a:pt x="3836" y="5734"/>
                </a:lnTo>
                <a:lnTo>
                  <a:pt x="3872" y="5764"/>
                </a:lnTo>
                <a:lnTo>
                  <a:pt x="3907" y="5794"/>
                </a:lnTo>
                <a:lnTo>
                  <a:pt x="3942" y="5822"/>
                </a:lnTo>
                <a:lnTo>
                  <a:pt x="3977" y="5852"/>
                </a:lnTo>
                <a:lnTo>
                  <a:pt x="4013" y="5880"/>
                </a:lnTo>
                <a:lnTo>
                  <a:pt x="4047" y="5907"/>
                </a:lnTo>
                <a:lnTo>
                  <a:pt x="4082" y="5935"/>
                </a:lnTo>
                <a:lnTo>
                  <a:pt x="4118" y="5962"/>
                </a:lnTo>
                <a:lnTo>
                  <a:pt x="4152" y="5989"/>
                </a:lnTo>
                <a:lnTo>
                  <a:pt x="4186" y="6015"/>
                </a:lnTo>
                <a:lnTo>
                  <a:pt x="4221" y="6041"/>
                </a:lnTo>
                <a:lnTo>
                  <a:pt x="4255" y="6067"/>
                </a:lnTo>
                <a:lnTo>
                  <a:pt x="4289" y="6091"/>
                </a:lnTo>
                <a:lnTo>
                  <a:pt x="4324" y="6116"/>
                </a:lnTo>
                <a:lnTo>
                  <a:pt x="4357" y="6140"/>
                </a:lnTo>
                <a:lnTo>
                  <a:pt x="4391" y="6164"/>
                </a:lnTo>
                <a:lnTo>
                  <a:pt x="4425" y="6188"/>
                </a:lnTo>
                <a:lnTo>
                  <a:pt x="4459" y="6210"/>
                </a:lnTo>
                <a:lnTo>
                  <a:pt x="4492" y="6234"/>
                </a:lnTo>
                <a:lnTo>
                  <a:pt x="4525" y="6256"/>
                </a:lnTo>
                <a:lnTo>
                  <a:pt x="4558" y="6278"/>
                </a:lnTo>
                <a:lnTo>
                  <a:pt x="4592" y="6300"/>
                </a:lnTo>
                <a:lnTo>
                  <a:pt x="4625" y="6321"/>
                </a:lnTo>
                <a:lnTo>
                  <a:pt x="4658" y="6342"/>
                </a:lnTo>
                <a:lnTo>
                  <a:pt x="4691" y="6363"/>
                </a:lnTo>
                <a:lnTo>
                  <a:pt x="4723" y="6382"/>
                </a:lnTo>
                <a:lnTo>
                  <a:pt x="4756" y="6403"/>
                </a:lnTo>
                <a:lnTo>
                  <a:pt x="4788" y="6421"/>
                </a:lnTo>
                <a:lnTo>
                  <a:pt x="4820" y="6441"/>
                </a:lnTo>
                <a:lnTo>
                  <a:pt x="4852" y="6460"/>
                </a:lnTo>
                <a:lnTo>
                  <a:pt x="4884" y="6478"/>
                </a:lnTo>
                <a:lnTo>
                  <a:pt x="4916" y="6496"/>
                </a:lnTo>
                <a:lnTo>
                  <a:pt x="4948" y="6515"/>
                </a:lnTo>
                <a:lnTo>
                  <a:pt x="4980" y="6532"/>
                </a:lnTo>
                <a:lnTo>
                  <a:pt x="5010" y="6549"/>
                </a:lnTo>
                <a:lnTo>
                  <a:pt x="5042" y="6566"/>
                </a:lnTo>
                <a:lnTo>
                  <a:pt x="5073" y="6582"/>
                </a:lnTo>
                <a:lnTo>
                  <a:pt x="5104" y="6598"/>
                </a:lnTo>
                <a:lnTo>
                  <a:pt x="5135" y="6614"/>
                </a:lnTo>
                <a:lnTo>
                  <a:pt x="5165" y="6630"/>
                </a:lnTo>
                <a:lnTo>
                  <a:pt x="5196" y="6645"/>
                </a:lnTo>
                <a:lnTo>
                  <a:pt x="5227" y="6660"/>
                </a:lnTo>
                <a:lnTo>
                  <a:pt x="5256" y="6674"/>
                </a:lnTo>
                <a:lnTo>
                  <a:pt x="5287" y="6689"/>
                </a:lnTo>
                <a:lnTo>
                  <a:pt x="5316" y="6703"/>
                </a:lnTo>
                <a:lnTo>
                  <a:pt x="5346" y="6716"/>
                </a:lnTo>
                <a:lnTo>
                  <a:pt x="5375" y="6730"/>
                </a:lnTo>
                <a:lnTo>
                  <a:pt x="5405" y="6742"/>
                </a:lnTo>
                <a:lnTo>
                  <a:pt x="5434" y="6756"/>
                </a:lnTo>
                <a:lnTo>
                  <a:pt x="5462" y="6768"/>
                </a:lnTo>
                <a:lnTo>
                  <a:pt x="5492" y="6780"/>
                </a:lnTo>
                <a:lnTo>
                  <a:pt x="5520" y="6792"/>
                </a:lnTo>
                <a:lnTo>
                  <a:pt x="5548" y="6803"/>
                </a:lnTo>
                <a:lnTo>
                  <a:pt x="5577" y="6814"/>
                </a:lnTo>
                <a:lnTo>
                  <a:pt x="5605" y="6826"/>
                </a:lnTo>
                <a:lnTo>
                  <a:pt x="5633" y="6837"/>
                </a:lnTo>
                <a:lnTo>
                  <a:pt x="5661" y="6846"/>
                </a:lnTo>
                <a:lnTo>
                  <a:pt x="5688" y="6857"/>
                </a:lnTo>
                <a:lnTo>
                  <a:pt x="5717" y="6867"/>
                </a:lnTo>
                <a:lnTo>
                  <a:pt x="5744" y="6877"/>
                </a:lnTo>
                <a:lnTo>
                  <a:pt x="5771" y="6886"/>
                </a:lnTo>
                <a:lnTo>
                  <a:pt x="5798" y="6896"/>
                </a:lnTo>
                <a:lnTo>
                  <a:pt x="5824" y="6904"/>
                </a:lnTo>
                <a:lnTo>
                  <a:pt x="5851" y="6913"/>
                </a:lnTo>
                <a:lnTo>
                  <a:pt x="5876" y="6921"/>
                </a:lnTo>
                <a:lnTo>
                  <a:pt x="5903" y="6929"/>
                </a:lnTo>
                <a:lnTo>
                  <a:pt x="5929" y="6937"/>
                </a:lnTo>
                <a:lnTo>
                  <a:pt x="5955" y="6945"/>
                </a:lnTo>
                <a:lnTo>
                  <a:pt x="5981" y="6952"/>
                </a:lnTo>
                <a:lnTo>
                  <a:pt x="6005" y="6959"/>
                </a:lnTo>
                <a:lnTo>
                  <a:pt x="6031" y="6966"/>
                </a:lnTo>
                <a:lnTo>
                  <a:pt x="6056" y="6973"/>
                </a:lnTo>
                <a:lnTo>
                  <a:pt x="6080" y="6979"/>
                </a:lnTo>
                <a:lnTo>
                  <a:pt x="6105" y="6985"/>
                </a:lnTo>
                <a:lnTo>
                  <a:pt x="6129" y="6991"/>
                </a:ln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121"/>
          <p:cNvSpPr>
            <a:spLocks noChangeArrowheads="1"/>
          </p:cNvSpPr>
          <p:nvPr/>
        </p:nvSpPr>
        <p:spPr bwMode="auto">
          <a:xfrm>
            <a:off x="7298985" y="4196790"/>
            <a:ext cx="3975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b="1" i="1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kumimoji="0" lang="en-US" b="1" i="1" baseline="-2500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b="1" baseline="-25000">
              <a:solidFill>
                <a:srgbClr val="053AB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5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/>
              <a:t>Shifts in Aggregate Demand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1795777"/>
            <a:ext cx="4067571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Below is the consumer sentiment index for 1978-2011.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measure attempts to capture consumers’ optimism and pessimism regarding the future of the economy.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Moves toward optimism tend to increase </a:t>
            </a:r>
            <a:r>
              <a:rPr lang="en-US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while moves toward pessimism tend to decrease </a:t>
            </a:r>
            <a:r>
              <a:rPr lang="en-US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Note how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consumer sentiment index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turns down prior to or during recessions (shaded time periods).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83683" y="2341853"/>
            <a:ext cx="0" cy="23237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83683" y="4658865"/>
            <a:ext cx="412566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14137" y="469395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1978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52802" y="469392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1983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91468" y="469392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1988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30133" y="469389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1993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68798" y="469188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1998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07463" y="469188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2003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246128" y="469185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2010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680024" y="4652114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16588" y="4652114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953151" y="4652114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589715" y="4652114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26278" y="4652114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862842" y="4652114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499405" y="4652114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68182" y="411714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68182" y="371414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68182" y="333583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68182" y="294622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80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78414" y="2545396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4590971" y="2701432"/>
            <a:ext cx="858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590971" y="3095561"/>
            <a:ext cx="858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590971" y="3491877"/>
            <a:ext cx="858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590971" y="3872612"/>
            <a:ext cx="858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90971" y="4273438"/>
            <a:ext cx="858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 flipH="1">
            <a:off x="4971106" y="2328458"/>
            <a:ext cx="51772" cy="2317012"/>
          </a:xfrm>
          <a:prstGeom prst="rect">
            <a:avLst/>
          </a:prstGeom>
          <a:solidFill>
            <a:srgbClr val="CABCA2"/>
          </a:solidFill>
          <a:ln>
            <a:solidFill>
              <a:srgbClr val="CABCA2">
                <a:alpha val="45882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 flipH="1">
            <a:off x="5165256" y="2321738"/>
            <a:ext cx="87899" cy="2317012"/>
          </a:xfrm>
          <a:prstGeom prst="rect">
            <a:avLst/>
          </a:prstGeom>
          <a:solidFill>
            <a:srgbClr val="CABCA2"/>
          </a:solidFill>
          <a:ln>
            <a:solidFill>
              <a:srgbClr val="CABCA2">
                <a:alpha val="45882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flipH="1">
            <a:off x="6356391" y="2328436"/>
            <a:ext cx="51772" cy="2317012"/>
          </a:xfrm>
          <a:prstGeom prst="rect">
            <a:avLst/>
          </a:prstGeom>
          <a:solidFill>
            <a:srgbClr val="CABCA2"/>
          </a:solidFill>
          <a:ln>
            <a:solidFill>
              <a:srgbClr val="CABCA2">
                <a:alpha val="45882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flipH="1">
            <a:off x="7634536" y="2319604"/>
            <a:ext cx="96205" cy="2317012"/>
          </a:xfrm>
          <a:prstGeom prst="rect">
            <a:avLst/>
          </a:prstGeom>
          <a:solidFill>
            <a:srgbClr val="CABCA2"/>
          </a:solidFill>
          <a:ln>
            <a:solidFill>
              <a:srgbClr val="CABCA2">
                <a:alpha val="45882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 flipH="1">
            <a:off x="8474792" y="2319604"/>
            <a:ext cx="194335" cy="2317012"/>
          </a:xfrm>
          <a:prstGeom prst="rect">
            <a:avLst/>
          </a:prstGeom>
          <a:solidFill>
            <a:srgbClr val="CABCA2"/>
          </a:solidFill>
          <a:ln>
            <a:solidFill>
              <a:srgbClr val="CABCA2">
                <a:alpha val="45882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4694469" y="2475783"/>
            <a:ext cx="4109484" cy="1104935"/>
            <a:chOff x="2514600" y="2619375"/>
            <a:chExt cx="3629025" cy="785813"/>
          </a:xfrm>
        </p:grpSpPr>
        <p:sp>
          <p:nvSpPr>
            <p:cNvPr id="70" name="Freeform 69"/>
            <p:cNvSpPr/>
            <p:nvPr/>
          </p:nvSpPr>
          <p:spPr>
            <a:xfrm>
              <a:off x="2514600" y="2619375"/>
              <a:ext cx="2547938" cy="785813"/>
            </a:xfrm>
            <a:custGeom>
              <a:avLst/>
              <a:gdLst>
                <a:gd name="connsiteX0" fmla="*/ 0 w 2547938"/>
                <a:gd name="connsiteY0" fmla="*/ 385763 h 785813"/>
                <a:gd name="connsiteX1" fmla="*/ 42863 w 2547938"/>
                <a:gd name="connsiteY1" fmla="*/ 419100 h 785813"/>
                <a:gd name="connsiteX2" fmla="*/ 66675 w 2547938"/>
                <a:gd name="connsiteY2" fmla="*/ 519113 h 785813"/>
                <a:gd name="connsiteX3" fmla="*/ 100013 w 2547938"/>
                <a:gd name="connsiteY3" fmla="*/ 542925 h 785813"/>
                <a:gd name="connsiteX4" fmla="*/ 152400 w 2547938"/>
                <a:gd name="connsiteY4" fmla="*/ 657225 h 785813"/>
                <a:gd name="connsiteX5" fmla="*/ 185738 w 2547938"/>
                <a:gd name="connsiteY5" fmla="*/ 681038 h 785813"/>
                <a:gd name="connsiteX6" fmla="*/ 209550 w 2547938"/>
                <a:gd name="connsiteY6" fmla="*/ 638175 h 785813"/>
                <a:gd name="connsiteX7" fmla="*/ 242888 w 2547938"/>
                <a:gd name="connsiteY7" fmla="*/ 785813 h 785813"/>
                <a:gd name="connsiteX8" fmla="*/ 266700 w 2547938"/>
                <a:gd name="connsiteY8" fmla="*/ 557213 h 785813"/>
                <a:gd name="connsiteX9" fmla="*/ 300038 w 2547938"/>
                <a:gd name="connsiteY9" fmla="*/ 523875 h 785813"/>
                <a:gd name="connsiteX10" fmla="*/ 319088 w 2547938"/>
                <a:gd name="connsiteY10" fmla="*/ 590550 h 785813"/>
                <a:gd name="connsiteX11" fmla="*/ 352425 w 2547938"/>
                <a:gd name="connsiteY11" fmla="*/ 500063 h 785813"/>
                <a:gd name="connsiteX12" fmla="*/ 381000 w 2547938"/>
                <a:gd name="connsiteY12" fmla="*/ 485775 h 785813"/>
                <a:gd name="connsiteX13" fmla="*/ 400050 w 2547938"/>
                <a:gd name="connsiteY13" fmla="*/ 628650 h 785813"/>
                <a:gd name="connsiteX14" fmla="*/ 423863 w 2547938"/>
                <a:gd name="connsiteY14" fmla="*/ 614363 h 785813"/>
                <a:gd name="connsiteX15" fmla="*/ 481013 w 2547938"/>
                <a:gd name="connsiteY15" fmla="*/ 609600 h 785813"/>
                <a:gd name="connsiteX16" fmla="*/ 533400 w 2547938"/>
                <a:gd name="connsiteY16" fmla="*/ 466725 h 785813"/>
                <a:gd name="connsiteX17" fmla="*/ 576263 w 2547938"/>
                <a:gd name="connsiteY17" fmla="*/ 257175 h 785813"/>
                <a:gd name="connsiteX18" fmla="*/ 619125 w 2547938"/>
                <a:gd name="connsiteY18" fmla="*/ 266700 h 785813"/>
                <a:gd name="connsiteX19" fmla="*/ 657225 w 2547938"/>
                <a:gd name="connsiteY19" fmla="*/ 142875 h 785813"/>
                <a:gd name="connsiteX20" fmla="*/ 676275 w 2547938"/>
                <a:gd name="connsiteY20" fmla="*/ 195263 h 785813"/>
                <a:gd name="connsiteX21" fmla="*/ 709613 w 2547938"/>
                <a:gd name="connsiteY21" fmla="*/ 157163 h 785813"/>
                <a:gd name="connsiteX22" fmla="*/ 742950 w 2547938"/>
                <a:gd name="connsiteY22" fmla="*/ 214313 h 785813"/>
                <a:gd name="connsiteX23" fmla="*/ 781050 w 2547938"/>
                <a:gd name="connsiteY23" fmla="*/ 214313 h 785813"/>
                <a:gd name="connsiteX24" fmla="*/ 847725 w 2547938"/>
                <a:gd name="connsiteY24" fmla="*/ 271463 h 785813"/>
                <a:gd name="connsiteX25" fmla="*/ 871538 w 2547938"/>
                <a:gd name="connsiteY25" fmla="*/ 195263 h 785813"/>
                <a:gd name="connsiteX26" fmla="*/ 904875 w 2547938"/>
                <a:gd name="connsiteY26" fmla="*/ 185738 h 785813"/>
                <a:gd name="connsiteX27" fmla="*/ 976313 w 2547938"/>
                <a:gd name="connsiteY27" fmla="*/ 276225 h 785813"/>
                <a:gd name="connsiteX28" fmla="*/ 1028700 w 2547938"/>
                <a:gd name="connsiteY28" fmla="*/ 228600 h 785813"/>
                <a:gd name="connsiteX29" fmla="*/ 1076325 w 2547938"/>
                <a:gd name="connsiteY29" fmla="*/ 333375 h 785813"/>
                <a:gd name="connsiteX30" fmla="*/ 1090613 w 2547938"/>
                <a:gd name="connsiteY30" fmla="*/ 242888 h 785813"/>
                <a:gd name="connsiteX31" fmla="*/ 1138238 w 2547938"/>
                <a:gd name="connsiteY31" fmla="*/ 190500 h 785813"/>
                <a:gd name="connsiteX32" fmla="*/ 1185863 w 2547938"/>
                <a:gd name="connsiteY32" fmla="*/ 257175 h 785813"/>
                <a:gd name="connsiteX33" fmla="*/ 1209675 w 2547938"/>
                <a:gd name="connsiteY33" fmla="*/ 195263 h 785813"/>
                <a:gd name="connsiteX34" fmla="*/ 1238250 w 2547938"/>
                <a:gd name="connsiteY34" fmla="*/ 280988 h 785813"/>
                <a:gd name="connsiteX35" fmla="*/ 1257300 w 2547938"/>
                <a:gd name="connsiteY35" fmla="*/ 233363 h 785813"/>
                <a:gd name="connsiteX36" fmla="*/ 1328738 w 2547938"/>
                <a:gd name="connsiteY36" fmla="*/ 266700 h 785813"/>
                <a:gd name="connsiteX37" fmla="*/ 1400175 w 2547938"/>
                <a:gd name="connsiteY37" fmla="*/ 638175 h 785813"/>
                <a:gd name="connsiteX38" fmla="*/ 1428750 w 2547938"/>
                <a:gd name="connsiteY38" fmla="*/ 481013 h 785813"/>
                <a:gd name="connsiteX39" fmla="*/ 1452563 w 2547938"/>
                <a:gd name="connsiteY39" fmla="*/ 419100 h 785813"/>
                <a:gd name="connsiteX40" fmla="*/ 1485900 w 2547938"/>
                <a:gd name="connsiteY40" fmla="*/ 381000 h 785813"/>
                <a:gd name="connsiteX41" fmla="*/ 1500188 w 2547938"/>
                <a:gd name="connsiteY41" fmla="*/ 542925 h 785813"/>
                <a:gd name="connsiteX42" fmla="*/ 1547813 w 2547938"/>
                <a:gd name="connsiteY42" fmla="*/ 566738 h 785813"/>
                <a:gd name="connsiteX43" fmla="*/ 1547813 w 2547938"/>
                <a:gd name="connsiteY43" fmla="*/ 423863 h 785813"/>
                <a:gd name="connsiteX44" fmla="*/ 1585913 w 2547938"/>
                <a:gd name="connsiteY44" fmla="*/ 490538 h 785813"/>
                <a:gd name="connsiteX45" fmla="*/ 1619250 w 2547938"/>
                <a:gd name="connsiteY45" fmla="*/ 347663 h 785813"/>
                <a:gd name="connsiteX46" fmla="*/ 1638300 w 2547938"/>
                <a:gd name="connsiteY46" fmla="*/ 300038 h 785813"/>
                <a:gd name="connsiteX47" fmla="*/ 1700213 w 2547938"/>
                <a:gd name="connsiteY47" fmla="*/ 476250 h 785813"/>
                <a:gd name="connsiteX48" fmla="*/ 1743075 w 2547938"/>
                <a:gd name="connsiteY48" fmla="*/ 233363 h 785813"/>
                <a:gd name="connsiteX49" fmla="*/ 1814513 w 2547938"/>
                <a:gd name="connsiteY49" fmla="*/ 280988 h 785813"/>
                <a:gd name="connsiteX50" fmla="*/ 1838325 w 2547938"/>
                <a:gd name="connsiteY50" fmla="*/ 247650 h 785813"/>
                <a:gd name="connsiteX51" fmla="*/ 1876425 w 2547938"/>
                <a:gd name="connsiteY51" fmla="*/ 223838 h 785813"/>
                <a:gd name="connsiteX52" fmla="*/ 1895475 w 2547938"/>
                <a:gd name="connsiteY52" fmla="*/ 271463 h 785813"/>
                <a:gd name="connsiteX53" fmla="*/ 1919288 w 2547938"/>
                <a:gd name="connsiteY53" fmla="*/ 233363 h 785813"/>
                <a:gd name="connsiteX54" fmla="*/ 1947863 w 2547938"/>
                <a:gd name="connsiteY54" fmla="*/ 295275 h 785813"/>
                <a:gd name="connsiteX55" fmla="*/ 2009775 w 2547938"/>
                <a:gd name="connsiteY55" fmla="*/ 261938 h 785813"/>
                <a:gd name="connsiteX56" fmla="*/ 2052638 w 2547938"/>
                <a:gd name="connsiteY56" fmla="*/ 185738 h 785813"/>
                <a:gd name="connsiteX57" fmla="*/ 2095500 w 2547938"/>
                <a:gd name="connsiteY57" fmla="*/ 152400 h 785813"/>
                <a:gd name="connsiteX58" fmla="*/ 2133600 w 2547938"/>
                <a:gd name="connsiteY58" fmla="*/ 57150 h 785813"/>
                <a:gd name="connsiteX59" fmla="*/ 2166938 w 2547938"/>
                <a:gd name="connsiteY59" fmla="*/ 71438 h 785813"/>
                <a:gd name="connsiteX60" fmla="*/ 2195513 w 2547938"/>
                <a:gd name="connsiteY60" fmla="*/ 28575 h 785813"/>
                <a:gd name="connsiteX61" fmla="*/ 2233613 w 2547938"/>
                <a:gd name="connsiteY61" fmla="*/ 47625 h 785813"/>
                <a:gd name="connsiteX62" fmla="*/ 2286000 w 2547938"/>
                <a:gd name="connsiteY62" fmla="*/ 147638 h 785813"/>
                <a:gd name="connsiteX63" fmla="*/ 2309813 w 2547938"/>
                <a:gd name="connsiteY63" fmla="*/ 42863 h 785813"/>
                <a:gd name="connsiteX64" fmla="*/ 2390775 w 2547938"/>
                <a:gd name="connsiteY64" fmla="*/ 71438 h 785813"/>
                <a:gd name="connsiteX65" fmla="*/ 2414588 w 2547938"/>
                <a:gd name="connsiteY65" fmla="*/ 0 h 785813"/>
                <a:gd name="connsiteX66" fmla="*/ 2462213 w 2547938"/>
                <a:gd name="connsiteY66" fmla="*/ 33338 h 785813"/>
                <a:gd name="connsiteX67" fmla="*/ 2490788 w 2547938"/>
                <a:gd name="connsiteY67" fmla="*/ 71438 h 785813"/>
                <a:gd name="connsiteX68" fmla="*/ 2524125 w 2547938"/>
                <a:gd name="connsiteY68" fmla="*/ 271463 h 785813"/>
                <a:gd name="connsiteX69" fmla="*/ 2547938 w 2547938"/>
                <a:gd name="connsiteY69" fmla="*/ 271463 h 785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2547938" h="785813">
                  <a:moveTo>
                    <a:pt x="0" y="385763"/>
                  </a:moveTo>
                  <a:lnTo>
                    <a:pt x="42863" y="419100"/>
                  </a:lnTo>
                  <a:lnTo>
                    <a:pt x="66675" y="519113"/>
                  </a:lnTo>
                  <a:lnTo>
                    <a:pt x="100013" y="542925"/>
                  </a:lnTo>
                  <a:lnTo>
                    <a:pt x="152400" y="657225"/>
                  </a:lnTo>
                  <a:lnTo>
                    <a:pt x="185738" y="681038"/>
                  </a:lnTo>
                  <a:lnTo>
                    <a:pt x="209550" y="638175"/>
                  </a:lnTo>
                  <a:lnTo>
                    <a:pt x="242888" y="785813"/>
                  </a:lnTo>
                  <a:lnTo>
                    <a:pt x="266700" y="557213"/>
                  </a:lnTo>
                  <a:lnTo>
                    <a:pt x="300038" y="523875"/>
                  </a:lnTo>
                  <a:lnTo>
                    <a:pt x="319088" y="590550"/>
                  </a:lnTo>
                  <a:lnTo>
                    <a:pt x="352425" y="500063"/>
                  </a:lnTo>
                  <a:lnTo>
                    <a:pt x="381000" y="485775"/>
                  </a:lnTo>
                  <a:lnTo>
                    <a:pt x="400050" y="628650"/>
                  </a:lnTo>
                  <a:lnTo>
                    <a:pt x="423863" y="614363"/>
                  </a:lnTo>
                  <a:lnTo>
                    <a:pt x="481013" y="609600"/>
                  </a:lnTo>
                  <a:lnTo>
                    <a:pt x="533400" y="466725"/>
                  </a:lnTo>
                  <a:lnTo>
                    <a:pt x="576263" y="257175"/>
                  </a:lnTo>
                  <a:lnTo>
                    <a:pt x="619125" y="266700"/>
                  </a:lnTo>
                  <a:lnTo>
                    <a:pt x="657225" y="142875"/>
                  </a:lnTo>
                  <a:lnTo>
                    <a:pt x="676275" y="195263"/>
                  </a:lnTo>
                  <a:lnTo>
                    <a:pt x="709613" y="157163"/>
                  </a:lnTo>
                  <a:lnTo>
                    <a:pt x="742950" y="214313"/>
                  </a:lnTo>
                  <a:lnTo>
                    <a:pt x="781050" y="214313"/>
                  </a:lnTo>
                  <a:lnTo>
                    <a:pt x="847725" y="271463"/>
                  </a:lnTo>
                  <a:lnTo>
                    <a:pt x="871538" y="195263"/>
                  </a:lnTo>
                  <a:lnTo>
                    <a:pt x="904875" y="185738"/>
                  </a:lnTo>
                  <a:lnTo>
                    <a:pt x="976313" y="276225"/>
                  </a:lnTo>
                  <a:lnTo>
                    <a:pt x="1028700" y="228600"/>
                  </a:lnTo>
                  <a:lnTo>
                    <a:pt x="1076325" y="333375"/>
                  </a:lnTo>
                  <a:lnTo>
                    <a:pt x="1090613" y="242888"/>
                  </a:lnTo>
                  <a:lnTo>
                    <a:pt x="1138238" y="190500"/>
                  </a:lnTo>
                  <a:lnTo>
                    <a:pt x="1185863" y="257175"/>
                  </a:lnTo>
                  <a:lnTo>
                    <a:pt x="1209675" y="195263"/>
                  </a:lnTo>
                  <a:lnTo>
                    <a:pt x="1238250" y="280988"/>
                  </a:lnTo>
                  <a:lnTo>
                    <a:pt x="1257300" y="233363"/>
                  </a:lnTo>
                  <a:lnTo>
                    <a:pt x="1328738" y="266700"/>
                  </a:lnTo>
                  <a:lnTo>
                    <a:pt x="1400175" y="638175"/>
                  </a:lnTo>
                  <a:lnTo>
                    <a:pt x="1428750" y="481013"/>
                  </a:lnTo>
                  <a:lnTo>
                    <a:pt x="1452563" y="419100"/>
                  </a:lnTo>
                  <a:lnTo>
                    <a:pt x="1485900" y="381000"/>
                  </a:lnTo>
                  <a:lnTo>
                    <a:pt x="1500188" y="542925"/>
                  </a:lnTo>
                  <a:lnTo>
                    <a:pt x="1547813" y="566738"/>
                  </a:lnTo>
                  <a:lnTo>
                    <a:pt x="1547813" y="423863"/>
                  </a:lnTo>
                  <a:lnTo>
                    <a:pt x="1585913" y="490538"/>
                  </a:lnTo>
                  <a:lnTo>
                    <a:pt x="1619250" y="347663"/>
                  </a:lnTo>
                  <a:lnTo>
                    <a:pt x="1638300" y="300038"/>
                  </a:lnTo>
                  <a:lnTo>
                    <a:pt x="1700213" y="476250"/>
                  </a:lnTo>
                  <a:lnTo>
                    <a:pt x="1743075" y="233363"/>
                  </a:lnTo>
                  <a:lnTo>
                    <a:pt x="1814513" y="280988"/>
                  </a:lnTo>
                  <a:lnTo>
                    <a:pt x="1838325" y="247650"/>
                  </a:lnTo>
                  <a:lnTo>
                    <a:pt x="1876425" y="223838"/>
                  </a:lnTo>
                  <a:lnTo>
                    <a:pt x="1895475" y="271463"/>
                  </a:lnTo>
                  <a:lnTo>
                    <a:pt x="1919288" y="233363"/>
                  </a:lnTo>
                  <a:lnTo>
                    <a:pt x="1947863" y="295275"/>
                  </a:lnTo>
                  <a:lnTo>
                    <a:pt x="2009775" y="261938"/>
                  </a:lnTo>
                  <a:lnTo>
                    <a:pt x="2052638" y="185738"/>
                  </a:lnTo>
                  <a:lnTo>
                    <a:pt x="2095500" y="152400"/>
                  </a:lnTo>
                  <a:lnTo>
                    <a:pt x="2133600" y="57150"/>
                  </a:lnTo>
                  <a:lnTo>
                    <a:pt x="2166938" y="71438"/>
                  </a:lnTo>
                  <a:lnTo>
                    <a:pt x="2195513" y="28575"/>
                  </a:lnTo>
                  <a:lnTo>
                    <a:pt x="2233613" y="47625"/>
                  </a:lnTo>
                  <a:lnTo>
                    <a:pt x="2286000" y="147638"/>
                  </a:lnTo>
                  <a:lnTo>
                    <a:pt x="2309813" y="42863"/>
                  </a:lnTo>
                  <a:lnTo>
                    <a:pt x="2390775" y="71438"/>
                  </a:lnTo>
                  <a:lnTo>
                    <a:pt x="2414588" y="0"/>
                  </a:lnTo>
                  <a:lnTo>
                    <a:pt x="2462213" y="33338"/>
                  </a:lnTo>
                  <a:lnTo>
                    <a:pt x="2490788" y="71438"/>
                  </a:lnTo>
                  <a:lnTo>
                    <a:pt x="2524125" y="271463"/>
                  </a:lnTo>
                  <a:lnTo>
                    <a:pt x="2547938" y="271463"/>
                  </a:lnTo>
                </a:path>
              </a:pathLst>
            </a:custGeom>
            <a:noFill/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043488" y="2771775"/>
              <a:ext cx="1100137" cy="581025"/>
            </a:xfrm>
            <a:custGeom>
              <a:avLst/>
              <a:gdLst>
                <a:gd name="connsiteX0" fmla="*/ 0 w 1100137"/>
                <a:gd name="connsiteY0" fmla="*/ 109538 h 581025"/>
                <a:gd name="connsiteX1" fmla="*/ 52387 w 1100137"/>
                <a:gd name="connsiteY1" fmla="*/ 142875 h 581025"/>
                <a:gd name="connsiteX2" fmla="*/ 85725 w 1100137"/>
                <a:gd name="connsiteY2" fmla="*/ 219075 h 581025"/>
                <a:gd name="connsiteX3" fmla="*/ 100012 w 1100137"/>
                <a:gd name="connsiteY3" fmla="*/ 85725 h 581025"/>
                <a:gd name="connsiteX4" fmla="*/ 142875 w 1100137"/>
                <a:gd name="connsiteY4" fmla="*/ 57150 h 581025"/>
                <a:gd name="connsiteX5" fmla="*/ 166687 w 1100137"/>
                <a:gd name="connsiteY5" fmla="*/ 185738 h 581025"/>
                <a:gd name="connsiteX6" fmla="*/ 219075 w 1100137"/>
                <a:gd name="connsiteY6" fmla="*/ 285750 h 581025"/>
                <a:gd name="connsiteX7" fmla="*/ 247650 w 1100137"/>
                <a:gd name="connsiteY7" fmla="*/ 123825 h 581025"/>
                <a:gd name="connsiteX8" fmla="*/ 280987 w 1100137"/>
                <a:gd name="connsiteY8" fmla="*/ 147638 h 581025"/>
                <a:gd name="connsiteX9" fmla="*/ 304800 w 1100137"/>
                <a:gd name="connsiteY9" fmla="*/ 104775 h 581025"/>
                <a:gd name="connsiteX10" fmla="*/ 323850 w 1100137"/>
                <a:gd name="connsiteY10" fmla="*/ 0 h 581025"/>
                <a:gd name="connsiteX11" fmla="*/ 361950 w 1100137"/>
                <a:gd name="connsiteY11" fmla="*/ 95250 h 581025"/>
                <a:gd name="connsiteX12" fmla="*/ 376237 w 1100137"/>
                <a:gd name="connsiteY12" fmla="*/ 57150 h 581025"/>
                <a:gd name="connsiteX13" fmla="*/ 409575 w 1100137"/>
                <a:gd name="connsiteY13" fmla="*/ 80963 h 581025"/>
                <a:gd name="connsiteX14" fmla="*/ 442912 w 1100137"/>
                <a:gd name="connsiteY14" fmla="*/ 76200 h 581025"/>
                <a:gd name="connsiteX15" fmla="*/ 481012 w 1100137"/>
                <a:gd name="connsiteY15" fmla="*/ 166688 h 581025"/>
                <a:gd name="connsiteX16" fmla="*/ 514350 w 1100137"/>
                <a:gd name="connsiteY16" fmla="*/ 247650 h 581025"/>
                <a:gd name="connsiteX17" fmla="*/ 561975 w 1100137"/>
                <a:gd name="connsiteY17" fmla="*/ 147638 h 581025"/>
                <a:gd name="connsiteX18" fmla="*/ 590550 w 1100137"/>
                <a:gd name="connsiteY18" fmla="*/ 223838 h 581025"/>
                <a:gd name="connsiteX19" fmla="*/ 614362 w 1100137"/>
                <a:gd name="connsiteY19" fmla="*/ 219075 h 581025"/>
                <a:gd name="connsiteX20" fmla="*/ 623887 w 1100137"/>
                <a:gd name="connsiteY20" fmla="*/ 85725 h 581025"/>
                <a:gd name="connsiteX21" fmla="*/ 657225 w 1100137"/>
                <a:gd name="connsiteY21" fmla="*/ 90488 h 581025"/>
                <a:gd name="connsiteX22" fmla="*/ 685800 w 1100137"/>
                <a:gd name="connsiteY22" fmla="*/ 180975 h 581025"/>
                <a:gd name="connsiteX23" fmla="*/ 709612 w 1100137"/>
                <a:gd name="connsiteY23" fmla="*/ 185738 h 581025"/>
                <a:gd name="connsiteX24" fmla="*/ 747712 w 1100137"/>
                <a:gd name="connsiteY24" fmla="*/ 333375 h 581025"/>
                <a:gd name="connsiteX25" fmla="*/ 771525 w 1100137"/>
                <a:gd name="connsiteY25" fmla="*/ 376238 h 581025"/>
                <a:gd name="connsiteX26" fmla="*/ 795337 w 1100137"/>
                <a:gd name="connsiteY26" fmla="*/ 571500 h 581025"/>
                <a:gd name="connsiteX27" fmla="*/ 828675 w 1100137"/>
                <a:gd name="connsiteY27" fmla="*/ 471488 h 581025"/>
                <a:gd name="connsiteX28" fmla="*/ 862012 w 1100137"/>
                <a:gd name="connsiteY28" fmla="*/ 581025 h 581025"/>
                <a:gd name="connsiteX29" fmla="*/ 890587 w 1100137"/>
                <a:gd name="connsiteY29" fmla="*/ 581025 h 581025"/>
                <a:gd name="connsiteX30" fmla="*/ 900112 w 1100137"/>
                <a:gd name="connsiteY30" fmla="*/ 428625 h 581025"/>
                <a:gd name="connsiteX31" fmla="*/ 938212 w 1100137"/>
                <a:gd name="connsiteY31" fmla="*/ 419100 h 581025"/>
                <a:gd name="connsiteX32" fmla="*/ 976312 w 1100137"/>
                <a:gd name="connsiteY32" fmla="*/ 347663 h 581025"/>
                <a:gd name="connsiteX33" fmla="*/ 976312 w 1100137"/>
                <a:gd name="connsiteY33" fmla="*/ 347663 h 581025"/>
                <a:gd name="connsiteX34" fmla="*/ 1023937 w 1100137"/>
                <a:gd name="connsiteY34" fmla="*/ 347663 h 581025"/>
                <a:gd name="connsiteX35" fmla="*/ 1057275 w 1100137"/>
                <a:gd name="connsiteY35" fmla="*/ 438150 h 581025"/>
                <a:gd name="connsiteX36" fmla="*/ 1071562 w 1100137"/>
                <a:gd name="connsiteY36" fmla="*/ 381000 h 581025"/>
                <a:gd name="connsiteX37" fmla="*/ 1100137 w 1100137"/>
                <a:gd name="connsiteY37" fmla="*/ 357188 h 58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00137" h="581025">
                  <a:moveTo>
                    <a:pt x="0" y="109538"/>
                  </a:moveTo>
                  <a:lnTo>
                    <a:pt x="52387" y="142875"/>
                  </a:lnTo>
                  <a:lnTo>
                    <a:pt x="85725" y="219075"/>
                  </a:lnTo>
                  <a:lnTo>
                    <a:pt x="100012" y="85725"/>
                  </a:lnTo>
                  <a:lnTo>
                    <a:pt x="142875" y="57150"/>
                  </a:lnTo>
                  <a:lnTo>
                    <a:pt x="166687" y="185738"/>
                  </a:lnTo>
                  <a:lnTo>
                    <a:pt x="219075" y="285750"/>
                  </a:lnTo>
                  <a:lnTo>
                    <a:pt x="247650" y="123825"/>
                  </a:lnTo>
                  <a:lnTo>
                    <a:pt x="280987" y="147638"/>
                  </a:lnTo>
                  <a:lnTo>
                    <a:pt x="304800" y="104775"/>
                  </a:lnTo>
                  <a:lnTo>
                    <a:pt x="323850" y="0"/>
                  </a:lnTo>
                  <a:lnTo>
                    <a:pt x="361950" y="95250"/>
                  </a:lnTo>
                  <a:lnTo>
                    <a:pt x="376237" y="57150"/>
                  </a:lnTo>
                  <a:lnTo>
                    <a:pt x="409575" y="80963"/>
                  </a:lnTo>
                  <a:lnTo>
                    <a:pt x="442912" y="76200"/>
                  </a:lnTo>
                  <a:lnTo>
                    <a:pt x="481012" y="166688"/>
                  </a:lnTo>
                  <a:lnTo>
                    <a:pt x="514350" y="247650"/>
                  </a:lnTo>
                  <a:lnTo>
                    <a:pt x="561975" y="147638"/>
                  </a:lnTo>
                  <a:lnTo>
                    <a:pt x="590550" y="223838"/>
                  </a:lnTo>
                  <a:lnTo>
                    <a:pt x="614362" y="219075"/>
                  </a:lnTo>
                  <a:lnTo>
                    <a:pt x="623887" y="85725"/>
                  </a:lnTo>
                  <a:lnTo>
                    <a:pt x="657225" y="90488"/>
                  </a:lnTo>
                  <a:lnTo>
                    <a:pt x="685800" y="180975"/>
                  </a:lnTo>
                  <a:lnTo>
                    <a:pt x="709612" y="185738"/>
                  </a:lnTo>
                  <a:lnTo>
                    <a:pt x="747712" y="333375"/>
                  </a:lnTo>
                  <a:lnTo>
                    <a:pt x="771525" y="376238"/>
                  </a:lnTo>
                  <a:lnTo>
                    <a:pt x="795337" y="571500"/>
                  </a:lnTo>
                  <a:lnTo>
                    <a:pt x="828675" y="471488"/>
                  </a:lnTo>
                  <a:lnTo>
                    <a:pt x="862012" y="581025"/>
                  </a:lnTo>
                  <a:lnTo>
                    <a:pt x="890587" y="581025"/>
                  </a:lnTo>
                  <a:lnTo>
                    <a:pt x="900112" y="428625"/>
                  </a:lnTo>
                  <a:lnTo>
                    <a:pt x="938212" y="419100"/>
                  </a:lnTo>
                  <a:lnTo>
                    <a:pt x="976312" y="347663"/>
                  </a:lnTo>
                  <a:lnTo>
                    <a:pt x="976312" y="347663"/>
                  </a:lnTo>
                  <a:lnTo>
                    <a:pt x="1023937" y="347663"/>
                  </a:lnTo>
                  <a:lnTo>
                    <a:pt x="1057275" y="438150"/>
                  </a:lnTo>
                  <a:lnTo>
                    <a:pt x="1071562" y="381000"/>
                  </a:lnTo>
                  <a:lnTo>
                    <a:pt x="1100137" y="357188"/>
                  </a:lnTo>
                </a:path>
              </a:pathLst>
            </a:custGeom>
            <a:noFill/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5022878" y="1736839"/>
            <a:ext cx="3443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Consumer Sentiment Index 1978-2011</a:t>
            </a: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0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400" dirty="0" smtClean="0">
                <a:solidFill>
                  <a:srgbClr val="32302A"/>
                </a:solidFill>
              </a:rPr>
              <a:t>Explain </a:t>
            </a:r>
            <a:r>
              <a:rPr lang="en-US" sz="2400" dirty="0">
                <a:solidFill>
                  <a:srgbClr val="32302A"/>
                </a:solidFill>
              </a:rPr>
              <a:t>how and why each of the following </a:t>
            </a:r>
            <a:r>
              <a:rPr lang="en-US" sz="2400" dirty="0" smtClean="0">
                <a:solidFill>
                  <a:srgbClr val="32302A"/>
                </a:solidFill>
              </a:rPr>
              <a:t>factors </a:t>
            </a:r>
            <a:r>
              <a:rPr lang="en-US" sz="2400" dirty="0">
                <a:solidFill>
                  <a:srgbClr val="32302A"/>
                </a:solidFill>
              </a:rPr>
              <a:t>would influence current aggregate demand in the United States: </a:t>
            </a:r>
            <a:endParaRPr lang="en-US" sz="2400" dirty="0" smtClean="0">
              <a:solidFill>
                <a:srgbClr val="32302A"/>
              </a:solidFill>
            </a:endParaRPr>
          </a:p>
          <a:p>
            <a:pPr marL="744538" indent="-403225">
              <a:buNone/>
            </a:pPr>
            <a:r>
              <a:rPr lang="en-US" sz="2400" dirty="0">
                <a:solidFill>
                  <a:srgbClr val="32302A"/>
                </a:solidFill>
              </a:rPr>
              <a:t>(a) an increased fear of recession </a:t>
            </a:r>
          </a:p>
          <a:p>
            <a:pPr marL="744538" indent="-403225">
              <a:buNone/>
            </a:pPr>
            <a:r>
              <a:rPr lang="en-US" sz="2400" dirty="0">
                <a:solidFill>
                  <a:srgbClr val="32302A"/>
                </a:solidFill>
              </a:rPr>
              <a:t>(b) an increased fear of inflation</a:t>
            </a:r>
          </a:p>
          <a:p>
            <a:pPr marL="744538" indent="-403225">
              <a:buNone/>
            </a:pPr>
            <a:r>
              <a:rPr lang="en-US" sz="2400" dirty="0">
                <a:solidFill>
                  <a:srgbClr val="32302A"/>
                </a:solidFill>
              </a:rPr>
              <a:t>(c) the rapid growth of real income in Canada </a:t>
            </a:r>
            <a:r>
              <a:rPr lang="en-US" sz="2400" dirty="0" smtClean="0">
                <a:solidFill>
                  <a:srgbClr val="32302A"/>
                </a:solidFill>
              </a:rPr>
              <a:t>and </a:t>
            </a:r>
            <a:r>
              <a:rPr lang="en-US" sz="2400" dirty="0">
                <a:solidFill>
                  <a:srgbClr val="32302A"/>
                </a:solidFill>
              </a:rPr>
              <a:t>Western Europe</a:t>
            </a:r>
          </a:p>
          <a:p>
            <a:pPr marL="744538" indent="-403225">
              <a:buNone/>
            </a:pPr>
            <a:r>
              <a:rPr lang="en-US" sz="2400" dirty="0">
                <a:solidFill>
                  <a:srgbClr val="32302A"/>
                </a:solidFill>
              </a:rPr>
              <a:t>(d) a reduction in the real interest rate</a:t>
            </a:r>
          </a:p>
          <a:p>
            <a:pPr marL="744538" indent="-403225">
              <a:buNone/>
            </a:pPr>
            <a:r>
              <a:rPr lang="en-US" sz="2400" dirty="0">
                <a:solidFill>
                  <a:srgbClr val="32302A"/>
                </a:solidFill>
              </a:rPr>
              <a:t>(e) a decline in housing prices</a:t>
            </a:r>
          </a:p>
          <a:p>
            <a:pPr marL="744538" indent="-403225">
              <a:buNone/>
            </a:pPr>
            <a:r>
              <a:rPr lang="en-US" sz="2400" dirty="0">
                <a:solidFill>
                  <a:srgbClr val="32302A"/>
                </a:solidFill>
              </a:rPr>
              <a:t>(f) a higher price level (be careful</a:t>
            </a:r>
            <a:r>
              <a:rPr lang="en-US" sz="2400" dirty="0" smtClean="0">
                <a:solidFill>
                  <a:srgbClr val="32302A"/>
                </a:solidFill>
              </a:rPr>
              <a:t>)</a:t>
            </a:r>
            <a:endParaRPr lang="en-US" sz="24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wartney PPT 2011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9013</TotalTime>
  <Words>2695</Words>
  <Application>Microsoft Office PowerPoint</Application>
  <PresentationFormat>On-screen Show (4:3)</PresentationFormat>
  <Paragraphs>457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Dynamic Change, Economic Fluctuations, and the AD-AS Model</vt:lpstr>
      <vt:lpstr>Anticipated and Unanticipated Changes</vt:lpstr>
      <vt:lpstr>Understanding Macroeconomics -- Our Game Plan</vt:lpstr>
      <vt:lpstr>Factors That Shift Aggregate Demand</vt:lpstr>
      <vt:lpstr>Shifts in Aggregate Demand</vt:lpstr>
      <vt:lpstr>Factors that Shift Aggregate Demand</vt:lpstr>
      <vt:lpstr>Shifts in Aggregate Demand</vt:lpstr>
      <vt:lpstr>Shifts in Aggregate Demand</vt:lpstr>
      <vt:lpstr>Questions for Thought: </vt:lpstr>
      <vt:lpstr>Shifts in Aggregate Supply</vt:lpstr>
      <vt:lpstr>Long- and Short-Run Aggregate Supply</vt:lpstr>
      <vt:lpstr>Long- and Short-Run Aggregate Supply</vt:lpstr>
      <vt:lpstr>Shifts in Aggregate Supply</vt:lpstr>
      <vt:lpstr>U.S. Capital Flows and Trade Flows</vt:lpstr>
      <vt:lpstr>Questions for Thought: </vt:lpstr>
      <vt:lpstr>Questions for Thought: </vt:lpstr>
      <vt:lpstr>Steady Economic Growth and Anticipated Changes in Long-Run Aggregate Supply</vt:lpstr>
      <vt:lpstr>The Impact of  Steady Economic Growth</vt:lpstr>
      <vt:lpstr>Shifts in Aggregate Demand</vt:lpstr>
      <vt:lpstr>Unanticipated Changes  and Market Adjustments</vt:lpstr>
      <vt:lpstr>Unanticipated Changes  in Aggregate Demand</vt:lpstr>
      <vt:lpstr>Unanticipated Increase in Aggregate Demand</vt:lpstr>
      <vt:lpstr>Increase in AD:  Short Run</vt:lpstr>
      <vt:lpstr>Increase in AD:  Long Run</vt:lpstr>
      <vt:lpstr>Unanticipated Decrease  in Aggregate Demand</vt:lpstr>
      <vt:lpstr>Decrease in AD:  Short Run</vt:lpstr>
      <vt:lpstr>Decrease in AD:  Long Run</vt:lpstr>
      <vt:lpstr>Unanticipated Changes in  Short-Run Aggregate Supply</vt:lpstr>
      <vt:lpstr>Impact of Increase in SRAS</vt:lpstr>
      <vt:lpstr>Unanticipated Increase in SRAS</vt:lpstr>
      <vt:lpstr>Impact of Decrease in SRAS</vt:lpstr>
      <vt:lpstr>Supply Shock:  Resource Market</vt:lpstr>
      <vt:lpstr>Supply Shock:  Product Market</vt:lpstr>
      <vt:lpstr>Effects of Adverse Supply Shock</vt:lpstr>
      <vt:lpstr>The Price Level, Inflation, and the AD-AS Model</vt:lpstr>
      <vt:lpstr>Price Level, Inflation,  and the AD-AS Model</vt:lpstr>
      <vt:lpstr>Price Level, Inflation,  and the AD-AS Model</vt:lpstr>
      <vt:lpstr>Actual and Expected  Rates of Inflation Differ</vt:lpstr>
      <vt:lpstr>Unanticipated Changes, Recessions, and Booms</vt:lpstr>
      <vt:lpstr>The AD-AS Model and Instability</vt:lpstr>
      <vt:lpstr>Two Forces Directing the  Economy Back to Equilibrium</vt:lpstr>
      <vt:lpstr>Two Forces Directing the  Economy Back to Equilibrium</vt:lpstr>
      <vt:lpstr>The Macro-Adjustment Process</vt:lpstr>
      <vt:lpstr>The Macro-Adjustment Process</vt:lpstr>
      <vt:lpstr>Questions for Thought: </vt:lpstr>
      <vt:lpstr>Questions for Thought: </vt:lpstr>
      <vt:lpstr>Expansions and Recessions: The Historical Record</vt:lpstr>
      <vt:lpstr>Expansions and Recessions:  the Historical Record </vt:lpstr>
      <vt:lpstr>Expansions &amp; Recessions: 1950-2011</vt:lpstr>
      <vt:lpstr>Using the AD-AS Model to Think about the Business Cycle and the Great Recession of 2008-2009</vt:lpstr>
      <vt:lpstr>The Great Recession of 2008-2009</vt:lpstr>
      <vt:lpstr>The Great Recession of 2008-2009</vt:lpstr>
      <vt:lpstr>Changes in Stock and Housing Prices During Expansions</vt:lpstr>
      <vt:lpstr>Questions for Thought: </vt:lpstr>
      <vt:lpstr>PowerPoint Presentation</vt:lpstr>
    </vt:vector>
  </TitlesOfParts>
  <Company>University Of Tampa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subject>Economics of Collective Decision-Making</dc:subject>
  <dc:creator>Dr. Chuck D. Skipton</dc:creator>
  <cp:keywords>Dynamic Change, Economic Fluctuations, and the AD-AS Model</cp:keywords>
  <cp:lastModifiedBy>Todd Myers</cp:lastModifiedBy>
  <cp:revision>576</cp:revision>
  <dcterms:created xsi:type="dcterms:W3CDTF">2011-10-28T22:11:47Z</dcterms:created>
  <dcterms:modified xsi:type="dcterms:W3CDTF">2012-08-20T18:50:26Z</dcterms:modified>
</cp:coreProperties>
</file>