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1"/>
  </p:notesMasterIdLst>
  <p:handoutMasterIdLst>
    <p:handoutMasterId r:id="rId42"/>
  </p:handoutMasterIdLst>
  <p:sldIdLst>
    <p:sldId id="259" r:id="rId2"/>
    <p:sldId id="260" r:id="rId3"/>
    <p:sldId id="460" r:id="rId4"/>
    <p:sldId id="526" r:id="rId5"/>
    <p:sldId id="443" r:id="rId6"/>
    <p:sldId id="258" r:id="rId7"/>
    <p:sldId id="492" r:id="rId8"/>
    <p:sldId id="528" r:id="rId9"/>
    <p:sldId id="529" r:id="rId10"/>
    <p:sldId id="530" r:id="rId11"/>
    <p:sldId id="531" r:id="rId12"/>
    <p:sldId id="532" r:id="rId13"/>
    <p:sldId id="533" r:id="rId14"/>
    <p:sldId id="534" r:id="rId15"/>
    <p:sldId id="535" r:id="rId16"/>
    <p:sldId id="536" r:id="rId17"/>
    <p:sldId id="537" r:id="rId18"/>
    <p:sldId id="444" r:id="rId19"/>
    <p:sldId id="538" r:id="rId20"/>
    <p:sldId id="539" r:id="rId21"/>
    <p:sldId id="540" r:id="rId22"/>
    <p:sldId id="541" r:id="rId23"/>
    <p:sldId id="542" r:id="rId24"/>
    <p:sldId id="543" r:id="rId25"/>
    <p:sldId id="544" r:id="rId26"/>
    <p:sldId id="545" r:id="rId27"/>
    <p:sldId id="546" r:id="rId28"/>
    <p:sldId id="547" r:id="rId29"/>
    <p:sldId id="548" r:id="rId30"/>
    <p:sldId id="549" r:id="rId31"/>
    <p:sldId id="550" r:id="rId32"/>
    <p:sldId id="551" r:id="rId33"/>
    <p:sldId id="552" r:id="rId34"/>
    <p:sldId id="553" r:id="rId35"/>
    <p:sldId id="555" r:id="rId36"/>
    <p:sldId id="556" r:id="rId37"/>
    <p:sldId id="557" r:id="rId38"/>
    <p:sldId id="558" r:id="rId39"/>
    <p:sldId id="279"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33E3AB0-2AD7-41C3-9996-3FAD3F2A5BF4}">
          <p14:sldIdLst>
            <p14:sldId id="259"/>
            <p14:sldId id="260"/>
            <p14:sldId id="460"/>
            <p14:sldId id="526"/>
            <p14:sldId id="443"/>
            <p14:sldId id="258"/>
            <p14:sldId id="492"/>
            <p14:sldId id="528"/>
            <p14:sldId id="529"/>
            <p14:sldId id="530"/>
            <p14:sldId id="531"/>
            <p14:sldId id="532"/>
            <p14:sldId id="533"/>
            <p14:sldId id="534"/>
            <p14:sldId id="535"/>
            <p14:sldId id="536"/>
            <p14:sldId id="537"/>
            <p14:sldId id="444"/>
            <p14:sldId id="538"/>
            <p14:sldId id="539"/>
            <p14:sldId id="540"/>
            <p14:sldId id="541"/>
            <p14:sldId id="542"/>
            <p14:sldId id="543"/>
            <p14:sldId id="544"/>
            <p14:sldId id="545"/>
            <p14:sldId id="546"/>
            <p14:sldId id="547"/>
            <p14:sldId id="548"/>
            <p14:sldId id="549"/>
            <p14:sldId id="550"/>
            <p14:sldId id="551"/>
            <p14:sldId id="552"/>
            <p14:sldId id="553"/>
            <p14:sldId id="555"/>
            <p14:sldId id="556"/>
            <p14:sldId id="557"/>
            <p14:sldId id="558"/>
            <p14:sldId id="27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527FC2"/>
    <a:srgbClr val="D2BD88"/>
    <a:srgbClr val="FAFFD9"/>
    <a:srgbClr val="CABCA2"/>
    <a:srgbClr val="A50021"/>
    <a:srgbClr val="FFFF99"/>
    <a:srgbClr val="C3D7EB"/>
    <a:srgbClr val="FFC489"/>
    <a:srgbClr val="7EA9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2356" autoAdjust="0"/>
    <p:restoredTop sz="94673" autoAdjust="0"/>
  </p:normalViewPr>
  <p:slideViewPr>
    <p:cSldViewPr snapToGrid="0" snapToObjects="1">
      <p:cViewPr varScale="1">
        <p:scale>
          <a:sx n="108" d="100"/>
          <a:sy n="108" d="100"/>
        </p:scale>
        <p:origin x="-984" y="-78"/>
      </p:cViewPr>
      <p:guideLst>
        <p:guide orient="horz" pos="720"/>
        <p:guide pos="552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0" d="100"/>
        <a:sy n="140" d="100"/>
      </p:scale>
      <p:origin x="0" y="14968"/>
    </p:cViewPr>
  </p:sorterViewPr>
  <p:notesViewPr>
    <p:cSldViewPr snapToGrid="0" snapToObjects="1">
      <p:cViewPr varScale="1">
        <p:scale>
          <a:sx n="101" d="100"/>
          <a:sy n="101" d="100"/>
        </p:scale>
        <p:origin x="-351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CC59276-451D-43C9-813E-64E3A18F4843}" type="datetimeFigureOut">
              <a:rPr lang="en-US" smtClean="0"/>
              <a:pPr/>
              <a:t>08/20/2012</a:t>
            </a:fld>
            <a:endParaRPr lang="en-US"/>
          </a:p>
        </p:txBody>
      </p:sp>
      <p:sp>
        <p:nvSpPr>
          <p:cNvPr id="4" name="Footer Placeholder 3"/>
          <p:cNvSpPr>
            <a:spLocks noGrp="1"/>
          </p:cNvSpPr>
          <p:nvPr>
            <p:ph type="ftr" sz="quarter" idx="2"/>
          </p:nvPr>
        </p:nvSpPr>
        <p:spPr>
          <a:xfrm>
            <a:off x="0" y="8685213"/>
            <a:ext cx="5420412" cy="457200"/>
          </a:xfrm>
          <a:prstGeom prst="rect">
            <a:avLst/>
          </a:prstGeom>
        </p:spPr>
        <p:txBody>
          <a:bodyPr vert="horz" lIns="91440" tIns="45720" rIns="91440" bIns="45720" rtlCol="0" anchor="b"/>
          <a:lstStyle>
            <a:lvl1pPr algn="l">
              <a:defRPr sz="1200"/>
            </a:lvl1pPr>
          </a:lstStyle>
          <a:p>
            <a:pPr>
              <a:defRPr/>
            </a:pPr>
            <a:r>
              <a:rPr lang="en-US" dirty="0" smtClean="0">
                <a:latin typeface="Times New Roman" pitchFamily="18" charset="0"/>
                <a:cs typeface="Times New Roman" pitchFamily="18" charset="0"/>
              </a:rPr>
              <a:t>Slides from “</a:t>
            </a:r>
            <a:r>
              <a:rPr lang="en-US" dirty="0">
                <a:latin typeface="Times New Roman" pitchFamily="18" charset="0"/>
                <a:cs typeface="Times New Roman" pitchFamily="18" charset="0"/>
              </a:rPr>
              <a:t>Private and Public Choice 14th ed.”</a:t>
            </a:r>
          </a:p>
          <a:p>
            <a:pPr>
              <a:defRPr/>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James </a:t>
            </a:r>
            <a:r>
              <a:rPr lang="en-US" dirty="0" err="1">
                <a:latin typeface="Times New Roman" pitchFamily="18" charset="0"/>
                <a:cs typeface="Times New Roman" pitchFamily="18" charset="0"/>
              </a:rPr>
              <a:t>Gwartney</a:t>
            </a:r>
            <a:r>
              <a:rPr lang="en-US" dirty="0">
                <a:latin typeface="Times New Roman" pitchFamily="18" charset="0"/>
                <a:cs typeface="Times New Roman" pitchFamily="18" charset="0"/>
              </a:rPr>
              <a:t>, Richard Stroup, Russell </a:t>
            </a:r>
            <a:r>
              <a:rPr lang="en-US" dirty="0" err="1">
                <a:latin typeface="Times New Roman" pitchFamily="18" charset="0"/>
                <a:cs typeface="Times New Roman" pitchFamily="18" charset="0"/>
              </a:rPr>
              <a:t>Sobel</a:t>
            </a:r>
            <a:r>
              <a:rPr lang="en-US" dirty="0">
                <a:latin typeface="Times New Roman" pitchFamily="18" charset="0"/>
                <a:cs typeface="Times New Roman" pitchFamily="18" charset="0"/>
              </a:rPr>
              <a:t>, &amp; David </a:t>
            </a:r>
            <a:r>
              <a:rPr lang="en-US" dirty="0" smtClean="0">
                <a:latin typeface="Times New Roman" pitchFamily="18" charset="0"/>
                <a:cs typeface="Times New Roman" pitchFamily="18" charset="0"/>
              </a:rPr>
              <a:t>Macpherson</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3"/>
          </p:nvPr>
        </p:nvSpPr>
        <p:spPr>
          <a:xfrm>
            <a:off x="5712643" y="8685213"/>
            <a:ext cx="1143770" cy="457200"/>
          </a:xfrm>
          <a:prstGeom prst="rect">
            <a:avLst/>
          </a:prstGeom>
        </p:spPr>
        <p:txBody>
          <a:bodyPr vert="horz" lIns="91440" tIns="45720" rIns="91440" bIns="45720" rtlCol="0" anchor="b"/>
          <a:lstStyle>
            <a:lvl1pPr algn="r">
              <a:defRPr sz="1200"/>
            </a:lvl1pPr>
          </a:lstStyle>
          <a:p>
            <a:fld id="{55368962-1D3C-40FF-9F8C-4139F6810C10}" type="slidenum">
              <a:rPr lang="en-US" smtClean="0"/>
              <a:pPr/>
              <a:t>‹#›</a:t>
            </a:fld>
            <a:endParaRPr lang="en-US"/>
          </a:p>
        </p:txBody>
      </p:sp>
      <p:sp>
        <p:nvSpPr>
          <p:cNvPr id="6" name="Rectangle 5"/>
          <p:cNvSpPr/>
          <p:nvPr/>
        </p:nvSpPr>
        <p:spPr>
          <a:xfrm>
            <a:off x="103695" y="8478431"/>
            <a:ext cx="6655324" cy="200055"/>
          </a:xfrm>
          <a:prstGeom prst="rect">
            <a:avLst/>
          </a:prstGeom>
        </p:spPr>
        <p:txBody>
          <a:bodyPr wrap="square">
            <a:spAutoFit/>
          </a:bodyPr>
          <a:lstStyle/>
          <a:p>
            <a:pPr algn="ctr">
              <a:defRPr/>
            </a:pPr>
            <a:r>
              <a:rPr kumimoji="0" lang="en-US" sz="700" b="1" i="1" dirty="0" smtClean="0">
                <a:solidFill>
                  <a:schemeClr val="tx1"/>
                </a:solidFill>
                <a:latin typeface="Times New Roman" pitchFamily="-110" charset="0"/>
              </a:rPr>
              <a:t>Copyright ©2012 </a:t>
            </a:r>
            <a:r>
              <a:rPr kumimoji="0" lang="en-US" sz="700" b="1" i="1" dirty="0" err="1" smtClean="0">
                <a:solidFill>
                  <a:schemeClr val="tx1"/>
                </a:solidFill>
                <a:latin typeface="Times New Roman" pitchFamily="-110" charset="0"/>
              </a:rPr>
              <a:t>Cengage</a:t>
            </a:r>
            <a:r>
              <a:rPr kumimoji="0" lang="en-US" sz="700" b="1" i="1" dirty="0" smtClean="0">
                <a:solidFill>
                  <a:schemeClr val="tx1"/>
                </a:solidFill>
                <a:latin typeface="Times New Roman" pitchFamily="-110" charset="0"/>
              </a:rPr>
              <a:t> Learning. All rights reserved. May not be scanned, copied or duplicated, or posted to a publicly accessible web site, in whole or in part.</a:t>
            </a:r>
            <a:endParaRPr kumimoji="0" lang="en-US" sz="700" b="1" i="1" dirty="0">
              <a:solidFill>
                <a:schemeClr val="tx1"/>
              </a:solidFill>
              <a:latin typeface="Times New Roman" pitchFamily="-110" charset="0"/>
            </a:endParaRPr>
          </a:p>
        </p:txBody>
      </p:sp>
    </p:spTree>
    <p:extLst>
      <p:ext uri="{BB962C8B-B14F-4D97-AF65-F5344CB8AC3E}">
        <p14:creationId xmlns:p14="http://schemas.microsoft.com/office/powerpoint/2010/main" val="16801462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CD4C36-653B-48C7-AF84-E47CA5954DE3}" type="datetimeFigureOut">
              <a:rPr lang="en-US" smtClean="0"/>
              <a:pPr/>
              <a:t>08/20/2012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685213"/>
            <a:ext cx="5250731" cy="457200"/>
          </a:xfrm>
          <a:prstGeom prst="rect">
            <a:avLst/>
          </a:prstGeom>
        </p:spPr>
        <p:txBody>
          <a:bodyPr vert="horz" lIns="91440" tIns="45720" rIns="91440" bIns="45720" rtlCol="0" anchor="b"/>
          <a:lstStyle>
            <a:lvl1pPr algn="l">
              <a:defRPr sz="1000"/>
            </a:lvl1pPr>
          </a:lstStyle>
          <a:p>
            <a:pPr>
              <a:defRPr/>
            </a:pPr>
            <a:r>
              <a:rPr lang="en-US" dirty="0" smtClean="0">
                <a:latin typeface="Times New Roman" pitchFamily="18" charset="0"/>
                <a:cs typeface="Times New Roman" pitchFamily="18" charset="0"/>
              </a:rPr>
              <a:t>Notes for:   “Private and Public Choice 14th ed.”</a:t>
            </a:r>
          </a:p>
          <a:p>
            <a:pPr>
              <a:defRPr/>
            </a:pPr>
            <a:r>
              <a:rPr lang="en-US" sz="900" dirty="0" smtClean="0">
                <a:latin typeface="Times New Roman" pitchFamily="18" charset="0"/>
                <a:cs typeface="Times New Roman" pitchFamily="18" charset="0"/>
              </a:rPr>
              <a:t>                       James </a:t>
            </a:r>
            <a:r>
              <a:rPr lang="en-US" sz="900" dirty="0" err="1" smtClean="0">
                <a:latin typeface="Times New Roman" pitchFamily="18" charset="0"/>
                <a:cs typeface="Times New Roman" pitchFamily="18" charset="0"/>
              </a:rPr>
              <a:t>Gwartney</a:t>
            </a:r>
            <a:r>
              <a:rPr lang="en-US" sz="900" dirty="0" smtClean="0">
                <a:latin typeface="Times New Roman" pitchFamily="18" charset="0"/>
                <a:cs typeface="Times New Roman" pitchFamily="18" charset="0"/>
              </a:rPr>
              <a:t>, Richard Stroup, Russell </a:t>
            </a:r>
            <a:r>
              <a:rPr lang="en-US" sz="900" dirty="0" err="1" smtClean="0">
                <a:latin typeface="Times New Roman" pitchFamily="18" charset="0"/>
                <a:cs typeface="Times New Roman" pitchFamily="18" charset="0"/>
              </a:rPr>
              <a:t>Sobel</a:t>
            </a:r>
            <a:r>
              <a:rPr lang="en-US" sz="900" dirty="0" smtClean="0">
                <a:latin typeface="Times New Roman" pitchFamily="18" charset="0"/>
                <a:cs typeface="Times New Roman" pitchFamily="18" charset="0"/>
              </a:rPr>
              <a:t>, &amp; David Macpherson</a:t>
            </a:r>
            <a:endParaRPr lang="en-US" sz="900" dirty="0">
              <a:latin typeface="Times New Roman" pitchFamily="18" charset="0"/>
              <a:cs typeface="Times New Roman" pitchFamily="18" charset="0"/>
            </a:endParaRPr>
          </a:p>
        </p:txBody>
      </p:sp>
      <p:sp>
        <p:nvSpPr>
          <p:cNvPr id="7" name="Slide Number Placeholder 6"/>
          <p:cNvSpPr>
            <a:spLocks noGrp="1"/>
          </p:cNvSpPr>
          <p:nvPr>
            <p:ph type="sldNum" sz="quarter" idx="5"/>
          </p:nvPr>
        </p:nvSpPr>
        <p:spPr>
          <a:xfrm>
            <a:off x="5714999" y="8685213"/>
            <a:ext cx="1141413" cy="457200"/>
          </a:xfrm>
          <a:prstGeom prst="rect">
            <a:avLst/>
          </a:prstGeom>
        </p:spPr>
        <p:txBody>
          <a:bodyPr vert="horz" lIns="91440" tIns="45720" rIns="91440" bIns="45720" rtlCol="0" anchor="b"/>
          <a:lstStyle>
            <a:lvl1pPr algn="r">
              <a:defRPr sz="1200"/>
            </a:lvl1pPr>
          </a:lstStyle>
          <a:p>
            <a:fld id="{807D8D62-E453-4738-A912-78A33588ECDD}" type="slidenum">
              <a:rPr lang="en-US" smtClean="0"/>
              <a:pPr/>
              <a:t>‹#›</a:t>
            </a:fld>
            <a:endParaRPr lang="en-US"/>
          </a:p>
        </p:txBody>
      </p:sp>
      <p:sp>
        <p:nvSpPr>
          <p:cNvPr id="8" name="Rectangle 7"/>
          <p:cNvSpPr/>
          <p:nvPr/>
        </p:nvSpPr>
        <p:spPr>
          <a:xfrm>
            <a:off x="103695" y="8572701"/>
            <a:ext cx="6655324" cy="200055"/>
          </a:xfrm>
          <a:prstGeom prst="rect">
            <a:avLst/>
          </a:prstGeom>
        </p:spPr>
        <p:txBody>
          <a:bodyPr wrap="square">
            <a:spAutoFit/>
          </a:bodyPr>
          <a:lstStyle/>
          <a:p>
            <a:pPr algn="ctr">
              <a:defRPr/>
            </a:pPr>
            <a:r>
              <a:rPr kumimoji="0" lang="en-US" sz="700" b="1" i="1" dirty="0" smtClean="0">
                <a:solidFill>
                  <a:schemeClr val="tx1"/>
                </a:solidFill>
                <a:latin typeface="Times New Roman" pitchFamily="-110" charset="0"/>
              </a:rPr>
              <a:t>Copyright ©2012 </a:t>
            </a:r>
            <a:r>
              <a:rPr kumimoji="0" lang="en-US" sz="700" b="1" i="1" dirty="0" err="1" smtClean="0">
                <a:solidFill>
                  <a:schemeClr val="tx1"/>
                </a:solidFill>
                <a:latin typeface="Times New Roman" pitchFamily="-110" charset="0"/>
              </a:rPr>
              <a:t>Cengage</a:t>
            </a:r>
            <a:r>
              <a:rPr kumimoji="0" lang="en-US" sz="700" b="1" i="1" dirty="0" smtClean="0">
                <a:solidFill>
                  <a:schemeClr val="tx1"/>
                </a:solidFill>
                <a:latin typeface="Times New Roman" pitchFamily="-110" charset="0"/>
              </a:rPr>
              <a:t> Learning. All rights reserved. May not be scanned, copied or duplicated, or posted to a publicly accessible web site, in whole or in part.</a:t>
            </a:r>
            <a:endParaRPr kumimoji="0" lang="en-US" sz="700" b="1" i="1" dirty="0">
              <a:solidFill>
                <a:schemeClr val="tx1"/>
              </a:solidFill>
              <a:latin typeface="Times New Roman" pitchFamily="-110" charset="0"/>
            </a:endParaRPr>
          </a:p>
        </p:txBody>
      </p:sp>
    </p:spTree>
    <p:extLst>
      <p:ext uri="{BB962C8B-B14F-4D97-AF65-F5344CB8AC3E}">
        <p14:creationId xmlns:p14="http://schemas.microsoft.com/office/powerpoint/2010/main" val="45374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15" name="Rectangle 14"/>
          <p:cNvSpPr/>
          <p:nvPr userDrawn="1"/>
        </p:nvSpPr>
        <p:spPr>
          <a:xfrm>
            <a:off x="15764" y="1640590"/>
            <a:ext cx="1392701" cy="1524642"/>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userDrawn="1"/>
        </p:nvSpPr>
        <p:spPr>
          <a:xfrm>
            <a:off x="252982" y="1682794"/>
            <a:ext cx="1000595" cy="646331"/>
          </a:xfrm>
          <a:prstGeom prst="rect">
            <a:avLst/>
          </a:prstGeom>
          <a:noFill/>
        </p:spPr>
        <p:txBody>
          <a:bodyPr wrap="none" rtlCol="0">
            <a:spAutoFit/>
          </a:bodyPr>
          <a:lstStyle/>
          <a:p>
            <a:pPr algn="ctr">
              <a:spcBef>
                <a:spcPts val="0"/>
              </a:spcBef>
            </a:pPr>
            <a:r>
              <a:rPr lang="en-US" sz="3600" b="0" i="1" dirty="0" smtClean="0">
                <a:solidFill>
                  <a:schemeClr val="bg1"/>
                </a:solidFill>
                <a:latin typeface="Times New Roman" pitchFamily="18" charset="0"/>
                <a:cs typeface="Times New Roman" pitchFamily="18" charset="0"/>
              </a:rPr>
              <a:t>14</a:t>
            </a:r>
            <a:r>
              <a:rPr lang="en-US" sz="3600" b="0" i="1" baseline="30000" dirty="0" smtClean="0">
                <a:solidFill>
                  <a:schemeClr val="bg1"/>
                </a:solidFill>
                <a:latin typeface="Times New Roman" pitchFamily="18" charset="0"/>
                <a:cs typeface="Times New Roman" pitchFamily="18" charset="0"/>
              </a:rPr>
              <a:t>th</a:t>
            </a:r>
            <a:r>
              <a:rPr lang="en-US" sz="3600" b="0" i="1" dirty="0" smtClean="0">
                <a:solidFill>
                  <a:schemeClr val="bg1"/>
                </a:solidFill>
                <a:latin typeface="Times New Roman" pitchFamily="18" charset="0"/>
                <a:cs typeface="Times New Roman" pitchFamily="18" charset="0"/>
              </a:rPr>
              <a:t> </a:t>
            </a:r>
          </a:p>
        </p:txBody>
      </p:sp>
      <p:sp>
        <p:nvSpPr>
          <p:cNvPr id="17" name="TextBox 16"/>
          <p:cNvSpPr txBox="1"/>
          <p:nvPr userDrawn="1"/>
        </p:nvSpPr>
        <p:spPr>
          <a:xfrm>
            <a:off x="182961" y="2151724"/>
            <a:ext cx="1037463" cy="461665"/>
          </a:xfrm>
          <a:prstGeom prst="rect">
            <a:avLst/>
          </a:prstGeom>
          <a:noFill/>
        </p:spPr>
        <p:txBody>
          <a:bodyPr wrap="none" rtlCol="0">
            <a:spAutoFit/>
          </a:bodyPr>
          <a:lstStyle/>
          <a:p>
            <a:pPr algn="ctr">
              <a:spcBef>
                <a:spcPts val="0"/>
              </a:spcBef>
            </a:pPr>
            <a:r>
              <a:rPr lang="en-US" sz="2300" i="1" dirty="0" smtClean="0">
                <a:solidFill>
                  <a:schemeClr val="bg1"/>
                </a:solidFill>
                <a:latin typeface="Times New Roman" pitchFamily="18" charset="0"/>
                <a:cs typeface="Times New Roman" pitchFamily="18" charset="0"/>
              </a:rPr>
              <a:t>edition</a:t>
            </a:r>
            <a:endParaRPr lang="en-US" sz="2300" i="1" dirty="0">
              <a:solidFill>
                <a:schemeClr val="bg1"/>
              </a:solidFill>
              <a:latin typeface="Times New Roman" pitchFamily="18" charset="0"/>
              <a:cs typeface="Times New Roman" pitchFamily="18" charset="0"/>
            </a:endParaRPr>
          </a:p>
        </p:txBody>
      </p:sp>
      <p:cxnSp>
        <p:nvCxnSpPr>
          <p:cNvPr id="18" name="Straight Connector 17"/>
          <p:cNvCxnSpPr/>
          <p:nvPr userDrawn="1"/>
        </p:nvCxnSpPr>
        <p:spPr>
          <a:xfrm>
            <a:off x="239233" y="2564151"/>
            <a:ext cx="889410" cy="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9" name="TextBox 18"/>
          <p:cNvSpPr txBox="1"/>
          <p:nvPr userDrawn="1"/>
        </p:nvSpPr>
        <p:spPr>
          <a:xfrm>
            <a:off x="34383" y="2577454"/>
            <a:ext cx="1546707" cy="461665"/>
          </a:xfrm>
          <a:prstGeom prst="rect">
            <a:avLst/>
          </a:prstGeom>
          <a:noFill/>
        </p:spPr>
        <p:txBody>
          <a:bodyPr wrap="square" rtlCol="0">
            <a:spAutoFit/>
          </a:bodyPr>
          <a:lstStyle/>
          <a:p>
            <a:pPr algn="l">
              <a:spcBef>
                <a:spcPts val="0"/>
              </a:spcBef>
            </a:pPr>
            <a:r>
              <a:rPr lang="en-US" sz="1200" i="1" dirty="0" err="1" smtClean="0">
                <a:solidFill>
                  <a:schemeClr val="bg1"/>
                </a:solidFill>
                <a:latin typeface="Times New Roman" pitchFamily="18" charset="0"/>
                <a:cs typeface="Times New Roman" pitchFamily="18" charset="0"/>
              </a:rPr>
              <a:t>Gwartney</a:t>
            </a:r>
            <a:r>
              <a:rPr lang="en-US" sz="1200" i="1" dirty="0" smtClean="0">
                <a:solidFill>
                  <a:schemeClr val="bg1"/>
                </a:solidFill>
                <a:latin typeface="Times New Roman" pitchFamily="18" charset="0"/>
                <a:cs typeface="Times New Roman" pitchFamily="18" charset="0"/>
              </a:rPr>
              <a:t>-Stroup</a:t>
            </a:r>
          </a:p>
          <a:p>
            <a:pPr algn="l">
              <a:spcBef>
                <a:spcPts val="0"/>
              </a:spcBef>
            </a:pPr>
            <a:r>
              <a:rPr lang="en-US" sz="1200" i="1" dirty="0" err="1" smtClean="0">
                <a:solidFill>
                  <a:schemeClr val="bg1"/>
                </a:solidFill>
                <a:latin typeface="Times New Roman" pitchFamily="18" charset="0"/>
                <a:cs typeface="Times New Roman" pitchFamily="18" charset="0"/>
              </a:rPr>
              <a:t>Sobel</a:t>
            </a:r>
            <a:r>
              <a:rPr lang="en-US" sz="1200" i="1" dirty="0" smtClean="0">
                <a:solidFill>
                  <a:schemeClr val="bg1"/>
                </a:solidFill>
                <a:latin typeface="Times New Roman" pitchFamily="18" charset="0"/>
                <a:cs typeface="Times New Roman" pitchFamily="18" charset="0"/>
              </a:rPr>
              <a:t>-Macpherson</a:t>
            </a:r>
            <a:endParaRPr lang="en-US" sz="1200" i="1" dirty="0">
              <a:solidFill>
                <a:schemeClr val="bg1"/>
              </a:solidFill>
              <a:latin typeface="Times New Roman" pitchFamily="18" charset="0"/>
              <a:cs typeface="Times New Roman" pitchFamily="18" charset="0"/>
            </a:endParaRPr>
          </a:p>
        </p:txBody>
      </p:sp>
      <p:sp>
        <p:nvSpPr>
          <p:cNvPr id="20" name="Title Placeholder 1"/>
          <p:cNvSpPr>
            <a:spLocks noGrp="1"/>
          </p:cNvSpPr>
          <p:nvPr userDrawn="1">
            <p:ph type="title"/>
          </p:nvPr>
        </p:nvSpPr>
        <p:spPr>
          <a:xfrm>
            <a:off x="1406939" y="1923756"/>
            <a:ext cx="7565296" cy="1143000"/>
          </a:xfrm>
          <a:prstGeom prst="rect">
            <a:avLst/>
          </a:prstGeom>
        </p:spPr>
        <p:txBody>
          <a:bodyPr vert="horz" lIns="91440" tIns="45720" rIns="91440" bIns="45720" rtlCol="0" anchor="ctr">
            <a:normAutofit/>
          </a:bodyPr>
          <a:lstStyle>
            <a:lvl1pPr algn="l">
              <a:defRPr baseline="0"/>
            </a:lvl1pPr>
          </a:lstStyle>
          <a:p>
            <a:endParaRPr lang="en-US" dirty="0"/>
          </a:p>
        </p:txBody>
      </p:sp>
      <p:sp>
        <p:nvSpPr>
          <p:cNvPr id="21" name="Line 59"/>
          <p:cNvSpPr>
            <a:spLocks noChangeShapeType="1"/>
          </p:cNvSpPr>
          <p:nvPr userDrawn="1"/>
        </p:nvSpPr>
        <p:spPr bwMode="auto">
          <a:xfrm>
            <a:off x="1428435" y="3111882"/>
            <a:ext cx="7543800" cy="0"/>
          </a:xfrm>
          <a:prstGeom prst="line">
            <a:avLst/>
          </a:prstGeom>
          <a:noFill/>
          <a:ln w="28575">
            <a:solidFill>
              <a:schemeClr val="tx1">
                <a:lumMod val="50000"/>
                <a:lumOff val="50000"/>
              </a:schemeClr>
            </a:solidFill>
            <a:round/>
            <a:headEnd/>
            <a:tailEnd/>
          </a:ln>
        </p:spPr>
        <p:txBody>
          <a:bodyPr wrap="none" anchor="ctr">
            <a:prstTxWarp prst="textNoShape">
              <a:avLst/>
            </a:prstTxWarp>
          </a:bodyPr>
          <a:lstStyle/>
          <a:p>
            <a:pPr>
              <a:defRPr/>
            </a:pPr>
            <a:endParaRPr lang="en-US" sz="2000">
              <a:latin typeface="Times New Roman" pitchFamily="-110" charset="0"/>
            </a:endParaRPr>
          </a:p>
        </p:txBody>
      </p:sp>
      <p:sp>
        <p:nvSpPr>
          <p:cNvPr id="22" name="Text Box 60"/>
          <p:cNvSpPr txBox="1">
            <a:spLocks noChangeArrowheads="1"/>
          </p:cNvSpPr>
          <p:nvPr userDrawn="1"/>
        </p:nvSpPr>
        <p:spPr bwMode="auto">
          <a:xfrm>
            <a:off x="1477120" y="4855530"/>
            <a:ext cx="7476978" cy="584775"/>
          </a:xfrm>
          <a:prstGeom prst="rect">
            <a:avLst/>
          </a:prstGeom>
          <a:noFill/>
          <a:ln w="9525">
            <a:noFill/>
            <a:miter lim="800000"/>
            <a:headEnd/>
            <a:tailEnd/>
          </a:ln>
        </p:spPr>
        <p:txBody>
          <a:bodyPr wrap="square">
            <a:prstTxWarp prst="textNoShape">
              <a:avLst/>
            </a:prstTxWarp>
            <a:spAutoFit/>
          </a:bodyPr>
          <a:lstStyle/>
          <a:p>
            <a:pPr>
              <a:defRPr/>
            </a:pPr>
            <a:r>
              <a:rPr kumimoji="0" lang="en-US" sz="1600" b="0" dirty="0">
                <a:latin typeface="Times New Roman" pitchFamily="18" charset="0"/>
                <a:cs typeface="Times New Roman" pitchFamily="18" charset="0"/>
              </a:rPr>
              <a:t>To </a:t>
            </a:r>
            <a:r>
              <a:rPr kumimoji="0" lang="en-US" sz="1600" b="0" dirty="0" smtClean="0">
                <a:latin typeface="Times New Roman" pitchFamily="18" charset="0"/>
                <a:cs typeface="Times New Roman" pitchFamily="18" charset="0"/>
              </a:rPr>
              <a:t>Accompany: </a:t>
            </a:r>
            <a:r>
              <a:rPr kumimoji="0" lang="en-US" sz="1600" b="0" dirty="0">
                <a:latin typeface="Times New Roman" pitchFamily="18" charset="0"/>
                <a:cs typeface="Times New Roman" pitchFamily="18" charset="0"/>
              </a:rPr>
              <a:t>“</a:t>
            </a:r>
            <a:r>
              <a:rPr kumimoji="0" lang="en-US" sz="1600" b="1" i="1" dirty="0">
                <a:latin typeface="Times New Roman" pitchFamily="18" charset="0"/>
                <a:cs typeface="Times New Roman" pitchFamily="18" charset="0"/>
              </a:rPr>
              <a:t>Economics:  Private and Public </a:t>
            </a:r>
            <a:r>
              <a:rPr kumimoji="0" lang="en-US" sz="1600" b="1" i="1" dirty="0" smtClean="0">
                <a:latin typeface="Times New Roman" pitchFamily="18" charset="0"/>
                <a:cs typeface="Times New Roman" pitchFamily="18" charset="0"/>
              </a:rPr>
              <a:t>Choice, 14th </a:t>
            </a:r>
            <a:r>
              <a:rPr kumimoji="0" lang="en-US" sz="1600" b="1" i="1" dirty="0">
                <a:latin typeface="Times New Roman" pitchFamily="18" charset="0"/>
                <a:cs typeface="Times New Roman" pitchFamily="18" charset="0"/>
              </a:rPr>
              <a:t>ed.</a:t>
            </a:r>
            <a:r>
              <a:rPr kumimoji="0" lang="en-US" sz="1600" b="0" dirty="0">
                <a:latin typeface="Times New Roman" pitchFamily="18" charset="0"/>
                <a:cs typeface="Times New Roman" pitchFamily="18" charset="0"/>
              </a:rPr>
              <a:t>”</a:t>
            </a:r>
          </a:p>
          <a:p>
            <a:pPr>
              <a:defRPr/>
            </a:pPr>
            <a:r>
              <a:rPr kumimoji="0" lang="en-US" sz="1600" b="0" dirty="0" smtClean="0">
                <a:latin typeface="Times New Roman" pitchFamily="18" charset="0"/>
                <a:cs typeface="Times New Roman" pitchFamily="18" charset="0"/>
              </a:rPr>
              <a:t>                            James </a:t>
            </a:r>
            <a:r>
              <a:rPr kumimoji="0" lang="en-US" sz="1600" b="0" dirty="0" err="1">
                <a:latin typeface="Times New Roman" pitchFamily="18" charset="0"/>
                <a:cs typeface="Times New Roman" pitchFamily="18" charset="0"/>
              </a:rPr>
              <a:t>Gwartney</a:t>
            </a:r>
            <a:r>
              <a:rPr kumimoji="0" lang="en-US" sz="1600" b="0" dirty="0">
                <a:latin typeface="Times New Roman" pitchFamily="18" charset="0"/>
                <a:cs typeface="Times New Roman" pitchFamily="18" charset="0"/>
              </a:rPr>
              <a:t>, Richard Stroup, Russell </a:t>
            </a:r>
            <a:r>
              <a:rPr kumimoji="0" lang="en-US" sz="1600" b="0" dirty="0" err="1">
                <a:latin typeface="Times New Roman" pitchFamily="18" charset="0"/>
                <a:cs typeface="Times New Roman" pitchFamily="18" charset="0"/>
              </a:rPr>
              <a:t>Sobel</a:t>
            </a:r>
            <a:r>
              <a:rPr kumimoji="0" lang="en-US" sz="1600" b="0" dirty="0">
                <a:latin typeface="Times New Roman" pitchFamily="18" charset="0"/>
                <a:cs typeface="Times New Roman" pitchFamily="18" charset="0"/>
              </a:rPr>
              <a:t>, &amp; David Macpherson</a:t>
            </a:r>
          </a:p>
        </p:txBody>
      </p:sp>
      <p:sp>
        <p:nvSpPr>
          <p:cNvPr id="23" name="Text Box 61"/>
          <p:cNvSpPr txBox="1">
            <a:spLocks noChangeArrowheads="1"/>
          </p:cNvSpPr>
          <p:nvPr userDrawn="1"/>
        </p:nvSpPr>
        <p:spPr bwMode="auto">
          <a:xfrm>
            <a:off x="1487952" y="5454211"/>
            <a:ext cx="5976316" cy="338554"/>
          </a:xfrm>
          <a:prstGeom prst="rect">
            <a:avLst/>
          </a:prstGeom>
          <a:noFill/>
          <a:ln w="9525">
            <a:noFill/>
            <a:miter lim="800000"/>
            <a:headEnd/>
            <a:tailEnd/>
          </a:ln>
        </p:spPr>
        <p:txBody>
          <a:bodyPr wrap="none">
            <a:prstTxWarp prst="textNoShape">
              <a:avLst/>
            </a:prstTxWarp>
            <a:spAutoFit/>
          </a:bodyPr>
          <a:lstStyle/>
          <a:p>
            <a:pPr>
              <a:defRPr/>
            </a:pPr>
            <a:r>
              <a:rPr kumimoji="0" lang="en-US" sz="1600" b="0" dirty="0">
                <a:latin typeface="Times New Roman" pitchFamily="18" charset="0"/>
                <a:cs typeface="Times New Roman" pitchFamily="18" charset="0"/>
              </a:rPr>
              <a:t>Slides authored and animated by:  </a:t>
            </a:r>
            <a:r>
              <a:rPr kumimoji="0" lang="en-US" sz="1600" b="0" dirty="0" smtClean="0">
                <a:latin typeface="Times New Roman" pitchFamily="18" charset="0"/>
                <a:cs typeface="Times New Roman" pitchFamily="18" charset="0"/>
              </a:rPr>
              <a:t>James </a:t>
            </a:r>
            <a:r>
              <a:rPr kumimoji="0" lang="en-US" sz="1600" b="0" dirty="0" err="1" smtClean="0">
                <a:latin typeface="Times New Roman" pitchFamily="18" charset="0"/>
                <a:cs typeface="Times New Roman" pitchFamily="18" charset="0"/>
              </a:rPr>
              <a:t>Gwartney</a:t>
            </a:r>
            <a:r>
              <a:rPr kumimoji="0" lang="en-US" sz="1600" b="0" dirty="0" smtClean="0">
                <a:latin typeface="Times New Roman" pitchFamily="18" charset="0"/>
                <a:cs typeface="Times New Roman" pitchFamily="18" charset="0"/>
              </a:rPr>
              <a:t> </a:t>
            </a:r>
            <a:r>
              <a:rPr kumimoji="0" lang="en-US" sz="1600" b="0" dirty="0">
                <a:latin typeface="Times New Roman" pitchFamily="18" charset="0"/>
                <a:cs typeface="Times New Roman" pitchFamily="18" charset="0"/>
              </a:rPr>
              <a:t>&amp; Charles </a:t>
            </a:r>
            <a:r>
              <a:rPr kumimoji="0" lang="en-US" sz="1600" b="0" dirty="0" err="1">
                <a:latin typeface="Times New Roman" pitchFamily="18" charset="0"/>
                <a:cs typeface="Times New Roman" pitchFamily="18" charset="0"/>
              </a:rPr>
              <a:t>Skipton</a:t>
            </a:r>
            <a:endParaRPr kumimoji="0" lang="en-US" sz="1600" b="0" dirty="0">
              <a:latin typeface="Times New Roman" pitchFamily="18" charset="0"/>
              <a:cs typeface="Times New Roman" pitchFamily="18" charset="0"/>
            </a:endParaRPr>
          </a:p>
        </p:txBody>
      </p:sp>
      <p:sp>
        <p:nvSpPr>
          <p:cNvPr id="24" name="Text Box 65"/>
          <p:cNvSpPr txBox="1">
            <a:spLocks noChangeArrowheads="1"/>
          </p:cNvSpPr>
          <p:nvPr userDrawn="1"/>
        </p:nvSpPr>
        <p:spPr bwMode="auto">
          <a:xfrm>
            <a:off x="1502249" y="3340140"/>
            <a:ext cx="2282933"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i="1" dirty="0">
                <a:latin typeface="Times New Roman" pitchFamily="-110" charset="0"/>
              </a:rPr>
              <a:t>Full Length</a:t>
            </a:r>
            <a:r>
              <a:rPr kumimoji="0" lang="en-US" sz="2000" b="0" dirty="0">
                <a:latin typeface="Times New Roman" pitchFamily="-110" charset="0"/>
              </a:rPr>
              <a:t> Text </a:t>
            </a:r>
            <a:r>
              <a:rPr kumimoji="0" lang="en-US" sz="2000" b="0" dirty="0">
                <a:latin typeface="Times New Roman" pitchFamily="-110" charset="0"/>
                <a:ea typeface="Times New Roman" pitchFamily="-110" charset="0"/>
                <a:cs typeface="Times New Roman" pitchFamily="-110" charset="0"/>
              </a:rPr>
              <a:t>—</a:t>
            </a:r>
            <a:r>
              <a:rPr kumimoji="0" lang="en-US" sz="2000" b="0" dirty="0">
                <a:latin typeface="Times New Roman" pitchFamily="-110" charset="0"/>
              </a:rPr>
              <a:t> </a:t>
            </a:r>
          </a:p>
        </p:txBody>
      </p:sp>
      <p:sp>
        <p:nvSpPr>
          <p:cNvPr id="25" name="Text Box 66"/>
          <p:cNvSpPr txBox="1">
            <a:spLocks noChangeArrowheads="1"/>
          </p:cNvSpPr>
          <p:nvPr userDrawn="1"/>
        </p:nvSpPr>
        <p:spPr bwMode="auto">
          <a:xfrm>
            <a:off x="1505424" y="3794165"/>
            <a:ext cx="2316724" cy="400110"/>
          </a:xfrm>
          <a:prstGeom prst="rect">
            <a:avLst/>
          </a:prstGeom>
          <a:noFill/>
          <a:ln w="9525">
            <a:noFill/>
            <a:miter lim="800000"/>
            <a:headEnd/>
            <a:tailEnd/>
          </a:ln>
        </p:spPr>
        <p:txBody>
          <a:bodyPr wrap="none">
            <a:prstTxWarp prst="textNoShape">
              <a:avLst/>
            </a:prstTxWarp>
            <a:spAutoFit/>
          </a:bodyPr>
          <a:lstStyle/>
          <a:p>
            <a:pPr>
              <a:defRPr/>
            </a:pPr>
            <a:r>
              <a:rPr kumimoji="0" lang="en-US" sz="2000" i="1" dirty="0" smtClean="0">
                <a:latin typeface="Times New Roman" pitchFamily="-110" charset="0"/>
              </a:rPr>
              <a:t>Macro </a:t>
            </a:r>
            <a:r>
              <a:rPr kumimoji="0" lang="en-US" sz="2000" i="1" dirty="0">
                <a:latin typeface="Times New Roman" pitchFamily="-110" charset="0"/>
              </a:rPr>
              <a:t>Only</a:t>
            </a:r>
            <a:r>
              <a:rPr kumimoji="0" lang="en-US" sz="2000" b="0" dirty="0">
                <a:latin typeface="Times New Roman" pitchFamily="-110" charset="0"/>
              </a:rPr>
              <a:t>  </a:t>
            </a:r>
            <a:r>
              <a:rPr kumimoji="0" lang="en-US" sz="2000" dirty="0">
                <a:latin typeface="Times New Roman" pitchFamily="-110" charset="0"/>
              </a:rPr>
              <a:t>Text</a:t>
            </a:r>
            <a:r>
              <a:rPr kumimoji="0" lang="en-US" sz="2000" b="0" dirty="0">
                <a:latin typeface="Times New Roman" pitchFamily="-110" charset="0"/>
              </a:rPr>
              <a:t> </a:t>
            </a:r>
            <a:r>
              <a:rPr kumimoji="0" lang="en-US" sz="2000" b="0" dirty="0">
                <a:latin typeface="Times New Roman" pitchFamily="-110" charset="0"/>
                <a:ea typeface="Times New Roman" pitchFamily="-110" charset="0"/>
                <a:cs typeface="Times New Roman" pitchFamily="-110" charset="0"/>
              </a:rPr>
              <a:t>—</a:t>
            </a:r>
          </a:p>
        </p:txBody>
      </p:sp>
      <p:sp>
        <p:nvSpPr>
          <p:cNvPr id="26" name="Text Box 67"/>
          <p:cNvSpPr txBox="1">
            <a:spLocks noChangeArrowheads="1"/>
          </p:cNvSpPr>
          <p:nvPr userDrawn="1"/>
        </p:nvSpPr>
        <p:spPr bwMode="auto">
          <a:xfrm>
            <a:off x="3791353" y="3338553"/>
            <a:ext cx="859531"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Part</a:t>
            </a:r>
            <a:r>
              <a:rPr kumimoji="0" lang="en-US" sz="2000" b="0" dirty="0" smtClean="0">
                <a:latin typeface="Times New Roman" pitchFamily="-110" charset="0"/>
              </a:rPr>
              <a:t>: 3</a:t>
            </a:r>
            <a:endParaRPr kumimoji="0" lang="en-US" sz="2000" b="0" dirty="0">
              <a:latin typeface="Times New Roman" pitchFamily="-110" charset="0"/>
            </a:endParaRPr>
          </a:p>
        </p:txBody>
      </p:sp>
      <p:sp>
        <p:nvSpPr>
          <p:cNvPr id="27" name="Text Box 68"/>
          <p:cNvSpPr txBox="1">
            <a:spLocks noChangeArrowheads="1"/>
          </p:cNvSpPr>
          <p:nvPr userDrawn="1"/>
        </p:nvSpPr>
        <p:spPr bwMode="auto">
          <a:xfrm>
            <a:off x="3791353" y="3794165"/>
            <a:ext cx="859531"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Part</a:t>
            </a:r>
            <a:r>
              <a:rPr kumimoji="0" lang="en-US" sz="2000" b="0" dirty="0" smtClean="0">
                <a:latin typeface="Times New Roman" pitchFamily="-110" charset="0"/>
              </a:rPr>
              <a:t>: 3</a:t>
            </a:r>
            <a:endParaRPr kumimoji="0" lang="en-US" sz="2000" b="0" dirty="0">
              <a:latin typeface="Times New Roman" pitchFamily="-110" charset="0"/>
            </a:endParaRPr>
          </a:p>
        </p:txBody>
      </p:sp>
      <p:sp>
        <p:nvSpPr>
          <p:cNvPr id="28" name="Text Box 69"/>
          <p:cNvSpPr txBox="1">
            <a:spLocks noChangeArrowheads="1"/>
          </p:cNvSpPr>
          <p:nvPr userDrawn="1"/>
        </p:nvSpPr>
        <p:spPr bwMode="auto">
          <a:xfrm>
            <a:off x="4944062" y="3338553"/>
            <a:ext cx="1386918"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Chapter</a:t>
            </a:r>
            <a:r>
              <a:rPr kumimoji="0" lang="en-US" sz="2000" b="0" dirty="0" smtClean="0">
                <a:latin typeface="Times New Roman" pitchFamily="-110" charset="0"/>
              </a:rPr>
              <a:t>: 12</a:t>
            </a:r>
            <a:endParaRPr kumimoji="0" lang="en-US" sz="2000" b="0" dirty="0">
              <a:latin typeface="Times New Roman" pitchFamily="-110" charset="0"/>
            </a:endParaRPr>
          </a:p>
        </p:txBody>
      </p:sp>
      <p:sp>
        <p:nvSpPr>
          <p:cNvPr id="29" name="Text Box 70"/>
          <p:cNvSpPr txBox="1">
            <a:spLocks noChangeArrowheads="1"/>
          </p:cNvSpPr>
          <p:nvPr userDrawn="1"/>
        </p:nvSpPr>
        <p:spPr bwMode="auto">
          <a:xfrm>
            <a:off x="4944062" y="3794165"/>
            <a:ext cx="1386918"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smtClean="0">
                <a:latin typeface="Times New Roman" pitchFamily="-110" charset="0"/>
              </a:rPr>
              <a:t>Chapter: 12</a:t>
            </a:r>
            <a:endParaRPr kumimoji="0" lang="en-US" sz="2000" b="0" dirty="0">
              <a:latin typeface="Times New Roman" pitchFamily="-110"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bg2"/>
        </a:solidFill>
        <a:effectLst/>
      </p:bgPr>
    </p:bg>
    <p:spTree>
      <p:nvGrpSpPr>
        <p:cNvPr id="1" name=""/>
        <p:cNvGrpSpPr/>
        <p:nvPr/>
      </p:nvGrpSpPr>
      <p:grpSpPr>
        <a:xfrm>
          <a:off x="0" y="0"/>
          <a:ext cx="0" cy="0"/>
          <a:chOff x="0" y="0"/>
          <a:chExt cx="0" cy="0"/>
        </a:xfrm>
      </p:grpSpPr>
      <p:sp>
        <p:nvSpPr>
          <p:cNvPr id="7" name="Rounded Rectangle 6"/>
          <p:cNvSpPr/>
          <p:nvPr userDrawn="1"/>
        </p:nvSpPr>
        <p:spPr>
          <a:xfrm>
            <a:off x="685800" y="1702073"/>
            <a:ext cx="7772400" cy="2096204"/>
          </a:xfrm>
          <a:prstGeom prst="roundRect">
            <a:avLst>
              <a:gd name="adj" fmla="val 9490"/>
            </a:avLst>
          </a:prstGeom>
          <a:solidFill>
            <a:srgbClr val="515A6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821649"/>
            <a:ext cx="7772400" cy="1864086"/>
          </a:xfrm>
          <a:prstGeom prst="rect">
            <a:avLst/>
          </a:prstGeom>
        </p:spPr>
        <p:txBody>
          <a:bodyPr/>
          <a:lstStyle>
            <a:lvl1pPr>
              <a:defRPr i="1" baseline="0">
                <a:solidFill>
                  <a:schemeClr val="bg1"/>
                </a:solidFill>
                <a:latin typeface="Century Schoolbook" pitchFamily="18" charset="0"/>
                <a:cs typeface="Times New Roman" pitchFamily="18" charset="0"/>
              </a:defRPr>
            </a:lvl1pPr>
          </a:lstStyle>
          <a:p>
            <a:r>
              <a:rPr lang="en-US" dirty="0" smtClean="0"/>
              <a:t>Click to edit Master title style</a:t>
            </a:r>
            <a:endParaRPr lang="en-US" dirty="0"/>
          </a:p>
        </p:txBody>
      </p:sp>
      <p:sp>
        <p:nvSpPr>
          <p:cNvPr id="8" name="Rectangle 7"/>
          <p:cNvSpPr/>
          <p:nvPr userDrawn="1"/>
        </p:nvSpPr>
        <p:spPr>
          <a:xfrm>
            <a:off x="6699" y="5910142"/>
            <a:ext cx="956938" cy="926755"/>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9" name="TextBox 8"/>
          <p:cNvSpPr txBox="1"/>
          <p:nvPr userDrawn="1"/>
        </p:nvSpPr>
        <p:spPr>
          <a:xfrm>
            <a:off x="177159" y="5917176"/>
            <a:ext cx="660758" cy="415498"/>
          </a:xfrm>
          <a:prstGeom prst="rect">
            <a:avLst/>
          </a:prstGeom>
          <a:noFill/>
        </p:spPr>
        <p:txBody>
          <a:bodyPr wrap="none" rtlCol="0">
            <a:spAutoFit/>
          </a:bodyPr>
          <a:lstStyle/>
          <a:p>
            <a:pPr algn="ctr">
              <a:spcBef>
                <a:spcPts val="0"/>
              </a:spcBef>
            </a:pPr>
            <a:r>
              <a:rPr lang="en-US" sz="2100" b="0" i="1" dirty="0" smtClean="0">
                <a:solidFill>
                  <a:schemeClr val="bg1"/>
                </a:solidFill>
                <a:latin typeface="Times New Roman" pitchFamily="18" charset="0"/>
                <a:cs typeface="Times New Roman" pitchFamily="18" charset="0"/>
              </a:rPr>
              <a:t>14</a:t>
            </a:r>
            <a:r>
              <a:rPr lang="en-US" sz="2100" b="0" i="1" baseline="30000" dirty="0" smtClean="0">
                <a:solidFill>
                  <a:schemeClr val="bg1"/>
                </a:solidFill>
                <a:latin typeface="Times New Roman" pitchFamily="18" charset="0"/>
                <a:cs typeface="Times New Roman" pitchFamily="18" charset="0"/>
              </a:rPr>
              <a:t>th</a:t>
            </a:r>
            <a:r>
              <a:rPr lang="en-US" sz="2100" b="0" i="1" dirty="0" smtClean="0">
                <a:solidFill>
                  <a:schemeClr val="bg1"/>
                </a:solidFill>
                <a:latin typeface="Times New Roman" pitchFamily="18" charset="0"/>
                <a:cs typeface="Times New Roman" pitchFamily="18" charset="0"/>
              </a:rPr>
              <a:t> </a:t>
            </a:r>
          </a:p>
        </p:txBody>
      </p:sp>
      <p:sp>
        <p:nvSpPr>
          <p:cNvPr id="10" name="TextBox 9"/>
          <p:cNvSpPr txBox="1"/>
          <p:nvPr userDrawn="1"/>
        </p:nvSpPr>
        <p:spPr>
          <a:xfrm>
            <a:off x="146051" y="6196188"/>
            <a:ext cx="647933" cy="292388"/>
          </a:xfrm>
          <a:prstGeom prst="rect">
            <a:avLst/>
          </a:prstGeom>
          <a:noFill/>
        </p:spPr>
        <p:txBody>
          <a:bodyPr wrap="none" rtlCol="0">
            <a:spAutoFit/>
          </a:bodyPr>
          <a:lstStyle/>
          <a:p>
            <a:pPr algn="ctr">
              <a:spcBef>
                <a:spcPts val="0"/>
              </a:spcBef>
            </a:pPr>
            <a:r>
              <a:rPr lang="en-US" sz="1300" i="1" dirty="0" smtClean="0">
                <a:solidFill>
                  <a:schemeClr val="bg1"/>
                </a:solidFill>
                <a:latin typeface="Times New Roman" pitchFamily="18" charset="0"/>
                <a:cs typeface="Times New Roman" pitchFamily="18" charset="0"/>
              </a:rPr>
              <a:t>edition</a:t>
            </a:r>
            <a:endParaRPr lang="en-US" sz="1300" i="1" dirty="0">
              <a:solidFill>
                <a:schemeClr val="bg1"/>
              </a:solidFill>
              <a:latin typeface="Times New Roman" pitchFamily="18" charset="0"/>
              <a:cs typeface="Times New Roman" pitchFamily="18" charset="0"/>
            </a:endParaRPr>
          </a:p>
        </p:txBody>
      </p:sp>
      <p:cxnSp>
        <p:nvCxnSpPr>
          <p:cNvPr id="11" name="Straight Connector 10"/>
          <p:cNvCxnSpPr/>
          <p:nvPr userDrawn="1"/>
        </p:nvCxnSpPr>
        <p:spPr>
          <a:xfrm>
            <a:off x="148152" y="6460901"/>
            <a:ext cx="65034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userDrawn="1"/>
        </p:nvSpPr>
        <p:spPr>
          <a:xfrm>
            <a:off x="13730" y="6460136"/>
            <a:ext cx="949907" cy="338554"/>
          </a:xfrm>
          <a:prstGeom prst="rect">
            <a:avLst/>
          </a:prstGeom>
          <a:noFill/>
        </p:spPr>
        <p:txBody>
          <a:bodyPr wrap="square" rtlCol="0">
            <a:spAutoFit/>
          </a:bodyPr>
          <a:lstStyle/>
          <a:p>
            <a:pPr algn="l">
              <a:spcBef>
                <a:spcPts val="0"/>
              </a:spcBef>
            </a:pPr>
            <a:r>
              <a:rPr lang="en-US" sz="800" i="1" dirty="0" err="1" smtClean="0">
                <a:solidFill>
                  <a:schemeClr val="bg1"/>
                </a:solidFill>
                <a:latin typeface="Times New Roman" pitchFamily="18" charset="0"/>
                <a:cs typeface="Times New Roman" pitchFamily="18" charset="0"/>
              </a:rPr>
              <a:t>Gwartney</a:t>
            </a:r>
            <a:r>
              <a:rPr lang="en-US" sz="800" i="1" dirty="0" smtClean="0">
                <a:solidFill>
                  <a:schemeClr val="bg1"/>
                </a:solidFill>
                <a:latin typeface="Times New Roman" pitchFamily="18" charset="0"/>
                <a:cs typeface="Times New Roman" pitchFamily="18" charset="0"/>
              </a:rPr>
              <a:t>-Stroup</a:t>
            </a:r>
          </a:p>
          <a:p>
            <a:pPr algn="l">
              <a:spcBef>
                <a:spcPts val="0"/>
              </a:spcBef>
            </a:pPr>
            <a:r>
              <a:rPr lang="en-US" sz="800" i="1" dirty="0" err="1" smtClean="0">
                <a:solidFill>
                  <a:schemeClr val="bg1"/>
                </a:solidFill>
                <a:latin typeface="Times New Roman" pitchFamily="18" charset="0"/>
                <a:cs typeface="Times New Roman" pitchFamily="18" charset="0"/>
              </a:rPr>
              <a:t>Sobel</a:t>
            </a:r>
            <a:r>
              <a:rPr lang="en-US" sz="800" i="1" dirty="0" smtClean="0">
                <a:solidFill>
                  <a:schemeClr val="bg1"/>
                </a:solidFill>
                <a:latin typeface="Times New Roman" pitchFamily="18" charset="0"/>
                <a:cs typeface="Times New Roman" pitchFamily="18" charset="0"/>
              </a:rPr>
              <a:t>-Macpherson</a:t>
            </a:r>
            <a:endParaRPr lang="en-US" sz="800" i="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82552351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9569" y="270798"/>
            <a:ext cx="8904855" cy="657667"/>
          </a:xfrm>
          <a:prstGeom prst="rect">
            <a:avLst/>
          </a:prstGeom>
        </p:spPr>
        <p:txBody>
          <a:bodyPr/>
          <a:lstStyle>
            <a:lvl1pPr algn="l">
              <a:defRPr sz="3800">
                <a:solidFill>
                  <a:schemeClr val="bg1"/>
                </a:solidFill>
                <a:latin typeface="Century Schoolbook"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40675" y="1062111"/>
            <a:ext cx="8820445" cy="4874456"/>
          </a:xfrm>
          <a:prstGeom prst="rect">
            <a:avLst/>
          </a:prstGeom>
        </p:spPr>
        <p:txBody>
          <a:bodyPr/>
          <a:lstStyle>
            <a:lvl1pPr>
              <a:defRPr sz="2800">
                <a:solidFill>
                  <a:schemeClr val="tx2"/>
                </a:solidFill>
                <a:latin typeface="Times New Roman" pitchFamily="18" charset="0"/>
                <a:cs typeface="Times New Roman" pitchFamily="18" charset="0"/>
              </a:defRPr>
            </a:lvl1pPr>
            <a:lvl2pPr marL="742950" indent="-285750">
              <a:buFont typeface="Arial" pitchFamily="34" charset="0"/>
              <a:buChar char="•"/>
              <a:defRPr sz="2600">
                <a:solidFill>
                  <a:schemeClr val="tx2"/>
                </a:solidFill>
                <a:latin typeface="Times New Roman" pitchFamily="18" charset="0"/>
                <a:cs typeface="Times New Roman" pitchFamily="18" charset="0"/>
              </a:defRPr>
            </a:lvl2pPr>
            <a:lvl3pPr marL="1143000" indent="-228600">
              <a:buFont typeface="Arial" pitchFamily="34" charset="0"/>
              <a:buChar char="•"/>
              <a:defRPr sz="2600">
                <a:solidFill>
                  <a:schemeClr val="tx2"/>
                </a:solidFill>
                <a:latin typeface="Times New Roman" pitchFamily="18" charset="0"/>
                <a:cs typeface="Times New Roman" pitchFamily="18" charset="0"/>
              </a:defRPr>
            </a:lvl3pPr>
            <a:lvl4pPr marL="1600200" indent="-228600">
              <a:buFont typeface="Arial" pitchFamily="34" charset="0"/>
              <a:buChar char="•"/>
              <a:defRPr sz="2600">
                <a:solidFill>
                  <a:schemeClr val="tx2"/>
                </a:solidFill>
                <a:latin typeface="Times New Roman" pitchFamily="18" charset="0"/>
                <a:cs typeface="Times New Roman" pitchFamily="18" charset="0"/>
              </a:defRPr>
            </a:lvl4pPr>
            <a:lvl5pPr marL="2057400" indent="-228600">
              <a:buFont typeface="Arial" pitchFamily="34" charset="0"/>
              <a:buChar char="•"/>
              <a:defRPr sz="2600">
                <a:solidFill>
                  <a:schemeClr val="tx2"/>
                </a:solidFill>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Rectangle 21"/>
          <p:cNvSpPr/>
          <p:nvPr userDrawn="1"/>
        </p:nvSpPr>
        <p:spPr>
          <a:xfrm>
            <a:off x="6699" y="5910142"/>
            <a:ext cx="956938" cy="926755"/>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23" name="TextBox 22"/>
          <p:cNvSpPr txBox="1"/>
          <p:nvPr userDrawn="1"/>
        </p:nvSpPr>
        <p:spPr>
          <a:xfrm>
            <a:off x="177159" y="5917176"/>
            <a:ext cx="660758" cy="415498"/>
          </a:xfrm>
          <a:prstGeom prst="rect">
            <a:avLst/>
          </a:prstGeom>
          <a:noFill/>
        </p:spPr>
        <p:txBody>
          <a:bodyPr wrap="none" rtlCol="0">
            <a:spAutoFit/>
          </a:bodyPr>
          <a:lstStyle/>
          <a:p>
            <a:pPr algn="ctr">
              <a:spcBef>
                <a:spcPts val="0"/>
              </a:spcBef>
            </a:pPr>
            <a:r>
              <a:rPr lang="en-US" sz="2100" b="0" i="1" dirty="0" smtClean="0">
                <a:solidFill>
                  <a:schemeClr val="bg1"/>
                </a:solidFill>
                <a:latin typeface="Times New Roman" pitchFamily="18" charset="0"/>
                <a:cs typeface="Times New Roman" pitchFamily="18" charset="0"/>
              </a:rPr>
              <a:t>14</a:t>
            </a:r>
            <a:r>
              <a:rPr lang="en-US" sz="2100" b="0" i="1" baseline="30000" dirty="0" smtClean="0">
                <a:solidFill>
                  <a:schemeClr val="bg1"/>
                </a:solidFill>
                <a:latin typeface="Times New Roman" pitchFamily="18" charset="0"/>
                <a:cs typeface="Times New Roman" pitchFamily="18" charset="0"/>
              </a:rPr>
              <a:t>th</a:t>
            </a:r>
            <a:r>
              <a:rPr lang="en-US" sz="2100" b="0" i="1" dirty="0" smtClean="0">
                <a:solidFill>
                  <a:schemeClr val="bg1"/>
                </a:solidFill>
                <a:latin typeface="Times New Roman" pitchFamily="18" charset="0"/>
                <a:cs typeface="Times New Roman" pitchFamily="18" charset="0"/>
              </a:rPr>
              <a:t> </a:t>
            </a:r>
          </a:p>
        </p:txBody>
      </p:sp>
      <p:sp>
        <p:nvSpPr>
          <p:cNvPr id="24" name="TextBox 23"/>
          <p:cNvSpPr txBox="1"/>
          <p:nvPr userDrawn="1"/>
        </p:nvSpPr>
        <p:spPr>
          <a:xfrm>
            <a:off x="146051" y="6196188"/>
            <a:ext cx="647933" cy="292388"/>
          </a:xfrm>
          <a:prstGeom prst="rect">
            <a:avLst/>
          </a:prstGeom>
          <a:noFill/>
        </p:spPr>
        <p:txBody>
          <a:bodyPr wrap="none" rtlCol="0">
            <a:spAutoFit/>
          </a:bodyPr>
          <a:lstStyle/>
          <a:p>
            <a:pPr algn="ctr">
              <a:spcBef>
                <a:spcPts val="0"/>
              </a:spcBef>
            </a:pPr>
            <a:r>
              <a:rPr lang="en-US" sz="1300" i="1" dirty="0" smtClean="0">
                <a:solidFill>
                  <a:schemeClr val="bg1"/>
                </a:solidFill>
                <a:latin typeface="Times New Roman" pitchFamily="18" charset="0"/>
                <a:cs typeface="Times New Roman" pitchFamily="18" charset="0"/>
              </a:rPr>
              <a:t>edition</a:t>
            </a:r>
            <a:endParaRPr lang="en-US" sz="1300" i="1" dirty="0">
              <a:solidFill>
                <a:schemeClr val="bg1"/>
              </a:solidFill>
              <a:latin typeface="Times New Roman" pitchFamily="18" charset="0"/>
              <a:cs typeface="Times New Roman" pitchFamily="18" charset="0"/>
            </a:endParaRPr>
          </a:p>
        </p:txBody>
      </p:sp>
      <p:cxnSp>
        <p:nvCxnSpPr>
          <p:cNvPr id="25" name="Straight Connector 24"/>
          <p:cNvCxnSpPr/>
          <p:nvPr userDrawn="1"/>
        </p:nvCxnSpPr>
        <p:spPr>
          <a:xfrm>
            <a:off x="148152" y="6460901"/>
            <a:ext cx="65034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userDrawn="1"/>
        </p:nvSpPr>
        <p:spPr>
          <a:xfrm>
            <a:off x="13730" y="6460136"/>
            <a:ext cx="949907" cy="338554"/>
          </a:xfrm>
          <a:prstGeom prst="rect">
            <a:avLst/>
          </a:prstGeom>
          <a:noFill/>
        </p:spPr>
        <p:txBody>
          <a:bodyPr wrap="square" rtlCol="0">
            <a:spAutoFit/>
          </a:bodyPr>
          <a:lstStyle/>
          <a:p>
            <a:pPr algn="l">
              <a:spcBef>
                <a:spcPts val="0"/>
              </a:spcBef>
            </a:pPr>
            <a:r>
              <a:rPr lang="en-US" sz="800" i="1" dirty="0" err="1" smtClean="0">
                <a:solidFill>
                  <a:schemeClr val="bg1"/>
                </a:solidFill>
                <a:latin typeface="Times New Roman" pitchFamily="18" charset="0"/>
                <a:cs typeface="Times New Roman" pitchFamily="18" charset="0"/>
              </a:rPr>
              <a:t>Gwartney</a:t>
            </a:r>
            <a:r>
              <a:rPr lang="en-US" sz="800" i="1" dirty="0" smtClean="0">
                <a:solidFill>
                  <a:schemeClr val="bg1"/>
                </a:solidFill>
                <a:latin typeface="Times New Roman" pitchFamily="18" charset="0"/>
                <a:cs typeface="Times New Roman" pitchFamily="18" charset="0"/>
              </a:rPr>
              <a:t>-Stroup</a:t>
            </a:r>
          </a:p>
          <a:p>
            <a:pPr algn="l">
              <a:spcBef>
                <a:spcPts val="0"/>
              </a:spcBef>
            </a:pPr>
            <a:r>
              <a:rPr lang="en-US" sz="800" i="1" dirty="0" err="1" smtClean="0">
                <a:solidFill>
                  <a:schemeClr val="bg1"/>
                </a:solidFill>
                <a:latin typeface="Times New Roman" pitchFamily="18" charset="0"/>
                <a:cs typeface="Times New Roman" pitchFamily="18" charset="0"/>
              </a:rPr>
              <a:t>Sobel</a:t>
            </a:r>
            <a:r>
              <a:rPr lang="en-US" sz="800" i="1" dirty="0" smtClean="0">
                <a:solidFill>
                  <a:schemeClr val="bg1"/>
                </a:solidFill>
                <a:latin typeface="Times New Roman" pitchFamily="18" charset="0"/>
                <a:cs typeface="Times New Roman" pitchFamily="18" charset="0"/>
              </a:rPr>
              <a:t>-Macpherson</a:t>
            </a:r>
            <a:endParaRPr lang="en-US" sz="800" i="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9569" y="270798"/>
            <a:ext cx="8904855" cy="657667"/>
          </a:xfrm>
          <a:prstGeom prst="rect">
            <a:avLst/>
          </a:prstGeom>
        </p:spPr>
        <p:txBody>
          <a:bodyPr/>
          <a:lstStyle>
            <a:lvl1pPr algn="l">
              <a:defRPr sz="3800">
                <a:solidFill>
                  <a:schemeClr val="bg1"/>
                </a:solidFill>
                <a:latin typeface="Century Schoolbook"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40675" y="1062111"/>
            <a:ext cx="8820445" cy="4874456"/>
          </a:xfrm>
          <a:prstGeom prst="rect">
            <a:avLst/>
          </a:prstGeom>
        </p:spPr>
        <p:txBody>
          <a:bodyPr/>
          <a:lstStyle>
            <a:lvl1pPr>
              <a:defRPr sz="2800">
                <a:solidFill>
                  <a:schemeClr val="tx2"/>
                </a:solidFill>
                <a:latin typeface="Times New Roman" pitchFamily="18" charset="0"/>
                <a:cs typeface="Times New Roman" pitchFamily="18" charset="0"/>
              </a:defRPr>
            </a:lvl1pPr>
            <a:lvl2pPr marL="742950" indent="-285750">
              <a:buFont typeface="Arial" pitchFamily="34" charset="0"/>
              <a:buChar char="•"/>
              <a:defRPr sz="2600">
                <a:solidFill>
                  <a:schemeClr val="tx2"/>
                </a:solidFill>
                <a:latin typeface="Times New Roman" pitchFamily="18" charset="0"/>
                <a:cs typeface="Times New Roman" pitchFamily="18" charset="0"/>
              </a:defRPr>
            </a:lvl2pPr>
            <a:lvl3pPr marL="1143000" indent="-228600">
              <a:buFont typeface="Arial" pitchFamily="34" charset="0"/>
              <a:buChar char="•"/>
              <a:defRPr sz="2600">
                <a:solidFill>
                  <a:schemeClr val="tx2"/>
                </a:solidFill>
                <a:latin typeface="Times New Roman" pitchFamily="18" charset="0"/>
                <a:cs typeface="Times New Roman" pitchFamily="18" charset="0"/>
              </a:defRPr>
            </a:lvl3pPr>
            <a:lvl4pPr marL="1600200" indent="-228600">
              <a:buFont typeface="Arial" pitchFamily="34" charset="0"/>
              <a:buChar char="•"/>
              <a:defRPr sz="2600">
                <a:solidFill>
                  <a:schemeClr val="tx2"/>
                </a:solidFill>
                <a:latin typeface="Times New Roman" pitchFamily="18" charset="0"/>
                <a:cs typeface="Times New Roman" pitchFamily="18" charset="0"/>
              </a:defRPr>
            </a:lvl4pPr>
            <a:lvl5pPr marL="2057400" indent="-228600">
              <a:buFont typeface="Arial" pitchFamily="34" charset="0"/>
              <a:buChar char="•"/>
              <a:defRPr sz="2600">
                <a:solidFill>
                  <a:schemeClr val="tx2"/>
                </a:solidFill>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Rectangle 21"/>
          <p:cNvSpPr/>
          <p:nvPr userDrawn="1"/>
        </p:nvSpPr>
        <p:spPr>
          <a:xfrm>
            <a:off x="6699" y="5910142"/>
            <a:ext cx="921769" cy="926755"/>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23" name="TextBox 22"/>
          <p:cNvSpPr txBox="1"/>
          <p:nvPr userDrawn="1"/>
        </p:nvSpPr>
        <p:spPr>
          <a:xfrm>
            <a:off x="177159" y="5917176"/>
            <a:ext cx="660758" cy="415498"/>
          </a:xfrm>
          <a:prstGeom prst="rect">
            <a:avLst/>
          </a:prstGeom>
          <a:noFill/>
        </p:spPr>
        <p:txBody>
          <a:bodyPr wrap="none" rtlCol="0">
            <a:spAutoFit/>
          </a:bodyPr>
          <a:lstStyle/>
          <a:p>
            <a:pPr algn="ctr">
              <a:spcBef>
                <a:spcPts val="0"/>
              </a:spcBef>
            </a:pPr>
            <a:r>
              <a:rPr lang="en-US" sz="2100" b="0" i="1" dirty="0" smtClean="0">
                <a:solidFill>
                  <a:schemeClr val="bg1"/>
                </a:solidFill>
                <a:latin typeface="Times New Roman" pitchFamily="18" charset="0"/>
                <a:cs typeface="Times New Roman" pitchFamily="18" charset="0"/>
              </a:rPr>
              <a:t>14</a:t>
            </a:r>
            <a:r>
              <a:rPr lang="en-US" sz="2100" b="0" i="1" baseline="30000" dirty="0" smtClean="0">
                <a:solidFill>
                  <a:schemeClr val="bg1"/>
                </a:solidFill>
                <a:latin typeface="Times New Roman" pitchFamily="18" charset="0"/>
                <a:cs typeface="Times New Roman" pitchFamily="18" charset="0"/>
              </a:rPr>
              <a:t>th</a:t>
            </a:r>
            <a:r>
              <a:rPr lang="en-US" sz="2100" b="0" i="1" dirty="0" smtClean="0">
                <a:solidFill>
                  <a:schemeClr val="bg1"/>
                </a:solidFill>
                <a:latin typeface="Times New Roman" pitchFamily="18" charset="0"/>
                <a:cs typeface="Times New Roman" pitchFamily="18" charset="0"/>
              </a:rPr>
              <a:t> </a:t>
            </a:r>
          </a:p>
        </p:txBody>
      </p:sp>
      <p:sp>
        <p:nvSpPr>
          <p:cNvPr id="24" name="TextBox 23"/>
          <p:cNvSpPr txBox="1"/>
          <p:nvPr userDrawn="1"/>
        </p:nvSpPr>
        <p:spPr>
          <a:xfrm>
            <a:off x="146051" y="6196188"/>
            <a:ext cx="647933" cy="292388"/>
          </a:xfrm>
          <a:prstGeom prst="rect">
            <a:avLst/>
          </a:prstGeom>
          <a:noFill/>
        </p:spPr>
        <p:txBody>
          <a:bodyPr wrap="none" rtlCol="0">
            <a:spAutoFit/>
          </a:bodyPr>
          <a:lstStyle/>
          <a:p>
            <a:pPr algn="ctr">
              <a:spcBef>
                <a:spcPts val="0"/>
              </a:spcBef>
            </a:pPr>
            <a:r>
              <a:rPr lang="en-US" sz="1300" i="1" dirty="0" smtClean="0">
                <a:solidFill>
                  <a:schemeClr val="bg1"/>
                </a:solidFill>
                <a:latin typeface="Times New Roman" pitchFamily="18" charset="0"/>
                <a:cs typeface="Times New Roman" pitchFamily="18" charset="0"/>
              </a:rPr>
              <a:t>edition</a:t>
            </a:r>
            <a:endParaRPr lang="en-US" sz="1300" i="1" dirty="0">
              <a:solidFill>
                <a:schemeClr val="bg1"/>
              </a:solidFill>
              <a:latin typeface="Times New Roman" pitchFamily="18" charset="0"/>
              <a:cs typeface="Times New Roman" pitchFamily="18" charset="0"/>
            </a:endParaRPr>
          </a:p>
        </p:txBody>
      </p:sp>
      <p:cxnSp>
        <p:nvCxnSpPr>
          <p:cNvPr id="25" name="Straight Connector 24"/>
          <p:cNvCxnSpPr/>
          <p:nvPr userDrawn="1"/>
        </p:nvCxnSpPr>
        <p:spPr>
          <a:xfrm>
            <a:off x="148152" y="6460901"/>
            <a:ext cx="65034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userDrawn="1"/>
        </p:nvSpPr>
        <p:spPr>
          <a:xfrm>
            <a:off x="13730" y="6460136"/>
            <a:ext cx="949907" cy="338554"/>
          </a:xfrm>
          <a:prstGeom prst="rect">
            <a:avLst/>
          </a:prstGeom>
          <a:noFill/>
        </p:spPr>
        <p:txBody>
          <a:bodyPr wrap="square" rtlCol="0">
            <a:spAutoFit/>
          </a:bodyPr>
          <a:lstStyle/>
          <a:p>
            <a:pPr algn="l">
              <a:spcBef>
                <a:spcPts val="0"/>
              </a:spcBef>
            </a:pPr>
            <a:r>
              <a:rPr lang="en-US" sz="800" i="1" dirty="0" err="1" smtClean="0">
                <a:solidFill>
                  <a:schemeClr val="bg1"/>
                </a:solidFill>
                <a:latin typeface="Times New Roman" pitchFamily="18" charset="0"/>
                <a:cs typeface="Times New Roman" pitchFamily="18" charset="0"/>
              </a:rPr>
              <a:t>Gwartney</a:t>
            </a:r>
            <a:r>
              <a:rPr lang="en-US" sz="800" i="1" dirty="0" smtClean="0">
                <a:solidFill>
                  <a:schemeClr val="bg1"/>
                </a:solidFill>
                <a:latin typeface="Times New Roman" pitchFamily="18" charset="0"/>
                <a:cs typeface="Times New Roman" pitchFamily="18" charset="0"/>
              </a:rPr>
              <a:t>-Stroup</a:t>
            </a:r>
          </a:p>
          <a:p>
            <a:pPr algn="l">
              <a:spcBef>
                <a:spcPts val="0"/>
              </a:spcBef>
            </a:pPr>
            <a:r>
              <a:rPr lang="en-US" sz="800" i="1" dirty="0" err="1" smtClean="0">
                <a:solidFill>
                  <a:schemeClr val="bg1"/>
                </a:solidFill>
                <a:latin typeface="Times New Roman" pitchFamily="18" charset="0"/>
                <a:cs typeface="Times New Roman" pitchFamily="18" charset="0"/>
              </a:rPr>
              <a:t>Sobel</a:t>
            </a:r>
            <a:r>
              <a:rPr lang="en-US" sz="800" i="1" dirty="0" smtClean="0">
                <a:solidFill>
                  <a:schemeClr val="bg1"/>
                </a:solidFill>
                <a:latin typeface="Times New Roman" pitchFamily="18" charset="0"/>
                <a:cs typeface="Times New Roman" pitchFamily="18" charset="0"/>
              </a:rPr>
              <a:t>-Macpherson</a:t>
            </a:r>
            <a:endParaRPr lang="en-US" sz="800" i="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4617126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6" name="Picture 45"/>
          <p:cNvPicPr>
            <a:picLocks noChangeAspect="1"/>
          </p:cNvPicPr>
          <p:nvPr/>
        </p:nvPicPr>
        <p:blipFill>
          <a:blip r:embed="rId15"/>
          <a:srcRect t="43200"/>
          <a:stretch>
            <a:fillRect/>
          </a:stretch>
        </p:blipFill>
        <p:spPr>
          <a:xfrm>
            <a:off x="-14039" y="5906194"/>
            <a:ext cx="9172575" cy="893298"/>
          </a:xfrm>
          <a:prstGeom prst="rect">
            <a:avLst/>
          </a:prstGeom>
          <a:ln>
            <a:noFill/>
          </a:ln>
          <a:effectLst>
            <a:softEdge rad="112500"/>
          </a:effectLst>
        </p:spPr>
      </p:pic>
      <p:sp>
        <p:nvSpPr>
          <p:cNvPr id="50" name="Rounded Rectangle 49"/>
          <p:cNvSpPr>
            <a:spLocks/>
          </p:cNvSpPr>
          <p:nvPr/>
        </p:nvSpPr>
        <p:spPr>
          <a:xfrm>
            <a:off x="8147190" y="6637804"/>
            <a:ext cx="978648" cy="206967"/>
          </a:xfrm>
          <a:prstGeom prst="roundRect">
            <a:avLst/>
          </a:prstGeom>
          <a:solidFill>
            <a:srgbClr val="444C52">
              <a:alpha val="89804"/>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 Box 33"/>
          <p:cNvSpPr txBox="1">
            <a:spLocks noChangeArrowheads="1"/>
          </p:cNvSpPr>
          <p:nvPr/>
        </p:nvSpPr>
        <p:spPr bwMode="auto">
          <a:xfrm>
            <a:off x="1033980" y="6677770"/>
            <a:ext cx="6858001" cy="215444"/>
          </a:xfrm>
          <a:prstGeom prst="rect">
            <a:avLst/>
          </a:prstGeom>
          <a:noFill/>
          <a:ln w="9525">
            <a:noFill/>
            <a:miter lim="800000"/>
            <a:headEnd/>
            <a:tailEnd/>
          </a:ln>
        </p:spPr>
        <p:txBody>
          <a:bodyPr wrap="square">
            <a:prstTxWarp prst="textNoShape">
              <a:avLst/>
            </a:prstTxWarp>
            <a:spAutoFit/>
          </a:bodyPr>
          <a:lstStyle/>
          <a:p>
            <a:pPr algn="r">
              <a:defRPr/>
            </a:pPr>
            <a:r>
              <a:rPr kumimoji="0" lang="en-US" sz="800" b="0" i="1" dirty="0">
                <a:solidFill>
                  <a:schemeClr val="tx1"/>
                </a:solidFill>
                <a:latin typeface="Times New Roman" pitchFamily="-110" charset="0"/>
              </a:rPr>
              <a:t>Copyright ©</a:t>
            </a:r>
            <a:r>
              <a:rPr kumimoji="0" lang="en-US" sz="800" b="0" i="1" dirty="0" smtClean="0">
                <a:solidFill>
                  <a:schemeClr val="tx1"/>
                </a:solidFill>
                <a:latin typeface="Times New Roman" pitchFamily="-110" charset="0"/>
              </a:rPr>
              <a:t>2013 </a:t>
            </a:r>
            <a:r>
              <a:rPr kumimoji="0" lang="en-US" sz="800" b="0" i="1" dirty="0" err="1">
                <a:solidFill>
                  <a:schemeClr val="tx1"/>
                </a:solidFill>
                <a:latin typeface="Times New Roman" pitchFamily="-110" charset="0"/>
              </a:rPr>
              <a:t>Cengage</a:t>
            </a:r>
            <a:r>
              <a:rPr kumimoji="0" lang="en-US" sz="800" b="0" i="1" dirty="0">
                <a:solidFill>
                  <a:schemeClr val="tx1"/>
                </a:solidFill>
                <a:latin typeface="Times New Roman" pitchFamily="-110" charset="0"/>
              </a:rPr>
              <a:t> Learning. All rights reserved. May not be scanned, copied or duplicated, or posted to a publicly accessible web site, in whole or in part.</a:t>
            </a:r>
          </a:p>
        </p:txBody>
      </p:sp>
      <p:pic>
        <p:nvPicPr>
          <p:cNvPr id="8" name="Picture 7" descr="gwartney_sky 1c.jpg"/>
          <p:cNvPicPr>
            <a:picLocks/>
          </p:cNvPicPr>
          <p:nvPr/>
        </p:nvPicPr>
        <p:blipFill>
          <a:blip r:embed="rId16">
            <a:alphaModFix amt="62000"/>
          </a:blip>
          <a:stretch>
            <a:fillRect/>
          </a:stretch>
        </p:blipFill>
        <p:spPr>
          <a:xfrm>
            <a:off x="-11758" y="2"/>
            <a:ext cx="9200769" cy="1600197"/>
          </a:xfrm>
          <a:prstGeom prst="rect">
            <a:avLst/>
          </a:prstGeom>
          <a:ln>
            <a:noFill/>
          </a:ln>
          <a:effectLst>
            <a:softEdge rad="112500"/>
          </a:effectLst>
        </p:spPr>
      </p:pic>
      <p:pic>
        <p:nvPicPr>
          <p:cNvPr id="12" name="Picture 11" descr="gwartney_sky 1c.jpg"/>
          <p:cNvPicPr>
            <a:picLocks/>
          </p:cNvPicPr>
          <p:nvPr/>
        </p:nvPicPr>
        <p:blipFill>
          <a:blip r:embed="rId16">
            <a:alphaModFix amt="62000"/>
          </a:blip>
          <a:stretch>
            <a:fillRect/>
          </a:stretch>
        </p:blipFill>
        <p:spPr>
          <a:xfrm>
            <a:off x="-14097" y="28136"/>
            <a:ext cx="9200769" cy="1600197"/>
          </a:xfrm>
          <a:prstGeom prst="rect">
            <a:avLst/>
          </a:prstGeom>
          <a:ln>
            <a:noFill/>
          </a:ln>
          <a:effectLst>
            <a:softEdge rad="112500"/>
          </a:effectLst>
        </p:spPr>
      </p:pic>
      <p:sp>
        <p:nvSpPr>
          <p:cNvPr id="53" name="Rectangle 4">
            <a:hlinkClick r:id="" action="ppaction://hlinkshowjump?jump=firstslide"/>
          </p:cNvPr>
          <p:cNvSpPr>
            <a:spLocks noChangeArrowheads="1"/>
          </p:cNvSpPr>
          <p:nvPr/>
        </p:nvSpPr>
        <p:spPr bwMode="auto">
          <a:xfrm>
            <a:off x="8280926" y="6599443"/>
            <a:ext cx="830794" cy="263358"/>
          </a:xfrm>
          <a:prstGeom prst="rect">
            <a:avLst/>
          </a:prstGeom>
          <a:noFill/>
          <a:ln w="9525">
            <a:noFill/>
            <a:miter lim="800000"/>
            <a:headEnd/>
            <a:tailEnd/>
          </a:ln>
          <a:effectLst/>
        </p:spPr>
        <p:txBody>
          <a:bodyPr lIns="92075" tIns="46038" rIns="92075" bIns="46038">
            <a:prstTxWarp prst="textNoShape">
              <a:avLst/>
            </a:prstTxWarp>
          </a:bodyPr>
          <a:lstStyle/>
          <a:p>
            <a:pPr>
              <a:spcBef>
                <a:spcPct val="20000"/>
              </a:spcBef>
              <a:defRPr/>
            </a:pPr>
            <a:r>
              <a:rPr lang="en-US" sz="1100" b="0" dirty="0" smtClean="0">
                <a:solidFill>
                  <a:schemeClr val="bg1"/>
                </a:solidFill>
                <a:latin typeface="Times New Roman" pitchFamily="-110" charset="0"/>
                <a:hlinkClick r:id="" action="ppaction://hlinkshowjump?jump=firstslide"/>
              </a:rPr>
              <a:t>First </a:t>
            </a:r>
            <a:r>
              <a:rPr lang="en-US" sz="1100" b="0" dirty="0">
                <a:solidFill>
                  <a:schemeClr val="bg1"/>
                </a:solidFill>
                <a:latin typeface="Times New Roman" pitchFamily="-110" charset="0"/>
                <a:hlinkClick r:id="" action="ppaction://hlinkshowjump?jump=firstslide"/>
              </a:rPr>
              <a:t>page</a:t>
            </a:r>
          </a:p>
        </p:txBody>
      </p:sp>
      <p:sp>
        <p:nvSpPr>
          <p:cNvPr id="54" name="AutoShape 5">
            <a:hlinkClick r:id="" action="ppaction://hlinkshowjump?jump=previousslide"/>
          </p:cNvPr>
          <p:cNvSpPr>
            <a:spLocks noChangeArrowheads="1"/>
          </p:cNvSpPr>
          <p:nvPr/>
        </p:nvSpPr>
        <p:spPr bwMode="auto">
          <a:xfrm>
            <a:off x="8182360" y="6663891"/>
            <a:ext cx="145314" cy="156703"/>
          </a:xfrm>
          <a:prstGeom prst="leftArrow">
            <a:avLst>
              <a:gd name="adj1" fmla="val 50000"/>
              <a:gd name="adj2" fmla="val 63796"/>
            </a:avLst>
          </a:prstGeom>
          <a:solidFill>
            <a:schemeClr val="bg1">
              <a:alpha val="96000"/>
            </a:schemeClr>
          </a:solidFill>
          <a:ln w="12700" cap="sq">
            <a:noFill/>
            <a:miter lim="800000"/>
            <a:headEnd/>
            <a:tailEnd/>
          </a:ln>
          <a:effectLst/>
        </p:spPr>
        <p:txBody>
          <a:bodyPr anchor="b">
            <a:prstTxWarp prst="textNoShape">
              <a:avLst/>
            </a:prstTxWarp>
          </a:bodyPr>
          <a:lstStyle/>
          <a:p>
            <a:pPr>
              <a:defRPr/>
            </a:pPr>
            <a:endParaRPr lang="en-US">
              <a:latin typeface="Times New Roman" pitchFamily="-110" charset="0"/>
            </a:endParaRPr>
          </a:p>
        </p:txBody>
      </p:sp>
      <p:sp>
        <p:nvSpPr>
          <p:cNvPr id="55" name="AutoShape 6">
            <a:hlinkClick r:id="" action="ppaction://hlinkshowjump?jump=nextslide"/>
          </p:cNvPr>
          <p:cNvSpPr>
            <a:spLocks noChangeArrowheads="1"/>
          </p:cNvSpPr>
          <p:nvPr/>
        </p:nvSpPr>
        <p:spPr bwMode="auto">
          <a:xfrm>
            <a:off x="8959372" y="6663891"/>
            <a:ext cx="145314" cy="156703"/>
          </a:xfrm>
          <a:prstGeom prst="rightArrow">
            <a:avLst>
              <a:gd name="adj1" fmla="val 50000"/>
              <a:gd name="adj2" fmla="val 63806"/>
            </a:avLst>
          </a:prstGeom>
          <a:solidFill>
            <a:schemeClr val="bg1">
              <a:alpha val="96000"/>
            </a:schemeClr>
          </a:solidFill>
          <a:ln w="12700" cap="sq">
            <a:noFill/>
            <a:miter lim="800000"/>
            <a:headEnd/>
            <a:tailEnd/>
          </a:ln>
          <a:effectLst/>
        </p:spPr>
        <p:txBody>
          <a:bodyPr anchor="b">
            <a:prstTxWarp prst="textNoShape">
              <a:avLst/>
            </a:prstTxWarp>
          </a:bodyPr>
          <a:lstStyle/>
          <a:p>
            <a:pPr>
              <a:defRPr/>
            </a:pPr>
            <a:endParaRPr lang="en-US">
              <a:latin typeface="Times New Roman" pitchFamily="-110" charset="0"/>
            </a:endParaRP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61"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ctr" defTabSz="4572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426389" y="1200404"/>
            <a:ext cx="7634484" cy="1864086"/>
          </a:xfrm>
          <a:prstGeom prst="rect">
            <a:avLst/>
          </a:prstGeom>
        </p:spPr>
        <p:txBody>
          <a:bodyPr anchor="b">
            <a:normAutofit/>
          </a:bodyPr>
          <a:lstStyle/>
          <a:p>
            <a:r>
              <a:rPr lang="en-US" dirty="0"/>
              <a:t>Fiscal Policy, Incentives, </a:t>
            </a:r>
            <a:r>
              <a:rPr lang="en-US" dirty="0" smtClean="0"/>
              <a:t/>
            </a:r>
            <a:br>
              <a:rPr lang="en-US" dirty="0" smtClean="0"/>
            </a:br>
            <a:r>
              <a:rPr lang="en-US" dirty="0" smtClean="0"/>
              <a:t>and </a:t>
            </a:r>
            <a:r>
              <a:rPr lang="en-US" dirty="0"/>
              <a:t>Secondary Effects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smtClean="0"/>
              <a:t>Fiscal Policy, Future Taxes,</a:t>
            </a:r>
            <a:br>
              <a:rPr lang="en-US" dirty="0" smtClean="0"/>
            </a:br>
            <a:r>
              <a:rPr lang="en-US" dirty="0" smtClean="0"/>
              <a:t>and the New Classical Model</a:t>
            </a:r>
          </a:p>
        </p:txBody>
      </p:sp>
    </p:spTree>
    <p:extLst>
      <p:ext uri="{BB962C8B-B14F-4D97-AF65-F5344CB8AC3E}">
        <p14:creationId xmlns:p14="http://schemas.microsoft.com/office/powerpoint/2010/main" val="15118142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92996"/>
            <a:ext cx="8932985" cy="431185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31136"/>
            <a:ext cx="8904855" cy="1371986"/>
          </a:xfrm>
        </p:spPr>
        <p:txBody>
          <a:bodyPr/>
          <a:lstStyle/>
          <a:p>
            <a:r>
              <a:rPr lang="en-US" dirty="0" smtClean="0"/>
              <a:t>The New Classical View </a:t>
            </a:r>
            <a:br>
              <a:rPr lang="en-US" dirty="0" smtClean="0"/>
            </a:br>
            <a:r>
              <a:rPr lang="en-US" dirty="0" smtClean="0"/>
              <a:t>of Fiscal Policy</a:t>
            </a:r>
            <a:endParaRPr lang="en-US" dirty="0"/>
          </a:p>
        </p:txBody>
      </p:sp>
      <p:sp>
        <p:nvSpPr>
          <p:cNvPr id="3" name="Content Placeholder 2"/>
          <p:cNvSpPr>
            <a:spLocks noGrp="1"/>
          </p:cNvSpPr>
          <p:nvPr>
            <p:ph idx="1"/>
          </p:nvPr>
        </p:nvSpPr>
        <p:spPr>
          <a:xfrm>
            <a:off x="140675" y="1592996"/>
            <a:ext cx="8883750" cy="4583071"/>
          </a:xfrm>
        </p:spPr>
        <p:txBody>
          <a:bodyPr/>
          <a:lstStyle/>
          <a:p>
            <a:pPr marL="231775" indent="-231775"/>
            <a:r>
              <a:rPr lang="en-US" sz="2500" dirty="0" smtClean="0">
                <a:solidFill>
                  <a:srgbClr val="32302A"/>
                </a:solidFill>
              </a:rPr>
              <a:t>The </a:t>
            </a:r>
            <a:r>
              <a:rPr lang="en-US" sz="2500" b="1" i="1" dirty="0" smtClean="0">
                <a:solidFill>
                  <a:srgbClr val="32302A"/>
                </a:solidFill>
              </a:rPr>
              <a:t>New Classical view </a:t>
            </a:r>
            <a:r>
              <a:rPr lang="en-US" sz="2500" dirty="0" smtClean="0">
                <a:solidFill>
                  <a:srgbClr val="32302A"/>
                </a:solidFill>
              </a:rPr>
              <a:t>stresses that:</a:t>
            </a:r>
          </a:p>
          <a:p>
            <a:pPr marL="631825" lvl="1" indent="-231775"/>
            <a:r>
              <a:rPr lang="en-US" sz="2500" dirty="0" smtClean="0">
                <a:solidFill>
                  <a:srgbClr val="32302A"/>
                </a:solidFill>
              </a:rPr>
              <a:t>debt financing merely substitutes higher future taxes for lower current taxes, and </a:t>
            </a:r>
          </a:p>
          <a:p>
            <a:pPr marL="631825" lvl="1" indent="-231775"/>
            <a:r>
              <a:rPr lang="en-US" sz="2500" dirty="0" smtClean="0">
                <a:solidFill>
                  <a:srgbClr val="32302A"/>
                </a:solidFill>
              </a:rPr>
              <a:t>budget deficits affect the timing of taxes, but not their magnitude.  </a:t>
            </a:r>
          </a:p>
          <a:p>
            <a:pPr marL="231775" indent="-231775"/>
            <a:r>
              <a:rPr lang="en-US" sz="2500" i="1" dirty="0" smtClean="0">
                <a:solidFill>
                  <a:srgbClr val="32302A"/>
                </a:solidFill>
              </a:rPr>
              <a:t>New Classical economists </a:t>
            </a:r>
            <a:r>
              <a:rPr lang="en-US" sz="2500" dirty="0" smtClean="0">
                <a:solidFill>
                  <a:srgbClr val="32302A"/>
                </a:solidFill>
              </a:rPr>
              <a:t>argue that when debt is substituted for taxes:</a:t>
            </a:r>
          </a:p>
          <a:p>
            <a:pPr marL="631825" lvl="1" indent="-231775"/>
            <a:r>
              <a:rPr lang="en-US" sz="2500" dirty="0" smtClean="0">
                <a:solidFill>
                  <a:srgbClr val="32302A"/>
                </a:solidFill>
              </a:rPr>
              <a:t>people save the increased income so they will be able to pay the higher future taxes, thus,  </a:t>
            </a:r>
          </a:p>
          <a:p>
            <a:pPr marL="631825" lvl="1" indent="-231775"/>
            <a:r>
              <a:rPr lang="en-US" sz="2500" dirty="0" smtClean="0">
                <a:solidFill>
                  <a:srgbClr val="32302A"/>
                </a:solidFill>
              </a:rPr>
              <a:t>the budget deficit does not stimulate aggregate demand.</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upRight)">
                                      <p:cBhvr>
                                        <p:cTn id="7" dur="500"/>
                                        <p:tgtEl>
                                          <p:spTgt spid="3">
                                            <p:txEl>
                                              <p:pRg st="0" end="0"/>
                                            </p:txEl>
                                          </p:spTgt>
                                        </p:tgtEl>
                                      </p:cBhvr>
                                    </p:animEffect>
                                  </p:childTnLst>
                                </p:cTn>
                              </p:par>
                            </p:childTnLst>
                          </p:cTn>
                        </p:par>
                        <p:par>
                          <p:cTn id="8" fill="hold">
                            <p:stCondLst>
                              <p:cond delay="500"/>
                            </p:stCondLst>
                            <p:childTnLst>
                              <p:par>
                                <p:cTn id="9" presetID="18" presetClass="entr" presetSubtype="3"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strips(upRight)">
                                      <p:cBhvr>
                                        <p:cTn id="11" dur="500"/>
                                        <p:tgtEl>
                                          <p:spTgt spid="3">
                                            <p:txEl>
                                              <p:pRg st="1" end="1"/>
                                            </p:txEl>
                                          </p:spTgt>
                                        </p:tgtEl>
                                      </p:cBhvr>
                                    </p:animEffect>
                                  </p:childTnLst>
                                </p:cTn>
                              </p:par>
                            </p:childTnLst>
                          </p:cTn>
                        </p:par>
                        <p:par>
                          <p:cTn id="12" fill="hold">
                            <p:stCondLst>
                              <p:cond delay="1000"/>
                            </p:stCondLst>
                            <p:childTnLst>
                              <p:par>
                                <p:cTn id="13" presetID="18" presetClass="entr" presetSubtype="3"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trips(upRight)">
                                      <p:cBhvr>
                                        <p:cTn id="15" dur="500"/>
                                        <p:tgtEl>
                                          <p:spTgt spid="3">
                                            <p:txEl>
                                              <p:pRg st="2" end="2"/>
                                            </p:txEl>
                                          </p:spTgt>
                                        </p:tgtEl>
                                      </p:cBhvr>
                                    </p:animEffect>
                                  </p:childTnLst>
                                </p:cTn>
                              </p:par>
                            </p:childTnLst>
                          </p:cTn>
                        </p:par>
                        <p:par>
                          <p:cTn id="16" fill="hold">
                            <p:stCondLst>
                              <p:cond delay="1500"/>
                            </p:stCondLst>
                            <p:childTnLst>
                              <p:par>
                                <p:cTn id="17" presetID="18" presetClass="entr" presetSubtype="3"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strips(upRight)">
                                      <p:cBhvr>
                                        <p:cTn id="19" dur="500"/>
                                        <p:tgtEl>
                                          <p:spTgt spid="3">
                                            <p:txEl>
                                              <p:pRg st="3" end="3"/>
                                            </p:txEl>
                                          </p:spTgt>
                                        </p:tgtEl>
                                      </p:cBhvr>
                                    </p:animEffect>
                                  </p:childTnLst>
                                </p:cTn>
                              </p:par>
                            </p:childTnLst>
                          </p:cTn>
                        </p:par>
                        <p:par>
                          <p:cTn id="20" fill="hold">
                            <p:stCondLst>
                              <p:cond delay="2000"/>
                            </p:stCondLst>
                            <p:childTnLst>
                              <p:par>
                                <p:cTn id="21" presetID="18" presetClass="entr" presetSubtype="3"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strips(upRight)">
                                      <p:cBhvr>
                                        <p:cTn id="23" dur="500"/>
                                        <p:tgtEl>
                                          <p:spTgt spid="3">
                                            <p:txEl>
                                              <p:pRg st="4" end="4"/>
                                            </p:txEl>
                                          </p:spTgt>
                                        </p:tgtEl>
                                      </p:cBhvr>
                                    </p:animEffect>
                                  </p:childTnLst>
                                </p:cTn>
                              </p:par>
                            </p:childTnLst>
                          </p:cTn>
                        </p:par>
                        <p:par>
                          <p:cTn id="24" fill="hold">
                            <p:stCondLst>
                              <p:cond delay="2500"/>
                            </p:stCondLst>
                            <p:childTnLst>
                              <p:par>
                                <p:cTn id="25" presetID="18" presetClass="entr" presetSubtype="3"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strips(upRight)">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92996"/>
            <a:ext cx="8932985" cy="431185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70010"/>
            <a:ext cx="8904855" cy="1422986"/>
          </a:xfrm>
        </p:spPr>
        <p:txBody>
          <a:bodyPr/>
          <a:lstStyle/>
          <a:p>
            <a:r>
              <a:rPr lang="en-US" dirty="0" smtClean="0"/>
              <a:t>The New Classical View </a:t>
            </a:r>
            <a:br>
              <a:rPr lang="en-US" dirty="0" smtClean="0"/>
            </a:br>
            <a:r>
              <a:rPr lang="en-US" dirty="0" smtClean="0"/>
              <a:t>of Fiscal Policy</a:t>
            </a:r>
          </a:p>
        </p:txBody>
      </p:sp>
      <p:sp>
        <p:nvSpPr>
          <p:cNvPr id="3" name="Content Placeholder 2"/>
          <p:cNvSpPr>
            <a:spLocks noGrp="1"/>
          </p:cNvSpPr>
          <p:nvPr>
            <p:ph idx="1"/>
          </p:nvPr>
        </p:nvSpPr>
        <p:spPr>
          <a:xfrm>
            <a:off x="140675" y="1592996"/>
            <a:ext cx="8883750" cy="4583071"/>
          </a:xfrm>
        </p:spPr>
        <p:txBody>
          <a:bodyPr/>
          <a:lstStyle/>
          <a:p>
            <a:pPr marL="231775" indent="-231775"/>
            <a:r>
              <a:rPr lang="en-US" sz="2600" dirty="0" smtClean="0">
                <a:solidFill>
                  <a:srgbClr val="32302A"/>
                </a:solidFill>
              </a:rPr>
              <a:t>Similarly, </a:t>
            </a:r>
            <a:r>
              <a:rPr lang="en-US" sz="2600" i="1" dirty="0" smtClean="0">
                <a:solidFill>
                  <a:srgbClr val="32302A"/>
                </a:solidFill>
              </a:rPr>
              <a:t>New Classical economists </a:t>
            </a:r>
            <a:r>
              <a:rPr lang="en-US" sz="2600" dirty="0" smtClean="0">
                <a:solidFill>
                  <a:srgbClr val="32302A"/>
                </a:solidFill>
              </a:rPr>
              <a:t>believe that the real interest rate is unaffected by deficits as people save more in order to pay the higher future taxes.</a:t>
            </a:r>
          </a:p>
          <a:p>
            <a:pPr marL="231775" indent="-231775"/>
            <a:r>
              <a:rPr lang="en-US" sz="2600" dirty="0" smtClean="0">
                <a:solidFill>
                  <a:srgbClr val="32302A"/>
                </a:solidFill>
              </a:rPr>
              <a:t>In the </a:t>
            </a:r>
            <a:r>
              <a:rPr lang="en-US" sz="2600" i="1" dirty="0" smtClean="0">
                <a:solidFill>
                  <a:srgbClr val="32302A"/>
                </a:solidFill>
              </a:rPr>
              <a:t>New Classical model</a:t>
            </a:r>
            <a:r>
              <a:rPr lang="en-US" sz="2600" dirty="0" smtClean="0">
                <a:solidFill>
                  <a:srgbClr val="32302A"/>
                </a:solidFill>
              </a:rPr>
              <a:t>, fiscal policy does not affect aggregate demand, output, employment, or real interest rates.</a:t>
            </a:r>
          </a:p>
          <a:p>
            <a:pPr marL="231775" indent="-231775"/>
            <a:r>
              <a:rPr lang="en-US" sz="2600" dirty="0" smtClean="0">
                <a:solidFill>
                  <a:srgbClr val="32302A"/>
                </a:solidFill>
              </a:rPr>
              <a:t>While the explanation differs, </a:t>
            </a:r>
            <a:r>
              <a:rPr lang="en-US" sz="2600" b="1" i="1" dirty="0" smtClean="0">
                <a:solidFill>
                  <a:srgbClr val="32302A"/>
                </a:solidFill>
              </a:rPr>
              <a:t>both</a:t>
            </a:r>
            <a:r>
              <a:rPr lang="en-US" sz="2600" dirty="0" smtClean="0">
                <a:solidFill>
                  <a:srgbClr val="32302A"/>
                </a:solidFill>
              </a:rPr>
              <a:t> the </a:t>
            </a:r>
            <a:r>
              <a:rPr lang="en-US" sz="2600" i="1" dirty="0" smtClean="0">
                <a:solidFill>
                  <a:srgbClr val="32302A"/>
                </a:solidFill>
              </a:rPr>
              <a:t>Crowding-out </a:t>
            </a:r>
            <a:r>
              <a:rPr lang="en-US" sz="2600" dirty="0" smtClean="0">
                <a:solidFill>
                  <a:srgbClr val="32302A"/>
                </a:solidFill>
              </a:rPr>
              <a:t>and </a:t>
            </a:r>
            <a:r>
              <a:rPr lang="en-US" sz="2600" i="1" dirty="0" smtClean="0">
                <a:solidFill>
                  <a:srgbClr val="32302A"/>
                </a:solidFill>
              </a:rPr>
              <a:t>New Classical models</a:t>
            </a:r>
            <a:r>
              <a:rPr lang="en-US" sz="2600" dirty="0" smtClean="0">
                <a:solidFill>
                  <a:srgbClr val="32302A"/>
                </a:solidFill>
              </a:rPr>
              <a:t> argue that fiscal policy exerts little impact on either aggregate demand or output.</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par>
                          <p:cTn id="8" fill="hold">
                            <p:stCondLst>
                              <p:cond delay="500"/>
                            </p:stCondLst>
                            <p:childTnLst>
                              <p:par>
                                <p:cTn id="9" presetID="18" presetClass="entr" presetSubtype="12"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strips(downLeft)">
                                      <p:cBhvr>
                                        <p:cTn id="11" dur="500"/>
                                        <p:tgtEl>
                                          <p:spTgt spid="3">
                                            <p:txEl>
                                              <p:pRg st="1" end="1"/>
                                            </p:txEl>
                                          </p:spTgt>
                                        </p:tgtEl>
                                      </p:cBhvr>
                                    </p:animEffect>
                                  </p:childTnLst>
                                </p:cTn>
                              </p:par>
                            </p:childTnLst>
                          </p:cTn>
                        </p:par>
                        <p:par>
                          <p:cTn id="12" fill="hold">
                            <p:stCondLst>
                              <p:cond delay="1000"/>
                            </p:stCondLst>
                            <p:childTnLst>
                              <p:par>
                                <p:cTn id="13" presetID="18" presetClass="entr" presetSubtype="12"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trips(downLeft)">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6" name="Group 25"/>
          <p:cNvGrpSpPr/>
          <p:nvPr/>
        </p:nvGrpSpPr>
        <p:grpSpPr>
          <a:xfrm>
            <a:off x="5025542" y="2352119"/>
            <a:ext cx="2282825" cy="2683649"/>
            <a:chOff x="5015691" y="2342257"/>
            <a:chExt cx="2282825" cy="2683649"/>
          </a:xfrm>
        </p:grpSpPr>
        <p:sp>
          <p:nvSpPr>
            <p:cNvPr id="27" name="Freeform 6"/>
            <p:cNvSpPr>
              <a:spLocks noChangeAspect="1"/>
            </p:cNvSpPr>
            <p:nvPr/>
          </p:nvSpPr>
          <p:spPr bwMode="auto">
            <a:xfrm>
              <a:off x="5015691" y="2342257"/>
              <a:ext cx="1668463" cy="2501900"/>
            </a:xfrm>
            <a:custGeom>
              <a:avLst/>
              <a:gdLst>
                <a:gd name="T0" fmla="*/ 8047 w 4147"/>
                <a:gd name="T1" fmla="*/ 28961 h 6220"/>
                <a:gd name="T2" fmla="*/ 21323 w 4147"/>
                <a:gd name="T3" fmla="*/ 73609 h 6220"/>
                <a:gd name="T4" fmla="*/ 37819 w 4147"/>
                <a:gd name="T5" fmla="*/ 120670 h 6220"/>
                <a:gd name="T6" fmla="*/ 56326 w 4147"/>
                <a:gd name="T7" fmla="*/ 169341 h 6220"/>
                <a:gd name="T8" fmla="*/ 77247 w 4147"/>
                <a:gd name="T9" fmla="*/ 219620 h 6220"/>
                <a:gd name="T10" fmla="*/ 100180 w 4147"/>
                <a:gd name="T11" fmla="*/ 271508 h 6220"/>
                <a:gd name="T12" fmla="*/ 125527 w 4147"/>
                <a:gd name="T13" fmla="*/ 325006 h 6220"/>
                <a:gd name="T14" fmla="*/ 152885 w 4147"/>
                <a:gd name="T15" fmla="*/ 379307 h 6220"/>
                <a:gd name="T16" fmla="*/ 181853 w 4147"/>
                <a:gd name="T17" fmla="*/ 435218 h 6220"/>
                <a:gd name="T18" fmla="*/ 212833 w 4147"/>
                <a:gd name="T19" fmla="*/ 491933 h 6220"/>
                <a:gd name="T20" fmla="*/ 245019 w 4147"/>
                <a:gd name="T21" fmla="*/ 549855 h 6220"/>
                <a:gd name="T22" fmla="*/ 278815 w 4147"/>
                <a:gd name="T23" fmla="*/ 608581 h 6220"/>
                <a:gd name="T24" fmla="*/ 314220 w 4147"/>
                <a:gd name="T25" fmla="*/ 668112 h 6220"/>
                <a:gd name="T26" fmla="*/ 351234 w 4147"/>
                <a:gd name="T27" fmla="*/ 728447 h 6220"/>
                <a:gd name="T28" fmla="*/ 388651 w 4147"/>
                <a:gd name="T29" fmla="*/ 789185 h 6220"/>
                <a:gd name="T30" fmla="*/ 427677 w 4147"/>
                <a:gd name="T31" fmla="*/ 851129 h 6220"/>
                <a:gd name="T32" fmla="*/ 467508 w 4147"/>
                <a:gd name="T33" fmla="*/ 912671 h 6220"/>
                <a:gd name="T34" fmla="*/ 508545 w 4147"/>
                <a:gd name="T35" fmla="*/ 974615 h 6220"/>
                <a:gd name="T36" fmla="*/ 550388 w 4147"/>
                <a:gd name="T37" fmla="*/ 1036559 h 6220"/>
                <a:gd name="T38" fmla="*/ 592632 w 4147"/>
                <a:gd name="T39" fmla="*/ 1099308 h 6220"/>
                <a:gd name="T40" fmla="*/ 635279 w 4147"/>
                <a:gd name="T41" fmla="*/ 1161252 h 6220"/>
                <a:gd name="T42" fmla="*/ 678731 w 4147"/>
                <a:gd name="T43" fmla="*/ 1223196 h 6220"/>
                <a:gd name="T44" fmla="*/ 722585 w 4147"/>
                <a:gd name="T45" fmla="*/ 1285140 h 6220"/>
                <a:gd name="T46" fmla="*/ 766439 w 4147"/>
                <a:gd name="T47" fmla="*/ 1346682 h 6220"/>
                <a:gd name="T48" fmla="*/ 810695 w 4147"/>
                <a:gd name="T49" fmla="*/ 1407822 h 6220"/>
                <a:gd name="T50" fmla="*/ 854952 w 4147"/>
                <a:gd name="T51" fmla="*/ 1468157 h 6220"/>
                <a:gd name="T52" fmla="*/ 899208 w 4147"/>
                <a:gd name="T53" fmla="*/ 1527687 h 6220"/>
                <a:gd name="T54" fmla="*/ 942659 w 4147"/>
                <a:gd name="T55" fmla="*/ 1586414 h 6220"/>
                <a:gd name="T56" fmla="*/ 986111 w 4147"/>
                <a:gd name="T57" fmla="*/ 1644738 h 6220"/>
                <a:gd name="T58" fmla="*/ 1029563 w 4147"/>
                <a:gd name="T59" fmla="*/ 1701453 h 6220"/>
                <a:gd name="T60" fmla="*/ 1072210 w 4147"/>
                <a:gd name="T61" fmla="*/ 1757766 h 6220"/>
                <a:gd name="T62" fmla="*/ 1114454 w 4147"/>
                <a:gd name="T63" fmla="*/ 1812872 h 6220"/>
                <a:gd name="T64" fmla="*/ 1155492 w 4147"/>
                <a:gd name="T65" fmla="*/ 1865967 h 6220"/>
                <a:gd name="T66" fmla="*/ 1195725 w 4147"/>
                <a:gd name="T67" fmla="*/ 1917855 h 6220"/>
                <a:gd name="T68" fmla="*/ 1235556 w 4147"/>
                <a:gd name="T69" fmla="*/ 1968537 h 6220"/>
                <a:gd name="T70" fmla="*/ 1274179 w 4147"/>
                <a:gd name="T71" fmla="*/ 2017609 h 6220"/>
                <a:gd name="T72" fmla="*/ 1311596 w 4147"/>
                <a:gd name="T73" fmla="*/ 2065073 h 6220"/>
                <a:gd name="T74" fmla="*/ 1347806 w 4147"/>
                <a:gd name="T75" fmla="*/ 2110526 h 6220"/>
                <a:gd name="T76" fmla="*/ 1382406 w 4147"/>
                <a:gd name="T77" fmla="*/ 2153967 h 6220"/>
                <a:gd name="T78" fmla="*/ 1415800 w 4147"/>
                <a:gd name="T79" fmla="*/ 2194995 h 6220"/>
                <a:gd name="T80" fmla="*/ 1447986 w 4147"/>
                <a:gd name="T81" fmla="*/ 2234414 h 6220"/>
                <a:gd name="T82" fmla="*/ 1477759 w 4147"/>
                <a:gd name="T83" fmla="*/ 2271420 h 6220"/>
                <a:gd name="T84" fmla="*/ 1505922 w 4147"/>
                <a:gd name="T85" fmla="*/ 2306012 h 6220"/>
                <a:gd name="T86" fmla="*/ 1532475 w 4147"/>
                <a:gd name="T87" fmla="*/ 2338593 h 6220"/>
                <a:gd name="T88" fmla="*/ 1557018 w 4147"/>
                <a:gd name="T89" fmla="*/ 2368358 h 6220"/>
                <a:gd name="T90" fmla="*/ 1579146 w 4147"/>
                <a:gd name="T91" fmla="*/ 2394906 h 6220"/>
                <a:gd name="T92" fmla="*/ 1599262 w 4147"/>
                <a:gd name="T93" fmla="*/ 2419442 h 6220"/>
                <a:gd name="T94" fmla="*/ 1616965 w 4147"/>
                <a:gd name="T95" fmla="*/ 2440358 h 6220"/>
                <a:gd name="T96" fmla="*/ 1632253 w 4147"/>
                <a:gd name="T97" fmla="*/ 2458861 h 6220"/>
                <a:gd name="T98" fmla="*/ 1644726 w 4147"/>
                <a:gd name="T99" fmla="*/ 2473744 h 6220"/>
                <a:gd name="T100" fmla="*/ 1654784 w 4147"/>
                <a:gd name="T101" fmla="*/ 2486213 h 6220"/>
                <a:gd name="T102" fmla="*/ 1662428 w 4147"/>
                <a:gd name="T103" fmla="*/ 2494660 h 6220"/>
                <a:gd name="T104" fmla="*/ 1667256 w 4147"/>
                <a:gd name="T105" fmla="*/ 2500291 h 6220"/>
                <a:gd name="T106" fmla="*/ 1668463 w 4147"/>
                <a:gd name="T107" fmla="*/ 2501900 h 622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147"/>
                <a:gd name="T163" fmla="*/ 0 h 6220"/>
                <a:gd name="T164" fmla="*/ 4147 w 4147"/>
                <a:gd name="T165" fmla="*/ 6220 h 622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147" h="6220">
                  <a:moveTo>
                    <a:pt x="0" y="0"/>
                  </a:moveTo>
                  <a:lnTo>
                    <a:pt x="10" y="35"/>
                  </a:lnTo>
                  <a:lnTo>
                    <a:pt x="20" y="72"/>
                  </a:lnTo>
                  <a:lnTo>
                    <a:pt x="31" y="108"/>
                  </a:lnTo>
                  <a:lnTo>
                    <a:pt x="42" y="146"/>
                  </a:lnTo>
                  <a:lnTo>
                    <a:pt x="53" y="183"/>
                  </a:lnTo>
                  <a:lnTo>
                    <a:pt x="67" y="222"/>
                  </a:lnTo>
                  <a:lnTo>
                    <a:pt x="79" y="260"/>
                  </a:lnTo>
                  <a:lnTo>
                    <a:pt x="94" y="300"/>
                  </a:lnTo>
                  <a:lnTo>
                    <a:pt x="109" y="340"/>
                  </a:lnTo>
                  <a:lnTo>
                    <a:pt x="124" y="380"/>
                  </a:lnTo>
                  <a:lnTo>
                    <a:pt x="140" y="421"/>
                  </a:lnTo>
                  <a:lnTo>
                    <a:pt x="157" y="463"/>
                  </a:lnTo>
                  <a:lnTo>
                    <a:pt x="174" y="504"/>
                  </a:lnTo>
                  <a:lnTo>
                    <a:pt x="192" y="546"/>
                  </a:lnTo>
                  <a:lnTo>
                    <a:pt x="211" y="589"/>
                  </a:lnTo>
                  <a:lnTo>
                    <a:pt x="231" y="631"/>
                  </a:lnTo>
                  <a:lnTo>
                    <a:pt x="249" y="675"/>
                  </a:lnTo>
                  <a:lnTo>
                    <a:pt x="270" y="719"/>
                  </a:lnTo>
                  <a:lnTo>
                    <a:pt x="291" y="763"/>
                  </a:lnTo>
                  <a:lnTo>
                    <a:pt x="312" y="808"/>
                  </a:lnTo>
                  <a:lnTo>
                    <a:pt x="335" y="852"/>
                  </a:lnTo>
                  <a:lnTo>
                    <a:pt x="357" y="897"/>
                  </a:lnTo>
                  <a:lnTo>
                    <a:pt x="380" y="943"/>
                  </a:lnTo>
                  <a:lnTo>
                    <a:pt x="404" y="989"/>
                  </a:lnTo>
                  <a:lnTo>
                    <a:pt x="428" y="1035"/>
                  </a:lnTo>
                  <a:lnTo>
                    <a:pt x="452" y="1082"/>
                  </a:lnTo>
                  <a:lnTo>
                    <a:pt x="477" y="1129"/>
                  </a:lnTo>
                  <a:lnTo>
                    <a:pt x="503" y="1176"/>
                  </a:lnTo>
                  <a:lnTo>
                    <a:pt x="529" y="1223"/>
                  </a:lnTo>
                  <a:lnTo>
                    <a:pt x="555" y="1270"/>
                  </a:lnTo>
                  <a:lnTo>
                    <a:pt x="582" y="1318"/>
                  </a:lnTo>
                  <a:lnTo>
                    <a:pt x="609" y="1367"/>
                  </a:lnTo>
                  <a:lnTo>
                    <a:pt x="636" y="1415"/>
                  </a:lnTo>
                  <a:lnTo>
                    <a:pt x="664" y="1464"/>
                  </a:lnTo>
                  <a:lnTo>
                    <a:pt x="693" y="1513"/>
                  </a:lnTo>
                  <a:lnTo>
                    <a:pt x="722" y="1562"/>
                  </a:lnTo>
                  <a:lnTo>
                    <a:pt x="752" y="1612"/>
                  </a:lnTo>
                  <a:lnTo>
                    <a:pt x="781" y="1661"/>
                  </a:lnTo>
                  <a:lnTo>
                    <a:pt x="811" y="1711"/>
                  </a:lnTo>
                  <a:lnTo>
                    <a:pt x="841" y="1761"/>
                  </a:lnTo>
                  <a:lnTo>
                    <a:pt x="873" y="1811"/>
                  </a:lnTo>
                  <a:lnTo>
                    <a:pt x="903" y="1861"/>
                  </a:lnTo>
                  <a:lnTo>
                    <a:pt x="934" y="1912"/>
                  </a:lnTo>
                  <a:lnTo>
                    <a:pt x="966" y="1962"/>
                  </a:lnTo>
                  <a:lnTo>
                    <a:pt x="999" y="2014"/>
                  </a:lnTo>
                  <a:lnTo>
                    <a:pt x="1031" y="2065"/>
                  </a:lnTo>
                  <a:lnTo>
                    <a:pt x="1063" y="2116"/>
                  </a:lnTo>
                  <a:lnTo>
                    <a:pt x="1096" y="2167"/>
                  </a:lnTo>
                  <a:lnTo>
                    <a:pt x="1129" y="2218"/>
                  </a:lnTo>
                  <a:lnTo>
                    <a:pt x="1162" y="2269"/>
                  </a:lnTo>
                  <a:lnTo>
                    <a:pt x="1197" y="2320"/>
                  </a:lnTo>
                  <a:lnTo>
                    <a:pt x="1230" y="2372"/>
                  </a:lnTo>
                  <a:lnTo>
                    <a:pt x="1264" y="2423"/>
                  </a:lnTo>
                  <a:lnTo>
                    <a:pt x="1299" y="2474"/>
                  </a:lnTo>
                  <a:lnTo>
                    <a:pt x="1333" y="2526"/>
                  </a:lnTo>
                  <a:lnTo>
                    <a:pt x="1368" y="2577"/>
                  </a:lnTo>
                  <a:lnTo>
                    <a:pt x="1403" y="2630"/>
                  </a:lnTo>
                  <a:lnTo>
                    <a:pt x="1437" y="2681"/>
                  </a:lnTo>
                  <a:lnTo>
                    <a:pt x="1473" y="2733"/>
                  </a:lnTo>
                  <a:lnTo>
                    <a:pt x="1508" y="2784"/>
                  </a:lnTo>
                  <a:lnTo>
                    <a:pt x="1544" y="2836"/>
                  </a:lnTo>
                  <a:lnTo>
                    <a:pt x="1579" y="2887"/>
                  </a:lnTo>
                  <a:lnTo>
                    <a:pt x="1616" y="2939"/>
                  </a:lnTo>
                  <a:lnTo>
                    <a:pt x="1651" y="2990"/>
                  </a:lnTo>
                  <a:lnTo>
                    <a:pt x="1687" y="3041"/>
                  </a:lnTo>
                  <a:lnTo>
                    <a:pt x="1724" y="3093"/>
                  </a:lnTo>
                  <a:lnTo>
                    <a:pt x="1759" y="3144"/>
                  </a:lnTo>
                  <a:lnTo>
                    <a:pt x="1796" y="3195"/>
                  </a:lnTo>
                  <a:lnTo>
                    <a:pt x="1832" y="3247"/>
                  </a:lnTo>
                  <a:lnTo>
                    <a:pt x="1869" y="3298"/>
                  </a:lnTo>
                  <a:lnTo>
                    <a:pt x="1905" y="3348"/>
                  </a:lnTo>
                  <a:lnTo>
                    <a:pt x="1942" y="3399"/>
                  </a:lnTo>
                  <a:lnTo>
                    <a:pt x="1978" y="3450"/>
                  </a:lnTo>
                  <a:lnTo>
                    <a:pt x="2015" y="3500"/>
                  </a:lnTo>
                  <a:lnTo>
                    <a:pt x="2051" y="3550"/>
                  </a:lnTo>
                  <a:lnTo>
                    <a:pt x="2089" y="3600"/>
                  </a:lnTo>
                  <a:lnTo>
                    <a:pt x="2125" y="3650"/>
                  </a:lnTo>
                  <a:lnTo>
                    <a:pt x="2162" y="3700"/>
                  </a:lnTo>
                  <a:lnTo>
                    <a:pt x="2198" y="3749"/>
                  </a:lnTo>
                  <a:lnTo>
                    <a:pt x="2235" y="3798"/>
                  </a:lnTo>
                  <a:lnTo>
                    <a:pt x="2271" y="3847"/>
                  </a:lnTo>
                  <a:lnTo>
                    <a:pt x="2307" y="3896"/>
                  </a:lnTo>
                  <a:lnTo>
                    <a:pt x="2343" y="3944"/>
                  </a:lnTo>
                  <a:lnTo>
                    <a:pt x="2379" y="3993"/>
                  </a:lnTo>
                  <a:lnTo>
                    <a:pt x="2416" y="4041"/>
                  </a:lnTo>
                  <a:lnTo>
                    <a:pt x="2451" y="4089"/>
                  </a:lnTo>
                  <a:lnTo>
                    <a:pt x="2488" y="4137"/>
                  </a:lnTo>
                  <a:lnTo>
                    <a:pt x="2523" y="4184"/>
                  </a:lnTo>
                  <a:lnTo>
                    <a:pt x="2559" y="4230"/>
                  </a:lnTo>
                  <a:lnTo>
                    <a:pt x="2595" y="4277"/>
                  </a:lnTo>
                  <a:lnTo>
                    <a:pt x="2631" y="4324"/>
                  </a:lnTo>
                  <a:lnTo>
                    <a:pt x="2665" y="4370"/>
                  </a:lnTo>
                  <a:lnTo>
                    <a:pt x="2700" y="4416"/>
                  </a:lnTo>
                  <a:lnTo>
                    <a:pt x="2735" y="4461"/>
                  </a:lnTo>
                  <a:lnTo>
                    <a:pt x="2770" y="4507"/>
                  </a:lnTo>
                  <a:lnTo>
                    <a:pt x="2805" y="4550"/>
                  </a:lnTo>
                  <a:lnTo>
                    <a:pt x="2839" y="4595"/>
                  </a:lnTo>
                  <a:lnTo>
                    <a:pt x="2872" y="4639"/>
                  </a:lnTo>
                  <a:lnTo>
                    <a:pt x="2907" y="4683"/>
                  </a:lnTo>
                  <a:lnTo>
                    <a:pt x="2940" y="4726"/>
                  </a:lnTo>
                  <a:lnTo>
                    <a:pt x="2972" y="4768"/>
                  </a:lnTo>
                  <a:lnTo>
                    <a:pt x="3006" y="4811"/>
                  </a:lnTo>
                  <a:lnTo>
                    <a:pt x="3038" y="4853"/>
                  </a:lnTo>
                  <a:lnTo>
                    <a:pt x="3071" y="4894"/>
                  </a:lnTo>
                  <a:lnTo>
                    <a:pt x="3104" y="4935"/>
                  </a:lnTo>
                  <a:lnTo>
                    <a:pt x="3135" y="4976"/>
                  </a:lnTo>
                  <a:lnTo>
                    <a:pt x="3167" y="5016"/>
                  </a:lnTo>
                  <a:lnTo>
                    <a:pt x="3198" y="5056"/>
                  </a:lnTo>
                  <a:lnTo>
                    <a:pt x="3230" y="5094"/>
                  </a:lnTo>
                  <a:lnTo>
                    <a:pt x="3260" y="5134"/>
                  </a:lnTo>
                  <a:lnTo>
                    <a:pt x="3290" y="5172"/>
                  </a:lnTo>
                  <a:lnTo>
                    <a:pt x="3320" y="5209"/>
                  </a:lnTo>
                  <a:lnTo>
                    <a:pt x="3350" y="5247"/>
                  </a:lnTo>
                  <a:lnTo>
                    <a:pt x="3379" y="5283"/>
                  </a:lnTo>
                  <a:lnTo>
                    <a:pt x="3408" y="5319"/>
                  </a:lnTo>
                  <a:lnTo>
                    <a:pt x="3436" y="5355"/>
                  </a:lnTo>
                  <a:lnTo>
                    <a:pt x="3464" y="5389"/>
                  </a:lnTo>
                  <a:lnTo>
                    <a:pt x="3492" y="5424"/>
                  </a:lnTo>
                  <a:lnTo>
                    <a:pt x="3519" y="5457"/>
                  </a:lnTo>
                  <a:lnTo>
                    <a:pt x="3547" y="5491"/>
                  </a:lnTo>
                  <a:lnTo>
                    <a:pt x="3573" y="5523"/>
                  </a:lnTo>
                  <a:lnTo>
                    <a:pt x="3599" y="5555"/>
                  </a:lnTo>
                  <a:lnTo>
                    <a:pt x="3624" y="5586"/>
                  </a:lnTo>
                  <a:lnTo>
                    <a:pt x="3649" y="5618"/>
                  </a:lnTo>
                  <a:lnTo>
                    <a:pt x="3673" y="5647"/>
                  </a:lnTo>
                  <a:lnTo>
                    <a:pt x="3697" y="5677"/>
                  </a:lnTo>
                  <a:lnTo>
                    <a:pt x="3721" y="5705"/>
                  </a:lnTo>
                  <a:lnTo>
                    <a:pt x="3743" y="5733"/>
                  </a:lnTo>
                  <a:lnTo>
                    <a:pt x="3765" y="5761"/>
                  </a:lnTo>
                  <a:lnTo>
                    <a:pt x="3787" y="5788"/>
                  </a:lnTo>
                  <a:lnTo>
                    <a:pt x="3809" y="5814"/>
                  </a:lnTo>
                  <a:lnTo>
                    <a:pt x="3830" y="5839"/>
                  </a:lnTo>
                  <a:lnTo>
                    <a:pt x="3850" y="5864"/>
                  </a:lnTo>
                  <a:lnTo>
                    <a:pt x="3870" y="5888"/>
                  </a:lnTo>
                  <a:lnTo>
                    <a:pt x="3888" y="5911"/>
                  </a:lnTo>
                  <a:lnTo>
                    <a:pt x="3907" y="5932"/>
                  </a:lnTo>
                  <a:lnTo>
                    <a:pt x="3925" y="5954"/>
                  </a:lnTo>
                  <a:lnTo>
                    <a:pt x="3943" y="5975"/>
                  </a:lnTo>
                  <a:lnTo>
                    <a:pt x="3959" y="5995"/>
                  </a:lnTo>
                  <a:lnTo>
                    <a:pt x="3975" y="6015"/>
                  </a:lnTo>
                  <a:lnTo>
                    <a:pt x="3990" y="6033"/>
                  </a:lnTo>
                  <a:lnTo>
                    <a:pt x="4005" y="6050"/>
                  </a:lnTo>
                  <a:lnTo>
                    <a:pt x="4019" y="6067"/>
                  </a:lnTo>
                  <a:lnTo>
                    <a:pt x="4032" y="6084"/>
                  </a:lnTo>
                  <a:lnTo>
                    <a:pt x="4045" y="6098"/>
                  </a:lnTo>
                  <a:lnTo>
                    <a:pt x="4057" y="6113"/>
                  </a:lnTo>
                  <a:lnTo>
                    <a:pt x="4069" y="6126"/>
                  </a:lnTo>
                  <a:lnTo>
                    <a:pt x="4079" y="6139"/>
                  </a:lnTo>
                  <a:lnTo>
                    <a:pt x="4088" y="6150"/>
                  </a:lnTo>
                  <a:lnTo>
                    <a:pt x="4098" y="6162"/>
                  </a:lnTo>
                  <a:lnTo>
                    <a:pt x="4106" y="6171"/>
                  </a:lnTo>
                  <a:lnTo>
                    <a:pt x="4113" y="6181"/>
                  </a:lnTo>
                  <a:lnTo>
                    <a:pt x="4121" y="6189"/>
                  </a:lnTo>
                  <a:lnTo>
                    <a:pt x="4127" y="6196"/>
                  </a:lnTo>
                  <a:lnTo>
                    <a:pt x="4132" y="6202"/>
                  </a:lnTo>
                  <a:lnTo>
                    <a:pt x="4136" y="6208"/>
                  </a:lnTo>
                  <a:lnTo>
                    <a:pt x="4141" y="6212"/>
                  </a:lnTo>
                  <a:lnTo>
                    <a:pt x="4144" y="6216"/>
                  </a:lnTo>
                  <a:lnTo>
                    <a:pt x="4146" y="6218"/>
                  </a:lnTo>
                  <a:lnTo>
                    <a:pt x="4147" y="6219"/>
                  </a:lnTo>
                  <a:lnTo>
                    <a:pt x="4147" y="6220"/>
                  </a:lnTo>
                </a:path>
              </a:pathLst>
            </a:custGeom>
            <a:noFill/>
            <a:ln w="57150">
              <a:solidFill>
                <a:srgbClr val="053ABF"/>
              </a:solidFill>
              <a:round/>
              <a:headEnd/>
              <a:tailEnd/>
            </a:ln>
          </p:spPr>
          <p:txBody>
            <a:bodyPr>
              <a:prstTxWarp prst="textNoShape">
                <a:avLst/>
              </a:prstTxWarp>
            </a:bodyPr>
            <a:lstStyle/>
            <a:p>
              <a:endParaRPr lang="en-US" sz="1400">
                <a:latin typeface="Times New Roman"/>
                <a:cs typeface="Times New Roman"/>
              </a:endParaRPr>
            </a:p>
          </p:txBody>
        </p:sp>
        <p:sp>
          <p:nvSpPr>
            <p:cNvPr id="28" name="Rectangle 7"/>
            <p:cNvSpPr>
              <a:spLocks noChangeAspect="1" noChangeArrowheads="1"/>
            </p:cNvSpPr>
            <p:nvPr/>
          </p:nvSpPr>
          <p:spPr bwMode="auto">
            <a:xfrm>
              <a:off x="6674629" y="4748907"/>
              <a:ext cx="623887" cy="276999"/>
            </a:xfrm>
            <a:prstGeom prst="rect">
              <a:avLst/>
            </a:prstGeom>
            <a:noFill/>
            <a:ln w="9525">
              <a:noFill/>
              <a:miter lim="800000"/>
              <a:headEnd/>
              <a:tailEnd/>
            </a:ln>
          </p:spPr>
          <p:txBody>
            <a:bodyPr lIns="0" tIns="0" rIns="0" bIns="0">
              <a:prstTxWarp prst="textNoShape">
                <a:avLst/>
              </a:prstTxWarp>
              <a:spAutoFit/>
            </a:bodyPr>
            <a:lstStyle/>
            <a:p>
              <a:r>
                <a:rPr kumimoji="0" lang="en-US" b="1" i="1" dirty="0">
                  <a:solidFill>
                    <a:srgbClr val="053ABF"/>
                  </a:solidFill>
                  <a:latin typeface="Times New Roman"/>
                  <a:cs typeface="Times New Roman"/>
                </a:rPr>
                <a:t>AD</a:t>
              </a:r>
              <a:r>
                <a:rPr kumimoji="0" lang="en-US" b="1" i="1" baseline="-25000" dirty="0">
                  <a:solidFill>
                    <a:srgbClr val="053ABF"/>
                  </a:solidFill>
                  <a:latin typeface="Times New Roman"/>
                  <a:cs typeface="Times New Roman"/>
                </a:rPr>
                <a:t>1</a:t>
              </a:r>
              <a:endParaRPr kumimoji="0" lang="en-US" b="1" baseline="-25000" dirty="0">
                <a:solidFill>
                  <a:srgbClr val="053ABF"/>
                </a:solidFill>
                <a:latin typeface="Times New Roman"/>
                <a:cs typeface="Times New Roman"/>
              </a:endParaRPr>
            </a:p>
          </p:txBody>
        </p:sp>
      </p:grpSp>
      <p:grpSp>
        <p:nvGrpSpPr>
          <p:cNvPr id="25" name="Group 24"/>
          <p:cNvGrpSpPr/>
          <p:nvPr/>
        </p:nvGrpSpPr>
        <p:grpSpPr>
          <a:xfrm>
            <a:off x="5015691" y="2342257"/>
            <a:ext cx="2282825" cy="2683649"/>
            <a:chOff x="5015691" y="2342257"/>
            <a:chExt cx="2282825" cy="2683649"/>
          </a:xfrm>
        </p:grpSpPr>
        <p:sp>
          <p:nvSpPr>
            <p:cNvPr id="38" name="Freeform 6"/>
            <p:cNvSpPr>
              <a:spLocks noChangeAspect="1"/>
            </p:cNvSpPr>
            <p:nvPr/>
          </p:nvSpPr>
          <p:spPr bwMode="auto">
            <a:xfrm>
              <a:off x="5015691" y="2342257"/>
              <a:ext cx="1668463" cy="2501900"/>
            </a:xfrm>
            <a:custGeom>
              <a:avLst/>
              <a:gdLst>
                <a:gd name="T0" fmla="*/ 8047 w 4147"/>
                <a:gd name="T1" fmla="*/ 28961 h 6220"/>
                <a:gd name="T2" fmla="*/ 21323 w 4147"/>
                <a:gd name="T3" fmla="*/ 73609 h 6220"/>
                <a:gd name="T4" fmla="*/ 37819 w 4147"/>
                <a:gd name="T5" fmla="*/ 120670 h 6220"/>
                <a:gd name="T6" fmla="*/ 56326 w 4147"/>
                <a:gd name="T7" fmla="*/ 169341 h 6220"/>
                <a:gd name="T8" fmla="*/ 77247 w 4147"/>
                <a:gd name="T9" fmla="*/ 219620 h 6220"/>
                <a:gd name="T10" fmla="*/ 100180 w 4147"/>
                <a:gd name="T11" fmla="*/ 271508 h 6220"/>
                <a:gd name="T12" fmla="*/ 125527 w 4147"/>
                <a:gd name="T13" fmla="*/ 325006 h 6220"/>
                <a:gd name="T14" fmla="*/ 152885 w 4147"/>
                <a:gd name="T15" fmla="*/ 379307 h 6220"/>
                <a:gd name="T16" fmla="*/ 181853 w 4147"/>
                <a:gd name="T17" fmla="*/ 435218 h 6220"/>
                <a:gd name="T18" fmla="*/ 212833 w 4147"/>
                <a:gd name="T19" fmla="*/ 491933 h 6220"/>
                <a:gd name="T20" fmla="*/ 245019 w 4147"/>
                <a:gd name="T21" fmla="*/ 549855 h 6220"/>
                <a:gd name="T22" fmla="*/ 278815 w 4147"/>
                <a:gd name="T23" fmla="*/ 608581 h 6220"/>
                <a:gd name="T24" fmla="*/ 314220 w 4147"/>
                <a:gd name="T25" fmla="*/ 668112 h 6220"/>
                <a:gd name="T26" fmla="*/ 351234 w 4147"/>
                <a:gd name="T27" fmla="*/ 728447 h 6220"/>
                <a:gd name="T28" fmla="*/ 388651 w 4147"/>
                <a:gd name="T29" fmla="*/ 789185 h 6220"/>
                <a:gd name="T30" fmla="*/ 427677 w 4147"/>
                <a:gd name="T31" fmla="*/ 851129 h 6220"/>
                <a:gd name="T32" fmla="*/ 467508 w 4147"/>
                <a:gd name="T33" fmla="*/ 912671 h 6220"/>
                <a:gd name="T34" fmla="*/ 508545 w 4147"/>
                <a:gd name="T35" fmla="*/ 974615 h 6220"/>
                <a:gd name="T36" fmla="*/ 550388 w 4147"/>
                <a:gd name="T37" fmla="*/ 1036559 h 6220"/>
                <a:gd name="T38" fmla="*/ 592632 w 4147"/>
                <a:gd name="T39" fmla="*/ 1099308 h 6220"/>
                <a:gd name="T40" fmla="*/ 635279 w 4147"/>
                <a:gd name="T41" fmla="*/ 1161252 h 6220"/>
                <a:gd name="T42" fmla="*/ 678731 w 4147"/>
                <a:gd name="T43" fmla="*/ 1223196 h 6220"/>
                <a:gd name="T44" fmla="*/ 722585 w 4147"/>
                <a:gd name="T45" fmla="*/ 1285140 h 6220"/>
                <a:gd name="T46" fmla="*/ 766439 w 4147"/>
                <a:gd name="T47" fmla="*/ 1346682 h 6220"/>
                <a:gd name="T48" fmla="*/ 810695 w 4147"/>
                <a:gd name="T49" fmla="*/ 1407822 h 6220"/>
                <a:gd name="T50" fmla="*/ 854952 w 4147"/>
                <a:gd name="T51" fmla="*/ 1468157 h 6220"/>
                <a:gd name="T52" fmla="*/ 899208 w 4147"/>
                <a:gd name="T53" fmla="*/ 1527687 h 6220"/>
                <a:gd name="T54" fmla="*/ 942659 w 4147"/>
                <a:gd name="T55" fmla="*/ 1586414 h 6220"/>
                <a:gd name="T56" fmla="*/ 986111 w 4147"/>
                <a:gd name="T57" fmla="*/ 1644738 h 6220"/>
                <a:gd name="T58" fmla="*/ 1029563 w 4147"/>
                <a:gd name="T59" fmla="*/ 1701453 h 6220"/>
                <a:gd name="T60" fmla="*/ 1072210 w 4147"/>
                <a:gd name="T61" fmla="*/ 1757766 h 6220"/>
                <a:gd name="T62" fmla="*/ 1114454 w 4147"/>
                <a:gd name="T63" fmla="*/ 1812872 h 6220"/>
                <a:gd name="T64" fmla="*/ 1155492 w 4147"/>
                <a:gd name="T65" fmla="*/ 1865967 h 6220"/>
                <a:gd name="T66" fmla="*/ 1195725 w 4147"/>
                <a:gd name="T67" fmla="*/ 1917855 h 6220"/>
                <a:gd name="T68" fmla="*/ 1235556 w 4147"/>
                <a:gd name="T69" fmla="*/ 1968537 h 6220"/>
                <a:gd name="T70" fmla="*/ 1274179 w 4147"/>
                <a:gd name="T71" fmla="*/ 2017609 h 6220"/>
                <a:gd name="T72" fmla="*/ 1311596 w 4147"/>
                <a:gd name="T73" fmla="*/ 2065073 h 6220"/>
                <a:gd name="T74" fmla="*/ 1347806 w 4147"/>
                <a:gd name="T75" fmla="*/ 2110526 h 6220"/>
                <a:gd name="T76" fmla="*/ 1382406 w 4147"/>
                <a:gd name="T77" fmla="*/ 2153967 h 6220"/>
                <a:gd name="T78" fmla="*/ 1415800 w 4147"/>
                <a:gd name="T79" fmla="*/ 2194995 h 6220"/>
                <a:gd name="T80" fmla="*/ 1447986 w 4147"/>
                <a:gd name="T81" fmla="*/ 2234414 h 6220"/>
                <a:gd name="T82" fmla="*/ 1477759 w 4147"/>
                <a:gd name="T83" fmla="*/ 2271420 h 6220"/>
                <a:gd name="T84" fmla="*/ 1505922 w 4147"/>
                <a:gd name="T85" fmla="*/ 2306012 h 6220"/>
                <a:gd name="T86" fmla="*/ 1532475 w 4147"/>
                <a:gd name="T87" fmla="*/ 2338593 h 6220"/>
                <a:gd name="T88" fmla="*/ 1557018 w 4147"/>
                <a:gd name="T89" fmla="*/ 2368358 h 6220"/>
                <a:gd name="T90" fmla="*/ 1579146 w 4147"/>
                <a:gd name="T91" fmla="*/ 2394906 h 6220"/>
                <a:gd name="T92" fmla="*/ 1599262 w 4147"/>
                <a:gd name="T93" fmla="*/ 2419442 h 6220"/>
                <a:gd name="T94" fmla="*/ 1616965 w 4147"/>
                <a:gd name="T95" fmla="*/ 2440358 h 6220"/>
                <a:gd name="T96" fmla="*/ 1632253 w 4147"/>
                <a:gd name="T97" fmla="*/ 2458861 h 6220"/>
                <a:gd name="T98" fmla="*/ 1644726 w 4147"/>
                <a:gd name="T99" fmla="*/ 2473744 h 6220"/>
                <a:gd name="T100" fmla="*/ 1654784 w 4147"/>
                <a:gd name="T101" fmla="*/ 2486213 h 6220"/>
                <a:gd name="T102" fmla="*/ 1662428 w 4147"/>
                <a:gd name="T103" fmla="*/ 2494660 h 6220"/>
                <a:gd name="T104" fmla="*/ 1667256 w 4147"/>
                <a:gd name="T105" fmla="*/ 2500291 h 6220"/>
                <a:gd name="T106" fmla="*/ 1668463 w 4147"/>
                <a:gd name="T107" fmla="*/ 2501900 h 622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147"/>
                <a:gd name="T163" fmla="*/ 0 h 6220"/>
                <a:gd name="T164" fmla="*/ 4147 w 4147"/>
                <a:gd name="T165" fmla="*/ 6220 h 622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147" h="6220">
                  <a:moveTo>
                    <a:pt x="0" y="0"/>
                  </a:moveTo>
                  <a:lnTo>
                    <a:pt x="10" y="35"/>
                  </a:lnTo>
                  <a:lnTo>
                    <a:pt x="20" y="72"/>
                  </a:lnTo>
                  <a:lnTo>
                    <a:pt x="31" y="108"/>
                  </a:lnTo>
                  <a:lnTo>
                    <a:pt x="42" y="146"/>
                  </a:lnTo>
                  <a:lnTo>
                    <a:pt x="53" y="183"/>
                  </a:lnTo>
                  <a:lnTo>
                    <a:pt x="67" y="222"/>
                  </a:lnTo>
                  <a:lnTo>
                    <a:pt x="79" y="260"/>
                  </a:lnTo>
                  <a:lnTo>
                    <a:pt x="94" y="300"/>
                  </a:lnTo>
                  <a:lnTo>
                    <a:pt x="109" y="340"/>
                  </a:lnTo>
                  <a:lnTo>
                    <a:pt x="124" y="380"/>
                  </a:lnTo>
                  <a:lnTo>
                    <a:pt x="140" y="421"/>
                  </a:lnTo>
                  <a:lnTo>
                    <a:pt x="157" y="463"/>
                  </a:lnTo>
                  <a:lnTo>
                    <a:pt x="174" y="504"/>
                  </a:lnTo>
                  <a:lnTo>
                    <a:pt x="192" y="546"/>
                  </a:lnTo>
                  <a:lnTo>
                    <a:pt x="211" y="589"/>
                  </a:lnTo>
                  <a:lnTo>
                    <a:pt x="231" y="631"/>
                  </a:lnTo>
                  <a:lnTo>
                    <a:pt x="249" y="675"/>
                  </a:lnTo>
                  <a:lnTo>
                    <a:pt x="270" y="719"/>
                  </a:lnTo>
                  <a:lnTo>
                    <a:pt x="291" y="763"/>
                  </a:lnTo>
                  <a:lnTo>
                    <a:pt x="312" y="808"/>
                  </a:lnTo>
                  <a:lnTo>
                    <a:pt x="335" y="852"/>
                  </a:lnTo>
                  <a:lnTo>
                    <a:pt x="357" y="897"/>
                  </a:lnTo>
                  <a:lnTo>
                    <a:pt x="380" y="943"/>
                  </a:lnTo>
                  <a:lnTo>
                    <a:pt x="404" y="989"/>
                  </a:lnTo>
                  <a:lnTo>
                    <a:pt x="428" y="1035"/>
                  </a:lnTo>
                  <a:lnTo>
                    <a:pt x="452" y="1082"/>
                  </a:lnTo>
                  <a:lnTo>
                    <a:pt x="477" y="1129"/>
                  </a:lnTo>
                  <a:lnTo>
                    <a:pt x="503" y="1176"/>
                  </a:lnTo>
                  <a:lnTo>
                    <a:pt x="529" y="1223"/>
                  </a:lnTo>
                  <a:lnTo>
                    <a:pt x="555" y="1270"/>
                  </a:lnTo>
                  <a:lnTo>
                    <a:pt x="582" y="1318"/>
                  </a:lnTo>
                  <a:lnTo>
                    <a:pt x="609" y="1367"/>
                  </a:lnTo>
                  <a:lnTo>
                    <a:pt x="636" y="1415"/>
                  </a:lnTo>
                  <a:lnTo>
                    <a:pt x="664" y="1464"/>
                  </a:lnTo>
                  <a:lnTo>
                    <a:pt x="693" y="1513"/>
                  </a:lnTo>
                  <a:lnTo>
                    <a:pt x="722" y="1562"/>
                  </a:lnTo>
                  <a:lnTo>
                    <a:pt x="752" y="1612"/>
                  </a:lnTo>
                  <a:lnTo>
                    <a:pt x="781" y="1661"/>
                  </a:lnTo>
                  <a:lnTo>
                    <a:pt x="811" y="1711"/>
                  </a:lnTo>
                  <a:lnTo>
                    <a:pt x="841" y="1761"/>
                  </a:lnTo>
                  <a:lnTo>
                    <a:pt x="873" y="1811"/>
                  </a:lnTo>
                  <a:lnTo>
                    <a:pt x="903" y="1861"/>
                  </a:lnTo>
                  <a:lnTo>
                    <a:pt x="934" y="1912"/>
                  </a:lnTo>
                  <a:lnTo>
                    <a:pt x="966" y="1962"/>
                  </a:lnTo>
                  <a:lnTo>
                    <a:pt x="999" y="2014"/>
                  </a:lnTo>
                  <a:lnTo>
                    <a:pt x="1031" y="2065"/>
                  </a:lnTo>
                  <a:lnTo>
                    <a:pt x="1063" y="2116"/>
                  </a:lnTo>
                  <a:lnTo>
                    <a:pt x="1096" y="2167"/>
                  </a:lnTo>
                  <a:lnTo>
                    <a:pt x="1129" y="2218"/>
                  </a:lnTo>
                  <a:lnTo>
                    <a:pt x="1162" y="2269"/>
                  </a:lnTo>
                  <a:lnTo>
                    <a:pt x="1197" y="2320"/>
                  </a:lnTo>
                  <a:lnTo>
                    <a:pt x="1230" y="2372"/>
                  </a:lnTo>
                  <a:lnTo>
                    <a:pt x="1264" y="2423"/>
                  </a:lnTo>
                  <a:lnTo>
                    <a:pt x="1299" y="2474"/>
                  </a:lnTo>
                  <a:lnTo>
                    <a:pt x="1333" y="2526"/>
                  </a:lnTo>
                  <a:lnTo>
                    <a:pt x="1368" y="2577"/>
                  </a:lnTo>
                  <a:lnTo>
                    <a:pt x="1403" y="2630"/>
                  </a:lnTo>
                  <a:lnTo>
                    <a:pt x="1437" y="2681"/>
                  </a:lnTo>
                  <a:lnTo>
                    <a:pt x="1473" y="2733"/>
                  </a:lnTo>
                  <a:lnTo>
                    <a:pt x="1508" y="2784"/>
                  </a:lnTo>
                  <a:lnTo>
                    <a:pt x="1544" y="2836"/>
                  </a:lnTo>
                  <a:lnTo>
                    <a:pt x="1579" y="2887"/>
                  </a:lnTo>
                  <a:lnTo>
                    <a:pt x="1616" y="2939"/>
                  </a:lnTo>
                  <a:lnTo>
                    <a:pt x="1651" y="2990"/>
                  </a:lnTo>
                  <a:lnTo>
                    <a:pt x="1687" y="3041"/>
                  </a:lnTo>
                  <a:lnTo>
                    <a:pt x="1724" y="3093"/>
                  </a:lnTo>
                  <a:lnTo>
                    <a:pt x="1759" y="3144"/>
                  </a:lnTo>
                  <a:lnTo>
                    <a:pt x="1796" y="3195"/>
                  </a:lnTo>
                  <a:lnTo>
                    <a:pt x="1832" y="3247"/>
                  </a:lnTo>
                  <a:lnTo>
                    <a:pt x="1869" y="3298"/>
                  </a:lnTo>
                  <a:lnTo>
                    <a:pt x="1905" y="3348"/>
                  </a:lnTo>
                  <a:lnTo>
                    <a:pt x="1942" y="3399"/>
                  </a:lnTo>
                  <a:lnTo>
                    <a:pt x="1978" y="3450"/>
                  </a:lnTo>
                  <a:lnTo>
                    <a:pt x="2015" y="3500"/>
                  </a:lnTo>
                  <a:lnTo>
                    <a:pt x="2051" y="3550"/>
                  </a:lnTo>
                  <a:lnTo>
                    <a:pt x="2089" y="3600"/>
                  </a:lnTo>
                  <a:lnTo>
                    <a:pt x="2125" y="3650"/>
                  </a:lnTo>
                  <a:lnTo>
                    <a:pt x="2162" y="3700"/>
                  </a:lnTo>
                  <a:lnTo>
                    <a:pt x="2198" y="3749"/>
                  </a:lnTo>
                  <a:lnTo>
                    <a:pt x="2235" y="3798"/>
                  </a:lnTo>
                  <a:lnTo>
                    <a:pt x="2271" y="3847"/>
                  </a:lnTo>
                  <a:lnTo>
                    <a:pt x="2307" y="3896"/>
                  </a:lnTo>
                  <a:lnTo>
                    <a:pt x="2343" y="3944"/>
                  </a:lnTo>
                  <a:lnTo>
                    <a:pt x="2379" y="3993"/>
                  </a:lnTo>
                  <a:lnTo>
                    <a:pt x="2416" y="4041"/>
                  </a:lnTo>
                  <a:lnTo>
                    <a:pt x="2451" y="4089"/>
                  </a:lnTo>
                  <a:lnTo>
                    <a:pt x="2488" y="4137"/>
                  </a:lnTo>
                  <a:lnTo>
                    <a:pt x="2523" y="4184"/>
                  </a:lnTo>
                  <a:lnTo>
                    <a:pt x="2559" y="4230"/>
                  </a:lnTo>
                  <a:lnTo>
                    <a:pt x="2595" y="4277"/>
                  </a:lnTo>
                  <a:lnTo>
                    <a:pt x="2631" y="4324"/>
                  </a:lnTo>
                  <a:lnTo>
                    <a:pt x="2665" y="4370"/>
                  </a:lnTo>
                  <a:lnTo>
                    <a:pt x="2700" y="4416"/>
                  </a:lnTo>
                  <a:lnTo>
                    <a:pt x="2735" y="4461"/>
                  </a:lnTo>
                  <a:lnTo>
                    <a:pt x="2770" y="4507"/>
                  </a:lnTo>
                  <a:lnTo>
                    <a:pt x="2805" y="4550"/>
                  </a:lnTo>
                  <a:lnTo>
                    <a:pt x="2839" y="4595"/>
                  </a:lnTo>
                  <a:lnTo>
                    <a:pt x="2872" y="4639"/>
                  </a:lnTo>
                  <a:lnTo>
                    <a:pt x="2907" y="4683"/>
                  </a:lnTo>
                  <a:lnTo>
                    <a:pt x="2940" y="4726"/>
                  </a:lnTo>
                  <a:lnTo>
                    <a:pt x="2972" y="4768"/>
                  </a:lnTo>
                  <a:lnTo>
                    <a:pt x="3006" y="4811"/>
                  </a:lnTo>
                  <a:lnTo>
                    <a:pt x="3038" y="4853"/>
                  </a:lnTo>
                  <a:lnTo>
                    <a:pt x="3071" y="4894"/>
                  </a:lnTo>
                  <a:lnTo>
                    <a:pt x="3104" y="4935"/>
                  </a:lnTo>
                  <a:lnTo>
                    <a:pt x="3135" y="4976"/>
                  </a:lnTo>
                  <a:lnTo>
                    <a:pt x="3167" y="5016"/>
                  </a:lnTo>
                  <a:lnTo>
                    <a:pt x="3198" y="5056"/>
                  </a:lnTo>
                  <a:lnTo>
                    <a:pt x="3230" y="5094"/>
                  </a:lnTo>
                  <a:lnTo>
                    <a:pt x="3260" y="5134"/>
                  </a:lnTo>
                  <a:lnTo>
                    <a:pt x="3290" y="5172"/>
                  </a:lnTo>
                  <a:lnTo>
                    <a:pt x="3320" y="5209"/>
                  </a:lnTo>
                  <a:lnTo>
                    <a:pt x="3350" y="5247"/>
                  </a:lnTo>
                  <a:lnTo>
                    <a:pt x="3379" y="5283"/>
                  </a:lnTo>
                  <a:lnTo>
                    <a:pt x="3408" y="5319"/>
                  </a:lnTo>
                  <a:lnTo>
                    <a:pt x="3436" y="5355"/>
                  </a:lnTo>
                  <a:lnTo>
                    <a:pt x="3464" y="5389"/>
                  </a:lnTo>
                  <a:lnTo>
                    <a:pt x="3492" y="5424"/>
                  </a:lnTo>
                  <a:lnTo>
                    <a:pt x="3519" y="5457"/>
                  </a:lnTo>
                  <a:lnTo>
                    <a:pt x="3547" y="5491"/>
                  </a:lnTo>
                  <a:lnTo>
                    <a:pt x="3573" y="5523"/>
                  </a:lnTo>
                  <a:lnTo>
                    <a:pt x="3599" y="5555"/>
                  </a:lnTo>
                  <a:lnTo>
                    <a:pt x="3624" y="5586"/>
                  </a:lnTo>
                  <a:lnTo>
                    <a:pt x="3649" y="5618"/>
                  </a:lnTo>
                  <a:lnTo>
                    <a:pt x="3673" y="5647"/>
                  </a:lnTo>
                  <a:lnTo>
                    <a:pt x="3697" y="5677"/>
                  </a:lnTo>
                  <a:lnTo>
                    <a:pt x="3721" y="5705"/>
                  </a:lnTo>
                  <a:lnTo>
                    <a:pt x="3743" y="5733"/>
                  </a:lnTo>
                  <a:lnTo>
                    <a:pt x="3765" y="5761"/>
                  </a:lnTo>
                  <a:lnTo>
                    <a:pt x="3787" y="5788"/>
                  </a:lnTo>
                  <a:lnTo>
                    <a:pt x="3809" y="5814"/>
                  </a:lnTo>
                  <a:lnTo>
                    <a:pt x="3830" y="5839"/>
                  </a:lnTo>
                  <a:lnTo>
                    <a:pt x="3850" y="5864"/>
                  </a:lnTo>
                  <a:lnTo>
                    <a:pt x="3870" y="5888"/>
                  </a:lnTo>
                  <a:lnTo>
                    <a:pt x="3888" y="5911"/>
                  </a:lnTo>
                  <a:lnTo>
                    <a:pt x="3907" y="5932"/>
                  </a:lnTo>
                  <a:lnTo>
                    <a:pt x="3925" y="5954"/>
                  </a:lnTo>
                  <a:lnTo>
                    <a:pt x="3943" y="5975"/>
                  </a:lnTo>
                  <a:lnTo>
                    <a:pt x="3959" y="5995"/>
                  </a:lnTo>
                  <a:lnTo>
                    <a:pt x="3975" y="6015"/>
                  </a:lnTo>
                  <a:lnTo>
                    <a:pt x="3990" y="6033"/>
                  </a:lnTo>
                  <a:lnTo>
                    <a:pt x="4005" y="6050"/>
                  </a:lnTo>
                  <a:lnTo>
                    <a:pt x="4019" y="6067"/>
                  </a:lnTo>
                  <a:lnTo>
                    <a:pt x="4032" y="6084"/>
                  </a:lnTo>
                  <a:lnTo>
                    <a:pt x="4045" y="6098"/>
                  </a:lnTo>
                  <a:lnTo>
                    <a:pt x="4057" y="6113"/>
                  </a:lnTo>
                  <a:lnTo>
                    <a:pt x="4069" y="6126"/>
                  </a:lnTo>
                  <a:lnTo>
                    <a:pt x="4079" y="6139"/>
                  </a:lnTo>
                  <a:lnTo>
                    <a:pt x="4088" y="6150"/>
                  </a:lnTo>
                  <a:lnTo>
                    <a:pt x="4098" y="6162"/>
                  </a:lnTo>
                  <a:lnTo>
                    <a:pt x="4106" y="6171"/>
                  </a:lnTo>
                  <a:lnTo>
                    <a:pt x="4113" y="6181"/>
                  </a:lnTo>
                  <a:lnTo>
                    <a:pt x="4121" y="6189"/>
                  </a:lnTo>
                  <a:lnTo>
                    <a:pt x="4127" y="6196"/>
                  </a:lnTo>
                  <a:lnTo>
                    <a:pt x="4132" y="6202"/>
                  </a:lnTo>
                  <a:lnTo>
                    <a:pt x="4136" y="6208"/>
                  </a:lnTo>
                  <a:lnTo>
                    <a:pt x="4141" y="6212"/>
                  </a:lnTo>
                  <a:lnTo>
                    <a:pt x="4144" y="6216"/>
                  </a:lnTo>
                  <a:lnTo>
                    <a:pt x="4146" y="6218"/>
                  </a:lnTo>
                  <a:lnTo>
                    <a:pt x="4147" y="6219"/>
                  </a:lnTo>
                  <a:lnTo>
                    <a:pt x="4147" y="6220"/>
                  </a:lnTo>
                </a:path>
              </a:pathLst>
            </a:custGeom>
            <a:noFill/>
            <a:ln w="57150">
              <a:solidFill>
                <a:srgbClr val="053ABF"/>
              </a:solidFill>
              <a:round/>
              <a:headEnd/>
              <a:tailEnd/>
            </a:ln>
          </p:spPr>
          <p:txBody>
            <a:bodyPr>
              <a:prstTxWarp prst="textNoShape">
                <a:avLst/>
              </a:prstTxWarp>
            </a:bodyPr>
            <a:lstStyle/>
            <a:p>
              <a:endParaRPr lang="en-US" sz="1400">
                <a:latin typeface="Times New Roman"/>
                <a:cs typeface="Times New Roman"/>
              </a:endParaRPr>
            </a:p>
          </p:txBody>
        </p:sp>
        <p:sp>
          <p:nvSpPr>
            <p:cNvPr id="39" name="Rectangle 7"/>
            <p:cNvSpPr>
              <a:spLocks noChangeAspect="1" noChangeArrowheads="1"/>
            </p:cNvSpPr>
            <p:nvPr/>
          </p:nvSpPr>
          <p:spPr bwMode="auto">
            <a:xfrm>
              <a:off x="6674629" y="4748907"/>
              <a:ext cx="623887" cy="276999"/>
            </a:xfrm>
            <a:prstGeom prst="rect">
              <a:avLst/>
            </a:prstGeom>
            <a:noFill/>
            <a:ln w="9525">
              <a:noFill/>
              <a:miter lim="800000"/>
              <a:headEnd/>
              <a:tailEnd/>
            </a:ln>
          </p:spPr>
          <p:txBody>
            <a:bodyPr lIns="0" tIns="0" rIns="0" bIns="0">
              <a:prstTxWarp prst="textNoShape">
                <a:avLst/>
              </a:prstTxWarp>
              <a:spAutoFit/>
            </a:bodyPr>
            <a:lstStyle/>
            <a:p>
              <a:r>
                <a:rPr kumimoji="0" lang="en-US" b="1" i="1" dirty="0">
                  <a:solidFill>
                    <a:srgbClr val="053ABF"/>
                  </a:solidFill>
                  <a:latin typeface="Times New Roman"/>
                  <a:cs typeface="Times New Roman"/>
                </a:rPr>
                <a:t>AD</a:t>
              </a:r>
              <a:r>
                <a:rPr kumimoji="0" lang="en-US" b="1" i="1" baseline="-25000" dirty="0">
                  <a:solidFill>
                    <a:srgbClr val="053ABF"/>
                  </a:solidFill>
                  <a:latin typeface="Times New Roman"/>
                  <a:cs typeface="Times New Roman"/>
                </a:rPr>
                <a:t>1</a:t>
              </a:r>
              <a:endParaRPr kumimoji="0" lang="en-US" b="1" baseline="-25000" dirty="0">
                <a:solidFill>
                  <a:srgbClr val="053ABF"/>
                </a:solidFill>
                <a:latin typeface="Times New Roman"/>
                <a:cs typeface="Times New Roman"/>
              </a:endParaRPr>
            </a:p>
          </p:txBody>
        </p:sp>
      </p:grpSp>
      <p:sp>
        <p:nvSpPr>
          <p:cNvPr id="2" name="Title 1"/>
          <p:cNvSpPr>
            <a:spLocks noGrp="1"/>
          </p:cNvSpPr>
          <p:nvPr>
            <p:ph type="title"/>
          </p:nvPr>
        </p:nvSpPr>
        <p:spPr>
          <a:xfrm>
            <a:off x="119569" y="427612"/>
            <a:ext cx="8904855" cy="625631"/>
          </a:xfrm>
        </p:spPr>
        <p:txBody>
          <a:bodyPr/>
          <a:lstStyle/>
          <a:p>
            <a:r>
              <a:rPr lang="en-US" sz="3600" dirty="0" smtClean="0"/>
              <a:t>Fiscal Policy: New Classical View</a:t>
            </a:r>
          </a:p>
        </p:txBody>
      </p:sp>
      <p:sp>
        <p:nvSpPr>
          <p:cNvPr id="61" name="Text Box 10"/>
          <p:cNvSpPr txBox="1">
            <a:spLocks noChangeArrowheads="1"/>
          </p:cNvSpPr>
          <p:nvPr/>
        </p:nvSpPr>
        <p:spPr bwMode="auto">
          <a:xfrm>
            <a:off x="73111" y="1674102"/>
            <a:ext cx="4067571" cy="3729227"/>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b="1" i="1" dirty="0" smtClean="0">
                <a:latin typeface="Times New Roman" pitchFamily="18" charset="0"/>
                <a:cs typeface="Times New Roman" pitchFamily="18" charset="0"/>
              </a:rPr>
              <a:t>Expansionary Fiscal Policy</a:t>
            </a:r>
            <a:r>
              <a:rPr lang="en-US" sz="2000" dirty="0" smtClean="0">
                <a:latin typeface="Times New Roman" pitchFamily="18" charset="0"/>
                <a:cs typeface="Times New Roman" pitchFamily="18" charset="0"/>
              </a:rPr>
              <a:t>: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The New Classical view stresses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that deficits merely substitute future taxes for current taxes.</a:t>
            </a:r>
          </a:p>
          <a:p>
            <a:pPr marL="115888" indent="-115888">
              <a:lnSpc>
                <a:spcPct val="90000"/>
              </a:lnSpc>
              <a:spcBef>
                <a:spcPct val="50000"/>
              </a:spcBef>
              <a:buFontTx/>
              <a:buChar char="•"/>
            </a:pPr>
            <a:r>
              <a:rPr lang="en-US" sz="2000" dirty="0" smtClean="0">
                <a:latin typeface="Times New Roman" pitchFamily="18" charset="0"/>
                <a:cs typeface="Times New Roman" pitchFamily="18" charset="0"/>
              </a:rPr>
              <a:t>If households did not anticipate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the higher future taxes, aggregate demand would increase (from </a:t>
            </a:r>
            <a:r>
              <a:rPr lang="en-US" sz="2000" b="1" i="1" dirty="0" smtClean="0">
                <a:solidFill>
                  <a:srgbClr val="2962A2"/>
                </a:solidFill>
                <a:latin typeface="Times New Roman" pitchFamily="18" charset="0"/>
                <a:cs typeface="Times New Roman" pitchFamily="18" charset="0"/>
              </a:rPr>
              <a:t>AD</a:t>
            </a:r>
            <a:r>
              <a:rPr lang="en-US" sz="2000" b="1" i="1" baseline="-25000" dirty="0" smtClean="0">
                <a:solidFill>
                  <a:srgbClr val="2962A2"/>
                </a:solidFill>
                <a:latin typeface="Times New Roman" pitchFamily="18" charset="0"/>
                <a:cs typeface="Times New Roman" pitchFamily="18" charset="0"/>
              </a:rPr>
              <a:t>1</a:t>
            </a:r>
            <a:r>
              <a:rPr lang="en-US" sz="2000" dirty="0" smtClean="0">
                <a:latin typeface="Times New Roman" pitchFamily="18" charset="0"/>
                <a:cs typeface="Times New Roman" pitchFamily="18" charset="0"/>
              </a:rPr>
              <a:t> to </a:t>
            </a:r>
            <a:r>
              <a:rPr lang="en-US" sz="2000" b="1" i="1" dirty="0" smtClean="0">
                <a:solidFill>
                  <a:srgbClr val="2962A2"/>
                </a:solidFill>
                <a:latin typeface="Times New Roman" pitchFamily="18" charset="0"/>
                <a:cs typeface="Times New Roman" pitchFamily="18" charset="0"/>
              </a:rPr>
              <a:t>AD</a:t>
            </a:r>
            <a:r>
              <a:rPr lang="en-US" sz="2000" b="1" i="1" baseline="-25000" dirty="0" smtClean="0">
                <a:solidFill>
                  <a:srgbClr val="2962A2"/>
                </a:solidFill>
                <a:latin typeface="Times New Roman" pitchFamily="18" charset="0"/>
                <a:cs typeface="Times New Roman" pitchFamily="18" charset="0"/>
              </a:rPr>
              <a:t>2</a:t>
            </a:r>
            <a:r>
              <a:rPr lang="en-US" sz="2000" dirty="0" smtClean="0">
                <a:latin typeface="Times New Roman" pitchFamily="18" charset="0"/>
                <a:cs typeface="Times New Roman" pitchFamily="18" charset="0"/>
              </a:rPr>
              <a:t>).</a:t>
            </a:r>
          </a:p>
          <a:p>
            <a:pPr marL="115888" indent="-115888">
              <a:lnSpc>
                <a:spcPct val="90000"/>
              </a:lnSpc>
              <a:spcBef>
                <a:spcPct val="50000"/>
              </a:spcBef>
              <a:buFontTx/>
              <a:buChar char="•"/>
            </a:pPr>
            <a:r>
              <a:rPr lang="en-US" sz="2000" dirty="0" smtClean="0">
                <a:latin typeface="Times New Roman" pitchFamily="18" charset="0"/>
                <a:cs typeface="Times New Roman" pitchFamily="18" charset="0"/>
              </a:rPr>
              <a:t>However, when households fully anticipate the future taxes and save for them, demand remains unchanged at </a:t>
            </a:r>
            <a:r>
              <a:rPr lang="en-US" sz="2000" b="1" i="1" dirty="0" smtClean="0">
                <a:solidFill>
                  <a:schemeClr val="accent5">
                    <a:lumMod val="75000"/>
                  </a:schemeClr>
                </a:solidFill>
                <a:latin typeface="Times New Roman" pitchFamily="18" charset="0"/>
                <a:cs typeface="Times New Roman" pitchFamily="18" charset="0"/>
              </a:rPr>
              <a:t>AD</a:t>
            </a:r>
            <a:r>
              <a:rPr lang="en-US" sz="2000" b="1" i="1" baseline="-25000" dirty="0" smtClean="0">
                <a:solidFill>
                  <a:schemeClr val="accent5">
                    <a:lumMod val="75000"/>
                  </a:schemeClr>
                </a:solidFill>
                <a:latin typeface="Times New Roman" pitchFamily="18" charset="0"/>
                <a:cs typeface="Times New Roman" pitchFamily="18" charset="0"/>
              </a:rPr>
              <a:t>1</a:t>
            </a:r>
            <a:r>
              <a:rPr lang="en-US" sz="2000" dirty="0" smtClean="0">
                <a:latin typeface="Times New Roman" pitchFamily="18" charset="0"/>
                <a:cs typeface="Times New Roman" pitchFamily="18" charset="0"/>
              </a:rPr>
              <a:t>.</a:t>
            </a:r>
          </a:p>
        </p:txBody>
      </p:sp>
      <p:cxnSp>
        <p:nvCxnSpPr>
          <p:cNvPr id="92" name="Straight Connector 91"/>
          <p:cNvCxnSpPr/>
          <p:nvPr/>
        </p:nvCxnSpPr>
        <p:spPr>
          <a:xfrm>
            <a:off x="4128073"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47" name="Line 5"/>
          <p:cNvSpPr>
            <a:spLocks noChangeAspect="1" noChangeShapeType="1"/>
          </p:cNvSpPr>
          <p:nvPr/>
        </p:nvSpPr>
        <p:spPr bwMode="auto">
          <a:xfrm>
            <a:off x="4722385" y="5147261"/>
            <a:ext cx="2852691" cy="0"/>
          </a:xfrm>
          <a:prstGeom prst="line">
            <a:avLst/>
          </a:prstGeom>
          <a:noFill/>
          <a:ln w="28575">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8" name="Rectangle 6"/>
          <p:cNvSpPr>
            <a:spLocks noChangeAspect="1" noChangeArrowheads="1"/>
          </p:cNvSpPr>
          <p:nvPr/>
        </p:nvSpPr>
        <p:spPr bwMode="auto">
          <a:xfrm>
            <a:off x="7597426" y="5064637"/>
            <a:ext cx="1351344" cy="313419"/>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400" dirty="0" smtClean="0">
                <a:solidFill>
                  <a:srgbClr val="000000"/>
                </a:solidFill>
                <a:latin typeface="Times New Roman" pitchFamily="18" charset="0"/>
                <a:cs typeface="Times New Roman" pitchFamily="18" charset="0"/>
              </a:rPr>
              <a:t> Goods &amp; Services</a:t>
            </a:r>
            <a:r>
              <a:rPr lang="en-US" sz="1100" dirty="0" smtClean="0">
                <a:solidFill>
                  <a:srgbClr val="000000"/>
                </a:solidFill>
                <a:latin typeface="Times New Roman" pitchFamily="18" charset="0"/>
                <a:cs typeface="Times New Roman" pitchFamily="18" charset="0"/>
              </a:rPr>
              <a:t/>
            </a:r>
            <a:br>
              <a:rPr lang="en-US" sz="1100" dirty="0" smtClean="0">
                <a:solidFill>
                  <a:srgbClr val="000000"/>
                </a:solidFill>
                <a:latin typeface="Times New Roman" pitchFamily="18" charset="0"/>
                <a:cs typeface="Times New Roman" pitchFamily="18" charset="0"/>
              </a:rPr>
            </a:br>
            <a:r>
              <a:rPr lang="en-US" sz="1100" i="1" dirty="0" smtClean="0">
                <a:solidFill>
                  <a:srgbClr val="000000"/>
                </a:solidFill>
                <a:latin typeface="Times New Roman" pitchFamily="18" charset="0"/>
                <a:cs typeface="Times New Roman" pitchFamily="18" charset="0"/>
              </a:rPr>
              <a:t>(real GDP)</a:t>
            </a:r>
            <a:endParaRPr lang="en-US" sz="1400" i="1" dirty="0">
              <a:latin typeface="Times New Roman" pitchFamily="18" charset="0"/>
              <a:cs typeface="Times New Roman" pitchFamily="18" charset="0"/>
            </a:endParaRPr>
          </a:p>
        </p:txBody>
      </p:sp>
      <p:sp>
        <p:nvSpPr>
          <p:cNvPr id="49" name="Text Box 7"/>
          <p:cNvSpPr txBox="1">
            <a:spLocks noChangeAspect="1" noChangeArrowheads="1"/>
          </p:cNvSpPr>
          <p:nvPr/>
        </p:nvSpPr>
        <p:spPr bwMode="auto">
          <a:xfrm>
            <a:off x="4236610" y="1724864"/>
            <a:ext cx="593357" cy="404726"/>
          </a:xfrm>
          <a:prstGeom prst="rect">
            <a:avLst/>
          </a:prstGeom>
          <a:noFill/>
          <a:ln w="9525">
            <a:noFill/>
            <a:miter lim="800000"/>
            <a:headEnd/>
            <a:tailEnd/>
          </a:ln>
        </p:spPr>
        <p:txBody>
          <a:bodyPr wrap="none">
            <a:prstTxWarp prst="textNoShape">
              <a:avLst/>
            </a:prstTxWarp>
            <a:spAutoFit/>
          </a:bodyPr>
          <a:lstStyle/>
          <a:p>
            <a:pPr>
              <a:lnSpc>
                <a:spcPct val="70000"/>
              </a:lnSpc>
            </a:pPr>
            <a:r>
              <a:rPr lang="en-US" sz="1400" dirty="0" smtClean="0">
                <a:solidFill>
                  <a:srgbClr val="000000"/>
                </a:solidFill>
                <a:latin typeface="Times New Roman" pitchFamily="18" charset="0"/>
                <a:cs typeface="Times New Roman" pitchFamily="18" charset="0"/>
              </a:rPr>
              <a:t>Price</a:t>
            </a:r>
            <a:br>
              <a:rPr lang="en-US" sz="1400" dirty="0" smtClean="0">
                <a:solidFill>
                  <a:srgbClr val="000000"/>
                </a:solidFill>
                <a:latin typeface="Times New Roman" pitchFamily="18" charset="0"/>
                <a:cs typeface="Times New Roman" pitchFamily="18" charset="0"/>
              </a:rPr>
            </a:br>
            <a:r>
              <a:rPr lang="en-US" sz="1400" dirty="0" smtClean="0">
                <a:solidFill>
                  <a:srgbClr val="000000"/>
                </a:solidFill>
                <a:latin typeface="Times New Roman" pitchFamily="18" charset="0"/>
                <a:cs typeface="Times New Roman" pitchFamily="18" charset="0"/>
              </a:rPr>
              <a:t>Level</a:t>
            </a:r>
          </a:p>
        </p:txBody>
      </p:sp>
      <p:sp>
        <p:nvSpPr>
          <p:cNvPr id="50" name="Line 8"/>
          <p:cNvSpPr>
            <a:spLocks noChangeAspect="1" noChangeShapeType="1"/>
          </p:cNvSpPr>
          <p:nvPr/>
        </p:nvSpPr>
        <p:spPr bwMode="auto">
          <a:xfrm>
            <a:off x="4722385" y="2117354"/>
            <a:ext cx="0" cy="3035854"/>
          </a:xfrm>
          <a:prstGeom prst="line">
            <a:avLst/>
          </a:prstGeom>
          <a:noFill/>
          <a:ln w="28575">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0" name="Freeform 16"/>
          <p:cNvSpPr>
            <a:spLocks noChangeAspect="1"/>
          </p:cNvSpPr>
          <p:nvPr/>
        </p:nvSpPr>
        <p:spPr bwMode="auto">
          <a:xfrm>
            <a:off x="5980891" y="2512120"/>
            <a:ext cx="1708150" cy="1830387"/>
          </a:xfrm>
          <a:custGeom>
            <a:avLst/>
            <a:gdLst>
              <a:gd name="T0" fmla="*/ 30285 w 4625"/>
              <a:gd name="T1" fmla="*/ 1807503 h 4959"/>
              <a:gd name="T2" fmla="*/ 75713 w 4625"/>
              <a:gd name="T3" fmla="*/ 1772807 h 4959"/>
              <a:gd name="T4" fmla="*/ 121140 w 4625"/>
              <a:gd name="T5" fmla="*/ 1737004 h 4959"/>
              <a:gd name="T6" fmla="*/ 166568 w 4625"/>
              <a:gd name="T7" fmla="*/ 1700462 h 4959"/>
              <a:gd name="T8" fmla="*/ 211626 w 4625"/>
              <a:gd name="T9" fmla="*/ 1663183 h 4959"/>
              <a:gd name="T10" fmla="*/ 256684 w 4625"/>
              <a:gd name="T11" fmla="*/ 1625165 h 4959"/>
              <a:gd name="T12" fmla="*/ 301742 w 4625"/>
              <a:gd name="T13" fmla="*/ 1586409 h 4959"/>
              <a:gd name="T14" fmla="*/ 346431 w 4625"/>
              <a:gd name="T15" fmla="*/ 1546546 h 4959"/>
              <a:gd name="T16" fmla="*/ 390751 w 4625"/>
              <a:gd name="T17" fmla="*/ 1506314 h 4959"/>
              <a:gd name="T18" fmla="*/ 435440 w 4625"/>
              <a:gd name="T19" fmla="*/ 1465343 h 4959"/>
              <a:gd name="T20" fmla="*/ 479390 w 4625"/>
              <a:gd name="T21" fmla="*/ 1424003 h 4959"/>
              <a:gd name="T22" fmla="*/ 522971 w 4625"/>
              <a:gd name="T23" fmla="*/ 1382295 h 4959"/>
              <a:gd name="T24" fmla="*/ 566182 w 4625"/>
              <a:gd name="T25" fmla="*/ 1339848 h 4959"/>
              <a:gd name="T26" fmla="*/ 609394 w 4625"/>
              <a:gd name="T27" fmla="*/ 1297401 h 4959"/>
              <a:gd name="T28" fmla="*/ 651867 w 4625"/>
              <a:gd name="T29" fmla="*/ 1254585 h 4959"/>
              <a:gd name="T30" fmla="*/ 694340 w 4625"/>
              <a:gd name="T31" fmla="*/ 1211400 h 4959"/>
              <a:gd name="T32" fmla="*/ 735705 w 4625"/>
              <a:gd name="T33" fmla="*/ 1168583 h 4959"/>
              <a:gd name="T34" fmla="*/ 777070 w 4625"/>
              <a:gd name="T35" fmla="*/ 1125029 h 4959"/>
              <a:gd name="T36" fmla="*/ 818435 w 4625"/>
              <a:gd name="T37" fmla="*/ 1081475 h 4959"/>
              <a:gd name="T38" fmla="*/ 858692 w 4625"/>
              <a:gd name="T39" fmla="*/ 1037921 h 4959"/>
              <a:gd name="T40" fmla="*/ 898949 w 4625"/>
              <a:gd name="T41" fmla="*/ 994366 h 4959"/>
              <a:gd name="T42" fmla="*/ 938098 w 4625"/>
              <a:gd name="T43" fmla="*/ 950443 h 4959"/>
              <a:gd name="T44" fmla="*/ 976877 w 4625"/>
              <a:gd name="T45" fmla="*/ 906889 h 4959"/>
              <a:gd name="T46" fmla="*/ 1015657 w 4625"/>
              <a:gd name="T47" fmla="*/ 863703 h 4959"/>
              <a:gd name="T48" fmla="*/ 1053328 w 4625"/>
              <a:gd name="T49" fmla="*/ 820518 h 4959"/>
              <a:gd name="T50" fmla="*/ 1090261 w 4625"/>
              <a:gd name="T51" fmla="*/ 777702 h 4959"/>
              <a:gd name="T52" fmla="*/ 1126825 w 4625"/>
              <a:gd name="T53" fmla="*/ 735255 h 4959"/>
              <a:gd name="T54" fmla="*/ 1162650 w 4625"/>
              <a:gd name="T55" fmla="*/ 693177 h 4959"/>
              <a:gd name="T56" fmla="*/ 1197367 w 4625"/>
              <a:gd name="T57" fmla="*/ 651469 h 4959"/>
              <a:gd name="T58" fmla="*/ 1232084 w 4625"/>
              <a:gd name="T59" fmla="*/ 610867 h 4959"/>
              <a:gd name="T60" fmla="*/ 1265324 w 4625"/>
              <a:gd name="T61" fmla="*/ 569897 h 4959"/>
              <a:gd name="T62" fmla="*/ 1298563 w 4625"/>
              <a:gd name="T63" fmla="*/ 529664 h 4959"/>
              <a:gd name="T64" fmla="*/ 1330326 w 4625"/>
              <a:gd name="T65" fmla="*/ 490539 h 4959"/>
              <a:gd name="T66" fmla="*/ 1361349 w 4625"/>
              <a:gd name="T67" fmla="*/ 452152 h 4959"/>
              <a:gd name="T68" fmla="*/ 1391634 w 4625"/>
              <a:gd name="T69" fmla="*/ 413766 h 4959"/>
              <a:gd name="T70" fmla="*/ 1421181 w 4625"/>
              <a:gd name="T71" fmla="*/ 376855 h 4959"/>
              <a:gd name="T72" fmla="*/ 1449619 w 4625"/>
              <a:gd name="T73" fmla="*/ 340683 h 4959"/>
              <a:gd name="T74" fmla="*/ 1477319 w 4625"/>
              <a:gd name="T75" fmla="*/ 305618 h 4959"/>
              <a:gd name="T76" fmla="*/ 1503911 w 4625"/>
              <a:gd name="T77" fmla="*/ 271291 h 4959"/>
              <a:gd name="T78" fmla="*/ 1529764 w 4625"/>
              <a:gd name="T79" fmla="*/ 238072 h 4959"/>
              <a:gd name="T80" fmla="*/ 1554509 w 4625"/>
              <a:gd name="T81" fmla="*/ 205591 h 4959"/>
              <a:gd name="T82" fmla="*/ 1578146 w 4625"/>
              <a:gd name="T83" fmla="*/ 174217 h 4959"/>
              <a:gd name="T84" fmla="*/ 1600675 w 4625"/>
              <a:gd name="T85" fmla="*/ 144320 h 4959"/>
              <a:gd name="T86" fmla="*/ 1622096 w 4625"/>
              <a:gd name="T87" fmla="*/ 115899 h 4959"/>
              <a:gd name="T88" fmla="*/ 1642409 w 4625"/>
              <a:gd name="T89" fmla="*/ 88216 h 4959"/>
              <a:gd name="T90" fmla="*/ 1662353 w 4625"/>
              <a:gd name="T91" fmla="*/ 62379 h 4959"/>
              <a:gd name="T92" fmla="*/ 1680450 w 4625"/>
              <a:gd name="T93" fmla="*/ 37649 h 4959"/>
              <a:gd name="T94" fmla="*/ 1697070 w 4625"/>
              <a:gd name="T95" fmla="*/ 14395 h 495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4625"/>
              <a:gd name="T145" fmla="*/ 0 h 4959"/>
              <a:gd name="T146" fmla="*/ 4625 w 4625"/>
              <a:gd name="T147" fmla="*/ 4959 h 495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4625" h="4959">
                <a:moveTo>
                  <a:pt x="0" y="4959"/>
                </a:moveTo>
                <a:lnTo>
                  <a:pt x="40" y="4928"/>
                </a:lnTo>
                <a:lnTo>
                  <a:pt x="82" y="4897"/>
                </a:lnTo>
                <a:lnTo>
                  <a:pt x="122" y="4866"/>
                </a:lnTo>
                <a:lnTo>
                  <a:pt x="164" y="4835"/>
                </a:lnTo>
                <a:lnTo>
                  <a:pt x="205" y="4803"/>
                </a:lnTo>
                <a:lnTo>
                  <a:pt x="246" y="4771"/>
                </a:lnTo>
                <a:lnTo>
                  <a:pt x="287" y="4739"/>
                </a:lnTo>
                <a:lnTo>
                  <a:pt x="328" y="4706"/>
                </a:lnTo>
                <a:lnTo>
                  <a:pt x="369" y="4673"/>
                </a:lnTo>
                <a:lnTo>
                  <a:pt x="409" y="4640"/>
                </a:lnTo>
                <a:lnTo>
                  <a:pt x="451" y="4607"/>
                </a:lnTo>
                <a:lnTo>
                  <a:pt x="491" y="4574"/>
                </a:lnTo>
                <a:lnTo>
                  <a:pt x="532" y="4540"/>
                </a:lnTo>
                <a:lnTo>
                  <a:pt x="573" y="4506"/>
                </a:lnTo>
                <a:lnTo>
                  <a:pt x="614" y="4472"/>
                </a:lnTo>
                <a:lnTo>
                  <a:pt x="654" y="4437"/>
                </a:lnTo>
                <a:lnTo>
                  <a:pt x="695" y="4403"/>
                </a:lnTo>
                <a:lnTo>
                  <a:pt x="736" y="4368"/>
                </a:lnTo>
                <a:lnTo>
                  <a:pt x="776" y="4333"/>
                </a:lnTo>
                <a:lnTo>
                  <a:pt x="817" y="4298"/>
                </a:lnTo>
                <a:lnTo>
                  <a:pt x="857" y="4261"/>
                </a:lnTo>
                <a:lnTo>
                  <a:pt x="898" y="4226"/>
                </a:lnTo>
                <a:lnTo>
                  <a:pt x="938" y="4190"/>
                </a:lnTo>
                <a:lnTo>
                  <a:pt x="978" y="4154"/>
                </a:lnTo>
                <a:lnTo>
                  <a:pt x="1018" y="4118"/>
                </a:lnTo>
                <a:lnTo>
                  <a:pt x="1058" y="4081"/>
                </a:lnTo>
                <a:lnTo>
                  <a:pt x="1098" y="4044"/>
                </a:lnTo>
                <a:lnTo>
                  <a:pt x="1138" y="4007"/>
                </a:lnTo>
                <a:lnTo>
                  <a:pt x="1179" y="3970"/>
                </a:lnTo>
                <a:lnTo>
                  <a:pt x="1218" y="3933"/>
                </a:lnTo>
                <a:lnTo>
                  <a:pt x="1257" y="3895"/>
                </a:lnTo>
                <a:lnTo>
                  <a:pt x="1298" y="3858"/>
                </a:lnTo>
                <a:lnTo>
                  <a:pt x="1337" y="3821"/>
                </a:lnTo>
                <a:lnTo>
                  <a:pt x="1376" y="3782"/>
                </a:lnTo>
                <a:lnTo>
                  <a:pt x="1416" y="3745"/>
                </a:lnTo>
                <a:lnTo>
                  <a:pt x="1455" y="3707"/>
                </a:lnTo>
                <a:lnTo>
                  <a:pt x="1493" y="3669"/>
                </a:lnTo>
                <a:lnTo>
                  <a:pt x="1533" y="3630"/>
                </a:lnTo>
                <a:lnTo>
                  <a:pt x="1572" y="3592"/>
                </a:lnTo>
                <a:lnTo>
                  <a:pt x="1610" y="3554"/>
                </a:lnTo>
                <a:lnTo>
                  <a:pt x="1650" y="3515"/>
                </a:lnTo>
                <a:lnTo>
                  <a:pt x="1688" y="3477"/>
                </a:lnTo>
                <a:lnTo>
                  <a:pt x="1726" y="3438"/>
                </a:lnTo>
                <a:lnTo>
                  <a:pt x="1765" y="3399"/>
                </a:lnTo>
                <a:lnTo>
                  <a:pt x="1803" y="3360"/>
                </a:lnTo>
                <a:lnTo>
                  <a:pt x="1841" y="3322"/>
                </a:lnTo>
                <a:lnTo>
                  <a:pt x="1880" y="3282"/>
                </a:lnTo>
                <a:lnTo>
                  <a:pt x="1918" y="3244"/>
                </a:lnTo>
                <a:lnTo>
                  <a:pt x="1955" y="3204"/>
                </a:lnTo>
                <a:lnTo>
                  <a:pt x="1992" y="3166"/>
                </a:lnTo>
                <a:lnTo>
                  <a:pt x="2030" y="3127"/>
                </a:lnTo>
                <a:lnTo>
                  <a:pt x="2067" y="3087"/>
                </a:lnTo>
                <a:lnTo>
                  <a:pt x="2104" y="3048"/>
                </a:lnTo>
                <a:lnTo>
                  <a:pt x="2141" y="3009"/>
                </a:lnTo>
                <a:lnTo>
                  <a:pt x="2178" y="2969"/>
                </a:lnTo>
                <a:lnTo>
                  <a:pt x="2216" y="2930"/>
                </a:lnTo>
                <a:lnTo>
                  <a:pt x="2252" y="2890"/>
                </a:lnTo>
                <a:lnTo>
                  <a:pt x="2289" y="2851"/>
                </a:lnTo>
                <a:lnTo>
                  <a:pt x="2325" y="2812"/>
                </a:lnTo>
                <a:lnTo>
                  <a:pt x="2361" y="2772"/>
                </a:lnTo>
                <a:lnTo>
                  <a:pt x="2398" y="2733"/>
                </a:lnTo>
                <a:lnTo>
                  <a:pt x="2434" y="2694"/>
                </a:lnTo>
                <a:lnTo>
                  <a:pt x="2469" y="2654"/>
                </a:lnTo>
                <a:lnTo>
                  <a:pt x="2505" y="2615"/>
                </a:lnTo>
                <a:lnTo>
                  <a:pt x="2540" y="2575"/>
                </a:lnTo>
                <a:lnTo>
                  <a:pt x="2575" y="2536"/>
                </a:lnTo>
                <a:lnTo>
                  <a:pt x="2610" y="2497"/>
                </a:lnTo>
                <a:lnTo>
                  <a:pt x="2645" y="2457"/>
                </a:lnTo>
                <a:lnTo>
                  <a:pt x="2681" y="2418"/>
                </a:lnTo>
                <a:lnTo>
                  <a:pt x="2715" y="2380"/>
                </a:lnTo>
                <a:lnTo>
                  <a:pt x="2750" y="2340"/>
                </a:lnTo>
                <a:lnTo>
                  <a:pt x="2784" y="2301"/>
                </a:lnTo>
                <a:lnTo>
                  <a:pt x="2818" y="2262"/>
                </a:lnTo>
                <a:lnTo>
                  <a:pt x="2852" y="2223"/>
                </a:lnTo>
                <a:lnTo>
                  <a:pt x="2885" y="2185"/>
                </a:lnTo>
                <a:lnTo>
                  <a:pt x="2919" y="2146"/>
                </a:lnTo>
                <a:lnTo>
                  <a:pt x="2952" y="2107"/>
                </a:lnTo>
                <a:lnTo>
                  <a:pt x="2985" y="2069"/>
                </a:lnTo>
                <a:lnTo>
                  <a:pt x="3018" y="2030"/>
                </a:lnTo>
                <a:lnTo>
                  <a:pt x="3051" y="1992"/>
                </a:lnTo>
                <a:lnTo>
                  <a:pt x="3083" y="1955"/>
                </a:lnTo>
                <a:lnTo>
                  <a:pt x="3116" y="1917"/>
                </a:lnTo>
                <a:lnTo>
                  <a:pt x="3148" y="1878"/>
                </a:lnTo>
                <a:lnTo>
                  <a:pt x="3179" y="1841"/>
                </a:lnTo>
                <a:lnTo>
                  <a:pt x="3211" y="1804"/>
                </a:lnTo>
                <a:lnTo>
                  <a:pt x="3242" y="1765"/>
                </a:lnTo>
                <a:lnTo>
                  <a:pt x="3274" y="1728"/>
                </a:lnTo>
                <a:lnTo>
                  <a:pt x="3305" y="1691"/>
                </a:lnTo>
                <a:lnTo>
                  <a:pt x="3336" y="1655"/>
                </a:lnTo>
                <a:lnTo>
                  <a:pt x="3366" y="1617"/>
                </a:lnTo>
                <a:lnTo>
                  <a:pt x="3396" y="1581"/>
                </a:lnTo>
                <a:lnTo>
                  <a:pt x="3426" y="1544"/>
                </a:lnTo>
                <a:lnTo>
                  <a:pt x="3456" y="1508"/>
                </a:lnTo>
                <a:lnTo>
                  <a:pt x="3486" y="1472"/>
                </a:lnTo>
                <a:lnTo>
                  <a:pt x="3516" y="1435"/>
                </a:lnTo>
                <a:lnTo>
                  <a:pt x="3544" y="1400"/>
                </a:lnTo>
                <a:lnTo>
                  <a:pt x="3573" y="1365"/>
                </a:lnTo>
                <a:lnTo>
                  <a:pt x="3602" y="1329"/>
                </a:lnTo>
                <a:lnTo>
                  <a:pt x="3630" y="1294"/>
                </a:lnTo>
                <a:lnTo>
                  <a:pt x="3658" y="1260"/>
                </a:lnTo>
                <a:lnTo>
                  <a:pt x="3686" y="1225"/>
                </a:lnTo>
                <a:lnTo>
                  <a:pt x="3713" y="1191"/>
                </a:lnTo>
                <a:lnTo>
                  <a:pt x="3741" y="1155"/>
                </a:lnTo>
                <a:lnTo>
                  <a:pt x="3768" y="1121"/>
                </a:lnTo>
                <a:lnTo>
                  <a:pt x="3795" y="1088"/>
                </a:lnTo>
                <a:lnTo>
                  <a:pt x="3822" y="1054"/>
                </a:lnTo>
                <a:lnTo>
                  <a:pt x="3848" y="1021"/>
                </a:lnTo>
                <a:lnTo>
                  <a:pt x="3874" y="988"/>
                </a:lnTo>
                <a:lnTo>
                  <a:pt x="3900" y="955"/>
                </a:lnTo>
                <a:lnTo>
                  <a:pt x="3925" y="923"/>
                </a:lnTo>
                <a:lnTo>
                  <a:pt x="3951" y="891"/>
                </a:lnTo>
                <a:lnTo>
                  <a:pt x="3975" y="860"/>
                </a:lnTo>
                <a:lnTo>
                  <a:pt x="4000" y="828"/>
                </a:lnTo>
                <a:lnTo>
                  <a:pt x="4024" y="797"/>
                </a:lnTo>
                <a:lnTo>
                  <a:pt x="4049" y="765"/>
                </a:lnTo>
                <a:lnTo>
                  <a:pt x="4072" y="735"/>
                </a:lnTo>
                <a:lnTo>
                  <a:pt x="4095" y="704"/>
                </a:lnTo>
                <a:lnTo>
                  <a:pt x="4119" y="674"/>
                </a:lnTo>
                <a:lnTo>
                  <a:pt x="4142" y="645"/>
                </a:lnTo>
                <a:lnTo>
                  <a:pt x="4164" y="615"/>
                </a:lnTo>
                <a:lnTo>
                  <a:pt x="4187" y="586"/>
                </a:lnTo>
                <a:lnTo>
                  <a:pt x="4209" y="557"/>
                </a:lnTo>
                <a:lnTo>
                  <a:pt x="4230" y="529"/>
                </a:lnTo>
                <a:lnTo>
                  <a:pt x="4252" y="501"/>
                </a:lnTo>
                <a:lnTo>
                  <a:pt x="4273" y="472"/>
                </a:lnTo>
                <a:lnTo>
                  <a:pt x="4293" y="445"/>
                </a:lnTo>
                <a:lnTo>
                  <a:pt x="4314" y="418"/>
                </a:lnTo>
                <a:lnTo>
                  <a:pt x="4334" y="391"/>
                </a:lnTo>
                <a:lnTo>
                  <a:pt x="4354" y="366"/>
                </a:lnTo>
                <a:lnTo>
                  <a:pt x="4373" y="339"/>
                </a:lnTo>
                <a:lnTo>
                  <a:pt x="4392" y="314"/>
                </a:lnTo>
                <a:lnTo>
                  <a:pt x="4411" y="289"/>
                </a:lnTo>
                <a:lnTo>
                  <a:pt x="4429" y="263"/>
                </a:lnTo>
                <a:lnTo>
                  <a:pt x="4447" y="239"/>
                </a:lnTo>
                <a:lnTo>
                  <a:pt x="4466" y="216"/>
                </a:lnTo>
                <a:lnTo>
                  <a:pt x="4484" y="192"/>
                </a:lnTo>
                <a:lnTo>
                  <a:pt x="4501" y="169"/>
                </a:lnTo>
                <a:lnTo>
                  <a:pt x="4517" y="146"/>
                </a:lnTo>
                <a:lnTo>
                  <a:pt x="4534" y="124"/>
                </a:lnTo>
                <a:lnTo>
                  <a:pt x="4550" y="102"/>
                </a:lnTo>
                <a:lnTo>
                  <a:pt x="4566" y="80"/>
                </a:lnTo>
                <a:lnTo>
                  <a:pt x="4580" y="59"/>
                </a:lnTo>
                <a:lnTo>
                  <a:pt x="4595" y="39"/>
                </a:lnTo>
                <a:lnTo>
                  <a:pt x="4610" y="19"/>
                </a:lnTo>
                <a:lnTo>
                  <a:pt x="4625" y="0"/>
                </a:lnTo>
              </a:path>
            </a:pathLst>
          </a:custGeom>
          <a:noFill/>
          <a:ln w="57150">
            <a:solidFill>
              <a:srgbClr val="006600"/>
            </a:solidFill>
            <a:round/>
            <a:headEnd/>
            <a:tailEnd/>
          </a:ln>
        </p:spPr>
        <p:txBody>
          <a:bodyPr>
            <a:prstTxWarp prst="textNoShape">
              <a:avLst/>
            </a:prstTxWarp>
          </a:bodyPr>
          <a:lstStyle/>
          <a:p>
            <a:endParaRPr lang="en-US" sz="1400">
              <a:latin typeface="Times New Roman"/>
              <a:cs typeface="Times New Roman"/>
            </a:endParaRPr>
          </a:p>
        </p:txBody>
      </p:sp>
      <p:sp>
        <p:nvSpPr>
          <p:cNvPr id="41" name="Freeform 18"/>
          <p:cNvSpPr>
            <a:spLocks noChangeAspect="1"/>
          </p:cNvSpPr>
          <p:nvPr/>
        </p:nvSpPr>
        <p:spPr bwMode="auto">
          <a:xfrm rot="1259426">
            <a:off x="5572904" y="4245670"/>
            <a:ext cx="373062" cy="401637"/>
          </a:xfrm>
          <a:custGeom>
            <a:avLst/>
            <a:gdLst>
              <a:gd name="T0" fmla="*/ 6614 w 4625"/>
              <a:gd name="T1" fmla="*/ 396616 h 4959"/>
              <a:gd name="T2" fmla="*/ 16536 w 4625"/>
              <a:gd name="T3" fmla="*/ 389002 h 4959"/>
              <a:gd name="T4" fmla="*/ 26457 w 4625"/>
              <a:gd name="T5" fmla="*/ 381146 h 4959"/>
              <a:gd name="T6" fmla="*/ 36379 w 4625"/>
              <a:gd name="T7" fmla="*/ 373128 h 4959"/>
              <a:gd name="T8" fmla="*/ 46219 w 4625"/>
              <a:gd name="T9" fmla="*/ 364948 h 4959"/>
              <a:gd name="T10" fmla="*/ 56060 w 4625"/>
              <a:gd name="T11" fmla="*/ 356606 h 4959"/>
              <a:gd name="T12" fmla="*/ 65901 w 4625"/>
              <a:gd name="T13" fmla="*/ 348102 h 4959"/>
              <a:gd name="T14" fmla="*/ 75661 w 4625"/>
              <a:gd name="T15" fmla="*/ 339355 h 4959"/>
              <a:gd name="T16" fmla="*/ 85340 w 4625"/>
              <a:gd name="T17" fmla="*/ 330526 h 4959"/>
              <a:gd name="T18" fmla="*/ 95101 w 4625"/>
              <a:gd name="T19" fmla="*/ 321536 h 4959"/>
              <a:gd name="T20" fmla="*/ 104699 w 4625"/>
              <a:gd name="T21" fmla="*/ 312465 h 4959"/>
              <a:gd name="T22" fmla="*/ 114217 w 4625"/>
              <a:gd name="T23" fmla="*/ 303313 h 4959"/>
              <a:gd name="T24" fmla="*/ 123655 w 4625"/>
              <a:gd name="T25" fmla="*/ 293999 h 4959"/>
              <a:gd name="T26" fmla="*/ 133092 w 4625"/>
              <a:gd name="T27" fmla="*/ 284685 h 4959"/>
              <a:gd name="T28" fmla="*/ 142369 w 4625"/>
              <a:gd name="T29" fmla="*/ 275290 h 4959"/>
              <a:gd name="T30" fmla="*/ 151645 w 4625"/>
              <a:gd name="T31" fmla="*/ 265814 h 4959"/>
              <a:gd name="T32" fmla="*/ 160679 w 4625"/>
              <a:gd name="T33" fmla="*/ 256419 h 4959"/>
              <a:gd name="T34" fmla="*/ 169713 w 4625"/>
              <a:gd name="T35" fmla="*/ 246862 h 4959"/>
              <a:gd name="T36" fmla="*/ 178747 w 4625"/>
              <a:gd name="T37" fmla="*/ 237305 h 4959"/>
              <a:gd name="T38" fmla="*/ 187539 w 4625"/>
              <a:gd name="T39" fmla="*/ 227748 h 4959"/>
              <a:gd name="T40" fmla="*/ 196331 w 4625"/>
              <a:gd name="T41" fmla="*/ 218191 h 4959"/>
              <a:gd name="T42" fmla="*/ 204882 w 4625"/>
              <a:gd name="T43" fmla="*/ 208553 h 4959"/>
              <a:gd name="T44" fmla="*/ 213351 w 4625"/>
              <a:gd name="T45" fmla="*/ 198996 h 4959"/>
              <a:gd name="T46" fmla="*/ 221821 w 4625"/>
              <a:gd name="T47" fmla="*/ 189520 h 4959"/>
              <a:gd name="T48" fmla="*/ 230048 w 4625"/>
              <a:gd name="T49" fmla="*/ 180044 h 4959"/>
              <a:gd name="T50" fmla="*/ 238114 w 4625"/>
              <a:gd name="T51" fmla="*/ 170649 h 4959"/>
              <a:gd name="T52" fmla="*/ 246100 w 4625"/>
              <a:gd name="T53" fmla="*/ 161335 h 4959"/>
              <a:gd name="T54" fmla="*/ 253924 w 4625"/>
              <a:gd name="T55" fmla="*/ 152102 h 4959"/>
              <a:gd name="T56" fmla="*/ 261506 w 4625"/>
              <a:gd name="T57" fmla="*/ 142950 h 4959"/>
              <a:gd name="T58" fmla="*/ 269089 w 4625"/>
              <a:gd name="T59" fmla="*/ 134041 h 4959"/>
              <a:gd name="T60" fmla="*/ 276348 w 4625"/>
              <a:gd name="T61" fmla="*/ 125051 h 4959"/>
              <a:gd name="T62" fmla="*/ 283608 w 4625"/>
              <a:gd name="T63" fmla="*/ 116223 h 4959"/>
              <a:gd name="T64" fmla="*/ 290545 w 4625"/>
              <a:gd name="T65" fmla="*/ 107638 h 4959"/>
              <a:gd name="T66" fmla="*/ 297320 w 4625"/>
              <a:gd name="T67" fmla="*/ 99215 h 4959"/>
              <a:gd name="T68" fmla="*/ 303935 w 4625"/>
              <a:gd name="T69" fmla="*/ 90792 h 4959"/>
              <a:gd name="T70" fmla="*/ 310388 w 4625"/>
              <a:gd name="T71" fmla="*/ 82692 h 4959"/>
              <a:gd name="T72" fmla="*/ 316599 w 4625"/>
              <a:gd name="T73" fmla="*/ 74755 h 4959"/>
              <a:gd name="T74" fmla="*/ 322648 w 4625"/>
              <a:gd name="T75" fmla="*/ 67061 h 4959"/>
              <a:gd name="T76" fmla="*/ 328456 w 4625"/>
              <a:gd name="T77" fmla="*/ 59529 h 4959"/>
              <a:gd name="T78" fmla="*/ 334102 w 4625"/>
              <a:gd name="T79" fmla="*/ 52240 h 4959"/>
              <a:gd name="T80" fmla="*/ 339507 w 4625"/>
              <a:gd name="T81" fmla="*/ 45112 h 4959"/>
              <a:gd name="T82" fmla="*/ 344669 w 4625"/>
              <a:gd name="T83" fmla="*/ 38228 h 4959"/>
              <a:gd name="T84" fmla="*/ 349589 w 4625"/>
              <a:gd name="T85" fmla="*/ 31668 h 4959"/>
              <a:gd name="T86" fmla="*/ 354268 w 4625"/>
              <a:gd name="T87" fmla="*/ 25431 h 4959"/>
              <a:gd name="T88" fmla="*/ 358704 w 4625"/>
              <a:gd name="T89" fmla="*/ 19357 h 4959"/>
              <a:gd name="T90" fmla="*/ 363060 w 4625"/>
              <a:gd name="T91" fmla="*/ 13688 h 4959"/>
              <a:gd name="T92" fmla="*/ 367012 w 4625"/>
              <a:gd name="T93" fmla="*/ 8261 h 4959"/>
              <a:gd name="T94" fmla="*/ 370642 w 4625"/>
              <a:gd name="T95" fmla="*/ 3159 h 495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4625"/>
              <a:gd name="T145" fmla="*/ 0 h 4959"/>
              <a:gd name="T146" fmla="*/ 4625 w 4625"/>
              <a:gd name="T147" fmla="*/ 4959 h 495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4625" h="4959">
                <a:moveTo>
                  <a:pt x="0" y="4959"/>
                </a:moveTo>
                <a:lnTo>
                  <a:pt x="40" y="4928"/>
                </a:lnTo>
                <a:lnTo>
                  <a:pt x="82" y="4897"/>
                </a:lnTo>
                <a:lnTo>
                  <a:pt x="122" y="4866"/>
                </a:lnTo>
                <a:lnTo>
                  <a:pt x="164" y="4835"/>
                </a:lnTo>
                <a:lnTo>
                  <a:pt x="205" y="4803"/>
                </a:lnTo>
                <a:lnTo>
                  <a:pt x="246" y="4771"/>
                </a:lnTo>
                <a:lnTo>
                  <a:pt x="287" y="4739"/>
                </a:lnTo>
                <a:lnTo>
                  <a:pt x="328" y="4706"/>
                </a:lnTo>
                <a:lnTo>
                  <a:pt x="369" y="4673"/>
                </a:lnTo>
                <a:lnTo>
                  <a:pt x="409" y="4640"/>
                </a:lnTo>
                <a:lnTo>
                  <a:pt x="451" y="4607"/>
                </a:lnTo>
                <a:lnTo>
                  <a:pt x="491" y="4574"/>
                </a:lnTo>
                <a:lnTo>
                  <a:pt x="532" y="4540"/>
                </a:lnTo>
                <a:lnTo>
                  <a:pt x="573" y="4506"/>
                </a:lnTo>
                <a:lnTo>
                  <a:pt x="614" y="4472"/>
                </a:lnTo>
                <a:lnTo>
                  <a:pt x="654" y="4437"/>
                </a:lnTo>
                <a:lnTo>
                  <a:pt x="695" y="4403"/>
                </a:lnTo>
                <a:lnTo>
                  <a:pt x="736" y="4368"/>
                </a:lnTo>
                <a:lnTo>
                  <a:pt x="776" y="4333"/>
                </a:lnTo>
                <a:lnTo>
                  <a:pt x="817" y="4298"/>
                </a:lnTo>
                <a:lnTo>
                  <a:pt x="857" y="4261"/>
                </a:lnTo>
                <a:lnTo>
                  <a:pt x="898" y="4226"/>
                </a:lnTo>
                <a:lnTo>
                  <a:pt x="938" y="4190"/>
                </a:lnTo>
                <a:lnTo>
                  <a:pt x="978" y="4154"/>
                </a:lnTo>
                <a:lnTo>
                  <a:pt x="1018" y="4118"/>
                </a:lnTo>
                <a:lnTo>
                  <a:pt x="1058" y="4081"/>
                </a:lnTo>
                <a:lnTo>
                  <a:pt x="1098" y="4044"/>
                </a:lnTo>
                <a:lnTo>
                  <a:pt x="1138" y="4007"/>
                </a:lnTo>
                <a:lnTo>
                  <a:pt x="1179" y="3970"/>
                </a:lnTo>
                <a:lnTo>
                  <a:pt x="1218" y="3933"/>
                </a:lnTo>
                <a:lnTo>
                  <a:pt x="1257" y="3895"/>
                </a:lnTo>
                <a:lnTo>
                  <a:pt x="1298" y="3858"/>
                </a:lnTo>
                <a:lnTo>
                  <a:pt x="1337" y="3821"/>
                </a:lnTo>
                <a:lnTo>
                  <a:pt x="1376" y="3782"/>
                </a:lnTo>
                <a:lnTo>
                  <a:pt x="1416" y="3745"/>
                </a:lnTo>
                <a:lnTo>
                  <a:pt x="1455" y="3707"/>
                </a:lnTo>
                <a:lnTo>
                  <a:pt x="1493" y="3669"/>
                </a:lnTo>
                <a:lnTo>
                  <a:pt x="1533" y="3630"/>
                </a:lnTo>
                <a:lnTo>
                  <a:pt x="1572" y="3592"/>
                </a:lnTo>
                <a:lnTo>
                  <a:pt x="1610" y="3554"/>
                </a:lnTo>
                <a:lnTo>
                  <a:pt x="1650" y="3515"/>
                </a:lnTo>
                <a:lnTo>
                  <a:pt x="1688" y="3477"/>
                </a:lnTo>
                <a:lnTo>
                  <a:pt x="1726" y="3438"/>
                </a:lnTo>
                <a:lnTo>
                  <a:pt x="1765" y="3399"/>
                </a:lnTo>
                <a:lnTo>
                  <a:pt x="1803" y="3360"/>
                </a:lnTo>
                <a:lnTo>
                  <a:pt x="1841" y="3322"/>
                </a:lnTo>
                <a:lnTo>
                  <a:pt x="1880" y="3282"/>
                </a:lnTo>
                <a:lnTo>
                  <a:pt x="1918" y="3244"/>
                </a:lnTo>
                <a:lnTo>
                  <a:pt x="1955" y="3204"/>
                </a:lnTo>
                <a:lnTo>
                  <a:pt x="1992" y="3166"/>
                </a:lnTo>
                <a:lnTo>
                  <a:pt x="2030" y="3127"/>
                </a:lnTo>
                <a:lnTo>
                  <a:pt x="2067" y="3087"/>
                </a:lnTo>
                <a:lnTo>
                  <a:pt x="2104" y="3048"/>
                </a:lnTo>
                <a:lnTo>
                  <a:pt x="2141" y="3009"/>
                </a:lnTo>
                <a:lnTo>
                  <a:pt x="2178" y="2969"/>
                </a:lnTo>
                <a:lnTo>
                  <a:pt x="2216" y="2930"/>
                </a:lnTo>
                <a:lnTo>
                  <a:pt x="2252" y="2890"/>
                </a:lnTo>
                <a:lnTo>
                  <a:pt x="2289" y="2851"/>
                </a:lnTo>
                <a:lnTo>
                  <a:pt x="2325" y="2812"/>
                </a:lnTo>
                <a:lnTo>
                  <a:pt x="2361" y="2772"/>
                </a:lnTo>
                <a:lnTo>
                  <a:pt x="2398" y="2733"/>
                </a:lnTo>
                <a:lnTo>
                  <a:pt x="2434" y="2694"/>
                </a:lnTo>
                <a:lnTo>
                  <a:pt x="2469" y="2654"/>
                </a:lnTo>
                <a:lnTo>
                  <a:pt x="2505" y="2615"/>
                </a:lnTo>
                <a:lnTo>
                  <a:pt x="2540" y="2575"/>
                </a:lnTo>
                <a:lnTo>
                  <a:pt x="2575" y="2536"/>
                </a:lnTo>
                <a:lnTo>
                  <a:pt x="2610" y="2497"/>
                </a:lnTo>
                <a:lnTo>
                  <a:pt x="2645" y="2457"/>
                </a:lnTo>
                <a:lnTo>
                  <a:pt x="2681" y="2418"/>
                </a:lnTo>
                <a:lnTo>
                  <a:pt x="2715" y="2380"/>
                </a:lnTo>
                <a:lnTo>
                  <a:pt x="2750" y="2340"/>
                </a:lnTo>
                <a:lnTo>
                  <a:pt x="2784" y="2301"/>
                </a:lnTo>
                <a:lnTo>
                  <a:pt x="2818" y="2262"/>
                </a:lnTo>
                <a:lnTo>
                  <a:pt x="2852" y="2223"/>
                </a:lnTo>
                <a:lnTo>
                  <a:pt x="2885" y="2185"/>
                </a:lnTo>
                <a:lnTo>
                  <a:pt x="2919" y="2146"/>
                </a:lnTo>
                <a:lnTo>
                  <a:pt x="2952" y="2107"/>
                </a:lnTo>
                <a:lnTo>
                  <a:pt x="2985" y="2069"/>
                </a:lnTo>
                <a:lnTo>
                  <a:pt x="3018" y="2030"/>
                </a:lnTo>
                <a:lnTo>
                  <a:pt x="3051" y="1992"/>
                </a:lnTo>
                <a:lnTo>
                  <a:pt x="3083" y="1955"/>
                </a:lnTo>
                <a:lnTo>
                  <a:pt x="3116" y="1917"/>
                </a:lnTo>
                <a:lnTo>
                  <a:pt x="3148" y="1878"/>
                </a:lnTo>
                <a:lnTo>
                  <a:pt x="3179" y="1841"/>
                </a:lnTo>
                <a:lnTo>
                  <a:pt x="3211" y="1804"/>
                </a:lnTo>
                <a:lnTo>
                  <a:pt x="3242" y="1765"/>
                </a:lnTo>
                <a:lnTo>
                  <a:pt x="3274" y="1728"/>
                </a:lnTo>
                <a:lnTo>
                  <a:pt x="3305" y="1691"/>
                </a:lnTo>
                <a:lnTo>
                  <a:pt x="3336" y="1655"/>
                </a:lnTo>
                <a:lnTo>
                  <a:pt x="3366" y="1617"/>
                </a:lnTo>
                <a:lnTo>
                  <a:pt x="3396" y="1581"/>
                </a:lnTo>
                <a:lnTo>
                  <a:pt x="3426" y="1544"/>
                </a:lnTo>
                <a:lnTo>
                  <a:pt x="3456" y="1508"/>
                </a:lnTo>
                <a:lnTo>
                  <a:pt x="3486" y="1472"/>
                </a:lnTo>
                <a:lnTo>
                  <a:pt x="3516" y="1435"/>
                </a:lnTo>
                <a:lnTo>
                  <a:pt x="3544" y="1400"/>
                </a:lnTo>
                <a:lnTo>
                  <a:pt x="3573" y="1365"/>
                </a:lnTo>
                <a:lnTo>
                  <a:pt x="3602" y="1329"/>
                </a:lnTo>
                <a:lnTo>
                  <a:pt x="3630" y="1294"/>
                </a:lnTo>
                <a:lnTo>
                  <a:pt x="3658" y="1260"/>
                </a:lnTo>
                <a:lnTo>
                  <a:pt x="3686" y="1225"/>
                </a:lnTo>
                <a:lnTo>
                  <a:pt x="3713" y="1191"/>
                </a:lnTo>
                <a:lnTo>
                  <a:pt x="3741" y="1155"/>
                </a:lnTo>
                <a:lnTo>
                  <a:pt x="3768" y="1121"/>
                </a:lnTo>
                <a:lnTo>
                  <a:pt x="3795" y="1088"/>
                </a:lnTo>
                <a:lnTo>
                  <a:pt x="3822" y="1054"/>
                </a:lnTo>
                <a:lnTo>
                  <a:pt x="3848" y="1021"/>
                </a:lnTo>
                <a:lnTo>
                  <a:pt x="3874" y="988"/>
                </a:lnTo>
                <a:lnTo>
                  <a:pt x="3900" y="955"/>
                </a:lnTo>
                <a:lnTo>
                  <a:pt x="3925" y="923"/>
                </a:lnTo>
                <a:lnTo>
                  <a:pt x="3951" y="891"/>
                </a:lnTo>
                <a:lnTo>
                  <a:pt x="3975" y="860"/>
                </a:lnTo>
                <a:lnTo>
                  <a:pt x="4000" y="828"/>
                </a:lnTo>
                <a:lnTo>
                  <a:pt x="4024" y="797"/>
                </a:lnTo>
                <a:lnTo>
                  <a:pt x="4049" y="765"/>
                </a:lnTo>
                <a:lnTo>
                  <a:pt x="4072" y="735"/>
                </a:lnTo>
                <a:lnTo>
                  <a:pt x="4095" y="704"/>
                </a:lnTo>
                <a:lnTo>
                  <a:pt x="4119" y="674"/>
                </a:lnTo>
                <a:lnTo>
                  <a:pt x="4142" y="645"/>
                </a:lnTo>
                <a:lnTo>
                  <a:pt x="4164" y="615"/>
                </a:lnTo>
                <a:lnTo>
                  <a:pt x="4187" y="586"/>
                </a:lnTo>
                <a:lnTo>
                  <a:pt x="4209" y="557"/>
                </a:lnTo>
                <a:lnTo>
                  <a:pt x="4230" y="529"/>
                </a:lnTo>
                <a:lnTo>
                  <a:pt x="4252" y="501"/>
                </a:lnTo>
                <a:lnTo>
                  <a:pt x="4273" y="472"/>
                </a:lnTo>
                <a:lnTo>
                  <a:pt x="4293" y="445"/>
                </a:lnTo>
                <a:lnTo>
                  <a:pt x="4314" y="418"/>
                </a:lnTo>
                <a:lnTo>
                  <a:pt x="4334" y="391"/>
                </a:lnTo>
                <a:lnTo>
                  <a:pt x="4354" y="366"/>
                </a:lnTo>
                <a:lnTo>
                  <a:pt x="4373" y="339"/>
                </a:lnTo>
                <a:lnTo>
                  <a:pt x="4392" y="314"/>
                </a:lnTo>
                <a:lnTo>
                  <a:pt x="4411" y="289"/>
                </a:lnTo>
                <a:lnTo>
                  <a:pt x="4429" y="263"/>
                </a:lnTo>
                <a:lnTo>
                  <a:pt x="4447" y="239"/>
                </a:lnTo>
                <a:lnTo>
                  <a:pt x="4466" y="216"/>
                </a:lnTo>
                <a:lnTo>
                  <a:pt x="4484" y="192"/>
                </a:lnTo>
                <a:lnTo>
                  <a:pt x="4501" y="169"/>
                </a:lnTo>
                <a:lnTo>
                  <a:pt x="4517" y="146"/>
                </a:lnTo>
                <a:lnTo>
                  <a:pt x="4534" y="124"/>
                </a:lnTo>
                <a:lnTo>
                  <a:pt x="4550" y="102"/>
                </a:lnTo>
                <a:lnTo>
                  <a:pt x="4566" y="80"/>
                </a:lnTo>
                <a:lnTo>
                  <a:pt x="4580" y="59"/>
                </a:lnTo>
                <a:lnTo>
                  <a:pt x="4595" y="39"/>
                </a:lnTo>
                <a:lnTo>
                  <a:pt x="4610" y="19"/>
                </a:lnTo>
                <a:lnTo>
                  <a:pt x="4625" y="0"/>
                </a:lnTo>
              </a:path>
            </a:pathLst>
          </a:custGeom>
          <a:noFill/>
          <a:ln w="57150">
            <a:solidFill>
              <a:srgbClr val="006600"/>
            </a:solidFill>
            <a:round/>
            <a:headEnd/>
            <a:tailEnd/>
          </a:ln>
        </p:spPr>
        <p:txBody>
          <a:bodyPr>
            <a:prstTxWarp prst="textNoShape">
              <a:avLst/>
            </a:prstTxWarp>
          </a:bodyPr>
          <a:lstStyle/>
          <a:p>
            <a:endParaRPr lang="en-US" sz="1400">
              <a:latin typeface="Times New Roman"/>
              <a:cs typeface="Times New Roman"/>
            </a:endParaRPr>
          </a:p>
        </p:txBody>
      </p:sp>
      <p:sp>
        <p:nvSpPr>
          <p:cNvPr id="42" name="Rectangle 22"/>
          <p:cNvSpPr>
            <a:spLocks noChangeArrowheads="1"/>
          </p:cNvSpPr>
          <p:nvPr/>
        </p:nvSpPr>
        <p:spPr bwMode="auto">
          <a:xfrm>
            <a:off x="6079316" y="5162490"/>
            <a:ext cx="231367"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C03838"/>
                </a:solidFill>
                <a:latin typeface="Times New Roman"/>
                <a:cs typeface="Times New Roman"/>
              </a:rPr>
              <a:t>Y</a:t>
            </a:r>
            <a:r>
              <a:rPr kumimoji="0" lang="en-US" sz="1600" b="1" i="1" baseline="-25000" dirty="0">
                <a:solidFill>
                  <a:srgbClr val="C03838"/>
                </a:solidFill>
                <a:latin typeface="Times New Roman"/>
                <a:cs typeface="Times New Roman"/>
              </a:rPr>
              <a:t>1</a:t>
            </a:r>
            <a:endParaRPr kumimoji="0" lang="en-US" sz="1600" b="1" baseline="-25000" dirty="0">
              <a:solidFill>
                <a:srgbClr val="C03838"/>
              </a:solidFill>
              <a:latin typeface="Times New Roman"/>
              <a:cs typeface="Times New Roman"/>
            </a:endParaRPr>
          </a:p>
        </p:txBody>
      </p:sp>
      <p:sp>
        <p:nvSpPr>
          <p:cNvPr id="43" name="Rectangle 30"/>
          <p:cNvSpPr>
            <a:spLocks noChangeAspect="1" noChangeArrowheads="1"/>
          </p:cNvSpPr>
          <p:nvPr/>
        </p:nvSpPr>
        <p:spPr bwMode="auto">
          <a:xfrm>
            <a:off x="7444791" y="2186741"/>
            <a:ext cx="669680" cy="276999"/>
          </a:xfrm>
          <a:prstGeom prst="rect">
            <a:avLst/>
          </a:prstGeom>
          <a:noFill/>
          <a:ln w="9525">
            <a:noFill/>
            <a:miter lim="800000"/>
            <a:headEnd/>
            <a:tailEnd/>
          </a:ln>
        </p:spPr>
        <p:txBody>
          <a:bodyPr wrap="none" lIns="0" tIns="0" rIns="0" bIns="0">
            <a:prstTxWarp prst="textNoShape">
              <a:avLst/>
            </a:prstTxWarp>
            <a:spAutoFit/>
          </a:bodyPr>
          <a:lstStyle/>
          <a:p>
            <a:r>
              <a:rPr kumimoji="0" lang="en-US" b="1" i="1" dirty="0">
                <a:solidFill>
                  <a:srgbClr val="006600"/>
                </a:solidFill>
                <a:latin typeface="Times New Roman"/>
                <a:cs typeface="Times New Roman"/>
              </a:rPr>
              <a:t>SRAS</a:t>
            </a:r>
            <a:r>
              <a:rPr kumimoji="0" lang="en-US" b="1" i="1" baseline="-25000" dirty="0">
                <a:solidFill>
                  <a:srgbClr val="006600"/>
                </a:solidFill>
                <a:latin typeface="Times New Roman"/>
                <a:cs typeface="Times New Roman"/>
              </a:rPr>
              <a:t>1</a:t>
            </a:r>
            <a:endParaRPr kumimoji="0" lang="en-US" b="1" baseline="-25000" dirty="0">
              <a:solidFill>
                <a:srgbClr val="006600"/>
              </a:solidFill>
              <a:latin typeface="Times New Roman"/>
              <a:cs typeface="Times New Roman"/>
            </a:endParaRPr>
          </a:p>
        </p:txBody>
      </p:sp>
      <p:sp>
        <p:nvSpPr>
          <p:cNvPr id="44" name="Line 37"/>
          <p:cNvSpPr>
            <a:spLocks noChangeAspect="1" noChangeShapeType="1"/>
          </p:cNvSpPr>
          <p:nvPr/>
        </p:nvSpPr>
        <p:spPr bwMode="auto">
          <a:xfrm flipH="1">
            <a:off x="4722385" y="4193282"/>
            <a:ext cx="1442656" cy="0"/>
          </a:xfrm>
          <a:prstGeom prst="line">
            <a:avLst/>
          </a:prstGeom>
          <a:noFill/>
          <a:ln w="31750" cap="rnd">
            <a:solidFill>
              <a:schemeClr val="tx1"/>
            </a:solidFill>
            <a:prstDash val="sysDot"/>
            <a:round/>
            <a:headEnd/>
            <a:tailEnd/>
          </a:ln>
        </p:spPr>
        <p:txBody>
          <a:bodyPr>
            <a:prstTxWarp prst="textNoShape">
              <a:avLst/>
            </a:prstTxWarp>
          </a:bodyPr>
          <a:lstStyle/>
          <a:p>
            <a:endParaRPr lang="en-US" sz="1400">
              <a:latin typeface="Times New Roman"/>
              <a:cs typeface="Times New Roman"/>
            </a:endParaRPr>
          </a:p>
        </p:txBody>
      </p:sp>
      <p:sp>
        <p:nvSpPr>
          <p:cNvPr id="46" name="Rectangle 38"/>
          <p:cNvSpPr>
            <a:spLocks noChangeAspect="1" noChangeArrowheads="1"/>
          </p:cNvSpPr>
          <p:nvPr/>
        </p:nvSpPr>
        <p:spPr bwMode="auto">
          <a:xfrm>
            <a:off x="4413951" y="4042470"/>
            <a:ext cx="231367"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000000"/>
                </a:solidFill>
                <a:latin typeface="Times New Roman"/>
                <a:cs typeface="Times New Roman"/>
              </a:rPr>
              <a:t>P</a:t>
            </a:r>
            <a:r>
              <a:rPr kumimoji="0" lang="en-US" sz="1600" b="1" i="1" baseline="-25000" dirty="0">
                <a:solidFill>
                  <a:srgbClr val="000000"/>
                </a:solidFill>
                <a:latin typeface="Times New Roman"/>
                <a:cs typeface="Times New Roman"/>
              </a:rPr>
              <a:t>1</a:t>
            </a:r>
            <a:endParaRPr kumimoji="0" lang="en-US" sz="2800" b="1" baseline="-25000" dirty="0">
              <a:solidFill>
                <a:schemeClr val="tx1"/>
              </a:solidFill>
              <a:latin typeface="Times New Roman"/>
              <a:cs typeface="Times New Roman"/>
            </a:endParaRPr>
          </a:p>
        </p:txBody>
      </p:sp>
      <p:sp>
        <p:nvSpPr>
          <p:cNvPr id="53" name="Line 53"/>
          <p:cNvSpPr>
            <a:spLocks noChangeShapeType="1"/>
          </p:cNvSpPr>
          <p:nvPr/>
        </p:nvSpPr>
        <p:spPr bwMode="auto">
          <a:xfrm>
            <a:off x="6184091" y="4218682"/>
            <a:ext cx="0" cy="934526"/>
          </a:xfrm>
          <a:prstGeom prst="line">
            <a:avLst/>
          </a:prstGeom>
          <a:noFill/>
          <a:ln w="31750" cap="rnd">
            <a:solidFill>
              <a:schemeClr val="tx1"/>
            </a:solidFill>
            <a:prstDash val="sysDot"/>
            <a:round/>
            <a:headEnd/>
            <a:tailEnd/>
          </a:ln>
        </p:spPr>
        <p:txBody>
          <a:bodyPr wrap="none" anchor="ctr">
            <a:prstTxWarp prst="textNoShape">
              <a:avLst/>
            </a:prstTxWarp>
          </a:bodyPr>
          <a:lstStyle/>
          <a:p>
            <a:endParaRPr lang="en-US" sz="1400">
              <a:latin typeface="Times New Roman"/>
              <a:cs typeface="Times New Roman"/>
            </a:endParaRPr>
          </a:p>
        </p:txBody>
      </p:sp>
      <p:sp>
        <p:nvSpPr>
          <p:cNvPr id="63" name="Freeform 39"/>
          <p:cNvSpPr>
            <a:spLocks/>
          </p:cNvSpPr>
          <p:nvPr/>
        </p:nvSpPr>
        <p:spPr bwMode="auto">
          <a:xfrm>
            <a:off x="6122179" y="4140895"/>
            <a:ext cx="119062" cy="119062"/>
          </a:xfrm>
          <a:custGeom>
            <a:avLst/>
            <a:gdLst>
              <a:gd name="T0" fmla="*/ 0 w 173"/>
              <a:gd name="T1" fmla="*/ 59875 h 173"/>
              <a:gd name="T2" fmla="*/ 8947 w 173"/>
              <a:gd name="T3" fmla="*/ 29593 h 173"/>
              <a:gd name="T4" fmla="*/ 29593 w 173"/>
              <a:gd name="T5" fmla="*/ 8259 h 173"/>
              <a:gd name="T6" fmla="*/ 59875 w 173"/>
              <a:gd name="T7" fmla="*/ 0 h 173"/>
              <a:gd name="T8" fmla="*/ 59875 w 173"/>
              <a:gd name="T9" fmla="*/ 0 h 173"/>
              <a:gd name="T10" fmla="*/ 90157 w 173"/>
              <a:gd name="T11" fmla="*/ 8259 h 173"/>
              <a:gd name="T12" fmla="*/ 111492 w 173"/>
              <a:gd name="T13" fmla="*/ 29593 h 173"/>
              <a:gd name="T14" fmla="*/ 119062 w 173"/>
              <a:gd name="T15" fmla="*/ 59875 h 173"/>
              <a:gd name="T16" fmla="*/ 119062 w 173"/>
              <a:gd name="T17" fmla="*/ 59875 h 173"/>
              <a:gd name="T18" fmla="*/ 111492 w 173"/>
              <a:gd name="T19" fmla="*/ 89469 h 173"/>
              <a:gd name="T20" fmla="*/ 90157 w 173"/>
              <a:gd name="T21" fmla="*/ 110803 h 173"/>
              <a:gd name="T22" fmla="*/ 59875 w 173"/>
              <a:gd name="T23" fmla="*/ 119062 h 173"/>
              <a:gd name="T24" fmla="*/ 59875 w 173"/>
              <a:gd name="T25" fmla="*/ 119062 h 173"/>
              <a:gd name="T26" fmla="*/ 29593 w 173"/>
              <a:gd name="T27" fmla="*/ 110803 h 173"/>
              <a:gd name="T28" fmla="*/ 8947 w 173"/>
              <a:gd name="T29" fmla="*/ 89469 h 173"/>
              <a:gd name="T30" fmla="*/ 0 w 173"/>
              <a:gd name="T31" fmla="*/ 59875 h 173"/>
              <a:gd name="T32" fmla="*/ 0 w 173"/>
              <a:gd name="T33" fmla="*/ 59875 h 173"/>
              <a:gd name="T34" fmla="*/ 0 w 173"/>
              <a:gd name="T35" fmla="*/ 59875 h 1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3"/>
              <a:gd name="T55" fmla="*/ 0 h 173"/>
              <a:gd name="T56" fmla="*/ 173 w 173"/>
              <a:gd name="T57" fmla="*/ 173 h 1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3" h="173">
                <a:moveTo>
                  <a:pt x="0" y="87"/>
                </a:moveTo>
                <a:lnTo>
                  <a:pt x="13" y="43"/>
                </a:lnTo>
                <a:lnTo>
                  <a:pt x="43" y="12"/>
                </a:lnTo>
                <a:lnTo>
                  <a:pt x="87" y="0"/>
                </a:lnTo>
                <a:lnTo>
                  <a:pt x="131" y="12"/>
                </a:lnTo>
                <a:lnTo>
                  <a:pt x="162" y="43"/>
                </a:lnTo>
                <a:lnTo>
                  <a:pt x="173" y="87"/>
                </a:lnTo>
                <a:lnTo>
                  <a:pt x="162" y="130"/>
                </a:lnTo>
                <a:lnTo>
                  <a:pt x="131" y="161"/>
                </a:lnTo>
                <a:lnTo>
                  <a:pt x="87" y="173"/>
                </a:lnTo>
                <a:lnTo>
                  <a:pt x="43" y="161"/>
                </a:lnTo>
                <a:lnTo>
                  <a:pt x="13" y="130"/>
                </a:lnTo>
                <a:lnTo>
                  <a:pt x="0" y="87"/>
                </a:lnTo>
              </a:path>
            </a:pathLst>
          </a:custGeom>
          <a:solidFill>
            <a:srgbClr val="FFFF00"/>
          </a:solidFill>
          <a:ln w="38100">
            <a:solidFill>
              <a:srgbClr val="000000"/>
            </a:solidFill>
            <a:round/>
            <a:headEnd/>
            <a:tailEnd/>
          </a:ln>
        </p:spPr>
        <p:txBody>
          <a:bodyPr>
            <a:prstTxWarp prst="textNoShape">
              <a:avLst/>
            </a:prstTxWarp>
          </a:bodyPr>
          <a:lstStyle/>
          <a:p>
            <a:endParaRPr lang="en-US" sz="1400">
              <a:latin typeface="Times New Roman"/>
              <a:cs typeface="Times New Roman"/>
            </a:endParaRPr>
          </a:p>
        </p:txBody>
      </p:sp>
      <p:grpSp>
        <p:nvGrpSpPr>
          <p:cNvPr id="3" name="Group 57"/>
          <p:cNvGrpSpPr>
            <a:grpSpLocks/>
          </p:cNvGrpSpPr>
          <p:nvPr/>
        </p:nvGrpSpPr>
        <p:grpSpPr bwMode="auto">
          <a:xfrm>
            <a:off x="5228416" y="2070795"/>
            <a:ext cx="2779713" cy="2668840"/>
            <a:chOff x="2484" y="648"/>
            <a:chExt cx="1797" cy="1778"/>
          </a:xfrm>
        </p:grpSpPr>
        <p:sp>
          <p:nvSpPr>
            <p:cNvPr id="71" name="Freeform 5"/>
            <p:cNvSpPr>
              <a:spLocks noChangeAspect="1"/>
            </p:cNvSpPr>
            <p:nvPr/>
          </p:nvSpPr>
          <p:spPr bwMode="auto">
            <a:xfrm>
              <a:off x="2807" y="648"/>
              <a:ext cx="1102" cy="1653"/>
            </a:xfrm>
            <a:custGeom>
              <a:avLst/>
              <a:gdLst>
                <a:gd name="T0" fmla="*/ 5 w 4147"/>
                <a:gd name="T1" fmla="*/ 19 h 6220"/>
                <a:gd name="T2" fmla="*/ 14 w 4147"/>
                <a:gd name="T3" fmla="*/ 49 h 6220"/>
                <a:gd name="T4" fmla="*/ 25 w 4147"/>
                <a:gd name="T5" fmla="*/ 80 h 6220"/>
                <a:gd name="T6" fmla="*/ 37 w 4147"/>
                <a:gd name="T7" fmla="*/ 112 h 6220"/>
                <a:gd name="T8" fmla="*/ 51 w 4147"/>
                <a:gd name="T9" fmla="*/ 145 h 6220"/>
                <a:gd name="T10" fmla="*/ 66 w 4147"/>
                <a:gd name="T11" fmla="*/ 179 h 6220"/>
                <a:gd name="T12" fmla="*/ 83 w 4147"/>
                <a:gd name="T13" fmla="*/ 215 h 6220"/>
                <a:gd name="T14" fmla="*/ 101 w 4147"/>
                <a:gd name="T15" fmla="*/ 251 h 6220"/>
                <a:gd name="T16" fmla="*/ 120 w 4147"/>
                <a:gd name="T17" fmla="*/ 288 h 6220"/>
                <a:gd name="T18" fmla="*/ 141 w 4147"/>
                <a:gd name="T19" fmla="*/ 325 h 6220"/>
                <a:gd name="T20" fmla="*/ 162 w 4147"/>
                <a:gd name="T21" fmla="*/ 363 h 6220"/>
                <a:gd name="T22" fmla="*/ 184 w 4147"/>
                <a:gd name="T23" fmla="*/ 402 h 6220"/>
                <a:gd name="T24" fmla="*/ 208 w 4147"/>
                <a:gd name="T25" fmla="*/ 441 h 6220"/>
                <a:gd name="T26" fmla="*/ 232 w 4147"/>
                <a:gd name="T27" fmla="*/ 481 h 6220"/>
                <a:gd name="T28" fmla="*/ 257 w 4147"/>
                <a:gd name="T29" fmla="*/ 521 h 6220"/>
                <a:gd name="T30" fmla="*/ 282 w 4147"/>
                <a:gd name="T31" fmla="*/ 562 h 6220"/>
                <a:gd name="T32" fmla="*/ 309 w 4147"/>
                <a:gd name="T33" fmla="*/ 603 h 6220"/>
                <a:gd name="T34" fmla="*/ 336 w 4147"/>
                <a:gd name="T35" fmla="*/ 644 h 6220"/>
                <a:gd name="T36" fmla="*/ 364 w 4147"/>
                <a:gd name="T37" fmla="*/ 685 h 6220"/>
                <a:gd name="T38" fmla="*/ 391 w 4147"/>
                <a:gd name="T39" fmla="*/ 726 h 6220"/>
                <a:gd name="T40" fmla="*/ 420 w 4147"/>
                <a:gd name="T41" fmla="*/ 767 h 6220"/>
                <a:gd name="T42" fmla="*/ 448 w 4147"/>
                <a:gd name="T43" fmla="*/ 808 h 6220"/>
                <a:gd name="T44" fmla="*/ 477 w 4147"/>
                <a:gd name="T45" fmla="*/ 849 h 6220"/>
                <a:gd name="T46" fmla="*/ 506 w 4147"/>
                <a:gd name="T47" fmla="*/ 890 h 6220"/>
                <a:gd name="T48" fmla="*/ 535 w 4147"/>
                <a:gd name="T49" fmla="*/ 930 h 6220"/>
                <a:gd name="T50" fmla="*/ 565 w 4147"/>
                <a:gd name="T51" fmla="*/ 970 h 6220"/>
                <a:gd name="T52" fmla="*/ 594 w 4147"/>
                <a:gd name="T53" fmla="*/ 1009 h 6220"/>
                <a:gd name="T54" fmla="*/ 623 w 4147"/>
                <a:gd name="T55" fmla="*/ 1048 h 6220"/>
                <a:gd name="T56" fmla="*/ 651 w 4147"/>
                <a:gd name="T57" fmla="*/ 1087 h 6220"/>
                <a:gd name="T58" fmla="*/ 680 w 4147"/>
                <a:gd name="T59" fmla="*/ 1124 h 6220"/>
                <a:gd name="T60" fmla="*/ 708 w 4147"/>
                <a:gd name="T61" fmla="*/ 1161 h 6220"/>
                <a:gd name="T62" fmla="*/ 736 w 4147"/>
                <a:gd name="T63" fmla="*/ 1198 h 6220"/>
                <a:gd name="T64" fmla="*/ 763 w 4147"/>
                <a:gd name="T65" fmla="*/ 1233 h 6220"/>
                <a:gd name="T66" fmla="*/ 790 w 4147"/>
                <a:gd name="T67" fmla="*/ 1267 h 6220"/>
                <a:gd name="T68" fmla="*/ 816 w 4147"/>
                <a:gd name="T69" fmla="*/ 1301 h 6220"/>
                <a:gd name="T70" fmla="*/ 842 w 4147"/>
                <a:gd name="T71" fmla="*/ 1333 h 6220"/>
                <a:gd name="T72" fmla="*/ 866 w 4147"/>
                <a:gd name="T73" fmla="*/ 1364 h 6220"/>
                <a:gd name="T74" fmla="*/ 890 w 4147"/>
                <a:gd name="T75" fmla="*/ 1394 h 6220"/>
                <a:gd name="T76" fmla="*/ 913 w 4147"/>
                <a:gd name="T77" fmla="*/ 1423 h 6220"/>
                <a:gd name="T78" fmla="*/ 935 w 4147"/>
                <a:gd name="T79" fmla="*/ 1450 h 6220"/>
                <a:gd name="T80" fmla="*/ 956 w 4147"/>
                <a:gd name="T81" fmla="*/ 1476 h 6220"/>
                <a:gd name="T82" fmla="*/ 976 w 4147"/>
                <a:gd name="T83" fmla="*/ 1501 h 6220"/>
                <a:gd name="T84" fmla="*/ 995 w 4147"/>
                <a:gd name="T85" fmla="*/ 1524 h 6220"/>
                <a:gd name="T86" fmla="*/ 1012 w 4147"/>
                <a:gd name="T87" fmla="*/ 1545 h 6220"/>
                <a:gd name="T88" fmla="*/ 1028 w 4147"/>
                <a:gd name="T89" fmla="*/ 1565 h 6220"/>
                <a:gd name="T90" fmla="*/ 1043 w 4147"/>
                <a:gd name="T91" fmla="*/ 1582 h 6220"/>
                <a:gd name="T92" fmla="*/ 1056 w 4147"/>
                <a:gd name="T93" fmla="*/ 1599 h 6220"/>
                <a:gd name="T94" fmla="*/ 1068 w 4147"/>
                <a:gd name="T95" fmla="*/ 1612 h 6220"/>
                <a:gd name="T96" fmla="*/ 1078 w 4147"/>
                <a:gd name="T97" fmla="*/ 1625 h 6220"/>
                <a:gd name="T98" fmla="*/ 1086 w 4147"/>
                <a:gd name="T99" fmla="*/ 1634 h 6220"/>
                <a:gd name="T100" fmla="*/ 1093 w 4147"/>
                <a:gd name="T101" fmla="*/ 1643 h 6220"/>
                <a:gd name="T102" fmla="*/ 1098 w 4147"/>
                <a:gd name="T103" fmla="*/ 1648 h 6220"/>
                <a:gd name="T104" fmla="*/ 1101 w 4147"/>
                <a:gd name="T105" fmla="*/ 1652 h 6220"/>
                <a:gd name="T106" fmla="*/ 1102 w 4147"/>
                <a:gd name="T107" fmla="*/ 1653 h 622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147"/>
                <a:gd name="T163" fmla="*/ 0 h 6220"/>
                <a:gd name="T164" fmla="*/ 4147 w 4147"/>
                <a:gd name="T165" fmla="*/ 6220 h 622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147" h="6220">
                  <a:moveTo>
                    <a:pt x="0" y="0"/>
                  </a:moveTo>
                  <a:lnTo>
                    <a:pt x="10" y="35"/>
                  </a:lnTo>
                  <a:lnTo>
                    <a:pt x="20" y="72"/>
                  </a:lnTo>
                  <a:lnTo>
                    <a:pt x="31" y="108"/>
                  </a:lnTo>
                  <a:lnTo>
                    <a:pt x="42" y="146"/>
                  </a:lnTo>
                  <a:lnTo>
                    <a:pt x="53" y="183"/>
                  </a:lnTo>
                  <a:lnTo>
                    <a:pt x="67" y="222"/>
                  </a:lnTo>
                  <a:lnTo>
                    <a:pt x="79" y="260"/>
                  </a:lnTo>
                  <a:lnTo>
                    <a:pt x="94" y="300"/>
                  </a:lnTo>
                  <a:lnTo>
                    <a:pt x="109" y="340"/>
                  </a:lnTo>
                  <a:lnTo>
                    <a:pt x="124" y="380"/>
                  </a:lnTo>
                  <a:lnTo>
                    <a:pt x="140" y="421"/>
                  </a:lnTo>
                  <a:lnTo>
                    <a:pt x="157" y="463"/>
                  </a:lnTo>
                  <a:lnTo>
                    <a:pt x="174" y="504"/>
                  </a:lnTo>
                  <a:lnTo>
                    <a:pt x="192" y="546"/>
                  </a:lnTo>
                  <a:lnTo>
                    <a:pt x="211" y="589"/>
                  </a:lnTo>
                  <a:lnTo>
                    <a:pt x="231" y="631"/>
                  </a:lnTo>
                  <a:lnTo>
                    <a:pt x="249" y="675"/>
                  </a:lnTo>
                  <a:lnTo>
                    <a:pt x="270" y="719"/>
                  </a:lnTo>
                  <a:lnTo>
                    <a:pt x="291" y="763"/>
                  </a:lnTo>
                  <a:lnTo>
                    <a:pt x="312" y="808"/>
                  </a:lnTo>
                  <a:lnTo>
                    <a:pt x="335" y="852"/>
                  </a:lnTo>
                  <a:lnTo>
                    <a:pt x="357" y="897"/>
                  </a:lnTo>
                  <a:lnTo>
                    <a:pt x="380" y="943"/>
                  </a:lnTo>
                  <a:lnTo>
                    <a:pt x="404" y="989"/>
                  </a:lnTo>
                  <a:lnTo>
                    <a:pt x="428" y="1035"/>
                  </a:lnTo>
                  <a:lnTo>
                    <a:pt x="452" y="1082"/>
                  </a:lnTo>
                  <a:lnTo>
                    <a:pt x="477" y="1129"/>
                  </a:lnTo>
                  <a:lnTo>
                    <a:pt x="503" y="1176"/>
                  </a:lnTo>
                  <a:lnTo>
                    <a:pt x="529" y="1223"/>
                  </a:lnTo>
                  <a:lnTo>
                    <a:pt x="555" y="1270"/>
                  </a:lnTo>
                  <a:lnTo>
                    <a:pt x="582" y="1318"/>
                  </a:lnTo>
                  <a:lnTo>
                    <a:pt x="609" y="1367"/>
                  </a:lnTo>
                  <a:lnTo>
                    <a:pt x="636" y="1415"/>
                  </a:lnTo>
                  <a:lnTo>
                    <a:pt x="664" y="1464"/>
                  </a:lnTo>
                  <a:lnTo>
                    <a:pt x="693" y="1513"/>
                  </a:lnTo>
                  <a:lnTo>
                    <a:pt x="722" y="1562"/>
                  </a:lnTo>
                  <a:lnTo>
                    <a:pt x="752" y="1612"/>
                  </a:lnTo>
                  <a:lnTo>
                    <a:pt x="781" y="1661"/>
                  </a:lnTo>
                  <a:lnTo>
                    <a:pt x="811" y="1711"/>
                  </a:lnTo>
                  <a:lnTo>
                    <a:pt x="841" y="1761"/>
                  </a:lnTo>
                  <a:lnTo>
                    <a:pt x="873" y="1811"/>
                  </a:lnTo>
                  <a:lnTo>
                    <a:pt x="903" y="1861"/>
                  </a:lnTo>
                  <a:lnTo>
                    <a:pt x="934" y="1912"/>
                  </a:lnTo>
                  <a:lnTo>
                    <a:pt x="966" y="1962"/>
                  </a:lnTo>
                  <a:lnTo>
                    <a:pt x="999" y="2014"/>
                  </a:lnTo>
                  <a:lnTo>
                    <a:pt x="1031" y="2065"/>
                  </a:lnTo>
                  <a:lnTo>
                    <a:pt x="1063" y="2116"/>
                  </a:lnTo>
                  <a:lnTo>
                    <a:pt x="1096" y="2167"/>
                  </a:lnTo>
                  <a:lnTo>
                    <a:pt x="1129" y="2218"/>
                  </a:lnTo>
                  <a:lnTo>
                    <a:pt x="1162" y="2269"/>
                  </a:lnTo>
                  <a:lnTo>
                    <a:pt x="1197" y="2320"/>
                  </a:lnTo>
                  <a:lnTo>
                    <a:pt x="1230" y="2372"/>
                  </a:lnTo>
                  <a:lnTo>
                    <a:pt x="1264" y="2423"/>
                  </a:lnTo>
                  <a:lnTo>
                    <a:pt x="1299" y="2474"/>
                  </a:lnTo>
                  <a:lnTo>
                    <a:pt x="1333" y="2526"/>
                  </a:lnTo>
                  <a:lnTo>
                    <a:pt x="1368" y="2577"/>
                  </a:lnTo>
                  <a:lnTo>
                    <a:pt x="1403" y="2630"/>
                  </a:lnTo>
                  <a:lnTo>
                    <a:pt x="1437" y="2681"/>
                  </a:lnTo>
                  <a:lnTo>
                    <a:pt x="1473" y="2733"/>
                  </a:lnTo>
                  <a:lnTo>
                    <a:pt x="1508" y="2784"/>
                  </a:lnTo>
                  <a:lnTo>
                    <a:pt x="1544" y="2836"/>
                  </a:lnTo>
                  <a:lnTo>
                    <a:pt x="1579" y="2887"/>
                  </a:lnTo>
                  <a:lnTo>
                    <a:pt x="1616" y="2939"/>
                  </a:lnTo>
                  <a:lnTo>
                    <a:pt x="1651" y="2990"/>
                  </a:lnTo>
                  <a:lnTo>
                    <a:pt x="1687" y="3041"/>
                  </a:lnTo>
                  <a:lnTo>
                    <a:pt x="1724" y="3093"/>
                  </a:lnTo>
                  <a:lnTo>
                    <a:pt x="1759" y="3144"/>
                  </a:lnTo>
                  <a:lnTo>
                    <a:pt x="1796" y="3195"/>
                  </a:lnTo>
                  <a:lnTo>
                    <a:pt x="1832" y="3247"/>
                  </a:lnTo>
                  <a:lnTo>
                    <a:pt x="1869" y="3298"/>
                  </a:lnTo>
                  <a:lnTo>
                    <a:pt x="1905" y="3348"/>
                  </a:lnTo>
                  <a:lnTo>
                    <a:pt x="1942" y="3399"/>
                  </a:lnTo>
                  <a:lnTo>
                    <a:pt x="1978" y="3450"/>
                  </a:lnTo>
                  <a:lnTo>
                    <a:pt x="2015" y="3500"/>
                  </a:lnTo>
                  <a:lnTo>
                    <a:pt x="2051" y="3550"/>
                  </a:lnTo>
                  <a:lnTo>
                    <a:pt x="2089" y="3600"/>
                  </a:lnTo>
                  <a:lnTo>
                    <a:pt x="2125" y="3650"/>
                  </a:lnTo>
                  <a:lnTo>
                    <a:pt x="2162" y="3700"/>
                  </a:lnTo>
                  <a:lnTo>
                    <a:pt x="2198" y="3749"/>
                  </a:lnTo>
                  <a:lnTo>
                    <a:pt x="2235" y="3798"/>
                  </a:lnTo>
                  <a:lnTo>
                    <a:pt x="2271" y="3847"/>
                  </a:lnTo>
                  <a:lnTo>
                    <a:pt x="2307" y="3896"/>
                  </a:lnTo>
                  <a:lnTo>
                    <a:pt x="2343" y="3944"/>
                  </a:lnTo>
                  <a:lnTo>
                    <a:pt x="2379" y="3993"/>
                  </a:lnTo>
                  <a:lnTo>
                    <a:pt x="2416" y="4041"/>
                  </a:lnTo>
                  <a:lnTo>
                    <a:pt x="2451" y="4089"/>
                  </a:lnTo>
                  <a:lnTo>
                    <a:pt x="2488" y="4137"/>
                  </a:lnTo>
                  <a:lnTo>
                    <a:pt x="2523" y="4184"/>
                  </a:lnTo>
                  <a:lnTo>
                    <a:pt x="2559" y="4230"/>
                  </a:lnTo>
                  <a:lnTo>
                    <a:pt x="2595" y="4277"/>
                  </a:lnTo>
                  <a:lnTo>
                    <a:pt x="2631" y="4324"/>
                  </a:lnTo>
                  <a:lnTo>
                    <a:pt x="2665" y="4370"/>
                  </a:lnTo>
                  <a:lnTo>
                    <a:pt x="2700" y="4416"/>
                  </a:lnTo>
                  <a:lnTo>
                    <a:pt x="2735" y="4461"/>
                  </a:lnTo>
                  <a:lnTo>
                    <a:pt x="2770" y="4507"/>
                  </a:lnTo>
                  <a:lnTo>
                    <a:pt x="2805" y="4550"/>
                  </a:lnTo>
                  <a:lnTo>
                    <a:pt x="2839" y="4595"/>
                  </a:lnTo>
                  <a:lnTo>
                    <a:pt x="2872" y="4639"/>
                  </a:lnTo>
                  <a:lnTo>
                    <a:pt x="2907" y="4683"/>
                  </a:lnTo>
                  <a:lnTo>
                    <a:pt x="2940" y="4726"/>
                  </a:lnTo>
                  <a:lnTo>
                    <a:pt x="2972" y="4768"/>
                  </a:lnTo>
                  <a:lnTo>
                    <a:pt x="3006" y="4811"/>
                  </a:lnTo>
                  <a:lnTo>
                    <a:pt x="3038" y="4853"/>
                  </a:lnTo>
                  <a:lnTo>
                    <a:pt x="3071" y="4894"/>
                  </a:lnTo>
                  <a:lnTo>
                    <a:pt x="3104" y="4935"/>
                  </a:lnTo>
                  <a:lnTo>
                    <a:pt x="3135" y="4976"/>
                  </a:lnTo>
                  <a:lnTo>
                    <a:pt x="3167" y="5016"/>
                  </a:lnTo>
                  <a:lnTo>
                    <a:pt x="3198" y="5056"/>
                  </a:lnTo>
                  <a:lnTo>
                    <a:pt x="3230" y="5094"/>
                  </a:lnTo>
                  <a:lnTo>
                    <a:pt x="3260" y="5134"/>
                  </a:lnTo>
                  <a:lnTo>
                    <a:pt x="3290" y="5172"/>
                  </a:lnTo>
                  <a:lnTo>
                    <a:pt x="3320" y="5209"/>
                  </a:lnTo>
                  <a:lnTo>
                    <a:pt x="3350" y="5247"/>
                  </a:lnTo>
                  <a:lnTo>
                    <a:pt x="3379" y="5283"/>
                  </a:lnTo>
                  <a:lnTo>
                    <a:pt x="3408" y="5319"/>
                  </a:lnTo>
                  <a:lnTo>
                    <a:pt x="3436" y="5355"/>
                  </a:lnTo>
                  <a:lnTo>
                    <a:pt x="3464" y="5389"/>
                  </a:lnTo>
                  <a:lnTo>
                    <a:pt x="3492" y="5424"/>
                  </a:lnTo>
                  <a:lnTo>
                    <a:pt x="3519" y="5457"/>
                  </a:lnTo>
                  <a:lnTo>
                    <a:pt x="3547" y="5491"/>
                  </a:lnTo>
                  <a:lnTo>
                    <a:pt x="3573" y="5523"/>
                  </a:lnTo>
                  <a:lnTo>
                    <a:pt x="3599" y="5555"/>
                  </a:lnTo>
                  <a:lnTo>
                    <a:pt x="3624" y="5586"/>
                  </a:lnTo>
                  <a:lnTo>
                    <a:pt x="3649" y="5618"/>
                  </a:lnTo>
                  <a:lnTo>
                    <a:pt x="3673" y="5647"/>
                  </a:lnTo>
                  <a:lnTo>
                    <a:pt x="3697" y="5677"/>
                  </a:lnTo>
                  <a:lnTo>
                    <a:pt x="3721" y="5705"/>
                  </a:lnTo>
                  <a:lnTo>
                    <a:pt x="3743" y="5733"/>
                  </a:lnTo>
                  <a:lnTo>
                    <a:pt x="3765" y="5761"/>
                  </a:lnTo>
                  <a:lnTo>
                    <a:pt x="3787" y="5788"/>
                  </a:lnTo>
                  <a:lnTo>
                    <a:pt x="3809" y="5814"/>
                  </a:lnTo>
                  <a:lnTo>
                    <a:pt x="3830" y="5839"/>
                  </a:lnTo>
                  <a:lnTo>
                    <a:pt x="3850" y="5864"/>
                  </a:lnTo>
                  <a:lnTo>
                    <a:pt x="3870" y="5888"/>
                  </a:lnTo>
                  <a:lnTo>
                    <a:pt x="3888" y="5911"/>
                  </a:lnTo>
                  <a:lnTo>
                    <a:pt x="3907" y="5932"/>
                  </a:lnTo>
                  <a:lnTo>
                    <a:pt x="3925" y="5954"/>
                  </a:lnTo>
                  <a:lnTo>
                    <a:pt x="3943" y="5975"/>
                  </a:lnTo>
                  <a:lnTo>
                    <a:pt x="3959" y="5995"/>
                  </a:lnTo>
                  <a:lnTo>
                    <a:pt x="3975" y="6015"/>
                  </a:lnTo>
                  <a:lnTo>
                    <a:pt x="3990" y="6033"/>
                  </a:lnTo>
                  <a:lnTo>
                    <a:pt x="4005" y="6050"/>
                  </a:lnTo>
                  <a:lnTo>
                    <a:pt x="4019" y="6067"/>
                  </a:lnTo>
                  <a:lnTo>
                    <a:pt x="4032" y="6084"/>
                  </a:lnTo>
                  <a:lnTo>
                    <a:pt x="4045" y="6098"/>
                  </a:lnTo>
                  <a:lnTo>
                    <a:pt x="4057" y="6113"/>
                  </a:lnTo>
                  <a:lnTo>
                    <a:pt x="4069" y="6126"/>
                  </a:lnTo>
                  <a:lnTo>
                    <a:pt x="4079" y="6139"/>
                  </a:lnTo>
                  <a:lnTo>
                    <a:pt x="4088" y="6150"/>
                  </a:lnTo>
                  <a:lnTo>
                    <a:pt x="4098" y="6162"/>
                  </a:lnTo>
                  <a:lnTo>
                    <a:pt x="4106" y="6171"/>
                  </a:lnTo>
                  <a:lnTo>
                    <a:pt x="4113" y="6181"/>
                  </a:lnTo>
                  <a:lnTo>
                    <a:pt x="4121" y="6189"/>
                  </a:lnTo>
                  <a:lnTo>
                    <a:pt x="4127" y="6196"/>
                  </a:lnTo>
                  <a:lnTo>
                    <a:pt x="4132" y="6202"/>
                  </a:lnTo>
                  <a:lnTo>
                    <a:pt x="4136" y="6208"/>
                  </a:lnTo>
                  <a:lnTo>
                    <a:pt x="4141" y="6212"/>
                  </a:lnTo>
                  <a:lnTo>
                    <a:pt x="4144" y="6216"/>
                  </a:lnTo>
                  <a:lnTo>
                    <a:pt x="4146" y="6218"/>
                  </a:lnTo>
                  <a:lnTo>
                    <a:pt x="4147" y="6219"/>
                  </a:lnTo>
                  <a:lnTo>
                    <a:pt x="4147" y="6220"/>
                  </a:lnTo>
                </a:path>
              </a:pathLst>
            </a:custGeom>
            <a:noFill/>
            <a:ln w="57150" cap="rnd">
              <a:solidFill>
                <a:srgbClr val="053ABF"/>
              </a:solidFill>
              <a:prstDash val="sysDot"/>
              <a:round/>
              <a:headEnd/>
              <a:tailEnd/>
            </a:ln>
          </p:spPr>
          <p:txBody>
            <a:bodyPr>
              <a:prstTxWarp prst="textNoShape">
                <a:avLst/>
              </a:prstTxWarp>
            </a:bodyPr>
            <a:lstStyle/>
            <a:p>
              <a:endParaRPr lang="en-US" sz="1400">
                <a:latin typeface="Times New Roman"/>
                <a:cs typeface="Times New Roman"/>
              </a:endParaRPr>
            </a:p>
          </p:txBody>
        </p:sp>
        <p:sp>
          <p:nvSpPr>
            <p:cNvPr id="72" name="Line 25"/>
            <p:cNvSpPr>
              <a:spLocks noChangeShapeType="1"/>
            </p:cNvSpPr>
            <p:nvPr/>
          </p:nvSpPr>
          <p:spPr bwMode="auto">
            <a:xfrm>
              <a:off x="3282" y="2202"/>
              <a:ext cx="472" cy="0"/>
            </a:xfrm>
            <a:prstGeom prst="line">
              <a:avLst/>
            </a:prstGeom>
            <a:noFill/>
            <a:ln w="31750">
              <a:solidFill>
                <a:srgbClr val="000000"/>
              </a:solidFill>
              <a:round/>
              <a:headEnd type="none" w="lg" len="lg"/>
              <a:tailEnd type="stealth"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400">
                <a:latin typeface="Times New Roman"/>
                <a:cs typeface="Times New Roman"/>
              </a:endParaRPr>
            </a:p>
          </p:txBody>
        </p:sp>
        <p:sp>
          <p:nvSpPr>
            <p:cNvPr id="73" name="Line 54"/>
            <p:cNvSpPr>
              <a:spLocks noChangeShapeType="1"/>
            </p:cNvSpPr>
            <p:nvPr/>
          </p:nvSpPr>
          <p:spPr bwMode="auto">
            <a:xfrm>
              <a:off x="2484" y="1002"/>
              <a:ext cx="403" cy="0"/>
            </a:xfrm>
            <a:prstGeom prst="line">
              <a:avLst/>
            </a:prstGeom>
            <a:noFill/>
            <a:ln w="31750">
              <a:solidFill>
                <a:srgbClr val="000000"/>
              </a:solidFill>
              <a:round/>
              <a:headEnd type="none" w="lg" len="lg"/>
              <a:tailEnd type="stealth"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400">
                <a:latin typeface="Times New Roman"/>
                <a:cs typeface="Times New Roman"/>
              </a:endParaRPr>
            </a:p>
          </p:txBody>
        </p:sp>
        <p:sp>
          <p:nvSpPr>
            <p:cNvPr id="74" name="Rectangle 56"/>
            <p:cNvSpPr>
              <a:spLocks noChangeAspect="1" noChangeArrowheads="1"/>
            </p:cNvSpPr>
            <p:nvPr/>
          </p:nvSpPr>
          <p:spPr bwMode="auto">
            <a:xfrm>
              <a:off x="3888" y="2241"/>
              <a:ext cx="393" cy="185"/>
            </a:xfrm>
            <a:prstGeom prst="rect">
              <a:avLst/>
            </a:prstGeom>
            <a:noFill/>
            <a:ln w="9525">
              <a:noFill/>
              <a:miter lim="800000"/>
              <a:headEnd/>
              <a:tailEnd/>
            </a:ln>
          </p:spPr>
          <p:txBody>
            <a:bodyPr lIns="0" tIns="0" rIns="0" bIns="0">
              <a:prstTxWarp prst="textNoShape">
                <a:avLst/>
              </a:prstTxWarp>
              <a:spAutoFit/>
            </a:bodyPr>
            <a:lstStyle/>
            <a:p>
              <a:r>
                <a:rPr kumimoji="0" lang="en-US" b="1" i="1" dirty="0">
                  <a:solidFill>
                    <a:srgbClr val="053ABF"/>
                  </a:solidFill>
                  <a:latin typeface="Times New Roman"/>
                  <a:cs typeface="Times New Roman"/>
                </a:rPr>
                <a:t>AD</a:t>
              </a:r>
              <a:r>
                <a:rPr kumimoji="0" lang="en-US" b="1" i="1" baseline="-25000" dirty="0">
                  <a:solidFill>
                    <a:srgbClr val="053ABF"/>
                  </a:solidFill>
                  <a:latin typeface="Times New Roman"/>
                  <a:cs typeface="Times New Roman"/>
                </a:rPr>
                <a:t>2</a:t>
              </a:r>
              <a:endParaRPr kumimoji="0" lang="en-US" b="1" baseline="-25000" dirty="0">
                <a:solidFill>
                  <a:srgbClr val="053ABF"/>
                </a:solidFill>
                <a:latin typeface="Times New Roman"/>
                <a:cs typeface="Times New Roman"/>
              </a:endParaRPr>
            </a:p>
          </p:txBody>
        </p:sp>
      </p:grpSp>
    </p:spTree>
    <p:extLst>
      <p:ext uri="{BB962C8B-B14F-4D97-AF65-F5344CB8AC3E}">
        <p14:creationId xmlns:p14="http://schemas.microsoft.com/office/powerpoint/2010/main" val="1907597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1">
                                            <p:txEl>
                                              <p:pRg st="1" end="1"/>
                                            </p:txEl>
                                          </p:spTgt>
                                        </p:tgtEl>
                                        <p:attrNameLst>
                                          <p:attrName>style.visibility</p:attrName>
                                        </p:attrNameLst>
                                      </p:cBhvr>
                                      <p:to>
                                        <p:strVal val="visible"/>
                                      </p:to>
                                    </p:set>
                                    <p:animEffect transition="in" filter="fade">
                                      <p:cBhvr>
                                        <p:cTn id="14" dur="500"/>
                                        <p:tgtEl>
                                          <p:spTgt spid="61">
                                            <p:txEl>
                                              <p:pRg st="1" end="1"/>
                                            </p:txEl>
                                          </p:spTgt>
                                        </p:tgtEl>
                                      </p:cBhvr>
                                    </p:animEffect>
                                    <p:anim calcmode="lin" valueType="num">
                                      <p:cBhvr>
                                        <p:cTn id="15"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500"/>
                            </p:stCondLst>
                            <p:childTnLst>
                              <p:par>
                                <p:cTn id="18" presetID="12" presetClass="entr" presetSubtype="8" fill="hold" nodeType="after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slide(fromLeft)">
                                      <p:cBhvr>
                                        <p:cTn id="20" dur="5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61">
                                            <p:txEl>
                                              <p:pRg st="2" end="2"/>
                                            </p:txEl>
                                          </p:spTgt>
                                        </p:tgtEl>
                                        <p:attrNameLst>
                                          <p:attrName>style.visibility</p:attrName>
                                        </p:attrNameLst>
                                      </p:cBhvr>
                                      <p:to>
                                        <p:strVal val="visible"/>
                                      </p:to>
                                    </p:set>
                                    <p:animEffect transition="in" filter="fade">
                                      <p:cBhvr>
                                        <p:cTn id="25" dur="500"/>
                                        <p:tgtEl>
                                          <p:spTgt spid="61">
                                            <p:txEl>
                                              <p:pRg st="2" end="2"/>
                                            </p:txEl>
                                          </p:spTgt>
                                        </p:tgtEl>
                                      </p:cBhvr>
                                    </p:animEffect>
                                    <p:anim calcmode="lin" valueType="num">
                                      <p:cBhvr>
                                        <p:cTn id="26" dur="500" fill="hold"/>
                                        <p:tgtEl>
                                          <p:spTgt spid="61">
                                            <p:txEl>
                                              <p:pRg st="2" end="2"/>
                                            </p:txEl>
                                          </p:spTgt>
                                        </p:tgtEl>
                                        <p:attrNameLst>
                                          <p:attrName>ppt_x</p:attrName>
                                        </p:attrNameLst>
                                      </p:cBhvr>
                                      <p:tavLst>
                                        <p:tav tm="0">
                                          <p:val>
                                            <p:strVal val="#ppt_x"/>
                                          </p:val>
                                        </p:tav>
                                        <p:tav tm="100000">
                                          <p:val>
                                            <p:strVal val="#ppt_x"/>
                                          </p:val>
                                        </p:tav>
                                      </p:tavLst>
                                    </p:anim>
                                    <p:anim calcmode="lin" valueType="num">
                                      <p:cBhvr>
                                        <p:cTn id="27" dur="500" fill="hold"/>
                                        <p:tgtEl>
                                          <p:spTgt spid="61">
                                            <p:txEl>
                                              <p:pRg st="2" end="2"/>
                                            </p:txEl>
                                          </p:spTgt>
                                        </p:tgtEl>
                                        <p:attrNameLst>
                                          <p:attrName>ppt_y</p:attrName>
                                        </p:attrNameLst>
                                      </p:cBhvr>
                                      <p:tavLst>
                                        <p:tav tm="0">
                                          <p:val>
                                            <p:strVal val="#ppt_y+.1"/>
                                          </p:val>
                                        </p:tav>
                                        <p:tav tm="100000">
                                          <p:val>
                                            <p:strVal val="#ppt_y"/>
                                          </p:val>
                                        </p:tav>
                                      </p:tavLst>
                                    </p:anim>
                                  </p:childTnLst>
                                </p:cTn>
                              </p:par>
                            </p:childTnLst>
                          </p:cTn>
                        </p:par>
                        <p:par>
                          <p:cTn id="28" fill="hold">
                            <p:stCondLst>
                              <p:cond delay="500"/>
                            </p:stCondLst>
                            <p:childTnLst>
                              <p:par>
                                <p:cTn id="29" presetID="51" presetClass="entr" presetSubtype="0" fill="hold" nodeType="after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fade">
                                      <p:cBhvr>
                                        <p:cTn id="31" dur="385" decel="100000"/>
                                        <p:tgtEl>
                                          <p:spTgt spid="25"/>
                                        </p:tgtEl>
                                      </p:cBhvr>
                                    </p:animEffect>
                                    <p:animScale>
                                      <p:cBhvr>
                                        <p:cTn id="32" dur="385" decel="100000"/>
                                        <p:tgtEl>
                                          <p:spTgt spid="25"/>
                                        </p:tgtEl>
                                      </p:cBhvr>
                                      <p:from x="10000" y="10000"/>
                                      <p:to x="200000" y="450000"/>
                                    </p:animScale>
                                    <p:animScale>
                                      <p:cBhvr>
                                        <p:cTn id="33" dur="615" accel="100000" fill="hold">
                                          <p:stCondLst>
                                            <p:cond delay="385"/>
                                          </p:stCondLst>
                                        </p:cTn>
                                        <p:tgtEl>
                                          <p:spTgt spid="25"/>
                                        </p:tgtEl>
                                      </p:cBhvr>
                                      <p:from x="200000" y="450000"/>
                                      <p:to x="100000" y="100000"/>
                                    </p:animScale>
                                    <p:set>
                                      <p:cBhvr>
                                        <p:cTn id="34" dur="385" fill="hold"/>
                                        <p:tgtEl>
                                          <p:spTgt spid="25"/>
                                        </p:tgtEl>
                                        <p:attrNameLst>
                                          <p:attrName>ppt_x</p:attrName>
                                        </p:attrNameLst>
                                      </p:cBhvr>
                                      <p:to>
                                        <p:strVal val="(0.5)"/>
                                      </p:to>
                                    </p:set>
                                    <p:anim from="(0.5)" to="(#ppt_x)" calcmode="lin" valueType="num">
                                      <p:cBhvr>
                                        <p:cTn id="35" dur="615" accel="100000" fill="hold">
                                          <p:stCondLst>
                                            <p:cond delay="385"/>
                                          </p:stCondLst>
                                        </p:cTn>
                                        <p:tgtEl>
                                          <p:spTgt spid="25"/>
                                        </p:tgtEl>
                                        <p:attrNameLst>
                                          <p:attrName>ppt_x</p:attrName>
                                        </p:attrNameLst>
                                      </p:cBhvr>
                                    </p:anim>
                                    <p:set>
                                      <p:cBhvr>
                                        <p:cTn id="36" dur="385" fill="hold"/>
                                        <p:tgtEl>
                                          <p:spTgt spid="25"/>
                                        </p:tgtEl>
                                        <p:attrNameLst>
                                          <p:attrName>ppt_y</p:attrName>
                                        </p:attrNameLst>
                                      </p:cBhvr>
                                      <p:to>
                                        <p:strVal val="(#ppt_y+0.4)"/>
                                      </p:to>
                                    </p:set>
                                    <p:anim from="(#ppt_y+0.4)" to="(#ppt_y)" calcmode="lin" valueType="num">
                                      <p:cBhvr>
                                        <p:cTn id="37" dur="615" accel="100000" fill="hold">
                                          <p:stCondLst>
                                            <p:cond delay="385"/>
                                          </p:stCondLst>
                                        </p:cTn>
                                        <p:tgtEl>
                                          <p:spTgt spid="25"/>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27612"/>
            <a:ext cx="8904855" cy="625631"/>
          </a:xfrm>
        </p:spPr>
        <p:txBody>
          <a:bodyPr/>
          <a:lstStyle/>
          <a:p>
            <a:r>
              <a:rPr lang="en-US" sz="3600" dirty="0" smtClean="0"/>
              <a:t>Deficits: The New Classical View</a:t>
            </a:r>
          </a:p>
        </p:txBody>
      </p:sp>
      <p:sp>
        <p:nvSpPr>
          <p:cNvPr id="61" name="Text Box 10"/>
          <p:cNvSpPr txBox="1">
            <a:spLocks noChangeArrowheads="1"/>
          </p:cNvSpPr>
          <p:nvPr/>
        </p:nvSpPr>
        <p:spPr bwMode="auto">
          <a:xfrm>
            <a:off x="73111" y="1674102"/>
            <a:ext cx="4067571" cy="3729227"/>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dirty="0" smtClean="0">
                <a:latin typeface="Times New Roman" pitchFamily="18" charset="0"/>
                <a:cs typeface="Times New Roman" pitchFamily="18" charset="0"/>
              </a:rPr>
              <a:t>To finance the budget deficit, the government borrows from the </a:t>
            </a:r>
            <a:r>
              <a:rPr lang="en-US" sz="2000" i="1" dirty="0" err="1" smtClean="0">
                <a:latin typeface="Times New Roman" pitchFamily="18" charset="0"/>
                <a:cs typeface="Times New Roman" pitchFamily="18" charset="0"/>
              </a:rPr>
              <a:t>loanable</a:t>
            </a:r>
            <a:r>
              <a:rPr lang="en-US" sz="2000" i="1" dirty="0" smtClean="0">
                <a:latin typeface="Times New Roman" pitchFamily="18" charset="0"/>
                <a:cs typeface="Times New Roman" pitchFamily="18" charset="0"/>
              </a:rPr>
              <a:t> funds market</a:t>
            </a:r>
            <a:r>
              <a:rPr lang="en-US" sz="2000" dirty="0" smtClean="0">
                <a:latin typeface="Times New Roman" pitchFamily="18" charset="0"/>
                <a:cs typeface="Times New Roman" pitchFamily="18" charset="0"/>
              </a:rPr>
              <a:t>, increasing the demand (to </a:t>
            </a:r>
            <a:r>
              <a:rPr lang="en-US" sz="2000" b="1" i="1" dirty="0" smtClean="0">
                <a:solidFill>
                  <a:srgbClr val="2962A2"/>
                </a:solidFill>
                <a:latin typeface="Times New Roman" pitchFamily="18" charset="0"/>
                <a:cs typeface="Times New Roman" pitchFamily="18" charset="0"/>
              </a:rPr>
              <a:t>D</a:t>
            </a:r>
            <a:r>
              <a:rPr lang="en-US" sz="2000" b="1" i="1" baseline="-25000" dirty="0" smtClean="0">
                <a:solidFill>
                  <a:srgbClr val="2962A2"/>
                </a:solidFill>
                <a:latin typeface="Times New Roman" pitchFamily="18" charset="0"/>
                <a:cs typeface="Times New Roman" pitchFamily="18" charset="0"/>
              </a:rPr>
              <a:t>2</a:t>
            </a:r>
            <a:r>
              <a:rPr lang="en-US" sz="2000" dirty="0" smtClean="0">
                <a:latin typeface="Times New Roman" pitchFamily="18" charset="0"/>
                <a:cs typeface="Times New Roman" pitchFamily="18" charset="0"/>
              </a:rPr>
              <a:t>).</a:t>
            </a:r>
          </a:p>
          <a:p>
            <a:pPr marL="115888" indent="-115888">
              <a:lnSpc>
                <a:spcPct val="90000"/>
              </a:lnSpc>
              <a:spcBef>
                <a:spcPct val="50000"/>
              </a:spcBef>
              <a:buFontTx/>
              <a:buChar char="•"/>
            </a:pPr>
            <a:r>
              <a:rPr lang="en-US" sz="2000" dirty="0" smtClean="0">
                <a:latin typeface="Times New Roman" pitchFamily="18" charset="0"/>
                <a:cs typeface="Times New Roman" pitchFamily="18" charset="0"/>
              </a:rPr>
              <a:t>Under the </a:t>
            </a:r>
            <a:r>
              <a:rPr lang="en-US" sz="2000" i="1" dirty="0" smtClean="0">
                <a:latin typeface="Times New Roman" pitchFamily="18" charset="0"/>
                <a:cs typeface="Times New Roman" pitchFamily="18" charset="0"/>
              </a:rPr>
              <a:t>new classical view</a:t>
            </a:r>
            <a:r>
              <a:rPr lang="en-US" sz="2000" dirty="0" smtClean="0">
                <a:latin typeface="Times New Roman" pitchFamily="18" charset="0"/>
                <a:cs typeface="Times New Roman" pitchFamily="18" charset="0"/>
              </a:rPr>
              <a:t>, people save to pay expected higher future taxes (raising the supply of </a:t>
            </a:r>
            <a:r>
              <a:rPr lang="en-US" sz="2000" dirty="0" err="1" smtClean="0">
                <a:latin typeface="Times New Roman" pitchFamily="18" charset="0"/>
                <a:cs typeface="Times New Roman" pitchFamily="18" charset="0"/>
              </a:rPr>
              <a:t>loanable</a:t>
            </a:r>
            <a:r>
              <a:rPr lang="en-US" sz="2000" dirty="0" smtClean="0">
                <a:latin typeface="Times New Roman" pitchFamily="18" charset="0"/>
                <a:cs typeface="Times New Roman" pitchFamily="18" charset="0"/>
              </a:rPr>
              <a:t> funds to </a:t>
            </a:r>
            <a:r>
              <a:rPr lang="en-US" sz="2000" b="1" i="1" dirty="0" smtClean="0">
                <a:latin typeface="Times New Roman" pitchFamily="18" charset="0"/>
                <a:cs typeface="Times New Roman" pitchFamily="18" charset="0"/>
              </a:rPr>
              <a:t>S</a:t>
            </a:r>
            <a:r>
              <a:rPr lang="en-US" sz="2000" b="1" i="1" baseline="-25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a:t>
            </a:r>
          </a:p>
          <a:p>
            <a:pPr marL="115888" indent="-115888">
              <a:lnSpc>
                <a:spcPct val="90000"/>
              </a:lnSpc>
              <a:spcBef>
                <a:spcPct val="50000"/>
              </a:spcBef>
              <a:buFontTx/>
              <a:buChar char="•"/>
            </a:pPr>
            <a:r>
              <a:rPr lang="en-US" sz="2000" dirty="0" smtClean="0">
                <a:latin typeface="Times New Roman" pitchFamily="18" charset="0"/>
                <a:cs typeface="Times New Roman" pitchFamily="18" charset="0"/>
              </a:rPr>
              <a:t>This permits the government to borrow the funds to finance the deficit without pushing up the interest rate.</a:t>
            </a:r>
          </a:p>
        </p:txBody>
      </p:sp>
      <p:cxnSp>
        <p:nvCxnSpPr>
          <p:cNvPr id="92" name="Straight Connector 91"/>
          <p:cNvCxnSpPr/>
          <p:nvPr/>
        </p:nvCxnSpPr>
        <p:spPr>
          <a:xfrm>
            <a:off x="4128073"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47" name="Line 5"/>
          <p:cNvSpPr>
            <a:spLocks noChangeAspect="1" noChangeShapeType="1"/>
          </p:cNvSpPr>
          <p:nvPr/>
        </p:nvSpPr>
        <p:spPr bwMode="auto">
          <a:xfrm>
            <a:off x="4722385" y="5147261"/>
            <a:ext cx="3011768" cy="0"/>
          </a:xfrm>
          <a:prstGeom prst="line">
            <a:avLst/>
          </a:prstGeom>
          <a:noFill/>
          <a:ln w="28575">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8" name="Rectangle 6"/>
          <p:cNvSpPr>
            <a:spLocks noChangeAspect="1" noChangeArrowheads="1"/>
          </p:cNvSpPr>
          <p:nvPr/>
        </p:nvSpPr>
        <p:spPr bwMode="auto">
          <a:xfrm>
            <a:off x="7734153" y="4999847"/>
            <a:ext cx="1051971" cy="425758"/>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400" dirty="0" smtClean="0">
                <a:solidFill>
                  <a:srgbClr val="000000"/>
                </a:solidFill>
                <a:latin typeface="Times New Roman" pitchFamily="18" charset="0"/>
                <a:cs typeface="Times New Roman" pitchFamily="18" charset="0"/>
              </a:rPr>
              <a:t> </a:t>
            </a:r>
            <a:r>
              <a:rPr lang="en-US" sz="2000" i="1" dirty="0" smtClean="0">
                <a:solidFill>
                  <a:srgbClr val="000000"/>
                </a:solidFill>
                <a:latin typeface="Times New Roman" pitchFamily="18" charset="0"/>
                <a:cs typeface="Times New Roman" pitchFamily="18" charset="0"/>
              </a:rPr>
              <a:t>Q</a:t>
            </a:r>
            <a:r>
              <a:rPr lang="en-US" sz="1400" dirty="0" smtClean="0">
                <a:solidFill>
                  <a:srgbClr val="000000"/>
                </a:solidFill>
                <a:latin typeface="Times New Roman" pitchFamily="18" charset="0"/>
                <a:cs typeface="Times New Roman" pitchFamily="18" charset="0"/>
              </a:rPr>
              <a:t>uantity of </a:t>
            </a:r>
          </a:p>
          <a:p>
            <a:pPr algn="ctr">
              <a:lnSpc>
                <a:spcPct val="80000"/>
              </a:lnSpc>
            </a:pPr>
            <a:r>
              <a:rPr lang="en-US" sz="1400" dirty="0" err="1" smtClean="0">
                <a:solidFill>
                  <a:srgbClr val="000000"/>
                </a:solidFill>
                <a:latin typeface="Times New Roman" pitchFamily="18" charset="0"/>
                <a:cs typeface="Times New Roman" pitchFamily="18" charset="0"/>
              </a:rPr>
              <a:t>loanable</a:t>
            </a:r>
            <a:r>
              <a:rPr lang="en-US" sz="1400" dirty="0" smtClean="0">
                <a:solidFill>
                  <a:srgbClr val="000000"/>
                </a:solidFill>
                <a:latin typeface="Times New Roman" pitchFamily="18" charset="0"/>
                <a:cs typeface="Times New Roman" pitchFamily="18" charset="0"/>
              </a:rPr>
              <a:t> funds</a:t>
            </a:r>
          </a:p>
        </p:txBody>
      </p:sp>
      <p:sp>
        <p:nvSpPr>
          <p:cNvPr id="49" name="Text Box 7"/>
          <p:cNvSpPr txBox="1">
            <a:spLocks noChangeAspect="1" noChangeArrowheads="1"/>
          </p:cNvSpPr>
          <p:nvPr/>
        </p:nvSpPr>
        <p:spPr bwMode="auto">
          <a:xfrm>
            <a:off x="4264978" y="1698948"/>
            <a:ext cx="713106" cy="555537"/>
          </a:xfrm>
          <a:prstGeom prst="rect">
            <a:avLst/>
          </a:prstGeom>
          <a:noFill/>
          <a:ln w="9525">
            <a:noFill/>
            <a:miter lim="800000"/>
            <a:headEnd/>
            <a:tailEnd/>
          </a:ln>
        </p:spPr>
        <p:txBody>
          <a:bodyPr wrap="none">
            <a:prstTxWarp prst="textNoShape">
              <a:avLst/>
            </a:prstTxWarp>
            <a:spAutoFit/>
          </a:bodyPr>
          <a:lstStyle/>
          <a:p>
            <a:pPr>
              <a:lnSpc>
                <a:spcPct val="70000"/>
              </a:lnSpc>
            </a:pPr>
            <a:r>
              <a:rPr lang="en-US" sz="1400" dirty="0" smtClean="0">
                <a:solidFill>
                  <a:srgbClr val="000000"/>
                </a:solidFill>
                <a:latin typeface="Times New Roman" pitchFamily="18" charset="0"/>
                <a:cs typeface="Times New Roman" pitchFamily="18" charset="0"/>
              </a:rPr>
              <a:t>Real </a:t>
            </a:r>
            <a:br>
              <a:rPr lang="en-US" sz="1400" dirty="0" smtClean="0">
                <a:solidFill>
                  <a:srgbClr val="000000"/>
                </a:solidFill>
                <a:latin typeface="Times New Roman" pitchFamily="18" charset="0"/>
                <a:cs typeface="Times New Roman" pitchFamily="18" charset="0"/>
              </a:rPr>
            </a:br>
            <a:r>
              <a:rPr lang="en-US" sz="1400" dirty="0" smtClean="0">
                <a:solidFill>
                  <a:srgbClr val="000000"/>
                </a:solidFill>
                <a:latin typeface="Times New Roman" pitchFamily="18" charset="0"/>
                <a:cs typeface="Times New Roman" pitchFamily="18" charset="0"/>
              </a:rPr>
              <a:t>interest</a:t>
            </a:r>
            <a:br>
              <a:rPr lang="en-US" sz="1400" dirty="0" smtClean="0">
                <a:solidFill>
                  <a:srgbClr val="000000"/>
                </a:solidFill>
                <a:latin typeface="Times New Roman" pitchFamily="18" charset="0"/>
                <a:cs typeface="Times New Roman" pitchFamily="18" charset="0"/>
              </a:rPr>
            </a:br>
            <a:r>
              <a:rPr lang="en-US" sz="1400" dirty="0" smtClean="0">
                <a:solidFill>
                  <a:srgbClr val="000000"/>
                </a:solidFill>
                <a:latin typeface="Times New Roman" pitchFamily="18" charset="0"/>
                <a:cs typeface="Times New Roman" pitchFamily="18" charset="0"/>
              </a:rPr>
              <a:t>rate</a:t>
            </a:r>
          </a:p>
        </p:txBody>
      </p:sp>
      <p:sp>
        <p:nvSpPr>
          <p:cNvPr id="50" name="Line 8"/>
          <p:cNvSpPr>
            <a:spLocks noChangeAspect="1" noChangeShapeType="1"/>
          </p:cNvSpPr>
          <p:nvPr/>
        </p:nvSpPr>
        <p:spPr bwMode="auto">
          <a:xfrm>
            <a:off x="4722385" y="2117354"/>
            <a:ext cx="0" cy="3035854"/>
          </a:xfrm>
          <a:prstGeom prst="line">
            <a:avLst/>
          </a:prstGeom>
          <a:noFill/>
          <a:ln w="28575">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9" name="Rectangle 6"/>
          <p:cNvSpPr>
            <a:spLocks noChangeArrowheads="1"/>
          </p:cNvSpPr>
          <p:nvPr/>
        </p:nvSpPr>
        <p:spPr bwMode="auto">
          <a:xfrm>
            <a:off x="8802949" y="1537655"/>
            <a:ext cx="184666" cy="219291"/>
          </a:xfrm>
          <a:prstGeom prst="rect">
            <a:avLst/>
          </a:prstGeom>
          <a:noFill/>
          <a:ln w="19050" cap="rnd">
            <a:noFill/>
            <a:prstDash val="sysDot"/>
            <a:miter lim="800000"/>
            <a:headEnd/>
            <a:tailEnd type="none" w="lg" len="lg"/>
          </a:ln>
        </p:spPr>
        <p:txBody>
          <a:bodyPr wrap="none">
            <a:prstTxWarp prst="textNoShape">
              <a:avLst/>
            </a:prstTxWarp>
            <a:spAutoFit/>
          </a:bodyPr>
          <a:lstStyle/>
          <a:p>
            <a:pPr algn="r">
              <a:lnSpc>
                <a:spcPct val="70000"/>
              </a:lnSpc>
            </a:pPr>
            <a:endParaRPr kumimoji="0" lang="en-US" sz="1100">
              <a:solidFill>
                <a:srgbClr val="000000"/>
              </a:solidFill>
              <a:latin typeface="Times New Roman"/>
              <a:cs typeface="Times New Roman"/>
            </a:endParaRPr>
          </a:p>
        </p:txBody>
      </p:sp>
      <p:sp>
        <p:nvSpPr>
          <p:cNvPr id="30" name="Rectangle 7"/>
          <p:cNvSpPr>
            <a:spLocks noChangeArrowheads="1"/>
          </p:cNvSpPr>
          <p:nvPr/>
        </p:nvSpPr>
        <p:spPr bwMode="auto">
          <a:xfrm>
            <a:off x="5639577" y="5136299"/>
            <a:ext cx="244191"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i="1">
                <a:latin typeface="Times New Roman"/>
                <a:cs typeface="Times New Roman"/>
              </a:rPr>
              <a:t>Q</a:t>
            </a:r>
            <a:r>
              <a:rPr kumimoji="0" lang="en-US" sz="1600" i="1" baseline="-25000">
                <a:latin typeface="Times New Roman"/>
                <a:cs typeface="Times New Roman"/>
              </a:rPr>
              <a:t>1</a:t>
            </a:r>
            <a:endParaRPr kumimoji="0" lang="en-US" sz="1600" b="0" baseline="-25000">
              <a:latin typeface="Times New Roman"/>
              <a:cs typeface="Times New Roman"/>
            </a:endParaRPr>
          </a:p>
        </p:txBody>
      </p:sp>
      <p:sp>
        <p:nvSpPr>
          <p:cNvPr id="31" name="Line 12"/>
          <p:cNvSpPr>
            <a:spLocks noChangeAspect="1" noChangeShapeType="1"/>
          </p:cNvSpPr>
          <p:nvPr/>
        </p:nvSpPr>
        <p:spPr bwMode="auto">
          <a:xfrm>
            <a:off x="5744352" y="3475774"/>
            <a:ext cx="0" cy="1662113"/>
          </a:xfrm>
          <a:prstGeom prst="line">
            <a:avLst/>
          </a:prstGeom>
          <a:noFill/>
          <a:ln w="31750" cap="rnd">
            <a:solidFill>
              <a:schemeClr val="tx1"/>
            </a:solidFill>
            <a:prstDash val="sysDot"/>
            <a:round/>
            <a:headEnd/>
            <a:tailEnd/>
          </a:ln>
        </p:spPr>
        <p:txBody>
          <a:bodyPr>
            <a:prstTxWarp prst="textNoShape">
              <a:avLst/>
            </a:prstTxWarp>
          </a:bodyPr>
          <a:lstStyle/>
          <a:p>
            <a:endParaRPr lang="en-US" sz="1600">
              <a:latin typeface="Times New Roman"/>
              <a:cs typeface="Times New Roman"/>
            </a:endParaRPr>
          </a:p>
        </p:txBody>
      </p:sp>
      <p:sp>
        <p:nvSpPr>
          <p:cNvPr id="32" name="Rectangle 13"/>
          <p:cNvSpPr>
            <a:spLocks noChangeAspect="1" noChangeArrowheads="1"/>
          </p:cNvSpPr>
          <p:nvPr/>
        </p:nvSpPr>
        <p:spPr bwMode="auto">
          <a:xfrm>
            <a:off x="6866715" y="1739049"/>
            <a:ext cx="243656" cy="307777"/>
          </a:xfrm>
          <a:prstGeom prst="rect">
            <a:avLst/>
          </a:prstGeom>
          <a:noFill/>
          <a:ln w="9525">
            <a:noFill/>
            <a:miter lim="800000"/>
            <a:headEnd/>
            <a:tailEnd/>
          </a:ln>
        </p:spPr>
        <p:txBody>
          <a:bodyPr wrap="none" lIns="0" tIns="0" rIns="0" bIns="0">
            <a:prstTxWarp prst="textNoShape">
              <a:avLst/>
            </a:prstTxWarp>
            <a:spAutoFit/>
          </a:bodyPr>
          <a:lstStyle/>
          <a:p>
            <a:r>
              <a:rPr kumimoji="0" lang="en-US" sz="2000" i="1">
                <a:solidFill>
                  <a:schemeClr val="tx1"/>
                </a:solidFill>
                <a:latin typeface="Times New Roman"/>
                <a:cs typeface="Times New Roman"/>
              </a:rPr>
              <a:t>S</a:t>
            </a:r>
            <a:r>
              <a:rPr kumimoji="0" lang="en-US" sz="2000" i="1" baseline="-25000">
                <a:solidFill>
                  <a:schemeClr val="tx1"/>
                </a:solidFill>
                <a:latin typeface="Times New Roman"/>
                <a:cs typeface="Times New Roman"/>
              </a:rPr>
              <a:t>1</a:t>
            </a:r>
            <a:endParaRPr kumimoji="0" lang="en-US" sz="2000" b="0">
              <a:solidFill>
                <a:schemeClr val="tx1"/>
              </a:solidFill>
              <a:latin typeface="Times New Roman"/>
              <a:cs typeface="Times New Roman"/>
            </a:endParaRPr>
          </a:p>
        </p:txBody>
      </p:sp>
      <p:sp>
        <p:nvSpPr>
          <p:cNvPr id="33" name="Freeform 14"/>
          <p:cNvSpPr>
            <a:spLocks noChangeAspect="1"/>
          </p:cNvSpPr>
          <p:nvPr/>
        </p:nvSpPr>
        <p:spPr bwMode="auto">
          <a:xfrm>
            <a:off x="5058552" y="2096237"/>
            <a:ext cx="1816100" cy="1944687"/>
          </a:xfrm>
          <a:custGeom>
            <a:avLst/>
            <a:gdLst>
              <a:gd name="T0" fmla="*/ 32199 w 4625"/>
              <a:gd name="T1" fmla="*/ 1920374 h 4959"/>
              <a:gd name="T2" fmla="*/ 80497 w 4625"/>
              <a:gd name="T3" fmla="*/ 1883511 h 4959"/>
              <a:gd name="T4" fmla="*/ 128796 w 4625"/>
              <a:gd name="T5" fmla="*/ 1845472 h 4959"/>
              <a:gd name="T6" fmla="*/ 177094 w 4625"/>
              <a:gd name="T7" fmla="*/ 1806649 h 4959"/>
              <a:gd name="T8" fmla="*/ 225000 w 4625"/>
              <a:gd name="T9" fmla="*/ 1767042 h 4959"/>
              <a:gd name="T10" fmla="*/ 272906 w 4625"/>
              <a:gd name="T11" fmla="*/ 1726650 h 4959"/>
              <a:gd name="T12" fmla="*/ 320812 w 4625"/>
              <a:gd name="T13" fmla="*/ 1685474 h 4959"/>
              <a:gd name="T14" fmla="*/ 368325 w 4625"/>
              <a:gd name="T15" fmla="*/ 1643121 h 4959"/>
              <a:gd name="T16" fmla="*/ 415445 w 4625"/>
              <a:gd name="T17" fmla="*/ 1600377 h 4959"/>
              <a:gd name="T18" fmla="*/ 462958 w 4625"/>
              <a:gd name="T19" fmla="*/ 1556848 h 4959"/>
              <a:gd name="T20" fmla="*/ 509686 w 4625"/>
              <a:gd name="T21" fmla="*/ 1512926 h 4959"/>
              <a:gd name="T22" fmla="*/ 556021 w 4625"/>
              <a:gd name="T23" fmla="*/ 1468613 h 4959"/>
              <a:gd name="T24" fmla="*/ 601964 w 4625"/>
              <a:gd name="T25" fmla="*/ 1423516 h 4959"/>
              <a:gd name="T26" fmla="*/ 647906 w 4625"/>
              <a:gd name="T27" fmla="*/ 1378418 h 4959"/>
              <a:gd name="T28" fmla="*/ 693063 w 4625"/>
              <a:gd name="T29" fmla="*/ 1332928 h 4959"/>
              <a:gd name="T30" fmla="*/ 738220 w 4625"/>
              <a:gd name="T31" fmla="*/ 1287046 h 4959"/>
              <a:gd name="T32" fmla="*/ 782199 w 4625"/>
              <a:gd name="T33" fmla="*/ 1241557 h 4959"/>
              <a:gd name="T34" fmla="*/ 826178 w 4625"/>
              <a:gd name="T35" fmla="*/ 1195283 h 4959"/>
              <a:gd name="T36" fmla="*/ 870157 w 4625"/>
              <a:gd name="T37" fmla="*/ 1149008 h 4959"/>
              <a:gd name="T38" fmla="*/ 912958 w 4625"/>
              <a:gd name="T39" fmla="*/ 1102734 h 4959"/>
              <a:gd name="T40" fmla="*/ 955759 w 4625"/>
              <a:gd name="T41" fmla="*/ 1056460 h 4959"/>
              <a:gd name="T42" fmla="*/ 997382 w 4625"/>
              <a:gd name="T43" fmla="*/ 1009794 h 4959"/>
              <a:gd name="T44" fmla="*/ 1038613 w 4625"/>
              <a:gd name="T45" fmla="*/ 963520 h 4959"/>
              <a:gd name="T46" fmla="*/ 1079843 w 4625"/>
              <a:gd name="T47" fmla="*/ 917638 h 4959"/>
              <a:gd name="T48" fmla="*/ 1119896 w 4625"/>
              <a:gd name="T49" fmla="*/ 871756 h 4959"/>
              <a:gd name="T50" fmla="*/ 1159163 w 4625"/>
              <a:gd name="T51" fmla="*/ 826266 h 4959"/>
              <a:gd name="T52" fmla="*/ 1198037 w 4625"/>
              <a:gd name="T53" fmla="*/ 781169 h 4959"/>
              <a:gd name="T54" fmla="*/ 1236126 w 4625"/>
              <a:gd name="T55" fmla="*/ 736463 h 4959"/>
              <a:gd name="T56" fmla="*/ 1273037 w 4625"/>
              <a:gd name="T57" fmla="*/ 692150 h 4959"/>
              <a:gd name="T58" fmla="*/ 1309948 w 4625"/>
              <a:gd name="T59" fmla="*/ 649013 h 4959"/>
              <a:gd name="T60" fmla="*/ 1345288 w 4625"/>
              <a:gd name="T61" fmla="*/ 605484 h 4959"/>
              <a:gd name="T62" fmla="*/ 1380629 w 4625"/>
              <a:gd name="T63" fmla="*/ 562740 h 4959"/>
              <a:gd name="T64" fmla="*/ 1414398 w 4625"/>
              <a:gd name="T65" fmla="*/ 521171 h 4959"/>
              <a:gd name="T66" fmla="*/ 1447383 w 4625"/>
              <a:gd name="T67" fmla="*/ 480387 h 4959"/>
              <a:gd name="T68" fmla="*/ 1479582 w 4625"/>
              <a:gd name="T69" fmla="*/ 439604 h 4959"/>
              <a:gd name="T70" fmla="*/ 1510995 w 4625"/>
              <a:gd name="T71" fmla="*/ 400388 h 4959"/>
              <a:gd name="T72" fmla="*/ 1541231 w 4625"/>
              <a:gd name="T73" fmla="*/ 361957 h 4959"/>
              <a:gd name="T74" fmla="*/ 1570681 w 4625"/>
              <a:gd name="T75" fmla="*/ 324703 h 4959"/>
              <a:gd name="T76" fmla="*/ 1598953 w 4625"/>
              <a:gd name="T77" fmla="*/ 288232 h 4959"/>
              <a:gd name="T78" fmla="*/ 1626440 w 4625"/>
              <a:gd name="T79" fmla="*/ 252939 h 4959"/>
              <a:gd name="T80" fmla="*/ 1652749 w 4625"/>
              <a:gd name="T81" fmla="*/ 218429 h 4959"/>
              <a:gd name="T82" fmla="*/ 1677880 w 4625"/>
              <a:gd name="T83" fmla="*/ 185096 h 4959"/>
              <a:gd name="T84" fmla="*/ 1701833 w 4625"/>
              <a:gd name="T85" fmla="*/ 153332 h 4959"/>
              <a:gd name="T86" fmla="*/ 1724608 w 4625"/>
              <a:gd name="T87" fmla="*/ 123136 h 4959"/>
              <a:gd name="T88" fmla="*/ 1746205 w 4625"/>
              <a:gd name="T89" fmla="*/ 93725 h 4959"/>
              <a:gd name="T90" fmla="*/ 1767409 w 4625"/>
              <a:gd name="T91" fmla="*/ 66274 h 4959"/>
              <a:gd name="T92" fmla="*/ 1786650 w 4625"/>
              <a:gd name="T93" fmla="*/ 40000 h 4959"/>
              <a:gd name="T94" fmla="*/ 1804320 w 4625"/>
              <a:gd name="T95" fmla="*/ 15294 h 495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4625"/>
              <a:gd name="T145" fmla="*/ 0 h 4959"/>
              <a:gd name="T146" fmla="*/ 4625 w 4625"/>
              <a:gd name="T147" fmla="*/ 4959 h 495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4625" h="4959">
                <a:moveTo>
                  <a:pt x="0" y="4959"/>
                </a:moveTo>
                <a:lnTo>
                  <a:pt x="40" y="4928"/>
                </a:lnTo>
                <a:lnTo>
                  <a:pt x="82" y="4897"/>
                </a:lnTo>
                <a:lnTo>
                  <a:pt x="122" y="4866"/>
                </a:lnTo>
                <a:lnTo>
                  <a:pt x="164" y="4835"/>
                </a:lnTo>
                <a:lnTo>
                  <a:pt x="205" y="4803"/>
                </a:lnTo>
                <a:lnTo>
                  <a:pt x="246" y="4771"/>
                </a:lnTo>
                <a:lnTo>
                  <a:pt x="287" y="4739"/>
                </a:lnTo>
                <a:lnTo>
                  <a:pt x="328" y="4706"/>
                </a:lnTo>
                <a:lnTo>
                  <a:pt x="369" y="4673"/>
                </a:lnTo>
                <a:lnTo>
                  <a:pt x="409" y="4640"/>
                </a:lnTo>
                <a:lnTo>
                  <a:pt x="451" y="4607"/>
                </a:lnTo>
                <a:lnTo>
                  <a:pt x="491" y="4574"/>
                </a:lnTo>
                <a:lnTo>
                  <a:pt x="532" y="4540"/>
                </a:lnTo>
                <a:lnTo>
                  <a:pt x="573" y="4506"/>
                </a:lnTo>
                <a:lnTo>
                  <a:pt x="614" y="4472"/>
                </a:lnTo>
                <a:lnTo>
                  <a:pt x="654" y="4437"/>
                </a:lnTo>
                <a:lnTo>
                  <a:pt x="695" y="4403"/>
                </a:lnTo>
                <a:lnTo>
                  <a:pt x="736" y="4368"/>
                </a:lnTo>
                <a:lnTo>
                  <a:pt x="776" y="4333"/>
                </a:lnTo>
                <a:lnTo>
                  <a:pt x="817" y="4298"/>
                </a:lnTo>
                <a:lnTo>
                  <a:pt x="857" y="4261"/>
                </a:lnTo>
                <a:lnTo>
                  <a:pt x="898" y="4226"/>
                </a:lnTo>
                <a:lnTo>
                  <a:pt x="938" y="4190"/>
                </a:lnTo>
                <a:lnTo>
                  <a:pt x="978" y="4154"/>
                </a:lnTo>
                <a:lnTo>
                  <a:pt x="1018" y="4118"/>
                </a:lnTo>
                <a:lnTo>
                  <a:pt x="1058" y="4081"/>
                </a:lnTo>
                <a:lnTo>
                  <a:pt x="1098" y="4044"/>
                </a:lnTo>
                <a:lnTo>
                  <a:pt x="1138" y="4007"/>
                </a:lnTo>
                <a:lnTo>
                  <a:pt x="1179" y="3970"/>
                </a:lnTo>
                <a:lnTo>
                  <a:pt x="1218" y="3933"/>
                </a:lnTo>
                <a:lnTo>
                  <a:pt x="1257" y="3895"/>
                </a:lnTo>
                <a:lnTo>
                  <a:pt x="1298" y="3858"/>
                </a:lnTo>
                <a:lnTo>
                  <a:pt x="1337" y="3821"/>
                </a:lnTo>
                <a:lnTo>
                  <a:pt x="1376" y="3782"/>
                </a:lnTo>
                <a:lnTo>
                  <a:pt x="1416" y="3745"/>
                </a:lnTo>
                <a:lnTo>
                  <a:pt x="1455" y="3707"/>
                </a:lnTo>
                <a:lnTo>
                  <a:pt x="1493" y="3669"/>
                </a:lnTo>
                <a:lnTo>
                  <a:pt x="1533" y="3630"/>
                </a:lnTo>
                <a:lnTo>
                  <a:pt x="1572" y="3592"/>
                </a:lnTo>
                <a:lnTo>
                  <a:pt x="1610" y="3554"/>
                </a:lnTo>
                <a:lnTo>
                  <a:pt x="1650" y="3515"/>
                </a:lnTo>
                <a:lnTo>
                  <a:pt x="1688" y="3477"/>
                </a:lnTo>
                <a:lnTo>
                  <a:pt x="1726" y="3438"/>
                </a:lnTo>
                <a:lnTo>
                  <a:pt x="1765" y="3399"/>
                </a:lnTo>
                <a:lnTo>
                  <a:pt x="1803" y="3360"/>
                </a:lnTo>
                <a:lnTo>
                  <a:pt x="1841" y="3322"/>
                </a:lnTo>
                <a:lnTo>
                  <a:pt x="1880" y="3282"/>
                </a:lnTo>
                <a:lnTo>
                  <a:pt x="1918" y="3244"/>
                </a:lnTo>
                <a:lnTo>
                  <a:pt x="1955" y="3204"/>
                </a:lnTo>
                <a:lnTo>
                  <a:pt x="1992" y="3166"/>
                </a:lnTo>
                <a:lnTo>
                  <a:pt x="2030" y="3127"/>
                </a:lnTo>
                <a:lnTo>
                  <a:pt x="2067" y="3087"/>
                </a:lnTo>
                <a:lnTo>
                  <a:pt x="2104" y="3048"/>
                </a:lnTo>
                <a:lnTo>
                  <a:pt x="2141" y="3009"/>
                </a:lnTo>
                <a:lnTo>
                  <a:pt x="2178" y="2969"/>
                </a:lnTo>
                <a:lnTo>
                  <a:pt x="2216" y="2930"/>
                </a:lnTo>
                <a:lnTo>
                  <a:pt x="2252" y="2890"/>
                </a:lnTo>
                <a:lnTo>
                  <a:pt x="2289" y="2851"/>
                </a:lnTo>
                <a:lnTo>
                  <a:pt x="2325" y="2812"/>
                </a:lnTo>
                <a:lnTo>
                  <a:pt x="2361" y="2772"/>
                </a:lnTo>
                <a:lnTo>
                  <a:pt x="2398" y="2733"/>
                </a:lnTo>
                <a:lnTo>
                  <a:pt x="2434" y="2694"/>
                </a:lnTo>
                <a:lnTo>
                  <a:pt x="2469" y="2654"/>
                </a:lnTo>
                <a:lnTo>
                  <a:pt x="2505" y="2615"/>
                </a:lnTo>
                <a:lnTo>
                  <a:pt x="2540" y="2575"/>
                </a:lnTo>
                <a:lnTo>
                  <a:pt x="2575" y="2536"/>
                </a:lnTo>
                <a:lnTo>
                  <a:pt x="2610" y="2497"/>
                </a:lnTo>
                <a:lnTo>
                  <a:pt x="2645" y="2457"/>
                </a:lnTo>
                <a:lnTo>
                  <a:pt x="2681" y="2418"/>
                </a:lnTo>
                <a:lnTo>
                  <a:pt x="2715" y="2380"/>
                </a:lnTo>
                <a:lnTo>
                  <a:pt x="2750" y="2340"/>
                </a:lnTo>
                <a:lnTo>
                  <a:pt x="2784" y="2301"/>
                </a:lnTo>
                <a:lnTo>
                  <a:pt x="2818" y="2262"/>
                </a:lnTo>
                <a:lnTo>
                  <a:pt x="2852" y="2223"/>
                </a:lnTo>
                <a:lnTo>
                  <a:pt x="2885" y="2185"/>
                </a:lnTo>
                <a:lnTo>
                  <a:pt x="2919" y="2146"/>
                </a:lnTo>
                <a:lnTo>
                  <a:pt x="2952" y="2107"/>
                </a:lnTo>
                <a:lnTo>
                  <a:pt x="2985" y="2069"/>
                </a:lnTo>
                <a:lnTo>
                  <a:pt x="3018" y="2030"/>
                </a:lnTo>
                <a:lnTo>
                  <a:pt x="3051" y="1992"/>
                </a:lnTo>
                <a:lnTo>
                  <a:pt x="3083" y="1955"/>
                </a:lnTo>
                <a:lnTo>
                  <a:pt x="3116" y="1917"/>
                </a:lnTo>
                <a:lnTo>
                  <a:pt x="3148" y="1878"/>
                </a:lnTo>
                <a:lnTo>
                  <a:pt x="3179" y="1841"/>
                </a:lnTo>
                <a:lnTo>
                  <a:pt x="3211" y="1804"/>
                </a:lnTo>
                <a:lnTo>
                  <a:pt x="3242" y="1765"/>
                </a:lnTo>
                <a:lnTo>
                  <a:pt x="3274" y="1728"/>
                </a:lnTo>
                <a:lnTo>
                  <a:pt x="3305" y="1691"/>
                </a:lnTo>
                <a:lnTo>
                  <a:pt x="3336" y="1655"/>
                </a:lnTo>
                <a:lnTo>
                  <a:pt x="3366" y="1617"/>
                </a:lnTo>
                <a:lnTo>
                  <a:pt x="3396" y="1581"/>
                </a:lnTo>
                <a:lnTo>
                  <a:pt x="3426" y="1544"/>
                </a:lnTo>
                <a:lnTo>
                  <a:pt x="3456" y="1508"/>
                </a:lnTo>
                <a:lnTo>
                  <a:pt x="3486" y="1472"/>
                </a:lnTo>
                <a:lnTo>
                  <a:pt x="3516" y="1435"/>
                </a:lnTo>
                <a:lnTo>
                  <a:pt x="3544" y="1400"/>
                </a:lnTo>
                <a:lnTo>
                  <a:pt x="3573" y="1365"/>
                </a:lnTo>
                <a:lnTo>
                  <a:pt x="3602" y="1329"/>
                </a:lnTo>
                <a:lnTo>
                  <a:pt x="3630" y="1294"/>
                </a:lnTo>
                <a:lnTo>
                  <a:pt x="3658" y="1260"/>
                </a:lnTo>
                <a:lnTo>
                  <a:pt x="3686" y="1225"/>
                </a:lnTo>
                <a:lnTo>
                  <a:pt x="3713" y="1191"/>
                </a:lnTo>
                <a:lnTo>
                  <a:pt x="3741" y="1155"/>
                </a:lnTo>
                <a:lnTo>
                  <a:pt x="3768" y="1121"/>
                </a:lnTo>
                <a:lnTo>
                  <a:pt x="3795" y="1088"/>
                </a:lnTo>
                <a:lnTo>
                  <a:pt x="3822" y="1054"/>
                </a:lnTo>
                <a:lnTo>
                  <a:pt x="3848" y="1021"/>
                </a:lnTo>
                <a:lnTo>
                  <a:pt x="3874" y="988"/>
                </a:lnTo>
                <a:lnTo>
                  <a:pt x="3900" y="955"/>
                </a:lnTo>
                <a:lnTo>
                  <a:pt x="3925" y="923"/>
                </a:lnTo>
                <a:lnTo>
                  <a:pt x="3951" y="891"/>
                </a:lnTo>
                <a:lnTo>
                  <a:pt x="3975" y="860"/>
                </a:lnTo>
                <a:lnTo>
                  <a:pt x="4000" y="828"/>
                </a:lnTo>
                <a:lnTo>
                  <a:pt x="4024" y="797"/>
                </a:lnTo>
                <a:lnTo>
                  <a:pt x="4049" y="765"/>
                </a:lnTo>
                <a:lnTo>
                  <a:pt x="4072" y="735"/>
                </a:lnTo>
                <a:lnTo>
                  <a:pt x="4095" y="704"/>
                </a:lnTo>
                <a:lnTo>
                  <a:pt x="4119" y="674"/>
                </a:lnTo>
                <a:lnTo>
                  <a:pt x="4142" y="645"/>
                </a:lnTo>
                <a:lnTo>
                  <a:pt x="4164" y="615"/>
                </a:lnTo>
                <a:lnTo>
                  <a:pt x="4187" y="586"/>
                </a:lnTo>
                <a:lnTo>
                  <a:pt x="4209" y="557"/>
                </a:lnTo>
                <a:lnTo>
                  <a:pt x="4230" y="529"/>
                </a:lnTo>
                <a:lnTo>
                  <a:pt x="4252" y="501"/>
                </a:lnTo>
                <a:lnTo>
                  <a:pt x="4273" y="472"/>
                </a:lnTo>
                <a:lnTo>
                  <a:pt x="4293" y="445"/>
                </a:lnTo>
                <a:lnTo>
                  <a:pt x="4314" y="418"/>
                </a:lnTo>
                <a:lnTo>
                  <a:pt x="4334" y="391"/>
                </a:lnTo>
                <a:lnTo>
                  <a:pt x="4354" y="366"/>
                </a:lnTo>
                <a:lnTo>
                  <a:pt x="4373" y="339"/>
                </a:lnTo>
                <a:lnTo>
                  <a:pt x="4392" y="314"/>
                </a:lnTo>
                <a:lnTo>
                  <a:pt x="4411" y="289"/>
                </a:lnTo>
                <a:lnTo>
                  <a:pt x="4429" y="263"/>
                </a:lnTo>
                <a:lnTo>
                  <a:pt x="4447" y="239"/>
                </a:lnTo>
                <a:lnTo>
                  <a:pt x="4466" y="216"/>
                </a:lnTo>
                <a:lnTo>
                  <a:pt x="4484" y="192"/>
                </a:lnTo>
                <a:lnTo>
                  <a:pt x="4501" y="169"/>
                </a:lnTo>
                <a:lnTo>
                  <a:pt x="4517" y="146"/>
                </a:lnTo>
                <a:lnTo>
                  <a:pt x="4534" y="124"/>
                </a:lnTo>
                <a:lnTo>
                  <a:pt x="4550" y="102"/>
                </a:lnTo>
                <a:lnTo>
                  <a:pt x="4566" y="80"/>
                </a:lnTo>
                <a:lnTo>
                  <a:pt x="4580" y="59"/>
                </a:lnTo>
                <a:lnTo>
                  <a:pt x="4595" y="39"/>
                </a:lnTo>
                <a:lnTo>
                  <a:pt x="4610" y="19"/>
                </a:lnTo>
                <a:lnTo>
                  <a:pt x="4625" y="0"/>
                </a:lnTo>
              </a:path>
            </a:pathLst>
          </a:custGeom>
          <a:noFill/>
          <a:ln w="57150">
            <a:solidFill>
              <a:schemeClr val="tx1"/>
            </a:solidFill>
            <a:round/>
            <a:headEnd/>
            <a:tailEnd/>
          </a:ln>
        </p:spPr>
        <p:txBody>
          <a:bodyPr>
            <a:prstTxWarp prst="textNoShape">
              <a:avLst/>
            </a:prstTxWarp>
          </a:bodyPr>
          <a:lstStyle/>
          <a:p>
            <a:endParaRPr lang="en-US" sz="1600">
              <a:latin typeface="Times New Roman"/>
              <a:cs typeface="Times New Roman"/>
            </a:endParaRPr>
          </a:p>
        </p:txBody>
      </p:sp>
      <p:sp>
        <p:nvSpPr>
          <p:cNvPr id="34" name="Line 16"/>
          <p:cNvSpPr>
            <a:spLocks noChangeAspect="1" noChangeShapeType="1"/>
          </p:cNvSpPr>
          <p:nvPr/>
        </p:nvSpPr>
        <p:spPr bwMode="auto">
          <a:xfrm>
            <a:off x="6614302" y="3456724"/>
            <a:ext cx="0" cy="1690688"/>
          </a:xfrm>
          <a:prstGeom prst="line">
            <a:avLst/>
          </a:prstGeom>
          <a:noFill/>
          <a:ln w="31750" cap="rnd">
            <a:solidFill>
              <a:schemeClr val="tx1"/>
            </a:solidFill>
            <a:prstDash val="sysDot"/>
            <a:round/>
            <a:headEnd/>
            <a:tailEnd/>
          </a:ln>
        </p:spPr>
        <p:txBody>
          <a:bodyPr>
            <a:prstTxWarp prst="textNoShape">
              <a:avLst/>
            </a:prstTxWarp>
          </a:bodyPr>
          <a:lstStyle/>
          <a:p>
            <a:endParaRPr lang="en-US" sz="1600">
              <a:latin typeface="Times New Roman"/>
              <a:cs typeface="Times New Roman"/>
            </a:endParaRPr>
          </a:p>
        </p:txBody>
      </p:sp>
      <p:sp>
        <p:nvSpPr>
          <p:cNvPr id="35" name="Line 19"/>
          <p:cNvSpPr>
            <a:spLocks noChangeAspect="1" noChangeShapeType="1"/>
          </p:cNvSpPr>
          <p:nvPr/>
        </p:nvSpPr>
        <p:spPr bwMode="auto">
          <a:xfrm flipH="1">
            <a:off x="4664852" y="3456724"/>
            <a:ext cx="1917700" cy="0"/>
          </a:xfrm>
          <a:prstGeom prst="line">
            <a:avLst/>
          </a:prstGeom>
          <a:noFill/>
          <a:ln w="31750" cap="rnd">
            <a:solidFill>
              <a:schemeClr val="tx1"/>
            </a:solidFill>
            <a:prstDash val="sysDot"/>
            <a:round/>
            <a:headEnd/>
            <a:tailEnd/>
          </a:ln>
        </p:spPr>
        <p:txBody>
          <a:bodyPr>
            <a:prstTxWarp prst="textNoShape">
              <a:avLst/>
            </a:prstTxWarp>
          </a:bodyPr>
          <a:lstStyle/>
          <a:p>
            <a:endParaRPr lang="en-US" sz="1600">
              <a:latin typeface="Times New Roman"/>
              <a:cs typeface="Times New Roman"/>
            </a:endParaRPr>
          </a:p>
        </p:txBody>
      </p:sp>
      <p:sp>
        <p:nvSpPr>
          <p:cNvPr id="36" name="Rectangle 20"/>
          <p:cNvSpPr>
            <a:spLocks noChangeArrowheads="1"/>
          </p:cNvSpPr>
          <p:nvPr/>
        </p:nvSpPr>
        <p:spPr bwMode="auto">
          <a:xfrm>
            <a:off x="6506352" y="5136299"/>
            <a:ext cx="244191"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i="1">
                <a:latin typeface="Times New Roman"/>
                <a:cs typeface="Times New Roman"/>
              </a:rPr>
              <a:t>Q</a:t>
            </a:r>
            <a:r>
              <a:rPr kumimoji="0" lang="en-US" sz="1600" i="1" baseline="-25000">
                <a:latin typeface="Times New Roman"/>
                <a:cs typeface="Times New Roman"/>
              </a:rPr>
              <a:t>2</a:t>
            </a:r>
            <a:endParaRPr kumimoji="0" lang="en-US" sz="1600" b="0" baseline="-25000">
              <a:latin typeface="Times New Roman"/>
              <a:cs typeface="Times New Roman"/>
            </a:endParaRPr>
          </a:p>
        </p:txBody>
      </p:sp>
      <p:sp>
        <p:nvSpPr>
          <p:cNvPr id="37" name="Rectangle 24"/>
          <p:cNvSpPr>
            <a:spLocks noChangeArrowheads="1"/>
          </p:cNvSpPr>
          <p:nvPr/>
        </p:nvSpPr>
        <p:spPr bwMode="auto">
          <a:xfrm>
            <a:off x="7488289" y="1726349"/>
            <a:ext cx="1591401" cy="449354"/>
          </a:xfrm>
          <a:prstGeom prst="rect">
            <a:avLst/>
          </a:prstGeom>
          <a:noFill/>
          <a:ln w="19050" cap="rnd">
            <a:noFill/>
            <a:prstDash val="sysDot"/>
            <a:miter lim="800000"/>
            <a:headEnd/>
            <a:tailEnd type="none" w="lg" len="lg"/>
          </a:ln>
        </p:spPr>
        <p:txBody>
          <a:bodyPr wrap="none">
            <a:prstTxWarp prst="textNoShape">
              <a:avLst/>
            </a:prstTxWarp>
            <a:spAutoFit/>
          </a:bodyPr>
          <a:lstStyle/>
          <a:p>
            <a:pPr algn="r">
              <a:lnSpc>
                <a:spcPct val="70000"/>
              </a:lnSpc>
            </a:pPr>
            <a:r>
              <a:rPr kumimoji="0" lang="en-US" sz="1600" i="1">
                <a:solidFill>
                  <a:srgbClr val="000000"/>
                </a:solidFill>
                <a:latin typeface="Times New Roman"/>
                <a:cs typeface="Times New Roman"/>
              </a:rPr>
              <a:t>Loanable Funds</a:t>
            </a:r>
            <a:br>
              <a:rPr kumimoji="0" lang="en-US" sz="1600" i="1">
                <a:solidFill>
                  <a:srgbClr val="000000"/>
                </a:solidFill>
                <a:latin typeface="Times New Roman"/>
                <a:cs typeface="Times New Roman"/>
              </a:rPr>
            </a:br>
            <a:r>
              <a:rPr kumimoji="0" lang="en-US" sz="1600" i="1">
                <a:solidFill>
                  <a:srgbClr val="000000"/>
                </a:solidFill>
                <a:latin typeface="Times New Roman"/>
                <a:cs typeface="Times New Roman"/>
              </a:rPr>
              <a:t>Market</a:t>
            </a:r>
          </a:p>
        </p:txBody>
      </p:sp>
      <p:sp>
        <p:nvSpPr>
          <p:cNvPr id="45" name="Rectangle 26"/>
          <p:cNvSpPr>
            <a:spLocks noChangeAspect="1" noChangeArrowheads="1"/>
          </p:cNvSpPr>
          <p:nvPr/>
        </p:nvSpPr>
        <p:spPr bwMode="auto">
          <a:xfrm>
            <a:off x="4429902" y="3256699"/>
            <a:ext cx="209337"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i="1" dirty="0">
                <a:solidFill>
                  <a:srgbClr val="000000"/>
                </a:solidFill>
                <a:latin typeface="Times New Roman"/>
                <a:cs typeface="Times New Roman"/>
              </a:rPr>
              <a:t>r</a:t>
            </a:r>
            <a:r>
              <a:rPr kumimoji="0" lang="en-US" sz="1600" i="1" baseline="-25000" dirty="0">
                <a:solidFill>
                  <a:srgbClr val="000000"/>
                </a:solidFill>
                <a:latin typeface="Times New Roman"/>
                <a:cs typeface="Times New Roman"/>
              </a:rPr>
              <a:t>1</a:t>
            </a:r>
            <a:r>
              <a:rPr kumimoji="0" lang="en-US" sz="1600" i="1" dirty="0">
                <a:solidFill>
                  <a:srgbClr val="000000"/>
                </a:solidFill>
                <a:latin typeface="Times New Roman"/>
                <a:cs typeface="Times New Roman"/>
              </a:rPr>
              <a:t> </a:t>
            </a:r>
            <a:endParaRPr kumimoji="0" lang="en-US" sz="1600" b="0" dirty="0">
              <a:solidFill>
                <a:schemeClr val="tx1"/>
              </a:solidFill>
              <a:latin typeface="Times New Roman"/>
              <a:cs typeface="Times New Roman"/>
            </a:endParaRPr>
          </a:p>
        </p:txBody>
      </p:sp>
      <p:grpSp>
        <p:nvGrpSpPr>
          <p:cNvPr id="51" name="Group 43"/>
          <p:cNvGrpSpPr>
            <a:grpSpLocks/>
          </p:cNvGrpSpPr>
          <p:nvPr/>
        </p:nvGrpSpPr>
        <p:grpSpPr bwMode="auto">
          <a:xfrm>
            <a:off x="5523690" y="2291499"/>
            <a:ext cx="2259012" cy="2176463"/>
            <a:chOff x="2693" y="982"/>
            <a:chExt cx="1423" cy="1371"/>
          </a:xfrm>
        </p:grpSpPr>
        <p:sp>
          <p:nvSpPr>
            <p:cNvPr id="52" name="Rectangle 21"/>
            <p:cNvSpPr>
              <a:spLocks noChangeAspect="1" noChangeArrowheads="1"/>
            </p:cNvSpPr>
            <p:nvPr/>
          </p:nvSpPr>
          <p:spPr bwMode="auto">
            <a:xfrm>
              <a:off x="3963" y="982"/>
              <a:ext cx="153" cy="194"/>
            </a:xfrm>
            <a:prstGeom prst="rect">
              <a:avLst/>
            </a:prstGeom>
            <a:noFill/>
            <a:ln w="9525">
              <a:noFill/>
              <a:miter lim="800000"/>
              <a:headEnd/>
              <a:tailEnd/>
            </a:ln>
          </p:spPr>
          <p:txBody>
            <a:bodyPr wrap="none" lIns="0" tIns="0" rIns="0" bIns="0">
              <a:prstTxWarp prst="textNoShape">
                <a:avLst/>
              </a:prstTxWarp>
              <a:spAutoFit/>
            </a:bodyPr>
            <a:lstStyle/>
            <a:p>
              <a:r>
                <a:rPr kumimoji="0" lang="en-US" sz="2000" i="1">
                  <a:solidFill>
                    <a:schemeClr val="tx1"/>
                  </a:solidFill>
                  <a:latin typeface="Times New Roman"/>
                  <a:cs typeface="Times New Roman"/>
                </a:rPr>
                <a:t>S</a:t>
              </a:r>
              <a:r>
                <a:rPr kumimoji="0" lang="en-US" sz="2000" i="1" baseline="-25000">
                  <a:solidFill>
                    <a:schemeClr val="tx1"/>
                  </a:solidFill>
                  <a:latin typeface="Times New Roman"/>
                  <a:cs typeface="Times New Roman"/>
                </a:rPr>
                <a:t>2</a:t>
              </a:r>
              <a:endParaRPr kumimoji="0" lang="en-US" sz="2000" b="0" baseline="-25000">
                <a:solidFill>
                  <a:schemeClr val="tx1"/>
                </a:solidFill>
                <a:latin typeface="Times New Roman"/>
                <a:cs typeface="Times New Roman"/>
              </a:endParaRPr>
            </a:p>
          </p:txBody>
        </p:sp>
        <p:sp>
          <p:nvSpPr>
            <p:cNvPr id="54" name="Freeform 22"/>
            <p:cNvSpPr>
              <a:spLocks noChangeAspect="1"/>
            </p:cNvSpPr>
            <p:nvPr/>
          </p:nvSpPr>
          <p:spPr bwMode="auto">
            <a:xfrm>
              <a:off x="2693" y="1031"/>
              <a:ext cx="1234" cy="1322"/>
            </a:xfrm>
            <a:custGeom>
              <a:avLst/>
              <a:gdLst>
                <a:gd name="T0" fmla="*/ 22 w 4625"/>
                <a:gd name="T1" fmla="*/ 1305 h 4959"/>
                <a:gd name="T2" fmla="*/ 55 w 4625"/>
                <a:gd name="T3" fmla="*/ 1280 h 4959"/>
                <a:gd name="T4" fmla="*/ 88 w 4625"/>
                <a:gd name="T5" fmla="*/ 1255 h 4959"/>
                <a:gd name="T6" fmla="*/ 120 w 4625"/>
                <a:gd name="T7" fmla="*/ 1228 h 4959"/>
                <a:gd name="T8" fmla="*/ 153 w 4625"/>
                <a:gd name="T9" fmla="*/ 1201 h 4959"/>
                <a:gd name="T10" fmla="*/ 185 w 4625"/>
                <a:gd name="T11" fmla="*/ 1174 h 4959"/>
                <a:gd name="T12" fmla="*/ 218 w 4625"/>
                <a:gd name="T13" fmla="*/ 1146 h 4959"/>
                <a:gd name="T14" fmla="*/ 250 w 4625"/>
                <a:gd name="T15" fmla="*/ 1117 h 4959"/>
                <a:gd name="T16" fmla="*/ 282 w 4625"/>
                <a:gd name="T17" fmla="*/ 1088 h 4959"/>
                <a:gd name="T18" fmla="*/ 315 w 4625"/>
                <a:gd name="T19" fmla="*/ 1058 h 4959"/>
                <a:gd name="T20" fmla="*/ 346 w 4625"/>
                <a:gd name="T21" fmla="*/ 1028 h 4959"/>
                <a:gd name="T22" fmla="*/ 378 w 4625"/>
                <a:gd name="T23" fmla="*/ 998 h 4959"/>
                <a:gd name="T24" fmla="*/ 409 w 4625"/>
                <a:gd name="T25" fmla="*/ 968 h 4959"/>
                <a:gd name="T26" fmla="*/ 440 w 4625"/>
                <a:gd name="T27" fmla="*/ 937 h 4959"/>
                <a:gd name="T28" fmla="*/ 471 w 4625"/>
                <a:gd name="T29" fmla="*/ 906 h 4959"/>
                <a:gd name="T30" fmla="*/ 502 w 4625"/>
                <a:gd name="T31" fmla="*/ 875 h 4959"/>
                <a:gd name="T32" fmla="*/ 531 w 4625"/>
                <a:gd name="T33" fmla="*/ 844 h 4959"/>
                <a:gd name="T34" fmla="*/ 561 w 4625"/>
                <a:gd name="T35" fmla="*/ 813 h 4959"/>
                <a:gd name="T36" fmla="*/ 591 w 4625"/>
                <a:gd name="T37" fmla="*/ 781 h 4959"/>
                <a:gd name="T38" fmla="*/ 620 w 4625"/>
                <a:gd name="T39" fmla="*/ 750 h 4959"/>
                <a:gd name="T40" fmla="*/ 649 w 4625"/>
                <a:gd name="T41" fmla="*/ 718 h 4959"/>
                <a:gd name="T42" fmla="*/ 678 w 4625"/>
                <a:gd name="T43" fmla="*/ 686 h 4959"/>
                <a:gd name="T44" fmla="*/ 706 w 4625"/>
                <a:gd name="T45" fmla="*/ 655 h 4959"/>
                <a:gd name="T46" fmla="*/ 734 w 4625"/>
                <a:gd name="T47" fmla="*/ 624 h 4959"/>
                <a:gd name="T48" fmla="*/ 761 w 4625"/>
                <a:gd name="T49" fmla="*/ 593 h 4959"/>
                <a:gd name="T50" fmla="*/ 788 w 4625"/>
                <a:gd name="T51" fmla="*/ 562 h 4959"/>
                <a:gd name="T52" fmla="*/ 814 w 4625"/>
                <a:gd name="T53" fmla="*/ 531 h 4959"/>
                <a:gd name="T54" fmla="*/ 840 w 4625"/>
                <a:gd name="T55" fmla="*/ 501 h 4959"/>
                <a:gd name="T56" fmla="*/ 865 w 4625"/>
                <a:gd name="T57" fmla="*/ 471 h 4959"/>
                <a:gd name="T58" fmla="*/ 890 w 4625"/>
                <a:gd name="T59" fmla="*/ 441 h 4959"/>
                <a:gd name="T60" fmla="*/ 914 w 4625"/>
                <a:gd name="T61" fmla="*/ 412 h 4959"/>
                <a:gd name="T62" fmla="*/ 938 w 4625"/>
                <a:gd name="T63" fmla="*/ 383 h 4959"/>
                <a:gd name="T64" fmla="*/ 961 w 4625"/>
                <a:gd name="T65" fmla="*/ 354 h 4959"/>
                <a:gd name="T66" fmla="*/ 983 w 4625"/>
                <a:gd name="T67" fmla="*/ 327 h 4959"/>
                <a:gd name="T68" fmla="*/ 1005 w 4625"/>
                <a:gd name="T69" fmla="*/ 299 h 4959"/>
                <a:gd name="T70" fmla="*/ 1027 w 4625"/>
                <a:gd name="T71" fmla="*/ 272 h 4959"/>
                <a:gd name="T72" fmla="*/ 1047 w 4625"/>
                <a:gd name="T73" fmla="*/ 246 h 4959"/>
                <a:gd name="T74" fmla="*/ 1067 w 4625"/>
                <a:gd name="T75" fmla="*/ 221 h 4959"/>
                <a:gd name="T76" fmla="*/ 1086 w 4625"/>
                <a:gd name="T77" fmla="*/ 196 h 4959"/>
                <a:gd name="T78" fmla="*/ 1105 w 4625"/>
                <a:gd name="T79" fmla="*/ 172 h 4959"/>
                <a:gd name="T80" fmla="*/ 1123 w 4625"/>
                <a:gd name="T81" fmla="*/ 148 h 4959"/>
                <a:gd name="T82" fmla="*/ 1140 w 4625"/>
                <a:gd name="T83" fmla="*/ 126 h 4959"/>
                <a:gd name="T84" fmla="*/ 1156 w 4625"/>
                <a:gd name="T85" fmla="*/ 104 h 4959"/>
                <a:gd name="T86" fmla="*/ 1172 w 4625"/>
                <a:gd name="T87" fmla="*/ 84 h 4959"/>
                <a:gd name="T88" fmla="*/ 1187 w 4625"/>
                <a:gd name="T89" fmla="*/ 64 h 4959"/>
                <a:gd name="T90" fmla="*/ 1201 w 4625"/>
                <a:gd name="T91" fmla="*/ 45 h 4959"/>
                <a:gd name="T92" fmla="*/ 1214 w 4625"/>
                <a:gd name="T93" fmla="*/ 27 h 4959"/>
                <a:gd name="T94" fmla="*/ 1226 w 4625"/>
                <a:gd name="T95" fmla="*/ 10 h 495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4625"/>
                <a:gd name="T145" fmla="*/ 0 h 4959"/>
                <a:gd name="T146" fmla="*/ 4625 w 4625"/>
                <a:gd name="T147" fmla="*/ 4959 h 495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4625" h="4959">
                  <a:moveTo>
                    <a:pt x="0" y="4959"/>
                  </a:moveTo>
                  <a:lnTo>
                    <a:pt x="40" y="4928"/>
                  </a:lnTo>
                  <a:lnTo>
                    <a:pt x="82" y="4897"/>
                  </a:lnTo>
                  <a:lnTo>
                    <a:pt x="122" y="4866"/>
                  </a:lnTo>
                  <a:lnTo>
                    <a:pt x="164" y="4835"/>
                  </a:lnTo>
                  <a:lnTo>
                    <a:pt x="205" y="4803"/>
                  </a:lnTo>
                  <a:lnTo>
                    <a:pt x="246" y="4771"/>
                  </a:lnTo>
                  <a:lnTo>
                    <a:pt x="287" y="4739"/>
                  </a:lnTo>
                  <a:lnTo>
                    <a:pt x="328" y="4706"/>
                  </a:lnTo>
                  <a:lnTo>
                    <a:pt x="369" y="4673"/>
                  </a:lnTo>
                  <a:lnTo>
                    <a:pt x="409" y="4640"/>
                  </a:lnTo>
                  <a:lnTo>
                    <a:pt x="451" y="4607"/>
                  </a:lnTo>
                  <a:lnTo>
                    <a:pt x="491" y="4574"/>
                  </a:lnTo>
                  <a:lnTo>
                    <a:pt x="532" y="4540"/>
                  </a:lnTo>
                  <a:lnTo>
                    <a:pt x="573" y="4506"/>
                  </a:lnTo>
                  <a:lnTo>
                    <a:pt x="614" y="4472"/>
                  </a:lnTo>
                  <a:lnTo>
                    <a:pt x="654" y="4437"/>
                  </a:lnTo>
                  <a:lnTo>
                    <a:pt x="695" y="4403"/>
                  </a:lnTo>
                  <a:lnTo>
                    <a:pt x="736" y="4368"/>
                  </a:lnTo>
                  <a:lnTo>
                    <a:pt x="776" y="4333"/>
                  </a:lnTo>
                  <a:lnTo>
                    <a:pt x="817" y="4298"/>
                  </a:lnTo>
                  <a:lnTo>
                    <a:pt x="857" y="4261"/>
                  </a:lnTo>
                  <a:lnTo>
                    <a:pt x="898" y="4226"/>
                  </a:lnTo>
                  <a:lnTo>
                    <a:pt x="938" y="4190"/>
                  </a:lnTo>
                  <a:lnTo>
                    <a:pt x="978" y="4154"/>
                  </a:lnTo>
                  <a:lnTo>
                    <a:pt x="1018" y="4118"/>
                  </a:lnTo>
                  <a:lnTo>
                    <a:pt x="1058" y="4081"/>
                  </a:lnTo>
                  <a:lnTo>
                    <a:pt x="1098" y="4044"/>
                  </a:lnTo>
                  <a:lnTo>
                    <a:pt x="1138" y="4007"/>
                  </a:lnTo>
                  <a:lnTo>
                    <a:pt x="1179" y="3970"/>
                  </a:lnTo>
                  <a:lnTo>
                    <a:pt x="1218" y="3933"/>
                  </a:lnTo>
                  <a:lnTo>
                    <a:pt x="1257" y="3895"/>
                  </a:lnTo>
                  <a:lnTo>
                    <a:pt x="1298" y="3858"/>
                  </a:lnTo>
                  <a:lnTo>
                    <a:pt x="1337" y="3821"/>
                  </a:lnTo>
                  <a:lnTo>
                    <a:pt x="1376" y="3782"/>
                  </a:lnTo>
                  <a:lnTo>
                    <a:pt x="1416" y="3745"/>
                  </a:lnTo>
                  <a:lnTo>
                    <a:pt x="1455" y="3707"/>
                  </a:lnTo>
                  <a:lnTo>
                    <a:pt x="1493" y="3669"/>
                  </a:lnTo>
                  <a:lnTo>
                    <a:pt x="1533" y="3630"/>
                  </a:lnTo>
                  <a:lnTo>
                    <a:pt x="1572" y="3592"/>
                  </a:lnTo>
                  <a:lnTo>
                    <a:pt x="1610" y="3554"/>
                  </a:lnTo>
                  <a:lnTo>
                    <a:pt x="1650" y="3515"/>
                  </a:lnTo>
                  <a:lnTo>
                    <a:pt x="1688" y="3477"/>
                  </a:lnTo>
                  <a:lnTo>
                    <a:pt x="1726" y="3438"/>
                  </a:lnTo>
                  <a:lnTo>
                    <a:pt x="1765" y="3399"/>
                  </a:lnTo>
                  <a:lnTo>
                    <a:pt x="1803" y="3360"/>
                  </a:lnTo>
                  <a:lnTo>
                    <a:pt x="1841" y="3322"/>
                  </a:lnTo>
                  <a:lnTo>
                    <a:pt x="1880" y="3282"/>
                  </a:lnTo>
                  <a:lnTo>
                    <a:pt x="1918" y="3244"/>
                  </a:lnTo>
                  <a:lnTo>
                    <a:pt x="1955" y="3204"/>
                  </a:lnTo>
                  <a:lnTo>
                    <a:pt x="1992" y="3166"/>
                  </a:lnTo>
                  <a:lnTo>
                    <a:pt x="2030" y="3127"/>
                  </a:lnTo>
                  <a:lnTo>
                    <a:pt x="2067" y="3087"/>
                  </a:lnTo>
                  <a:lnTo>
                    <a:pt x="2104" y="3048"/>
                  </a:lnTo>
                  <a:lnTo>
                    <a:pt x="2141" y="3009"/>
                  </a:lnTo>
                  <a:lnTo>
                    <a:pt x="2178" y="2969"/>
                  </a:lnTo>
                  <a:lnTo>
                    <a:pt x="2216" y="2930"/>
                  </a:lnTo>
                  <a:lnTo>
                    <a:pt x="2252" y="2890"/>
                  </a:lnTo>
                  <a:lnTo>
                    <a:pt x="2289" y="2851"/>
                  </a:lnTo>
                  <a:lnTo>
                    <a:pt x="2325" y="2812"/>
                  </a:lnTo>
                  <a:lnTo>
                    <a:pt x="2361" y="2772"/>
                  </a:lnTo>
                  <a:lnTo>
                    <a:pt x="2398" y="2733"/>
                  </a:lnTo>
                  <a:lnTo>
                    <a:pt x="2434" y="2694"/>
                  </a:lnTo>
                  <a:lnTo>
                    <a:pt x="2469" y="2654"/>
                  </a:lnTo>
                  <a:lnTo>
                    <a:pt x="2505" y="2615"/>
                  </a:lnTo>
                  <a:lnTo>
                    <a:pt x="2540" y="2575"/>
                  </a:lnTo>
                  <a:lnTo>
                    <a:pt x="2575" y="2536"/>
                  </a:lnTo>
                  <a:lnTo>
                    <a:pt x="2610" y="2497"/>
                  </a:lnTo>
                  <a:lnTo>
                    <a:pt x="2645" y="2457"/>
                  </a:lnTo>
                  <a:lnTo>
                    <a:pt x="2681" y="2418"/>
                  </a:lnTo>
                  <a:lnTo>
                    <a:pt x="2715" y="2380"/>
                  </a:lnTo>
                  <a:lnTo>
                    <a:pt x="2750" y="2340"/>
                  </a:lnTo>
                  <a:lnTo>
                    <a:pt x="2784" y="2301"/>
                  </a:lnTo>
                  <a:lnTo>
                    <a:pt x="2818" y="2262"/>
                  </a:lnTo>
                  <a:lnTo>
                    <a:pt x="2852" y="2223"/>
                  </a:lnTo>
                  <a:lnTo>
                    <a:pt x="2885" y="2185"/>
                  </a:lnTo>
                  <a:lnTo>
                    <a:pt x="2919" y="2146"/>
                  </a:lnTo>
                  <a:lnTo>
                    <a:pt x="2952" y="2107"/>
                  </a:lnTo>
                  <a:lnTo>
                    <a:pt x="2985" y="2069"/>
                  </a:lnTo>
                  <a:lnTo>
                    <a:pt x="3018" y="2030"/>
                  </a:lnTo>
                  <a:lnTo>
                    <a:pt x="3051" y="1992"/>
                  </a:lnTo>
                  <a:lnTo>
                    <a:pt x="3083" y="1955"/>
                  </a:lnTo>
                  <a:lnTo>
                    <a:pt x="3116" y="1917"/>
                  </a:lnTo>
                  <a:lnTo>
                    <a:pt x="3148" y="1878"/>
                  </a:lnTo>
                  <a:lnTo>
                    <a:pt x="3179" y="1841"/>
                  </a:lnTo>
                  <a:lnTo>
                    <a:pt x="3211" y="1804"/>
                  </a:lnTo>
                  <a:lnTo>
                    <a:pt x="3242" y="1765"/>
                  </a:lnTo>
                  <a:lnTo>
                    <a:pt x="3274" y="1728"/>
                  </a:lnTo>
                  <a:lnTo>
                    <a:pt x="3305" y="1691"/>
                  </a:lnTo>
                  <a:lnTo>
                    <a:pt x="3336" y="1655"/>
                  </a:lnTo>
                  <a:lnTo>
                    <a:pt x="3366" y="1617"/>
                  </a:lnTo>
                  <a:lnTo>
                    <a:pt x="3396" y="1581"/>
                  </a:lnTo>
                  <a:lnTo>
                    <a:pt x="3426" y="1544"/>
                  </a:lnTo>
                  <a:lnTo>
                    <a:pt x="3456" y="1508"/>
                  </a:lnTo>
                  <a:lnTo>
                    <a:pt x="3486" y="1472"/>
                  </a:lnTo>
                  <a:lnTo>
                    <a:pt x="3516" y="1435"/>
                  </a:lnTo>
                  <a:lnTo>
                    <a:pt x="3544" y="1400"/>
                  </a:lnTo>
                  <a:lnTo>
                    <a:pt x="3573" y="1365"/>
                  </a:lnTo>
                  <a:lnTo>
                    <a:pt x="3602" y="1329"/>
                  </a:lnTo>
                  <a:lnTo>
                    <a:pt x="3630" y="1294"/>
                  </a:lnTo>
                  <a:lnTo>
                    <a:pt x="3658" y="1260"/>
                  </a:lnTo>
                  <a:lnTo>
                    <a:pt x="3686" y="1225"/>
                  </a:lnTo>
                  <a:lnTo>
                    <a:pt x="3713" y="1191"/>
                  </a:lnTo>
                  <a:lnTo>
                    <a:pt x="3741" y="1155"/>
                  </a:lnTo>
                  <a:lnTo>
                    <a:pt x="3768" y="1121"/>
                  </a:lnTo>
                  <a:lnTo>
                    <a:pt x="3795" y="1088"/>
                  </a:lnTo>
                  <a:lnTo>
                    <a:pt x="3822" y="1054"/>
                  </a:lnTo>
                  <a:lnTo>
                    <a:pt x="3848" y="1021"/>
                  </a:lnTo>
                  <a:lnTo>
                    <a:pt x="3874" y="988"/>
                  </a:lnTo>
                  <a:lnTo>
                    <a:pt x="3900" y="955"/>
                  </a:lnTo>
                  <a:lnTo>
                    <a:pt x="3925" y="923"/>
                  </a:lnTo>
                  <a:lnTo>
                    <a:pt x="3951" y="891"/>
                  </a:lnTo>
                  <a:lnTo>
                    <a:pt x="3975" y="860"/>
                  </a:lnTo>
                  <a:lnTo>
                    <a:pt x="4000" y="828"/>
                  </a:lnTo>
                  <a:lnTo>
                    <a:pt x="4024" y="797"/>
                  </a:lnTo>
                  <a:lnTo>
                    <a:pt x="4049" y="765"/>
                  </a:lnTo>
                  <a:lnTo>
                    <a:pt x="4072" y="735"/>
                  </a:lnTo>
                  <a:lnTo>
                    <a:pt x="4095" y="704"/>
                  </a:lnTo>
                  <a:lnTo>
                    <a:pt x="4119" y="674"/>
                  </a:lnTo>
                  <a:lnTo>
                    <a:pt x="4142" y="645"/>
                  </a:lnTo>
                  <a:lnTo>
                    <a:pt x="4164" y="615"/>
                  </a:lnTo>
                  <a:lnTo>
                    <a:pt x="4187" y="586"/>
                  </a:lnTo>
                  <a:lnTo>
                    <a:pt x="4209" y="557"/>
                  </a:lnTo>
                  <a:lnTo>
                    <a:pt x="4230" y="529"/>
                  </a:lnTo>
                  <a:lnTo>
                    <a:pt x="4252" y="501"/>
                  </a:lnTo>
                  <a:lnTo>
                    <a:pt x="4273" y="472"/>
                  </a:lnTo>
                  <a:lnTo>
                    <a:pt x="4293" y="445"/>
                  </a:lnTo>
                  <a:lnTo>
                    <a:pt x="4314" y="418"/>
                  </a:lnTo>
                  <a:lnTo>
                    <a:pt x="4334" y="391"/>
                  </a:lnTo>
                  <a:lnTo>
                    <a:pt x="4354" y="366"/>
                  </a:lnTo>
                  <a:lnTo>
                    <a:pt x="4373" y="339"/>
                  </a:lnTo>
                  <a:lnTo>
                    <a:pt x="4392" y="314"/>
                  </a:lnTo>
                  <a:lnTo>
                    <a:pt x="4411" y="289"/>
                  </a:lnTo>
                  <a:lnTo>
                    <a:pt x="4429" y="263"/>
                  </a:lnTo>
                  <a:lnTo>
                    <a:pt x="4447" y="239"/>
                  </a:lnTo>
                  <a:lnTo>
                    <a:pt x="4466" y="216"/>
                  </a:lnTo>
                  <a:lnTo>
                    <a:pt x="4484" y="192"/>
                  </a:lnTo>
                  <a:lnTo>
                    <a:pt x="4501" y="169"/>
                  </a:lnTo>
                  <a:lnTo>
                    <a:pt x="4517" y="146"/>
                  </a:lnTo>
                  <a:lnTo>
                    <a:pt x="4534" y="124"/>
                  </a:lnTo>
                  <a:lnTo>
                    <a:pt x="4550" y="102"/>
                  </a:lnTo>
                  <a:lnTo>
                    <a:pt x="4566" y="80"/>
                  </a:lnTo>
                  <a:lnTo>
                    <a:pt x="4580" y="59"/>
                  </a:lnTo>
                  <a:lnTo>
                    <a:pt x="4595" y="39"/>
                  </a:lnTo>
                  <a:lnTo>
                    <a:pt x="4610" y="19"/>
                  </a:lnTo>
                  <a:lnTo>
                    <a:pt x="4625" y="0"/>
                  </a:lnTo>
                </a:path>
              </a:pathLst>
            </a:custGeom>
            <a:noFill/>
            <a:ln w="57150">
              <a:solidFill>
                <a:schemeClr val="tx1"/>
              </a:solidFill>
              <a:round/>
              <a:headEnd/>
              <a:tailEnd/>
            </a:ln>
          </p:spPr>
          <p:txBody>
            <a:bodyPr>
              <a:prstTxWarp prst="textNoShape">
                <a:avLst/>
              </a:prstTxWarp>
            </a:bodyPr>
            <a:lstStyle/>
            <a:p>
              <a:endParaRPr lang="en-US" sz="1600">
                <a:latin typeface="Times New Roman"/>
                <a:cs typeface="Times New Roman"/>
              </a:endParaRPr>
            </a:p>
          </p:txBody>
        </p:sp>
        <p:sp>
          <p:nvSpPr>
            <p:cNvPr id="55" name="Line 28"/>
            <p:cNvSpPr>
              <a:spLocks noChangeShapeType="1"/>
            </p:cNvSpPr>
            <p:nvPr/>
          </p:nvSpPr>
          <p:spPr bwMode="auto">
            <a:xfrm>
              <a:off x="3420" y="1140"/>
              <a:ext cx="349" cy="0"/>
            </a:xfrm>
            <a:prstGeom prst="line">
              <a:avLst/>
            </a:prstGeom>
            <a:noFill/>
            <a:ln w="31750">
              <a:solidFill>
                <a:schemeClr val="tx1"/>
              </a:solidFill>
              <a:round/>
              <a:headEnd/>
              <a:tailEnd type="stealth"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a:cs typeface="Times New Roman"/>
              </a:endParaRPr>
            </a:p>
          </p:txBody>
        </p:sp>
      </p:grpSp>
      <p:grpSp>
        <p:nvGrpSpPr>
          <p:cNvPr id="56" name="Group 42"/>
          <p:cNvGrpSpPr>
            <a:grpSpLocks/>
          </p:cNvGrpSpPr>
          <p:nvPr/>
        </p:nvGrpSpPr>
        <p:grpSpPr bwMode="auto">
          <a:xfrm rot="119651">
            <a:off x="5244794" y="1985121"/>
            <a:ext cx="2755900" cy="2799946"/>
            <a:chOff x="2496" y="596"/>
            <a:chExt cx="1736" cy="2029"/>
          </a:xfrm>
        </p:grpSpPr>
        <p:sp>
          <p:nvSpPr>
            <p:cNvPr id="57" name="Freeform 8"/>
            <p:cNvSpPr>
              <a:spLocks noChangeAspect="1"/>
            </p:cNvSpPr>
            <p:nvPr/>
          </p:nvSpPr>
          <p:spPr bwMode="auto">
            <a:xfrm>
              <a:off x="2728" y="596"/>
              <a:ext cx="1243" cy="1864"/>
            </a:xfrm>
            <a:custGeom>
              <a:avLst/>
              <a:gdLst>
                <a:gd name="T0" fmla="*/ 6 w 4147"/>
                <a:gd name="T1" fmla="*/ 22 h 6220"/>
                <a:gd name="T2" fmla="*/ 16 w 4147"/>
                <a:gd name="T3" fmla="*/ 55 h 6220"/>
                <a:gd name="T4" fmla="*/ 28 w 4147"/>
                <a:gd name="T5" fmla="*/ 90 h 6220"/>
                <a:gd name="T6" fmla="*/ 42 w 4147"/>
                <a:gd name="T7" fmla="*/ 126 h 6220"/>
                <a:gd name="T8" fmla="*/ 58 w 4147"/>
                <a:gd name="T9" fmla="*/ 164 h 6220"/>
                <a:gd name="T10" fmla="*/ 75 w 4147"/>
                <a:gd name="T11" fmla="*/ 202 h 6220"/>
                <a:gd name="T12" fmla="*/ 94 w 4147"/>
                <a:gd name="T13" fmla="*/ 242 h 6220"/>
                <a:gd name="T14" fmla="*/ 114 w 4147"/>
                <a:gd name="T15" fmla="*/ 283 h 6220"/>
                <a:gd name="T16" fmla="*/ 135 w 4147"/>
                <a:gd name="T17" fmla="*/ 324 h 6220"/>
                <a:gd name="T18" fmla="*/ 159 w 4147"/>
                <a:gd name="T19" fmla="*/ 367 h 6220"/>
                <a:gd name="T20" fmla="*/ 183 w 4147"/>
                <a:gd name="T21" fmla="*/ 410 h 6220"/>
                <a:gd name="T22" fmla="*/ 208 w 4147"/>
                <a:gd name="T23" fmla="*/ 453 h 6220"/>
                <a:gd name="T24" fmla="*/ 234 w 4147"/>
                <a:gd name="T25" fmla="*/ 498 h 6220"/>
                <a:gd name="T26" fmla="*/ 262 w 4147"/>
                <a:gd name="T27" fmla="*/ 543 h 6220"/>
                <a:gd name="T28" fmla="*/ 290 w 4147"/>
                <a:gd name="T29" fmla="*/ 588 h 6220"/>
                <a:gd name="T30" fmla="*/ 319 w 4147"/>
                <a:gd name="T31" fmla="*/ 634 h 6220"/>
                <a:gd name="T32" fmla="*/ 348 w 4147"/>
                <a:gd name="T33" fmla="*/ 680 h 6220"/>
                <a:gd name="T34" fmla="*/ 379 w 4147"/>
                <a:gd name="T35" fmla="*/ 726 h 6220"/>
                <a:gd name="T36" fmla="*/ 410 w 4147"/>
                <a:gd name="T37" fmla="*/ 772 h 6220"/>
                <a:gd name="T38" fmla="*/ 442 w 4147"/>
                <a:gd name="T39" fmla="*/ 819 h 6220"/>
                <a:gd name="T40" fmla="*/ 473 w 4147"/>
                <a:gd name="T41" fmla="*/ 865 h 6220"/>
                <a:gd name="T42" fmla="*/ 506 w 4147"/>
                <a:gd name="T43" fmla="*/ 911 h 6220"/>
                <a:gd name="T44" fmla="*/ 538 w 4147"/>
                <a:gd name="T45" fmla="*/ 957 h 6220"/>
                <a:gd name="T46" fmla="*/ 571 w 4147"/>
                <a:gd name="T47" fmla="*/ 1003 h 6220"/>
                <a:gd name="T48" fmla="*/ 604 w 4147"/>
                <a:gd name="T49" fmla="*/ 1049 h 6220"/>
                <a:gd name="T50" fmla="*/ 637 w 4147"/>
                <a:gd name="T51" fmla="*/ 1094 h 6220"/>
                <a:gd name="T52" fmla="*/ 670 w 4147"/>
                <a:gd name="T53" fmla="*/ 1138 h 6220"/>
                <a:gd name="T54" fmla="*/ 702 w 4147"/>
                <a:gd name="T55" fmla="*/ 1182 h 6220"/>
                <a:gd name="T56" fmla="*/ 735 w 4147"/>
                <a:gd name="T57" fmla="*/ 1225 h 6220"/>
                <a:gd name="T58" fmla="*/ 767 w 4147"/>
                <a:gd name="T59" fmla="*/ 1268 h 6220"/>
                <a:gd name="T60" fmla="*/ 799 w 4147"/>
                <a:gd name="T61" fmla="*/ 1310 h 6220"/>
                <a:gd name="T62" fmla="*/ 830 w 4147"/>
                <a:gd name="T63" fmla="*/ 1351 h 6220"/>
                <a:gd name="T64" fmla="*/ 861 w 4147"/>
                <a:gd name="T65" fmla="*/ 1390 h 6220"/>
                <a:gd name="T66" fmla="*/ 891 w 4147"/>
                <a:gd name="T67" fmla="*/ 1429 h 6220"/>
                <a:gd name="T68" fmla="*/ 920 w 4147"/>
                <a:gd name="T69" fmla="*/ 1467 h 6220"/>
                <a:gd name="T70" fmla="*/ 949 w 4147"/>
                <a:gd name="T71" fmla="*/ 1503 h 6220"/>
                <a:gd name="T72" fmla="*/ 977 w 4147"/>
                <a:gd name="T73" fmla="*/ 1539 h 6220"/>
                <a:gd name="T74" fmla="*/ 1004 w 4147"/>
                <a:gd name="T75" fmla="*/ 1572 h 6220"/>
                <a:gd name="T76" fmla="*/ 1030 w 4147"/>
                <a:gd name="T77" fmla="*/ 1605 h 6220"/>
                <a:gd name="T78" fmla="*/ 1055 w 4147"/>
                <a:gd name="T79" fmla="*/ 1635 h 6220"/>
                <a:gd name="T80" fmla="*/ 1079 w 4147"/>
                <a:gd name="T81" fmla="*/ 1665 h 6220"/>
                <a:gd name="T82" fmla="*/ 1101 w 4147"/>
                <a:gd name="T83" fmla="*/ 1692 h 6220"/>
                <a:gd name="T84" fmla="*/ 1122 w 4147"/>
                <a:gd name="T85" fmla="*/ 1718 h 6220"/>
                <a:gd name="T86" fmla="*/ 1142 w 4147"/>
                <a:gd name="T87" fmla="*/ 1742 h 6220"/>
                <a:gd name="T88" fmla="*/ 1160 w 4147"/>
                <a:gd name="T89" fmla="*/ 1765 h 6220"/>
                <a:gd name="T90" fmla="*/ 1176 w 4147"/>
                <a:gd name="T91" fmla="*/ 1784 h 6220"/>
                <a:gd name="T92" fmla="*/ 1191 w 4147"/>
                <a:gd name="T93" fmla="*/ 1803 h 6220"/>
                <a:gd name="T94" fmla="*/ 1205 w 4147"/>
                <a:gd name="T95" fmla="*/ 1818 h 6220"/>
                <a:gd name="T96" fmla="*/ 1216 w 4147"/>
                <a:gd name="T97" fmla="*/ 1832 h 6220"/>
                <a:gd name="T98" fmla="*/ 1225 w 4147"/>
                <a:gd name="T99" fmla="*/ 1843 h 6220"/>
                <a:gd name="T100" fmla="*/ 1233 w 4147"/>
                <a:gd name="T101" fmla="*/ 1852 h 6220"/>
                <a:gd name="T102" fmla="*/ 1239 w 4147"/>
                <a:gd name="T103" fmla="*/ 1859 h 6220"/>
                <a:gd name="T104" fmla="*/ 1242 w 4147"/>
                <a:gd name="T105" fmla="*/ 1863 h 6220"/>
                <a:gd name="T106" fmla="*/ 1243 w 4147"/>
                <a:gd name="T107" fmla="*/ 1864 h 622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147"/>
                <a:gd name="T163" fmla="*/ 0 h 6220"/>
                <a:gd name="T164" fmla="*/ 4147 w 4147"/>
                <a:gd name="T165" fmla="*/ 6220 h 622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147" h="6220">
                  <a:moveTo>
                    <a:pt x="0" y="0"/>
                  </a:moveTo>
                  <a:lnTo>
                    <a:pt x="10" y="35"/>
                  </a:lnTo>
                  <a:lnTo>
                    <a:pt x="20" y="72"/>
                  </a:lnTo>
                  <a:lnTo>
                    <a:pt x="31" y="108"/>
                  </a:lnTo>
                  <a:lnTo>
                    <a:pt x="42" y="146"/>
                  </a:lnTo>
                  <a:lnTo>
                    <a:pt x="53" y="183"/>
                  </a:lnTo>
                  <a:lnTo>
                    <a:pt x="67" y="222"/>
                  </a:lnTo>
                  <a:lnTo>
                    <a:pt x="79" y="260"/>
                  </a:lnTo>
                  <a:lnTo>
                    <a:pt x="94" y="300"/>
                  </a:lnTo>
                  <a:lnTo>
                    <a:pt x="109" y="340"/>
                  </a:lnTo>
                  <a:lnTo>
                    <a:pt x="124" y="380"/>
                  </a:lnTo>
                  <a:lnTo>
                    <a:pt x="140" y="421"/>
                  </a:lnTo>
                  <a:lnTo>
                    <a:pt x="157" y="463"/>
                  </a:lnTo>
                  <a:lnTo>
                    <a:pt x="174" y="504"/>
                  </a:lnTo>
                  <a:lnTo>
                    <a:pt x="192" y="546"/>
                  </a:lnTo>
                  <a:lnTo>
                    <a:pt x="211" y="589"/>
                  </a:lnTo>
                  <a:lnTo>
                    <a:pt x="231" y="631"/>
                  </a:lnTo>
                  <a:lnTo>
                    <a:pt x="249" y="675"/>
                  </a:lnTo>
                  <a:lnTo>
                    <a:pt x="270" y="719"/>
                  </a:lnTo>
                  <a:lnTo>
                    <a:pt x="291" y="763"/>
                  </a:lnTo>
                  <a:lnTo>
                    <a:pt x="312" y="808"/>
                  </a:lnTo>
                  <a:lnTo>
                    <a:pt x="335" y="852"/>
                  </a:lnTo>
                  <a:lnTo>
                    <a:pt x="357" y="897"/>
                  </a:lnTo>
                  <a:lnTo>
                    <a:pt x="380" y="943"/>
                  </a:lnTo>
                  <a:lnTo>
                    <a:pt x="404" y="989"/>
                  </a:lnTo>
                  <a:lnTo>
                    <a:pt x="428" y="1035"/>
                  </a:lnTo>
                  <a:lnTo>
                    <a:pt x="452" y="1082"/>
                  </a:lnTo>
                  <a:lnTo>
                    <a:pt x="477" y="1129"/>
                  </a:lnTo>
                  <a:lnTo>
                    <a:pt x="503" y="1176"/>
                  </a:lnTo>
                  <a:lnTo>
                    <a:pt x="529" y="1223"/>
                  </a:lnTo>
                  <a:lnTo>
                    <a:pt x="555" y="1270"/>
                  </a:lnTo>
                  <a:lnTo>
                    <a:pt x="582" y="1318"/>
                  </a:lnTo>
                  <a:lnTo>
                    <a:pt x="609" y="1367"/>
                  </a:lnTo>
                  <a:lnTo>
                    <a:pt x="636" y="1415"/>
                  </a:lnTo>
                  <a:lnTo>
                    <a:pt x="664" y="1464"/>
                  </a:lnTo>
                  <a:lnTo>
                    <a:pt x="693" y="1513"/>
                  </a:lnTo>
                  <a:lnTo>
                    <a:pt x="722" y="1562"/>
                  </a:lnTo>
                  <a:lnTo>
                    <a:pt x="752" y="1612"/>
                  </a:lnTo>
                  <a:lnTo>
                    <a:pt x="781" y="1661"/>
                  </a:lnTo>
                  <a:lnTo>
                    <a:pt x="811" y="1711"/>
                  </a:lnTo>
                  <a:lnTo>
                    <a:pt x="841" y="1761"/>
                  </a:lnTo>
                  <a:lnTo>
                    <a:pt x="873" y="1811"/>
                  </a:lnTo>
                  <a:lnTo>
                    <a:pt x="903" y="1861"/>
                  </a:lnTo>
                  <a:lnTo>
                    <a:pt x="934" y="1912"/>
                  </a:lnTo>
                  <a:lnTo>
                    <a:pt x="966" y="1962"/>
                  </a:lnTo>
                  <a:lnTo>
                    <a:pt x="999" y="2014"/>
                  </a:lnTo>
                  <a:lnTo>
                    <a:pt x="1031" y="2065"/>
                  </a:lnTo>
                  <a:lnTo>
                    <a:pt x="1063" y="2116"/>
                  </a:lnTo>
                  <a:lnTo>
                    <a:pt x="1096" y="2167"/>
                  </a:lnTo>
                  <a:lnTo>
                    <a:pt x="1129" y="2218"/>
                  </a:lnTo>
                  <a:lnTo>
                    <a:pt x="1162" y="2269"/>
                  </a:lnTo>
                  <a:lnTo>
                    <a:pt x="1197" y="2320"/>
                  </a:lnTo>
                  <a:lnTo>
                    <a:pt x="1230" y="2372"/>
                  </a:lnTo>
                  <a:lnTo>
                    <a:pt x="1264" y="2423"/>
                  </a:lnTo>
                  <a:lnTo>
                    <a:pt x="1299" y="2474"/>
                  </a:lnTo>
                  <a:lnTo>
                    <a:pt x="1333" y="2526"/>
                  </a:lnTo>
                  <a:lnTo>
                    <a:pt x="1368" y="2577"/>
                  </a:lnTo>
                  <a:lnTo>
                    <a:pt x="1403" y="2630"/>
                  </a:lnTo>
                  <a:lnTo>
                    <a:pt x="1437" y="2681"/>
                  </a:lnTo>
                  <a:lnTo>
                    <a:pt x="1473" y="2733"/>
                  </a:lnTo>
                  <a:lnTo>
                    <a:pt x="1508" y="2784"/>
                  </a:lnTo>
                  <a:lnTo>
                    <a:pt x="1544" y="2836"/>
                  </a:lnTo>
                  <a:lnTo>
                    <a:pt x="1579" y="2887"/>
                  </a:lnTo>
                  <a:lnTo>
                    <a:pt x="1616" y="2939"/>
                  </a:lnTo>
                  <a:lnTo>
                    <a:pt x="1651" y="2990"/>
                  </a:lnTo>
                  <a:lnTo>
                    <a:pt x="1687" y="3041"/>
                  </a:lnTo>
                  <a:lnTo>
                    <a:pt x="1724" y="3093"/>
                  </a:lnTo>
                  <a:lnTo>
                    <a:pt x="1759" y="3144"/>
                  </a:lnTo>
                  <a:lnTo>
                    <a:pt x="1796" y="3195"/>
                  </a:lnTo>
                  <a:lnTo>
                    <a:pt x="1832" y="3247"/>
                  </a:lnTo>
                  <a:lnTo>
                    <a:pt x="1869" y="3298"/>
                  </a:lnTo>
                  <a:lnTo>
                    <a:pt x="1905" y="3348"/>
                  </a:lnTo>
                  <a:lnTo>
                    <a:pt x="1942" y="3399"/>
                  </a:lnTo>
                  <a:lnTo>
                    <a:pt x="1978" y="3450"/>
                  </a:lnTo>
                  <a:lnTo>
                    <a:pt x="2015" y="3500"/>
                  </a:lnTo>
                  <a:lnTo>
                    <a:pt x="2051" y="3550"/>
                  </a:lnTo>
                  <a:lnTo>
                    <a:pt x="2089" y="3600"/>
                  </a:lnTo>
                  <a:lnTo>
                    <a:pt x="2125" y="3650"/>
                  </a:lnTo>
                  <a:lnTo>
                    <a:pt x="2162" y="3700"/>
                  </a:lnTo>
                  <a:lnTo>
                    <a:pt x="2198" y="3749"/>
                  </a:lnTo>
                  <a:lnTo>
                    <a:pt x="2235" y="3798"/>
                  </a:lnTo>
                  <a:lnTo>
                    <a:pt x="2271" y="3847"/>
                  </a:lnTo>
                  <a:lnTo>
                    <a:pt x="2307" y="3896"/>
                  </a:lnTo>
                  <a:lnTo>
                    <a:pt x="2343" y="3944"/>
                  </a:lnTo>
                  <a:lnTo>
                    <a:pt x="2379" y="3993"/>
                  </a:lnTo>
                  <a:lnTo>
                    <a:pt x="2416" y="4041"/>
                  </a:lnTo>
                  <a:lnTo>
                    <a:pt x="2451" y="4089"/>
                  </a:lnTo>
                  <a:lnTo>
                    <a:pt x="2488" y="4137"/>
                  </a:lnTo>
                  <a:lnTo>
                    <a:pt x="2523" y="4184"/>
                  </a:lnTo>
                  <a:lnTo>
                    <a:pt x="2559" y="4230"/>
                  </a:lnTo>
                  <a:lnTo>
                    <a:pt x="2595" y="4277"/>
                  </a:lnTo>
                  <a:lnTo>
                    <a:pt x="2631" y="4324"/>
                  </a:lnTo>
                  <a:lnTo>
                    <a:pt x="2665" y="4370"/>
                  </a:lnTo>
                  <a:lnTo>
                    <a:pt x="2700" y="4416"/>
                  </a:lnTo>
                  <a:lnTo>
                    <a:pt x="2735" y="4461"/>
                  </a:lnTo>
                  <a:lnTo>
                    <a:pt x="2770" y="4507"/>
                  </a:lnTo>
                  <a:lnTo>
                    <a:pt x="2805" y="4550"/>
                  </a:lnTo>
                  <a:lnTo>
                    <a:pt x="2839" y="4595"/>
                  </a:lnTo>
                  <a:lnTo>
                    <a:pt x="2872" y="4639"/>
                  </a:lnTo>
                  <a:lnTo>
                    <a:pt x="2907" y="4683"/>
                  </a:lnTo>
                  <a:lnTo>
                    <a:pt x="2940" y="4726"/>
                  </a:lnTo>
                  <a:lnTo>
                    <a:pt x="2972" y="4768"/>
                  </a:lnTo>
                  <a:lnTo>
                    <a:pt x="3006" y="4811"/>
                  </a:lnTo>
                  <a:lnTo>
                    <a:pt x="3038" y="4853"/>
                  </a:lnTo>
                  <a:lnTo>
                    <a:pt x="3071" y="4894"/>
                  </a:lnTo>
                  <a:lnTo>
                    <a:pt x="3104" y="4935"/>
                  </a:lnTo>
                  <a:lnTo>
                    <a:pt x="3135" y="4976"/>
                  </a:lnTo>
                  <a:lnTo>
                    <a:pt x="3167" y="5016"/>
                  </a:lnTo>
                  <a:lnTo>
                    <a:pt x="3198" y="5056"/>
                  </a:lnTo>
                  <a:lnTo>
                    <a:pt x="3230" y="5094"/>
                  </a:lnTo>
                  <a:lnTo>
                    <a:pt x="3260" y="5134"/>
                  </a:lnTo>
                  <a:lnTo>
                    <a:pt x="3290" y="5172"/>
                  </a:lnTo>
                  <a:lnTo>
                    <a:pt x="3320" y="5209"/>
                  </a:lnTo>
                  <a:lnTo>
                    <a:pt x="3350" y="5247"/>
                  </a:lnTo>
                  <a:lnTo>
                    <a:pt x="3379" y="5283"/>
                  </a:lnTo>
                  <a:lnTo>
                    <a:pt x="3408" y="5319"/>
                  </a:lnTo>
                  <a:lnTo>
                    <a:pt x="3436" y="5355"/>
                  </a:lnTo>
                  <a:lnTo>
                    <a:pt x="3464" y="5389"/>
                  </a:lnTo>
                  <a:lnTo>
                    <a:pt x="3492" y="5424"/>
                  </a:lnTo>
                  <a:lnTo>
                    <a:pt x="3519" y="5457"/>
                  </a:lnTo>
                  <a:lnTo>
                    <a:pt x="3547" y="5491"/>
                  </a:lnTo>
                  <a:lnTo>
                    <a:pt x="3573" y="5523"/>
                  </a:lnTo>
                  <a:lnTo>
                    <a:pt x="3599" y="5555"/>
                  </a:lnTo>
                  <a:lnTo>
                    <a:pt x="3624" y="5586"/>
                  </a:lnTo>
                  <a:lnTo>
                    <a:pt x="3649" y="5618"/>
                  </a:lnTo>
                  <a:lnTo>
                    <a:pt x="3673" y="5647"/>
                  </a:lnTo>
                  <a:lnTo>
                    <a:pt x="3697" y="5677"/>
                  </a:lnTo>
                  <a:lnTo>
                    <a:pt x="3721" y="5705"/>
                  </a:lnTo>
                  <a:lnTo>
                    <a:pt x="3743" y="5733"/>
                  </a:lnTo>
                  <a:lnTo>
                    <a:pt x="3765" y="5761"/>
                  </a:lnTo>
                  <a:lnTo>
                    <a:pt x="3787" y="5788"/>
                  </a:lnTo>
                  <a:lnTo>
                    <a:pt x="3809" y="5814"/>
                  </a:lnTo>
                  <a:lnTo>
                    <a:pt x="3830" y="5839"/>
                  </a:lnTo>
                  <a:lnTo>
                    <a:pt x="3850" y="5864"/>
                  </a:lnTo>
                  <a:lnTo>
                    <a:pt x="3870" y="5888"/>
                  </a:lnTo>
                  <a:lnTo>
                    <a:pt x="3888" y="5911"/>
                  </a:lnTo>
                  <a:lnTo>
                    <a:pt x="3907" y="5932"/>
                  </a:lnTo>
                  <a:lnTo>
                    <a:pt x="3925" y="5954"/>
                  </a:lnTo>
                  <a:lnTo>
                    <a:pt x="3943" y="5975"/>
                  </a:lnTo>
                  <a:lnTo>
                    <a:pt x="3959" y="5995"/>
                  </a:lnTo>
                  <a:lnTo>
                    <a:pt x="3975" y="6015"/>
                  </a:lnTo>
                  <a:lnTo>
                    <a:pt x="3990" y="6033"/>
                  </a:lnTo>
                  <a:lnTo>
                    <a:pt x="4005" y="6050"/>
                  </a:lnTo>
                  <a:lnTo>
                    <a:pt x="4019" y="6067"/>
                  </a:lnTo>
                  <a:lnTo>
                    <a:pt x="4032" y="6084"/>
                  </a:lnTo>
                  <a:lnTo>
                    <a:pt x="4045" y="6098"/>
                  </a:lnTo>
                  <a:lnTo>
                    <a:pt x="4057" y="6113"/>
                  </a:lnTo>
                  <a:lnTo>
                    <a:pt x="4069" y="6126"/>
                  </a:lnTo>
                  <a:lnTo>
                    <a:pt x="4079" y="6139"/>
                  </a:lnTo>
                  <a:lnTo>
                    <a:pt x="4088" y="6150"/>
                  </a:lnTo>
                  <a:lnTo>
                    <a:pt x="4098" y="6162"/>
                  </a:lnTo>
                  <a:lnTo>
                    <a:pt x="4106" y="6171"/>
                  </a:lnTo>
                  <a:lnTo>
                    <a:pt x="4113" y="6181"/>
                  </a:lnTo>
                  <a:lnTo>
                    <a:pt x="4121" y="6189"/>
                  </a:lnTo>
                  <a:lnTo>
                    <a:pt x="4127" y="6196"/>
                  </a:lnTo>
                  <a:lnTo>
                    <a:pt x="4132" y="6202"/>
                  </a:lnTo>
                  <a:lnTo>
                    <a:pt x="4136" y="6208"/>
                  </a:lnTo>
                  <a:lnTo>
                    <a:pt x="4141" y="6212"/>
                  </a:lnTo>
                  <a:lnTo>
                    <a:pt x="4144" y="6216"/>
                  </a:lnTo>
                  <a:lnTo>
                    <a:pt x="4146" y="6218"/>
                  </a:lnTo>
                  <a:lnTo>
                    <a:pt x="4147" y="6219"/>
                  </a:lnTo>
                  <a:lnTo>
                    <a:pt x="4147" y="6220"/>
                  </a:lnTo>
                </a:path>
              </a:pathLst>
            </a:custGeom>
            <a:noFill/>
            <a:ln w="57150">
              <a:solidFill>
                <a:schemeClr val="accent5">
                  <a:lumMod val="75000"/>
                </a:schemeClr>
              </a:solidFill>
              <a:round/>
              <a:headEnd/>
              <a:tailEnd/>
            </a:ln>
          </p:spPr>
          <p:txBody>
            <a:bodyPr>
              <a:prstTxWarp prst="textNoShape">
                <a:avLst/>
              </a:prstTxWarp>
            </a:bodyPr>
            <a:lstStyle/>
            <a:p>
              <a:endParaRPr lang="en-US" sz="1600">
                <a:latin typeface="Times New Roman"/>
                <a:cs typeface="Times New Roman"/>
              </a:endParaRPr>
            </a:p>
          </p:txBody>
        </p:sp>
        <p:sp>
          <p:nvSpPr>
            <p:cNvPr id="58" name="Rectangle 9"/>
            <p:cNvSpPr>
              <a:spLocks noChangeAspect="1" noChangeArrowheads="1"/>
            </p:cNvSpPr>
            <p:nvPr/>
          </p:nvSpPr>
          <p:spPr bwMode="auto">
            <a:xfrm>
              <a:off x="3957" y="2402"/>
              <a:ext cx="275" cy="223"/>
            </a:xfrm>
            <a:prstGeom prst="rect">
              <a:avLst/>
            </a:prstGeom>
            <a:noFill/>
            <a:ln w="9525">
              <a:noFill/>
              <a:miter lim="800000"/>
              <a:headEnd/>
              <a:tailEnd/>
            </a:ln>
          </p:spPr>
          <p:txBody>
            <a:bodyPr lIns="0" tIns="0" rIns="0" bIns="0">
              <a:prstTxWarp prst="textNoShape">
                <a:avLst/>
              </a:prstTxWarp>
              <a:spAutoFit/>
            </a:bodyPr>
            <a:lstStyle/>
            <a:p>
              <a:r>
                <a:rPr kumimoji="0" lang="en-US" sz="2000" i="1" dirty="0">
                  <a:solidFill>
                    <a:srgbClr val="A70998"/>
                  </a:solidFill>
                  <a:latin typeface="Times New Roman"/>
                  <a:cs typeface="Times New Roman"/>
                </a:rPr>
                <a:t> </a:t>
              </a:r>
              <a:r>
                <a:rPr kumimoji="0" lang="en-US" sz="2000" b="1" i="1" dirty="0">
                  <a:solidFill>
                    <a:srgbClr val="2962A2"/>
                  </a:solidFill>
                  <a:latin typeface="Times New Roman"/>
                  <a:cs typeface="Times New Roman"/>
                </a:rPr>
                <a:t>D</a:t>
              </a:r>
              <a:r>
                <a:rPr kumimoji="0" lang="en-US" sz="2000" b="1" i="1" baseline="-25000" dirty="0">
                  <a:solidFill>
                    <a:srgbClr val="2962A2"/>
                  </a:solidFill>
                  <a:latin typeface="Times New Roman"/>
                  <a:cs typeface="Times New Roman"/>
                </a:rPr>
                <a:t>2</a:t>
              </a:r>
              <a:endParaRPr kumimoji="0" lang="en-US" sz="2000" b="1" baseline="-25000" dirty="0">
                <a:solidFill>
                  <a:srgbClr val="2962A2"/>
                </a:solidFill>
                <a:latin typeface="Times New Roman"/>
                <a:cs typeface="Times New Roman"/>
              </a:endParaRPr>
            </a:p>
          </p:txBody>
        </p:sp>
        <p:sp>
          <p:nvSpPr>
            <p:cNvPr id="59" name="Line 29"/>
            <p:cNvSpPr>
              <a:spLocks noChangeShapeType="1"/>
            </p:cNvSpPr>
            <p:nvPr/>
          </p:nvSpPr>
          <p:spPr bwMode="auto">
            <a:xfrm>
              <a:off x="2496" y="1030"/>
              <a:ext cx="378" cy="0"/>
            </a:xfrm>
            <a:prstGeom prst="line">
              <a:avLst/>
            </a:prstGeom>
            <a:noFill/>
            <a:ln w="31750">
              <a:solidFill>
                <a:srgbClr val="000000"/>
              </a:solidFill>
              <a:round/>
              <a:headEnd/>
              <a:tailEnd type="stealth"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a:cs typeface="Times New Roman"/>
              </a:endParaRPr>
            </a:p>
          </p:txBody>
        </p:sp>
      </p:grpSp>
      <p:sp>
        <p:nvSpPr>
          <p:cNvPr id="60" name="Freeform 35"/>
          <p:cNvSpPr>
            <a:spLocks noChangeAspect="1"/>
          </p:cNvSpPr>
          <p:nvPr/>
        </p:nvSpPr>
        <p:spPr bwMode="auto">
          <a:xfrm>
            <a:off x="5033152" y="2151799"/>
            <a:ext cx="1727200" cy="2590800"/>
          </a:xfrm>
          <a:custGeom>
            <a:avLst/>
            <a:gdLst>
              <a:gd name="T0" fmla="*/ 8330 w 4147"/>
              <a:gd name="T1" fmla="*/ 29990 h 6220"/>
              <a:gd name="T2" fmla="*/ 22074 w 4147"/>
              <a:gd name="T3" fmla="*/ 76225 h 6220"/>
              <a:gd name="T4" fmla="*/ 39150 w 4147"/>
              <a:gd name="T5" fmla="*/ 124958 h 6220"/>
              <a:gd name="T6" fmla="*/ 58309 w 4147"/>
              <a:gd name="T7" fmla="*/ 175358 h 6220"/>
              <a:gd name="T8" fmla="*/ 79967 w 4147"/>
              <a:gd name="T9" fmla="*/ 227424 h 6220"/>
              <a:gd name="T10" fmla="*/ 103707 w 4147"/>
              <a:gd name="T11" fmla="*/ 281156 h 6220"/>
              <a:gd name="T12" fmla="*/ 129946 w 4147"/>
              <a:gd name="T13" fmla="*/ 336554 h 6220"/>
              <a:gd name="T14" fmla="*/ 158268 w 4147"/>
              <a:gd name="T15" fmla="*/ 392785 h 6220"/>
              <a:gd name="T16" fmla="*/ 188255 w 4147"/>
              <a:gd name="T17" fmla="*/ 450683 h 6220"/>
              <a:gd name="T18" fmla="*/ 220325 w 4147"/>
              <a:gd name="T19" fmla="*/ 509413 h 6220"/>
              <a:gd name="T20" fmla="*/ 253645 w 4147"/>
              <a:gd name="T21" fmla="*/ 569393 h 6220"/>
              <a:gd name="T22" fmla="*/ 288630 w 4147"/>
              <a:gd name="T23" fmla="*/ 630206 h 6220"/>
              <a:gd name="T24" fmla="*/ 325282 w 4147"/>
              <a:gd name="T25" fmla="*/ 691852 h 6220"/>
              <a:gd name="T26" fmla="*/ 363599 w 4147"/>
              <a:gd name="T27" fmla="*/ 754331 h 6220"/>
              <a:gd name="T28" fmla="*/ 402333 w 4147"/>
              <a:gd name="T29" fmla="*/ 817227 h 6220"/>
              <a:gd name="T30" fmla="*/ 442733 w 4147"/>
              <a:gd name="T31" fmla="*/ 881372 h 6220"/>
              <a:gd name="T32" fmla="*/ 483966 w 4147"/>
              <a:gd name="T33" fmla="*/ 945101 h 6220"/>
              <a:gd name="T34" fmla="*/ 526448 w 4147"/>
              <a:gd name="T35" fmla="*/ 1009246 h 6220"/>
              <a:gd name="T36" fmla="*/ 569764 w 4147"/>
              <a:gd name="T37" fmla="*/ 1073391 h 6220"/>
              <a:gd name="T38" fmla="*/ 613495 w 4147"/>
              <a:gd name="T39" fmla="*/ 1138369 h 6220"/>
              <a:gd name="T40" fmla="*/ 657644 w 4147"/>
              <a:gd name="T41" fmla="*/ 1202514 h 6220"/>
              <a:gd name="T42" fmla="*/ 702625 w 4147"/>
              <a:gd name="T43" fmla="*/ 1266660 h 6220"/>
              <a:gd name="T44" fmla="*/ 748023 w 4147"/>
              <a:gd name="T45" fmla="*/ 1330805 h 6220"/>
              <a:gd name="T46" fmla="*/ 793421 w 4147"/>
              <a:gd name="T47" fmla="*/ 1394534 h 6220"/>
              <a:gd name="T48" fmla="*/ 839235 w 4147"/>
              <a:gd name="T49" fmla="*/ 1457846 h 6220"/>
              <a:gd name="T50" fmla="*/ 885049 w 4147"/>
              <a:gd name="T51" fmla="*/ 1520325 h 6220"/>
              <a:gd name="T52" fmla="*/ 930864 w 4147"/>
              <a:gd name="T53" fmla="*/ 1581971 h 6220"/>
              <a:gd name="T54" fmla="*/ 975845 w 4147"/>
              <a:gd name="T55" fmla="*/ 1642784 h 6220"/>
              <a:gd name="T56" fmla="*/ 1020826 w 4147"/>
              <a:gd name="T57" fmla="*/ 1703180 h 6220"/>
              <a:gd name="T58" fmla="*/ 1065808 w 4147"/>
              <a:gd name="T59" fmla="*/ 1761911 h 6220"/>
              <a:gd name="T60" fmla="*/ 1109956 w 4147"/>
              <a:gd name="T61" fmla="*/ 1820224 h 6220"/>
              <a:gd name="T62" fmla="*/ 1153688 w 4147"/>
              <a:gd name="T63" fmla="*/ 1877289 h 6220"/>
              <a:gd name="T64" fmla="*/ 1196170 w 4147"/>
              <a:gd name="T65" fmla="*/ 1932270 h 6220"/>
              <a:gd name="T66" fmla="*/ 1237820 w 4147"/>
              <a:gd name="T67" fmla="*/ 1986002 h 6220"/>
              <a:gd name="T68" fmla="*/ 1279053 w 4147"/>
              <a:gd name="T69" fmla="*/ 2038485 h 6220"/>
              <a:gd name="T70" fmla="*/ 1319036 w 4147"/>
              <a:gd name="T71" fmla="*/ 2089301 h 6220"/>
              <a:gd name="T72" fmla="*/ 1357770 w 4147"/>
              <a:gd name="T73" fmla="*/ 2138451 h 6220"/>
              <a:gd name="T74" fmla="*/ 1395254 w 4147"/>
              <a:gd name="T75" fmla="*/ 2185519 h 6220"/>
              <a:gd name="T76" fmla="*/ 1431073 w 4147"/>
              <a:gd name="T77" fmla="*/ 2230504 h 6220"/>
              <a:gd name="T78" fmla="*/ 1465642 w 4147"/>
              <a:gd name="T79" fmla="*/ 2272990 h 6220"/>
              <a:gd name="T80" fmla="*/ 1498961 w 4147"/>
              <a:gd name="T81" fmla="*/ 2313809 h 6220"/>
              <a:gd name="T82" fmla="*/ 1529782 w 4147"/>
              <a:gd name="T83" fmla="*/ 2352130 h 6220"/>
              <a:gd name="T84" fmla="*/ 1558936 w 4147"/>
              <a:gd name="T85" fmla="*/ 2387951 h 6220"/>
              <a:gd name="T86" fmla="*/ 1586425 w 4147"/>
              <a:gd name="T87" fmla="*/ 2421690 h 6220"/>
              <a:gd name="T88" fmla="*/ 1611831 w 4147"/>
              <a:gd name="T89" fmla="*/ 2452513 h 6220"/>
              <a:gd name="T90" fmla="*/ 1634738 w 4147"/>
              <a:gd name="T91" fmla="*/ 2480004 h 6220"/>
              <a:gd name="T92" fmla="*/ 1655563 w 4147"/>
              <a:gd name="T93" fmla="*/ 2505412 h 6220"/>
              <a:gd name="T94" fmla="*/ 1673889 w 4147"/>
              <a:gd name="T95" fmla="*/ 2527071 h 6220"/>
              <a:gd name="T96" fmla="*/ 1689716 w 4147"/>
              <a:gd name="T97" fmla="*/ 2546232 h 6220"/>
              <a:gd name="T98" fmla="*/ 1702627 w 4147"/>
              <a:gd name="T99" fmla="*/ 2561643 h 6220"/>
              <a:gd name="T100" fmla="*/ 1713039 w 4147"/>
              <a:gd name="T101" fmla="*/ 2574555 h 6220"/>
              <a:gd name="T102" fmla="*/ 1720953 w 4147"/>
              <a:gd name="T103" fmla="*/ 2583303 h 6220"/>
              <a:gd name="T104" fmla="*/ 1725951 w 4147"/>
              <a:gd name="T105" fmla="*/ 2589134 h 6220"/>
              <a:gd name="T106" fmla="*/ 1727200 w 4147"/>
              <a:gd name="T107" fmla="*/ 2590800 h 622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147"/>
              <a:gd name="T163" fmla="*/ 0 h 6220"/>
              <a:gd name="T164" fmla="*/ 4147 w 4147"/>
              <a:gd name="T165" fmla="*/ 6220 h 622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147" h="6220">
                <a:moveTo>
                  <a:pt x="0" y="0"/>
                </a:moveTo>
                <a:lnTo>
                  <a:pt x="10" y="35"/>
                </a:lnTo>
                <a:lnTo>
                  <a:pt x="20" y="72"/>
                </a:lnTo>
                <a:lnTo>
                  <a:pt x="31" y="108"/>
                </a:lnTo>
                <a:lnTo>
                  <a:pt x="42" y="146"/>
                </a:lnTo>
                <a:lnTo>
                  <a:pt x="53" y="183"/>
                </a:lnTo>
                <a:lnTo>
                  <a:pt x="67" y="222"/>
                </a:lnTo>
                <a:lnTo>
                  <a:pt x="79" y="260"/>
                </a:lnTo>
                <a:lnTo>
                  <a:pt x="94" y="300"/>
                </a:lnTo>
                <a:lnTo>
                  <a:pt x="109" y="340"/>
                </a:lnTo>
                <a:lnTo>
                  <a:pt x="124" y="380"/>
                </a:lnTo>
                <a:lnTo>
                  <a:pt x="140" y="421"/>
                </a:lnTo>
                <a:lnTo>
                  <a:pt x="157" y="463"/>
                </a:lnTo>
                <a:lnTo>
                  <a:pt x="174" y="504"/>
                </a:lnTo>
                <a:lnTo>
                  <a:pt x="192" y="546"/>
                </a:lnTo>
                <a:lnTo>
                  <a:pt x="211" y="589"/>
                </a:lnTo>
                <a:lnTo>
                  <a:pt x="231" y="631"/>
                </a:lnTo>
                <a:lnTo>
                  <a:pt x="249" y="675"/>
                </a:lnTo>
                <a:lnTo>
                  <a:pt x="270" y="719"/>
                </a:lnTo>
                <a:lnTo>
                  <a:pt x="291" y="763"/>
                </a:lnTo>
                <a:lnTo>
                  <a:pt x="312" y="808"/>
                </a:lnTo>
                <a:lnTo>
                  <a:pt x="335" y="852"/>
                </a:lnTo>
                <a:lnTo>
                  <a:pt x="357" y="897"/>
                </a:lnTo>
                <a:lnTo>
                  <a:pt x="380" y="943"/>
                </a:lnTo>
                <a:lnTo>
                  <a:pt x="404" y="989"/>
                </a:lnTo>
                <a:lnTo>
                  <a:pt x="428" y="1035"/>
                </a:lnTo>
                <a:lnTo>
                  <a:pt x="452" y="1082"/>
                </a:lnTo>
                <a:lnTo>
                  <a:pt x="477" y="1129"/>
                </a:lnTo>
                <a:lnTo>
                  <a:pt x="503" y="1176"/>
                </a:lnTo>
                <a:lnTo>
                  <a:pt x="529" y="1223"/>
                </a:lnTo>
                <a:lnTo>
                  <a:pt x="555" y="1270"/>
                </a:lnTo>
                <a:lnTo>
                  <a:pt x="582" y="1318"/>
                </a:lnTo>
                <a:lnTo>
                  <a:pt x="609" y="1367"/>
                </a:lnTo>
                <a:lnTo>
                  <a:pt x="636" y="1415"/>
                </a:lnTo>
                <a:lnTo>
                  <a:pt x="664" y="1464"/>
                </a:lnTo>
                <a:lnTo>
                  <a:pt x="693" y="1513"/>
                </a:lnTo>
                <a:lnTo>
                  <a:pt x="722" y="1562"/>
                </a:lnTo>
                <a:lnTo>
                  <a:pt x="752" y="1612"/>
                </a:lnTo>
                <a:lnTo>
                  <a:pt x="781" y="1661"/>
                </a:lnTo>
                <a:lnTo>
                  <a:pt x="811" y="1711"/>
                </a:lnTo>
                <a:lnTo>
                  <a:pt x="841" y="1761"/>
                </a:lnTo>
                <a:lnTo>
                  <a:pt x="873" y="1811"/>
                </a:lnTo>
                <a:lnTo>
                  <a:pt x="903" y="1861"/>
                </a:lnTo>
                <a:lnTo>
                  <a:pt x="934" y="1912"/>
                </a:lnTo>
                <a:lnTo>
                  <a:pt x="966" y="1962"/>
                </a:lnTo>
                <a:lnTo>
                  <a:pt x="999" y="2014"/>
                </a:lnTo>
                <a:lnTo>
                  <a:pt x="1031" y="2065"/>
                </a:lnTo>
                <a:lnTo>
                  <a:pt x="1063" y="2116"/>
                </a:lnTo>
                <a:lnTo>
                  <a:pt x="1096" y="2167"/>
                </a:lnTo>
                <a:lnTo>
                  <a:pt x="1129" y="2218"/>
                </a:lnTo>
                <a:lnTo>
                  <a:pt x="1162" y="2269"/>
                </a:lnTo>
                <a:lnTo>
                  <a:pt x="1197" y="2320"/>
                </a:lnTo>
                <a:lnTo>
                  <a:pt x="1230" y="2372"/>
                </a:lnTo>
                <a:lnTo>
                  <a:pt x="1264" y="2423"/>
                </a:lnTo>
                <a:lnTo>
                  <a:pt x="1299" y="2474"/>
                </a:lnTo>
                <a:lnTo>
                  <a:pt x="1333" y="2526"/>
                </a:lnTo>
                <a:lnTo>
                  <a:pt x="1368" y="2577"/>
                </a:lnTo>
                <a:lnTo>
                  <a:pt x="1403" y="2630"/>
                </a:lnTo>
                <a:lnTo>
                  <a:pt x="1437" y="2681"/>
                </a:lnTo>
                <a:lnTo>
                  <a:pt x="1473" y="2733"/>
                </a:lnTo>
                <a:lnTo>
                  <a:pt x="1508" y="2784"/>
                </a:lnTo>
                <a:lnTo>
                  <a:pt x="1544" y="2836"/>
                </a:lnTo>
                <a:lnTo>
                  <a:pt x="1579" y="2887"/>
                </a:lnTo>
                <a:lnTo>
                  <a:pt x="1616" y="2939"/>
                </a:lnTo>
                <a:lnTo>
                  <a:pt x="1651" y="2990"/>
                </a:lnTo>
                <a:lnTo>
                  <a:pt x="1687" y="3041"/>
                </a:lnTo>
                <a:lnTo>
                  <a:pt x="1724" y="3093"/>
                </a:lnTo>
                <a:lnTo>
                  <a:pt x="1759" y="3144"/>
                </a:lnTo>
                <a:lnTo>
                  <a:pt x="1796" y="3195"/>
                </a:lnTo>
                <a:lnTo>
                  <a:pt x="1832" y="3247"/>
                </a:lnTo>
                <a:lnTo>
                  <a:pt x="1869" y="3298"/>
                </a:lnTo>
                <a:lnTo>
                  <a:pt x="1905" y="3348"/>
                </a:lnTo>
                <a:lnTo>
                  <a:pt x="1942" y="3399"/>
                </a:lnTo>
                <a:lnTo>
                  <a:pt x="1978" y="3450"/>
                </a:lnTo>
                <a:lnTo>
                  <a:pt x="2015" y="3500"/>
                </a:lnTo>
                <a:lnTo>
                  <a:pt x="2051" y="3550"/>
                </a:lnTo>
                <a:lnTo>
                  <a:pt x="2089" y="3600"/>
                </a:lnTo>
                <a:lnTo>
                  <a:pt x="2125" y="3650"/>
                </a:lnTo>
                <a:lnTo>
                  <a:pt x="2162" y="3700"/>
                </a:lnTo>
                <a:lnTo>
                  <a:pt x="2198" y="3749"/>
                </a:lnTo>
                <a:lnTo>
                  <a:pt x="2235" y="3798"/>
                </a:lnTo>
                <a:lnTo>
                  <a:pt x="2271" y="3847"/>
                </a:lnTo>
                <a:lnTo>
                  <a:pt x="2307" y="3896"/>
                </a:lnTo>
                <a:lnTo>
                  <a:pt x="2343" y="3944"/>
                </a:lnTo>
                <a:lnTo>
                  <a:pt x="2379" y="3993"/>
                </a:lnTo>
                <a:lnTo>
                  <a:pt x="2416" y="4041"/>
                </a:lnTo>
                <a:lnTo>
                  <a:pt x="2451" y="4089"/>
                </a:lnTo>
                <a:lnTo>
                  <a:pt x="2488" y="4137"/>
                </a:lnTo>
                <a:lnTo>
                  <a:pt x="2523" y="4184"/>
                </a:lnTo>
                <a:lnTo>
                  <a:pt x="2559" y="4230"/>
                </a:lnTo>
                <a:lnTo>
                  <a:pt x="2595" y="4277"/>
                </a:lnTo>
                <a:lnTo>
                  <a:pt x="2631" y="4324"/>
                </a:lnTo>
                <a:lnTo>
                  <a:pt x="2665" y="4370"/>
                </a:lnTo>
                <a:lnTo>
                  <a:pt x="2700" y="4416"/>
                </a:lnTo>
                <a:lnTo>
                  <a:pt x="2735" y="4461"/>
                </a:lnTo>
                <a:lnTo>
                  <a:pt x="2770" y="4507"/>
                </a:lnTo>
                <a:lnTo>
                  <a:pt x="2805" y="4550"/>
                </a:lnTo>
                <a:lnTo>
                  <a:pt x="2839" y="4595"/>
                </a:lnTo>
                <a:lnTo>
                  <a:pt x="2872" y="4639"/>
                </a:lnTo>
                <a:lnTo>
                  <a:pt x="2907" y="4683"/>
                </a:lnTo>
                <a:lnTo>
                  <a:pt x="2940" y="4726"/>
                </a:lnTo>
                <a:lnTo>
                  <a:pt x="2972" y="4768"/>
                </a:lnTo>
                <a:lnTo>
                  <a:pt x="3006" y="4811"/>
                </a:lnTo>
                <a:lnTo>
                  <a:pt x="3038" y="4853"/>
                </a:lnTo>
                <a:lnTo>
                  <a:pt x="3071" y="4894"/>
                </a:lnTo>
                <a:lnTo>
                  <a:pt x="3104" y="4935"/>
                </a:lnTo>
                <a:lnTo>
                  <a:pt x="3135" y="4976"/>
                </a:lnTo>
                <a:lnTo>
                  <a:pt x="3167" y="5016"/>
                </a:lnTo>
                <a:lnTo>
                  <a:pt x="3198" y="5056"/>
                </a:lnTo>
                <a:lnTo>
                  <a:pt x="3230" y="5094"/>
                </a:lnTo>
                <a:lnTo>
                  <a:pt x="3260" y="5134"/>
                </a:lnTo>
                <a:lnTo>
                  <a:pt x="3290" y="5172"/>
                </a:lnTo>
                <a:lnTo>
                  <a:pt x="3320" y="5209"/>
                </a:lnTo>
                <a:lnTo>
                  <a:pt x="3350" y="5247"/>
                </a:lnTo>
                <a:lnTo>
                  <a:pt x="3379" y="5283"/>
                </a:lnTo>
                <a:lnTo>
                  <a:pt x="3408" y="5319"/>
                </a:lnTo>
                <a:lnTo>
                  <a:pt x="3436" y="5355"/>
                </a:lnTo>
                <a:lnTo>
                  <a:pt x="3464" y="5389"/>
                </a:lnTo>
                <a:lnTo>
                  <a:pt x="3492" y="5424"/>
                </a:lnTo>
                <a:lnTo>
                  <a:pt x="3519" y="5457"/>
                </a:lnTo>
                <a:lnTo>
                  <a:pt x="3547" y="5491"/>
                </a:lnTo>
                <a:lnTo>
                  <a:pt x="3573" y="5523"/>
                </a:lnTo>
                <a:lnTo>
                  <a:pt x="3599" y="5555"/>
                </a:lnTo>
                <a:lnTo>
                  <a:pt x="3624" y="5586"/>
                </a:lnTo>
                <a:lnTo>
                  <a:pt x="3649" y="5618"/>
                </a:lnTo>
                <a:lnTo>
                  <a:pt x="3673" y="5647"/>
                </a:lnTo>
                <a:lnTo>
                  <a:pt x="3697" y="5677"/>
                </a:lnTo>
                <a:lnTo>
                  <a:pt x="3721" y="5705"/>
                </a:lnTo>
                <a:lnTo>
                  <a:pt x="3743" y="5733"/>
                </a:lnTo>
                <a:lnTo>
                  <a:pt x="3765" y="5761"/>
                </a:lnTo>
                <a:lnTo>
                  <a:pt x="3787" y="5788"/>
                </a:lnTo>
                <a:lnTo>
                  <a:pt x="3809" y="5814"/>
                </a:lnTo>
                <a:lnTo>
                  <a:pt x="3830" y="5839"/>
                </a:lnTo>
                <a:lnTo>
                  <a:pt x="3850" y="5864"/>
                </a:lnTo>
                <a:lnTo>
                  <a:pt x="3870" y="5888"/>
                </a:lnTo>
                <a:lnTo>
                  <a:pt x="3888" y="5911"/>
                </a:lnTo>
                <a:lnTo>
                  <a:pt x="3907" y="5932"/>
                </a:lnTo>
                <a:lnTo>
                  <a:pt x="3925" y="5954"/>
                </a:lnTo>
                <a:lnTo>
                  <a:pt x="3943" y="5975"/>
                </a:lnTo>
                <a:lnTo>
                  <a:pt x="3959" y="5995"/>
                </a:lnTo>
                <a:lnTo>
                  <a:pt x="3975" y="6015"/>
                </a:lnTo>
                <a:lnTo>
                  <a:pt x="3990" y="6033"/>
                </a:lnTo>
                <a:lnTo>
                  <a:pt x="4005" y="6050"/>
                </a:lnTo>
                <a:lnTo>
                  <a:pt x="4019" y="6067"/>
                </a:lnTo>
                <a:lnTo>
                  <a:pt x="4032" y="6084"/>
                </a:lnTo>
                <a:lnTo>
                  <a:pt x="4045" y="6098"/>
                </a:lnTo>
                <a:lnTo>
                  <a:pt x="4057" y="6113"/>
                </a:lnTo>
                <a:lnTo>
                  <a:pt x="4069" y="6126"/>
                </a:lnTo>
                <a:lnTo>
                  <a:pt x="4079" y="6139"/>
                </a:lnTo>
                <a:lnTo>
                  <a:pt x="4088" y="6150"/>
                </a:lnTo>
                <a:lnTo>
                  <a:pt x="4098" y="6162"/>
                </a:lnTo>
                <a:lnTo>
                  <a:pt x="4106" y="6171"/>
                </a:lnTo>
                <a:lnTo>
                  <a:pt x="4113" y="6181"/>
                </a:lnTo>
                <a:lnTo>
                  <a:pt x="4121" y="6189"/>
                </a:lnTo>
                <a:lnTo>
                  <a:pt x="4127" y="6196"/>
                </a:lnTo>
                <a:lnTo>
                  <a:pt x="4132" y="6202"/>
                </a:lnTo>
                <a:lnTo>
                  <a:pt x="4136" y="6208"/>
                </a:lnTo>
                <a:lnTo>
                  <a:pt x="4141" y="6212"/>
                </a:lnTo>
                <a:lnTo>
                  <a:pt x="4144" y="6216"/>
                </a:lnTo>
                <a:lnTo>
                  <a:pt x="4146" y="6218"/>
                </a:lnTo>
                <a:lnTo>
                  <a:pt x="4147" y="6219"/>
                </a:lnTo>
                <a:lnTo>
                  <a:pt x="4147" y="6220"/>
                </a:lnTo>
              </a:path>
            </a:pathLst>
          </a:custGeom>
          <a:noFill/>
          <a:ln w="57150">
            <a:solidFill>
              <a:srgbClr val="2962A2"/>
            </a:solidFill>
            <a:round/>
            <a:headEnd/>
            <a:tailEnd/>
          </a:ln>
        </p:spPr>
        <p:txBody>
          <a:bodyPr>
            <a:prstTxWarp prst="textNoShape">
              <a:avLst/>
            </a:prstTxWarp>
          </a:bodyPr>
          <a:lstStyle/>
          <a:p>
            <a:endParaRPr lang="en-US" sz="1600">
              <a:latin typeface="Times New Roman"/>
              <a:cs typeface="Times New Roman"/>
            </a:endParaRPr>
          </a:p>
        </p:txBody>
      </p:sp>
      <p:sp>
        <p:nvSpPr>
          <p:cNvPr id="62" name="Rectangle 36"/>
          <p:cNvSpPr>
            <a:spLocks noChangeAspect="1" noChangeArrowheads="1"/>
          </p:cNvSpPr>
          <p:nvPr/>
        </p:nvSpPr>
        <p:spPr bwMode="auto">
          <a:xfrm>
            <a:off x="6734952" y="4599724"/>
            <a:ext cx="436563" cy="307777"/>
          </a:xfrm>
          <a:prstGeom prst="rect">
            <a:avLst/>
          </a:prstGeom>
          <a:noFill/>
          <a:ln w="9525">
            <a:noFill/>
            <a:miter lim="800000"/>
            <a:headEnd/>
            <a:tailEnd/>
          </a:ln>
        </p:spPr>
        <p:txBody>
          <a:bodyPr lIns="0" tIns="0" rIns="0" bIns="0">
            <a:prstTxWarp prst="textNoShape">
              <a:avLst/>
            </a:prstTxWarp>
            <a:spAutoFit/>
          </a:bodyPr>
          <a:lstStyle/>
          <a:p>
            <a:r>
              <a:rPr kumimoji="0" lang="en-US" sz="2000" b="1" i="1" dirty="0">
                <a:solidFill>
                  <a:srgbClr val="A70998"/>
                </a:solidFill>
                <a:latin typeface="Times New Roman"/>
                <a:cs typeface="Times New Roman"/>
              </a:rPr>
              <a:t> </a:t>
            </a:r>
            <a:r>
              <a:rPr kumimoji="0" lang="en-US" sz="2000" b="1" i="1" dirty="0">
                <a:solidFill>
                  <a:srgbClr val="2962A2"/>
                </a:solidFill>
                <a:latin typeface="Times New Roman"/>
                <a:cs typeface="Times New Roman"/>
              </a:rPr>
              <a:t>D</a:t>
            </a:r>
            <a:r>
              <a:rPr kumimoji="0" lang="en-US" sz="2000" b="1" i="1" baseline="-25000" dirty="0">
                <a:solidFill>
                  <a:srgbClr val="2962A2"/>
                </a:solidFill>
                <a:latin typeface="Times New Roman"/>
                <a:cs typeface="Times New Roman"/>
              </a:rPr>
              <a:t>1</a:t>
            </a:r>
            <a:endParaRPr kumimoji="0" lang="en-US" sz="2000" b="1" baseline="-25000" dirty="0">
              <a:solidFill>
                <a:srgbClr val="2962A2"/>
              </a:solidFill>
              <a:latin typeface="Times New Roman"/>
              <a:cs typeface="Times New Roman"/>
            </a:endParaRPr>
          </a:p>
        </p:txBody>
      </p:sp>
      <p:sp>
        <p:nvSpPr>
          <p:cNvPr id="64" name="Freeform 15"/>
          <p:cNvSpPr>
            <a:spLocks/>
          </p:cNvSpPr>
          <p:nvPr/>
        </p:nvSpPr>
        <p:spPr bwMode="auto">
          <a:xfrm>
            <a:off x="5687202" y="3390049"/>
            <a:ext cx="119063" cy="119063"/>
          </a:xfrm>
          <a:custGeom>
            <a:avLst/>
            <a:gdLst>
              <a:gd name="T0" fmla="*/ 0 w 173"/>
              <a:gd name="T1" fmla="*/ 59876 h 173"/>
              <a:gd name="T2" fmla="*/ 8947 w 173"/>
              <a:gd name="T3" fmla="*/ 29594 h 173"/>
              <a:gd name="T4" fmla="*/ 29594 w 173"/>
              <a:gd name="T5" fmla="*/ 8259 h 173"/>
              <a:gd name="T6" fmla="*/ 59876 w 173"/>
              <a:gd name="T7" fmla="*/ 0 h 173"/>
              <a:gd name="T8" fmla="*/ 59876 w 173"/>
              <a:gd name="T9" fmla="*/ 0 h 173"/>
              <a:gd name="T10" fmla="*/ 90158 w 173"/>
              <a:gd name="T11" fmla="*/ 8259 h 173"/>
              <a:gd name="T12" fmla="*/ 111493 w 173"/>
              <a:gd name="T13" fmla="*/ 29594 h 173"/>
              <a:gd name="T14" fmla="*/ 119063 w 173"/>
              <a:gd name="T15" fmla="*/ 59876 h 173"/>
              <a:gd name="T16" fmla="*/ 119063 w 173"/>
              <a:gd name="T17" fmla="*/ 59876 h 173"/>
              <a:gd name="T18" fmla="*/ 111493 w 173"/>
              <a:gd name="T19" fmla="*/ 89469 h 173"/>
              <a:gd name="T20" fmla="*/ 90158 w 173"/>
              <a:gd name="T21" fmla="*/ 110804 h 173"/>
              <a:gd name="T22" fmla="*/ 59876 w 173"/>
              <a:gd name="T23" fmla="*/ 119063 h 173"/>
              <a:gd name="T24" fmla="*/ 59876 w 173"/>
              <a:gd name="T25" fmla="*/ 119063 h 173"/>
              <a:gd name="T26" fmla="*/ 29594 w 173"/>
              <a:gd name="T27" fmla="*/ 110804 h 173"/>
              <a:gd name="T28" fmla="*/ 8947 w 173"/>
              <a:gd name="T29" fmla="*/ 89469 h 173"/>
              <a:gd name="T30" fmla="*/ 0 w 173"/>
              <a:gd name="T31" fmla="*/ 59876 h 173"/>
              <a:gd name="T32" fmla="*/ 0 w 173"/>
              <a:gd name="T33" fmla="*/ 59876 h 173"/>
              <a:gd name="T34" fmla="*/ 0 w 173"/>
              <a:gd name="T35" fmla="*/ 59876 h 1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3"/>
              <a:gd name="T55" fmla="*/ 0 h 173"/>
              <a:gd name="T56" fmla="*/ 173 w 173"/>
              <a:gd name="T57" fmla="*/ 173 h 1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3" h="173">
                <a:moveTo>
                  <a:pt x="0" y="87"/>
                </a:moveTo>
                <a:lnTo>
                  <a:pt x="13" y="43"/>
                </a:lnTo>
                <a:lnTo>
                  <a:pt x="43" y="12"/>
                </a:lnTo>
                <a:lnTo>
                  <a:pt x="87" y="0"/>
                </a:lnTo>
                <a:lnTo>
                  <a:pt x="131" y="12"/>
                </a:lnTo>
                <a:lnTo>
                  <a:pt x="162" y="43"/>
                </a:lnTo>
                <a:lnTo>
                  <a:pt x="173" y="87"/>
                </a:lnTo>
                <a:lnTo>
                  <a:pt x="162" y="130"/>
                </a:lnTo>
                <a:lnTo>
                  <a:pt x="131" y="161"/>
                </a:lnTo>
                <a:lnTo>
                  <a:pt x="87" y="173"/>
                </a:lnTo>
                <a:lnTo>
                  <a:pt x="43" y="161"/>
                </a:lnTo>
                <a:lnTo>
                  <a:pt x="13" y="130"/>
                </a:lnTo>
                <a:lnTo>
                  <a:pt x="0" y="87"/>
                </a:lnTo>
              </a:path>
            </a:pathLst>
          </a:custGeom>
          <a:solidFill>
            <a:srgbClr val="FFFF00"/>
          </a:solidFill>
          <a:ln w="38100">
            <a:solidFill>
              <a:srgbClr val="000000"/>
            </a:solidFill>
            <a:round/>
            <a:headEnd/>
            <a:tailEnd/>
          </a:ln>
        </p:spPr>
        <p:txBody>
          <a:bodyPr>
            <a:prstTxWarp prst="textNoShape">
              <a:avLst/>
            </a:prstTxWarp>
          </a:bodyPr>
          <a:lstStyle/>
          <a:p>
            <a:endParaRPr lang="en-US" sz="1600">
              <a:latin typeface="Times New Roman"/>
              <a:cs typeface="Times New Roman"/>
            </a:endParaRPr>
          </a:p>
        </p:txBody>
      </p:sp>
      <p:grpSp>
        <p:nvGrpSpPr>
          <p:cNvPr id="65" name="Group 37"/>
          <p:cNvGrpSpPr>
            <a:grpSpLocks/>
          </p:cNvGrpSpPr>
          <p:nvPr/>
        </p:nvGrpSpPr>
        <p:grpSpPr bwMode="auto">
          <a:xfrm>
            <a:off x="5273503" y="5669150"/>
            <a:ext cx="2628660" cy="768353"/>
            <a:chOff x="124" y="950"/>
            <a:chExt cx="1703" cy="484"/>
          </a:xfrm>
        </p:grpSpPr>
        <p:sp>
          <p:nvSpPr>
            <p:cNvPr id="66" name="Rectangle 38"/>
            <p:cNvSpPr>
              <a:spLocks noChangeArrowheads="1"/>
            </p:cNvSpPr>
            <p:nvPr/>
          </p:nvSpPr>
          <p:spPr bwMode="auto">
            <a:xfrm>
              <a:off x="124" y="950"/>
              <a:ext cx="1703" cy="484"/>
            </a:xfrm>
            <a:prstGeom prst="rect">
              <a:avLst/>
            </a:prstGeom>
            <a:solidFill>
              <a:srgbClr val="FFFFCC"/>
            </a:solidFill>
            <a:ln w="12700">
              <a:solidFill>
                <a:srgbClr val="000000"/>
              </a:solidFill>
              <a:miter lim="800000"/>
              <a:headEnd/>
              <a:tailEnd/>
            </a:ln>
            <a:effectLst>
              <a:outerShdw blurRad="50800" dist="63500" dir="2700000" algn="br">
                <a:srgbClr val="000000">
                  <a:alpha val="43000"/>
                </a:srgbClr>
              </a:outerShdw>
            </a:effectLst>
          </p:spPr>
          <p:txBody>
            <a:bodyPr wrap="none" anchor="ctr">
              <a:prstTxWarp prst="textNoShape">
                <a:avLst/>
              </a:prstTxWarp>
            </a:bodyPr>
            <a:lstStyle/>
            <a:p>
              <a:pPr>
                <a:defRPr/>
              </a:pPr>
              <a:endParaRPr lang="en-US" sz="1600">
                <a:latin typeface="Times New Roman"/>
                <a:cs typeface="Times New Roman"/>
              </a:endParaRPr>
            </a:p>
          </p:txBody>
        </p:sp>
        <p:sp>
          <p:nvSpPr>
            <p:cNvPr id="67" name="Rectangle 39"/>
            <p:cNvSpPr>
              <a:spLocks noChangeArrowheads="1"/>
            </p:cNvSpPr>
            <p:nvPr/>
          </p:nvSpPr>
          <p:spPr bwMode="auto">
            <a:xfrm>
              <a:off x="198" y="960"/>
              <a:ext cx="1526" cy="421"/>
            </a:xfrm>
            <a:prstGeom prst="rect">
              <a:avLst/>
            </a:prstGeom>
            <a:noFill/>
            <a:ln w="9525">
              <a:noFill/>
              <a:miter lim="800000"/>
              <a:headEnd/>
              <a:tailEnd/>
            </a:ln>
          </p:spPr>
          <p:txBody>
            <a:bodyPr wrap="none" lIns="0" tIns="0" rIns="0" bIns="0">
              <a:prstTxWarp prst="textNoShape">
                <a:avLst/>
              </a:prstTxWarp>
              <a:spAutoFit/>
            </a:bodyPr>
            <a:lstStyle/>
            <a:p>
              <a:pPr algn="ctr">
                <a:lnSpc>
                  <a:spcPct val="90000"/>
                </a:lnSpc>
              </a:pPr>
              <a:r>
                <a:rPr kumimoji="0" lang="en-US" sz="1600" b="0" dirty="0">
                  <a:solidFill>
                    <a:srgbClr val="000000"/>
                  </a:solidFill>
                  <a:latin typeface="Times New Roman"/>
                  <a:cs typeface="Times New Roman"/>
                </a:rPr>
                <a:t>Here, fiscal policy exerts </a:t>
              </a:r>
            </a:p>
            <a:p>
              <a:pPr algn="ctr">
                <a:lnSpc>
                  <a:spcPct val="90000"/>
                </a:lnSpc>
              </a:pPr>
              <a:r>
                <a:rPr kumimoji="0" lang="en-US" sz="1600" b="0" dirty="0">
                  <a:solidFill>
                    <a:srgbClr val="000000"/>
                  </a:solidFill>
                  <a:latin typeface="Times New Roman"/>
                  <a:cs typeface="Times New Roman"/>
                </a:rPr>
                <a:t>no effect on the interest rate, </a:t>
              </a:r>
              <a:br>
                <a:rPr kumimoji="0" lang="en-US" sz="1600" b="0" dirty="0">
                  <a:solidFill>
                    <a:srgbClr val="000000"/>
                  </a:solidFill>
                  <a:latin typeface="Times New Roman"/>
                  <a:cs typeface="Times New Roman"/>
                </a:rPr>
              </a:br>
              <a:r>
                <a:rPr kumimoji="0" lang="en-US" sz="1600" b="0" dirty="0">
                  <a:solidFill>
                    <a:srgbClr val="000000"/>
                  </a:solidFill>
                  <a:latin typeface="Times New Roman"/>
                  <a:cs typeface="Times New Roman"/>
                </a:rPr>
                <a:t>real GDP, or unemployment.</a:t>
              </a:r>
            </a:p>
          </p:txBody>
        </p:sp>
      </p:grpSp>
      <p:sp>
        <p:nvSpPr>
          <p:cNvPr id="68" name="Rectangle 40"/>
          <p:cNvSpPr>
            <a:spLocks noChangeArrowheads="1"/>
          </p:cNvSpPr>
          <p:nvPr/>
        </p:nvSpPr>
        <p:spPr bwMode="auto">
          <a:xfrm>
            <a:off x="5677677" y="3004287"/>
            <a:ext cx="211830" cy="246221"/>
          </a:xfrm>
          <a:prstGeom prst="rect">
            <a:avLst/>
          </a:prstGeom>
          <a:noFill/>
          <a:ln w="9525">
            <a:noFill/>
            <a:miter lim="800000"/>
            <a:headEnd/>
            <a:tailEnd/>
          </a:ln>
        </p:spPr>
        <p:txBody>
          <a:bodyPr wrap="none" lIns="0" tIns="0" rIns="0" bIns="0">
            <a:prstTxWarp prst="textNoShape">
              <a:avLst/>
            </a:prstTxWarp>
            <a:spAutoFit/>
          </a:bodyPr>
          <a:lstStyle/>
          <a:p>
            <a:r>
              <a:rPr lang="en-US" sz="1600" b="1" i="1">
                <a:latin typeface="Times New Roman"/>
                <a:cs typeface="Times New Roman"/>
              </a:rPr>
              <a:t>e</a:t>
            </a:r>
            <a:r>
              <a:rPr lang="en-US" sz="1600" b="1" i="1" baseline="-25000">
                <a:latin typeface="Times New Roman"/>
                <a:cs typeface="Times New Roman"/>
              </a:rPr>
              <a:t>1</a:t>
            </a:r>
          </a:p>
        </p:txBody>
      </p:sp>
      <p:grpSp>
        <p:nvGrpSpPr>
          <p:cNvPr id="69" name="Group 44"/>
          <p:cNvGrpSpPr>
            <a:grpSpLocks/>
          </p:cNvGrpSpPr>
          <p:nvPr/>
        </p:nvGrpSpPr>
        <p:grpSpPr bwMode="auto">
          <a:xfrm>
            <a:off x="6525417" y="3004287"/>
            <a:ext cx="185738" cy="495300"/>
            <a:chOff x="3324" y="1431"/>
            <a:chExt cx="117" cy="312"/>
          </a:xfrm>
        </p:grpSpPr>
        <p:sp>
          <p:nvSpPr>
            <p:cNvPr id="70" name="Text Box 41"/>
            <p:cNvSpPr txBox="1">
              <a:spLocks noChangeArrowheads="1"/>
            </p:cNvSpPr>
            <p:nvPr/>
          </p:nvSpPr>
          <p:spPr bwMode="auto">
            <a:xfrm>
              <a:off x="3324" y="1431"/>
              <a:ext cx="117" cy="155"/>
            </a:xfrm>
            <a:prstGeom prst="rect">
              <a:avLst/>
            </a:prstGeom>
            <a:noFill/>
            <a:ln w="9525">
              <a:noFill/>
              <a:miter lim="800000"/>
              <a:headEnd/>
              <a:tailEnd/>
            </a:ln>
          </p:spPr>
          <p:txBody>
            <a:bodyPr wrap="none" lIns="0" tIns="0" rIns="0" bIns="0">
              <a:prstTxWarp prst="textNoShape">
                <a:avLst/>
              </a:prstTxWarp>
              <a:spAutoFit/>
            </a:bodyPr>
            <a:lstStyle/>
            <a:p>
              <a:r>
                <a:rPr lang="en-US" sz="1600" b="1" i="1">
                  <a:latin typeface="Times New Roman"/>
                  <a:cs typeface="Times New Roman"/>
                </a:rPr>
                <a:t>e</a:t>
              </a:r>
              <a:r>
                <a:rPr lang="en-US" sz="1600" b="1" i="1" baseline="-25000">
                  <a:latin typeface="Times New Roman"/>
                  <a:cs typeface="Times New Roman"/>
                </a:rPr>
                <a:t>2</a:t>
              </a:r>
              <a:endParaRPr lang="en-US" sz="1600" b="1">
                <a:solidFill>
                  <a:schemeClr val="tx1"/>
                </a:solidFill>
                <a:latin typeface="Times New Roman"/>
                <a:cs typeface="Times New Roman"/>
              </a:endParaRPr>
            </a:p>
          </p:txBody>
        </p:sp>
        <p:sp>
          <p:nvSpPr>
            <p:cNvPr id="75" name="Freeform 23"/>
            <p:cNvSpPr>
              <a:spLocks/>
            </p:cNvSpPr>
            <p:nvPr/>
          </p:nvSpPr>
          <p:spPr bwMode="auto">
            <a:xfrm>
              <a:off x="3328" y="1668"/>
              <a:ext cx="75" cy="75"/>
            </a:xfrm>
            <a:custGeom>
              <a:avLst/>
              <a:gdLst>
                <a:gd name="T0" fmla="*/ 0 w 173"/>
                <a:gd name="T1" fmla="*/ 38 h 173"/>
                <a:gd name="T2" fmla="*/ 6 w 173"/>
                <a:gd name="T3" fmla="*/ 19 h 173"/>
                <a:gd name="T4" fmla="*/ 19 w 173"/>
                <a:gd name="T5" fmla="*/ 5 h 173"/>
                <a:gd name="T6" fmla="*/ 38 w 173"/>
                <a:gd name="T7" fmla="*/ 0 h 173"/>
                <a:gd name="T8" fmla="*/ 38 w 173"/>
                <a:gd name="T9" fmla="*/ 0 h 173"/>
                <a:gd name="T10" fmla="*/ 57 w 173"/>
                <a:gd name="T11" fmla="*/ 5 h 173"/>
                <a:gd name="T12" fmla="*/ 70 w 173"/>
                <a:gd name="T13" fmla="*/ 19 h 173"/>
                <a:gd name="T14" fmla="*/ 75 w 173"/>
                <a:gd name="T15" fmla="*/ 38 h 173"/>
                <a:gd name="T16" fmla="*/ 75 w 173"/>
                <a:gd name="T17" fmla="*/ 38 h 173"/>
                <a:gd name="T18" fmla="*/ 70 w 173"/>
                <a:gd name="T19" fmla="*/ 56 h 173"/>
                <a:gd name="T20" fmla="*/ 57 w 173"/>
                <a:gd name="T21" fmla="*/ 70 h 173"/>
                <a:gd name="T22" fmla="*/ 38 w 173"/>
                <a:gd name="T23" fmla="*/ 75 h 173"/>
                <a:gd name="T24" fmla="*/ 38 w 173"/>
                <a:gd name="T25" fmla="*/ 75 h 173"/>
                <a:gd name="T26" fmla="*/ 19 w 173"/>
                <a:gd name="T27" fmla="*/ 70 h 173"/>
                <a:gd name="T28" fmla="*/ 6 w 173"/>
                <a:gd name="T29" fmla="*/ 56 h 173"/>
                <a:gd name="T30" fmla="*/ 0 w 173"/>
                <a:gd name="T31" fmla="*/ 38 h 173"/>
                <a:gd name="T32" fmla="*/ 0 w 173"/>
                <a:gd name="T33" fmla="*/ 38 h 173"/>
                <a:gd name="T34" fmla="*/ 0 w 173"/>
                <a:gd name="T35" fmla="*/ 38 h 1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3"/>
                <a:gd name="T55" fmla="*/ 0 h 173"/>
                <a:gd name="T56" fmla="*/ 173 w 173"/>
                <a:gd name="T57" fmla="*/ 173 h 1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3" h="173">
                  <a:moveTo>
                    <a:pt x="0" y="87"/>
                  </a:moveTo>
                  <a:lnTo>
                    <a:pt x="13" y="43"/>
                  </a:lnTo>
                  <a:lnTo>
                    <a:pt x="43" y="12"/>
                  </a:lnTo>
                  <a:lnTo>
                    <a:pt x="87" y="0"/>
                  </a:lnTo>
                  <a:lnTo>
                    <a:pt x="131" y="12"/>
                  </a:lnTo>
                  <a:lnTo>
                    <a:pt x="162" y="43"/>
                  </a:lnTo>
                  <a:lnTo>
                    <a:pt x="173" y="87"/>
                  </a:lnTo>
                  <a:lnTo>
                    <a:pt x="162" y="130"/>
                  </a:lnTo>
                  <a:lnTo>
                    <a:pt x="131" y="161"/>
                  </a:lnTo>
                  <a:lnTo>
                    <a:pt x="87" y="173"/>
                  </a:lnTo>
                  <a:lnTo>
                    <a:pt x="43" y="161"/>
                  </a:lnTo>
                  <a:lnTo>
                    <a:pt x="13" y="130"/>
                  </a:lnTo>
                  <a:lnTo>
                    <a:pt x="0" y="87"/>
                  </a:lnTo>
                </a:path>
              </a:pathLst>
            </a:custGeom>
            <a:solidFill>
              <a:srgbClr val="FFFF00"/>
            </a:solidFill>
            <a:ln w="38100">
              <a:solidFill>
                <a:srgbClr val="000000"/>
              </a:solidFill>
              <a:round/>
              <a:headEnd/>
              <a:tailEnd/>
            </a:ln>
          </p:spPr>
          <p:txBody>
            <a:bodyPr>
              <a:prstTxWarp prst="textNoShape">
                <a:avLst/>
              </a:prstTxWarp>
            </a:bodyPr>
            <a:lstStyle/>
            <a:p>
              <a:endParaRPr lang="en-US" sz="1600" b="1">
                <a:latin typeface="Times New Roman"/>
                <a:cs typeface="Times New Roman"/>
              </a:endParaRPr>
            </a:p>
          </p:txBody>
        </p:sp>
      </p:grpSp>
      <p:sp>
        <p:nvSpPr>
          <p:cNvPr id="76" name="Line 45"/>
          <p:cNvSpPr>
            <a:spLocks noChangeAspect="1" noChangeShapeType="1"/>
          </p:cNvSpPr>
          <p:nvPr/>
        </p:nvSpPr>
        <p:spPr bwMode="auto">
          <a:xfrm flipH="1">
            <a:off x="4661677" y="3464662"/>
            <a:ext cx="1023938" cy="0"/>
          </a:xfrm>
          <a:prstGeom prst="line">
            <a:avLst/>
          </a:prstGeom>
          <a:noFill/>
          <a:ln w="31750" cap="rnd">
            <a:solidFill>
              <a:schemeClr val="tx1"/>
            </a:solidFill>
            <a:prstDash val="sysDot"/>
            <a:round/>
            <a:headEnd/>
            <a:tailEnd/>
          </a:ln>
        </p:spPr>
        <p:txBody>
          <a:bodyPr>
            <a:prstTxWarp prst="textNoShape">
              <a:avLst/>
            </a:prstTxWarp>
          </a:bodyPr>
          <a:lstStyle/>
          <a:p>
            <a:endParaRPr lang="en-US" sz="1600">
              <a:latin typeface="Times New Roman"/>
              <a:cs typeface="Times New Roman"/>
            </a:endParaRPr>
          </a:p>
        </p:txBody>
      </p:sp>
      <p:sp>
        <p:nvSpPr>
          <p:cNvPr id="77" name="Left Brace 76"/>
          <p:cNvSpPr/>
          <p:nvPr/>
        </p:nvSpPr>
        <p:spPr bwMode="auto">
          <a:xfrm rot="5400000">
            <a:off x="5191902" y="1621574"/>
            <a:ext cx="247650" cy="527050"/>
          </a:xfrm>
          <a:prstGeom prst="leftBrace">
            <a:avLst/>
          </a:prstGeom>
          <a:noFill/>
          <a:ln w="38100" cap="flat" cmpd="sng" algn="ctr">
            <a:solidFill>
              <a:schemeClr val="tx1"/>
            </a:solidFill>
            <a:prstDash val="solid"/>
            <a:round/>
            <a:headEnd type="none" w="med" len="med"/>
            <a:tailEnd type="none" w="med" len="med"/>
          </a:ln>
          <a:effectLst>
            <a:outerShdw blurRad="63500" dist="35921" dir="2700000" algn="ctr" rotWithShape="0">
              <a:srgbClr val="808080"/>
            </a:outerShdw>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en-US" sz="2400" b="1" i="0" u="none" strike="noStrike" cap="none" normalizeH="0" baseline="0">
              <a:ln>
                <a:noFill/>
              </a:ln>
              <a:solidFill>
                <a:schemeClr val="bg2"/>
              </a:solidFill>
              <a:effectLst/>
              <a:latin typeface="Times New Roman"/>
              <a:cs typeface="Times New Roman"/>
            </a:endParaRPr>
          </a:p>
        </p:txBody>
      </p:sp>
      <p:sp>
        <p:nvSpPr>
          <p:cNvPr id="78" name="Rectangle 38"/>
          <p:cNvSpPr>
            <a:spLocks noChangeArrowheads="1"/>
          </p:cNvSpPr>
          <p:nvPr/>
        </p:nvSpPr>
        <p:spPr bwMode="auto">
          <a:xfrm>
            <a:off x="4952166" y="1466569"/>
            <a:ext cx="2000158" cy="307663"/>
          </a:xfrm>
          <a:prstGeom prst="rect">
            <a:avLst/>
          </a:prstGeom>
          <a:solidFill>
            <a:srgbClr val="FFFFCC"/>
          </a:solidFill>
          <a:ln w="12700">
            <a:solidFill>
              <a:srgbClr val="000000"/>
            </a:solidFill>
            <a:miter lim="800000"/>
            <a:headEnd/>
            <a:tailEnd/>
          </a:ln>
          <a:effectLst>
            <a:outerShdw blurRad="63500" dist="63500" dir="2700000" algn="ctr" rotWithShape="0">
              <a:schemeClr val="bg2">
                <a:alpha val="74998"/>
              </a:schemeClr>
            </a:outerShdw>
          </a:effectLst>
        </p:spPr>
        <p:txBody>
          <a:bodyPr wrap="none" anchor="ctr">
            <a:prstTxWarp prst="textNoShape">
              <a:avLst/>
            </a:prstTxWarp>
          </a:bodyPr>
          <a:lstStyle/>
          <a:p>
            <a:pPr>
              <a:defRPr/>
            </a:pPr>
            <a:endParaRPr lang="en-US" sz="1600">
              <a:latin typeface="Times New Roman"/>
              <a:cs typeface="Times New Roman"/>
            </a:endParaRPr>
          </a:p>
        </p:txBody>
      </p:sp>
      <p:sp>
        <p:nvSpPr>
          <p:cNvPr id="79" name="Rectangle 39"/>
          <p:cNvSpPr>
            <a:spLocks noChangeArrowheads="1"/>
          </p:cNvSpPr>
          <p:nvPr/>
        </p:nvSpPr>
        <p:spPr bwMode="auto">
          <a:xfrm>
            <a:off x="4967839" y="1505327"/>
            <a:ext cx="2036320" cy="225703"/>
          </a:xfrm>
          <a:prstGeom prst="rect">
            <a:avLst/>
          </a:prstGeom>
          <a:noFill/>
          <a:ln w="9525">
            <a:noFill/>
            <a:miter lim="800000"/>
            <a:headEnd/>
            <a:tailEnd/>
          </a:ln>
        </p:spPr>
        <p:txBody>
          <a:bodyPr wrap="square" lIns="0" tIns="0" rIns="0" bIns="0">
            <a:prstTxWarp prst="textNoShape">
              <a:avLst/>
            </a:prstTxWarp>
            <a:spAutoFit/>
          </a:bodyPr>
          <a:lstStyle/>
          <a:p>
            <a:pPr algn="ctr">
              <a:lnSpc>
                <a:spcPct val="90000"/>
              </a:lnSpc>
            </a:pPr>
            <a:r>
              <a:rPr kumimoji="0" lang="en-US" sz="1600" b="0" dirty="0" smtClean="0">
                <a:solidFill>
                  <a:srgbClr val="000000"/>
                </a:solidFill>
                <a:latin typeface="Times New Roman"/>
                <a:cs typeface="Times New Roman"/>
              </a:rPr>
              <a:t>Deficit = $100 billion</a:t>
            </a:r>
            <a:endParaRPr kumimoji="0" lang="en-US" sz="1600" b="0" dirty="0">
              <a:solidFill>
                <a:srgbClr val="000000"/>
              </a:solidFill>
              <a:latin typeface="Times New Roman"/>
              <a:cs typeface="Times New Roman"/>
            </a:endParaRPr>
          </a:p>
        </p:txBody>
      </p:sp>
    </p:spTree>
    <p:extLst>
      <p:ext uri="{BB962C8B-B14F-4D97-AF65-F5344CB8AC3E}">
        <p14:creationId xmlns:p14="http://schemas.microsoft.com/office/powerpoint/2010/main" val="1907597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2" presetClass="entr" presetSubtype="8" fill="hold" nodeType="afterEffect">
                                  <p:stCondLst>
                                    <p:cond delay="0"/>
                                  </p:stCondLst>
                                  <p:childTnLst>
                                    <p:set>
                                      <p:cBhvr>
                                        <p:cTn id="12" dur="1" fill="hold">
                                          <p:stCondLst>
                                            <p:cond delay="0"/>
                                          </p:stCondLst>
                                        </p:cTn>
                                        <p:tgtEl>
                                          <p:spTgt spid="56"/>
                                        </p:tgtEl>
                                        <p:attrNameLst>
                                          <p:attrName>style.visibility</p:attrName>
                                        </p:attrNameLst>
                                      </p:cBhvr>
                                      <p:to>
                                        <p:strVal val="visible"/>
                                      </p:to>
                                    </p:set>
                                    <p:animEffect transition="in" filter="slide(fromLeft)">
                                      <p:cBhvr>
                                        <p:cTn id="13" dur="500"/>
                                        <p:tgtEl>
                                          <p:spTgt spid="56"/>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61">
                                            <p:txEl>
                                              <p:pRg st="1" end="1"/>
                                            </p:txEl>
                                          </p:spTgt>
                                        </p:tgtEl>
                                        <p:attrNameLst>
                                          <p:attrName>style.visibility</p:attrName>
                                        </p:attrNameLst>
                                      </p:cBhvr>
                                      <p:to>
                                        <p:strVal val="visible"/>
                                      </p:to>
                                    </p:set>
                                    <p:animEffect transition="in" filter="fade">
                                      <p:cBhvr>
                                        <p:cTn id="18" dur="500"/>
                                        <p:tgtEl>
                                          <p:spTgt spid="61">
                                            <p:txEl>
                                              <p:pRg st="1" end="1"/>
                                            </p:txEl>
                                          </p:spTgt>
                                        </p:tgtEl>
                                      </p:cBhvr>
                                    </p:animEffect>
                                    <p:anim calcmode="lin" valueType="num">
                                      <p:cBhvr>
                                        <p:cTn id="19"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20"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par>
                          <p:cTn id="21" fill="hold">
                            <p:stCondLst>
                              <p:cond delay="500"/>
                            </p:stCondLst>
                            <p:childTnLst>
                              <p:par>
                                <p:cTn id="22" presetID="12" presetClass="entr" presetSubtype="8" fill="hold" nodeType="afterEffect">
                                  <p:stCondLst>
                                    <p:cond delay="0"/>
                                  </p:stCondLst>
                                  <p:childTnLst>
                                    <p:set>
                                      <p:cBhvr>
                                        <p:cTn id="23" dur="1" fill="hold">
                                          <p:stCondLst>
                                            <p:cond delay="0"/>
                                          </p:stCondLst>
                                        </p:cTn>
                                        <p:tgtEl>
                                          <p:spTgt spid="51"/>
                                        </p:tgtEl>
                                        <p:attrNameLst>
                                          <p:attrName>style.visibility</p:attrName>
                                        </p:attrNameLst>
                                      </p:cBhvr>
                                      <p:to>
                                        <p:strVal val="visible"/>
                                      </p:to>
                                    </p:set>
                                    <p:animEffect transition="in" filter="slide(fromLeft)">
                                      <p:cBhvr>
                                        <p:cTn id="24" dur="500"/>
                                        <p:tgtEl>
                                          <p:spTgt spid="51"/>
                                        </p:tgtEl>
                                      </p:cBhvr>
                                    </p:animEffect>
                                  </p:childTnLst>
                                </p:cTn>
                              </p:par>
                            </p:childTnLst>
                          </p:cTn>
                        </p:par>
                        <p:par>
                          <p:cTn id="25" fill="hold">
                            <p:stCondLst>
                              <p:cond delay="1000"/>
                            </p:stCondLst>
                            <p:childTnLst>
                              <p:par>
                                <p:cTn id="26" presetID="23" presetClass="entr" presetSubtype="288" fill="hold" nodeType="afterEffect">
                                  <p:stCondLst>
                                    <p:cond delay="0"/>
                                  </p:stCondLst>
                                  <p:childTnLst>
                                    <p:set>
                                      <p:cBhvr>
                                        <p:cTn id="27" dur="1" fill="hold">
                                          <p:stCondLst>
                                            <p:cond delay="0"/>
                                          </p:stCondLst>
                                        </p:cTn>
                                        <p:tgtEl>
                                          <p:spTgt spid="69"/>
                                        </p:tgtEl>
                                        <p:attrNameLst>
                                          <p:attrName>style.visibility</p:attrName>
                                        </p:attrNameLst>
                                      </p:cBhvr>
                                      <p:to>
                                        <p:strVal val="visible"/>
                                      </p:to>
                                    </p:set>
                                    <p:anim calcmode="lin" valueType="num">
                                      <p:cBhvr>
                                        <p:cTn id="28" dur="500" fill="hold"/>
                                        <p:tgtEl>
                                          <p:spTgt spid="69"/>
                                        </p:tgtEl>
                                        <p:attrNameLst>
                                          <p:attrName>ppt_w</p:attrName>
                                        </p:attrNameLst>
                                      </p:cBhvr>
                                      <p:tavLst>
                                        <p:tav tm="0">
                                          <p:val>
                                            <p:strVal val="4/3*#ppt_w"/>
                                          </p:val>
                                        </p:tav>
                                        <p:tav tm="100000">
                                          <p:val>
                                            <p:strVal val="#ppt_w"/>
                                          </p:val>
                                        </p:tav>
                                      </p:tavLst>
                                    </p:anim>
                                    <p:anim calcmode="lin" valueType="num">
                                      <p:cBhvr>
                                        <p:cTn id="29" dur="500" fill="hold"/>
                                        <p:tgtEl>
                                          <p:spTgt spid="69"/>
                                        </p:tgtEl>
                                        <p:attrNameLst>
                                          <p:attrName>ppt_h</p:attrName>
                                        </p:attrNameLst>
                                      </p:cBhvr>
                                      <p:tavLst>
                                        <p:tav tm="0">
                                          <p:val>
                                            <p:strVal val="4/3*#ppt_h"/>
                                          </p:val>
                                        </p:tav>
                                        <p:tav tm="100000">
                                          <p:val>
                                            <p:strVal val="#ppt_h"/>
                                          </p:val>
                                        </p:tav>
                                      </p:tavLst>
                                    </p:anim>
                                  </p:childTnLst>
                                </p:cTn>
                              </p:par>
                            </p:childTnLst>
                          </p:cTn>
                        </p:par>
                        <p:par>
                          <p:cTn id="30" fill="hold">
                            <p:stCondLst>
                              <p:cond delay="1500"/>
                            </p:stCondLst>
                            <p:childTnLst>
                              <p:par>
                                <p:cTn id="31" presetID="17" presetClass="entr" presetSubtype="1" fill="hold" grpId="0" nodeType="afterEffect">
                                  <p:stCondLst>
                                    <p:cond delay="0"/>
                                  </p:stCondLst>
                                  <p:childTnLst>
                                    <p:set>
                                      <p:cBhvr>
                                        <p:cTn id="32" dur="1" fill="hold">
                                          <p:stCondLst>
                                            <p:cond delay="0"/>
                                          </p:stCondLst>
                                        </p:cTn>
                                        <p:tgtEl>
                                          <p:spTgt spid="34"/>
                                        </p:tgtEl>
                                        <p:attrNameLst>
                                          <p:attrName>style.visibility</p:attrName>
                                        </p:attrNameLst>
                                      </p:cBhvr>
                                      <p:to>
                                        <p:strVal val="visible"/>
                                      </p:to>
                                    </p:set>
                                    <p:anim calcmode="lin" valueType="num">
                                      <p:cBhvr>
                                        <p:cTn id="33" dur="500" fill="hold"/>
                                        <p:tgtEl>
                                          <p:spTgt spid="34"/>
                                        </p:tgtEl>
                                        <p:attrNameLst>
                                          <p:attrName>ppt_x</p:attrName>
                                        </p:attrNameLst>
                                      </p:cBhvr>
                                      <p:tavLst>
                                        <p:tav tm="0">
                                          <p:val>
                                            <p:strVal val="#ppt_x"/>
                                          </p:val>
                                        </p:tav>
                                        <p:tav tm="100000">
                                          <p:val>
                                            <p:strVal val="#ppt_x"/>
                                          </p:val>
                                        </p:tav>
                                      </p:tavLst>
                                    </p:anim>
                                    <p:anim calcmode="lin" valueType="num">
                                      <p:cBhvr>
                                        <p:cTn id="34" dur="500" fill="hold"/>
                                        <p:tgtEl>
                                          <p:spTgt spid="34"/>
                                        </p:tgtEl>
                                        <p:attrNameLst>
                                          <p:attrName>ppt_y</p:attrName>
                                        </p:attrNameLst>
                                      </p:cBhvr>
                                      <p:tavLst>
                                        <p:tav tm="0">
                                          <p:val>
                                            <p:strVal val="#ppt_y-#ppt_h/2"/>
                                          </p:val>
                                        </p:tav>
                                        <p:tav tm="100000">
                                          <p:val>
                                            <p:strVal val="#ppt_y"/>
                                          </p:val>
                                        </p:tav>
                                      </p:tavLst>
                                    </p:anim>
                                    <p:anim calcmode="lin" valueType="num">
                                      <p:cBhvr>
                                        <p:cTn id="35" dur="500" fill="hold"/>
                                        <p:tgtEl>
                                          <p:spTgt spid="34"/>
                                        </p:tgtEl>
                                        <p:attrNameLst>
                                          <p:attrName>ppt_w</p:attrName>
                                        </p:attrNameLst>
                                      </p:cBhvr>
                                      <p:tavLst>
                                        <p:tav tm="0">
                                          <p:val>
                                            <p:strVal val="#ppt_w"/>
                                          </p:val>
                                        </p:tav>
                                        <p:tav tm="100000">
                                          <p:val>
                                            <p:strVal val="#ppt_w"/>
                                          </p:val>
                                        </p:tav>
                                      </p:tavLst>
                                    </p:anim>
                                    <p:anim calcmode="lin" valueType="num">
                                      <p:cBhvr>
                                        <p:cTn id="36" dur="500" fill="hold"/>
                                        <p:tgtEl>
                                          <p:spTgt spid="34"/>
                                        </p:tgtEl>
                                        <p:attrNameLst>
                                          <p:attrName>ppt_h</p:attrName>
                                        </p:attrNameLst>
                                      </p:cBhvr>
                                      <p:tavLst>
                                        <p:tav tm="0">
                                          <p:val>
                                            <p:fltVal val="0"/>
                                          </p:val>
                                        </p:tav>
                                        <p:tav tm="100000">
                                          <p:val>
                                            <p:strVal val="#ppt_h"/>
                                          </p:val>
                                        </p:tav>
                                      </p:tavLst>
                                    </p:anim>
                                  </p:childTnLst>
                                </p:cTn>
                              </p:par>
                              <p:par>
                                <p:cTn id="37" presetID="17" presetClass="entr" presetSubtype="2" fill="hold" grpId="0" nodeType="withEffect">
                                  <p:stCondLst>
                                    <p:cond delay="0"/>
                                  </p:stCondLst>
                                  <p:childTnLst>
                                    <p:set>
                                      <p:cBhvr>
                                        <p:cTn id="38" dur="1" fill="hold">
                                          <p:stCondLst>
                                            <p:cond delay="0"/>
                                          </p:stCondLst>
                                        </p:cTn>
                                        <p:tgtEl>
                                          <p:spTgt spid="35"/>
                                        </p:tgtEl>
                                        <p:attrNameLst>
                                          <p:attrName>style.visibility</p:attrName>
                                        </p:attrNameLst>
                                      </p:cBhvr>
                                      <p:to>
                                        <p:strVal val="visible"/>
                                      </p:to>
                                    </p:set>
                                    <p:anim calcmode="lin" valueType="num">
                                      <p:cBhvr>
                                        <p:cTn id="39" dur="500" fill="hold"/>
                                        <p:tgtEl>
                                          <p:spTgt spid="35"/>
                                        </p:tgtEl>
                                        <p:attrNameLst>
                                          <p:attrName>ppt_x</p:attrName>
                                        </p:attrNameLst>
                                      </p:cBhvr>
                                      <p:tavLst>
                                        <p:tav tm="0">
                                          <p:val>
                                            <p:strVal val="#ppt_x+#ppt_w/2"/>
                                          </p:val>
                                        </p:tav>
                                        <p:tav tm="100000">
                                          <p:val>
                                            <p:strVal val="#ppt_x"/>
                                          </p:val>
                                        </p:tav>
                                      </p:tavLst>
                                    </p:anim>
                                    <p:anim calcmode="lin" valueType="num">
                                      <p:cBhvr>
                                        <p:cTn id="40" dur="500" fill="hold"/>
                                        <p:tgtEl>
                                          <p:spTgt spid="35"/>
                                        </p:tgtEl>
                                        <p:attrNameLst>
                                          <p:attrName>ppt_y</p:attrName>
                                        </p:attrNameLst>
                                      </p:cBhvr>
                                      <p:tavLst>
                                        <p:tav tm="0">
                                          <p:val>
                                            <p:strVal val="#ppt_y"/>
                                          </p:val>
                                        </p:tav>
                                        <p:tav tm="100000">
                                          <p:val>
                                            <p:strVal val="#ppt_y"/>
                                          </p:val>
                                        </p:tav>
                                      </p:tavLst>
                                    </p:anim>
                                    <p:anim calcmode="lin" valueType="num">
                                      <p:cBhvr>
                                        <p:cTn id="41" dur="500" fill="hold"/>
                                        <p:tgtEl>
                                          <p:spTgt spid="35"/>
                                        </p:tgtEl>
                                        <p:attrNameLst>
                                          <p:attrName>ppt_w</p:attrName>
                                        </p:attrNameLst>
                                      </p:cBhvr>
                                      <p:tavLst>
                                        <p:tav tm="0">
                                          <p:val>
                                            <p:fltVal val="0"/>
                                          </p:val>
                                        </p:tav>
                                        <p:tav tm="100000">
                                          <p:val>
                                            <p:strVal val="#ppt_w"/>
                                          </p:val>
                                        </p:tav>
                                      </p:tavLst>
                                    </p:anim>
                                    <p:anim calcmode="lin" valueType="num">
                                      <p:cBhvr>
                                        <p:cTn id="42" dur="500" fill="hold"/>
                                        <p:tgtEl>
                                          <p:spTgt spid="35"/>
                                        </p:tgtEl>
                                        <p:attrNameLst>
                                          <p:attrName>ppt_h</p:attrName>
                                        </p:attrNameLst>
                                      </p:cBhvr>
                                      <p:tavLst>
                                        <p:tav tm="0">
                                          <p:val>
                                            <p:strVal val="#ppt_h"/>
                                          </p:val>
                                        </p:tav>
                                        <p:tav tm="100000">
                                          <p:val>
                                            <p:strVal val="#ppt_h"/>
                                          </p:val>
                                        </p:tav>
                                      </p:tavLst>
                                    </p:anim>
                                  </p:childTnLst>
                                </p:cTn>
                              </p:par>
                            </p:childTnLst>
                          </p:cTn>
                        </p:par>
                        <p:par>
                          <p:cTn id="43" fill="hold">
                            <p:stCondLst>
                              <p:cond delay="2000"/>
                            </p:stCondLst>
                            <p:childTnLst>
                              <p:par>
                                <p:cTn id="44" presetID="34" presetClass="emph" presetSubtype="0" fill="hold" grpId="0" nodeType="afterEffect">
                                  <p:stCondLst>
                                    <p:cond delay="0"/>
                                  </p:stCondLst>
                                  <p:iterate type="lt">
                                    <p:tmPct val="10000"/>
                                  </p:iterate>
                                  <p:childTnLst>
                                    <p:animMotion origin="layout" path="M 0.0 0.0 L 0.0 -0.07213" pathEditMode="relative" ptsTypes="">
                                      <p:cBhvr>
                                        <p:cTn id="45" dur="250" accel="50000" decel="50000" autoRev="1" fill="hold">
                                          <p:stCondLst>
                                            <p:cond delay="0"/>
                                          </p:stCondLst>
                                        </p:cTn>
                                        <p:tgtEl>
                                          <p:spTgt spid="45"/>
                                        </p:tgtEl>
                                        <p:attrNameLst>
                                          <p:attrName>ppt_x</p:attrName>
                                          <p:attrName>ppt_y</p:attrName>
                                        </p:attrNameLst>
                                      </p:cBhvr>
                                    </p:animMotion>
                                    <p:animRot by="1500000">
                                      <p:cBhvr>
                                        <p:cTn id="46" dur="125" fill="hold">
                                          <p:stCondLst>
                                            <p:cond delay="0"/>
                                          </p:stCondLst>
                                        </p:cTn>
                                        <p:tgtEl>
                                          <p:spTgt spid="45"/>
                                        </p:tgtEl>
                                        <p:attrNameLst>
                                          <p:attrName>r</p:attrName>
                                        </p:attrNameLst>
                                      </p:cBhvr>
                                    </p:animRot>
                                    <p:animRot by="-1500000">
                                      <p:cBhvr>
                                        <p:cTn id="47" dur="125" fill="hold">
                                          <p:stCondLst>
                                            <p:cond delay="125"/>
                                          </p:stCondLst>
                                        </p:cTn>
                                        <p:tgtEl>
                                          <p:spTgt spid="45"/>
                                        </p:tgtEl>
                                        <p:attrNameLst>
                                          <p:attrName>r</p:attrName>
                                        </p:attrNameLst>
                                      </p:cBhvr>
                                    </p:animRot>
                                    <p:animRot by="-1500000">
                                      <p:cBhvr>
                                        <p:cTn id="48" dur="125" fill="hold">
                                          <p:stCondLst>
                                            <p:cond delay="250"/>
                                          </p:stCondLst>
                                        </p:cTn>
                                        <p:tgtEl>
                                          <p:spTgt spid="45"/>
                                        </p:tgtEl>
                                        <p:attrNameLst>
                                          <p:attrName>r</p:attrName>
                                        </p:attrNameLst>
                                      </p:cBhvr>
                                    </p:animRot>
                                    <p:animRot by="1500000">
                                      <p:cBhvr>
                                        <p:cTn id="49" dur="125" fill="hold">
                                          <p:stCondLst>
                                            <p:cond delay="375"/>
                                          </p:stCondLst>
                                        </p:cTn>
                                        <p:tgtEl>
                                          <p:spTgt spid="45"/>
                                        </p:tgtEl>
                                        <p:attrNameLst>
                                          <p:attrName>r</p:attrName>
                                        </p:attrNameLst>
                                      </p:cBhvr>
                                    </p:animRot>
                                  </p:childTnLst>
                                </p:cTn>
                              </p:par>
                              <p:par>
                                <p:cTn id="50" presetID="23" presetClass="entr" presetSubtype="288" fill="hold" grpId="0" nodeType="withEffect">
                                  <p:stCondLst>
                                    <p:cond delay="0"/>
                                  </p:stCondLst>
                                  <p:childTnLst>
                                    <p:set>
                                      <p:cBhvr>
                                        <p:cTn id="51" dur="1" fill="hold">
                                          <p:stCondLst>
                                            <p:cond delay="0"/>
                                          </p:stCondLst>
                                        </p:cTn>
                                        <p:tgtEl>
                                          <p:spTgt spid="36"/>
                                        </p:tgtEl>
                                        <p:attrNameLst>
                                          <p:attrName>style.visibility</p:attrName>
                                        </p:attrNameLst>
                                      </p:cBhvr>
                                      <p:to>
                                        <p:strVal val="visible"/>
                                      </p:to>
                                    </p:set>
                                    <p:anim calcmode="lin" valueType="num">
                                      <p:cBhvr>
                                        <p:cTn id="52" dur="500" fill="hold"/>
                                        <p:tgtEl>
                                          <p:spTgt spid="36"/>
                                        </p:tgtEl>
                                        <p:attrNameLst>
                                          <p:attrName>ppt_w</p:attrName>
                                        </p:attrNameLst>
                                      </p:cBhvr>
                                      <p:tavLst>
                                        <p:tav tm="0">
                                          <p:val>
                                            <p:strVal val="4/3*#ppt_w"/>
                                          </p:val>
                                        </p:tav>
                                        <p:tav tm="100000">
                                          <p:val>
                                            <p:strVal val="#ppt_w"/>
                                          </p:val>
                                        </p:tav>
                                      </p:tavLst>
                                    </p:anim>
                                    <p:anim calcmode="lin" valueType="num">
                                      <p:cBhvr>
                                        <p:cTn id="53" dur="500" fill="hold"/>
                                        <p:tgtEl>
                                          <p:spTgt spid="36"/>
                                        </p:tgtEl>
                                        <p:attrNameLst>
                                          <p:attrName>ppt_h</p:attrName>
                                        </p:attrNameLst>
                                      </p:cBhvr>
                                      <p:tavLst>
                                        <p:tav tm="0">
                                          <p:val>
                                            <p:strVal val="4/3*#ppt_h"/>
                                          </p:val>
                                        </p:tav>
                                        <p:tav tm="100000">
                                          <p:val>
                                            <p:strVal val="#ppt_h"/>
                                          </p:val>
                                        </p:tav>
                                      </p:tavLst>
                                    </p:anim>
                                  </p:childTnLst>
                                </p:cTn>
                              </p:par>
                            </p:childTnLst>
                          </p:cTn>
                        </p:par>
                        <p:par>
                          <p:cTn id="54" fill="hold">
                            <p:stCondLst>
                              <p:cond delay="2550"/>
                            </p:stCondLst>
                            <p:childTnLst>
                              <p:par>
                                <p:cTn id="55" presetID="9" presetClass="entr" presetSubtype="0" fill="hold" nodeType="afterEffect">
                                  <p:stCondLst>
                                    <p:cond delay="0"/>
                                  </p:stCondLst>
                                  <p:childTnLst>
                                    <p:set>
                                      <p:cBhvr>
                                        <p:cTn id="56" dur="1" fill="hold">
                                          <p:stCondLst>
                                            <p:cond delay="0"/>
                                          </p:stCondLst>
                                        </p:cTn>
                                        <p:tgtEl>
                                          <p:spTgt spid="65"/>
                                        </p:tgtEl>
                                        <p:attrNameLst>
                                          <p:attrName>style.visibility</p:attrName>
                                        </p:attrNameLst>
                                      </p:cBhvr>
                                      <p:to>
                                        <p:strVal val="visible"/>
                                      </p:to>
                                    </p:set>
                                    <p:animEffect transition="in" filter="dissolve">
                                      <p:cBhvr>
                                        <p:cTn id="57" dur="500"/>
                                        <p:tgtEl>
                                          <p:spTgt spid="65"/>
                                        </p:tgtEl>
                                      </p:cBhvr>
                                    </p:animEffect>
                                  </p:childTnLst>
                                </p:cTn>
                              </p:par>
                              <p:par>
                                <p:cTn id="58" presetID="12" presetClass="entr" presetSubtype="8" fill="hold" grpId="0" nodeType="withEffect">
                                  <p:stCondLst>
                                    <p:cond delay="0"/>
                                  </p:stCondLst>
                                  <p:childTnLst>
                                    <p:set>
                                      <p:cBhvr>
                                        <p:cTn id="59" dur="1" fill="hold">
                                          <p:stCondLst>
                                            <p:cond delay="0"/>
                                          </p:stCondLst>
                                        </p:cTn>
                                        <p:tgtEl>
                                          <p:spTgt spid="78"/>
                                        </p:tgtEl>
                                        <p:attrNameLst>
                                          <p:attrName>style.visibility</p:attrName>
                                        </p:attrNameLst>
                                      </p:cBhvr>
                                      <p:to>
                                        <p:strVal val="visible"/>
                                      </p:to>
                                    </p:set>
                                    <p:animEffect transition="in" filter="slide(fromLeft)">
                                      <p:cBhvr>
                                        <p:cTn id="60" dur="500"/>
                                        <p:tgtEl>
                                          <p:spTgt spid="78"/>
                                        </p:tgtEl>
                                      </p:cBhvr>
                                    </p:animEffect>
                                  </p:childTnLst>
                                </p:cTn>
                              </p:par>
                              <p:par>
                                <p:cTn id="61" presetID="12" presetClass="entr" presetSubtype="8" fill="hold" grpId="0" nodeType="withEffect">
                                  <p:stCondLst>
                                    <p:cond delay="0"/>
                                  </p:stCondLst>
                                  <p:childTnLst>
                                    <p:set>
                                      <p:cBhvr>
                                        <p:cTn id="62" dur="1" fill="hold">
                                          <p:stCondLst>
                                            <p:cond delay="0"/>
                                          </p:stCondLst>
                                        </p:cTn>
                                        <p:tgtEl>
                                          <p:spTgt spid="79"/>
                                        </p:tgtEl>
                                        <p:attrNameLst>
                                          <p:attrName>style.visibility</p:attrName>
                                        </p:attrNameLst>
                                      </p:cBhvr>
                                      <p:to>
                                        <p:strVal val="visible"/>
                                      </p:to>
                                    </p:set>
                                    <p:animEffect transition="in" filter="slide(fromLeft)">
                                      <p:cBhvr>
                                        <p:cTn id="63" dur="500"/>
                                        <p:tgtEl>
                                          <p:spTgt spid="79"/>
                                        </p:tgtEl>
                                      </p:cBhvr>
                                    </p:animEffect>
                                  </p:childTnLst>
                                </p:cTn>
                              </p:par>
                              <p:par>
                                <p:cTn id="64" presetID="12" presetClass="entr" presetSubtype="8" fill="hold" grpId="0" nodeType="withEffect">
                                  <p:stCondLst>
                                    <p:cond delay="0"/>
                                  </p:stCondLst>
                                  <p:childTnLst>
                                    <p:set>
                                      <p:cBhvr>
                                        <p:cTn id="65" dur="1" fill="hold">
                                          <p:stCondLst>
                                            <p:cond delay="0"/>
                                          </p:stCondLst>
                                        </p:cTn>
                                        <p:tgtEl>
                                          <p:spTgt spid="77"/>
                                        </p:tgtEl>
                                        <p:attrNameLst>
                                          <p:attrName>style.visibility</p:attrName>
                                        </p:attrNameLst>
                                      </p:cBhvr>
                                      <p:to>
                                        <p:strVal val="visible"/>
                                      </p:to>
                                    </p:set>
                                    <p:animEffect transition="in" filter="slide(fromLeft)">
                                      <p:cBhvr>
                                        <p:cTn id="66" dur="500"/>
                                        <p:tgtEl>
                                          <p:spTgt spid="77"/>
                                        </p:tgtEl>
                                      </p:cBhvr>
                                    </p:animEffect>
                                  </p:childTnLst>
                                </p:cTn>
                              </p:par>
                            </p:childTnLst>
                          </p:cTn>
                        </p:par>
                        <p:par>
                          <p:cTn id="67" fill="hold">
                            <p:stCondLst>
                              <p:cond delay="3050"/>
                            </p:stCondLst>
                            <p:childTnLst>
                              <p:par>
                                <p:cTn id="68" presetID="42" presetClass="entr" presetSubtype="0" fill="hold" grpId="0" nodeType="afterEffect">
                                  <p:stCondLst>
                                    <p:cond delay="0"/>
                                  </p:stCondLst>
                                  <p:childTnLst>
                                    <p:set>
                                      <p:cBhvr>
                                        <p:cTn id="69" dur="1" fill="hold">
                                          <p:stCondLst>
                                            <p:cond delay="0"/>
                                          </p:stCondLst>
                                        </p:cTn>
                                        <p:tgtEl>
                                          <p:spTgt spid="61">
                                            <p:txEl>
                                              <p:pRg st="2" end="2"/>
                                            </p:txEl>
                                          </p:spTgt>
                                        </p:tgtEl>
                                        <p:attrNameLst>
                                          <p:attrName>style.visibility</p:attrName>
                                        </p:attrNameLst>
                                      </p:cBhvr>
                                      <p:to>
                                        <p:strVal val="visible"/>
                                      </p:to>
                                    </p:set>
                                    <p:animEffect transition="in" filter="fade">
                                      <p:cBhvr>
                                        <p:cTn id="70" dur="500"/>
                                        <p:tgtEl>
                                          <p:spTgt spid="61">
                                            <p:txEl>
                                              <p:pRg st="2" end="2"/>
                                            </p:txEl>
                                          </p:spTgt>
                                        </p:tgtEl>
                                      </p:cBhvr>
                                    </p:animEffect>
                                    <p:anim calcmode="lin" valueType="num">
                                      <p:cBhvr>
                                        <p:cTn id="71" dur="500" fill="hold"/>
                                        <p:tgtEl>
                                          <p:spTgt spid="61">
                                            <p:txEl>
                                              <p:pRg st="2" end="2"/>
                                            </p:txEl>
                                          </p:spTgt>
                                        </p:tgtEl>
                                        <p:attrNameLst>
                                          <p:attrName>ppt_x</p:attrName>
                                        </p:attrNameLst>
                                      </p:cBhvr>
                                      <p:tavLst>
                                        <p:tav tm="0">
                                          <p:val>
                                            <p:strVal val="#ppt_x"/>
                                          </p:val>
                                        </p:tav>
                                        <p:tav tm="100000">
                                          <p:val>
                                            <p:strVal val="#ppt_x"/>
                                          </p:val>
                                        </p:tav>
                                      </p:tavLst>
                                    </p:anim>
                                    <p:anim calcmode="lin" valueType="num">
                                      <p:cBhvr>
                                        <p:cTn id="72" dur="500" fill="hold"/>
                                        <p:tgtEl>
                                          <p:spTgt spid="6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uiExpand="1" build="p"/>
      <p:bldP spid="34" grpId="0" animBg="1"/>
      <p:bldP spid="35" grpId="0" animBg="1"/>
      <p:bldP spid="36" grpId="0"/>
      <p:bldP spid="45" grpId="0"/>
      <p:bldP spid="77" grpId="0" animBg="1"/>
      <p:bldP spid="78" grpId="0" animBg="1"/>
      <p:bldP spid="7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341313" indent="-341313">
              <a:buAutoNum type="arabicPeriod"/>
            </a:pPr>
            <a:r>
              <a:rPr lang="en-US" sz="2400" dirty="0" smtClean="0">
                <a:solidFill>
                  <a:srgbClr val="32302A"/>
                </a:solidFill>
              </a:rPr>
              <a:t>“When the federal government runs a budget deficit, it finances </a:t>
            </a:r>
            <a:br>
              <a:rPr lang="en-US" sz="2400" dirty="0" smtClean="0">
                <a:solidFill>
                  <a:srgbClr val="32302A"/>
                </a:solidFill>
              </a:rPr>
            </a:br>
            <a:r>
              <a:rPr lang="en-US" sz="2400" dirty="0" smtClean="0">
                <a:solidFill>
                  <a:srgbClr val="32302A"/>
                </a:solidFill>
              </a:rPr>
              <a:t>  the deficit by issuing additional U.S. Treasury bonds.”  </a:t>
            </a:r>
            <a:br>
              <a:rPr lang="en-US" sz="2400" dirty="0" smtClean="0">
                <a:solidFill>
                  <a:srgbClr val="32302A"/>
                </a:solidFill>
              </a:rPr>
            </a:br>
            <a:r>
              <a:rPr lang="en-US" sz="2400" dirty="0" smtClean="0">
                <a:solidFill>
                  <a:srgbClr val="32302A"/>
                </a:solidFill>
              </a:rPr>
              <a:t>  -- Is this statement true? </a:t>
            </a:r>
          </a:p>
          <a:p>
            <a:pPr marL="341313" indent="-341313">
              <a:buAutoNum type="arabicPeriod"/>
            </a:pPr>
            <a:r>
              <a:rPr lang="en-US" sz="2400" dirty="0" smtClean="0">
                <a:solidFill>
                  <a:srgbClr val="32302A"/>
                </a:solidFill>
              </a:rPr>
              <a:t>When an economy is operating below its potential capacity, Keynesian economists argue that </a:t>
            </a:r>
          </a:p>
          <a:p>
            <a:pPr marL="687388" indent="-350838">
              <a:buNone/>
            </a:pPr>
            <a:r>
              <a:rPr lang="en-US" sz="2400" dirty="0" smtClean="0">
                <a:solidFill>
                  <a:srgbClr val="32302A"/>
                </a:solidFill>
              </a:rPr>
              <a:t>a.	taxes should be raised if the government is currently running </a:t>
            </a:r>
            <a:br>
              <a:rPr lang="en-US" sz="2400" dirty="0" smtClean="0">
                <a:solidFill>
                  <a:srgbClr val="32302A"/>
                </a:solidFill>
              </a:rPr>
            </a:br>
            <a:r>
              <a:rPr lang="en-US" sz="2400" dirty="0" smtClean="0">
                <a:solidFill>
                  <a:srgbClr val="32302A"/>
                </a:solidFill>
              </a:rPr>
              <a:t>a budget deficit. </a:t>
            </a:r>
          </a:p>
          <a:p>
            <a:pPr marL="687388" indent="-350838">
              <a:buNone/>
            </a:pPr>
            <a:r>
              <a:rPr lang="en-US" sz="2400" dirty="0" err="1" smtClean="0">
                <a:solidFill>
                  <a:srgbClr val="32302A"/>
                </a:solidFill>
              </a:rPr>
              <a:t>b</a:t>
            </a:r>
            <a:r>
              <a:rPr lang="en-US" sz="2400" dirty="0" smtClean="0">
                <a:solidFill>
                  <a:srgbClr val="32302A"/>
                </a:solidFill>
              </a:rPr>
              <a:t>. the government should cut taxes and/or increase expenditures </a:t>
            </a:r>
            <a:br>
              <a:rPr lang="en-US" sz="2400" dirty="0" smtClean="0">
                <a:solidFill>
                  <a:srgbClr val="32302A"/>
                </a:solidFill>
              </a:rPr>
            </a:br>
            <a:r>
              <a:rPr lang="en-US" sz="2400" dirty="0" smtClean="0">
                <a:solidFill>
                  <a:srgbClr val="32302A"/>
                </a:solidFill>
              </a:rPr>
              <a:t>in order to stimulate aggregate demand.</a:t>
            </a:r>
          </a:p>
          <a:p>
            <a:pPr marL="687388" indent="-350838">
              <a:buNone/>
            </a:pPr>
            <a:r>
              <a:rPr lang="en-US" sz="2400" dirty="0" err="1" smtClean="0">
                <a:solidFill>
                  <a:srgbClr val="32302A"/>
                </a:solidFill>
              </a:rPr>
              <a:t>c</a:t>
            </a:r>
            <a:r>
              <a:rPr lang="en-US" sz="2400" dirty="0" smtClean="0">
                <a:solidFill>
                  <a:srgbClr val="32302A"/>
                </a:solidFill>
              </a:rPr>
              <a:t>. government spending should be cut and the budget shifted </a:t>
            </a:r>
            <a:br>
              <a:rPr lang="en-US" sz="2400" dirty="0" smtClean="0">
                <a:solidFill>
                  <a:srgbClr val="32302A"/>
                </a:solidFill>
              </a:rPr>
            </a:br>
            <a:r>
              <a:rPr lang="en-US" sz="2400" dirty="0" smtClean="0">
                <a:solidFill>
                  <a:srgbClr val="32302A"/>
                </a:solidFill>
              </a:rPr>
              <a:t>toward a surplus.   </a:t>
            </a:r>
          </a:p>
          <a:p>
            <a:pPr marL="341313" indent="-341313">
              <a:buAutoNum type="arabicPeriod"/>
            </a:pPr>
            <a:endParaRPr lang="en-US" sz="2400" dirty="0" smtClean="0">
              <a:solidFill>
                <a:srgbClr val="32302A"/>
              </a:solidFill>
            </a:endParaRPr>
          </a:p>
        </p:txBody>
      </p:sp>
    </p:spTree>
    <p:extLst>
      <p:ext uri="{BB962C8B-B14F-4D97-AF65-F5344CB8AC3E}">
        <p14:creationId xmlns:p14="http://schemas.microsoft.com/office/powerpoint/2010/main" val="622201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341313" indent="-341313">
              <a:buNone/>
            </a:pPr>
            <a:r>
              <a:rPr lang="en-US" sz="2600" dirty="0" smtClean="0">
                <a:solidFill>
                  <a:srgbClr val="32302A"/>
                </a:solidFill>
              </a:rPr>
              <a:t>3. The crowding out effect indicates that budget deficits … </a:t>
            </a:r>
          </a:p>
          <a:p>
            <a:pPr marL="635000" indent="-349250">
              <a:buNone/>
            </a:pPr>
            <a:r>
              <a:rPr lang="en-US" sz="2600" dirty="0" smtClean="0">
                <a:solidFill>
                  <a:srgbClr val="32302A"/>
                </a:solidFill>
              </a:rPr>
              <a:t>a.	will stimulate aggregate demand and so exert a strong impact </a:t>
            </a:r>
            <a:br>
              <a:rPr lang="en-US" sz="2600" dirty="0" smtClean="0">
                <a:solidFill>
                  <a:srgbClr val="32302A"/>
                </a:solidFill>
              </a:rPr>
            </a:br>
            <a:r>
              <a:rPr lang="en-US" sz="2600" dirty="0" smtClean="0">
                <a:solidFill>
                  <a:srgbClr val="32302A"/>
                </a:solidFill>
              </a:rPr>
              <a:t>on both output &amp; employment. </a:t>
            </a:r>
          </a:p>
          <a:p>
            <a:pPr marL="635000" indent="-349250">
              <a:buNone/>
            </a:pPr>
            <a:r>
              <a:rPr lang="en-US" sz="2600" dirty="0" err="1" smtClean="0">
                <a:solidFill>
                  <a:srgbClr val="32302A"/>
                </a:solidFill>
              </a:rPr>
              <a:t>b</a:t>
            </a:r>
            <a:r>
              <a:rPr lang="en-US" sz="2600" dirty="0" smtClean="0">
                <a:solidFill>
                  <a:srgbClr val="32302A"/>
                </a:solidFill>
              </a:rPr>
              <a:t>.	will lead to additional borrowing and higher interest rates that will reduce the level of private spending.</a:t>
            </a:r>
          </a:p>
          <a:p>
            <a:pPr marL="341313" indent="-341313">
              <a:buNone/>
            </a:pPr>
            <a:r>
              <a:rPr lang="en-US" sz="2600" dirty="0" smtClean="0">
                <a:solidFill>
                  <a:srgbClr val="32302A"/>
                </a:solidFill>
              </a:rPr>
              <a:t>4.	“New classical economists stress that an increase in </a:t>
            </a:r>
            <a:br>
              <a:rPr lang="en-US" sz="2600" dirty="0" smtClean="0">
                <a:solidFill>
                  <a:srgbClr val="32302A"/>
                </a:solidFill>
              </a:rPr>
            </a:br>
            <a:r>
              <a:rPr lang="en-US" sz="2600" dirty="0" smtClean="0">
                <a:solidFill>
                  <a:srgbClr val="32302A"/>
                </a:solidFill>
              </a:rPr>
              <a:t>  government expenditures financed by borrowing rather than </a:t>
            </a:r>
            <a:br>
              <a:rPr lang="en-US" sz="2600" dirty="0" smtClean="0">
                <a:solidFill>
                  <a:srgbClr val="32302A"/>
                </a:solidFill>
              </a:rPr>
            </a:br>
            <a:r>
              <a:rPr lang="en-US" sz="2600" dirty="0" smtClean="0">
                <a:solidFill>
                  <a:srgbClr val="32302A"/>
                </a:solidFill>
              </a:rPr>
              <a:t>  taxes will lead to higher interest rates.”  </a:t>
            </a:r>
            <a:br>
              <a:rPr lang="en-US" sz="2600" dirty="0" smtClean="0">
                <a:solidFill>
                  <a:srgbClr val="32302A"/>
                </a:solidFill>
              </a:rPr>
            </a:br>
            <a:r>
              <a:rPr lang="en-US" sz="2600" dirty="0" smtClean="0">
                <a:solidFill>
                  <a:srgbClr val="32302A"/>
                </a:solidFill>
              </a:rPr>
              <a:t>  -- Is this statement true?  </a:t>
            </a:r>
          </a:p>
        </p:txBody>
      </p:sp>
    </p:spTree>
    <p:extLst>
      <p:ext uri="{BB962C8B-B14F-4D97-AF65-F5344CB8AC3E}">
        <p14:creationId xmlns:p14="http://schemas.microsoft.com/office/powerpoint/2010/main" val="622201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69817"/>
            <a:ext cx="7772400" cy="1864086"/>
          </a:xfrm>
        </p:spPr>
        <p:txBody>
          <a:bodyPr anchor="ctr"/>
          <a:lstStyle/>
          <a:p>
            <a:r>
              <a:rPr lang="en-US" dirty="0" smtClean="0"/>
              <a:t> Political Incentives </a:t>
            </a:r>
            <a:br>
              <a:rPr lang="en-US" dirty="0" smtClean="0"/>
            </a:br>
            <a:r>
              <a:rPr lang="en-US" dirty="0" smtClean="0"/>
              <a:t>and the Effective Use of</a:t>
            </a:r>
            <a:br>
              <a:rPr lang="en-US" dirty="0" smtClean="0"/>
            </a:br>
            <a:r>
              <a:rPr lang="en-US" dirty="0" smtClean="0"/>
              <a:t>Discretionary Fiscal Policy</a:t>
            </a:r>
          </a:p>
        </p:txBody>
      </p:sp>
    </p:spTree>
    <p:extLst>
      <p:ext uri="{BB962C8B-B14F-4D97-AF65-F5344CB8AC3E}">
        <p14:creationId xmlns:p14="http://schemas.microsoft.com/office/powerpoint/2010/main" val="15118142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92996"/>
            <a:ext cx="8932985" cy="431185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81412"/>
            <a:ext cx="8904855" cy="921374"/>
          </a:xfrm>
        </p:spPr>
        <p:txBody>
          <a:bodyPr/>
          <a:lstStyle/>
          <a:p>
            <a:r>
              <a:rPr lang="en-US" dirty="0" smtClean="0"/>
              <a:t>Political Incentives and the </a:t>
            </a:r>
            <a:br>
              <a:rPr lang="en-US" dirty="0" smtClean="0"/>
            </a:br>
            <a:r>
              <a:rPr lang="en-US" dirty="0" smtClean="0"/>
              <a:t>Use of Discretionary Fiscal Policy</a:t>
            </a:r>
            <a:endParaRPr lang="en-US" dirty="0"/>
          </a:p>
        </p:txBody>
      </p:sp>
      <p:sp>
        <p:nvSpPr>
          <p:cNvPr id="3" name="Content Placeholder 2"/>
          <p:cNvSpPr>
            <a:spLocks noGrp="1"/>
          </p:cNvSpPr>
          <p:nvPr>
            <p:ph idx="1"/>
          </p:nvPr>
        </p:nvSpPr>
        <p:spPr>
          <a:xfrm>
            <a:off x="140675" y="1592996"/>
            <a:ext cx="8883750" cy="4583071"/>
          </a:xfrm>
        </p:spPr>
        <p:txBody>
          <a:bodyPr/>
          <a:lstStyle/>
          <a:p>
            <a:pPr marL="231775" indent="-231775"/>
            <a:r>
              <a:rPr lang="en-US" sz="2600" dirty="0" smtClean="0">
                <a:solidFill>
                  <a:srgbClr val="32302A"/>
                </a:solidFill>
              </a:rPr>
              <a:t>Public choice analysis indicates that legislators are delighted to spend money on programs that directly benefit their own constituents but are reluctant to raise taxes because they impose a visible cost on voters.</a:t>
            </a:r>
          </a:p>
          <a:p>
            <a:pPr marL="231775" indent="-231775"/>
            <a:r>
              <a:rPr lang="en-US" sz="2600" dirty="0" smtClean="0">
                <a:solidFill>
                  <a:srgbClr val="32302A"/>
                </a:solidFill>
              </a:rPr>
              <a:t>Given the political incentives, budget deficits will be far more attractive than surpluses.</a:t>
            </a:r>
          </a:p>
          <a:p>
            <a:pPr marL="231775" indent="-231775"/>
            <a:r>
              <a:rPr lang="en-US" sz="2600" dirty="0" smtClean="0">
                <a:solidFill>
                  <a:srgbClr val="32302A"/>
                </a:solidFill>
              </a:rPr>
              <a:t>As a result, deficits will be far more common than surpluses and discretionary fiscal policy is unlikely to be instituted in a counter-cyclical manner.</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Horizontal)">
                                      <p:cBhvr>
                                        <p:cTn id="7" dur="500"/>
                                        <p:tgtEl>
                                          <p:spTgt spid="3">
                                            <p:txEl>
                                              <p:pRg st="0" end="0"/>
                                            </p:txEl>
                                          </p:spTgt>
                                        </p:tgtEl>
                                      </p:cBhvr>
                                    </p:animEffect>
                                  </p:childTnLst>
                                </p:cTn>
                              </p:par>
                            </p:childTnLst>
                          </p:cTn>
                        </p:par>
                        <p:par>
                          <p:cTn id="8" fill="hold">
                            <p:stCondLst>
                              <p:cond delay="500"/>
                            </p:stCondLst>
                            <p:childTnLst>
                              <p:par>
                                <p:cTn id="9" presetID="16" presetClass="entr" presetSubtype="42"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outHorizontal)">
                                      <p:cBhvr>
                                        <p:cTn id="11" dur="500"/>
                                        <p:tgtEl>
                                          <p:spTgt spid="3">
                                            <p:txEl>
                                              <p:pRg st="1" end="1"/>
                                            </p:txEl>
                                          </p:spTgt>
                                        </p:tgtEl>
                                      </p:cBhvr>
                                    </p:animEffect>
                                  </p:childTnLst>
                                </p:cTn>
                              </p:par>
                            </p:childTnLst>
                          </p:cTn>
                        </p:par>
                        <p:par>
                          <p:cTn id="12" fill="hold">
                            <p:stCondLst>
                              <p:cond delay="1000"/>
                            </p:stCondLst>
                            <p:childTnLst>
                              <p:par>
                                <p:cTn id="13" presetID="16" presetClass="entr" presetSubtype="42"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outHorizont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69817"/>
            <a:ext cx="7772400" cy="1864086"/>
          </a:xfrm>
        </p:spPr>
        <p:txBody>
          <a:bodyPr anchor="ctr"/>
          <a:lstStyle/>
          <a:p>
            <a:r>
              <a:rPr lang="en-US" dirty="0" smtClean="0"/>
              <a:t>Is Discretionary Fiscal </a:t>
            </a:r>
            <a:br>
              <a:rPr lang="en-US" dirty="0" smtClean="0"/>
            </a:br>
            <a:r>
              <a:rPr lang="en-US" dirty="0" smtClean="0"/>
              <a:t>Policy An Effective Stabilization Tool?</a:t>
            </a:r>
          </a:p>
        </p:txBody>
      </p:sp>
    </p:spTree>
    <p:extLst>
      <p:ext uri="{BB962C8B-B14F-4D97-AF65-F5344CB8AC3E}">
        <p14:creationId xmlns:p14="http://schemas.microsoft.com/office/powerpoint/2010/main" val="15118142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Alternative Views of Fiscal Policy – An Overview</a:t>
            </a:r>
          </a:p>
        </p:txBody>
      </p:sp>
    </p:spTree>
    <p:extLst>
      <p:ext uri="{BB962C8B-B14F-4D97-AF65-F5344CB8AC3E}">
        <p14:creationId xmlns:p14="http://schemas.microsoft.com/office/powerpoint/2010/main" val="11908297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92996"/>
            <a:ext cx="8932985" cy="431185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81412"/>
            <a:ext cx="8904855" cy="1411584"/>
          </a:xfrm>
        </p:spPr>
        <p:txBody>
          <a:bodyPr/>
          <a:lstStyle/>
          <a:p>
            <a:r>
              <a:rPr lang="en-US" dirty="0" smtClean="0"/>
              <a:t>Fiscal Policy: Countercyclical vs. Response during a Severe Recession</a:t>
            </a:r>
            <a:endParaRPr lang="en-US" dirty="0"/>
          </a:p>
        </p:txBody>
      </p:sp>
      <p:sp>
        <p:nvSpPr>
          <p:cNvPr id="3" name="Content Placeholder 2"/>
          <p:cNvSpPr>
            <a:spLocks noGrp="1"/>
          </p:cNvSpPr>
          <p:nvPr>
            <p:ph idx="1"/>
          </p:nvPr>
        </p:nvSpPr>
        <p:spPr>
          <a:xfrm>
            <a:off x="140675" y="1592996"/>
            <a:ext cx="8883750" cy="4583071"/>
          </a:xfrm>
        </p:spPr>
        <p:txBody>
          <a:bodyPr/>
          <a:lstStyle/>
          <a:p>
            <a:pPr marL="231775" indent="-231775"/>
            <a:r>
              <a:rPr lang="en-US" sz="2600" dirty="0" smtClean="0">
                <a:solidFill>
                  <a:srgbClr val="32302A"/>
                </a:solidFill>
              </a:rPr>
              <a:t>Substantial agreement has emerged between the Keynesians and non-Keynesians on the following:</a:t>
            </a:r>
          </a:p>
          <a:p>
            <a:pPr marL="631825" lvl="1" indent="-231775"/>
            <a:r>
              <a:rPr lang="en-US" dirty="0" smtClean="0">
                <a:solidFill>
                  <a:srgbClr val="32302A"/>
                </a:solidFill>
              </a:rPr>
              <a:t>Proper timing of discretionary fiscal policy is both difficult to achieve and crucially important.</a:t>
            </a:r>
          </a:p>
          <a:p>
            <a:pPr marL="631825" lvl="1" indent="-231775"/>
            <a:r>
              <a:rPr lang="en-US" dirty="0" smtClean="0">
                <a:solidFill>
                  <a:srgbClr val="32302A"/>
                </a:solidFill>
              </a:rPr>
              <a:t>Automatic stabilizers reduce fluctuations in </a:t>
            </a:r>
            <a:r>
              <a:rPr lang="en-US" b="1" i="1" dirty="0" smtClean="0">
                <a:solidFill>
                  <a:srgbClr val="2962A2"/>
                </a:solidFill>
              </a:rPr>
              <a:t>AD </a:t>
            </a:r>
            <a:r>
              <a:rPr lang="en-US" dirty="0" smtClean="0">
                <a:solidFill>
                  <a:srgbClr val="32302A"/>
                </a:solidFill>
              </a:rPr>
              <a:t>and help direct the economy toward full employment.</a:t>
            </a:r>
          </a:p>
          <a:p>
            <a:pPr marL="631825" lvl="1" indent="-231775"/>
            <a:r>
              <a:rPr lang="en-US" dirty="0" smtClean="0">
                <a:solidFill>
                  <a:srgbClr val="32302A"/>
                </a:solidFill>
              </a:rPr>
              <a:t>Fiscal policy is much less potent than the early Keynesian view implied.</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par>
                          <p:cTn id="16" fill="hold">
                            <p:stCondLst>
                              <p:cond delay="1500"/>
                            </p:stCondLst>
                            <p:childTnLst>
                              <p:par>
                                <p:cTn id="17" presetID="16" presetClass="entr" presetSubtype="21"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69817"/>
            <a:ext cx="7772400" cy="1864086"/>
          </a:xfrm>
        </p:spPr>
        <p:txBody>
          <a:bodyPr anchor="ctr"/>
          <a:lstStyle/>
          <a:p>
            <a:r>
              <a:rPr lang="en-US" dirty="0" smtClean="0"/>
              <a:t>Supply-side Effects</a:t>
            </a:r>
            <a:br>
              <a:rPr lang="en-US" dirty="0" smtClean="0"/>
            </a:br>
            <a:r>
              <a:rPr lang="en-US" dirty="0" smtClean="0"/>
              <a:t>of Fiscal Policy</a:t>
            </a:r>
          </a:p>
        </p:txBody>
      </p:sp>
    </p:spTree>
    <p:extLst>
      <p:ext uri="{BB962C8B-B14F-4D97-AF65-F5344CB8AC3E}">
        <p14:creationId xmlns:p14="http://schemas.microsoft.com/office/powerpoint/2010/main" val="15118142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932973"/>
            <a:ext cx="8932985" cy="4971881"/>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68453"/>
            <a:ext cx="8904855" cy="803394"/>
          </a:xfrm>
        </p:spPr>
        <p:txBody>
          <a:bodyPr/>
          <a:lstStyle/>
          <a:p>
            <a:r>
              <a:rPr lang="en-US" dirty="0" smtClean="0"/>
              <a:t>Supply-side Effects of Fiscal Policy</a:t>
            </a:r>
          </a:p>
        </p:txBody>
      </p:sp>
      <p:sp>
        <p:nvSpPr>
          <p:cNvPr id="3" name="Content Placeholder 2"/>
          <p:cNvSpPr>
            <a:spLocks noGrp="1"/>
          </p:cNvSpPr>
          <p:nvPr>
            <p:ph idx="1"/>
          </p:nvPr>
        </p:nvSpPr>
        <p:spPr>
          <a:xfrm>
            <a:off x="140675" y="919180"/>
            <a:ext cx="8883750" cy="4985674"/>
          </a:xfrm>
        </p:spPr>
        <p:txBody>
          <a:bodyPr/>
          <a:lstStyle/>
          <a:p>
            <a:pPr marL="231775" indent="-231775"/>
            <a:r>
              <a:rPr lang="en-US" sz="2600" dirty="0" smtClean="0">
                <a:solidFill>
                  <a:srgbClr val="32302A"/>
                </a:solidFill>
              </a:rPr>
              <a:t>From a </a:t>
            </a:r>
            <a:r>
              <a:rPr lang="en-US" sz="2600" b="1" i="1" dirty="0" smtClean="0">
                <a:solidFill>
                  <a:srgbClr val="32302A"/>
                </a:solidFill>
              </a:rPr>
              <a:t>supply-side</a:t>
            </a:r>
            <a:r>
              <a:rPr lang="en-US" sz="2600" dirty="0" smtClean="0">
                <a:solidFill>
                  <a:srgbClr val="32302A"/>
                </a:solidFill>
              </a:rPr>
              <a:t> viewpoint, the marginal tax rate individuals face is of </a:t>
            </a:r>
            <a:r>
              <a:rPr lang="en-US" sz="2600" i="1" u="sng" dirty="0" smtClean="0">
                <a:solidFill>
                  <a:srgbClr val="32302A"/>
                </a:solidFill>
              </a:rPr>
              <a:t>crucial importance</a:t>
            </a:r>
            <a:r>
              <a:rPr lang="en-US" sz="2600" dirty="0" smtClean="0">
                <a:solidFill>
                  <a:srgbClr val="32302A"/>
                </a:solidFill>
              </a:rPr>
              <a:t>.</a:t>
            </a:r>
          </a:p>
          <a:p>
            <a:pPr marL="631825" lvl="1" indent="-231775"/>
            <a:r>
              <a:rPr lang="en-US" sz="2400" dirty="0" smtClean="0">
                <a:solidFill>
                  <a:srgbClr val="32302A"/>
                </a:solidFill>
              </a:rPr>
              <a:t>A reduction in marginal tax rates increases the reward derived from added work, investment, saving, and other activities that become less heavily taxed. </a:t>
            </a:r>
          </a:p>
          <a:p>
            <a:pPr marL="231775" indent="-231775"/>
            <a:r>
              <a:rPr lang="en-US" sz="2600" dirty="0" smtClean="0">
                <a:solidFill>
                  <a:srgbClr val="32302A"/>
                </a:solidFill>
              </a:rPr>
              <a:t>High </a:t>
            </a:r>
            <a:r>
              <a:rPr lang="en-US" sz="2600" i="1" dirty="0" smtClean="0">
                <a:solidFill>
                  <a:srgbClr val="32302A"/>
                </a:solidFill>
              </a:rPr>
              <a:t>marginal tax rates will</a:t>
            </a:r>
            <a:r>
              <a:rPr lang="en-US" sz="2600" dirty="0" smtClean="0">
                <a:solidFill>
                  <a:srgbClr val="32302A"/>
                </a:solidFill>
              </a:rPr>
              <a:t> tend to retard total output because: </a:t>
            </a:r>
          </a:p>
          <a:p>
            <a:pPr marL="631825" lvl="1" indent="-231775"/>
            <a:r>
              <a:rPr lang="en-US" sz="2400" dirty="0" smtClean="0">
                <a:solidFill>
                  <a:srgbClr val="32302A"/>
                </a:solidFill>
              </a:rPr>
              <a:t>they </a:t>
            </a:r>
            <a:r>
              <a:rPr lang="en-US" sz="2400" i="1" dirty="0" smtClean="0">
                <a:solidFill>
                  <a:srgbClr val="32302A"/>
                </a:solidFill>
              </a:rPr>
              <a:t>discourage work effor</a:t>
            </a:r>
            <a:r>
              <a:rPr lang="en-US" sz="2400" b="1" i="1" dirty="0" smtClean="0">
                <a:solidFill>
                  <a:srgbClr val="32302A"/>
                </a:solidFill>
              </a:rPr>
              <a:t>t</a:t>
            </a:r>
            <a:r>
              <a:rPr lang="en-US" sz="2400" dirty="0" smtClean="0">
                <a:solidFill>
                  <a:srgbClr val="32302A"/>
                </a:solidFill>
              </a:rPr>
              <a:t> and </a:t>
            </a:r>
            <a:r>
              <a:rPr lang="en-US" sz="2400" i="1" dirty="0" smtClean="0">
                <a:solidFill>
                  <a:srgbClr val="32302A"/>
                </a:solidFill>
              </a:rPr>
              <a:t>reduce the productive efficiency</a:t>
            </a:r>
            <a:r>
              <a:rPr lang="en-US" sz="2400" dirty="0" smtClean="0">
                <a:solidFill>
                  <a:srgbClr val="32302A"/>
                </a:solidFill>
              </a:rPr>
              <a:t> of labor, </a:t>
            </a:r>
          </a:p>
          <a:p>
            <a:pPr marL="631825" lvl="1" indent="-231775"/>
            <a:r>
              <a:rPr lang="en-US" sz="2400" dirty="0" smtClean="0">
                <a:solidFill>
                  <a:srgbClr val="32302A"/>
                </a:solidFill>
              </a:rPr>
              <a:t>they </a:t>
            </a:r>
            <a:r>
              <a:rPr lang="en-US" sz="2400" i="1" dirty="0" smtClean="0">
                <a:solidFill>
                  <a:srgbClr val="32302A"/>
                </a:solidFill>
              </a:rPr>
              <a:t>adversely affect the rate of capital formation</a:t>
            </a:r>
            <a:r>
              <a:rPr lang="en-US" sz="2400" dirty="0" smtClean="0">
                <a:solidFill>
                  <a:srgbClr val="32302A"/>
                </a:solidFill>
              </a:rPr>
              <a:t> and </a:t>
            </a:r>
            <a:r>
              <a:rPr lang="en-US" sz="2400" i="1" dirty="0" smtClean="0">
                <a:solidFill>
                  <a:srgbClr val="32302A"/>
                </a:solidFill>
              </a:rPr>
              <a:t>efficiency of its use</a:t>
            </a:r>
            <a:r>
              <a:rPr lang="en-US" sz="2400" dirty="0" smtClean="0">
                <a:solidFill>
                  <a:srgbClr val="32302A"/>
                </a:solidFill>
              </a:rPr>
              <a:t>, and,</a:t>
            </a:r>
          </a:p>
          <a:p>
            <a:pPr marL="631825" lvl="1" indent="-231775"/>
            <a:r>
              <a:rPr lang="en-US" sz="2400" dirty="0" smtClean="0">
                <a:solidFill>
                  <a:srgbClr val="32302A"/>
                </a:solidFill>
              </a:rPr>
              <a:t>they </a:t>
            </a:r>
            <a:r>
              <a:rPr lang="en-US" sz="2400" i="1" dirty="0" smtClean="0">
                <a:solidFill>
                  <a:srgbClr val="32302A"/>
                </a:solidFill>
              </a:rPr>
              <a:t>encourage individuals to substitute less desired tax-deductible goods for more desired non-deductible goods</a:t>
            </a:r>
            <a:r>
              <a:rPr lang="en-US" sz="2400" dirty="0" smtClean="0">
                <a:solidFill>
                  <a:srgbClr val="32302A"/>
                </a:solidFill>
              </a:rPr>
              <a:t>.  </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500"/>
                                        <p:tgtEl>
                                          <p:spTgt spid="3">
                                            <p:txEl>
                                              <p:pRg st="3" end="3"/>
                                            </p:txEl>
                                          </p:spTgt>
                                        </p:tgtEl>
                                      </p:cBhvr>
                                    </p:animEffect>
                                  </p:childTnLst>
                                </p:cTn>
                              </p:par>
                            </p:childTnLst>
                          </p:cTn>
                        </p:par>
                        <p:par>
                          <p:cTn id="20" fill="hold">
                            <p:stCondLst>
                              <p:cond delay="2000"/>
                            </p:stCondLst>
                            <p:childTnLst>
                              <p:par>
                                <p:cTn id="21" presetID="14" presetClass="entr" presetSubtype="1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3" dur="500"/>
                                        <p:tgtEl>
                                          <p:spTgt spid="3">
                                            <p:txEl>
                                              <p:pRg st="4" end="4"/>
                                            </p:txEl>
                                          </p:spTgt>
                                        </p:tgtEl>
                                      </p:cBhvr>
                                    </p:animEffect>
                                  </p:childTnLst>
                                </p:cTn>
                              </p:par>
                            </p:childTnLst>
                          </p:cTn>
                        </p:par>
                        <p:par>
                          <p:cTn id="24" fill="hold">
                            <p:stCondLst>
                              <p:cond delay="2500"/>
                            </p:stCondLst>
                            <p:childTnLst>
                              <p:par>
                                <p:cTn id="25" presetID="14" presetClass="entr" presetSubtype="1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932973"/>
            <a:ext cx="8932985" cy="4971881"/>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68453"/>
            <a:ext cx="8904855" cy="803394"/>
          </a:xfrm>
        </p:spPr>
        <p:txBody>
          <a:bodyPr/>
          <a:lstStyle/>
          <a:p>
            <a:r>
              <a:rPr lang="en-US" dirty="0" smtClean="0"/>
              <a:t>Supply-side Effects of Fiscal Policy</a:t>
            </a:r>
          </a:p>
        </p:txBody>
      </p:sp>
      <p:sp>
        <p:nvSpPr>
          <p:cNvPr id="3" name="Content Placeholder 2"/>
          <p:cNvSpPr>
            <a:spLocks noGrp="1"/>
          </p:cNvSpPr>
          <p:nvPr>
            <p:ph idx="1"/>
          </p:nvPr>
        </p:nvSpPr>
        <p:spPr>
          <a:xfrm>
            <a:off x="140675" y="893264"/>
            <a:ext cx="8883750" cy="4985674"/>
          </a:xfrm>
        </p:spPr>
        <p:txBody>
          <a:bodyPr/>
          <a:lstStyle/>
          <a:p>
            <a:pPr marL="231775" indent="-231775"/>
            <a:r>
              <a:rPr lang="en-US" sz="2600" dirty="0" smtClean="0">
                <a:solidFill>
                  <a:srgbClr val="32302A"/>
                </a:solidFill>
              </a:rPr>
              <a:t>Changes in marginal tax rates, particularly high marginal rates, may exert an impact on </a:t>
            </a:r>
            <a:r>
              <a:rPr lang="en-US" sz="2600" b="1" i="1" dirty="0" smtClean="0">
                <a:solidFill>
                  <a:schemeClr val="accent3">
                    <a:lumMod val="75000"/>
                  </a:schemeClr>
                </a:solidFill>
              </a:rPr>
              <a:t>aggregate supply</a:t>
            </a:r>
            <a:r>
              <a:rPr lang="en-US" sz="2600" dirty="0" smtClean="0">
                <a:solidFill>
                  <a:srgbClr val="32302A"/>
                </a:solidFill>
              </a:rPr>
              <a:t> because marginal tax rates influence the relative attractiveness of productive activity compared to leisure and tax avoidance.</a:t>
            </a:r>
          </a:p>
          <a:p>
            <a:pPr marL="231775" indent="-231775"/>
            <a:r>
              <a:rPr lang="en-US" sz="2600" dirty="0" smtClean="0">
                <a:solidFill>
                  <a:srgbClr val="32302A"/>
                </a:solidFill>
              </a:rPr>
              <a:t>Supply-side policies are designed to influence long-run growth (not short-run fluctuations). </a:t>
            </a:r>
          </a:p>
          <a:p>
            <a:pPr marL="231775" indent="-231775"/>
            <a:r>
              <a:rPr lang="en-US" sz="2600" dirty="0" smtClean="0">
                <a:solidFill>
                  <a:srgbClr val="32302A"/>
                </a:solidFill>
              </a:rPr>
              <a:t>Impact of supply-side effects: </a:t>
            </a:r>
          </a:p>
          <a:p>
            <a:pPr marL="631825" lvl="1" indent="-231775"/>
            <a:r>
              <a:rPr lang="en-US" sz="2400" dirty="0" smtClean="0">
                <a:solidFill>
                  <a:srgbClr val="32302A"/>
                </a:solidFill>
              </a:rPr>
              <a:t>There is some evidence that countries with high taxes grow more slowly—France and Germany versus United Kingdom. </a:t>
            </a:r>
          </a:p>
          <a:p>
            <a:pPr marL="631825" lvl="1" indent="-231775"/>
            <a:r>
              <a:rPr lang="en-US" sz="2400" dirty="0" smtClean="0">
                <a:solidFill>
                  <a:srgbClr val="32302A"/>
                </a:solidFill>
              </a:rPr>
              <a:t>While the debate about the potency of supply-side effects continues, there is evidence they are important for taxpayers facing extremely high marginal rates – say those 40% or above. </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vertical)">
                                      <p:cBhvr>
                                        <p:cTn id="7" dur="500"/>
                                        <p:tgtEl>
                                          <p:spTgt spid="3">
                                            <p:txEl>
                                              <p:pRg st="0" end="0"/>
                                            </p:txEl>
                                          </p:spTgt>
                                        </p:tgtEl>
                                      </p:cBhvr>
                                    </p:animEffect>
                                  </p:childTnLst>
                                </p:cTn>
                              </p:par>
                            </p:childTnLst>
                          </p:cTn>
                        </p:par>
                        <p:par>
                          <p:cTn id="8" fill="hold">
                            <p:stCondLst>
                              <p:cond delay="500"/>
                            </p:stCondLst>
                            <p:childTnLst>
                              <p:par>
                                <p:cTn id="9" presetID="14" presetClass="entr" presetSubtype="5"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vertical)">
                                      <p:cBhvr>
                                        <p:cTn id="11" dur="500"/>
                                        <p:tgtEl>
                                          <p:spTgt spid="3">
                                            <p:txEl>
                                              <p:pRg st="1" end="1"/>
                                            </p:txEl>
                                          </p:spTgt>
                                        </p:tgtEl>
                                      </p:cBhvr>
                                    </p:animEffect>
                                  </p:childTnLst>
                                </p:cTn>
                              </p:par>
                            </p:childTnLst>
                          </p:cTn>
                        </p:par>
                        <p:par>
                          <p:cTn id="12" fill="hold">
                            <p:stCondLst>
                              <p:cond delay="1000"/>
                            </p:stCondLst>
                            <p:childTnLst>
                              <p:par>
                                <p:cTn id="13" presetID="14" presetClass="entr" presetSubtype="5"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vertical)">
                                      <p:cBhvr>
                                        <p:cTn id="15" dur="500"/>
                                        <p:tgtEl>
                                          <p:spTgt spid="3">
                                            <p:txEl>
                                              <p:pRg st="2" end="2"/>
                                            </p:txEl>
                                          </p:spTgt>
                                        </p:tgtEl>
                                      </p:cBhvr>
                                    </p:animEffect>
                                  </p:childTnLst>
                                </p:cTn>
                              </p:par>
                            </p:childTnLst>
                          </p:cTn>
                        </p:par>
                        <p:par>
                          <p:cTn id="16" fill="hold">
                            <p:stCondLst>
                              <p:cond delay="1500"/>
                            </p:stCondLst>
                            <p:childTnLst>
                              <p:par>
                                <p:cTn id="17" presetID="14" presetClass="entr" presetSubtype="5"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vertical)">
                                      <p:cBhvr>
                                        <p:cTn id="19" dur="500"/>
                                        <p:tgtEl>
                                          <p:spTgt spid="3">
                                            <p:txEl>
                                              <p:pRg st="3" end="3"/>
                                            </p:txEl>
                                          </p:spTgt>
                                        </p:tgtEl>
                                      </p:cBhvr>
                                    </p:animEffect>
                                  </p:childTnLst>
                                </p:cTn>
                              </p:par>
                            </p:childTnLst>
                          </p:cTn>
                        </p:par>
                        <p:par>
                          <p:cTn id="20" fill="hold">
                            <p:stCondLst>
                              <p:cond delay="2000"/>
                            </p:stCondLst>
                            <p:childTnLst>
                              <p:par>
                                <p:cTn id="21" presetID="14" presetClass="entr" presetSubtype="5"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randombar(vertic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27612"/>
            <a:ext cx="8904855" cy="625631"/>
          </a:xfrm>
        </p:spPr>
        <p:txBody>
          <a:bodyPr/>
          <a:lstStyle/>
          <a:p>
            <a:r>
              <a:rPr lang="en-US" sz="3600" dirty="0" smtClean="0"/>
              <a:t>Supply Side Economics and Tax Rates</a:t>
            </a:r>
          </a:p>
        </p:txBody>
      </p:sp>
      <p:sp>
        <p:nvSpPr>
          <p:cNvPr id="61" name="Text Box 10"/>
          <p:cNvSpPr txBox="1">
            <a:spLocks noChangeArrowheads="1"/>
          </p:cNvSpPr>
          <p:nvPr/>
        </p:nvSpPr>
        <p:spPr bwMode="auto">
          <a:xfrm>
            <a:off x="73111" y="1881430"/>
            <a:ext cx="4067571" cy="3452228"/>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dirty="0" smtClean="0">
                <a:latin typeface="Times New Roman" pitchFamily="18" charset="0"/>
                <a:cs typeface="Times New Roman" pitchFamily="18" charset="0"/>
              </a:rPr>
              <a:t>What are the supply-side effects of a cut in marginal tax rates?</a:t>
            </a:r>
          </a:p>
          <a:p>
            <a:pPr marL="115888" indent="-115888">
              <a:lnSpc>
                <a:spcPct val="90000"/>
              </a:lnSpc>
              <a:spcBef>
                <a:spcPct val="50000"/>
              </a:spcBef>
              <a:buFontTx/>
              <a:buChar char="•"/>
            </a:pPr>
            <a:r>
              <a:rPr lang="en-US" sz="2000" dirty="0" smtClean="0">
                <a:latin typeface="Times New Roman" pitchFamily="18" charset="0"/>
                <a:cs typeface="Times New Roman" pitchFamily="18" charset="0"/>
              </a:rPr>
              <a:t>Lower marginal tax rates increase the incentive to earn and use resources efficiently. </a:t>
            </a:r>
            <a:r>
              <a:rPr lang="en-US" sz="2000" b="1" i="1" dirty="0" smtClean="0">
                <a:solidFill>
                  <a:schemeClr val="accent5">
                    <a:lumMod val="75000"/>
                  </a:schemeClr>
                </a:solidFill>
                <a:latin typeface="Times New Roman" pitchFamily="18" charset="0"/>
                <a:cs typeface="Times New Roman" pitchFamily="18" charset="0"/>
              </a:rPr>
              <a:t>AD</a:t>
            </a:r>
            <a:r>
              <a:rPr lang="en-US" sz="2000" b="1" i="1" baseline="-25000" dirty="0" smtClean="0">
                <a:solidFill>
                  <a:schemeClr val="accent5">
                    <a:lumMod val="75000"/>
                  </a:schemeClr>
                </a:solidFill>
                <a:latin typeface="Times New Roman" pitchFamily="18" charset="0"/>
                <a:cs typeface="Times New Roman" pitchFamily="18" charset="0"/>
              </a:rPr>
              <a:t>1</a:t>
            </a:r>
            <a:r>
              <a:rPr lang="en-US" sz="2000" dirty="0" smtClean="0">
                <a:latin typeface="Times New Roman" pitchFamily="18" charset="0"/>
                <a:cs typeface="Times New Roman" pitchFamily="18" charset="0"/>
              </a:rPr>
              <a:t> shifts out to </a:t>
            </a:r>
            <a:r>
              <a:rPr lang="en-US" sz="2000" b="1" i="1" dirty="0" smtClean="0">
                <a:solidFill>
                  <a:schemeClr val="accent5">
                    <a:lumMod val="75000"/>
                  </a:schemeClr>
                </a:solidFill>
                <a:latin typeface="Times New Roman" pitchFamily="18" charset="0"/>
                <a:cs typeface="Times New Roman" pitchFamily="18" charset="0"/>
              </a:rPr>
              <a:t>AD</a:t>
            </a:r>
            <a:r>
              <a:rPr lang="en-US" sz="2000" b="1" i="1" baseline="-25000" dirty="0" smtClean="0">
                <a:solidFill>
                  <a:schemeClr val="accent5">
                    <a:lumMod val="75000"/>
                  </a:schemeClr>
                </a:solidFill>
                <a:latin typeface="Times New Roman" pitchFamily="18" charset="0"/>
                <a:cs typeface="Times New Roman" pitchFamily="18" charset="0"/>
              </a:rPr>
              <a:t>2</a:t>
            </a:r>
            <a:r>
              <a:rPr lang="en-US" sz="2000" dirty="0" smtClean="0">
                <a:latin typeface="Times New Roman" pitchFamily="18" charset="0"/>
                <a:cs typeface="Times New Roman" pitchFamily="18" charset="0"/>
              </a:rPr>
              <a:t>, and </a:t>
            </a:r>
            <a:r>
              <a:rPr lang="en-US" sz="2000" b="1" i="1" dirty="0" smtClean="0">
                <a:solidFill>
                  <a:schemeClr val="accent3">
                    <a:lumMod val="75000"/>
                  </a:schemeClr>
                </a:solidFill>
                <a:latin typeface="Times New Roman" pitchFamily="18" charset="0"/>
                <a:cs typeface="Times New Roman" pitchFamily="18" charset="0"/>
              </a:rPr>
              <a:t>SRAS</a:t>
            </a:r>
            <a:r>
              <a:rPr lang="en-US" sz="2000" dirty="0" smtClean="0">
                <a:latin typeface="Times New Roman" pitchFamily="18" charset="0"/>
                <a:cs typeface="Times New Roman" pitchFamily="18" charset="0"/>
              </a:rPr>
              <a:t> &amp; </a:t>
            </a:r>
            <a:r>
              <a:rPr lang="en-US" sz="2000" b="1" i="1" dirty="0" smtClean="0">
                <a:solidFill>
                  <a:srgbClr val="FF0000"/>
                </a:solidFill>
                <a:latin typeface="Times New Roman" pitchFamily="18" charset="0"/>
                <a:cs typeface="Times New Roman" pitchFamily="18" charset="0"/>
              </a:rPr>
              <a:t>LRAS </a:t>
            </a:r>
            <a:r>
              <a:rPr lang="en-US" sz="2000" dirty="0" smtClean="0">
                <a:latin typeface="Times New Roman" pitchFamily="18" charset="0"/>
                <a:cs typeface="Times New Roman" pitchFamily="18" charset="0"/>
              </a:rPr>
              <a:t>shift to the right.</a:t>
            </a:r>
          </a:p>
          <a:p>
            <a:pPr marL="115888" indent="-115888">
              <a:lnSpc>
                <a:spcPct val="90000"/>
              </a:lnSpc>
              <a:spcBef>
                <a:spcPct val="50000"/>
              </a:spcBef>
              <a:buFontTx/>
              <a:buChar char="•"/>
            </a:pPr>
            <a:r>
              <a:rPr lang="en-US" sz="2000" dirty="0" smtClean="0">
                <a:latin typeface="Times New Roman" pitchFamily="18" charset="0"/>
                <a:cs typeface="Times New Roman" pitchFamily="18" charset="0"/>
              </a:rPr>
              <a:t>If the tax cuts are financed by budget deficits, </a:t>
            </a:r>
            <a:r>
              <a:rPr lang="en-US" sz="2000" b="1" i="1" dirty="0" smtClean="0">
                <a:solidFill>
                  <a:schemeClr val="accent5">
                    <a:lumMod val="75000"/>
                  </a:schemeClr>
                </a:solidFill>
                <a:latin typeface="Times New Roman" pitchFamily="18" charset="0"/>
                <a:cs typeface="Times New Roman" pitchFamily="18" charset="0"/>
              </a:rPr>
              <a:t>AD </a:t>
            </a:r>
            <a:r>
              <a:rPr lang="en-US" sz="2000" dirty="0" smtClean="0">
                <a:latin typeface="Times New Roman" pitchFamily="18" charset="0"/>
                <a:cs typeface="Times New Roman" pitchFamily="18" charset="0"/>
              </a:rPr>
              <a:t>may expand by more than supply, bringing an increase in the price level.</a:t>
            </a:r>
          </a:p>
        </p:txBody>
      </p:sp>
      <p:cxnSp>
        <p:nvCxnSpPr>
          <p:cNvPr id="92" name="Straight Connector 91"/>
          <p:cNvCxnSpPr/>
          <p:nvPr/>
        </p:nvCxnSpPr>
        <p:spPr>
          <a:xfrm>
            <a:off x="4128073"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47" name="Line 5"/>
          <p:cNvSpPr>
            <a:spLocks noChangeAspect="1" noChangeShapeType="1"/>
          </p:cNvSpPr>
          <p:nvPr/>
        </p:nvSpPr>
        <p:spPr bwMode="auto">
          <a:xfrm>
            <a:off x="4722385" y="5147261"/>
            <a:ext cx="2852691" cy="0"/>
          </a:xfrm>
          <a:prstGeom prst="line">
            <a:avLst/>
          </a:prstGeom>
          <a:noFill/>
          <a:ln w="28575">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8" name="Rectangle 6"/>
          <p:cNvSpPr>
            <a:spLocks noChangeAspect="1" noChangeArrowheads="1"/>
          </p:cNvSpPr>
          <p:nvPr/>
        </p:nvSpPr>
        <p:spPr bwMode="auto">
          <a:xfrm>
            <a:off x="7597426" y="5064637"/>
            <a:ext cx="1351344" cy="313419"/>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400" dirty="0" smtClean="0">
                <a:solidFill>
                  <a:srgbClr val="000000"/>
                </a:solidFill>
                <a:latin typeface="Times New Roman" pitchFamily="18" charset="0"/>
                <a:cs typeface="Times New Roman" pitchFamily="18" charset="0"/>
              </a:rPr>
              <a:t> Goods &amp; Services</a:t>
            </a:r>
            <a:r>
              <a:rPr lang="en-US" sz="1100" dirty="0" smtClean="0">
                <a:solidFill>
                  <a:srgbClr val="000000"/>
                </a:solidFill>
                <a:latin typeface="Times New Roman" pitchFamily="18" charset="0"/>
                <a:cs typeface="Times New Roman" pitchFamily="18" charset="0"/>
              </a:rPr>
              <a:t/>
            </a:r>
            <a:br>
              <a:rPr lang="en-US" sz="1100" dirty="0" smtClean="0">
                <a:solidFill>
                  <a:srgbClr val="000000"/>
                </a:solidFill>
                <a:latin typeface="Times New Roman" pitchFamily="18" charset="0"/>
                <a:cs typeface="Times New Roman" pitchFamily="18" charset="0"/>
              </a:rPr>
            </a:br>
            <a:r>
              <a:rPr lang="en-US" sz="1100" i="1" dirty="0" smtClean="0">
                <a:solidFill>
                  <a:srgbClr val="000000"/>
                </a:solidFill>
                <a:latin typeface="Times New Roman" pitchFamily="18" charset="0"/>
                <a:cs typeface="Times New Roman" pitchFamily="18" charset="0"/>
              </a:rPr>
              <a:t>(real GDP)</a:t>
            </a:r>
            <a:endParaRPr lang="en-US" sz="1400" i="1" dirty="0">
              <a:latin typeface="Times New Roman" pitchFamily="18" charset="0"/>
              <a:cs typeface="Times New Roman" pitchFamily="18" charset="0"/>
            </a:endParaRPr>
          </a:p>
        </p:txBody>
      </p:sp>
      <p:sp>
        <p:nvSpPr>
          <p:cNvPr id="49" name="Text Box 7"/>
          <p:cNvSpPr txBox="1">
            <a:spLocks noChangeAspect="1" noChangeArrowheads="1"/>
          </p:cNvSpPr>
          <p:nvPr/>
        </p:nvSpPr>
        <p:spPr bwMode="auto">
          <a:xfrm>
            <a:off x="4236610" y="1724864"/>
            <a:ext cx="593357" cy="404726"/>
          </a:xfrm>
          <a:prstGeom prst="rect">
            <a:avLst/>
          </a:prstGeom>
          <a:noFill/>
          <a:ln w="9525">
            <a:noFill/>
            <a:miter lim="800000"/>
            <a:headEnd/>
            <a:tailEnd/>
          </a:ln>
        </p:spPr>
        <p:txBody>
          <a:bodyPr wrap="none">
            <a:prstTxWarp prst="textNoShape">
              <a:avLst/>
            </a:prstTxWarp>
            <a:spAutoFit/>
          </a:bodyPr>
          <a:lstStyle/>
          <a:p>
            <a:pPr>
              <a:lnSpc>
                <a:spcPct val="70000"/>
              </a:lnSpc>
            </a:pPr>
            <a:r>
              <a:rPr lang="en-US" sz="1400" dirty="0" smtClean="0">
                <a:solidFill>
                  <a:srgbClr val="000000"/>
                </a:solidFill>
                <a:latin typeface="Times New Roman" pitchFamily="18" charset="0"/>
                <a:cs typeface="Times New Roman" pitchFamily="18" charset="0"/>
              </a:rPr>
              <a:t>Price</a:t>
            </a:r>
            <a:br>
              <a:rPr lang="en-US" sz="1400" dirty="0" smtClean="0">
                <a:solidFill>
                  <a:srgbClr val="000000"/>
                </a:solidFill>
                <a:latin typeface="Times New Roman" pitchFamily="18" charset="0"/>
                <a:cs typeface="Times New Roman" pitchFamily="18" charset="0"/>
              </a:rPr>
            </a:br>
            <a:r>
              <a:rPr lang="en-US" sz="1400" dirty="0" smtClean="0">
                <a:solidFill>
                  <a:srgbClr val="000000"/>
                </a:solidFill>
                <a:latin typeface="Times New Roman" pitchFamily="18" charset="0"/>
                <a:cs typeface="Times New Roman" pitchFamily="18" charset="0"/>
              </a:rPr>
              <a:t>Level</a:t>
            </a:r>
          </a:p>
        </p:txBody>
      </p:sp>
      <p:sp>
        <p:nvSpPr>
          <p:cNvPr id="50" name="Line 8"/>
          <p:cNvSpPr>
            <a:spLocks noChangeAspect="1" noChangeShapeType="1"/>
          </p:cNvSpPr>
          <p:nvPr/>
        </p:nvSpPr>
        <p:spPr bwMode="auto">
          <a:xfrm>
            <a:off x="4722385" y="2117354"/>
            <a:ext cx="0" cy="3035854"/>
          </a:xfrm>
          <a:prstGeom prst="line">
            <a:avLst/>
          </a:prstGeom>
          <a:noFill/>
          <a:ln w="28575">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9" name="Line 3"/>
          <p:cNvSpPr>
            <a:spLocks noChangeShapeType="1"/>
          </p:cNvSpPr>
          <p:nvPr/>
        </p:nvSpPr>
        <p:spPr bwMode="auto">
          <a:xfrm>
            <a:off x="5940193" y="1901272"/>
            <a:ext cx="30162" cy="3240088"/>
          </a:xfrm>
          <a:prstGeom prst="line">
            <a:avLst/>
          </a:prstGeom>
          <a:noFill/>
          <a:ln w="57150">
            <a:solidFill>
              <a:srgbClr val="C03838"/>
            </a:solidFill>
            <a:round/>
            <a:headEnd/>
            <a:tailEnd/>
          </a:ln>
        </p:spPr>
        <p:txBody>
          <a:bodyPr>
            <a:prstTxWarp prst="textNoShape">
              <a:avLst/>
            </a:prstTxWarp>
          </a:bodyPr>
          <a:lstStyle/>
          <a:p>
            <a:endParaRPr lang="en-US" sz="1600">
              <a:latin typeface="Times New Roman"/>
              <a:cs typeface="Times New Roman"/>
            </a:endParaRPr>
          </a:p>
        </p:txBody>
      </p:sp>
      <p:sp>
        <p:nvSpPr>
          <p:cNvPr id="30" name="Freeform 6"/>
          <p:cNvSpPr>
            <a:spLocks noChangeAspect="1"/>
          </p:cNvSpPr>
          <p:nvPr/>
        </p:nvSpPr>
        <p:spPr bwMode="auto">
          <a:xfrm>
            <a:off x="5213118" y="2388635"/>
            <a:ext cx="1668462" cy="2501900"/>
          </a:xfrm>
          <a:custGeom>
            <a:avLst/>
            <a:gdLst>
              <a:gd name="T0" fmla="*/ 8047 w 4147"/>
              <a:gd name="T1" fmla="*/ 28961 h 6220"/>
              <a:gd name="T2" fmla="*/ 21323 w 4147"/>
              <a:gd name="T3" fmla="*/ 73609 h 6220"/>
              <a:gd name="T4" fmla="*/ 37819 w 4147"/>
              <a:gd name="T5" fmla="*/ 120670 h 6220"/>
              <a:gd name="T6" fmla="*/ 56326 w 4147"/>
              <a:gd name="T7" fmla="*/ 169341 h 6220"/>
              <a:gd name="T8" fmla="*/ 77247 w 4147"/>
              <a:gd name="T9" fmla="*/ 219620 h 6220"/>
              <a:gd name="T10" fmla="*/ 100180 w 4147"/>
              <a:gd name="T11" fmla="*/ 271508 h 6220"/>
              <a:gd name="T12" fmla="*/ 125527 w 4147"/>
              <a:gd name="T13" fmla="*/ 325006 h 6220"/>
              <a:gd name="T14" fmla="*/ 152885 w 4147"/>
              <a:gd name="T15" fmla="*/ 379307 h 6220"/>
              <a:gd name="T16" fmla="*/ 181853 w 4147"/>
              <a:gd name="T17" fmla="*/ 435218 h 6220"/>
              <a:gd name="T18" fmla="*/ 212833 w 4147"/>
              <a:gd name="T19" fmla="*/ 491933 h 6220"/>
              <a:gd name="T20" fmla="*/ 245019 w 4147"/>
              <a:gd name="T21" fmla="*/ 549855 h 6220"/>
              <a:gd name="T22" fmla="*/ 278815 w 4147"/>
              <a:gd name="T23" fmla="*/ 608581 h 6220"/>
              <a:gd name="T24" fmla="*/ 314220 w 4147"/>
              <a:gd name="T25" fmla="*/ 668112 h 6220"/>
              <a:gd name="T26" fmla="*/ 351234 w 4147"/>
              <a:gd name="T27" fmla="*/ 728447 h 6220"/>
              <a:gd name="T28" fmla="*/ 388651 w 4147"/>
              <a:gd name="T29" fmla="*/ 789185 h 6220"/>
              <a:gd name="T30" fmla="*/ 427677 w 4147"/>
              <a:gd name="T31" fmla="*/ 851129 h 6220"/>
              <a:gd name="T32" fmla="*/ 467507 w 4147"/>
              <a:gd name="T33" fmla="*/ 912671 h 6220"/>
              <a:gd name="T34" fmla="*/ 508545 w 4147"/>
              <a:gd name="T35" fmla="*/ 974615 h 6220"/>
              <a:gd name="T36" fmla="*/ 550387 w 4147"/>
              <a:gd name="T37" fmla="*/ 1036559 h 6220"/>
              <a:gd name="T38" fmla="*/ 592632 w 4147"/>
              <a:gd name="T39" fmla="*/ 1099308 h 6220"/>
              <a:gd name="T40" fmla="*/ 635279 w 4147"/>
              <a:gd name="T41" fmla="*/ 1161252 h 6220"/>
              <a:gd name="T42" fmla="*/ 678731 w 4147"/>
              <a:gd name="T43" fmla="*/ 1223196 h 6220"/>
              <a:gd name="T44" fmla="*/ 722584 w 4147"/>
              <a:gd name="T45" fmla="*/ 1285140 h 6220"/>
              <a:gd name="T46" fmla="*/ 766438 w 4147"/>
              <a:gd name="T47" fmla="*/ 1346682 h 6220"/>
              <a:gd name="T48" fmla="*/ 810695 w 4147"/>
              <a:gd name="T49" fmla="*/ 1407822 h 6220"/>
              <a:gd name="T50" fmla="*/ 854951 w 4147"/>
              <a:gd name="T51" fmla="*/ 1468157 h 6220"/>
              <a:gd name="T52" fmla="*/ 899207 w 4147"/>
              <a:gd name="T53" fmla="*/ 1527687 h 6220"/>
              <a:gd name="T54" fmla="*/ 942659 w 4147"/>
              <a:gd name="T55" fmla="*/ 1586414 h 6220"/>
              <a:gd name="T56" fmla="*/ 986111 w 4147"/>
              <a:gd name="T57" fmla="*/ 1644738 h 6220"/>
              <a:gd name="T58" fmla="*/ 1029562 w 4147"/>
              <a:gd name="T59" fmla="*/ 1701453 h 6220"/>
              <a:gd name="T60" fmla="*/ 1072209 w 4147"/>
              <a:gd name="T61" fmla="*/ 1757766 h 6220"/>
              <a:gd name="T62" fmla="*/ 1114454 w 4147"/>
              <a:gd name="T63" fmla="*/ 1812872 h 6220"/>
              <a:gd name="T64" fmla="*/ 1155491 w 4147"/>
              <a:gd name="T65" fmla="*/ 1865967 h 6220"/>
              <a:gd name="T66" fmla="*/ 1195724 w 4147"/>
              <a:gd name="T67" fmla="*/ 1917855 h 6220"/>
              <a:gd name="T68" fmla="*/ 1235555 w 4147"/>
              <a:gd name="T69" fmla="*/ 1968537 h 6220"/>
              <a:gd name="T70" fmla="*/ 1274179 w 4147"/>
              <a:gd name="T71" fmla="*/ 2017609 h 6220"/>
              <a:gd name="T72" fmla="*/ 1311595 w 4147"/>
              <a:gd name="T73" fmla="*/ 2065073 h 6220"/>
              <a:gd name="T74" fmla="*/ 1347805 w 4147"/>
              <a:gd name="T75" fmla="*/ 2110526 h 6220"/>
              <a:gd name="T76" fmla="*/ 1382405 w 4147"/>
              <a:gd name="T77" fmla="*/ 2153967 h 6220"/>
              <a:gd name="T78" fmla="*/ 1415799 w 4147"/>
              <a:gd name="T79" fmla="*/ 2194995 h 6220"/>
              <a:gd name="T80" fmla="*/ 1447985 w 4147"/>
              <a:gd name="T81" fmla="*/ 2234414 h 6220"/>
              <a:gd name="T82" fmla="*/ 1477758 w 4147"/>
              <a:gd name="T83" fmla="*/ 2271420 h 6220"/>
              <a:gd name="T84" fmla="*/ 1505921 w 4147"/>
              <a:gd name="T85" fmla="*/ 2306012 h 6220"/>
              <a:gd name="T86" fmla="*/ 1532475 w 4147"/>
              <a:gd name="T87" fmla="*/ 2338593 h 6220"/>
              <a:gd name="T88" fmla="*/ 1557017 w 4147"/>
              <a:gd name="T89" fmla="*/ 2368358 h 6220"/>
              <a:gd name="T90" fmla="*/ 1579145 w 4147"/>
              <a:gd name="T91" fmla="*/ 2394906 h 6220"/>
              <a:gd name="T92" fmla="*/ 1599261 w 4147"/>
              <a:gd name="T93" fmla="*/ 2419442 h 6220"/>
              <a:gd name="T94" fmla="*/ 1616964 w 4147"/>
              <a:gd name="T95" fmla="*/ 2440358 h 6220"/>
              <a:gd name="T96" fmla="*/ 1632252 w 4147"/>
              <a:gd name="T97" fmla="*/ 2458861 h 6220"/>
              <a:gd name="T98" fmla="*/ 1644725 w 4147"/>
              <a:gd name="T99" fmla="*/ 2473744 h 6220"/>
              <a:gd name="T100" fmla="*/ 1654783 w 4147"/>
              <a:gd name="T101" fmla="*/ 2486213 h 6220"/>
              <a:gd name="T102" fmla="*/ 1662427 w 4147"/>
              <a:gd name="T103" fmla="*/ 2494660 h 6220"/>
              <a:gd name="T104" fmla="*/ 1667255 w 4147"/>
              <a:gd name="T105" fmla="*/ 2500291 h 6220"/>
              <a:gd name="T106" fmla="*/ 1668462 w 4147"/>
              <a:gd name="T107" fmla="*/ 2501900 h 622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147"/>
              <a:gd name="T163" fmla="*/ 0 h 6220"/>
              <a:gd name="T164" fmla="*/ 4147 w 4147"/>
              <a:gd name="T165" fmla="*/ 6220 h 622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147" h="6220">
                <a:moveTo>
                  <a:pt x="0" y="0"/>
                </a:moveTo>
                <a:lnTo>
                  <a:pt x="10" y="35"/>
                </a:lnTo>
                <a:lnTo>
                  <a:pt x="20" y="72"/>
                </a:lnTo>
                <a:lnTo>
                  <a:pt x="31" y="108"/>
                </a:lnTo>
                <a:lnTo>
                  <a:pt x="42" y="146"/>
                </a:lnTo>
                <a:lnTo>
                  <a:pt x="53" y="183"/>
                </a:lnTo>
                <a:lnTo>
                  <a:pt x="67" y="222"/>
                </a:lnTo>
                <a:lnTo>
                  <a:pt x="79" y="260"/>
                </a:lnTo>
                <a:lnTo>
                  <a:pt x="94" y="300"/>
                </a:lnTo>
                <a:lnTo>
                  <a:pt x="109" y="340"/>
                </a:lnTo>
                <a:lnTo>
                  <a:pt x="124" y="380"/>
                </a:lnTo>
                <a:lnTo>
                  <a:pt x="140" y="421"/>
                </a:lnTo>
                <a:lnTo>
                  <a:pt x="157" y="463"/>
                </a:lnTo>
                <a:lnTo>
                  <a:pt x="174" y="504"/>
                </a:lnTo>
                <a:lnTo>
                  <a:pt x="192" y="546"/>
                </a:lnTo>
                <a:lnTo>
                  <a:pt x="211" y="589"/>
                </a:lnTo>
                <a:lnTo>
                  <a:pt x="231" y="631"/>
                </a:lnTo>
                <a:lnTo>
                  <a:pt x="249" y="675"/>
                </a:lnTo>
                <a:lnTo>
                  <a:pt x="270" y="719"/>
                </a:lnTo>
                <a:lnTo>
                  <a:pt x="291" y="763"/>
                </a:lnTo>
                <a:lnTo>
                  <a:pt x="312" y="808"/>
                </a:lnTo>
                <a:lnTo>
                  <a:pt x="335" y="852"/>
                </a:lnTo>
                <a:lnTo>
                  <a:pt x="357" y="897"/>
                </a:lnTo>
                <a:lnTo>
                  <a:pt x="380" y="943"/>
                </a:lnTo>
                <a:lnTo>
                  <a:pt x="404" y="989"/>
                </a:lnTo>
                <a:lnTo>
                  <a:pt x="428" y="1035"/>
                </a:lnTo>
                <a:lnTo>
                  <a:pt x="452" y="1082"/>
                </a:lnTo>
                <a:lnTo>
                  <a:pt x="477" y="1129"/>
                </a:lnTo>
                <a:lnTo>
                  <a:pt x="503" y="1176"/>
                </a:lnTo>
                <a:lnTo>
                  <a:pt x="529" y="1223"/>
                </a:lnTo>
                <a:lnTo>
                  <a:pt x="555" y="1270"/>
                </a:lnTo>
                <a:lnTo>
                  <a:pt x="582" y="1318"/>
                </a:lnTo>
                <a:lnTo>
                  <a:pt x="609" y="1367"/>
                </a:lnTo>
                <a:lnTo>
                  <a:pt x="636" y="1415"/>
                </a:lnTo>
                <a:lnTo>
                  <a:pt x="664" y="1464"/>
                </a:lnTo>
                <a:lnTo>
                  <a:pt x="693" y="1513"/>
                </a:lnTo>
                <a:lnTo>
                  <a:pt x="722" y="1562"/>
                </a:lnTo>
                <a:lnTo>
                  <a:pt x="752" y="1612"/>
                </a:lnTo>
                <a:lnTo>
                  <a:pt x="781" y="1661"/>
                </a:lnTo>
                <a:lnTo>
                  <a:pt x="811" y="1711"/>
                </a:lnTo>
                <a:lnTo>
                  <a:pt x="841" y="1761"/>
                </a:lnTo>
                <a:lnTo>
                  <a:pt x="873" y="1811"/>
                </a:lnTo>
                <a:lnTo>
                  <a:pt x="903" y="1861"/>
                </a:lnTo>
                <a:lnTo>
                  <a:pt x="934" y="1912"/>
                </a:lnTo>
                <a:lnTo>
                  <a:pt x="966" y="1962"/>
                </a:lnTo>
                <a:lnTo>
                  <a:pt x="999" y="2014"/>
                </a:lnTo>
                <a:lnTo>
                  <a:pt x="1031" y="2065"/>
                </a:lnTo>
                <a:lnTo>
                  <a:pt x="1063" y="2116"/>
                </a:lnTo>
                <a:lnTo>
                  <a:pt x="1096" y="2167"/>
                </a:lnTo>
                <a:lnTo>
                  <a:pt x="1129" y="2218"/>
                </a:lnTo>
                <a:lnTo>
                  <a:pt x="1162" y="2269"/>
                </a:lnTo>
                <a:lnTo>
                  <a:pt x="1197" y="2320"/>
                </a:lnTo>
                <a:lnTo>
                  <a:pt x="1230" y="2372"/>
                </a:lnTo>
                <a:lnTo>
                  <a:pt x="1264" y="2423"/>
                </a:lnTo>
                <a:lnTo>
                  <a:pt x="1299" y="2474"/>
                </a:lnTo>
                <a:lnTo>
                  <a:pt x="1333" y="2526"/>
                </a:lnTo>
                <a:lnTo>
                  <a:pt x="1368" y="2577"/>
                </a:lnTo>
                <a:lnTo>
                  <a:pt x="1403" y="2630"/>
                </a:lnTo>
                <a:lnTo>
                  <a:pt x="1437" y="2681"/>
                </a:lnTo>
                <a:lnTo>
                  <a:pt x="1473" y="2733"/>
                </a:lnTo>
                <a:lnTo>
                  <a:pt x="1508" y="2784"/>
                </a:lnTo>
                <a:lnTo>
                  <a:pt x="1544" y="2836"/>
                </a:lnTo>
                <a:lnTo>
                  <a:pt x="1579" y="2887"/>
                </a:lnTo>
                <a:lnTo>
                  <a:pt x="1616" y="2939"/>
                </a:lnTo>
                <a:lnTo>
                  <a:pt x="1651" y="2990"/>
                </a:lnTo>
                <a:lnTo>
                  <a:pt x="1687" y="3041"/>
                </a:lnTo>
                <a:lnTo>
                  <a:pt x="1724" y="3093"/>
                </a:lnTo>
                <a:lnTo>
                  <a:pt x="1759" y="3144"/>
                </a:lnTo>
                <a:lnTo>
                  <a:pt x="1796" y="3195"/>
                </a:lnTo>
                <a:lnTo>
                  <a:pt x="1832" y="3247"/>
                </a:lnTo>
                <a:lnTo>
                  <a:pt x="1869" y="3298"/>
                </a:lnTo>
                <a:lnTo>
                  <a:pt x="1905" y="3348"/>
                </a:lnTo>
                <a:lnTo>
                  <a:pt x="1942" y="3399"/>
                </a:lnTo>
                <a:lnTo>
                  <a:pt x="1978" y="3450"/>
                </a:lnTo>
                <a:lnTo>
                  <a:pt x="2015" y="3500"/>
                </a:lnTo>
                <a:lnTo>
                  <a:pt x="2051" y="3550"/>
                </a:lnTo>
                <a:lnTo>
                  <a:pt x="2089" y="3600"/>
                </a:lnTo>
                <a:lnTo>
                  <a:pt x="2125" y="3650"/>
                </a:lnTo>
                <a:lnTo>
                  <a:pt x="2162" y="3700"/>
                </a:lnTo>
                <a:lnTo>
                  <a:pt x="2198" y="3749"/>
                </a:lnTo>
                <a:lnTo>
                  <a:pt x="2235" y="3798"/>
                </a:lnTo>
                <a:lnTo>
                  <a:pt x="2271" y="3847"/>
                </a:lnTo>
                <a:lnTo>
                  <a:pt x="2307" y="3896"/>
                </a:lnTo>
                <a:lnTo>
                  <a:pt x="2343" y="3944"/>
                </a:lnTo>
                <a:lnTo>
                  <a:pt x="2379" y="3993"/>
                </a:lnTo>
                <a:lnTo>
                  <a:pt x="2416" y="4041"/>
                </a:lnTo>
                <a:lnTo>
                  <a:pt x="2451" y="4089"/>
                </a:lnTo>
                <a:lnTo>
                  <a:pt x="2488" y="4137"/>
                </a:lnTo>
                <a:lnTo>
                  <a:pt x="2523" y="4184"/>
                </a:lnTo>
                <a:lnTo>
                  <a:pt x="2559" y="4230"/>
                </a:lnTo>
                <a:lnTo>
                  <a:pt x="2595" y="4277"/>
                </a:lnTo>
                <a:lnTo>
                  <a:pt x="2631" y="4324"/>
                </a:lnTo>
                <a:lnTo>
                  <a:pt x="2665" y="4370"/>
                </a:lnTo>
                <a:lnTo>
                  <a:pt x="2700" y="4416"/>
                </a:lnTo>
                <a:lnTo>
                  <a:pt x="2735" y="4461"/>
                </a:lnTo>
                <a:lnTo>
                  <a:pt x="2770" y="4507"/>
                </a:lnTo>
                <a:lnTo>
                  <a:pt x="2805" y="4550"/>
                </a:lnTo>
                <a:lnTo>
                  <a:pt x="2839" y="4595"/>
                </a:lnTo>
                <a:lnTo>
                  <a:pt x="2872" y="4639"/>
                </a:lnTo>
                <a:lnTo>
                  <a:pt x="2907" y="4683"/>
                </a:lnTo>
                <a:lnTo>
                  <a:pt x="2940" y="4726"/>
                </a:lnTo>
                <a:lnTo>
                  <a:pt x="2972" y="4768"/>
                </a:lnTo>
                <a:lnTo>
                  <a:pt x="3006" y="4811"/>
                </a:lnTo>
                <a:lnTo>
                  <a:pt x="3038" y="4853"/>
                </a:lnTo>
                <a:lnTo>
                  <a:pt x="3071" y="4894"/>
                </a:lnTo>
                <a:lnTo>
                  <a:pt x="3104" y="4935"/>
                </a:lnTo>
                <a:lnTo>
                  <a:pt x="3135" y="4976"/>
                </a:lnTo>
                <a:lnTo>
                  <a:pt x="3167" y="5016"/>
                </a:lnTo>
                <a:lnTo>
                  <a:pt x="3198" y="5056"/>
                </a:lnTo>
                <a:lnTo>
                  <a:pt x="3230" y="5094"/>
                </a:lnTo>
                <a:lnTo>
                  <a:pt x="3260" y="5134"/>
                </a:lnTo>
                <a:lnTo>
                  <a:pt x="3290" y="5172"/>
                </a:lnTo>
                <a:lnTo>
                  <a:pt x="3320" y="5209"/>
                </a:lnTo>
                <a:lnTo>
                  <a:pt x="3350" y="5247"/>
                </a:lnTo>
                <a:lnTo>
                  <a:pt x="3379" y="5283"/>
                </a:lnTo>
                <a:lnTo>
                  <a:pt x="3408" y="5319"/>
                </a:lnTo>
                <a:lnTo>
                  <a:pt x="3436" y="5355"/>
                </a:lnTo>
                <a:lnTo>
                  <a:pt x="3464" y="5389"/>
                </a:lnTo>
                <a:lnTo>
                  <a:pt x="3492" y="5424"/>
                </a:lnTo>
                <a:lnTo>
                  <a:pt x="3519" y="5457"/>
                </a:lnTo>
                <a:lnTo>
                  <a:pt x="3547" y="5491"/>
                </a:lnTo>
                <a:lnTo>
                  <a:pt x="3573" y="5523"/>
                </a:lnTo>
                <a:lnTo>
                  <a:pt x="3599" y="5555"/>
                </a:lnTo>
                <a:lnTo>
                  <a:pt x="3624" y="5586"/>
                </a:lnTo>
                <a:lnTo>
                  <a:pt x="3649" y="5618"/>
                </a:lnTo>
                <a:lnTo>
                  <a:pt x="3673" y="5647"/>
                </a:lnTo>
                <a:lnTo>
                  <a:pt x="3697" y="5677"/>
                </a:lnTo>
                <a:lnTo>
                  <a:pt x="3721" y="5705"/>
                </a:lnTo>
                <a:lnTo>
                  <a:pt x="3743" y="5733"/>
                </a:lnTo>
                <a:lnTo>
                  <a:pt x="3765" y="5761"/>
                </a:lnTo>
                <a:lnTo>
                  <a:pt x="3787" y="5788"/>
                </a:lnTo>
                <a:lnTo>
                  <a:pt x="3809" y="5814"/>
                </a:lnTo>
                <a:lnTo>
                  <a:pt x="3830" y="5839"/>
                </a:lnTo>
                <a:lnTo>
                  <a:pt x="3850" y="5864"/>
                </a:lnTo>
                <a:lnTo>
                  <a:pt x="3870" y="5888"/>
                </a:lnTo>
                <a:lnTo>
                  <a:pt x="3888" y="5911"/>
                </a:lnTo>
                <a:lnTo>
                  <a:pt x="3907" y="5932"/>
                </a:lnTo>
                <a:lnTo>
                  <a:pt x="3925" y="5954"/>
                </a:lnTo>
                <a:lnTo>
                  <a:pt x="3943" y="5975"/>
                </a:lnTo>
                <a:lnTo>
                  <a:pt x="3959" y="5995"/>
                </a:lnTo>
                <a:lnTo>
                  <a:pt x="3975" y="6015"/>
                </a:lnTo>
                <a:lnTo>
                  <a:pt x="3990" y="6033"/>
                </a:lnTo>
                <a:lnTo>
                  <a:pt x="4005" y="6050"/>
                </a:lnTo>
                <a:lnTo>
                  <a:pt x="4019" y="6067"/>
                </a:lnTo>
                <a:lnTo>
                  <a:pt x="4032" y="6084"/>
                </a:lnTo>
                <a:lnTo>
                  <a:pt x="4045" y="6098"/>
                </a:lnTo>
                <a:lnTo>
                  <a:pt x="4057" y="6113"/>
                </a:lnTo>
                <a:lnTo>
                  <a:pt x="4069" y="6126"/>
                </a:lnTo>
                <a:lnTo>
                  <a:pt x="4079" y="6139"/>
                </a:lnTo>
                <a:lnTo>
                  <a:pt x="4088" y="6150"/>
                </a:lnTo>
                <a:lnTo>
                  <a:pt x="4098" y="6162"/>
                </a:lnTo>
                <a:lnTo>
                  <a:pt x="4106" y="6171"/>
                </a:lnTo>
                <a:lnTo>
                  <a:pt x="4113" y="6181"/>
                </a:lnTo>
                <a:lnTo>
                  <a:pt x="4121" y="6189"/>
                </a:lnTo>
                <a:lnTo>
                  <a:pt x="4127" y="6196"/>
                </a:lnTo>
                <a:lnTo>
                  <a:pt x="4132" y="6202"/>
                </a:lnTo>
                <a:lnTo>
                  <a:pt x="4136" y="6208"/>
                </a:lnTo>
                <a:lnTo>
                  <a:pt x="4141" y="6212"/>
                </a:lnTo>
                <a:lnTo>
                  <a:pt x="4144" y="6216"/>
                </a:lnTo>
                <a:lnTo>
                  <a:pt x="4146" y="6218"/>
                </a:lnTo>
                <a:lnTo>
                  <a:pt x="4147" y="6219"/>
                </a:lnTo>
                <a:lnTo>
                  <a:pt x="4147" y="6220"/>
                </a:lnTo>
              </a:path>
            </a:pathLst>
          </a:custGeom>
          <a:noFill/>
          <a:ln w="57150">
            <a:solidFill>
              <a:srgbClr val="053ABF"/>
            </a:solidFill>
            <a:round/>
            <a:headEnd/>
            <a:tailEnd/>
          </a:ln>
        </p:spPr>
        <p:txBody>
          <a:bodyPr>
            <a:prstTxWarp prst="textNoShape">
              <a:avLst/>
            </a:prstTxWarp>
          </a:bodyPr>
          <a:lstStyle/>
          <a:p>
            <a:endParaRPr lang="en-US" sz="1600">
              <a:latin typeface="Times New Roman"/>
              <a:cs typeface="Times New Roman"/>
            </a:endParaRPr>
          </a:p>
        </p:txBody>
      </p:sp>
      <p:sp>
        <p:nvSpPr>
          <p:cNvPr id="31" name="Rectangle 7"/>
          <p:cNvSpPr>
            <a:spLocks noChangeAspect="1" noChangeArrowheads="1"/>
          </p:cNvSpPr>
          <p:nvPr/>
        </p:nvSpPr>
        <p:spPr bwMode="auto">
          <a:xfrm>
            <a:off x="6913330" y="4698447"/>
            <a:ext cx="623888" cy="307777"/>
          </a:xfrm>
          <a:prstGeom prst="rect">
            <a:avLst/>
          </a:prstGeom>
          <a:noFill/>
          <a:ln w="9525">
            <a:noFill/>
            <a:miter lim="800000"/>
            <a:headEnd/>
            <a:tailEnd/>
          </a:ln>
        </p:spPr>
        <p:txBody>
          <a:bodyPr lIns="0" tIns="0" rIns="0" bIns="0">
            <a:prstTxWarp prst="textNoShape">
              <a:avLst/>
            </a:prstTxWarp>
            <a:spAutoFit/>
          </a:bodyPr>
          <a:lstStyle/>
          <a:p>
            <a:r>
              <a:rPr kumimoji="0" lang="en-US" sz="2000" b="1" i="1" dirty="0">
                <a:solidFill>
                  <a:srgbClr val="053ABF"/>
                </a:solidFill>
                <a:latin typeface="Times New Roman"/>
                <a:cs typeface="Times New Roman"/>
              </a:rPr>
              <a:t>AD</a:t>
            </a:r>
            <a:r>
              <a:rPr kumimoji="0" lang="en-US" sz="2000" b="1" i="1" baseline="-25000" dirty="0">
                <a:solidFill>
                  <a:srgbClr val="053ABF"/>
                </a:solidFill>
                <a:latin typeface="Times New Roman"/>
                <a:cs typeface="Times New Roman"/>
              </a:rPr>
              <a:t>1</a:t>
            </a:r>
            <a:endParaRPr kumimoji="0" lang="en-US" sz="2000" b="1" baseline="-25000" dirty="0">
              <a:solidFill>
                <a:srgbClr val="053ABF"/>
              </a:solidFill>
              <a:latin typeface="Times New Roman"/>
              <a:cs typeface="Times New Roman"/>
            </a:endParaRPr>
          </a:p>
        </p:txBody>
      </p:sp>
      <p:sp>
        <p:nvSpPr>
          <p:cNvPr id="32" name="Rectangle 10"/>
          <p:cNvSpPr>
            <a:spLocks noChangeAspect="1" noChangeArrowheads="1"/>
          </p:cNvSpPr>
          <p:nvPr/>
        </p:nvSpPr>
        <p:spPr bwMode="auto">
          <a:xfrm>
            <a:off x="2944580" y="1336122"/>
            <a:ext cx="4265613" cy="0"/>
          </a:xfrm>
          <a:prstGeom prst="rect">
            <a:avLst/>
          </a:prstGeom>
          <a:solidFill>
            <a:srgbClr val="003F6E"/>
          </a:solidFill>
          <a:ln w="9525">
            <a:noFill/>
            <a:miter lim="800000"/>
            <a:headEnd/>
            <a:tailEnd/>
          </a:ln>
        </p:spPr>
        <p:txBody>
          <a:bodyPr>
            <a:prstTxWarp prst="textNoShape">
              <a:avLst/>
            </a:prstTxWarp>
          </a:bodyPr>
          <a:lstStyle/>
          <a:p>
            <a:endParaRPr lang="en-US" sz="1600">
              <a:latin typeface="Times New Roman"/>
              <a:cs typeface="Times New Roman"/>
            </a:endParaRPr>
          </a:p>
        </p:txBody>
      </p:sp>
      <p:sp>
        <p:nvSpPr>
          <p:cNvPr id="33" name="Rectangle 11"/>
          <p:cNvSpPr>
            <a:spLocks noChangeAspect="1" noChangeArrowheads="1"/>
          </p:cNvSpPr>
          <p:nvPr/>
        </p:nvSpPr>
        <p:spPr bwMode="auto">
          <a:xfrm>
            <a:off x="2944580" y="1336122"/>
            <a:ext cx="4265613" cy="0"/>
          </a:xfrm>
          <a:prstGeom prst="rect">
            <a:avLst/>
          </a:prstGeom>
          <a:solidFill>
            <a:srgbClr val="003F6E"/>
          </a:solidFill>
          <a:ln w="9525">
            <a:noFill/>
            <a:miter lim="800000"/>
            <a:headEnd/>
            <a:tailEnd/>
          </a:ln>
        </p:spPr>
        <p:txBody>
          <a:bodyPr>
            <a:prstTxWarp prst="textNoShape">
              <a:avLst/>
            </a:prstTxWarp>
          </a:bodyPr>
          <a:lstStyle/>
          <a:p>
            <a:endParaRPr lang="en-US" sz="1600">
              <a:latin typeface="Times New Roman"/>
              <a:cs typeface="Times New Roman"/>
            </a:endParaRPr>
          </a:p>
        </p:txBody>
      </p:sp>
      <p:sp>
        <p:nvSpPr>
          <p:cNvPr id="34" name="Rectangle 14"/>
          <p:cNvSpPr>
            <a:spLocks noChangeArrowheads="1"/>
          </p:cNvSpPr>
          <p:nvPr/>
        </p:nvSpPr>
        <p:spPr bwMode="auto">
          <a:xfrm>
            <a:off x="5492518" y="1588535"/>
            <a:ext cx="699635" cy="307777"/>
          </a:xfrm>
          <a:prstGeom prst="rect">
            <a:avLst/>
          </a:prstGeom>
          <a:noFill/>
          <a:ln w="9525">
            <a:noFill/>
            <a:miter lim="800000"/>
            <a:headEnd/>
            <a:tailEnd/>
          </a:ln>
        </p:spPr>
        <p:txBody>
          <a:bodyPr wrap="none" lIns="0" tIns="0" rIns="0" bIns="0">
            <a:prstTxWarp prst="textNoShape">
              <a:avLst/>
            </a:prstTxWarp>
            <a:spAutoFit/>
          </a:bodyPr>
          <a:lstStyle/>
          <a:p>
            <a:r>
              <a:rPr kumimoji="0" lang="en-US" sz="2000" i="1">
                <a:solidFill>
                  <a:srgbClr val="C03838"/>
                </a:solidFill>
                <a:latin typeface="Times New Roman"/>
                <a:cs typeface="Times New Roman"/>
              </a:rPr>
              <a:t>LRAS</a:t>
            </a:r>
            <a:r>
              <a:rPr kumimoji="0" lang="en-US" sz="2000" i="1" baseline="-25000">
                <a:solidFill>
                  <a:srgbClr val="C03838"/>
                </a:solidFill>
                <a:latin typeface="Times New Roman"/>
                <a:cs typeface="Times New Roman"/>
              </a:rPr>
              <a:t>1</a:t>
            </a:r>
            <a:endParaRPr kumimoji="0" lang="en-US" sz="2000" baseline="-25000">
              <a:solidFill>
                <a:srgbClr val="C03838"/>
              </a:solidFill>
              <a:latin typeface="Times New Roman"/>
              <a:cs typeface="Times New Roman"/>
            </a:endParaRPr>
          </a:p>
        </p:txBody>
      </p:sp>
      <p:sp>
        <p:nvSpPr>
          <p:cNvPr id="35" name="Freeform 16"/>
          <p:cNvSpPr>
            <a:spLocks noChangeAspect="1"/>
          </p:cNvSpPr>
          <p:nvPr/>
        </p:nvSpPr>
        <p:spPr bwMode="auto">
          <a:xfrm>
            <a:off x="5602055" y="1896510"/>
            <a:ext cx="1958975" cy="2098675"/>
          </a:xfrm>
          <a:custGeom>
            <a:avLst/>
            <a:gdLst>
              <a:gd name="T0" fmla="*/ 34732 w 4625"/>
              <a:gd name="T1" fmla="*/ 2072436 h 4959"/>
              <a:gd name="T2" fmla="*/ 86830 w 4625"/>
              <a:gd name="T3" fmla="*/ 2032655 h 4959"/>
              <a:gd name="T4" fmla="*/ 138928 w 4625"/>
              <a:gd name="T5" fmla="*/ 1991604 h 4959"/>
              <a:gd name="T6" fmla="*/ 191027 w 4625"/>
              <a:gd name="T7" fmla="*/ 1949707 h 4959"/>
              <a:gd name="T8" fmla="*/ 242701 w 4625"/>
              <a:gd name="T9" fmla="*/ 1906963 h 4959"/>
              <a:gd name="T10" fmla="*/ 294376 w 4625"/>
              <a:gd name="T11" fmla="*/ 1863373 h 4959"/>
              <a:gd name="T12" fmla="*/ 346050 w 4625"/>
              <a:gd name="T13" fmla="*/ 1818936 h 4959"/>
              <a:gd name="T14" fmla="*/ 397301 w 4625"/>
              <a:gd name="T15" fmla="*/ 1773230 h 4959"/>
              <a:gd name="T16" fmla="*/ 448129 w 4625"/>
              <a:gd name="T17" fmla="*/ 1727101 h 4959"/>
              <a:gd name="T18" fmla="*/ 499380 w 4625"/>
              <a:gd name="T19" fmla="*/ 1680125 h 4959"/>
              <a:gd name="T20" fmla="*/ 549784 w 4625"/>
              <a:gd name="T21" fmla="*/ 1632726 h 4959"/>
              <a:gd name="T22" fmla="*/ 599764 w 4625"/>
              <a:gd name="T23" fmla="*/ 1584904 h 4959"/>
              <a:gd name="T24" fmla="*/ 649321 w 4625"/>
              <a:gd name="T25" fmla="*/ 1536235 h 4959"/>
              <a:gd name="T26" fmla="*/ 698878 w 4625"/>
              <a:gd name="T27" fmla="*/ 1487567 h 4959"/>
              <a:gd name="T28" fmla="*/ 747587 w 4625"/>
              <a:gd name="T29" fmla="*/ 1438475 h 4959"/>
              <a:gd name="T30" fmla="*/ 796297 w 4625"/>
              <a:gd name="T31" fmla="*/ 1388960 h 4959"/>
              <a:gd name="T32" fmla="*/ 843736 w 4625"/>
              <a:gd name="T33" fmla="*/ 1339868 h 4959"/>
              <a:gd name="T34" fmla="*/ 891175 w 4625"/>
              <a:gd name="T35" fmla="*/ 1289930 h 4959"/>
              <a:gd name="T36" fmla="*/ 938614 w 4625"/>
              <a:gd name="T37" fmla="*/ 1239991 h 4959"/>
              <a:gd name="T38" fmla="*/ 984782 w 4625"/>
              <a:gd name="T39" fmla="*/ 1190053 h 4959"/>
              <a:gd name="T40" fmla="*/ 1030950 w 4625"/>
              <a:gd name="T41" fmla="*/ 1140115 h 4959"/>
              <a:gd name="T42" fmla="*/ 1075848 w 4625"/>
              <a:gd name="T43" fmla="*/ 1089754 h 4959"/>
              <a:gd name="T44" fmla="*/ 1120322 w 4625"/>
              <a:gd name="T45" fmla="*/ 1039815 h 4959"/>
              <a:gd name="T46" fmla="*/ 1164796 w 4625"/>
              <a:gd name="T47" fmla="*/ 990300 h 4959"/>
              <a:gd name="T48" fmla="*/ 1207999 w 4625"/>
              <a:gd name="T49" fmla="*/ 940785 h 4959"/>
              <a:gd name="T50" fmla="*/ 1250356 w 4625"/>
              <a:gd name="T51" fmla="*/ 891694 h 4959"/>
              <a:gd name="T52" fmla="*/ 1292288 w 4625"/>
              <a:gd name="T53" fmla="*/ 843025 h 4959"/>
              <a:gd name="T54" fmla="*/ 1333374 w 4625"/>
              <a:gd name="T55" fmla="*/ 794780 h 4959"/>
              <a:gd name="T56" fmla="*/ 1373189 w 4625"/>
              <a:gd name="T57" fmla="*/ 746957 h 4959"/>
              <a:gd name="T58" fmla="*/ 1413003 w 4625"/>
              <a:gd name="T59" fmla="*/ 700405 h 4959"/>
              <a:gd name="T60" fmla="*/ 1451124 w 4625"/>
              <a:gd name="T61" fmla="*/ 653429 h 4959"/>
              <a:gd name="T62" fmla="*/ 1489245 w 4625"/>
              <a:gd name="T63" fmla="*/ 607300 h 4959"/>
              <a:gd name="T64" fmla="*/ 1525671 w 4625"/>
              <a:gd name="T65" fmla="*/ 562440 h 4959"/>
              <a:gd name="T66" fmla="*/ 1561250 w 4625"/>
              <a:gd name="T67" fmla="*/ 518426 h 4959"/>
              <a:gd name="T68" fmla="*/ 1595982 w 4625"/>
              <a:gd name="T69" fmla="*/ 474413 h 4959"/>
              <a:gd name="T70" fmla="*/ 1629867 w 4625"/>
              <a:gd name="T71" fmla="*/ 432093 h 4959"/>
              <a:gd name="T72" fmla="*/ 1662481 w 4625"/>
              <a:gd name="T73" fmla="*/ 390618 h 4959"/>
              <a:gd name="T74" fmla="*/ 1694249 w 4625"/>
              <a:gd name="T75" fmla="*/ 350414 h 4959"/>
              <a:gd name="T76" fmla="*/ 1724745 w 4625"/>
              <a:gd name="T77" fmla="*/ 311056 h 4959"/>
              <a:gd name="T78" fmla="*/ 1754394 w 4625"/>
              <a:gd name="T79" fmla="*/ 272967 h 4959"/>
              <a:gd name="T80" fmla="*/ 1782773 w 4625"/>
              <a:gd name="T81" fmla="*/ 235725 h 4959"/>
              <a:gd name="T82" fmla="*/ 1809881 w 4625"/>
              <a:gd name="T83" fmla="*/ 199753 h 4959"/>
              <a:gd name="T84" fmla="*/ 1835718 w 4625"/>
              <a:gd name="T85" fmla="*/ 165473 h 4959"/>
              <a:gd name="T86" fmla="*/ 1860285 w 4625"/>
              <a:gd name="T87" fmla="*/ 132886 h 4959"/>
              <a:gd name="T88" fmla="*/ 1883581 w 4625"/>
              <a:gd name="T89" fmla="*/ 101146 h 4959"/>
              <a:gd name="T90" fmla="*/ 1906453 w 4625"/>
              <a:gd name="T91" fmla="*/ 71522 h 4959"/>
              <a:gd name="T92" fmla="*/ 1927208 w 4625"/>
              <a:gd name="T93" fmla="*/ 43167 h 4959"/>
              <a:gd name="T94" fmla="*/ 1946268 w 4625"/>
              <a:gd name="T95" fmla="*/ 16505 h 495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4625"/>
              <a:gd name="T145" fmla="*/ 0 h 4959"/>
              <a:gd name="T146" fmla="*/ 4625 w 4625"/>
              <a:gd name="T147" fmla="*/ 4959 h 495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4625" h="4959">
                <a:moveTo>
                  <a:pt x="0" y="4959"/>
                </a:moveTo>
                <a:lnTo>
                  <a:pt x="40" y="4928"/>
                </a:lnTo>
                <a:lnTo>
                  <a:pt x="82" y="4897"/>
                </a:lnTo>
                <a:lnTo>
                  <a:pt x="122" y="4866"/>
                </a:lnTo>
                <a:lnTo>
                  <a:pt x="164" y="4835"/>
                </a:lnTo>
                <a:lnTo>
                  <a:pt x="205" y="4803"/>
                </a:lnTo>
                <a:lnTo>
                  <a:pt x="246" y="4771"/>
                </a:lnTo>
                <a:lnTo>
                  <a:pt x="287" y="4739"/>
                </a:lnTo>
                <a:lnTo>
                  <a:pt x="328" y="4706"/>
                </a:lnTo>
                <a:lnTo>
                  <a:pt x="369" y="4673"/>
                </a:lnTo>
                <a:lnTo>
                  <a:pt x="409" y="4640"/>
                </a:lnTo>
                <a:lnTo>
                  <a:pt x="451" y="4607"/>
                </a:lnTo>
                <a:lnTo>
                  <a:pt x="491" y="4574"/>
                </a:lnTo>
                <a:lnTo>
                  <a:pt x="532" y="4540"/>
                </a:lnTo>
                <a:lnTo>
                  <a:pt x="573" y="4506"/>
                </a:lnTo>
                <a:lnTo>
                  <a:pt x="614" y="4472"/>
                </a:lnTo>
                <a:lnTo>
                  <a:pt x="654" y="4437"/>
                </a:lnTo>
                <a:lnTo>
                  <a:pt x="695" y="4403"/>
                </a:lnTo>
                <a:lnTo>
                  <a:pt x="736" y="4368"/>
                </a:lnTo>
                <a:lnTo>
                  <a:pt x="776" y="4333"/>
                </a:lnTo>
                <a:lnTo>
                  <a:pt x="817" y="4298"/>
                </a:lnTo>
                <a:lnTo>
                  <a:pt x="857" y="4261"/>
                </a:lnTo>
                <a:lnTo>
                  <a:pt x="898" y="4226"/>
                </a:lnTo>
                <a:lnTo>
                  <a:pt x="938" y="4190"/>
                </a:lnTo>
                <a:lnTo>
                  <a:pt x="978" y="4154"/>
                </a:lnTo>
                <a:lnTo>
                  <a:pt x="1018" y="4118"/>
                </a:lnTo>
                <a:lnTo>
                  <a:pt x="1058" y="4081"/>
                </a:lnTo>
                <a:lnTo>
                  <a:pt x="1098" y="4044"/>
                </a:lnTo>
                <a:lnTo>
                  <a:pt x="1138" y="4007"/>
                </a:lnTo>
                <a:lnTo>
                  <a:pt x="1179" y="3970"/>
                </a:lnTo>
                <a:lnTo>
                  <a:pt x="1218" y="3933"/>
                </a:lnTo>
                <a:lnTo>
                  <a:pt x="1257" y="3895"/>
                </a:lnTo>
                <a:lnTo>
                  <a:pt x="1298" y="3858"/>
                </a:lnTo>
                <a:lnTo>
                  <a:pt x="1337" y="3821"/>
                </a:lnTo>
                <a:lnTo>
                  <a:pt x="1376" y="3782"/>
                </a:lnTo>
                <a:lnTo>
                  <a:pt x="1416" y="3745"/>
                </a:lnTo>
                <a:lnTo>
                  <a:pt x="1455" y="3707"/>
                </a:lnTo>
                <a:lnTo>
                  <a:pt x="1493" y="3669"/>
                </a:lnTo>
                <a:lnTo>
                  <a:pt x="1533" y="3630"/>
                </a:lnTo>
                <a:lnTo>
                  <a:pt x="1572" y="3592"/>
                </a:lnTo>
                <a:lnTo>
                  <a:pt x="1610" y="3554"/>
                </a:lnTo>
                <a:lnTo>
                  <a:pt x="1650" y="3515"/>
                </a:lnTo>
                <a:lnTo>
                  <a:pt x="1688" y="3477"/>
                </a:lnTo>
                <a:lnTo>
                  <a:pt x="1726" y="3438"/>
                </a:lnTo>
                <a:lnTo>
                  <a:pt x="1765" y="3399"/>
                </a:lnTo>
                <a:lnTo>
                  <a:pt x="1803" y="3360"/>
                </a:lnTo>
                <a:lnTo>
                  <a:pt x="1841" y="3322"/>
                </a:lnTo>
                <a:lnTo>
                  <a:pt x="1880" y="3282"/>
                </a:lnTo>
                <a:lnTo>
                  <a:pt x="1918" y="3244"/>
                </a:lnTo>
                <a:lnTo>
                  <a:pt x="1955" y="3204"/>
                </a:lnTo>
                <a:lnTo>
                  <a:pt x="1992" y="3166"/>
                </a:lnTo>
                <a:lnTo>
                  <a:pt x="2030" y="3127"/>
                </a:lnTo>
                <a:lnTo>
                  <a:pt x="2067" y="3087"/>
                </a:lnTo>
                <a:lnTo>
                  <a:pt x="2104" y="3048"/>
                </a:lnTo>
                <a:lnTo>
                  <a:pt x="2141" y="3009"/>
                </a:lnTo>
                <a:lnTo>
                  <a:pt x="2178" y="2969"/>
                </a:lnTo>
                <a:lnTo>
                  <a:pt x="2216" y="2930"/>
                </a:lnTo>
                <a:lnTo>
                  <a:pt x="2252" y="2890"/>
                </a:lnTo>
                <a:lnTo>
                  <a:pt x="2289" y="2851"/>
                </a:lnTo>
                <a:lnTo>
                  <a:pt x="2325" y="2812"/>
                </a:lnTo>
                <a:lnTo>
                  <a:pt x="2361" y="2772"/>
                </a:lnTo>
                <a:lnTo>
                  <a:pt x="2398" y="2733"/>
                </a:lnTo>
                <a:lnTo>
                  <a:pt x="2434" y="2694"/>
                </a:lnTo>
                <a:lnTo>
                  <a:pt x="2469" y="2654"/>
                </a:lnTo>
                <a:lnTo>
                  <a:pt x="2505" y="2615"/>
                </a:lnTo>
                <a:lnTo>
                  <a:pt x="2540" y="2575"/>
                </a:lnTo>
                <a:lnTo>
                  <a:pt x="2575" y="2536"/>
                </a:lnTo>
                <a:lnTo>
                  <a:pt x="2610" y="2497"/>
                </a:lnTo>
                <a:lnTo>
                  <a:pt x="2645" y="2457"/>
                </a:lnTo>
                <a:lnTo>
                  <a:pt x="2681" y="2418"/>
                </a:lnTo>
                <a:lnTo>
                  <a:pt x="2715" y="2380"/>
                </a:lnTo>
                <a:lnTo>
                  <a:pt x="2750" y="2340"/>
                </a:lnTo>
                <a:lnTo>
                  <a:pt x="2784" y="2301"/>
                </a:lnTo>
                <a:lnTo>
                  <a:pt x="2818" y="2262"/>
                </a:lnTo>
                <a:lnTo>
                  <a:pt x="2852" y="2223"/>
                </a:lnTo>
                <a:lnTo>
                  <a:pt x="2885" y="2185"/>
                </a:lnTo>
                <a:lnTo>
                  <a:pt x="2919" y="2146"/>
                </a:lnTo>
                <a:lnTo>
                  <a:pt x="2952" y="2107"/>
                </a:lnTo>
                <a:lnTo>
                  <a:pt x="2985" y="2069"/>
                </a:lnTo>
                <a:lnTo>
                  <a:pt x="3018" y="2030"/>
                </a:lnTo>
                <a:lnTo>
                  <a:pt x="3051" y="1992"/>
                </a:lnTo>
                <a:lnTo>
                  <a:pt x="3083" y="1955"/>
                </a:lnTo>
                <a:lnTo>
                  <a:pt x="3116" y="1917"/>
                </a:lnTo>
                <a:lnTo>
                  <a:pt x="3148" y="1878"/>
                </a:lnTo>
                <a:lnTo>
                  <a:pt x="3179" y="1841"/>
                </a:lnTo>
                <a:lnTo>
                  <a:pt x="3211" y="1804"/>
                </a:lnTo>
                <a:lnTo>
                  <a:pt x="3242" y="1765"/>
                </a:lnTo>
                <a:lnTo>
                  <a:pt x="3274" y="1728"/>
                </a:lnTo>
                <a:lnTo>
                  <a:pt x="3305" y="1691"/>
                </a:lnTo>
                <a:lnTo>
                  <a:pt x="3336" y="1655"/>
                </a:lnTo>
                <a:lnTo>
                  <a:pt x="3366" y="1617"/>
                </a:lnTo>
                <a:lnTo>
                  <a:pt x="3396" y="1581"/>
                </a:lnTo>
                <a:lnTo>
                  <a:pt x="3426" y="1544"/>
                </a:lnTo>
                <a:lnTo>
                  <a:pt x="3456" y="1508"/>
                </a:lnTo>
                <a:lnTo>
                  <a:pt x="3486" y="1472"/>
                </a:lnTo>
                <a:lnTo>
                  <a:pt x="3516" y="1435"/>
                </a:lnTo>
                <a:lnTo>
                  <a:pt x="3544" y="1400"/>
                </a:lnTo>
                <a:lnTo>
                  <a:pt x="3573" y="1365"/>
                </a:lnTo>
                <a:lnTo>
                  <a:pt x="3602" y="1329"/>
                </a:lnTo>
                <a:lnTo>
                  <a:pt x="3630" y="1294"/>
                </a:lnTo>
                <a:lnTo>
                  <a:pt x="3658" y="1260"/>
                </a:lnTo>
                <a:lnTo>
                  <a:pt x="3686" y="1225"/>
                </a:lnTo>
                <a:lnTo>
                  <a:pt x="3713" y="1191"/>
                </a:lnTo>
                <a:lnTo>
                  <a:pt x="3741" y="1155"/>
                </a:lnTo>
                <a:lnTo>
                  <a:pt x="3768" y="1121"/>
                </a:lnTo>
                <a:lnTo>
                  <a:pt x="3795" y="1088"/>
                </a:lnTo>
                <a:lnTo>
                  <a:pt x="3822" y="1054"/>
                </a:lnTo>
                <a:lnTo>
                  <a:pt x="3848" y="1021"/>
                </a:lnTo>
                <a:lnTo>
                  <a:pt x="3874" y="988"/>
                </a:lnTo>
                <a:lnTo>
                  <a:pt x="3900" y="955"/>
                </a:lnTo>
                <a:lnTo>
                  <a:pt x="3925" y="923"/>
                </a:lnTo>
                <a:lnTo>
                  <a:pt x="3951" y="891"/>
                </a:lnTo>
                <a:lnTo>
                  <a:pt x="3975" y="860"/>
                </a:lnTo>
                <a:lnTo>
                  <a:pt x="4000" y="828"/>
                </a:lnTo>
                <a:lnTo>
                  <a:pt x="4024" y="797"/>
                </a:lnTo>
                <a:lnTo>
                  <a:pt x="4049" y="765"/>
                </a:lnTo>
                <a:lnTo>
                  <a:pt x="4072" y="735"/>
                </a:lnTo>
                <a:lnTo>
                  <a:pt x="4095" y="704"/>
                </a:lnTo>
                <a:lnTo>
                  <a:pt x="4119" y="674"/>
                </a:lnTo>
                <a:lnTo>
                  <a:pt x="4142" y="645"/>
                </a:lnTo>
                <a:lnTo>
                  <a:pt x="4164" y="615"/>
                </a:lnTo>
                <a:lnTo>
                  <a:pt x="4187" y="586"/>
                </a:lnTo>
                <a:lnTo>
                  <a:pt x="4209" y="557"/>
                </a:lnTo>
                <a:lnTo>
                  <a:pt x="4230" y="529"/>
                </a:lnTo>
                <a:lnTo>
                  <a:pt x="4252" y="501"/>
                </a:lnTo>
                <a:lnTo>
                  <a:pt x="4273" y="472"/>
                </a:lnTo>
                <a:lnTo>
                  <a:pt x="4293" y="445"/>
                </a:lnTo>
                <a:lnTo>
                  <a:pt x="4314" y="418"/>
                </a:lnTo>
                <a:lnTo>
                  <a:pt x="4334" y="391"/>
                </a:lnTo>
                <a:lnTo>
                  <a:pt x="4354" y="366"/>
                </a:lnTo>
                <a:lnTo>
                  <a:pt x="4373" y="339"/>
                </a:lnTo>
                <a:lnTo>
                  <a:pt x="4392" y="314"/>
                </a:lnTo>
                <a:lnTo>
                  <a:pt x="4411" y="289"/>
                </a:lnTo>
                <a:lnTo>
                  <a:pt x="4429" y="263"/>
                </a:lnTo>
                <a:lnTo>
                  <a:pt x="4447" y="239"/>
                </a:lnTo>
                <a:lnTo>
                  <a:pt x="4466" y="216"/>
                </a:lnTo>
                <a:lnTo>
                  <a:pt x="4484" y="192"/>
                </a:lnTo>
                <a:lnTo>
                  <a:pt x="4501" y="169"/>
                </a:lnTo>
                <a:lnTo>
                  <a:pt x="4517" y="146"/>
                </a:lnTo>
                <a:lnTo>
                  <a:pt x="4534" y="124"/>
                </a:lnTo>
                <a:lnTo>
                  <a:pt x="4550" y="102"/>
                </a:lnTo>
                <a:lnTo>
                  <a:pt x="4566" y="80"/>
                </a:lnTo>
                <a:lnTo>
                  <a:pt x="4580" y="59"/>
                </a:lnTo>
                <a:lnTo>
                  <a:pt x="4595" y="39"/>
                </a:lnTo>
                <a:lnTo>
                  <a:pt x="4610" y="19"/>
                </a:lnTo>
                <a:lnTo>
                  <a:pt x="4625" y="0"/>
                </a:lnTo>
              </a:path>
            </a:pathLst>
          </a:custGeom>
          <a:noFill/>
          <a:ln w="57150">
            <a:solidFill>
              <a:srgbClr val="006600"/>
            </a:solidFill>
            <a:round/>
            <a:headEnd/>
            <a:tailEnd/>
          </a:ln>
        </p:spPr>
        <p:txBody>
          <a:bodyPr>
            <a:prstTxWarp prst="textNoShape">
              <a:avLst/>
            </a:prstTxWarp>
          </a:bodyPr>
          <a:lstStyle/>
          <a:p>
            <a:endParaRPr lang="en-US" sz="1600">
              <a:latin typeface="Times New Roman"/>
              <a:cs typeface="Times New Roman"/>
            </a:endParaRPr>
          </a:p>
        </p:txBody>
      </p:sp>
      <p:sp>
        <p:nvSpPr>
          <p:cNvPr id="36" name="Freeform 18"/>
          <p:cNvSpPr>
            <a:spLocks noChangeAspect="1"/>
          </p:cNvSpPr>
          <p:nvPr/>
        </p:nvSpPr>
        <p:spPr bwMode="auto">
          <a:xfrm rot="808441">
            <a:off x="5195655" y="3938035"/>
            <a:ext cx="373063" cy="401637"/>
          </a:xfrm>
          <a:custGeom>
            <a:avLst/>
            <a:gdLst>
              <a:gd name="T0" fmla="*/ 6614 w 4625"/>
              <a:gd name="T1" fmla="*/ 396616 h 4959"/>
              <a:gd name="T2" fmla="*/ 16536 w 4625"/>
              <a:gd name="T3" fmla="*/ 389002 h 4959"/>
              <a:gd name="T4" fmla="*/ 26457 w 4625"/>
              <a:gd name="T5" fmla="*/ 381146 h 4959"/>
              <a:gd name="T6" fmla="*/ 36379 w 4625"/>
              <a:gd name="T7" fmla="*/ 373128 h 4959"/>
              <a:gd name="T8" fmla="*/ 46219 w 4625"/>
              <a:gd name="T9" fmla="*/ 364948 h 4959"/>
              <a:gd name="T10" fmla="*/ 56060 w 4625"/>
              <a:gd name="T11" fmla="*/ 356606 h 4959"/>
              <a:gd name="T12" fmla="*/ 65901 w 4625"/>
              <a:gd name="T13" fmla="*/ 348102 h 4959"/>
              <a:gd name="T14" fmla="*/ 75661 w 4625"/>
              <a:gd name="T15" fmla="*/ 339355 h 4959"/>
              <a:gd name="T16" fmla="*/ 85341 w 4625"/>
              <a:gd name="T17" fmla="*/ 330526 h 4959"/>
              <a:gd name="T18" fmla="*/ 95101 w 4625"/>
              <a:gd name="T19" fmla="*/ 321536 h 4959"/>
              <a:gd name="T20" fmla="*/ 104700 w 4625"/>
              <a:gd name="T21" fmla="*/ 312465 h 4959"/>
              <a:gd name="T22" fmla="*/ 114218 w 4625"/>
              <a:gd name="T23" fmla="*/ 303313 h 4959"/>
              <a:gd name="T24" fmla="*/ 123655 w 4625"/>
              <a:gd name="T25" fmla="*/ 293999 h 4959"/>
              <a:gd name="T26" fmla="*/ 133093 w 4625"/>
              <a:gd name="T27" fmla="*/ 284685 h 4959"/>
              <a:gd name="T28" fmla="*/ 142369 w 4625"/>
              <a:gd name="T29" fmla="*/ 275290 h 4959"/>
              <a:gd name="T30" fmla="*/ 151645 w 4625"/>
              <a:gd name="T31" fmla="*/ 265814 h 4959"/>
              <a:gd name="T32" fmla="*/ 160679 w 4625"/>
              <a:gd name="T33" fmla="*/ 256419 h 4959"/>
              <a:gd name="T34" fmla="*/ 169713 w 4625"/>
              <a:gd name="T35" fmla="*/ 246862 h 4959"/>
              <a:gd name="T36" fmla="*/ 178748 w 4625"/>
              <a:gd name="T37" fmla="*/ 237305 h 4959"/>
              <a:gd name="T38" fmla="*/ 187540 w 4625"/>
              <a:gd name="T39" fmla="*/ 227748 h 4959"/>
              <a:gd name="T40" fmla="*/ 196332 w 4625"/>
              <a:gd name="T41" fmla="*/ 218191 h 4959"/>
              <a:gd name="T42" fmla="*/ 204882 w 4625"/>
              <a:gd name="T43" fmla="*/ 208553 h 4959"/>
              <a:gd name="T44" fmla="*/ 213352 w 4625"/>
              <a:gd name="T45" fmla="*/ 198996 h 4959"/>
              <a:gd name="T46" fmla="*/ 221821 w 4625"/>
              <a:gd name="T47" fmla="*/ 189520 h 4959"/>
              <a:gd name="T48" fmla="*/ 230049 w 4625"/>
              <a:gd name="T49" fmla="*/ 180044 h 4959"/>
              <a:gd name="T50" fmla="*/ 238115 w 4625"/>
              <a:gd name="T51" fmla="*/ 170649 h 4959"/>
              <a:gd name="T52" fmla="*/ 246101 w 4625"/>
              <a:gd name="T53" fmla="*/ 161335 h 4959"/>
              <a:gd name="T54" fmla="*/ 253925 w 4625"/>
              <a:gd name="T55" fmla="*/ 152102 h 4959"/>
              <a:gd name="T56" fmla="*/ 261507 w 4625"/>
              <a:gd name="T57" fmla="*/ 142950 h 4959"/>
              <a:gd name="T58" fmla="*/ 269089 w 4625"/>
              <a:gd name="T59" fmla="*/ 134041 h 4959"/>
              <a:gd name="T60" fmla="*/ 276349 w 4625"/>
              <a:gd name="T61" fmla="*/ 125051 h 4959"/>
              <a:gd name="T62" fmla="*/ 283609 w 4625"/>
              <a:gd name="T63" fmla="*/ 116223 h 4959"/>
              <a:gd name="T64" fmla="*/ 290545 w 4625"/>
              <a:gd name="T65" fmla="*/ 107638 h 4959"/>
              <a:gd name="T66" fmla="*/ 297321 w 4625"/>
              <a:gd name="T67" fmla="*/ 99215 h 4959"/>
              <a:gd name="T68" fmla="*/ 303935 w 4625"/>
              <a:gd name="T69" fmla="*/ 90792 h 4959"/>
              <a:gd name="T70" fmla="*/ 310388 w 4625"/>
              <a:gd name="T71" fmla="*/ 82692 h 4959"/>
              <a:gd name="T72" fmla="*/ 316599 w 4625"/>
              <a:gd name="T73" fmla="*/ 74755 h 4959"/>
              <a:gd name="T74" fmla="*/ 322649 w 4625"/>
              <a:gd name="T75" fmla="*/ 67061 h 4959"/>
              <a:gd name="T76" fmla="*/ 328457 w 4625"/>
              <a:gd name="T77" fmla="*/ 59529 h 4959"/>
              <a:gd name="T78" fmla="*/ 334103 w 4625"/>
              <a:gd name="T79" fmla="*/ 52240 h 4959"/>
              <a:gd name="T80" fmla="*/ 339507 w 4625"/>
              <a:gd name="T81" fmla="*/ 45112 h 4959"/>
              <a:gd name="T82" fmla="*/ 344670 w 4625"/>
              <a:gd name="T83" fmla="*/ 38228 h 4959"/>
              <a:gd name="T84" fmla="*/ 349590 w 4625"/>
              <a:gd name="T85" fmla="*/ 31668 h 4959"/>
              <a:gd name="T86" fmla="*/ 354269 w 4625"/>
              <a:gd name="T87" fmla="*/ 25431 h 4959"/>
              <a:gd name="T88" fmla="*/ 358705 w 4625"/>
              <a:gd name="T89" fmla="*/ 19357 h 4959"/>
              <a:gd name="T90" fmla="*/ 363061 w 4625"/>
              <a:gd name="T91" fmla="*/ 13688 h 4959"/>
              <a:gd name="T92" fmla="*/ 367013 w 4625"/>
              <a:gd name="T93" fmla="*/ 8261 h 4959"/>
              <a:gd name="T94" fmla="*/ 370643 w 4625"/>
              <a:gd name="T95" fmla="*/ 3159 h 495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4625"/>
              <a:gd name="T145" fmla="*/ 0 h 4959"/>
              <a:gd name="T146" fmla="*/ 4625 w 4625"/>
              <a:gd name="T147" fmla="*/ 4959 h 495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4625" h="4959">
                <a:moveTo>
                  <a:pt x="0" y="4959"/>
                </a:moveTo>
                <a:lnTo>
                  <a:pt x="40" y="4928"/>
                </a:lnTo>
                <a:lnTo>
                  <a:pt x="82" y="4897"/>
                </a:lnTo>
                <a:lnTo>
                  <a:pt x="122" y="4866"/>
                </a:lnTo>
                <a:lnTo>
                  <a:pt x="164" y="4835"/>
                </a:lnTo>
                <a:lnTo>
                  <a:pt x="205" y="4803"/>
                </a:lnTo>
                <a:lnTo>
                  <a:pt x="246" y="4771"/>
                </a:lnTo>
                <a:lnTo>
                  <a:pt x="287" y="4739"/>
                </a:lnTo>
                <a:lnTo>
                  <a:pt x="328" y="4706"/>
                </a:lnTo>
                <a:lnTo>
                  <a:pt x="369" y="4673"/>
                </a:lnTo>
                <a:lnTo>
                  <a:pt x="409" y="4640"/>
                </a:lnTo>
                <a:lnTo>
                  <a:pt x="451" y="4607"/>
                </a:lnTo>
                <a:lnTo>
                  <a:pt x="491" y="4574"/>
                </a:lnTo>
                <a:lnTo>
                  <a:pt x="532" y="4540"/>
                </a:lnTo>
                <a:lnTo>
                  <a:pt x="573" y="4506"/>
                </a:lnTo>
                <a:lnTo>
                  <a:pt x="614" y="4472"/>
                </a:lnTo>
                <a:lnTo>
                  <a:pt x="654" y="4437"/>
                </a:lnTo>
                <a:lnTo>
                  <a:pt x="695" y="4403"/>
                </a:lnTo>
                <a:lnTo>
                  <a:pt x="736" y="4368"/>
                </a:lnTo>
                <a:lnTo>
                  <a:pt x="776" y="4333"/>
                </a:lnTo>
                <a:lnTo>
                  <a:pt x="817" y="4298"/>
                </a:lnTo>
                <a:lnTo>
                  <a:pt x="857" y="4261"/>
                </a:lnTo>
                <a:lnTo>
                  <a:pt x="898" y="4226"/>
                </a:lnTo>
                <a:lnTo>
                  <a:pt x="938" y="4190"/>
                </a:lnTo>
                <a:lnTo>
                  <a:pt x="978" y="4154"/>
                </a:lnTo>
                <a:lnTo>
                  <a:pt x="1018" y="4118"/>
                </a:lnTo>
                <a:lnTo>
                  <a:pt x="1058" y="4081"/>
                </a:lnTo>
                <a:lnTo>
                  <a:pt x="1098" y="4044"/>
                </a:lnTo>
                <a:lnTo>
                  <a:pt x="1138" y="4007"/>
                </a:lnTo>
                <a:lnTo>
                  <a:pt x="1179" y="3970"/>
                </a:lnTo>
                <a:lnTo>
                  <a:pt x="1218" y="3933"/>
                </a:lnTo>
                <a:lnTo>
                  <a:pt x="1257" y="3895"/>
                </a:lnTo>
                <a:lnTo>
                  <a:pt x="1298" y="3858"/>
                </a:lnTo>
                <a:lnTo>
                  <a:pt x="1337" y="3821"/>
                </a:lnTo>
                <a:lnTo>
                  <a:pt x="1376" y="3782"/>
                </a:lnTo>
                <a:lnTo>
                  <a:pt x="1416" y="3745"/>
                </a:lnTo>
                <a:lnTo>
                  <a:pt x="1455" y="3707"/>
                </a:lnTo>
                <a:lnTo>
                  <a:pt x="1493" y="3669"/>
                </a:lnTo>
                <a:lnTo>
                  <a:pt x="1533" y="3630"/>
                </a:lnTo>
                <a:lnTo>
                  <a:pt x="1572" y="3592"/>
                </a:lnTo>
                <a:lnTo>
                  <a:pt x="1610" y="3554"/>
                </a:lnTo>
                <a:lnTo>
                  <a:pt x="1650" y="3515"/>
                </a:lnTo>
                <a:lnTo>
                  <a:pt x="1688" y="3477"/>
                </a:lnTo>
                <a:lnTo>
                  <a:pt x="1726" y="3438"/>
                </a:lnTo>
                <a:lnTo>
                  <a:pt x="1765" y="3399"/>
                </a:lnTo>
                <a:lnTo>
                  <a:pt x="1803" y="3360"/>
                </a:lnTo>
                <a:lnTo>
                  <a:pt x="1841" y="3322"/>
                </a:lnTo>
                <a:lnTo>
                  <a:pt x="1880" y="3282"/>
                </a:lnTo>
                <a:lnTo>
                  <a:pt x="1918" y="3244"/>
                </a:lnTo>
                <a:lnTo>
                  <a:pt x="1955" y="3204"/>
                </a:lnTo>
                <a:lnTo>
                  <a:pt x="1992" y="3166"/>
                </a:lnTo>
                <a:lnTo>
                  <a:pt x="2030" y="3127"/>
                </a:lnTo>
                <a:lnTo>
                  <a:pt x="2067" y="3087"/>
                </a:lnTo>
                <a:lnTo>
                  <a:pt x="2104" y="3048"/>
                </a:lnTo>
                <a:lnTo>
                  <a:pt x="2141" y="3009"/>
                </a:lnTo>
                <a:lnTo>
                  <a:pt x="2178" y="2969"/>
                </a:lnTo>
                <a:lnTo>
                  <a:pt x="2216" y="2930"/>
                </a:lnTo>
                <a:lnTo>
                  <a:pt x="2252" y="2890"/>
                </a:lnTo>
                <a:lnTo>
                  <a:pt x="2289" y="2851"/>
                </a:lnTo>
                <a:lnTo>
                  <a:pt x="2325" y="2812"/>
                </a:lnTo>
                <a:lnTo>
                  <a:pt x="2361" y="2772"/>
                </a:lnTo>
                <a:lnTo>
                  <a:pt x="2398" y="2733"/>
                </a:lnTo>
                <a:lnTo>
                  <a:pt x="2434" y="2694"/>
                </a:lnTo>
                <a:lnTo>
                  <a:pt x="2469" y="2654"/>
                </a:lnTo>
                <a:lnTo>
                  <a:pt x="2505" y="2615"/>
                </a:lnTo>
                <a:lnTo>
                  <a:pt x="2540" y="2575"/>
                </a:lnTo>
                <a:lnTo>
                  <a:pt x="2575" y="2536"/>
                </a:lnTo>
                <a:lnTo>
                  <a:pt x="2610" y="2497"/>
                </a:lnTo>
                <a:lnTo>
                  <a:pt x="2645" y="2457"/>
                </a:lnTo>
                <a:lnTo>
                  <a:pt x="2681" y="2418"/>
                </a:lnTo>
                <a:lnTo>
                  <a:pt x="2715" y="2380"/>
                </a:lnTo>
                <a:lnTo>
                  <a:pt x="2750" y="2340"/>
                </a:lnTo>
                <a:lnTo>
                  <a:pt x="2784" y="2301"/>
                </a:lnTo>
                <a:lnTo>
                  <a:pt x="2818" y="2262"/>
                </a:lnTo>
                <a:lnTo>
                  <a:pt x="2852" y="2223"/>
                </a:lnTo>
                <a:lnTo>
                  <a:pt x="2885" y="2185"/>
                </a:lnTo>
                <a:lnTo>
                  <a:pt x="2919" y="2146"/>
                </a:lnTo>
                <a:lnTo>
                  <a:pt x="2952" y="2107"/>
                </a:lnTo>
                <a:lnTo>
                  <a:pt x="2985" y="2069"/>
                </a:lnTo>
                <a:lnTo>
                  <a:pt x="3018" y="2030"/>
                </a:lnTo>
                <a:lnTo>
                  <a:pt x="3051" y="1992"/>
                </a:lnTo>
                <a:lnTo>
                  <a:pt x="3083" y="1955"/>
                </a:lnTo>
                <a:lnTo>
                  <a:pt x="3116" y="1917"/>
                </a:lnTo>
                <a:lnTo>
                  <a:pt x="3148" y="1878"/>
                </a:lnTo>
                <a:lnTo>
                  <a:pt x="3179" y="1841"/>
                </a:lnTo>
                <a:lnTo>
                  <a:pt x="3211" y="1804"/>
                </a:lnTo>
                <a:lnTo>
                  <a:pt x="3242" y="1765"/>
                </a:lnTo>
                <a:lnTo>
                  <a:pt x="3274" y="1728"/>
                </a:lnTo>
                <a:lnTo>
                  <a:pt x="3305" y="1691"/>
                </a:lnTo>
                <a:lnTo>
                  <a:pt x="3336" y="1655"/>
                </a:lnTo>
                <a:lnTo>
                  <a:pt x="3366" y="1617"/>
                </a:lnTo>
                <a:lnTo>
                  <a:pt x="3396" y="1581"/>
                </a:lnTo>
                <a:lnTo>
                  <a:pt x="3426" y="1544"/>
                </a:lnTo>
                <a:lnTo>
                  <a:pt x="3456" y="1508"/>
                </a:lnTo>
                <a:lnTo>
                  <a:pt x="3486" y="1472"/>
                </a:lnTo>
                <a:lnTo>
                  <a:pt x="3516" y="1435"/>
                </a:lnTo>
                <a:lnTo>
                  <a:pt x="3544" y="1400"/>
                </a:lnTo>
                <a:lnTo>
                  <a:pt x="3573" y="1365"/>
                </a:lnTo>
                <a:lnTo>
                  <a:pt x="3602" y="1329"/>
                </a:lnTo>
                <a:lnTo>
                  <a:pt x="3630" y="1294"/>
                </a:lnTo>
                <a:lnTo>
                  <a:pt x="3658" y="1260"/>
                </a:lnTo>
                <a:lnTo>
                  <a:pt x="3686" y="1225"/>
                </a:lnTo>
                <a:lnTo>
                  <a:pt x="3713" y="1191"/>
                </a:lnTo>
                <a:lnTo>
                  <a:pt x="3741" y="1155"/>
                </a:lnTo>
                <a:lnTo>
                  <a:pt x="3768" y="1121"/>
                </a:lnTo>
                <a:lnTo>
                  <a:pt x="3795" y="1088"/>
                </a:lnTo>
                <a:lnTo>
                  <a:pt x="3822" y="1054"/>
                </a:lnTo>
                <a:lnTo>
                  <a:pt x="3848" y="1021"/>
                </a:lnTo>
                <a:lnTo>
                  <a:pt x="3874" y="988"/>
                </a:lnTo>
                <a:lnTo>
                  <a:pt x="3900" y="955"/>
                </a:lnTo>
                <a:lnTo>
                  <a:pt x="3925" y="923"/>
                </a:lnTo>
                <a:lnTo>
                  <a:pt x="3951" y="891"/>
                </a:lnTo>
                <a:lnTo>
                  <a:pt x="3975" y="860"/>
                </a:lnTo>
                <a:lnTo>
                  <a:pt x="4000" y="828"/>
                </a:lnTo>
                <a:lnTo>
                  <a:pt x="4024" y="797"/>
                </a:lnTo>
                <a:lnTo>
                  <a:pt x="4049" y="765"/>
                </a:lnTo>
                <a:lnTo>
                  <a:pt x="4072" y="735"/>
                </a:lnTo>
                <a:lnTo>
                  <a:pt x="4095" y="704"/>
                </a:lnTo>
                <a:lnTo>
                  <a:pt x="4119" y="674"/>
                </a:lnTo>
                <a:lnTo>
                  <a:pt x="4142" y="645"/>
                </a:lnTo>
                <a:lnTo>
                  <a:pt x="4164" y="615"/>
                </a:lnTo>
                <a:lnTo>
                  <a:pt x="4187" y="586"/>
                </a:lnTo>
                <a:lnTo>
                  <a:pt x="4209" y="557"/>
                </a:lnTo>
                <a:lnTo>
                  <a:pt x="4230" y="529"/>
                </a:lnTo>
                <a:lnTo>
                  <a:pt x="4252" y="501"/>
                </a:lnTo>
                <a:lnTo>
                  <a:pt x="4273" y="472"/>
                </a:lnTo>
                <a:lnTo>
                  <a:pt x="4293" y="445"/>
                </a:lnTo>
                <a:lnTo>
                  <a:pt x="4314" y="418"/>
                </a:lnTo>
                <a:lnTo>
                  <a:pt x="4334" y="391"/>
                </a:lnTo>
                <a:lnTo>
                  <a:pt x="4354" y="366"/>
                </a:lnTo>
                <a:lnTo>
                  <a:pt x="4373" y="339"/>
                </a:lnTo>
                <a:lnTo>
                  <a:pt x="4392" y="314"/>
                </a:lnTo>
                <a:lnTo>
                  <a:pt x="4411" y="289"/>
                </a:lnTo>
                <a:lnTo>
                  <a:pt x="4429" y="263"/>
                </a:lnTo>
                <a:lnTo>
                  <a:pt x="4447" y="239"/>
                </a:lnTo>
                <a:lnTo>
                  <a:pt x="4466" y="216"/>
                </a:lnTo>
                <a:lnTo>
                  <a:pt x="4484" y="192"/>
                </a:lnTo>
                <a:lnTo>
                  <a:pt x="4501" y="169"/>
                </a:lnTo>
                <a:lnTo>
                  <a:pt x="4517" y="146"/>
                </a:lnTo>
                <a:lnTo>
                  <a:pt x="4534" y="124"/>
                </a:lnTo>
                <a:lnTo>
                  <a:pt x="4550" y="102"/>
                </a:lnTo>
                <a:lnTo>
                  <a:pt x="4566" y="80"/>
                </a:lnTo>
                <a:lnTo>
                  <a:pt x="4580" y="59"/>
                </a:lnTo>
                <a:lnTo>
                  <a:pt x="4595" y="39"/>
                </a:lnTo>
                <a:lnTo>
                  <a:pt x="4610" y="19"/>
                </a:lnTo>
                <a:lnTo>
                  <a:pt x="4625" y="0"/>
                </a:lnTo>
              </a:path>
            </a:pathLst>
          </a:custGeom>
          <a:noFill/>
          <a:ln w="57150">
            <a:solidFill>
              <a:srgbClr val="006600"/>
            </a:solidFill>
            <a:round/>
            <a:headEnd/>
            <a:tailEnd/>
          </a:ln>
        </p:spPr>
        <p:txBody>
          <a:bodyPr>
            <a:prstTxWarp prst="textNoShape">
              <a:avLst/>
            </a:prstTxWarp>
          </a:bodyPr>
          <a:lstStyle/>
          <a:p>
            <a:endParaRPr lang="en-US" sz="1600">
              <a:latin typeface="Times New Roman"/>
              <a:cs typeface="Times New Roman"/>
            </a:endParaRPr>
          </a:p>
        </p:txBody>
      </p:sp>
      <p:sp>
        <p:nvSpPr>
          <p:cNvPr id="37" name="Line 19"/>
          <p:cNvSpPr>
            <a:spLocks noChangeAspect="1" noChangeShapeType="1"/>
          </p:cNvSpPr>
          <p:nvPr/>
        </p:nvSpPr>
        <p:spPr bwMode="auto">
          <a:xfrm flipH="1">
            <a:off x="4782905" y="3712610"/>
            <a:ext cx="1984375" cy="0"/>
          </a:xfrm>
          <a:prstGeom prst="line">
            <a:avLst/>
          </a:prstGeom>
          <a:noFill/>
          <a:ln w="31750" cap="rnd">
            <a:solidFill>
              <a:srgbClr val="000000"/>
            </a:solidFill>
            <a:prstDash val="sysDot"/>
            <a:round/>
            <a:headEnd/>
            <a:tailEnd/>
          </a:ln>
        </p:spPr>
        <p:txBody>
          <a:bodyPr>
            <a:prstTxWarp prst="textNoShape">
              <a:avLst/>
            </a:prstTxWarp>
          </a:bodyPr>
          <a:lstStyle/>
          <a:p>
            <a:endParaRPr lang="en-US" sz="1600">
              <a:latin typeface="Times New Roman"/>
              <a:cs typeface="Times New Roman"/>
            </a:endParaRPr>
          </a:p>
        </p:txBody>
      </p:sp>
      <p:sp>
        <p:nvSpPr>
          <p:cNvPr id="45" name="Line 20"/>
          <p:cNvSpPr>
            <a:spLocks noChangeAspect="1" noChangeShapeType="1"/>
          </p:cNvSpPr>
          <p:nvPr/>
        </p:nvSpPr>
        <p:spPr bwMode="auto">
          <a:xfrm>
            <a:off x="5967180" y="3728485"/>
            <a:ext cx="0" cy="1376362"/>
          </a:xfrm>
          <a:prstGeom prst="line">
            <a:avLst/>
          </a:prstGeom>
          <a:noFill/>
          <a:ln w="31750" cap="rnd">
            <a:solidFill>
              <a:srgbClr val="000000"/>
            </a:solidFill>
            <a:prstDash val="sysDot"/>
            <a:round/>
            <a:headEnd/>
            <a:tailEnd/>
          </a:ln>
        </p:spPr>
        <p:txBody>
          <a:bodyPr>
            <a:prstTxWarp prst="textNoShape">
              <a:avLst/>
            </a:prstTxWarp>
          </a:bodyPr>
          <a:lstStyle/>
          <a:p>
            <a:endParaRPr lang="en-US" sz="1600">
              <a:latin typeface="Times New Roman"/>
              <a:cs typeface="Times New Roman"/>
            </a:endParaRPr>
          </a:p>
        </p:txBody>
      </p:sp>
      <p:sp>
        <p:nvSpPr>
          <p:cNvPr id="51" name="Freeform 21"/>
          <p:cNvSpPr>
            <a:spLocks/>
          </p:cNvSpPr>
          <p:nvPr/>
        </p:nvSpPr>
        <p:spPr bwMode="auto">
          <a:xfrm>
            <a:off x="5900505" y="3655460"/>
            <a:ext cx="119063" cy="119062"/>
          </a:xfrm>
          <a:custGeom>
            <a:avLst/>
            <a:gdLst>
              <a:gd name="T0" fmla="*/ 0 w 173"/>
              <a:gd name="T1" fmla="*/ 59875 h 173"/>
              <a:gd name="T2" fmla="*/ 8947 w 173"/>
              <a:gd name="T3" fmla="*/ 29593 h 173"/>
              <a:gd name="T4" fmla="*/ 29594 w 173"/>
              <a:gd name="T5" fmla="*/ 8259 h 173"/>
              <a:gd name="T6" fmla="*/ 59876 w 173"/>
              <a:gd name="T7" fmla="*/ 0 h 173"/>
              <a:gd name="T8" fmla="*/ 59876 w 173"/>
              <a:gd name="T9" fmla="*/ 0 h 173"/>
              <a:gd name="T10" fmla="*/ 90158 w 173"/>
              <a:gd name="T11" fmla="*/ 8259 h 173"/>
              <a:gd name="T12" fmla="*/ 111493 w 173"/>
              <a:gd name="T13" fmla="*/ 29593 h 173"/>
              <a:gd name="T14" fmla="*/ 119063 w 173"/>
              <a:gd name="T15" fmla="*/ 59875 h 173"/>
              <a:gd name="T16" fmla="*/ 119063 w 173"/>
              <a:gd name="T17" fmla="*/ 59875 h 173"/>
              <a:gd name="T18" fmla="*/ 111493 w 173"/>
              <a:gd name="T19" fmla="*/ 89469 h 173"/>
              <a:gd name="T20" fmla="*/ 90158 w 173"/>
              <a:gd name="T21" fmla="*/ 110803 h 173"/>
              <a:gd name="T22" fmla="*/ 59876 w 173"/>
              <a:gd name="T23" fmla="*/ 119062 h 173"/>
              <a:gd name="T24" fmla="*/ 59876 w 173"/>
              <a:gd name="T25" fmla="*/ 119062 h 173"/>
              <a:gd name="T26" fmla="*/ 29594 w 173"/>
              <a:gd name="T27" fmla="*/ 110803 h 173"/>
              <a:gd name="T28" fmla="*/ 8947 w 173"/>
              <a:gd name="T29" fmla="*/ 89469 h 173"/>
              <a:gd name="T30" fmla="*/ 0 w 173"/>
              <a:gd name="T31" fmla="*/ 59875 h 173"/>
              <a:gd name="T32" fmla="*/ 0 w 173"/>
              <a:gd name="T33" fmla="*/ 59875 h 173"/>
              <a:gd name="T34" fmla="*/ 0 w 173"/>
              <a:gd name="T35" fmla="*/ 59875 h 1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3"/>
              <a:gd name="T55" fmla="*/ 0 h 173"/>
              <a:gd name="T56" fmla="*/ 173 w 173"/>
              <a:gd name="T57" fmla="*/ 173 h 1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3" h="173">
                <a:moveTo>
                  <a:pt x="0" y="87"/>
                </a:moveTo>
                <a:lnTo>
                  <a:pt x="13" y="43"/>
                </a:lnTo>
                <a:lnTo>
                  <a:pt x="43" y="12"/>
                </a:lnTo>
                <a:lnTo>
                  <a:pt x="87" y="0"/>
                </a:lnTo>
                <a:lnTo>
                  <a:pt x="131" y="12"/>
                </a:lnTo>
                <a:lnTo>
                  <a:pt x="162" y="43"/>
                </a:lnTo>
                <a:lnTo>
                  <a:pt x="173" y="87"/>
                </a:lnTo>
                <a:lnTo>
                  <a:pt x="162" y="130"/>
                </a:lnTo>
                <a:lnTo>
                  <a:pt x="131" y="161"/>
                </a:lnTo>
                <a:lnTo>
                  <a:pt x="87" y="173"/>
                </a:lnTo>
                <a:lnTo>
                  <a:pt x="43" y="161"/>
                </a:lnTo>
                <a:lnTo>
                  <a:pt x="13" y="130"/>
                </a:lnTo>
                <a:lnTo>
                  <a:pt x="0" y="87"/>
                </a:lnTo>
              </a:path>
            </a:pathLst>
          </a:custGeom>
          <a:solidFill>
            <a:srgbClr val="FFFF00"/>
          </a:solidFill>
          <a:ln w="38100">
            <a:solidFill>
              <a:srgbClr val="000000"/>
            </a:solidFill>
            <a:round/>
            <a:headEnd/>
            <a:tailEnd/>
          </a:ln>
        </p:spPr>
        <p:txBody>
          <a:bodyPr>
            <a:prstTxWarp prst="textNoShape">
              <a:avLst/>
            </a:prstTxWarp>
          </a:bodyPr>
          <a:lstStyle/>
          <a:p>
            <a:endParaRPr lang="en-US" sz="1600">
              <a:latin typeface="Times New Roman"/>
              <a:cs typeface="Times New Roman"/>
            </a:endParaRPr>
          </a:p>
        </p:txBody>
      </p:sp>
      <p:sp>
        <p:nvSpPr>
          <p:cNvPr id="52" name="Rectangle 22"/>
          <p:cNvSpPr>
            <a:spLocks noChangeArrowheads="1"/>
          </p:cNvSpPr>
          <p:nvPr/>
        </p:nvSpPr>
        <p:spPr bwMode="auto">
          <a:xfrm>
            <a:off x="6613293" y="5131835"/>
            <a:ext cx="311149"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C03838"/>
                </a:solidFill>
                <a:latin typeface="Times New Roman"/>
                <a:cs typeface="Times New Roman"/>
              </a:rPr>
              <a:t>Y</a:t>
            </a:r>
            <a:r>
              <a:rPr kumimoji="0" lang="en-US" sz="1600" b="1" i="1" baseline="-25000" dirty="0">
                <a:solidFill>
                  <a:srgbClr val="C03838"/>
                </a:solidFill>
                <a:latin typeface="Times New Roman"/>
                <a:cs typeface="Times New Roman"/>
              </a:rPr>
              <a:t>F2</a:t>
            </a:r>
            <a:endParaRPr kumimoji="0" lang="en-US" sz="1600" b="1" baseline="-25000" dirty="0">
              <a:solidFill>
                <a:srgbClr val="C03838"/>
              </a:solidFill>
              <a:latin typeface="Times New Roman"/>
              <a:cs typeface="Times New Roman"/>
            </a:endParaRPr>
          </a:p>
        </p:txBody>
      </p:sp>
      <p:sp>
        <p:nvSpPr>
          <p:cNvPr id="54" name="Rectangle 23"/>
          <p:cNvSpPr>
            <a:spLocks noChangeArrowheads="1"/>
          </p:cNvSpPr>
          <p:nvPr/>
        </p:nvSpPr>
        <p:spPr bwMode="auto">
          <a:xfrm>
            <a:off x="5863993" y="5130247"/>
            <a:ext cx="321135"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C03838"/>
                </a:solidFill>
                <a:latin typeface="Times New Roman"/>
                <a:cs typeface="Times New Roman"/>
              </a:rPr>
              <a:t>Y</a:t>
            </a:r>
            <a:r>
              <a:rPr kumimoji="0" lang="en-US" sz="1600" b="1" i="1" baseline="-25000" dirty="0">
                <a:solidFill>
                  <a:srgbClr val="C03838"/>
                </a:solidFill>
                <a:latin typeface="Times New Roman"/>
                <a:cs typeface="Times New Roman"/>
              </a:rPr>
              <a:t>F1</a:t>
            </a:r>
            <a:endParaRPr kumimoji="0" lang="en-US" sz="1600" b="1" baseline="-25000" dirty="0">
              <a:solidFill>
                <a:srgbClr val="C03838"/>
              </a:solidFill>
              <a:latin typeface="Times New Roman"/>
              <a:cs typeface="Times New Roman"/>
            </a:endParaRPr>
          </a:p>
        </p:txBody>
      </p:sp>
      <p:grpSp>
        <p:nvGrpSpPr>
          <p:cNvPr id="55" name="Group 69"/>
          <p:cNvGrpSpPr>
            <a:grpSpLocks/>
          </p:cNvGrpSpPr>
          <p:nvPr/>
        </p:nvGrpSpPr>
        <p:grpSpPr bwMode="auto">
          <a:xfrm>
            <a:off x="5395131" y="2053672"/>
            <a:ext cx="2767563" cy="2834759"/>
            <a:chOff x="2484" y="703"/>
            <a:chExt cx="1824" cy="1868"/>
          </a:xfrm>
        </p:grpSpPr>
        <p:grpSp>
          <p:nvGrpSpPr>
            <p:cNvPr id="56" name="Group 58"/>
            <p:cNvGrpSpPr>
              <a:grpSpLocks/>
            </p:cNvGrpSpPr>
            <p:nvPr/>
          </p:nvGrpSpPr>
          <p:grpSpPr bwMode="auto">
            <a:xfrm>
              <a:off x="2723" y="703"/>
              <a:ext cx="1585" cy="1868"/>
              <a:chOff x="2723" y="703"/>
              <a:chExt cx="1585" cy="1868"/>
            </a:xfrm>
          </p:grpSpPr>
          <p:sp>
            <p:nvSpPr>
              <p:cNvPr id="58" name="Freeform 5"/>
              <p:cNvSpPr>
                <a:spLocks noChangeAspect="1"/>
              </p:cNvSpPr>
              <p:nvPr/>
            </p:nvSpPr>
            <p:spPr bwMode="auto">
              <a:xfrm>
                <a:off x="2723" y="703"/>
                <a:ext cx="1186" cy="1779"/>
              </a:xfrm>
              <a:custGeom>
                <a:avLst/>
                <a:gdLst>
                  <a:gd name="T0" fmla="*/ 6 w 4147"/>
                  <a:gd name="T1" fmla="*/ 21 h 6220"/>
                  <a:gd name="T2" fmla="*/ 15 w 4147"/>
                  <a:gd name="T3" fmla="*/ 52 h 6220"/>
                  <a:gd name="T4" fmla="*/ 27 w 4147"/>
                  <a:gd name="T5" fmla="*/ 86 h 6220"/>
                  <a:gd name="T6" fmla="*/ 40 w 4147"/>
                  <a:gd name="T7" fmla="*/ 120 h 6220"/>
                  <a:gd name="T8" fmla="*/ 55 w 4147"/>
                  <a:gd name="T9" fmla="*/ 156 h 6220"/>
                  <a:gd name="T10" fmla="*/ 71 w 4147"/>
                  <a:gd name="T11" fmla="*/ 193 h 6220"/>
                  <a:gd name="T12" fmla="*/ 89 w 4147"/>
                  <a:gd name="T13" fmla="*/ 231 h 6220"/>
                  <a:gd name="T14" fmla="*/ 109 w 4147"/>
                  <a:gd name="T15" fmla="*/ 270 h 6220"/>
                  <a:gd name="T16" fmla="*/ 129 w 4147"/>
                  <a:gd name="T17" fmla="*/ 309 h 6220"/>
                  <a:gd name="T18" fmla="*/ 151 w 4147"/>
                  <a:gd name="T19" fmla="*/ 350 h 6220"/>
                  <a:gd name="T20" fmla="*/ 174 w 4147"/>
                  <a:gd name="T21" fmla="*/ 391 h 6220"/>
                  <a:gd name="T22" fmla="*/ 198 w 4147"/>
                  <a:gd name="T23" fmla="*/ 433 h 6220"/>
                  <a:gd name="T24" fmla="*/ 223 w 4147"/>
                  <a:gd name="T25" fmla="*/ 475 h 6220"/>
                  <a:gd name="T26" fmla="*/ 250 w 4147"/>
                  <a:gd name="T27" fmla="*/ 518 h 6220"/>
                  <a:gd name="T28" fmla="*/ 276 w 4147"/>
                  <a:gd name="T29" fmla="*/ 561 h 6220"/>
                  <a:gd name="T30" fmla="*/ 304 w 4147"/>
                  <a:gd name="T31" fmla="*/ 605 h 6220"/>
                  <a:gd name="T32" fmla="*/ 332 w 4147"/>
                  <a:gd name="T33" fmla="*/ 649 h 6220"/>
                  <a:gd name="T34" fmla="*/ 361 w 4147"/>
                  <a:gd name="T35" fmla="*/ 693 h 6220"/>
                  <a:gd name="T36" fmla="*/ 391 w 4147"/>
                  <a:gd name="T37" fmla="*/ 737 h 6220"/>
                  <a:gd name="T38" fmla="*/ 421 w 4147"/>
                  <a:gd name="T39" fmla="*/ 782 h 6220"/>
                  <a:gd name="T40" fmla="*/ 452 w 4147"/>
                  <a:gd name="T41" fmla="*/ 826 h 6220"/>
                  <a:gd name="T42" fmla="*/ 482 w 4147"/>
                  <a:gd name="T43" fmla="*/ 870 h 6220"/>
                  <a:gd name="T44" fmla="*/ 514 w 4147"/>
                  <a:gd name="T45" fmla="*/ 914 h 6220"/>
                  <a:gd name="T46" fmla="*/ 545 w 4147"/>
                  <a:gd name="T47" fmla="*/ 958 h 6220"/>
                  <a:gd name="T48" fmla="*/ 576 w 4147"/>
                  <a:gd name="T49" fmla="*/ 1001 h 6220"/>
                  <a:gd name="T50" fmla="*/ 608 w 4147"/>
                  <a:gd name="T51" fmla="*/ 1044 h 6220"/>
                  <a:gd name="T52" fmla="*/ 639 w 4147"/>
                  <a:gd name="T53" fmla="*/ 1086 h 6220"/>
                  <a:gd name="T54" fmla="*/ 670 w 4147"/>
                  <a:gd name="T55" fmla="*/ 1128 h 6220"/>
                  <a:gd name="T56" fmla="*/ 701 w 4147"/>
                  <a:gd name="T57" fmla="*/ 1170 h 6220"/>
                  <a:gd name="T58" fmla="*/ 732 w 4147"/>
                  <a:gd name="T59" fmla="*/ 1210 h 6220"/>
                  <a:gd name="T60" fmla="*/ 762 w 4147"/>
                  <a:gd name="T61" fmla="*/ 1250 h 6220"/>
                  <a:gd name="T62" fmla="*/ 792 w 4147"/>
                  <a:gd name="T63" fmla="*/ 1289 h 6220"/>
                  <a:gd name="T64" fmla="*/ 821 w 4147"/>
                  <a:gd name="T65" fmla="*/ 1327 h 6220"/>
                  <a:gd name="T66" fmla="*/ 850 w 4147"/>
                  <a:gd name="T67" fmla="*/ 1364 h 6220"/>
                  <a:gd name="T68" fmla="*/ 878 w 4147"/>
                  <a:gd name="T69" fmla="*/ 1400 h 6220"/>
                  <a:gd name="T70" fmla="*/ 906 w 4147"/>
                  <a:gd name="T71" fmla="*/ 1435 h 6220"/>
                  <a:gd name="T72" fmla="*/ 932 w 4147"/>
                  <a:gd name="T73" fmla="*/ 1468 h 6220"/>
                  <a:gd name="T74" fmla="*/ 958 w 4147"/>
                  <a:gd name="T75" fmla="*/ 1501 h 6220"/>
                  <a:gd name="T76" fmla="*/ 983 w 4147"/>
                  <a:gd name="T77" fmla="*/ 1532 h 6220"/>
                  <a:gd name="T78" fmla="*/ 1006 w 4147"/>
                  <a:gd name="T79" fmla="*/ 1561 h 6220"/>
                  <a:gd name="T80" fmla="*/ 1029 w 4147"/>
                  <a:gd name="T81" fmla="*/ 1589 h 6220"/>
                  <a:gd name="T82" fmla="*/ 1050 w 4147"/>
                  <a:gd name="T83" fmla="*/ 1615 h 6220"/>
                  <a:gd name="T84" fmla="*/ 1070 w 4147"/>
                  <a:gd name="T85" fmla="*/ 1640 h 6220"/>
                  <a:gd name="T86" fmla="*/ 1089 w 4147"/>
                  <a:gd name="T87" fmla="*/ 1663 h 6220"/>
                  <a:gd name="T88" fmla="*/ 1107 w 4147"/>
                  <a:gd name="T89" fmla="*/ 1684 h 6220"/>
                  <a:gd name="T90" fmla="*/ 1123 w 4147"/>
                  <a:gd name="T91" fmla="*/ 1703 h 6220"/>
                  <a:gd name="T92" fmla="*/ 1137 w 4147"/>
                  <a:gd name="T93" fmla="*/ 1720 h 6220"/>
                  <a:gd name="T94" fmla="*/ 1149 w 4147"/>
                  <a:gd name="T95" fmla="*/ 1735 h 6220"/>
                  <a:gd name="T96" fmla="*/ 1160 w 4147"/>
                  <a:gd name="T97" fmla="*/ 1748 h 6220"/>
                  <a:gd name="T98" fmla="*/ 1169 w 4147"/>
                  <a:gd name="T99" fmla="*/ 1759 h 6220"/>
                  <a:gd name="T100" fmla="*/ 1176 w 4147"/>
                  <a:gd name="T101" fmla="*/ 1768 h 6220"/>
                  <a:gd name="T102" fmla="*/ 1182 w 4147"/>
                  <a:gd name="T103" fmla="*/ 1774 h 6220"/>
                  <a:gd name="T104" fmla="*/ 1185 w 4147"/>
                  <a:gd name="T105" fmla="*/ 1778 h 6220"/>
                  <a:gd name="T106" fmla="*/ 1186 w 4147"/>
                  <a:gd name="T107" fmla="*/ 1779 h 622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147"/>
                  <a:gd name="T163" fmla="*/ 0 h 6220"/>
                  <a:gd name="T164" fmla="*/ 4147 w 4147"/>
                  <a:gd name="T165" fmla="*/ 6220 h 622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147" h="6220">
                    <a:moveTo>
                      <a:pt x="0" y="0"/>
                    </a:moveTo>
                    <a:lnTo>
                      <a:pt x="10" y="35"/>
                    </a:lnTo>
                    <a:lnTo>
                      <a:pt x="20" y="72"/>
                    </a:lnTo>
                    <a:lnTo>
                      <a:pt x="31" y="108"/>
                    </a:lnTo>
                    <a:lnTo>
                      <a:pt x="42" y="146"/>
                    </a:lnTo>
                    <a:lnTo>
                      <a:pt x="53" y="183"/>
                    </a:lnTo>
                    <a:lnTo>
                      <a:pt x="67" y="222"/>
                    </a:lnTo>
                    <a:lnTo>
                      <a:pt x="79" y="260"/>
                    </a:lnTo>
                    <a:lnTo>
                      <a:pt x="94" y="300"/>
                    </a:lnTo>
                    <a:lnTo>
                      <a:pt x="109" y="340"/>
                    </a:lnTo>
                    <a:lnTo>
                      <a:pt x="124" y="380"/>
                    </a:lnTo>
                    <a:lnTo>
                      <a:pt x="140" y="421"/>
                    </a:lnTo>
                    <a:lnTo>
                      <a:pt x="157" y="463"/>
                    </a:lnTo>
                    <a:lnTo>
                      <a:pt x="174" y="504"/>
                    </a:lnTo>
                    <a:lnTo>
                      <a:pt x="192" y="546"/>
                    </a:lnTo>
                    <a:lnTo>
                      <a:pt x="211" y="589"/>
                    </a:lnTo>
                    <a:lnTo>
                      <a:pt x="231" y="631"/>
                    </a:lnTo>
                    <a:lnTo>
                      <a:pt x="249" y="675"/>
                    </a:lnTo>
                    <a:lnTo>
                      <a:pt x="270" y="719"/>
                    </a:lnTo>
                    <a:lnTo>
                      <a:pt x="291" y="763"/>
                    </a:lnTo>
                    <a:lnTo>
                      <a:pt x="312" y="808"/>
                    </a:lnTo>
                    <a:lnTo>
                      <a:pt x="335" y="852"/>
                    </a:lnTo>
                    <a:lnTo>
                      <a:pt x="357" y="897"/>
                    </a:lnTo>
                    <a:lnTo>
                      <a:pt x="380" y="943"/>
                    </a:lnTo>
                    <a:lnTo>
                      <a:pt x="404" y="989"/>
                    </a:lnTo>
                    <a:lnTo>
                      <a:pt x="428" y="1035"/>
                    </a:lnTo>
                    <a:lnTo>
                      <a:pt x="452" y="1082"/>
                    </a:lnTo>
                    <a:lnTo>
                      <a:pt x="477" y="1129"/>
                    </a:lnTo>
                    <a:lnTo>
                      <a:pt x="503" y="1176"/>
                    </a:lnTo>
                    <a:lnTo>
                      <a:pt x="529" y="1223"/>
                    </a:lnTo>
                    <a:lnTo>
                      <a:pt x="555" y="1270"/>
                    </a:lnTo>
                    <a:lnTo>
                      <a:pt x="582" y="1318"/>
                    </a:lnTo>
                    <a:lnTo>
                      <a:pt x="609" y="1367"/>
                    </a:lnTo>
                    <a:lnTo>
                      <a:pt x="636" y="1415"/>
                    </a:lnTo>
                    <a:lnTo>
                      <a:pt x="664" y="1464"/>
                    </a:lnTo>
                    <a:lnTo>
                      <a:pt x="693" y="1513"/>
                    </a:lnTo>
                    <a:lnTo>
                      <a:pt x="722" y="1562"/>
                    </a:lnTo>
                    <a:lnTo>
                      <a:pt x="752" y="1612"/>
                    </a:lnTo>
                    <a:lnTo>
                      <a:pt x="781" y="1661"/>
                    </a:lnTo>
                    <a:lnTo>
                      <a:pt x="811" y="1711"/>
                    </a:lnTo>
                    <a:lnTo>
                      <a:pt x="841" y="1761"/>
                    </a:lnTo>
                    <a:lnTo>
                      <a:pt x="873" y="1811"/>
                    </a:lnTo>
                    <a:lnTo>
                      <a:pt x="903" y="1861"/>
                    </a:lnTo>
                    <a:lnTo>
                      <a:pt x="934" y="1912"/>
                    </a:lnTo>
                    <a:lnTo>
                      <a:pt x="966" y="1962"/>
                    </a:lnTo>
                    <a:lnTo>
                      <a:pt x="999" y="2014"/>
                    </a:lnTo>
                    <a:lnTo>
                      <a:pt x="1031" y="2065"/>
                    </a:lnTo>
                    <a:lnTo>
                      <a:pt x="1063" y="2116"/>
                    </a:lnTo>
                    <a:lnTo>
                      <a:pt x="1096" y="2167"/>
                    </a:lnTo>
                    <a:lnTo>
                      <a:pt x="1129" y="2218"/>
                    </a:lnTo>
                    <a:lnTo>
                      <a:pt x="1162" y="2269"/>
                    </a:lnTo>
                    <a:lnTo>
                      <a:pt x="1197" y="2320"/>
                    </a:lnTo>
                    <a:lnTo>
                      <a:pt x="1230" y="2372"/>
                    </a:lnTo>
                    <a:lnTo>
                      <a:pt x="1264" y="2423"/>
                    </a:lnTo>
                    <a:lnTo>
                      <a:pt x="1299" y="2474"/>
                    </a:lnTo>
                    <a:lnTo>
                      <a:pt x="1333" y="2526"/>
                    </a:lnTo>
                    <a:lnTo>
                      <a:pt x="1368" y="2577"/>
                    </a:lnTo>
                    <a:lnTo>
                      <a:pt x="1403" y="2630"/>
                    </a:lnTo>
                    <a:lnTo>
                      <a:pt x="1437" y="2681"/>
                    </a:lnTo>
                    <a:lnTo>
                      <a:pt x="1473" y="2733"/>
                    </a:lnTo>
                    <a:lnTo>
                      <a:pt x="1508" y="2784"/>
                    </a:lnTo>
                    <a:lnTo>
                      <a:pt x="1544" y="2836"/>
                    </a:lnTo>
                    <a:lnTo>
                      <a:pt x="1579" y="2887"/>
                    </a:lnTo>
                    <a:lnTo>
                      <a:pt x="1616" y="2939"/>
                    </a:lnTo>
                    <a:lnTo>
                      <a:pt x="1651" y="2990"/>
                    </a:lnTo>
                    <a:lnTo>
                      <a:pt x="1687" y="3041"/>
                    </a:lnTo>
                    <a:lnTo>
                      <a:pt x="1724" y="3093"/>
                    </a:lnTo>
                    <a:lnTo>
                      <a:pt x="1759" y="3144"/>
                    </a:lnTo>
                    <a:lnTo>
                      <a:pt x="1796" y="3195"/>
                    </a:lnTo>
                    <a:lnTo>
                      <a:pt x="1832" y="3247"/>
                    </a:lnTo>
                    <a:lnTo>
                      <a:pt x="1869" y="3298"/>
                    </a:lnTo>
                    <a:lnTo>
                      <a:pt x="1905" y="3348"/>
                    </a:lnTo>
                    <a:lnTo>
                      <a:pt x="1942" y="3399"/>
                    </a:lnTo>
                    <a:lnTo>
                      <a:pt x="1978" y="3450"/>
                    </a:lnTo>
                    <a:lnTo>
                      <a:pt x="2015" y="3500"/>
                    </a:lnTo>
                    <a:lnTo>
                      <a:pt x="2051" y="3550"/>
                    </a:lnTo>
                    <a:lnTo>
                      <a:pt x="2089" y="3600"/>
                    </a:lnTo>
                    <a:lnTo>
                      <a:pt x="2125" y="3650"/>
                    </a:lnTo>
                    <a:lnTo>
                      <a:pt x="2162" y="3700"/>
                    </a:lnTo>
                    <a:lnTo>
                      <a:pt x="2198" y="3749"/>
                    </a:lnTo>
                    <a:lnTo>
                      <a:pt x="2235" y="3798"/>
                    </a:lnTo>
                    <a:lnTo>
                      <a:pt x="2271" y="3847"/>
                    </a:lnTo>
                    <a:lnTo>
                      <a:pt x="2307" y="3896"/>
                    </a:lnTo>
                    <a:lnTo>
                      <a:pt x="2343" y="3944"/>
                    </a:lnTo>
                    <a:lnTo>
                      <a:pt x="2379" y="3993"/>
                    </a:lnTo>
                    <a:lnTo>
                      <a:pt x="2416" y="4041"/>
                    </a:lnTo>
                    <a:lnTo>
                      <a:pt x="2451" y="4089"/>
                    </a:lnTo>
                    <a:lnTo>
                      <a:pt x="2488" y="4137"/>
                    </a:lnTo>
                    <a:lnTo>
                      <a:pt x="2523" y="4184"/>
                    </a:lnTo>
                    <a:lnTo>
                      <a:pt x="2559" y="4230"/>
                    </a:lnTo>
                    <a:lnTo>
                      <a:pt x="2595" y="4277"/>
                    </a:lnTo>
                    <a:lnTo>
                      <a:pt x="2631" y="4324"/>
                    </a:lnTo>
                    <a:lnTo>
                      <a:pt x="2665" y="4370"/>
                    </a:lnTo>
                    <a:lnTo>
                      <a:pt x="2700" y="4416"/>
                    </a:lnTo>
                    <a:lnTo>
                      <a:pt x="2735" y="4461"/>
                    </a:lnTo>
                    <a:lnTo>
                      <a:pt x="2770" y="4507"/>
                    </a:lnTo>
                    <a:lnTo>
                      <a:pt x="2805" y="4550"/>
                    </a:lnTo>
                    <a:lnTo>
                      <a:pt x="2839" y="4595"/>
                    </a:lnTo>
                    <a:lnTo>
                      <a:pt x="2872" y="4639"/>
                    </a:lnTo>
                    <a:lnTo>
                      <a:pt x="2907" y="4683"/>
                    </a:lnTo>
                    <a:lnTo>
                      <a:pt x="2940" y="4726"/>
                    </a:lnTo>
                    <a:lnTo>
                      <a:pt x="2972" y="4768"/>
                    </a:lnTo>
                    <a:lnTo>
                      <a:pt x="3006" y="4811"/>
                    </a:lnTo>
                    <a:lnTo>
                      <a:pt x="3038" y="4853"/>
                    </a:lnTo>
                    <a:lnTo>
                      <a:pt x="3071" y="4894"/>
                    </a:lnTo>
                    <a:lnTo>
                      <a:pt x="3104" y="4935"/>
                    </a:lnTo>
                    <a:lnTo>
                      <a:pt x="3135" y="4976"/>
                    </a:lnTo>
                    <a:lnTo>
                      <a:pt x="3167" y="5016"/>
                    </a:lnTo>
                    <a:lnTo>
                      <a:pt x="3198" y="5056"/>
                    </a:lnTo>
                    <a:lnTo>
                      <a:pt x="3230" y="5094"/>
                    </a:lnTo>
                    <a:lnTo>
                      <a:pt x="3260" y="5134"/>
                    </a:lnTo>
                    <a:lnTo>
                      <a:pt x="3290" y="5172"/>
                    </a:lnTo>
                    <a:lnTo>
                      <a:pt x="3320" y="5209"/>
                    </a:lnTo>
                    <a:lnTo>
                      <a:pt x="3350" y="5247"/>
                    </a:lnTo>
                    <a:lnTo>
                      <a:pt x="3379" y="5283"/>
                    </a:lnTo>
                    <a:lnTo>
                      <a:pt x="3408" y="5319"/>
                    </a:lnTo>
                    <a:lnTo>
                      <a:pt x="3436" y="5355"/>
                    </a:lnTo>
                    <a:lnTo>
                      <a:pt x="3464" y="5389"/>
                    </a:lnTo>
                    <a:lnTo>
                      <a:pt x="3492" y="5424"/>
                    </a:lnTo>
                    <a:lnTo>
                      <a:pt x="3519" y="5457"/>
                    </a:lnTo>
                    <a:lnTo>
                      <a:pt x="3547" y="5491"/>
                    </a:lnTo>
                    <a:lnTo>
                      <a:pt x="3573" y="5523"/>
                    </a:lnTo>
                    <a:lnTo>
                      <a:pt x="3599" y="5555"/>
                    </a:lnTo>
                    <a:lnTo>
                      <a:pt x="3624" y="5586"/>
                    </a:lnTo>
                    <a:lnTo>
                      <a:pt x="3649" y="5618"/>
                    </a:lnTo>
                    <a:lnTo>
                      <a:pt x="3673" y="5647"/>
                    </a:lnTo>
                    <a:lnTo>
                      <a:pt x="3697" y="5677"/>
                    </a:lnTo>
                    <a:lnTo>
                      <a:pt x="3721" y="5705"/>
                    </a:lnTo>
                    <a:lnTo>
                      <a:pt x="3743" y="5733"/>
                    </a:lnTo>
                    <a:lnTo>
                      <a:pt x="3765" y="5761"/>
                    </a:lnTo>
                    <a:lnTo>
                      <a:pt x="3787" y="5788"/>
                    </a:lnTo>
                    <a:lnTo>
                      <a:pt x="3809" y="5814"/>
                    </a:lnTo>
                    <a:lnTo>
                      <a:pt x="3830" y="5839"/>
                    </a:lnTo>
                    <a:lnTo>
                      <a:pt x="3850" y="5864"/>
                    </a:lnTo>
                    <a:lnTo>
                      <a:pt x="3870" y="5888"/>
                    </a:lnTo>
                    <a:lnTo>
                      <a:pt x="3888" y="5911"/>
                    </a:lnTo>
                    <a:lnTo>
                      <a:pt x="3907" y="5932"/>
                    </a:lnTo>
                    <a:lnTo>
                      <a:pt x="3925" y="5954"/>
                    </a:lnTo>
                    <a:lnTo>
                      <a:pt x="3943" y="5975"/>
                    </a:lnTo>
                    <a:lnTo>
                      <a:pt x="3959" y="5995"/>
                    </a:lnTo>
                    <a:lnTo>
                      <a:pt x="3975" y="6015"/>
                    </a:lnTo>
                    <a:lnTo>
                      <a:pt x="3990" y="6033"/>
                    </a:lnTo>
                    <a:lnTo>
                      <a:pt x="4005" y="6050"/>
                    </a:lnTo>
                    <a:lnTo>
                      <a:pt x="4019" y="6067"/>
                    </a:lnTo>
                    <a:lnTo>
                      <a:pt x="4032" y="6084"/>
                    </a:lnTo>
                    <a:lnTo>
                      <a:pt x="4045" y="6098"/>
                    </a:lnTo>
                    <a:lnTo>
                      <a:pt x="4057" y="6113"/>
                    </a:lnTo>
                    <a:lnTo>
                      <a:pt x="4069" y="6126"/>
                    </a:lnTo>
                    <a:lnTo>
                      <a:pt x="4079" y="6139"/>
                    </a:lnTo>
                    <a:lnTo>
                      <a:pt x="4088" y="6150"/>
                    </a:lnTo>
                    <a:lnTo>
                      <a:pt x="4098" y="6162"/>
                    </a:lnTo>
                    <a:lnTo>
                      <a:pt x="4106" y="6171"/>
                    </a:lnTo>
                    <a:lnTo>
                      <a:pt x="4113" y="6181"/>
                    </a:lnTo>
                    <a:lnTo>
                      <a:pt x="4121" y="6189"/>
                    </a:lnTo>
                    <a:lnTo>
                      <a:pt x="4127" y="6196"/>
                    </a:lnTo>
                    <a:lnTo>
                      <a:pt x="4132" y="6202"/>
                    </a:lnTo>
                    <a:lnTo>
                      <a:pt x="4136" y="6208"/>
                    </a:lnTo>
                    <a:lnTo>
                      <a:pt x="4141" y="6212"/>
                    </a:lnTo>
                    <a:lnTo>
                      <a:pt x="4144" y="6216"/>
                    </a:lnTo>
                    <a:lnTo>
                      <a:pt x="4146" y="6218"/>
                    </a:lnTo>
                    <a:lnTo>
                      <a:pt x="4147" y="6219"/>
                    </a:lnTo>
                    <a:lnTo>
                      <a:pt x="4147" y="6220"/>
                    </a:lnTo>
                  </a:path>
                </a:pathLst>
              </a:custGeom>
              <a:noFill/>
              <a:ln w="57150">
                <a:solidFill>
                  <a:srgbClr val="053ABF"/>
                </a:solidFill>
                <a:round/>
                <a:headEnd/>
                <a:tailEnd/>
              </a:ln>
            </p:spPr>
            <p:txBody>
              <a:bodyPr>
                <a:prstTxWarp prst="textNoShape">
                  <a:avLst/>
                </a:prstTxWarp>
              </a:bodyPr>
              <a:lstStyle/>
              <a:p>
                <a:endParaRPr lang="en-US" sz="1600">
                  <a:latin typeface="Times New Roman"/>
                  <a:cs typeface="Times New Roman"/>
                </a:endParaRPr>
              </a:p>
            </p:txBody>
          </p:sp>
          <p:sp>
            <p:nvSpPr>
              <p:cNvPr id="59" name="Rectangle 8"/>
              <p:cNvSpPr>
                <a:spLocks noChangeAspect="1" noChangeArrowheads="1"/>
              </p:cNvSpPr>
              <p:nvPr/>
            </p:nvSpPr>
            <p:spPr bwMode="auto">
              <a:xfrm>
                <a:off x="3915" y="2368"/>
                <a:ext cx="393" cy="203"/>
              </a:xfrm>
              <a:prstGeom prst="rect">
                <a:avLst/>
              </a:prstGeom>
              <a:noFill/>
              <a:ln w="9525">
                <a:noFill/>
                <a:miter lim="800000"/>
                <a:headEnd/>
                <a:tailEnd/>
              </a:ln>
            </p:spPr>
            <p:txBody>
              <a:bodyPr lIns="0" tIns="0" rIns="0" bIns="0">
                <a:prstTxWarp prst="textNoShape">
                  <a:avLst/>
                </a:prstTxWarp>
                <a:spAutoFit/>
              </a:bodyPr>
              <a:lstStyle/>
              <a:p>
                <a:r>
                  <a:rPr kumimoji="0" lang="en-US" sz="2000" b="1" i="1" dirty="0">
                    <a:solidFill>
                      <a:srgbClr val="053ABF"/>
                    </a:solidFill>
                    <a:latin typeface="Times New Roman"/>
                    <a:cs typeface="Times New Roman"/>
                  </a:rPr>
                  <a:t>AD</a:t>
                </a:r>
                <a:r>
                  <a:rPr kumimoji="0" lang="en-US" sz="2000" b="1" i="1" baseline="-25000" dirty="0">
                    <a:solidFill>
                      <a:srgbClr val="053ABF"/>
                    </a:solidFill>
                    <a:latin typeface="Times New Roman"/>
                    <a:cs typeface="Times New Roman"/>
                  </a:rPr>
                  <a:t>2</a:t>
                </a:r>
                <a:endParaRPr kumimoji="0" lang="en-US" sz="2000" b="1" baseline="-25000" dirty="0">
                  <a:solidFill>
                    <a:srgbClr val="053ABF"/>
                  </a:solidFill>
                  <a:latin typeface="Times New Roman"/>
                  <a:cs typeface="Times New Roman"/>
                </a:endParaRPr>
              </a:p>
            </p:txBody>
          </p:sp>
        </p:grpSp>
        <p:sp>
          <p:nvSpPr>
            <p:cNvPr id="57" name="Line 25"/>
            <p:cNvSpPr>
              <a:spLocks noChangeShapeType="1"/>
            </p:cNvSpPr>
            <p:nvPr/>
          </p:nvSpPr>
          <p:spPr bwMode="auto">
            <a:xfrm>
              <a:off x="2484" y="1018"/>
              <a:ext cx="288" cy="0"/>
            </a:xfrm>
            <a:prstGeom prst="line">
              <a:avLst/>
            </a:prstGeom>
            <a:noFill/>
            <a:ln w="31750">
              <a:solidFill>
                <a:srgbClr val="000000"/>
              </a:solidFill>
              <a:round/>
              <a:headEnd type="none" w="lg" len="lg"/>
              <a:tailEnd type="stealth"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a:cs typeface="Times New Roman"/>
              </a:endParaRPr>
            </a:p>
          </p:txBody>
        </p:sp>
      </p:grpSp>
      <p:grpSp>
        <p:nvGrpSpPr>
          <p:cNvPr id="60" name="Group 62"/>
          <p:cNvGrpSpPr>
            <a:grpSpLocks/>
          </p:cNvGrpSpPr>
          <p:nvPr/>
        </p:nvGrpSpPr>
        <p:grpSpPr bwMode="auto">
          <a:xfrm>
            <a:off x="5213118" y="5555323"/>
            <a:ext cx="2787650" cy="904877"/>
            <a:chOff x="3912" y="1486"/>
            <a:chExt cx="1756" cy="570"/>
          </a:xfrm>
        </p:grpSpPr>
        <p:sp>
          <p:nvSpPr>
            <p:cNvPr id="62" name="Rectangle 28"/>
            <p:cNvSpPr>
              <a:spLocks noChangeArrowheads="1"/>
            </p:cNvSpPr>
            <p:nvPr/>
          </p:nvSpPr>
          <p:spPr bwMode="auto">
            <a:xfrm>
              <a:off x="4016" y="1486"/>
              <a:ext cx="1541" cy="570"/>
            </a:xfrm>
            <a:prstGeom prst="rect">
              <a:avLst/>
            </a:prstGeom>
            <a:solidFill>
              <a:srgbClr val="FFFFCC"/>
            </a:solidFill>
            <a:ln w="12700">
              <a:solidFill>
                <a:srgbClr val="000000"/>
              </a:solidFill>
              <a:miter lim="800000"/>
              <a:headEnd/>
              <a:tailEnd/>
            </a:ln>
            <a:effectLst>
              <a:outerShdw blurRad="63500" dist="38100"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a:cs typeface="Times New Roman"/>
              </a:endParaRPr>
            </a:p>
          </p:txBody>
        </p:sp>
        <p:sp>
          <p:nvSpPr>
            <p:cNvPr id="64" name="Rectangle 29"/>
            <p:cNvSpPr>
              <a:spLocks noChangeArrowheads="1"/>
            </p:cNvSpPr>
            <p:nvPr/>
          </p:nvSpPr>
          <p:spPr bwMode="auto">
            <a:xfrm>
              <a:off x="3912" y="1512"/>
              <a:ext cx="1756" cy="501"/>
            </a:xfrm>
            <a:prstGeom prst="rect">
              <a:avLst/>
            </a:prstGeom>
            <a:noFill/>
            <a:ln w="9525">
              <a:noFill/>
              <a:miter lim="800000"/>
              <a:headEnd/>
              <a:tailEnd/>
            </a:ln>
          </p:spPr>
          <p:txBody>
            <a:bodyPr lIns="0" tIns="0" rIns="0" bIns="0">
              <a:prstTxWarp prst="textNoShape">
                <a:avLst/>
              </a:prstTxWarp>
              <a:spAutoFit/>
            </a:bodyPr>
            <a:lstStyle/>
            <a:p>
              <a:pPr algn="ctr">
                <a:lnSpc>
                  <a:spcPct val="80000"/>
                </a:lnSpc>
              </a:pPr>
              <a:r>
                <a:rPr kumimoji="0" lang="en-US" sz="1600" b="0" dirty="0">
                  <a:solidFill>
                    <a:srgbClr val="000000"/>
                  </a:solidFill>
                  <a:latin typeface="Times New Roman"/>
                  <a:cs typeface="Times New Roman"/>
                </a:rPr>
                <a:t>With time, lower tax rates</a:t>
              </a:r>
              <a:br>
                <a:rPr kumimoji="0" lang="en-US" sz="1600" b="0" dirty="0">
                  <a:solidFill>
                    <a:srgbClr val="000000"/>
                  </a:solidFill>
                  <a:latin typeface="Times New Roman"/>
                  <a:cs typeface="Times New Roman"/>
                </a:rPr>
              </a:br>
              <a:r>
                <a:rPr kumimoji="0" lang="en-US" sz="1600" b="0" dirty="0">
                  <a:solidFill>
                    <a:srgbClr val="000000"/>
                  </a:solidFill>
                  <a:latin typeface="Times New Roman"/>
                  <a:cs typeface="Times New Roman"/>
                </a:rPr>
                <a:t>promote more rapid growth (shifting </a:t>
              </a:r>
              <a:r>
                <a:rPr kumimoji="0" lang="en-US" sz="1600" b="1" i="1" dirty="0">
                  <a:solidFill>
                    <a:srgbClr val="C03838"/>
                  </a:solidFill>
                  <a:latin typeface="Times New Roman"/>
                  <a:cs typeface="Times New Roman"/>
                </a:rPr>
                <a:t>LRAS</a:t>
              </a:r>
              <a:r>
                <a:rPr kumimoji="0" lang="en-US" sz="1600" b="1" dirty="0">
                  <a:solidFill>
                    <a:srgbClr val="000000"/>
                  </a:solidFill>
                  <a:latin typeface="Times New Roman"/>
                  <a:cs typeface="Times New Roman"/>
                </a:rPr>
                <a:t> </a:t>
              </a:r>
              <a:r>
                <a:rPr kumimoji="0" lang="en-US" sz="1600" b="0" dirty="0">
                  <a:solidFill>
                    <a:srgbClr val="000000"/>
                  </a:solidFill>
                  <a:latin typeface="Times New Roman"/>
                  <a:cs typeface="Times New Roman"/>
                </a:rPr>
                <a:t>and </a:t>
              </a:r>
              <a:r>
                <a:rPr kumimoji="0" lang="en-US" sz="1600" b="1" i="1" dirty="0">
                  <a:solidFill>
                    <a:srgbClr val="5A8128"/>
                  </a:solidFill>
                  <a:latin typeface="Times New Roman"/>
                  <a:cs typeface="Times New Roman"/>
                </a:rPr>
                <a:t>SRAS</a:t>
              </a:r>
              <a:r>
                <a:rPr kumimoji="0" lang="en-US" sz="1600" b="0" dirty="0">
                  <a:solidFill>
                    <a:srgbClr val="000000"/>
                  </a:solidFill>
                  <a:latin typeface="Times New Roman"/>
                  <a:cs typeface="Times New Roman"/>
                </a:rPr>
                <a:t/>
              </a:r>
              <a:br>
                <a:rPr kumimoji="0" lang="en-US" sz="1600" b="0" dirty="0">
                  <a:solidFill>
                    <a:srgbClr val="000000"/>
                  </a:solidFill>
                  <a:latin typeface="Times New Roman"/>
                  <a:cs typeface="Times New Roman"/>
                </a:rPr>
              </a:br>
              <a:r>
                <a:rPr kumimoji="0" lang="en-US" sz="1600" b="0" dirty="0">
                  <a:solidFill>
                    <a:srgbClr val="000000"/>
                  </a:solidFill>
                  <a:latin typeface="Times New Roman"/>
                  <a:cs typeface="Times New Roman"/>
                </a:rPr>
                <a:t>out to </a:t>
              </a:r>
              <a:r>
                <a:rPr kumimoji="0" lang="en-US" sz="1600" b="1" i="1" dirty="0">
                  <a:solidFill>
                    <a:srgbClr val="C03838"/>
                  </a:solidFill>
                  <a:latin typeface="Times New Roman"/>
                  <a:cs typeface="Times New Roman"/>
                </a:rPr>
                <a:t>LRAS</a:t>
              </a:r>
              <a:r>
                <a:rPr kumimoji="0" lang="en-US" sz="1600" i="1" baseline="-25000" dirty="0">
                  <a:solidFill>
                    <a:srgbClr val="C03838"/>
                  </a:solidFill>
                  <a:latin typeface="Times New Roman"/>
                  <a:cs typeface="Times New Roman"/>
                </a:rPr>
                <a:t>2</a:t>
              </a:r>
              <a:r>
                <a:rPr kumimoji="0" lang="en-US" sz="1600" b="0" dirty="0">
                  <a:solidFill>
                    <a:srgbClr val="000000"/>
                  </a:solidFill>
                  <a:latin typeface="Times New Roman"/>
                  <a:cs typeface="Times New Roman"/>
                </a:rPr>
                <a:t> and </a:t>
              </a:r>
              <a:r>
                <a:rPr kumimoji="0" lang="en-US" sz="1600" b="1" i="1" dirty="0">
                  <a:solidFill>
                    <a:schemeClr val="accent3">
                      <a:lumMod val="75000"/>
                    </a:schemeClr>
                  </a:solidFill>
                  <a:latin typeface="Times New Roman"/>
                  <a:cs typeface="Times New Roman"/>
                </a:rPr>
                <a:t>SRAS</a:t>
              </a:r>
              <a:r>
                <a:rPr kumimoji="0" lang="en-US" sz="1600" b="1" i="1" baseline="-25000" dirty="0">
                  <a:solidFill>
                    <a:schemeClr val="accent3">
                      <a:lumMod val="75000"/>
                    </a:schemeClr>
                  </a:solidFill>
                  <a:latin typeface="Times New Roman"/>
                  <a:cs typeface="Times New Roman"/>
                </a:rPr>
                <a:t>2</a:t>
              </a:r>
              <a:r>
                <a:rPr kumimoji="0" lang="en-US" sz="1600" b="0" dirty="0">
                  <a:solidFill>
                    <a:srgbClr val="000000"/>
                  </a:solidFill>
                  <a:latin typeface="Times New Roman"/>
                  <a:cs typeface="Times New Roman"/>
                </a:rPr>
                <a:t>).</a:t>
              </a:r>
            </a:p>
          </p:txBody>
        </p:sp>
      </p:grpSp>
      <p:sp>
        <p:nvSpPr>
          <p:cNvPr id="65" name="Rectangle 30"/>
          <p:cNvSpPr>
            <a:spLocks noChangeAspect="1" noChangeArrowheads="1"/>
          </p:cNvSpPr>
          <p:nvPr/>
        </p:nvSpPr>
        <p:spPr bwMode="auto">
          <a:xfrm>
            <a:off x="7557855" y="1858410"/>
            <a:ext cx="742841" cy="307777"/>
          </a:xfrm>
          <a:prstGeom prst="rect">
            <a:avLst/>
          </a:prstGeom>
          <a:noFill/>
          <a:ln w="9525">
            <a:noFill/>
            <a:miter lim="800000"/>
            <a:headEnd/>
            <a:tailEnd/>
          </a:ln>
        </p:spPr>
        <p:txBody>
          <a:bodyPr wrap="none" lIns="0" tIns="0" rIns="0" bIns="0">
            <a:prstTxWarp prst="textNoShape">
              <a:avLst/>
            </a:prstTxWarp>
            <a:spAutoFit/>
          </a:bodyPr>
          <a:lstStyle/>
          <a:p>
            <a:r>
              <a:rPr kumimoji="0" lang="en-US" sz="2000" b="1" i="1" dirty="0">
                <a:solidFill>
                  <a:srgbClr val="006600"/>
                </a:solidFill>
                <a:latin typeface="Times New Roman"/>
                <a:cs typeface="Times New Roman"/>
              </a:rPr>
              <a:t>SRAS</a:t>
            </a:r>
            <a:r>
              <a:rPr kumimoji="0" lang="en-US" sz="2000" b="1" i="1" baseline="-25000" dirty="0">
                <a:solidFill>
                  <a:srgbClr val="006600"/>
                </a:solidFill>
                <a:latin typeface="Times New Roman"/>
                <a:cs typeface="Times New Roman"/>
              </a:rPr>
              <a:t>1</a:t>
            </a:r>
            <a:endParaRPr kumimoji="0" lang="en-US" sz="2000" b="1" baseline="-25000" dirty="0">
              <a:solidFill>
                <a:srgbClr val="006600"/>
              </a:solidFill>
              <a:latin typeface="Times New Roman"/>
              <a:cs typeface="Times New Roman"/>
            </a:endParaRPr>
          </a:p>
        </p:txBody>
      </p:sp>
      <p:sp>
        <p:nvSpPr>
          <p:cNvPr id="66" name="Rectangle 32"/>
          <p:cNvSpPr>
            <a:spLocks noChangeAspect="1" noChangeArrowheads="1"/>
          </p:cNvSpPr>
          <p:nvPr/>
        </p:nvSpPr>
        <p:spPr bwMode="auto">
          <a:xfrm>
            <a:off x="4439487" y="3561797"/>
            <a:ext cx="231367"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000000"/>
                </a:solidFill>
                <a:latin typeface="Times New Roman"/>
                <a:cs typeface="Times New Roman"/>
              </a:rPr>
              <a:t>P</a:t>
            </a:r>
            <a:r>
              <a:rPr kumimoji="0" lang="en-US" sz="1600" b="1" i="1" baseline="-25000" dirty="0">
                <a:solidFill>
                  <a:srgbClr val="000000"/>
                </a:solidFill>
                <a:latin typeface="Times New Roman"/>
                <a:cs typeface="Times New Roman"/>
              </a:rPr>
              <a:t>0</a:t>
            </a:r>
            <a:endParaRPr kumimoji="0" lang="en-US" sz="2800" b="1" baseline="-25000" dirty="0">
              <a:solidFill>
                <a:schemeClr val="tx1"/>
              </a:solidFill>
              <a:latin typeface="Times New Roman"/>
              <a:cs typeface="Times New Roman"/>
            </a:endParaRPr>
          </a:p>
        </p:txBody>
      </p:sp>
      <p:grpSp>
        <p:nvGrpSpPr>
          <p:cNvPr id="67" name="Group 59"/>
          <p:cNvGrpSpPr>
            <a:grpSpLocks/>
          </p:cNvGrpSpPr>
          <p:nvPr/>
        </p:nvGrpSpPr>
        <p:grpSpPr bwMode="auto">
          <a:xfrm>
            <a:off x="5803670" y="2461660"/>
            <a:ext cx="2763838" cy="2095500"/>
            <a:chOff x="2801" y="1044"/>
            <a:chExt cx="1741" cy="1320"/>
          </a:xfrm>
        </p:grpSpPr>
        <p:sp>
          <p:nvSpPr>
            <p:cNvPr id="68" name="Line 31"/>
            <p:cNvSpPr>
              <a:spLocks noChangeShapeType="1"/>
            </p:cNvSpPr>
            <p:nvPr/>
          </p:nvSpPr>
          <p:spPr bwMode="auto">
            <a:xfrm>
              <a:off x="3654" y="1082"/>
              <a:ext cx="313" cy="0"/>
            </a:xfrm>
            <a:prstGeom prst="line">
              <a:avLst/>
            </a:prstGeom>
            <a:noFill/>
            <a:ln w="31750">
              <a:solidFill>
                <a:srgbClr val="000000"/>
              </a:solidFill>
              <a:round/>
              <a:headEnd type="none" w="lg" len="lg"/>
              <a:tailEnd type="stealth"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a:cs typeface="Times New Roman"/>
              </a:endParaRPr>
            </a:p>
          </p:txBody>
        </p:sp>
        <p:sp>
          <p:nvSpPr>
            <p:cNvPr id="69" name="Rectangle 35"/>
            <p:cNvSpPr>
              <a:spLocks noChangeAspect="1" noChangeArrowheads="1"/>
            </p:cNvSpPr>
            <p:nvPr/>
          </p:nvSpPr>
          <p:spPr bwMode="auto">
            <a:xfrm>
              <a:off x="4074" y="1044"/>
              <a:ext cx="468" cy="194"/>
            </a:xfrm>
            <a:prstGeom prst="rect">
              <a:avLst/>
            </a:prstGeom>
            <a:noFill/>
            <a:ln w="9525">
              <a:noFill/>
              <a:miter lim="800000"/>
              <a:headEnd/>
              <a:tailEnd/>
            </a:ln>
          </p:spPr>
          <p:txBody>
            <a:bodyPr wrap="none" lIns="0" tIns="0" rIns="0" bIns="0">
              <a:prstTxWarp prst="textNoShape">
                <a:avLst/>
              </a:prstTxWarp>
              <a:spAutoFit/>
            </a:bodyPr>
            <a:lstStyle/>
            <a:p>
              <a:r>
                <a:rPr kumimoji="0" lang="en-US" sz="2000" b="1" i="1" dirty="0">
                  <a:solidFill>
                    <a:srgbClr val="006600"/>
                  </a:solidFill>
                  <a:latin typeface="Times New Roman"/>
                  <a:cs typeface="Times New Roman"/>
                </a:rPr>
                <a:t>SRAS</a:t>
              </a:r>
              <a:r>
                <a:rPr kumimoji="0" lang="en-US" sz="2000" b="1" i="1" baseline="-25000" dirty="0">
                  <a:solidFill>
                    <a:srgbClr val="006600"/>
                  </a:solidFill>
                  <a:latin typeface="Times New Roman"/>
                  <a:cs typeface="Times New Roman"/>
                </a:rPr>
                <a:t>2</a:t>
              </a:r>
              <a:endParaRPr kumimoji="0" lang="en-US" sz="2000" b="1" dirty="0">
                <a:solidFill>
                  <a:srgbClr val="006600"/>
                </a:solidFill>
                <a:latin typeface="Times New Roman"/>
                <a:cs typeface="Times New Roman"/>
              </a:endParaRPr>
            </a:p>
          </p:txBody>
        </p:sp>
        <p:sp>
          <p:nvSpPr>
            <p:cNvPr id="70" name="Freeform 36"/>
            <p:cNvSpPr>
              <a:spLocks noChangeAspect="1"/>
            </p:cNvSpPr>
            <p:nvPr/>
          </p:nvSpPr>
          <p:spPr bwMode="auto">
            <a:xfrm>
              <a:off x="2801" y="1068"/>
              <a:ext cx="1273" cy="1296"/>
            </a:xfrm>
            <a:custGeom>
              <a:avLst/>
              <a:gdLst>
                <a:gd name="T0" fmla="*/ 23 w 4625"/>
                <a:gd name="T1" fmla="*/ 1280 h 4959"/>
                <a:gd name="T2" fmla="*/ 56 w 4625"/>
                <a:gd name="T3" fmla="*/ 1255 h 4959"/>
                <a:gd name="T4" fmla="*/ 90 w 4625"/>
                <a:gd name="T5" fmla="*/ 1230 h 4959"/>
                <a:gd name="T6" fmla="*/ 124 w 4625"/>
                <a:gd name="T7" fmla="*/ 1204 h 4959"/>
                <a:gd name="T8" fmla="*/ 158 w 4625"/>
                <a:gd name="T9" fmla="*/ 1178 h 4959"/>
                <a:gd name="T10" fmla="*/ 191 w 4625"/>
                <a:gd name="T11" fmla="*/ 1151 h 4959"/>
                <a:gd name="T12" fmla="*/ 225 w 4625"/>
                <a:gd name="T13" fmla="*/ 1123 h 4959"/>
                <a:gd name="T14" fmla="*/ 258 w 4625"/>
                <a:gd name="T15" fmla="*/ 1095 h 4959"/>
                <a:gd name="T16" fmla="*/ 291 w 4625"/>
                <a:gd name="T17" fmla="*/ 1067 h 4959"/>
                <a:gd name="T18" fmla="*/ 325 w 4625"/>
                <a:gd name="T19" fmla="*/ 1038 h 4959"/>
                <a:gd name="T20" fmla="*/ 357 w 4625"/>
                <a:gd name="T21" fmla="*/ 1008 h 4959"/>
                <a:gd name="T22" fmla="*/ 390 w 4625"/>
                <a:gd name="T23" fmla="*/ 979 h 4959"/>
                <a:gd name="T24" fmla="*/ 422 w 4625"/>
                <a:gd name="T25" fmla="*/ 949 h 4959"/>
                <a:gd name="T26" fmla="*/ 454 w 4625"/>
                <a:gd name="T27" fmla="*/ 919 h 4959"/>
                <a:gd name="T28" fmla="*/ 486 w 4625"/>
                <a:gd name="T29" fmla="*/ 888 h 4959"/>
                <a:gd name="T30" fmla="*/ 517 w 4625"/>
                <a:gd name="T31" fmla="*/ 858 h 4959"/>
                <a:gd name="T32" fmla="*/ 548 w 4625"/>
                <a:gd name="T33" fmla="*/ 827 h 4959"/>
                <a:gd name="T34" fmla="*/ 579 w 4625"/>
                <a:gd name="T35" fmla="*/ 797 h 4959"/>
                <a:gd name="T36" fmla="*/ 610 w 4625"/>
                <a:gd name="T37" fmla="*/ 766 h 4959"/>
                <a:gd name="T38" fmla="*/ 640 w 4625"/>
                <a:gd name="T39" fmla="*/ 735 h 4959"/>
                <a:gd name="T40" fmla="*/ 670 w 4625"/>
                <a:gd name="T41" fmla="*/ 704 h 4959"/>
                <a:gd name="T42" fmla="*/ 699 w 4625"/>
                <a:gd name="T43" fmla="*/ 673 h 4959"/>
                <a:gd name="T44" fmla="*/ 728 w 4625"/>
                <a:gd name="T45" fmla="*/ 642 h 4959"/>
                <a:gd name="T46" fmla="*/ 757 w 4625"/>
                <a:gd name="T47" fmla="*/ 612 h 4959"/>
                <a:gd name="T48" fmla="*/ 785 w 4625"/>
                <a:gd name="T49" fmla="*/ 581 h 4959"/>
                <a:gd name="T50" fmla="*/ 813 w 4625"/>
                <a:gd name="T51" fmla="*/ 551 h 4959"/>
                <a:gd name="T52" fmla="*/ 840 w 4625"/>
                <a:gd name="T53" fmla="*/ 521 h 4959"/>
                <a:gd name="T54" fmla="*/ 866 w 4625"/>
                <a:gd name="T55" fmla="*/ 491 h 4959"/>
                <a:gd name="T56" fmla="*/ 892 w 4625"/>
                <a:gd name="T57" fmla="*/ 461 h 4959"/>
                <a:gd name="T58" fmla="*/ 918 w 4625"/>
                <a:gd name="T59" fmla="*/ 433 h 4959"/>
                <a:gd name="T60" fmla="*/ 943 w 4625"/>
                <a:gd name="T61" fmla="*/ 404 h 4959"/>
                <a:gd name="T62" fmla="*/ 968 w 4625"/>
                <a:gd name="T63" fmla="*/ 375 h 4959"/>
                <a:gd name="T64" fmla="*/ 991 w 4625"/>
                <a:gd name="T65" fmla="*/ 347 h 4959"/>
                <a:gd name="T66" fmla="*/ 1015 w 4625"/>
                <a:gd name="T67" fmla="*/ 320 h 4959"/>
                <a:gd name="T68" fmla="*/ 1037 w 4625"/>
                <a:gd name="T69" fmla="*/ 293 h 4959"/>
                <a:gd name="T70" fmla="*/ 1059 w 4625"/>
                <a:gd name="T71" fmla="*/ 267 h 4959"/>
                <a:gd name="T72" fmla="*/ 1080 w 4625"/>
                <a:gd name="T73" fmla="*/ 241 h 4959"/>
                <a:gd name="T74" fmla="*/ 1101 w 4625"/>
                <a:gd name="T75" fmla="*/ 216 h 4959"/>
                <a:gd name="T76" fmla="*/ 1121 w 4625"/>
                <a:gd name="T77" fmla="*/ 192 h 4959"/>
                <a:gd name="T78" fmla="*/ 1140 w 4625"/>
                <a:gd name="T79" fmla="*/ 169 h 4959"/>
                <a:gd name="T80" fmla="*/ 1158 w 4625"/>
                <a:gd name="T81" fmla="*/ 146 h 4959"/>
                <a:gd name="T82" fmla="*/ 1176 w 4625"/>
                <a:gd name="T83" fmla="*/ 123 h 4959"/>
                <a:gd name="T84" fmla="*/ 1193 w 4625"/>
                <a:gd name="T85" fmla="*/ 102 h 4959"/>
                <a:gd name="T86" fmla="*/ 1209 w 4625"/>
                <a:gd name="T87" fmla="*/ 82 h 4959"/>
                <a:gd name="T88" fmla="*/ 1224 w 4625"/>
                <a:gd name="T89" fmla="*/ 62 h 4959"/>
                <a:gd name="T90" fmla="*/ 1239 w 4625"/>
                <a:gd name="T91" fmla="*/ 44 h 4959"/>
                <a:gd name="T92" fmla="*/ 1252 w 4625"/>
                <a:gd name="T93" fmla="*/ 27 h 4959"/>
                <a:gd name="T94" fmla="*/ 1265 w 4625"/>
                <a:gd name="T95" fmla="*/ 10 h 495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4625"/>
                <a:gd name="T145" fmla="*/ 0 h 4959"/>
                <a:gd name="T146" fmla="*/ 4625 w 4625"/>
                <a:gd name="T147" fmla="*/ 4959 h 495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4625" h="4959">
                  <a:moveTo>
                    <a:pt x="0" y="4959"/>
                  </a:moveTo>
                  <a:lnTo>
                    <a:pt x="40" y="4928"/>
                  </a:lnTo>
                  <a:lnTo>
                    <a:pt x="82" y="4897"/>
                  </a:lnTo>
                  <a:lnTo>
                    <a:pt x="122" y="4866"/>
                  </a:lnTo>
                  <a:lnTo>
                    <a:pt x="164" y="4835"/>
                  </a:lnTo>
                  <a:lnTo>
                    <a:pt x="205" y="4803"/>
                  </a:lnTo>
                  <a:lnTo>
                    <a:pt x="246" y="4771"/>
                  </a:lnTo>
                  <a:lnTo>
                    <a:pt x="287" y="4739"/>
                  </a:lnTo>
                  <a:lnTo>
                    <a:pt x="328" y="4706"/>
                  </a:lnTo>
                  <a:lnTo>
                    <a:pt x="369" y="4673"/>
                  </a:lnTo>
                  <a:lnTo>
                    <a:pt x="409" y="4640"/>
                  </a:lnTo>
                  <a:lnTo>
                    <a:pt x="451" y="4607"/>
                  </a:lnTo>
                  <a:lnTo>
                    <a:pt x="491" y="4574"/>
                  </a:lnTo>
                  <a:lnTo>
                    <a:pt x="532" y="4540"/>
                  </a:lnTo>
                  <a:lnTo>
                    <a:pt x="573" y="4506"/>
                  </a:lnTo>
                  <a:lnTo>
                    <a:pt x="614" y="4472"/>
                  </a:lnTo>
                  <a:lnTo>
                    <a:pt x="654" y="4437"/>
                  </a:lnTo>
                  <a:lnTo>
                    <a:pt x="695" y="4403"/>
                  </a:lnTo>
                  <a:lnTo>
                    <a:pt x="736" y="4368"/>
                  </a:lnTo>
                  <a:lnTo>
                    <a:pt x="776" y="4333"/>
                  </a:lnTo>
                  <a:lnTo>
                    <a:pt x="817" y="4298"/>
                  </a:lnTo>
                  <a:lnTo>
                    <a:pt x="857" y="4261"/>
                  </a:lnTo>
                  <a:lnTo>
                    <a:pt x="898" y="4226"/>
                  </a:lnTo>
                  <a:lnTo>
                    <a:pt x="938" y="4190"/>
                  </a:lnTo>
                  <a:lnTo>
                    <a:pt x="978" y="4154"/>
                  </a:lnTo>
                  <a:lnTo>
                    <a:pt x="1018" y="4118"/>
                  </a:lnTo>
                  <a:lnTo>
                    <a:pt x="1058" y="4081"/>
                  </a:lnTo>
                  <a:lnTo>
                    <a:pt x="1098" y="4044"/>
                  </a:lnTo>
                  <a:lnTo>
                    <a:pt x="1138" y="4007"/>
                  </a:lnTo>
                  <a:lnTo>
                    <a:pt x="1179" y="3970"/>
                  </a:lnTo>
                  <a:lnTo>
                    <a:pt x="1218" y="3933"/>
                  </a:lnTo>
                  <a:lnTo>
                    <a:pt x="1257" y="3895"/>
                  </a:lnTo>
                  <a:lnTo>
                    <a:pt x="1298" y="3858"/>
                  </a:lnTo>
                  <a:lnTo>
                    <a:pt x="1337" y="3821"/>
                  </a:lnTo>
                  <a:lnTo>
                    <a:pt x="1376" y="3782"/>
                  </a:lnTo>
                  <a:lnTo>
                    <a:pt x="1416" y="3745"/>
                  </a:lnTo>
                  <a:lnTo>
                    <a:pt x="1455" y="3707"/>
                  </a:lnTo>
                  <a:lnTo>
                    <a:pt x="1493" y="3669"/>
                  </a:lnTo>
                  <a:lnTo>
                    <a:pt x="1533" y="3630"/>
                  </a:lnTo>
                  <a:lnTo>
                    <a:pt x="1572" y="3592"/>
                  </a:lnTo>
                  <a:lnTo>
                    <a:pt x="1610" y="3554"/>
                  </a:lnTo>
                  <a:lnTo>
                    <a:pt x="1650" y="3515"/>
                  </a:lnTo>
                  <a:lnTo>
                    <a:pt x="1688" y="3477"/>
                  </a:lnTo>
                  <a:lnTo>
                    <a:pt x="1726" y="3438"/>
                  </a:lnTo>
                  <a:lnTo>
                    <a:pt x="1765" y="3399"/>
                  </a:lnTo>
                  <a:lnTo>
                    <a:pt x="1803" y="3360"/>
                  </a:lnTo>
                  <a:lnTo>
                    <a:pt x="1841" y="3322"/>
                  </a:lnTo>
                  <a:lnTo>
                    <a:pt x="1880" y="3282"/>
                  </a:lnTo>
                  <a:lnTo>
                    <a:pt x="1918" y="3244"/>
                  </a:lnTo>
                  <a:lnTo>
                    <a:pt x="1955" y="3204"/>
                  </a:lnTo>
                  <a:lnTo>
                    <a:pt x="1992" y="3166"/>
                  </a:lnTo>
                  <a:lnTo>
                    <a:pt x="2030" y="3127"/>
                  </a:lnTo>
                  <a:lnTo>
                    <a:pt x="2067" y="3087"/>
                  </a:lnTo>
                  <a:lnTo>
                    <a:pt x="2104" y="3048"/>
                  </a:lnTo>
                  <a:lnTo>
                    <a:pt x="2141" y="3009"/>
                  </a:lnTo>
                  <a:lnTo>
                    <a:pt x="2178" y="2969"/>
                  </a:lnTo>
                  <a:lnTo>
                    <a:pt x="2216" y="2930"/>
                  </a:lnTo>
                  <a:lnTo>
                    <a:pt x="2252" y="2890"/>
                  </a:lnTo>
                  <a:lnTo>
                    <a:pt x="2289" y="2851"/>
                  </a:lnTo>
                  <a:lnTo>
                    <a:pt x="2325" y="2812"/>
                  </a:lnTo>
                  <a:lnTo>
                    <a:pt x="2361" y="2772"/>
                  </a:lnTo>
                  <a:lnTo>
                    <a:pt x="2398" y="2733"/>
                  </a:lnTo>
                  <a:lnTo>
                    <a:pt x="2434" y="2694"/>
                  </a:lnTo>
                  <a:lnTo>
                    <a:pt x="2469" y="2654"/>
                  </a:lnTo>
                  <a:lnTo>
                    <a:pt x="2505" y="2615"/>
                  </a:lnTo>
                  <a:lnTo>
                    <a:pt x="2540" y="2575"/>
                  </a:lnTo>
                  <a:lnTo>
                    <a:pt x="2575" y="2536"/>
                  </a:lnTo>
                  <a:lnTo>
                    <a:pt x="2610" y="2497"/>
                  </a:lnTo>
                  <a:lnTo>
                    <a:pt x="2645" y="2457"/>
                  </a:lnTo>
                  <a:lnTo>
                    <a:pt x="2681" y="2418"/>
                  </a:lnTo>
                  <a:lnTo>
                    <a:pt x="2715" y="2380"/>
                  </a:lnTo>
                  <a:lnTo>
                    <a:pt x="2750" y="2340"/>
                  </a:lnTo>
                  <a:lnTo>
                    <a:pt x="2784" y="2301"/>
                  </a:lnTo>
                  <a:lnTo>
                    <a:pt x="2818" y="2262"/>
                  </a:lnTo>
                  <a:lnTo>
                    <a:pt x="2852" y="2223"/>
                  </a:lnTo>
                  <a:lnTo>
                    <a:pt x="2885" y="2185"/>
                  </a:lnTo>
                  <a:lnTo>
                    <a:pt x="2919" y="2146"/>
                  </a:lnTo>
                  <a:lnTo>
                    <a:pt x="2952" y="2107"/>
                  </a:lnTo>
                  <a:lnTo>
                    <a:pt x="2985" y="2069"/>
                  </a:lnTo>
                  <a:lnTo>
                    <a:pt x="3018" y="2030"/>
                  </a:lnTo>
                  <a:lnTo>
                    <a:pt x="3051" y="1992"/>
                  </a:lnTo>
                  <a:lnTo>
                    <a:pt x="3083" y="1955"/>
                  </a:lnTo>
                  <a:lnTo>
                    <a:pt x="3116" y="1917"/>
                  </a:lnTo>
                  <a:lnTo>
                    <a:pt x="3148" y="1878"/>
                  </a:lnTo>
                  <a:lnTo>
                    <a:pt x="3179" y="1841"/>
                  </a:lnTo>
                  <a:lnTo>
                    <a:pt x="3211" y="1804"/>
                  </a:lnTo>
                  <a:lnTo>
                    <a:pt x="3242" y="1765"/>
                  </a:lnTo>
                  <a:lnTo>
                    <a:pt x="3274" y="1728"/>
                  </a:lnTo>
                  <a:lnTo>
                    <a:pt x="3305" y="1691"/>
                  </a:lnTo>
                  <a:lnTo>
                    <a:pt x="3336" y="1655"/>
                  </a:lnTo>
                  <a:lnTo>
                    <a:pt x="3366" y="1617"/>
                  </a:lnTo>
                  <a:lnTo>
                    <a:pt x="3396" y="1581"/>
                  </a:lnTo>
                  <a:lnTo>
                    <a:pt x="3426" y="1544"/>
                  </a:lnTo>
                  <a:lnTo>
                    <a:pt x="3456" y="1508"/>
                  </a:lnTo>
                  <a:lnTo>
                    <a:pt x="3486" y="1472"/>
                  </a:lnTo>
                  <a:lnTo>
                    <a:pt x="3516" y="1435"/>
                  </a:lnTo>
                  <a:lnTo>
                    <a:pt x="3544" y="1400"/>
                  </a:lnTo>
                  <a:lnTo>
                    <a:pt x="3573" y="1365"/>
                  </a:lnTo>
                  <a:lnTo>
                    <a:pt x="3602" y="1329"/>
                  </a:lnTo>
                  <a:lnTo>
                    <a:pt x="3630" y="1294"/>
                  </a:lnTo>
                  <a:lnTo>
                    <a:pt x="3658" y="1260"/>
                  </a:lnTo>
                  <a:lnTo>
                    <a:pt x="3686" y="1225"/>
                  </a:lnTo>
                  <a:lnTo>
                    <a:pt x="3713" y="1191"/>
                  </a:lnTo>
                  <a:lnTo>
                    <a:pt x="3741" y="1155"/>
                  </a:lnTo>
                  <a:lnTo>
                    <a:pt x="3768" y="1121"/>
                  </a:lnTo>
                  <a:lnTo>
                    <a:pt x="3795" y="1088"/>
                  </a:lnTo>
                  <a:lnTo>
                    <a:pt x="3822" y="1054"/>
                  </a:lnTo>
                  <a:lnTo>
                    <a:pt x="3848" y="1021"/>
                  </a:lnTo>
                  <a:lnTo>
                    <a:pt x="3874" y="988"/>
                  </a:lnTo>
                  <a:lnTo>
                    <a:pt x="3900" y="955"/>
                  </a:lnTo>
                  <a:lnTo>
                    <a:pt x="3925" y="923"/>
                  </a:lnTo>
                  <a:lnTo>
                    <a:pt x="3951" y="891"/>
                  </a:lnTo>
                  <a:lnTo>
                    <a:pt x="3975" y="860"/>
                  </a:lnTo>
                  <a:lnTo>
                    <a:pt x="4000" y="828"/>
                  </a:lnTo>
                  <a:lnTo>
                    <a:pt x="4024" y="797"/>
                  </a:lnTo>
                  <a:lnTo>
                    <a:pt x="4049" y="765"/>
                  </a:lnTo>
                  <a:lnTo>
                    <a:pt x="4072" y="735"/>
                  </a:lnTo>
                  <a:lnTo>
                    <a:pt x="4095" y="704"/>
                  </a:lnTo>
                  <a:lnTo>
                    <a:pt x="4119" y="674"/>
                  </a:lnTo>
                  <a:lnTo>
                    <a:pt x="4142" y="645"/>
                  </a:lnTo>
                  <a:lnTo>
                    <a:pt x="4164" y="615"/>
                  </a:lnTo>
                  <a:lnTo>
                    <a:pt x="4187" y="586"/>
                  </a:lnTo>
                  <a:lnTo>
                    <a:pt x="4209" y="557"/>
                  </a:lnTo>
                  <a:lnTo>
                    <a:pt x="4230" y="529"/>
                  </a:lnTo>
                  <a:lnTo>
                    <a:pt x="4252" y="501"/>
                  </a:lnTo>
                  <a:lnTo>
                    <a:pt x="4273" y="472"/>
                  </a:lnTo>
                  <a:lnTo>
                    <a:pt x="4293" y="445"/>
                  </a:lnTo>
                  <a:lnTo>
                    <a:pt x="4314" y="418"/>
                  </a:lnTo>
                  <a:lnTo>
                    <a:pt x="4334" y="391"/>
                  </a:lnTo>
                  <a:lnTo>
                    <a:pt x="4354" y="366"/>
                  </a:lnTo>
                  <a:lnTo>
                    <a:pt x="4373" y="339"/>
                  </a:lnTo>
                  <a:lnTo>
                    <a:pt x="4392" y="314"/>
                  </a:lnTo>
                  <a:lnTo>
                    <a:pt x="4411" y="289"/>
                  </a:lnTo>
                  <a:lnTo>
                    <a:pt x="4429" y="263"/>
                  </a:lnTo>
                  <a:lnTo>
                    <a:pt x="4447" y="239"/>
                  </a:lnTo>
                  <a:lnTo>
                    <a:pt x="4466" y="216"/>
                  </a:lnTo>
                  <a:lnTo>
                    <a:pt x="4484" y="192"/>
                  </a:lnTo>
                  <a:lnTo>
                    <a:pt x="4501" y="169"/>
                  </a:lnTo>
                  <a:lnTo>
                    <a:pt x="4517" y="146"/>
                  </a:lnTo>
                  <a:lnTo>
                    <a:pt x="4534" y="124"/>
                  </a:lnTo>
                  <a:lnTo>
                    <a:pt x="4550" y="102"/>
                  </a:lnTo>
                  <a:lnTo>
                    <a:pt x="4566" y="80"/>
                  </a:lnTo>
                  <a:lnTo>
                    <a:pt x="4580" y="59"/>
                  </a:lnTo>
                  <a:lnTo>
                    <a:pt x="4595" y="39"/>
                  </a:lnTo>
                  <a:lnTo>
                    <a:pt x="4610" y="19"/>
                  </a:lnTo>
                  <a:lnTo>
                    <a:pt x="4625" y="0"/>
                  </a:lnTo>
                </a:path>
              </a:pathLst>
            </a:custGeom>
            <a:noFill/>
            <a:ln w="57150">
              <a:solidFill>
                <a:srgbClr val="006600"/>
              </a:solidFill>
              <a:round/>
              <a:headEnd/>
              <a:tailEnd/>
            </a:ln>
          </p:spPr>
          <p:txBody>
            <a:bodyPr>
              <a:prstTxWarp prst="textNoShape">
                <a:avLst/>
              </a:prstTxWarp>
            </a:bodyPr>
            <a:lstStyle/>
            <a:p>
              <a:endParaRPr lang="en-US" sz="1600">
                <a:latin typeface="Times New Roman"/>
                <a:cs typeface="Times New Roman"/>
              </a:endParaRPr>
            </a:p>
          </p:txBody>
        </p:sp>
      </p:grpSp>
      <p:sp>
        <p:nvSpPr>
          <p:cNvPr id="75" name="Text Box 48"/>
          <p:cNvSpPr txBox="1">
            <a:spLocks noChangeArrowheads="1"/>
          </p:cNvSpPr>
          <p:nvPr/>
        </p:nvSpPr>
        <p:spPr bwMode="auto">
          <a:xfrm>
            <a:off x="5576655" y="3395110"/>
            <a:ext cx="244191" cy="246221"/>
          </a:xfrm>
          <a:prstGeom prst="rect">
            <a:avLst/>
          </a:prstGeom>
          <a:noFill/>
          <a:ln w="9525">
            <a:noFill/>
            <a:miter lim="800000"/>
            <a:headEnd/>
            <a:tailEnd/>
          </a:ln>
        </p:spPr>
        <p:txBody>
          <a:bodyPr wrap="none" lIns="0" tIns="0" rIns="0" bIns="0">
            <a:prstTxWarp prst="textNoShape">
              <a:avLst/>
            </a:prstTxWarp>
            <a:spAutoFit/>
          </a:bodyPr>
          <a:lstStyle/>
          <a:p>
            <a:r>
              <a:rPr lang="en-US" sz="1600" b="1" i="1" dirty="0">
                <a:latin typeface="Times New Roman"/>
                <a:cs typeface="Times New Roman"/>
              </a:rPr>
              <a:t>E</a:t>
            </a:r>
            <a:r>
              <a:rPr lang="en-US" sz="1600" b="1" i="1" baseline="-25000" dirty="0">
                <a:latin typeface="Times New Roman"/>
                <a:cs typeface="Times New Roman"/>
              </a:rPr>
              <a:t>1</a:t>
            </a:r>
            <a:endParaRPr lang="en-US" sz="1600" b="1" dirty="0">
              <a:solidFill>
                <a:schemeClr val="tx1"/>
              </a:solidFill>
              <a:latin typeface="Times New Roman"/>
              <a:cs typeface="Times New Roman"/>
            </a:endParaRPr>
          </a:p>
        </p:txBody>
      </p:sp>
      <p:grpSp>
        <p:nvGrpSpPr>
          <p:cNvPr id="76" name="Group 60"/>
          <p:cNvGrpSpPr>
            <a:grpSpLocks/>
          </p:cNvGrpSpPr>
          <p:nvPr/>
        </p:nvGrpSpPr>
        <p:grpSpPr bwMode="auto">
          <a:xfrm>
            <a:off x="6041795" y="1579010"/>
            <a:ext cx="1181100" cy="3543300"/>
            <a:chOff x="2951" y="396"/>
            <a:chExt cx="744" cy="2363"/>
          </a:xfrm>
        </p:grpSpPr>
        <p:sp>
          <p:nvSpPr>
            <p:cNvPr id="77" name="Line 33"/>
            <p:cNvSpPr>
              <a:spLocks noChangeShapeType="1"/>
            </p:cNvSpPr>
            <p:nvPr/>
          </p:nvSpPr>
          <p:spPr bwMode="auto">
            <a:xfrm>
              <a:off x="2951" y="2664"/>
              <a:ext cx="409" cy="0"/>
            </a:xfrm>
            <a:prstGeom prst="line">
              <a:avLst/>
            </a:prstGeom>
            <a:noFill/>
            <a:ln w="31750">
              <a:solidFill>
                <a:srgbClr val="000000"/>
              </a:solidFill>
              <a:round/>
              <a:headEnd type="none" w="lg" len="lg"/>
              <a:tailEnd type="stealth"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a:cs typeface="Times New Roman"/>
              </a:endParaRPr>
            </a:p>
          </p:txBody>
        </p:sp>
        <p:sp>
          <p:nvSpPr>
            <p:cNvPr id="78" name="Line 52"/>
            <p:cNvSpPr>
              <a:spLocks noChangeShapeType="1"/>
            </p:cNvSpPr>
            <p:nvPr/>
          </p:nvSpPr>
          <p:spPr bwMode="auto">
            <a:xfrm>
              <a:off x="3402" y="606"/>
              <a:ext cx="1" cy="2153"/>
            </a:xfrm>
            <a:prstGeom prst="line">
              <a:avLst/>
            </a:prstGeom>
            <a:noFill/>
            <a:ln w="57150">
              <a:solidFill>
                <a:srgbClr val="C03838"/>
              </a:solidFill>
              <a:round/>
              <a:headEnd/>
              <a:tailEnd/>
            </a:ln>
          </p:spPr>
          <p:txBody>
            <a:bodyPr>
              <a:prstTxWarp prst="textNoShape">
                <a:avLst/>
              </a:prstTxWarp>
            </a:bodyPr>
            <a:lstStyle/>
            <a:p>
              <a:endParaRPr lang="en-US" sz="1600">
                <a:latin typeface="Times New Roman"/>
                <a:cs typeface="Times New Roman"/>
              </a:endParaRPr>
            </a:p>
          </p:txBody>
        </p:sp>
        <p:sp>
          <p:nvSpPr>
            <p:cNvPr id="79" name="Rectangle 53"/>
            <p:cNvSpPr>
              <a:spLocks noChangeArrowheads="1"/>
            </p:cNvSpPr>
            <p:nvPr/>
          </p:nvSpPr>
          <p:spPr bwMode="auto">
            <a:xfrm>
              <a:off x="3254" y="396"/>
              <a:ext cx="441" cy="205"/>
            </a:xfrm>
            <a:prstGeom prst="rect">
              <a:avLst/>
            </a:prstGeom>
            <a:noFill/>
            <a:ln w="9525">
              <a:noFill/>
              <a:miter lim="800000"/>
              <a:headEnd/>
              <a:tailEnd/>
            </a:ln>
          </p:spPr>
          <p:txBody>
            <a:bodyPr wrap="none" lIns="0" tIns="0" rIns="0" bIns="0">
              <a:prstTxWarp prst="textNoShape">
                <a:avLst/>
              </a:prstTxWarp>
              <a:spAutoFit/>
            </a:bodyPr>
            <a:lstStyle/>
            <a:p>
              <a:r>
                <a:rPr kumimoji="0" lang="en-US" sz="2000" i="1">
                  <a:solidFill>
                    <a:srgbClr val="C03838"/>
                  </a:solidFill>
                  <a:latin typeface="Times New Roman"/>
                  <a:cs typeface="Times New Roman"/>
                </a:rPr>
                <a:t>LRAS</a:t>
              </a:r>
              <a:r>
                <a:rPr kumimoji="0" lang="en-US" sz="2000" i="1" baseline="-25000">
                  <a:solidFill>
                    <a:srgbClr val="C03838"/>
                  </a:solidFill>
                  <a:latin typeface="Times New Roman"/>
                  <a:cs typeface="Times New Roman"/>
                </a:rPr>
                <a:t>2</a:t>
              </a:r>
              <a:endParaRPr kumimoji="0" lang="en-US" sz="2000" baseline="-25000">
                <a:solidFill>
                  <a:srgbClr val="C03838"/>
                </a:solidFill>
                <a:latin typeface="Times New Roman"/>
                <a:cs typeface="Times New Roman"/>
              </a:endParaRPr>
            </a:p>
          </p:txBody>
        </p:sp>
      </p:grpSp>
      <p:sp>
        <p:nvSpPr>
          <p:cNvPr id="80" name="Line 55"/>
          <p:cNvSpPr>
            <a:spLocks noChangeAspect="1" noChangeShapeType="1"/>
          </p:cNvSpPr>
          <p:nvPr/>
        </p:nvSpPr>
        <p:spPr bwMode="auto">
          <a:xfrm>
            <a:off x="6757755" y="3723722"/>
            <a:ext cx="0" cy="1376363"/>
          </a:xfrm>
          <a:prstGeom prst="line">
            <a:avLst/>
          </a:prstGeom>
          <a:noFill/>
          <a:ln w="31750" cap="rnd">
            <a:solidFill>
              <a:srgbClr val="000000"/>
            </a:solidFill>
            <a:prstDash val="sysDot"/>
            <a:round/>
            <a:headEnd/>
            <a:tailEnd/>
          </a:ln>
        </p:spPr>
        <p:txBody>
          <a:bodyPr>
            <a:prstTxWarp prst="textNoShape">
              <a:avLst/>
            </a:prstTxWarp>
          </a:bodyPr>
          <a:lstStyle/>
          <a:p>
            <a:endParaRPr lang="en-US" sz="1600">
              <a:latin typeface="Times New Roman"/>
              <a:cs typeface="Times New Roman"/>
            </a:endParaRPr>
          </a:p>
        </p:txBody>
      </p:sp>
      <p:grpSp>
        <p:nvGrpSpPr>
          <p:cNvPr id="81" name="Group 61"/>
          <p:cNvGrpSpPr>
            <a:grpSpLocks/>
          </p:cNvGrpSpPr>
          <p:nvPr/>
        </p:nvGrpSpPr>
        <p:grpSpPr bwMode="auto">
          <a:xfrm>
            <a:off x="6691092" y="3576084"/>
            <a:ext cx="450851" cy="246062"/>
            <a:chOff x="3360" y="1746"/>
            <a:chExt cx="284" cy="155"/>
          </a:xfrm>
        </p:grpSpPr>
        <p:sp>
          <p:nvSpPr>
            <p:cNvPr id="82" name="Text Box 54"/>
            <p:cNvSpPr txBox="1">
              <a:spLocks noChangeArrowheads="1"/>
            </p:cNvSpPr>
            <p:nvPr/>
          </p:nvSpPr>
          <p:spPr bwMode="auto">
            <a:xfrm>
              <a:off x="3498" y="1746"/>
              <a:ext cx="146" cy="155"/>
            </a:xfrm>
            <a:prstGeom prst="rect">
              <a:avLst/>
            </a:prstGeom>
            <a:noFill/>
            <a:ln w="9525">
              <a:noFill/>
              <a:miter lim="800000"/>
              <a:headEnd/>
              <a:tailEnd/>
            </a:ln>
          </p:spPr>
          <p:txBody>
            <a:bodyPr wrap="none" lIns="0" tIns="0" rIns="0" bIns="0">
              <a:prstTxWarp prst="textNoShape">
                <a:avLst/>
              </a:prstTxWarp>
              <a:spAutoFit/>
            </a:bodyPr>
            <a:lstStyle/>
            <a:p>
              <a:r>
                <a:rPr lang="en-US" sz="1600" b="1" i="1" dirty="0">
                  <a:latin typeface="Times New Roman"/>
                  <a:cs typeface="Times New Roman"/>
                </a:rPr>
                <a:t>E</a:t>
              </a:r>
              <a:r>
                <a:rPr lang="en-US" sz="1600" b="1" i="1" baseline="-25000" dirty="0">
                  <a:latin typeface="Times New Roman"/>
                  <a:cs typeface="Times New Roman"/>
                </a:rPr>
                <a:t>2</a:t>
              </a:r>
              <a:endParaRPr lang="en-US" sz="1600" b="1" dirty="0">
                <a:solidFill>
                  <a:schemeClr val="tx1"/>
                </a:solidFill>
                <a:latin typeface="Times New Roman"/>
                <a:cs typeface="Times New Roman"/>
              </a:endParaRPr>
            </a:p>
          </p:txBody>
        </p:sp>
        <p:sp>
          <p:nvSpPr>
            <p:cNvPr id="83" name="Freeform 17"/>
            <p:cNvSpPr>
              <a:spLocks/>
            </p:cNvSpPr>
            <p:nvPr/>
          </p:nvSpPr>
          <p:spPr bwMode="auto">
            <a:xfrm>
              <a:off x="3360" y="1791"/>
              <a:ext cx="75" cy="75"/>
            </a:xfrm>
            <a:custGeom>
              <a:avLst/>
              <a:gdLst>
                <a:gd name="T0" fmla="*/ 0 w 173"/>
                <a:gd name="T1" fmla="*/ 38 h 173"/>
                <a:gd name="T2" fmla="*/ 6 w 173"/>
                <a:gd name="T3" fmla="*/ 19 h 173"/>
                <a:gd name="T4" fmla="*/ 19 w 173"/>
                <a:gd name="T5" fmla="*/ 5 h 173"/>
                <a:gd name="T6" fmla="*/ 38 w 173"/>
                <a:gd name="T7" fmla="*/ 0 h 173"/>
                <a:gd name="T8" fmla="*/ 38 w 173"/>
                <a:gd name="T9" fmla="*/ 0 h 173"/>
                <a:gd name="T10" fmla="*/ 57 w 173"/>
                <a:gd name="T11" fmla="*/ 5 h 173"/>
                <a:gd name="T12" fmla="*/ 70 w 173"/>
                <a:gd name="T13" fmla="*/ 19 h 173"/>
                <a:gd name="T14" fmla="*/ 75 w 173"/>
                <a:gd name="T15" fmla="*/ 38 h 173"/>
                <a:gd name="T16" fmla="*/ 75 w 173"/>
                <a:gd name="T17" fmla="*/ 38 h 173"/>
                <a:gd name="T18" fmla="*/ 70 w 173"/>
                <a:gd name="T19" fmla="*/ 56 h 173"/>
                <a:gd name="T20" fmla="*/ 57 w 173"/>
                <a:gd name="T21" fmla="*/ 70 h 173"/>
                <a:gd name="T22" fmla="*/ 38 w 173"/>
                <a:gd name="T23" fmla="*/ 75 h 173"/>
                <a:gd name="T24" fmla="*/ 38 w 173"/>
                <a:gd name="T25" fmla="*/ 75 h 173"/>
                <a:gd name="T26" fmla="*/ 19 w 173"/>
                <a:gd name="T27" fmla="*/ 70 h 173"/>
                <a:gd name="T28" fmla="*/ 6 w 173"/>
                <a:gd name="T29" fmla="*/ 56 h 173"/>
                <a:gd name="T30" fmla="*/ 0 w 173"/>
                <a:gd name="T31" fmla="*/ 38 h 173"/>
                <a:gd name="T32" fmla="*/ 0 w 173"/>
                <a:gd name="T33" fmla="*/ 38 h 173"/>
                <a:gd name="T34" fmla="*/ 0 w 173"/>
                <a:gd name="T35" fmla="*/ 38 h 1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3"/>
                <a:gd name="T55" fmla="*/ 0 h 173"/>
                <a:gd name="T56" fmla="*/ 173 w 173"/>
                <a:gd name="T57" fmla="*/ 173 h 1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3" h="173">
                  <a:moveTo>
                    <a:pt x="0" y="87"/>
                  </a:moveTo>
                  <a:lnTo>
                    <a:pt x="13" y="43"/>
                  </a:lnTo>
                  <a:lnTo>
                    <a:pt x="43" y="12"/>
                  </a:lnTo>
                  <a:lnTo>
                    <a:pt x="87" y="0"/>
                  </a:lnTo>
                  <a:lnTo>
                    <a:pt x="131" y="12"/>
                  </a:lnTo>
                  <a:lnTo>
                    <a:pt x="162" y="43"/>
                  </a:lnTo>
                  <a:lnTo>
                    <a:pt x="173" y="87"/>
                  </a:lnTo>
                  <a:lnTo>
                    <a:pt x="162" y="130"/>
                  </a:lnTo>
                  <a:lnTo>
                    <a:pt x="131" y="161"/>
                  </a:lnTo>
                  <a:lnTo>
                    <a:pt x="87" y="173"/>
                  </a:lnTo>
                  <a:lnTo>
                    <a:pt x="43" y="161"/>
                  </a:lnTo>
                  <a:lnTo>
                    <a:pt x="13" y="130"/>
                  </a:lnTo>
                  <a:lnTo>
                    <a:pt x="0" y="87"/>
                  </a:lnTo>
                </a:path>
              </a:pathLst>
            </a:custGeom>
            <a:solidFill>
              <a:srgbClr val="FFFF00"/>
            </a:solidFill>
            <a:ln w="38100">
              <a:solidFill>
                <a:srgbClr val="000000"/>
              </a:solidFill>
              <a:round/>
              <a:headEnd/>
              <a:tailEnd/>
            </a:ln>
          </p:spPr>
          <p:txBody>
            <a:bodyPr>
              <a:prstTxWarp prst="textNoShape">
                <a:avLst/>
              </a:prstTxWarp>
            </a:bodyPr>
            <a:lstStyle/>
            <a:p>
              <a:endParaRPr lang="en-US" sz="1600">
                <a:latin typeface="Times New Roman"/>
                <a:cs typeface="Times New Roman"/>
              </a:endParaRPr>
            </a:p>
          </p:txBody>
        </p:sp>
      </p:grpSp>
      <p:sp>
        <p:nvSpPr>
          <p:cNvPr id="84" name="Line 63"/>
          <p:cNvSpPr>
            <a:spLocks noChangeAspect="1" noChangeShapeType="1"/>
          </p:cNvSpPr>
          <p:nvPr/>
        </p:nvSpPr>
        <p:spPr bwMode="auto">
          <a:xfrm flipH="1">
            <a:off x="4768618" y="3709435"/>
            <a:ext cx="1111250" cy="0"/>
          </a:xfrm>
          <a:prstGeom prst="line">
            <a:avLst/>
          </a:prstGeom>
          <a:noFill/>
          <a:ln w="31750" cap="rnd">
            <a:solidFill>
              <a:srgbClr val="000000"/>
            </a:solidFill>
            <a:prstDash val="sysDot"/>
            <a:round/>
            <a:headEnd/>
            <a:tailEnd/>
          </a:ln>
        </p:spPr>
        <p:txBody>
          <a:bodyPr>
            <a:prstTxWarp prst="textNoShape">
              <a:avLst/>
            </a:prstTxWarp>
          </a:bodyPr>
          <a:lstStyle/>
          <a:p>
            <a:endParaRPr lang="en-US" sz="1600">
              <a:latin typeface="Times New Roman"/>
              <a:cs typeface="Times New Roman"/>
            </a:endParaRPr>
          </a:p>
        </p:txBody>
      </p:sp>
    </p:spTree>
    <p:extLst>
      <p:ext uri="{BB962C8B-B14F-4D97-AF65-F5344CB8AC3E}">
        <p14:creationId xmlns:p14="http://schemas.microsoft.com/office/powerpoint/2010/main" val="1907597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1">
                                            <p:txEl>
                                              <p:pRg st="1" end="1"/>
                                            </p:txEl>
                                          </p:spTgt>
                                        </p:tgtEl>
                                        <p:attrNameLst>
                                          <p:attrName>style.visibility</p:attrName>
                                        </p:attrNameLst>
                                      </p:cBhvr>
                                      <p:to>
                                        <p:strVal val="visible"/>
                                      </p:to>
                                    </p:set>
                                    <p:animEffect transition="in" filter="fade">
                                      <p:cBhvr>
                                        <p:cTn id="14" dur="500"/>
                                        <p:tgtEl>
                                          <p:spTgt spid="61">
                                            <p:txEl>
                                              <p:pRg st="1" end="1"/>
                                            </p:txEl>
                                          </p:spTgt>
                                        </p:tgtEl>
                                      </p:cBhvr>
                                    </p:animEffect>
                                    <p:anim calcmode="lin" valueType="num">
                                      <p:cBhvr>
                                        <p:cTn id="15"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500"/>
                            </p:stCondLst>
                            <p:childTnLst>
                              <p:par>
                                <p:cTn id="18" presetID="12" presetClass="entr" presetSubtype="8" fill="hold" nodeType="afterEffect">
                                  <p:stCondLst>
                                    <p:cond delay="0"/>
                                  </p:stCondLst>
                                  <p:childTnLst>
                                    <p:set>
                                      <p:cBhvr>
                                        <p:cTn id="19" dur="1" fill="hold">
                                          <p:stCondLst>
                                            <p:cond delay="0"/>
                                          </p:stCondLst>
                                        </p:cTn>
                                        <p:tgtEl>
                                          <p:spTgt spid="55"/>
                                        </p:tgtEl>
                                        <p:attrNameLst>
                                          <p:attrName>style.visibility</p:attrName>
                                        </p:attrNameLst>
                                      </p:cBhvr>
                                      <p:to>
                                        <p:strVal val="visible"/>
                                      </p:to>
                                    </p:set>
                                    <p:animEffect transition="in" filter="slide(fromLeft)">
                                      <p:cBhvr>
                                        <p:cTn id="20" dur="500"/>
                                        <p:tgtEl>
                                          <p:spTgt spid="55"/>
                                        </p:tgtEl>
                                      </p:cBhvr>
                                    </p:animEffect>
                                  </p:childTnLst>
                                </p:cTn>
                              </p:par>
                            </p:childTnLst>
                          </p:cTn>
                        </p:par>
                        <p:par>
                          <p:cTn id="21" fill="hold">
                            <p:stCondLst>
                              <p:cond delay="1000"/>
                            </p:stCondLst>
                            <p:childTnLst>
                              <p:par>
                                <p:cTn id="22" presetID="12" presetClass="entr" presetSubtype="8" fill="hold" nodeType="afterEffect">
                                  <p:stCondLst>
                                    <p:cond delay="0"/>
                                  </p:stCondLst>
                                  <p:childTnLst>
                                    <p:set>
                                      <p:cBhvr>
                                        <p:cTn id="23" dur="1" fill="hold">
                                          <p:stCondLst>
                                            <p:cond delay="0"/>
                                          </p:stCondLst>
                                        </p:cTn>
                                        <p:tgtEl>
                                          <p:spTgt spid="67"/>
                                        </p:tgtEl>
                                        <p:attrNameLst>
                                          <p:attrName>style.visibility</p:attrName>
                                        </p:attrNameLst>
                                      </p:cBhvr>
                                      <p:to>
                                        <p:strVal val="visible"/>
                                      </p:to>
                                    </p:set>
                                    <p:animEffect transition="in" filter="slide(fromLeft)">
                                      <p:cBhvr>
                                        <p:cTn id="24" dur="500"/>
                                        <p:tgtEl>
                                          <p:spTgt spid="67"/>
                                        </p:tgtEl>
                                      </p:cBhvr>
                                    </p:animEffect>
                                  </p:childTnLst>
                                </p:cTn>
                              </p:par>
                              <p:par>
                                <p:cTn id="25" presetID="12" presetClass="entr" presetSubtype="8" fill="hold" nodeType="withEffect">
                                  <p:stCondLst>
                                    <p:cond delay="0"/>
                                  </p:stCondLst>
                                  <p:childTnLst>
                                    <p:set>
                                      <p:cBhvr>
                                        <p:cTn id="26" dur="1" fill="hold">
                                          <p:stCondLst>
                                            <p:cond delay="0"/>
                                          </p:stCondLst>
                                        </p:cTn>
                                        <p:tgtEl>
                                          <p:spTgt spid="76"/>
                                        </p:tgtEl>
                                        <p:attrNameLst>
                                          <p:attrName>style.visibility</p:attrName>
                                        </p:attrNameLst>
                                      </p:cBhvr>
                                      <p:to>
                                        <p:strVal val="visible"/>
                                      </p:to>
                                    </p:set>
                                    <p:animEffect transition="in" filter="slide(fromLeft)">
                                      <p:cBhvr>
                                        <p:cTn id="27" dur="500"/>
                                        <p:tgtEl>
                                          <p:spTgt spid="76"/>
                                        </p:tgtEl>
                                      </p:cBhvr>
                                    </p:animEffect>
                                  </p:childTnLst>
                                </p:cTn>
                              </p:par>
                            </p:childTnLst>
                          </p:cTn>
                        </p:par>
                        <p:par>
                          <p:cTn id="28" fill="hold">
                            <p:stCondLst>
                              <p:cond delay="1500"/>
                            </p:stCondLst>
                            <p:childTnLst>
                              <p:par>
                                <p:cTn id="29" presetID="23" presetClass="entr" presetSubtype="32" fill="hold" nodeType="afterEffect">
                                  <p:stCondLst>
                                    <p:cond delay="0"/>
                                  </p:stCondLst>
                                  <p:childTnLst>
                                    <p:set>
                                      <p:cBhvr>
                                        <p:cTn id="30" dur="1" fill="hold">
                                          <p:stCondLst>
                                            <p:cond delay="0"/>
                                          </p:stCondLst>
                                        </p:cTn>
                                        <p:tgtEl>
                                          <p:spTgt spid="81"/>
                                        </p:tgtEl>
                                        <p:attrNameLst>
                                          <p:attrName>style.visibility</p:attrName>
                                        </p:attrNameLst>
                                      </p:cBhvr>
                                      <p:to>
                                        <p:strVal val="visible"/>
                                      </p:to>
                                    </p:set>
                                    <p:anim calcmode="lin" valueType="num">
                                      <p:cBhvr>
                                        <p:cTn id="31" dur="500" fill="hold"/>
                                        <p:tgtEl>
                                          <p:spTgt spid="81"/>
                                        </p:tgtEl>
                                        <p:attrNameLst>
                                          <p:attrName>ppt_w</p:attrName>
                                        </p:attrNameLst>
                                      </p:cBhvr>
                                      <p:tavLst>
                                        <p:tav tm="0">
                                          <p:val>
                                            <p:strVal val="4*#ppt_w"/>
                                          </p:val>
                                        </p:tav>
                                        <p:tav tm="100000">
                                          <p:val>
                                            <p:strVal val="#ppt_w"/>
                                          </p:val>
                                        </p:tav>
                                      </p:tavLst>
                                    </p:anim>
                                    <p:anim calcmode="lin" valueType="num">
                                      <p:cBhvr>
                                        <p:cTn id="32" dur="500" fill="hold"/>
                                        <p:tgtEl>
                                          <p:spTgt spid="81"/>
                                        </p:tgtEl>
                                        <p:attrNameLst>
                                          <p:attrName>ppt_h</p:attrName>
                                        </p:attrNameLst>
                                      </p:cBhvr>
                                      <p:tavLst>
                                        <p:tav tm="0">
                                          <p:val>
                                            <p:strVal val="4*#ppt_h"/>
                                          </p:val>
                                        </p:tav>
                                        <p:tav tm="100000">
                                          <p:val>
                                            <p:strVal val="#ppt_h"/>
                                          </p:val>
                                        </p:tav>
                                      </p:tavLst>
                                    </p:anim>
                                  </p:childTnLst>
                                </p:cTn>
                              </p:par>
                            </p:childTnLst>
                          </p:cTn>
                        </p:par>
                        <p:par>
                          <p:cTn id="33" fill="hold">
                            <p:stCondLst>
                              <p:cond delay="2000"/>
                            </p:stCondLst>
                            <p:childTnLst>
                              <p:par>
                                <p:cTn id="34" presetID="17" presetClass="entr" presetSubtype="2" fill="hold" grpId="0" nodeType="afterEffect">
                                  <p:stCondLst>
                                    <p:cond delay="0"/>
                                  </p:stCondLst>
                                  <p:childTnLst>
                                    <p:set>
                                      <p:cBhvr>
                                        <p:cTn id="35" dur="1" fill="hold">
                                          <p:stCondLst>
                                            <p:cond delay="0"/>
                                          </p:stCondLst>
                                        </p:cTn>
                                        <p:tgtEl>
                                          <p:spTgt spid="37"/>
                                        </p:tgtEl>
                                        <p:attrNameLst>
                                          <p:attrName>style.visibility</p:attrName>
                                        </p:attrNameLst>
                                      </p:cBhvr>
                                      <p:to>
                                        <p:strVal val="visible"/>
                                      </p:to>
                                    </p:set>
                                    <p:anim calcmode="lin" valueType="num">
                                      <p:cBhvr>
                                        <p:cTn id="36" dur="500" fill="hold"/>
                                        <p:tgtEl>
                                          <p:spTgt spid="37"/>
                                        </p:tgtEl>
                                        <p:attrNameLst>
                                          <p:attrName>ppt_x</p:attrName>
                                        </p:attrNameLst>
                                      </p:cBhvr>
                                      <p:tavLst>
                                        <p:tav tm="0">
                                          <p:val>
                                            <p:strVal val="#ppt_x+#ppt_w/2"/>
                                          </p:val>
                                        </p:tav>
                                        <p:tav tm="100000">
                                          <p:val>
                                            <p:strVal val="#ppt_x"/>
                                          </p:val>
                                        </p:tav>
                                      </p:tavLst>
                                    </p:anim>
                                    <p:anim calcmode="lin" valueType="num">
                                      <p:cBhvr>
                                        <p:cTn id="37" dur="500" fill="hold"/>
                                        <p:tgtEl>
                                          <p:spTgt spid="37"/>
                                        </p:tgtEl>
                                        <p:attrNameLst>
                                          <p:attrName>ppt_y</p:attrName>
                                        </p:attrNameLst>
                                      </p:cBhvr>
                                      <p:tavLst>
                                        <p:tav tm="0">
                                          <p:val>
                                            <p:strVal val="#ppt_y"/>
                                          </p:val>
                                        </p:tav>
                                        <p:tav tm="100000">
                                          <p:val>
                                            <p:strVal val="#ppt_y"/>
                                          </p:val>
                                        </p:tav>
                                      </p:tavLst>
                                    </p:anim>
                                    <p:anim calcmode="lin" valueType="num">
                                      <p:cBhvr>
                                        <p:cTn id="38" dur="500" fill="hold"/>
                                        <p:tgtEl>
                                          <p:spTgt spid="37"/>
                                        </p:tgtEl>
                                        <p:attrNameLst>
                                          <p:attrName>ppt_w</p:attrName>
                                        </p:attrNameLst>
                                      </p:cBhvr>
                                      <p:tavLst>
                                        <p:tav tm="0">
                                          <p:val>
                                            <p:fltVal val="0"/>
                                          </p:val>
                                        </p:tav>
                                        <p:tav tm="100000">
                                          <p:val>
                                            <p:strVal val="#ppt_w"/>
                                          </p:val>
                                        </p:tav>
                                      </p:tavLst>
                                    </p:anim>
                                    <p:anim calcmode="lin" valueType="num">
                                      <p:cBhvr>
                                        <p:cTn id="39" dur="500" fill="hold"/>
                                        <p:tgtEl>
                                          <p:spTgt spid="37"/>
                                        </p:tgtEl>
                                        <p:attrNameLst>
                                          <p:attrName>ppt_h</p:attrName>
                                        </p:attrNameLst>
                                      </p:cBhvr>
                                      <p:tavLst>
                                        <p:tav tm="0">
                                          <p:val>
                                            <p:strVal val="#ppt_h"/>
                                          </p:val>
                                        </p:tav>
                                        <p:tav tm="100000">
                                          <p:val>
                                            <p:strVal val="#ppt_h"/>
                                          </p:val>
                                        </p:tav>
                                      </p:tavLst>
                                    </p:anim>
                                  </p:childTnLst>
                                </p:cTn>
                              </p:par>
                              <p:par>
                                <p:cTn id="40" presetID="17" presetClass="entr" presetSubtype="1" fill="hold" grpId="0" nodeType="withEffect">
                                  <p:stCondLst>
                                    <p:cond delay="0"/>
                                  </p:stCondLst>
                                  <p:childTnLst>
                                    <p:set>
                                      <p:cBhvr>
                                        <p:cTn id="41" dur="1" fill="hold">
                                          <p:stCondLst>
                                            <p:cond delay="0"/>
                                          </p:stCondLst>
                                        </p:cTn>
                                        <p:tgtEl>
                                          <p:spTgt spid="80"/>
                                        </p:tgtEl>
                                        <p:attrNameLst>
                                          <p:attrName>style.visibility</p:attrName>
                                        </p:attrNameLst>
                                      </p:cBhvr>
                                      <p:to>
                                        <p:strVal val="visible"/>
                                      </p:to>
                                    </p:set>
                                    <p:anim calcmode="lin" valueType="num">
                                      <p:cBhvr>
                                        <p:cTn id="42" dur="500" fill="hold"/>
                                        <p:tgtEl>
                                          <p:spTgt spid="80"/>
                                        </p:tgtEl>
                                        <p:attrNameLst>
                                          <p:attrName>ppt_x</p:attrName>
                                        </p:attrNameLst>
                                      </p:cBhvr>
                                      <p:tavLst>
                                        <p:tav tm="0">
                                          <p:val>
                                            <p:strVal val="#ppt_x"/>
                                          </p:val>
                                        </p:tav>
                                        <p:tav tm="100000">
                                          <p:val>
                                            <p:strVal val="#ppt_x"/>
                                          </p:val>
                                        </p:tav>
                                      </p:tavLst>
                                    </p:anim>
                                    <p:anim calcmode="lin" valueType="num">
                                      <p:cBhvr>
                                        <p:cTn id="43" dur="500" fill="hold"/>
                                        <p:tgtEl>
                                          <p:spTgt spid="80"/>
                                        </p:tgtEl>
                                        <p:attrNameLst>
                                          <p:attrName>ppt_y</p:attrName>
                                        </p:attrNameLst>
                                      </p:cBhvr>
                                      <p:tavLst>
                                        <p:tav tm="0">
                                          <p:val>
                                            <p:strVal val="#ppt_y-#ppt_h/2"/>
                                          </p:val>
                                        </p:tav>
                                        <p:tav tm="100000">
                                          <p:val>
                                            <p:strVal val="#ppt_y"/>
                                          </p:val>
                                        </p:tav>
                                      </p:tavLst>
                                    </p:anim>
                                    <p:anim calcmode="lin" valueType="num">
                                      <p:cBhvr>
                                        <p:cTn id="44" dur="500" fill="hold"/>
                                        <p:tgtEl>
                                          <p:spTgt spid="80"/>
                                        </p:tgtEl>
                                        <p:attrNameLst>
                                          <p:attrName>ppt_w</p:attrName>
                                        </p:attrNameLst>
                                      </p:cBhvr>
                                      <p:tavLst>
                                        <p:tav tm="0">
                                          <p:val>
                                            <p:strVal val="#ppt_w"/>
                                          </p:val>
                                        </p:tav>
                                        <p:tav tm="100000">
                                          <p:val>
                                            <p:strVal val="#ppt_w"/>
                                          </p:val>
                                        </p:tav>
                                      </p:tavLst>
                                    </p:anim>
                                    <p:anim calcmode="lin" valueType="num">
                                      <p:cBhvr>
                                        <p:cTn id="45" dur="500" fill="hold"/>
                                        <p:tgtEl>
                                          <p:spTgt spid="80"/>
                                        </p:tgtEl>
                                        <p:attrNameLst>
                                          <p:attrName>ppt_h</p:attrName>
                                        </p:attrNameLst>
                                      </p:cBhvr>
                                      <p:tavLst>
                                        <p:tav tm="0">
                                          <p:val>
                                            <p:fltVal val="0"/>
                                          </p:val>
                                        </p:tav>
                                        <p:tav tm="100000">
                                          <p:val>
                                            <p:strVal val="#ppt_h"/>
                                          </p:val>
                                        </p:tav>
                                      </p:tavLst>
                                    </p:anim>
                                  </p:childTnLst>
                                </p:cTn>
                              </p:par>
                            </p:childTnLst>
                          </p:cTn>
                        </p:par>
                        <p:par>
                          <p:cTn id="46" fill="hold">
                            <p:stCondLst>
                              <p:cond delay="2500"/>
                            </p:stCondLst>
                            <p:childTnLst>
                              <p:par>
                                <p:cTn id="47" presetID="23" presetClass="entr" presetSubtype="288" fill="hold" grpId="0" nodeType="afterEffect">
                                  <p:stCondLst>
                                    <p:cond delay="0"/>
                                  </p:stCondLst>
                                  <p:childTnLst>
                                    <p:set>
                                      <p:cBhvr>
                                        <p:cTn id="48" dur="1" fill="hold">
                                          <p:stCondLst>
                                            <p:cond delay="0"/>
                                          </p:stCondLst>
                                        </p:cTn>
                                        <p:tgtEl>
                                          <p:spTgt spid="52"/>
                                        </p:tgtEl>
                                        <p:attrNameLst>
                                          <p:attrName>style.visibility</p:attrName>
                                        </p:attrNameLst>
                                      </p:cBhvr>
                                      <p:to>
                                        <p:strVal val="visible"/>
                                      </p:to>
                                    </p:set>
                                    <p:anim calcmode="lin" valueType="num">
                                      <p:cBhvr>
                                        <p:cTn id="49" dur="500" fill="hold"/>
                                        <p:tgtEl>
                                          <p:spTgt spid="52"/>
                                        </p:tgtEl>
                                        <p:attrNameLst>
                                          <p:attrName>ppt_w</p:attrName>
                                        </p:attrNameLst>
                                      </p:cBhvr>
                                      <p:tavLst>
                                        <p:tav tm="0">
                                          <p:val>
                                            <p:strVal val="4/3*#ppt_w"/>
                                          </p:val>
                                        </p:tav>
                                        <p:tav tm="100000">
                                          <p:val>
                                            <p:strVal val="#ppt_w"/>
                                          </p:val>
                                        </p:tav>
                                      </p:tavLst>
                                    </p:anim>
                                    <p:anim calcmode="lin" valueType="num">
                                      <p:cBhvr>
                                        <p:cTn id="50" dur="500" fill="hold"/>
                                        <p:tgtEl>
                                          <p:spTgt spid="52"/>
                                        </p:tgtEl>
                                        <p:attrNameLst>
                                          <p:attrName>ppt_h</p:attrName>
                                        </p:attrNameLst>
                                      </p:cBhvr>
                                      <p:tavLst>
                                        <p:tav tm="0">
                                          <p:val>
                                            <p:strVal val="4/3*#ppt_h"/>
                                          </p:val>
                                        </p:tav>
                                        <p:tav tm="100000">
                                          <p:val>
                                            <p:strVal val="#ppt_h"/>
                                          </p:val>
                                        </p:tav>
                                      </p:tavLst>
                                    </p:anim>
                                  </p:childTnLst>
                                </p:cTn>
                              </p:par>
                              <p:par>
                                <p:cTn id="51" presetID="34" presetClass="emph" presetSubtype="0" fill="hold" grpId="0" nodeType="withEffect">
                                  <p:stCondLst>
                                    <p:cond delay="0"/>
                                  </p:stCondLst>
                                  <p:iterate type="lt">
                                    <p:tmPct val="10000"/>
                                  </p:iterate>
                                  <p:childTnLst>
                                    <p:animMotion origin="layout" path="M 0.0 0.0 L 0.0 -0.07213" pathEditMode="relative" ptsTypes="">
                                      <p:cBhvr>
                                        <p:cTn id="52" dur="250" accel="50000" decel="50000" autoRev="1" fill="hold">
                                          <p:stCondLst>
                                            <p:cond delay="0"/>
                                          </p:stCondLst>
                                        </p:cTn>
                                        <p:tgtEl>
                                          <p:spTgt spid="66"/>
                                        </p:tgtEl>
                                        <p:attrNameLst>
                                          <p:attrName>ppt_x</p:attrName>
                                          <p:attrName>ppt_y</p:attrName>
                                        </p:attrNameLst>
                                      </p:cBhvr>
                                    </p:animMotion>
                                    <p:animRot by="1500000">
                                      <p:cBhvr>
                                        <p:cTn id="53" dur="125" fill="hold">
                                          <p:stCondLst>
                                            <p:cond delay="0"/>
                                          </p:stCondLst>
                                        </p:cTn>
                                        <p:tgtEl>
                                          <p:spTgt spid="66"/>
                                        </p:tgtEl>
                                        <p:attrNameLst>
                                          <p:attrName>r</p:attrName>
                                        </p:attrNameLst>
                                      </p:cBhvr>
                                    </p:animRot>
                                    <p:animRot by="-1500000">
                                      <p:cBhvr>
                                        <p:cTn id="54" dur="125" fill="hold">
                                          <p:stCondLst>
                                            <p:cond delay="125"/>
                                          </p:stCondLst>
                                        </p:cTn>
                                        <p:tgtEl>
                                          <p:spTgt spid="66"/>
                                        </p:tgtEl>
                                        <p:attrNameLst>
                                          <p:attrName>r</p:attrName>
                                        </p:attrNameLst>
                                      </p:cBhvr>
                                    </p:animRot>
                                    <p:animRot by="-1500000">
                                      <p:cBhvr>
                                        <p:cTn id="55" dur="125" fill="hold">
                                          <p:stCondLst>
                                            <p:cond delay="250"/>
                                          </p:stCondLst>
                                        </p:cTn>
                                        <p:tgtEl>
                                          <p:spTgt spid="66"/>
                                        </p:tgtEl>
                                        <p:attrNameLst>
                                          <p:attrName>r</p:attrName>
                                        </p:attrNameLst>
                                      </p:cBhvr>
                                    </p:animRot>
                                    <p:animRot by="1500000">
                                      <p:cBhvr>
                                        <p:cTn id="56" dur="125" fill="hold">
                                          <p:stCondLst>
                                            <p:cond delay="375"/>
                                          </p:stCondLst>
                                        </p:cTn>
                                        <p:tgtEl>
                                          <p:spTgt spid="66"/>
                                        </p:tgtEl>
                                        <p:attrNameLst>
                                          <p:attrName>r</p:attrName>
                                        </p:attrNameLst>
                                      </p:cBhvr>
                                    </p:animRot>
                                  </p:childTnLst>
                                </p:cTn>
                              </p:par>
                            </p:childTnLst>
                          </p:cTn>
                        </p:par>
                        <p:par>
                          <p:cTn id="57" fill="hold">
                            <p:stCondLst>
                              <p:cond delay="3050"/>
                            </p:stCondLst>
                            <p:childTnLst>
                              <p:par>
                                <p:cTn id="58" presetID="9" presetClass="entr" presetSubtype="0" fill="hold" nodeType="afterEffect">
                                  <p:stCondLst>
                                    <p:cond delay="0"/>
                                  </p:stCondLst>
                                  <p:childTnLst>
                                    <p:set>
                                      <p:cBhvr>
                                        <p:cTn id="59" dur="1" fill="hold">
                                          <p:stCondLst>
                                            <p:cond delay="0"/>
                                          </p:stCondLst>
                                        </p:cTn>
                                        <p:tgtEl>
                                          <p:spTgt spid="60"/>
                                        </p:tgtEl>
                                        <p:attrNameLst>
                                          <p:attrName>style.visibility</p:attrName>
                                        </p:attrNameLst>
                                      </p:cBhvr>
                                      <p:to>
                                        <p:strVal val="visible"/>
                                      </p:to>
                                    </p:set>
                                    <p:animEffect transition="in" filter="dissolve">
                                      <p:cBhvr>
                                        <p:cTn id="60" dur="500"/>
                                        <p:tgtEl>
                                          <p:spTgt spid="60"/>
                                        </p:tgtEl>
                                      </p:cBhvr>
                                    </p:animEffect>
                                  </p:childTnLst>
                                </p:cTn>
                              </p:par>
                            </p:childTnLst>
                          </p:cTn>
                        </p:par>
                        <p:par>
                          <p:cTn id="61" fill="hold">
                            <p:stCondLst>
                              <p:cond delay="3550"/>
                            </p:stCondLst>
                            <p:childTnLst>
                              <p:par>
                                <p:cTn id="62" presetID="42" presetClass="entr" presetSubtype="0" fill="hold" grpId="0" nodeType="afterEffect">
                                  <p:stCondLst>
                                    <p:cond delay="0"/>
                                  </p:stCondLst>
                                  <p:childTnLst>
                                    <p:set>
                                      <p:cBhvr>
                                        <p:cTn id="63" dur="1" fill="hold">
                                          <p:stCondLst>
                                            <p:cond delay="0"/>
                                          </p:stCondLst>
                                        </p:cTn>
                                        <p:tgtEl>
                                          <p:spTgt spid="61">
                                            <p:txEl>
                                              <p:pRg st="2" end="2"/>
                                            </p:txEl>
                                          </p:spTgt>
                                        </p:tgtEl>
                                        <p:attrNameLst>
                                          <p:attrName>style.visibility</p:attrName>
                                        </p:attrNameLst>
                                      </p:cBhvr>
                                      <p:to>
                                        <p:strVal val="visible"/>
                                      </p:to>
                                    </p:set>
                                    <p:animEffect transition="in" filter="fade">
                                      <p:cBhvr>
                                        <p:cTn id="64" dur="500"/>
                                        <p:tgtEl>
                                          <p:spTgt spid="61">
                                            <p:txEl>
                                              <p:pRg st="2" end="2"/>
                                            </p:txEl>
                                          </p:spTgt>
                                        </p:tgtEl>
                                      </p:cBhvr>
                                    </p:animEffect>
                                    <p:anim calcmode="lin" valueType="num">
                                      <p:cBhvr>
                                        <p:cTn id="65" dur="500" fill="hold"/>
                                        <p:tgtEl>
                                          <p:spTgt spid="61">
                                            <p:txEl>
                                              <p:pRg st="2" end="2"/>
                                            </p:txEl>
                                          </p:spTgt>
                                        </p:tgtEl>
                                        <p:attrNameLst>
                                          <p:attrName>ppt_x</p:attrName>
                                        </p:attrNameLst>
                                      </p:cBhvr>
                                      <p:tavLst>
                                        <p:tav tm="0">
                                          <p:val>
                                            <p:strVal val="#ppt_x"/>
                                          </p:val>
                                        </p:tav>
                                        <p:tav tm="100000">
                                          <p:val>
                                            <p:strVal val="#ppt_x"/>
                                          </p:val>
                                        </p:tav>
                                      </p:tavLst>
                                    </p:anim>
                                    <p:anim calcmode="lin" valueType="num">
                                      <p:cBhvr>
                                        <p:cTn id="66" dur="500" fill="hold"/>
                                        <p:tgtEl>
                                          <p:spTgt spid="6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build="p"/>
      <p:bldP spid="37" grpId="0" animBg="1"/>
      <p:bldP spid="52" grpId="0"/>
      <p:bldP spid="66" grpId="0"/>
      <p:bldP spid="8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41697"/>
            <a:ext cx="8904855" cy="596684"/>
          </a:xfrm>
        </p:spPr>
        <p:txBody>
          <a:bodyPr/>
          <a:lstStyle/>
          <a:p>
            <a:r>
              <a:rPr lang="en-US" sz="3400" dirty="0" smtClean="0"/>
              <a:t>Share of Taxes Paid By the Rich</a:t>
            </a:r>
          </a:p>
        </p:txBody>
      </p:sp>
      <p:sp>
        <p:nvSpPr>
          <p:cNvPr id="61" name="Text Box 10"/>
          <p:cNvSpPr txBox="1">
            <a:spLocks noChangeArrowheads="1"/>
          </p:cNvSpPr>
          <p:nvPr/>
        </p:nvSpPr>
        <p:spPr bwMode="auto">
          <a:xfrm>
            <a:off x="73111" y="2301266"/>
            <a:ext cx="4067571" cy="2744341"/>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dirty="0" smtClean="0">
                <a:latin typeface="Times New Roman" pitchFamily="18" charset="0"/>
                <a:cs typeface="Times New Roman" pitchFamily="18" charset="0"/>
              </a:rPr>
              <a:t>The share of personal income taxes paid by the top one-half percent of earners is shown here. </a:t>
            </a:r>
          </a:p>
          <a:p>
            <a:pPr marL="115888" indent="-115888">
              <a:lnSpc>
                <a:spcPct val="90000"/>
              </a:lnSpc>
              <a:spcBef>
                <a:spcPct val="50000"/>
              </a:spcBef>
              <a:buFontTx/>
              <a:buChar char="•"/>
            </a:pPr>
            <a:r>
              <a:rPr lang="en-US" sz="2000" dirty="0" smtClean="0">
                <a:latin typeface="Times New Roman" pitchFamily="18" charset="0"/>
                <a:cs typeface="Times New Roman" pitchFamily="18" charset="0"/>
              </a:rPr>
              <a:t>Over the last half century, the share of taxes paid by these earners has increased even though their rates have declined. This indicates that the supply side effects are strong for these taxpayers. </a:t>
            </a:r>
          </a:p>
        </p:txBody>
      </p:sp>
      <p:cxnSp>
        <p:nvCxnSpPr>
          <p:cNvPr id="92" name="Straight Connector 91"/>
          <p:cNvCxnSpPr/>
          <p:nvPr/>
        </p:nvCxnSpPr>
        <p:spPr>
          <a:xfrm>
            <a:off x="4128073"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rot="5400000">
            <a:off x="3127696" y="3807596"/>
            <a:ext cx="3111977" cy="1588"/>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4683683" y="5483332"/>
            <a:ext cx="4125663"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5205202" y="5518394"/>
            <a:ext cx="54373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1968</a:t>
            </a:r>
            <a:endParaRPr lang="en-US" sz="1400" dirty="0">
              <a:latin typeface="Times New Roman" pitchFamily="18" charset="0"/>
              <a:cs typeface="Times New Roman" pitchFamily="18" charset="0"/>
            </a:endParaRPr>
          </a:p>
        </p:txBody>
      </p:sp>
      <p:sp>
        <p:nvSpPr>
          <p:cNvPr id="28" name="TextBox 27"/>
          <p:cNvSpPr txBox="1"/>
          <p:nvPr/>
        </p:nvSpPr>
        <p:spPr>
          <a:xfrm>
            <a:off x="5862918" y="5518394"/>
            <a:ext cx="54373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1976</a:t>
            </a:r>
            <a:endParaRPr lang="en-US" sz="1400" dirty="0">
              <a:latin typeface="Times New Roman" pitchFamily="18" charset="0"/>
              <a:cs typeface="Times New Roman" pitchFamily="18" charset="0"/>
            </a:endParaRPr>
          </a:p>
        </p:txBody>
      </p:sp>
      <p:sp>
        <p:nvSpPr>
          <p:cNvPr id="29" name="TextBox 28"/>
          <p:cNvSpPr txBox="1"/>
          <p:nvPr/>
        </p:nvSpPr>
        <p:spPr>
          <a:xfrm>
            <a:off x="6533333" y="5518364"/>
            <a:ext cx="54373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1984</a:t>
            </a:r>
            <a:endParaRPr lang="en-US" sz="1400" dirty="0">
              <a:latin typeface="Times New Roman" pitchFamily="18" charset="0"/>
              <a:cs typeface="Times New Roman" pitchFamily="18" charset="0"/>
            </a:endParaRPr>
          </a:p>
        </p:txBody>
      </p:sp>
      <p:sp>
        <p:nvSpPr>
          <p:cNvPr id="30" name="TextBox 29"/>
          <p:cNvSpPr txBox="1"/>
          <p:nvPr/>
        </p:nvSpPr>
        <p:spPr>
          <a:xfrm>
            <a:off x="7191048" y="5516347"/>
            <a:ext cx="54373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1992</a:t>
            </a:r>
            <a:endParaRPr lang="en-US" sz="1400" dirty="0">
              <a:latin typeface="Times New Roman" pitchFamily="18" charset="0"/>
              <a:cs typeface="Times New Roman" pitchFamily="18" charset="0"/>
            </a:endParaRPr>
          </a:p>
        </p:txBody>
      </p:sp>
      <p:sp>
        <p:nvSpPr>
          <p:cNvPr id="45" name="TextBox 44"/>
          <p:cNvSpPr txBox="1"/>
          <p:nvPr/>
        </p:nvSpPr>
        <p:spPr>
          <a:xfrm>
            <a:off x="7848763" y="5516347"/>
            <a:ext cx="54373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2000</a:t>
            </a:r>
            <a:endParaRPr lang="en-US" sz="1400" dirty="0">
              <a:latin typeface="Times New Roman" pitchFamily="18" charset="0"/>
              <a:cs typeface="Times New Roman" pitchFamily="18" charset="0"/>
            </a:endParaRPr>
          </a:p>
        </p:txBody>
      </p:sp>
      <p:sp>
        <p:nvSpPr>
          <p:cNvPr id="46" name="TextBox 45"/>
          <p:cNvSpPr txBox="1"/>
          <p:nvPr/>
        </p:nvSpPr>
        <p:spPr>
          <a:xfrm>
            <a:off x="8487428" y="5516317"/>
            <a:ext cx="54373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2008</a:t>
            </a:r>
            <a:endParaRPr lang="en-US" sz="1400" dirty="0">
              <a:latin typeface="Times New Roman" pitchFamily="18" charset="0"/>
              <a:cs typeface="Times New Roman" pitchFamily="18" charset="0"/>
            </a:endParaRPr>
          </a:p>
        </p:txBody>
      </p:sp>
      <p:cxnSp>
        <p:nvCxnSpPr>
          <p:cNvPr id="52" name="Straight Connector 51"/>
          <p:cNvCxnSpPr/>
          <p:nvPr/>
        </p:nvCxnSpPr>
        <p:spPr>
          <a:xfrm>
            <a:off x="5468988" y="5476581"/>
            <a:ext cx="0" cy="96802"/>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a:off x="6124601" y="5476581"/>
            <a:ext cx="0" cy="96802"/>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4" name="Straight Connector 53"/>
          <p:cNvCxnSpPr/>
          <p:nvPr/>
        </p:nvCxnSpPr>
        <p:spPr>
          <a:xfrm>
            <a:off x="6792915" y="5476581"/>
            <a:ext cx="0" cy="96802"/>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5" name="Straight Connector 54"/>
          <p:cNvCxnSpPr/>
          <p:nvPr/>
        </p:nvCxnSpPr>
        <p:spPr>
          <a:xfrm>
            <a:off x="7448528" y="5476581"/>
            <a:ext cx="0" cy="96802"/>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6" name="Straight Connector 55"/>
          <p:cNvCxnSpPr/>
          <p:nvPr/>
        </p:nvCxnSpPr>
        <p:spPr>
          <a:xfrm>
            <a:off x="8104142" y="5476581"/>
            <a:ext cx="0" cy="96802"/>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7" name="Straight Connector 56"/>
          <p:cNvCxnSpPr/>
          <p:nvPr/>
        </p:nvCxnSpPr>
        <p:spPr>
          <a:xfrm>
            <a:off x="8766105" y="5489281"/>
            <a:ext cx="0" cy="96802"/>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4268182" y="5162733"/>
            <a:ext cx="364202" cy="307777"/>
          </a:xfrm>
          <a:prstGeom prst="rect">
            <a:avLst/>
          </a:prstGeom>
          <a:noFill/>
        </p:spPr>
        <p:txBody>
          <a:bodyPr wrap="none" rtlCol="0">
            <a:spAutoFit/>
          </a:bodyPr>
          <a:lstStyle/>
          <a:p>
            <a:pPr algn="r"/>
            <a:r>
              <a:rPr lang="en-US" sz="1400" dirty="0" smtClean="0">
                <a:latin typeface="Times New Roman" pitchFamily="18" charset="0"/>
                <a:cs typeface="Times New Roman" pitchFamily="18" charset="0"/>
              </a:rPr>
              <a:t>14</a:t>
            </a:r>
            <a:endParaRPr lang="en-US" sz="1400" dirty="0">
              <a:latin typeface="Times New Roman" pitchFamily="18" charset="0"/>
              <a:cs typeface="Times New Roman" pitchFamily="18" charset="0"/>
            </a:endParaRPr>
          </a:p>
        </p:txBody>
      </p:sp>
      <p:sp>
        <p:nvSpPr>
          <p:cNvPr id="59" name="TextBox 58"/>
          <p:cNvSpPr txBox="1"/>
          <p:nvPr/>
        </p:nvSpPr>
        <p:spPr>
          <a:xfrm>
            <a:off x="4268182" y="4156476"/>
            <a:ext cx="364202" cy="307777"/>
          </a:xfrm>
          <a:prstGeom prst="rect">
            <a:avLst/>
          </a:prstGeom>
          <a:noFill/>
        </p:spPr>
        <p:txBody>
          <a:bodyPr wrap="none" rtlCol="0">
            <a:spAutoFit/>
          </a:bodyPr>
          <a:lstStyle/>
          <a:p>
            <a:pPr algn="r"/>
            <a:r>
              <a:rPr lang="en-US" sz="1400" dirty="0" smtClean="0">
                <a:latin typeface="Times New Roman" pitchFamily="18" charset="0"/>
                <a:cs typeface="Times New Roman" pitchFamily="18" charset="0"/>
              </a:rPr>
              <a:t>20</a:t>
            </a:r>
            <a:endParaRPr lang="en-US" sz="1400" dirty="0">
              <a:latin typeface="Times New Roman" pitchFamily="18" charset="0"/>
              <a:cs typeface="Times New Roman" pitchFamily="18" charset="0"/>
            </a:endParaRPr>
          </a:p>
        </p:txBody>
      </p:sp>
      <p:sp>
        <p:nvSpPr>
          <p:cNvPr id="60" name="TextBox 59"/>
          <p:cNvSpPr txBox="1"/>
          <p:nvPr/>
        </p:nvSpPr>
        <p:spPr>
          <a:xfrm>
            <a:off x="4268182" y="3784523"/>
            <a:ext cx="364202" cy="307777"/>
          </a:xfrm>
          <a:prstGeom prst="rect">
            <a:avLst/>
          </a:prstGeom>
          <a:noFill/>
        </p:spPr>
        <p:txBody>
          <a:bodyPr wrap="none" rtlCol="0">
            <a:spAutoFit/>
          </a:bodyPr>
          <a:lstStyle/>
          <a:p>
            <a:pPr algn="r"/>
            <a:r>
              <a:rPr lang="en-US" sz="1400" dirty="0" smtClean="0">
                <a:latin typeface="Times New Roman" pitchFamily="18" charset="0"/>
                <a:cs typeface="Times New Roman" pitchFamily="18" charset="0"/>
              </a:rPr>
              <a:t>22</a:t>
            </a:r>
            <a:endParaRPr lang="en-US" sz="1400" dirty="0">
              <a:latin typeface="Times New Roman" pitchFamily="18" charset="0"/>
              <a:cs typeface="Times New Roman" pitchFamily="18" charset="0"/>
            </a:endParaRPr>
          </a:p>
        </p:txBody>
      </p:sp>
      <p:sp>
        <p:nvSpPr>
          <p:cNvPr id="62" name="TextBox 61"/>
          <p:cNvSpPr txBox="1"/>
          <p:nvPr/>
        </p:nvSpPr>
        <p:spPr>
          <a:xfrm>
            <a:off x="4268182" y="3483812"/>
            <a:ext cx="364202" cy="307777"/>
          </a:xfrm>
          <a:prstGeom prst="rect">
            <a:avLst/>
          </a:prstGeom>
          <a:noFill/>
        </p:spPr>
        <p:txBody>
          <a:bodyPr wrap="none" rtlCol="0">
            <a:spAutoFit/>
          </a:bodyPr>
          <a:lstStyle/>
          <a:p>
            <a:pPr algn="r"/>
            <a:r>
              <a:rPr lang="en-US" sz="1400" dirty="0" smtClean="0">
                <a:latin typeface="Times New Roman" pitchFamily="18" charset="0"/>
                <a:cs typeface="Times New Roman" pitchFamily="18" charset="0"/>
              </a:rPr>
              <a:t>24</a:t>
            </a:r>
            <a:endParaRPr lang="en-US" sz="1400" dirty="0">
              <a:latin typeface="Times New Roman" pitchFamily="18" charset="0"/>
              <a:cs typeface="Times New Roman" pitchFamily="18" charset="0"/>
            </a:endParaRPr>
          </a:p>
        </p:txBody>
      </p:sp>
      <p:sp>
        <p:nvSpPr>
          <p:cNvPr id="63" name="TextBox 62"/>
          <p:cNvSpPr txBox="1"/>
          <p:nvPr/>
        </p:nvSpPr>
        <p:spPr>
          <a:xfrm>
            <a:off x="4268182" y="2473381"/>
            <a:ext cx="364202" cy="307777"/>
          </a:xfrm>
          <a:prstGeom prst="rect">
            <a:avLst/>
          </a:prstGeom>
          <a:noFill/>
        </p:spPr>
        <p:txBody>
          <a:bodyPr wrap="none" rtlCol="0">
            <a:spAutoFit/>
          </a:bodyPr>
          <a:lstStyle/>
          <a:p>
            <a:pPr algn="r"/>
            <a:r>
              <a:rPr lang="en-US" sz="1400" dirty="0" smtClean="0">
                <a:latin typeface="Times New Roman" pitchFamily="18" charset="0"/>
                <a:cs typeface="Times New Roman" pitchFamily="18" charset="0"/>
              </a:rPr>
              <a:t>30</a:t>
            </a:r>
            <a:endParaRPr lang="en-US" sz="1400" dirty="0">
              <a:latin typeface="Times New Roman" pitchFamily="18" charset="0"/>
              <a:cs typeface="Times New Roman" pitchFamily="18" charset="0"/>
            </a:endParaRPr>
          </a:p>
        </p:txBody>
      </p:sp>
      <p:cxnSp>
        <p:nvCxnSpPr>
          <p:cNvPr id="64" name="Straight Connector 63"/>
          <p:cNvCxnSpPr/>
          <p:nvPr/>
        </p:nvCxnSpPr>
        <p:spPr>
          <a:xfrm>
            <a:off x="4590971" y="2629417"/>
            <a:ext cx="85825"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5" name="Straight Connector 64"/>
          <p:cNvCxnSpPr/>
          <p:nvPr/>
        </p:nvCxnSpPr>
        <p:spPr>
          <a:xfrm>
            <a:off x="4590971" y="3633146"/>
            <a:ext cx="85825"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6" name="Straight Connector 65"/>
          <p:cNvCxnSpPr/>
          <p:nvPr/>
        </p:nvCxnSpPr>
        <p:spPr>
          <a:xfrm>
            <a:off x="4590971" y="3965962"/>
            <a:ext cx="85825"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7" name="Straight Connector 66"/>
          <p:cNvCxnSpPr/>
          <p:nvPr/>
        </p:nvCxnSpPr>
        <p:spPr>
          <a:xfrm>
            <a:off x="4590971" y="4314947"/>
            <a:ext cx="85825"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8" name="Straight Connector 67"/>
          <p:cNvCxnSpPr/>
          <p:nvPr/>
        </p:nvCxnSpPr>
        <p:spPr>
          <a:xfrm>
            <a:off x="4590971" y="5319023"/>
            <a:ext cx="85825"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112" name="TextBox 111"/>
          <p:cNvSpPr txBox="1"/>
          <p:nvPr/>
        </p:nvSpPr>
        <p:spPr>
          <a:xfrm>
            <a:off x="5257148" y="1504460"/>
            <a:ext cx="2667221" cy="553998"/>
          </a:xfrm>
          <a:prstGeom prst="rect">
            <a:avLst/>
          </a:prstGeom>
          <a:noFill/>
        </p:spPr>
        <p:txBody>
          <a:bodyPr wrap="none" rtlCol="0">
            <a:spAutoFit/>
          </a:bodyPr>
          <a:lstStyle/>
          <a:p>
            <a:pPr algn="ctr"/>
            <a:r>
              <a:rPr lang="en-US" sz="1500" b="1" i="1" dirty="0" smtClean="0">
                <a:latin typeface="Times New Roman" pitchFamily="18" charset="0"/>
                <a:cs typeface="Times New Roman" pitchFamily="18" charset="0"/>
              </a:rPr>
              <a:t>Share of Personal Income Tax </a:t>
            </a:r>
          </a:p>
          <a:p>
            <a:pPr algn="ctr"/>
            <a:r>
              <a:rPr lang="en-US" sz="1500" b="1" i="1" dirty="0" smtClean="0">
                <a:latin typeface="Times New Roman" pitchFamily="18" charset="0"/>
                <a:cs typeface="Times New Roman" pitchFamily="18" charset="0"/>
              </a:rPr>
              <a:t>Paid by Top 0.5% of Earners</a:t>
            </a:r>
            <a:endParaRPr lang="en-US" sz="1500" b="1" i="1" dirty="0">
              <a:latin typeface="Times New Roman" pitchFamily="18" charset="0"/>
              <a:cs typeface="Times New Roman" pitchFamily="18" charset="0"/>
            </a:endParaRPr>
          </a:p>
        </p:txBody>
      </p:sp>
      <p:sp>
        <p:nvSpPr>
          <p:cNvPr id="44" name="TextBox 43"/>
          <p:cNvSpPr txBox="1"/>
          <p:nvPr/>
        </p:nvSpPr>
        <p:spPr>
          <a:xfrm>
            <a:off x="4544802" y="5518394"/>
            <a:ext cx="54373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1960</a:t>
            </a:r>
            <a:endParaRPr lang="en-US" sz="1400" dirty="0">
              <a:latin typeface="Times New Roman" pitchFamily="18" charset="0"/>
              <a:cs typeface="Times New Roman" pitchFamily="18" charset="0"/>
            </a:endParaRPr>
          </a:p>
        </p:txBody>
      </p:sp>
      <p:cxnSp>
        <p:nvCxnSpPr>
          <p:cNvPr id="47" name="Straight Connector 46"/>
          <p:cNvCxnSpPr/>
          <p:nvPr/>
        </p:nvCxnSpPr>
        <p:spPr>
          <a:xfrm>
            <a:off x="4808588" y="5476581"/>
            <a:ext cx="0" cy="96802"/>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rot="5400000">
            <a:off x="4634744" y="5442167"/>
            <a:ext cx="96802" cy="1588"/>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0" name="Straight Connector 79"/>
          <p:cNvCxnSpPr/>
          <p:nvPr/>
        </p:nvCxnSpPr>
        <p:spPr>
          <a:xfrm rot="10800000" flipV="1">
            <a:off x="4651435" y="5394560"/>
            <a:ext cx="63776" cy="2675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rot="10800000" flipV="1">
            <a:off x="4651435" y="5343760"/>
            <a:ext cx="63776" cy="2675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84" name="TextBox 83"/>
          <p:cNvSpPr txBox="1"/>
          <p:nvPr/>
        </p:nvSpPr>
        <p:spPr>
          <a:xfrm>
            <a:off x="4274532" y="4838883"/>
            <a:ext cx="364202" cy="307777"/>
          </a:xfrm>
          <a:prstGeom prst="rect">
            <a:avLst/>
          </a:prstGeom>
          <a:noFill/>
        </p:spPr>
        <p:txBody>
          <a:bodyPr wrap="none" rtlCol="0">
            <a:spAutoFit/>
          </a:bodyPr>
          <a:lstStyle/>
          <a:p>
            <a:pPr algn="r"/>
            <a:r>
              <a:rPr lang="en-US" sz="1400" dirty="0" smtClean="0">
                <a:latin typeface="Times New Roman" pitchFamily="18" charset="0"/>
                <a:cs typeface="Times New Roman" pitchFamily="18" charset="0"/>
              </a:rPr>
              <a:t>16</a:t>
            </a:r>
            <a:endParaRPr lang="en-US" sz="1400" dirty="0">
              <a:latin typeface="Times New Roman" pitchFamily="18" charset="0"/>
              <a:cs typeface="Times New Roman" pitchFamily="18" charset="0"/>
            </a:endParaRPr>
          </a:p>
        </p:txBody>
      </p:sp>
      <p:cxnSp>
        <p:nvCxnSpPr>
          <p:cNvPr id="85" name="Straight Connector 84"/>
          <p:cNvCxnSpPr/>
          <p:nvPr/>
        </p:nvCxnSpPr>
        <p:spPr>
          <a:xfrm>
            <a:off x="4597321" y="4995173"/>
            <a:ext cx="85825"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86" name="TextBox 85"/>
          <p:cNvSpPr txBox="1"/>
          <p:nvPr/>
        </p:nvSpPr>
        <p:spPr>
          <a:xfrm>
            <a:off x="4274532" y="4502333"/>
            <a:ext cx="364202" cy="307777"/>
          </a:xfrm>
          <a:prstGeom prst="rect">
            <a:avLst/>
          </a:prstGeom>
          <a:noFill/>
        </p:spPr>
        <p:txBody>
          <a:bodyPr wrap="none" rtlCol="0">
            <a:spAutoFit/>
          </a:bodyPr>
          <a:lstStyle/>
          <a:p>
            <a:pPr algn="r"/>
            <a:r>
              <a:rPr lang="en-US" sz="1400" dirty="0" smtClean="0">
                <a:latin typeface="Times New Roman" pitchFamily="18" charset="0"/>
                <a:cs typeface="Times New Roman" pitchFamily="18" charset="0"/>
              </a:rPr>
              <a:t>18</a:t>
            </a:r>
            <a:endParaRPr lang="en-US" sz="1400" dirty="0">
              <a:latin typeface="Times New Roman" pitchFamily="18" charset="0"/>
              <a:cs typeface="Times New Roman" pitchFamily="18" charset="0"/>
            </a:endParaRPr>
          </a:p>
        </p:txBody>
      </p:sp>
      <p:cxnSp>
        <p:nvCxnSpPr>
          <p:cNvPr id="87" name="Straight Connector 86"/>
          <p:cNvCxnSpPr/>
          <p:nvPr/>
        </p:nvCxnSpPr>
        <p:spPr>
          <a:xfrm>
            <a:off x="4597321" y="4658623"/>
            <a:ext cx="85825"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88" name="TextBox 87"/>
          <p:cNvSpPr txBox="1"/>
          <p:nvPr/>
        </p:nvSpPr>
        <p:spPr>
          <a:xfrm>
            <a:off x="4274532" y="3137083"/>
            <a:ext cx="364202" cy="307777"/>
          </a:xfrm>
          <a:prstGeom prst="rect">
            <a:avLst/>
          </a:prstGeom>
          <a:noFill/>
        </p:spPr>
        <p:txBody>
          <a:bodyPr wrap="none" rtlCol="0">
            <a:spAutoFit/>
          </a:bodyPr>
          <a:lstStyle/>
          <a:p>
            <a:pPr algn="r"/>
            <a:r>
              <a:rPr lang="en-US" sz="1400" dirty="0" smtClean="0">
                <a:latin typeface="Times New Roman" pitchFamily="18" charset="0"/>
                <a:cs typeface="Times New Roman" pitchFamily="18" charset="0"/>
              </a:rPr>
              <a:t>26</a:t>
            </a:r>
            <a:endParaRPr lang="en-US" sz="1400" dirty="0">
              <a:latin typeface="Times New Roman" pitchFamily="18" charset="0"/>
              <a:cs typeface="Times New Roman" pitchFamily="18" charset="0"/>
            </a:endParaRPr>
          </a:p>
        </p:txBody>
      </p:sp>
      <p:cxnSp>
        <p:nvCxnSpPr>
          <p:cNvPr id="89" name="Straight Connector 88"/>
          <p:cNvCxnSpPr/>
          <p:nvPr/>
        </p:nvCxnSpPr>
        <p:spPr>
          <a:xfrm>
            <a:off x="4597321" y="3293373"/>
            <a:ext cx="85825"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90" name="TextBox 89"/>
          <p:cNvSpPr txBox="1"/>
          <p:nvPr/>
        </p:nvSpPr>
        <p:spPr>
          <a:xfrm>
            <a:off x="4274532" y="2800533"/>
            <a:ext cx="364202" cy="307777"/>
          </a:xfrm>
          <a:prstGeom prst="rect">
            <a:avLst/>
          </a:prstGeom>
          <a:noFill/>
        </p:spPr>
        <p:txBody>
          <a:bodyPr wrap="none" rtlCol="0">
            <a:spAutoFit/>
          </a:bodyPr>
          <a:lstStyle/>
          <a:p>
            <a:pPr algn="r"/>
            <a:r>
              <a:rPr lang="en-US" sz="1400" dirty="0" smtClean="0">
                <a:latin typeface="Times New Roman" pitchFamily="18" charset="0"/>
                <a:cs typeface="Times New Roman" pitchFamily="18" charset="0"/>
              </a:rPr>
              <a:t>28</a:t>
            </a:r>
            <a:endParaRPr lang="en-US" sz="1400" dirty="0">
              <a:latin typeface="Times New Roman" pitchFamily="18" charset="0"/>
              <a:cs typeface="Times New Roman" pitchFamily="18" charset="0"/>
            </a:endParaRPr>
          </a:p>
        </p:txBody>
      </p:sp>
      <p:cxnSp>
        <p:nvCxnSpPr>
          <p:cNvPr id="91" name="Straight Connector 90"/>
          <p:cNvCxnSpPr/>
          <p:nvPr/>
        </p:nvCxnSpPr>
        <p:spPr>
          <a:xfrm>
            <a:off x="4597321" y="2956823"/>
            <a:ext cx="85825"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93" name="Freeform 92"/>
          <p:cNvSpPr/>
          <p:nvPr/>
        </p:nvSpPr>
        <p:spPr>
          <a:xfrm>
            <a:off x="4699000" y="2747385"/>
            <a:ext cx="4140200" cy="2641600"/>
          </a:xfrm>
          <a:custGeom>
            <a:avLst/>
            <a:gdLst>
              <a:gd name="connsiteX0" fmla="*/ 0 w 4140200"/>
              <a:gd name="connsiteY0" fmla="*/ 2076450 h 2641600"/>
              <a:gd name="connsiteX1" fmla="*/ 101600 w 4140200"/>
              <a:gd name="connsiteY1" fmla="*/ 1644650 h 2641600"/>
              <a:gd name="connsiteX2" fmla="*/ 177800 w 4140200"/>
              <a:gd name="connsiteY2" fmla="*/ 2254250 h 2641600"/>
              <a:gd name="connsiteX3" fmla="*/ 266700 w 4140200"/>
              <a:gd name="connsiteY3" fmla="*/ 2286000 h 2641600"/>
              <a:gd name="connsiteX4" fmla="*/ 361950 w 4140200"/>
              <a:gd name="connsiteY4" fmla="*/ 2190750 h 2641600"/>
              <a:gd name="connsiteX5" fmla="*/ 438150 w 4140200"/>
              <a:gd name="connsiteY5" fmla="*/ 1892300 h 2641600"/>
              <a:gd name="connsiteX6" fmla="*/ 527050 w 4140200"/>
              <a:gd name="connsiteY6" fmla="*/ 2101850 h 2641600"/>
              <a:gd name="connsiteX7" fmla="*/ 622300 w 4140200"/>
              <a:gd name="connsiteY7" fmla="*/ 1955800 h 2641600"/>
              <a:gd name="connsiteX8" fmla="*/ 679450 w 4140200"/>
              <a:gd name="connsiteY8" fmla="*/ 1993900 h 2641600"/>
              <a:gd name="connsiteX9" fmla="*/ 762000 w 4140200"/>
              <a:gd name="connsiteY9" fmla="*/ 2241550 h 2641600"/>
              <a:gd name="connsiteX10" fmla="*/ 933450 w 4140200"/>
              <a:gd name="connsiteY10" fmla="*/ 2495550 h 2641600"/>
              <a:gd name="connsiteX11" fmla="*/ 1009650 w 4140200"/>
              <a:gd name="connsiteY11" fmla="*/ 2368550 h 2641600"/>
              <a:gd name="connsiteX12" fmla="*/ 1085850 w 4140200"/>
              <a:gd name="connsiteY12" fmla="*/ 2305050 h 2641600"/>
              <a:gd name="connsiteX13" fmla="*/ 1187450 w 4140200"/>
              <a:gd name="connsiteY13" fmla="*/ 2565400 h 2641600"/>
              <a:gd name="connsiteX14" fmla="*/ 1276350 w 4140200"/>
              <a:gd name="connsiteY14" fmla="*/ 2578100 h 2641600"/>
              <a:gd name="connsiteX15" fmla="*/ 1422400 w 4140200"/>
              <a:gd name="connsiteY15" fmla="*/ 2374900 h 2641600"/>
              <a:gd name="connsiteX16" fmla="*/ 1498600 w 4140200"/>
              <a:gd name="connsiteY16" fmla="*/ 2400300 h 2641600"/>
              <a:gd name="connsiteX17" fmla="*/ 1593850 w 4140200"/>
              <a:gd name="connsiteY17" fmla="*/ 2533650 h 2641600"/>
              <a:gd name="connsiteX18" fmla="*/ 1670050 w 4140200"/>
              <a:gd name="connsiteY18" fmla="*/ 2343150 h 2641600"/>
              <a:gd name="connsiteX19" fmla="*/ 1765300 w 4140200"/>
              <a:gd name="connsiteY19" fmla="*/ 2489200 h 2641600"/>
              <a:gd name="connsiteX20" fmla="*/ 1847850 w 4140200"/>
              <a:gd name="connsiteY20" fmla="*/ 2641600 h 2641600"/>
              <a:gd name="connsiteX21" fmla="*/ 2000250 w 4140200"/>
              <a:gd name="connsiteY21" fmla="*/ 2152650 h 2641600"/>
              <a:gd name="connsiteX22" fmla="*/ 2184400 w 4140200"/>
              <a:gd name="connsiteY22" fmla="*/ 1898650 h 2641600"/>
              <a:gd name="connsiteX23" fmla="*/ 2241550 w 4140200"/>
              <a:gd name="connsiteY23" fmla="*/ 1371600 h 2641600"/>
              <a:gd name="connsiteX24" fmla="*/ 2324100 w 4140200"/>
              <a:gd name="connsiteY24" fmla="*/ 1619250 h 2641600"/>
              <a:gd name="connsiteX25" fmla="*/ 2406650 w 4140200"/>
              <a:gd name="connsiteY25" fmla="*/ 1212850 h 2641600"/>
              <a:gd name="connsiteX26" fmla="*/ 2495550 w 4140200"/>
              <a:gd name="connsiteY26" fmla="*/ 1593850 h 2641600"/>
              <a:gd name="connsiteX27" fmla="*/ 2571750 w 4140200"/>
              <a:gd name="connsiteY27" fmla="*/ 1536700 h 2641600"/>
              <a:gd name="connsiteX28" fmla="*/ 2654300 w 4140200"/>
              <a:gd name="connsiteY28" fmla="*/ 1746250 h 2641600"/>
              <a:gd name="connsiteX29" fmla="*/ 2813050 w 4140200"/>
              <a:gd name="connsiteY29" fmla="*/ 1803400 h 2641600"/>
              <a:gd name="connsiteX30" fmla="*/ 2921000 w 4140200"/>
              <a:gd name="connsiteY30" fmla="*/ 1809750 h 2641600"/>
              <a:gd name="connsiteX31" fmla="*/ 2959100 w 4140200"/>
              <a:gd name="connsiteY31" fmla="*/ 1606550 h 2641600"/>
              <a:gd name="connsiteX32" fmla="*/ 3048000 w 4140200"/>
              <a:gd name="connsiteY32" fmla="*/ 1187450 h 2641600"/>
              <a:gd name="connsiteX33" fmla="*/ 3162300 w 4140200"/>
              <a:gd name="connsiteY33" fmla="*/ 825500 h 2641600"/>
              <a:gd name="connsiteX34" fmla="*/ 3244850 w 4140200"/>
              <a:gd name="connsiteY34" fmla="*/ 622300 h 2641600"/>
              <a:gd name="connsiteX35" fmla="*/ 3327400 w 4140200"/>
              <a:gd name="connsiteY35" fmla="*/ 387350 h 2641600"/>
              <a:gd name="connsiteX36" fmla="*/ 3397250 w 4140200"/>
              <a:gd name="connsiteY36" fmla="*/ 215900 h 2641600"/>
              <a:gd name="connsiteX37" fmla="*/ 3473450 w 4140200"/>
              <a:gd name="connsiteY37" fmla="*/ 774700 h 2641600"/>
              <a:gd name="connsiteX38" fmla="*/ 3568700 w 4140200"/>
              <a:gd name="connsiteY38" fmla="*/ 1187450 h 2641600"/>
              <a:gd name="connsiteX39" fmla="*/ 3683000 w 4140200"/>
              <a:gd name="connsiteY39" fmla="*/ 793750 h 2641600"/>
              <a:gd name="connsiteX40" fmla="*/ 3778250 w 4140200"/>
              <a:gd name="connsiteY40" fmla="*/ 431800 h 2641600"/>
              <a:gd name="connsiteX41" fmla="*/ 3816350 w 4140200"/>
              <a:gd name="connsiteY41" fmla="*/ 266700 h 2641600"/>
              <a:gd name="connsiteX42" fmla="*/ 3987800 w 4140200"/>
              <a:gd name="connsiteY42" fmla="*/ 158750 h 2641600"/>
              <a:gd name="connsiteX43" fmla="*/ 4064000 w 4140200"/>
              <a:gd name="connsiteY43" fmla="*/ 0 h 2641600"/>
              <a:gd name="connsiteX44" fmla="*/ 4140200 w 4140200"/>
              <a:gd name="connsiteY44" fmla="*/ 463550 h 264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4140200" h="2641600">
                <a:moveTo>
                  <a:pt x="0" y="2076450"/>
                </a:moveTo>
                <a:lnTo>
                  <a:pt x="101600" y="1644650"/>
                </a:lnTo>
                <a:lnTo>
                  <a:pt x="177800" y="2254250"/>
                </a:lnTo>
                <a:lnTo>
                  <a:pt x="266700" y="2286000"/>
                </a:lnTo>
                <a:lnTo>
                  <a:pt x="361950" y="2190750"/>
                </a:lnTo>
                <a:lnTo>
                  <a:pt x="438150" y="1892300"/>
                </a:lnTo>
                <a:lnTo>
                  <a:pt x="527050" y="2101850"/>
                </a:lnTo>
                <a:lnTo>
                  <a:pt x="622300" y="1955800"/>
                </a:lnTo>
                <a:lnTo>
                  <a:pt x="679450" y="1993900"/>
                </a:lnTo>
                <a:lnTo>
                  <a:pt x="762000" y="2241550"/>
                </a:lnTo>
                <a:lnTo>
                  <a:pt x="933450" y="2495550"/>
                </a:lnTo>
                <a:lnTo>
                  <a:pt x="1009650" y="2368550"/>
                </a:lnTo>
                <a:lnTo>
                  <a:pt x="1085850" y="2305050"/>
                </a:lnTo>
                <a:lnTo>
                  <a:pt x="1187450" y="2565400"/>
                </a:lnTo>
                <a:lnTo>
                  <a:pt x="1276350" y="2578100"/>
                </a:lnTo>
                <a:lnTo>
                  <a:pt x="1422400" y="2374900"/>
                </a:lnTo>
                <a:lnTo>
                  <a:pt x="1498600" y="2400300"/>
                </a:lnTo>
                <a:lnTo>
                  <a:pt x="1593850" y="2533650"/>
                </a:lnTo>
                <a:lnTo>
                  <a:pt x="1670050" y="2343150"/>
                </a:lnTo>
                <a:lnTo>
                  <a:pt x="1765300" y="2489200"/>
                </a:lnTo>
                <a:lnTo>
                  <a:pt x="1847850" y="2641600"/>
                </a:lnTo>
                <a:lnTo>
                  <a:pt x="2000250" y="2152650"/>
                </a:lnTo>
                <a:lnTo>
                  <a:pt x="2184400" y="1898650"/>
                </a:lnTo>
                <a:lnTo>
                  <a:pt x="2241550" y="1371600"/>
                </a:lnTo>
                <a:lnTo>
                  <a:pt x="2324100" y="1619250"/>
                </a:lnTo>
                <a:lnTo>
                  <a:pt x="2406650" y="1212850"/>
                </a:lnTo>
                <a:lnTo>
                  <a:pt x="2495550" y="1593850"/>
                </a:lnTo>
                <a:lnTo>
                  <a:pt x="2571750" y="1536700"/>
                </a:lnTo>
                <a:lnTo>
                  <a:pt x="2654300" y="1746250"/>
                </a:lnTo>
                <a:lnTo>
                  <a:pt x="2813050" y="1803400"/>
                </a:lnTo>
                <a:lnTo>
                  <a:pt x="2921000" y="1809750"/>
                </a:lnTo>
                <a:lnTo>
                  <a:pt x="2959100" y="1606550"/>
                </a:lnTo>
                <a:lnTo>
                  <a:pt x="3048000" y="1187450"/>
                </a:lnTo>
                <a:lnTo>
                  <a:pt x="3162300" y="825500"/>
                </a:lnTo>
                <a:lnTo>
                  <a:pt x="3244850" y="622300"/>
                </a:lnTo>
                <a:lnTo>
                  <a:pt x="3327400" y="387350"/>
                </a:lnTo>
                <a:lnTo>
                  <a:pt x="3397250" y="215900"/>
                </a:lnTo>
                <a:lnTo>
                  <a:pt x="3473450" y="774700"/>
                </a:lnTo>
                <a:lnTo>
                  <a:pt x="3568700" y="1187450"/>
                </a:lnTo>
                <a:lnTo>
                  <a:pt x="3683000" y="793750"/>
                </a:lnTo>
                <a:lnTo>
                  <a:pt x="3778250" y="431800"/>
                </a:lnTo>
                <a:lnTo>
                  <a:pt x="3816350" y="266700"/>
                </a:lnTo>
                <a:lnTo>
                  <a:pt x="3987800" y="158750"/>
                </a:lnTo>
                <a:lnTo>
                  <a:pt x="4064000" y="0"/>
                </a:lnTo>
                <a:lnTo>
                  <a:pt x="4140200" y="463550"/>
                </a:lnTo>
              </a:path>
            </a:pathLst>
          </a:custGeom>
          <a:ln w="38100" cap="flat" cmpd="sng" algn="ctr">
            <a:solidFill>
              <a:schemeClr val="accent1">
                <a:lumMod val="75000"/>
              </a:schemeClr>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94" name="Group 334"/>
          <p:cNvGrpSpPr>
            <a:grpSpLocks/>
          </p:cNvGrpSpPr>
          <p:nvPr/>
        </p:nvGrpSpPr>
        <p:grpSpPr bwMode="auto">
          <a:xfrm>
            <a:off x="4816477" y="3779260"/>
            <a:ext cx="1208088" cy="803275"/>
            <a:chOff x="3205" y="1406"/>
            <a:chExt cx="761" cy="506"/>
          </a:xfrm>
        </p:grpSpPr>
        <p:sp>
          <p:nvSpPr>
            <p:cNvPr id="95" name="Line 335"/>
            <p:cNvSpPr>
              <a:spLocks noChangeShapeType="1"/>
            </p:cNvSpPr>
            <p:nvPr/>
          </p:nvSpPr>
          <p:spPr bwMode="auto">
            <a:xfrm flipH="1">
              <a:off x="3520" y="1720"/>
              <a:ext cx="96" cy="192"/>
            </a:xfrm>
            <a:prstGeom prst="line">
              <a:avLst/>
            </a:prstGeom>
            <a:noFill/>
            <a:ln w="31750">
              <a:solidFill>
                <a:schemeClr val="tx1"/>
              </a:solidFill>
              <a:round/>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400">
                <a:latin typeface="Times New Roman"/>
                <a:cs typeface="Times New Roman"/>
              </a:endParaRPr>
            </a:p>
          </p:txBody>
        </p:sp>
        <p:grpSp>
          <p:nvGrpSpPr>
            <p:cNvPr id="96" name="Group 336"/>
            <p:cNvGrpSpPr>
              <a:grpSpLocks/>
            </p:cNvGrpSpPr>
            <p:nvPr/>
          </p:nvGrpSpPr>
          <p:grpSpPr bwMode="auto">
            <a:xfrm>
              <a:off x="3205" y="1406"/>
              <a:ext cx="761" cy="334"/>
              <a:chOff x="3205" y="1406"/>
              <a:chExt cx="761" cy="334"/>
            </a:xfrm>
          </p:grpSpPr>
          <p:sp>
            <p:nvSpPr>
              <p:cNvPr id="97" name="Rectangle 337"/>
              <p:cNvSpPr>
                <a:spLocks noChangeArrowheads="1"/>
              </p:cNvSpPr>
              <p:nvPr/>
            </p:nvSpPr>
            <p:spPr bwMode="auto">
              <a:xfrm>
                <a:off x="3205" y="1406"/>
                <a:ext cx="761" cy="334"/>
              </a:xfrm>
              <a:prstGeom prst="rect">
                <a:avLst/>
              </a:prstGeom>
              <a:solidFill>
                <a:schemeClr val="bg1"/>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400">
                  <a:latin typeface="Times New Roman"/>
                  <a:cs typeface="Times New Roman"/>
                </a:endParaRPr>
              </a:p>
            </p:txBody>
          </p:sp>
          <p:sp>
            <p:nvSpPr>
              <p:cNvPr id="98" name="Rectangle 338"/>
              <p:cNvSpPr>
                <a:spLocks noChangeAspect="1" noChangeArrowheads="1"/>
              </p:cNvSpPr>
              <p:nvPr/>
            </p:nvSpPr>
            <p:spPr bwMode="auto">
              <a:xfrm>
                <a:off x="3256" y="1437"/>
                <a:ext cx="674" cy="283"/>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200" i="1" dirty="0">
                    <a:solidFill>
                      <a:srgbClr val="000000"/>
                    </a:solidFill>
                    <a:latin typeface="Times New Roman"/>
                    <a:cs typeface="Times New Roman"/>
                  </a:rPr>
                  <a:t>1964-65</a:t>
                </a:r>
                <a:r>
                  <a:rPr lang="en-US" sz="1200" b="0" dirty="0">
                    <a:solidFill>
                      <a:srgbClr val="000000"/>
                    </a:solidFill>
                    <a:latin typeface="Times New Roman"/>
                    <a:cs typeface="Times New Roman"/>
                  </a:rPr>
                  <a:t/>
                </a:r>
                <a:br>
                  <a:rPr lang="en-US" sz="1200" b="0" dirty="0">
                    <a:solidFill>
                      <a:srgbClr val="000000"/>
                    </a:solidFill>
                    <a:latin typeface="Times New Roman"/>
                    <a:cs typeface="Times New Roman"/>
                  </a:rPr>
                </a:br>
                <a:r>
                  <a:rPr lang="en-US" sz="1200" b="0" dirty="0">
                    <a:solidFill>
                      <a:srgbClr val="000000"/>
                    </a:solidFill>
                    <a:latin typeface="Times New Roman"/>
                    <a:cs typeface="Times New Roman"/>
                  </a:rPr>
                  <a:t>Top rate cut from</a:t>
                </a:r>
                <a:br>
                  <a:rPr lang="en-US" sz="1200" b="0" dirty="0">
                    <a:solidFill>
                      <a:srgbClr val="000000"/>
                    </a:solidFill>
                    <a:latin typeface="Times New Roman"/>
                    <a:cs typeface="Times New Roman"/>
                  </a:rPr>
                </a:br>
                <a:r>
                  <a:rPr lang="en-US" sz="1200" b="0" dirty="0">
                    <a:solidFill>
                      <a:srgbClr val="000000"/>
                    </a:solidFill>
                    <a:latin typeface="Times New Roman"/>
                    <a:cs typeface="Times New Roman"/>
                  </a:rPr>
                  <a:t>91% to 70%</a:t>
                </a:r>
                <a:endParaRPr lang="en-US" sz="1200" b="0" dirty="0">
                  <a:solidFill>
                    <a:schemeClr val="tx1"/>
                  </a:solidFill>
                  <a:latin typeface="Times New Roman"/>
                  <a:cs typeface="Times New Roman"/>
                </a:endParaRPr>
              </a:p>
            </p:txBody>
          </p:sp>
        </p:grpSp>
      </p:grpSp>
      <p:grpSp>
        <p:nvGrpSpPr>
          <p:cNvPr id="99" name="Group 339"/>
          <p:cNvGrpSpPr>
            <a:grpSpLocks/>
          </p:cNvGrpSpPr>
          <p:nvPr/>
        </p:nvGrpSpPr>
        <p:grpSpPr bwMode="auto">
          <a:xfrm>
            <a:off x="6721448" y="4843128"/>
            <a:ext cx="1630391" cy="526822"/>
            <a:chOff x="3568" y="2261"/>
            <a:chExt cx="1077" cy="258"/>
          </a:xfrm>
        </p:grpSpPr>
        <p:sp>
          <p:nvSpPr>
            <p:cNvPr id="100" name="Line 340"/>
            <p:cNvSpPr>
              <a:spLocks noChangeShapeType="1"/>
            </p:cNvSpPr>
            <p:nvPr/>
          </p:nvSpPr>
          <p:spPr bwMode="auto">
            <a:xfrm flipH="1">
              <a:off x="3568" y="2418"/>
              <a:ext cx="235" cy="73"/>
            </a:xfrm>
            <a:prstGeom prst="line">
              <a:avLst/>
            </a:prstGeom>
            <a:noFill/>
            <a:ln w="31750">
              <a:solidFill>
                <a:schemeClr val="tx1"/>
              </a:solidFill>
              <a:round/>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400">
                <a:latin typeface="Times New Roman"/>
                <a:cs typeface="Times New Roman"/>
              </a:endParaRPr>
            </a:p>
          </p:txBody>
        </p:sp>
        <p:grpSp>
          <p:nvGrpSpPr>
            <p:cNvPr id="101" name="Group 341"/>
            <p:cNvGrpSpPr>
              <a:grpSpLocks/>
            </p:cNvGrpSpPr>
            <p:nvPr/>
          </p:nvGrpSpPr>
          <p:grpSpPr bwMode="auto">
            <a:xfrm>
              <a:off x="3780" y="2261"/>
              <a:ext cx="865" cy="258"/>
              <a:chOff x="3779" y="2239"/>
              <a:chExt cx="865" cy="258"/>
            </a:xfrm>
          </p:grpSpPr>
          <p:sp>
            <p:nvSpPr>
              <p:cNvPr id="102" name="Rectangle 342"/>
              <p:cNvSpPr>
                <a:spLocks noChangeArrowheads="1"/>
              </p:cNvSpPr>
              <p:nvPr/>
            </p:nvSpPr>
            <p:spPr bwMode="auto">
              <a:xfrm>
                <a:off x="3802" y="2239"/>
                <a:ext cx="842" cy="258"/>
              </a:xfrm>
              <a:prstGeom prst="rect">
                <a:avLst/>
              </a:prstGeom>
              <a:solidFill>
                <a:schemeClr val="bg1"/>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400">
                  <a:latin typeface="Times New Roman"/>
                  <a:cs typeface="Times New Roman"/>
                </a:endParaRPr>
              </a:p>
            </p:txBody>
          </p:sp>
          <p:sp>
            <p:nvSpPr>
              <p:cNvPr id="103" name="Rectangle 343"/>
              <p:cNvSpPr>
                <a:spLocks noChangeAspect="1" noChangeArrowheads="1"/>
              </p:cNvSpPr>
              <p:nvPr/>
            </p:nvSpPr>
            <p:spPr bwMode="auto">
              <a:xfrm>
                <a:off x="3779" y="2254"/>
                <a:ext cx="865" cy="220"/>
              </a:xfrm>
              <a:prstGeom prst="rect">
                <a:avLst/>
              </a:prstGeom>
              <a:noFill/>
              <a:ln w="9525">
                <a:noFill/>
                <a:miter lim="800000"/>
                <a:headEnd/>
                <a:tailEnd/>
              </a:ln>
            </p:spPr>
            <p:txBody>
              <a:bodyPr wrap="square" lIns="0" tIns="0" rIns="0" bIns="0">
                <a:prstTxWarp prst="textNoShape">
                  <a:avLst/>
                </a:prstTxWarp>
                <a:spAutoFit/>
              </a:bodyPr>
              <a:lstStyle/>
              <a:p>
                <a:pPr algn="ctr">
                  <a:lnSpc>
                    <a:spcPct val="80000"/>
                  </a:lnSpc>
                </a:pPr>
                <a:r>
                  <a:rPr lang="en-US" sz="1200" i="1" dirty="0">
                    <a:solidFill>
                      <a:srgbClr val="000000"/>
                    </a:solidFill>
                    <a:latin typeface="Times New Roman"/>
                    <a:cs typeface="Times New Roman"/>
                  </a:rPr>
                  <a:t>1981</a:t>
                </a:r>
                <a:r>
                  <a:rPr lang="en-US" sz="1200" b="0" dirty="0">
                    <a:solidFill>
                      <a:srgbClr val="000000"/>
                    </a:solidFill>
                    <a:latin typeface="Times New Roman"/>
                    <a:cs typeface="Times New Roman"/>
                  </a:rPr>
                  <a:t/>
                </a:r>
                <a:br>
                  <a:rPr lang="en-US" sz="1200" b="0" dirty="0">
                    <a:solidFill>
                      <a:srgbClr val="000000"/>
                    </a:solidFill>
                    <a:latin typeface="Times New Roman"/>
                    <a:cs typeface="Times New Roman"/>
                  </a:rPr>
                </a:br>
                <a:r>
                  <a:rPr lang="en-US" sz="1200" b="0" dirty="0">
                    <a:solidFill>
                      <a:srgbClr val="000000"/>
                    </a:solidFill>
                    <a:latin typeface="Times New Roman"/>
                    <a:cs typeface="Times New Roman"/>
                  </a:rPr>
                  <a:t>Top rate cut from</a:t>
                </a:r>
                <a:br>
                  <a:rPr lang="en-US" sz="1200" b="0" dirty="0">
                    <a:solidFill>
                      <a:srgbClr val="000000"/>
                    </a:solidFill>
                    <a:latin typeface="Times New Roman"/>
                    <a:cs typeface="Times New Roman"/>
                  </a:rPr>
                </a:br>
                <a:r>
                  <a:rPr lang="en-US" sz="1200" b="0" dirty="0">
                    <a:solidFill>
                      <a:srgbClr val="000000"/>
                    </a:solidFill>
                    <a:latin typeface="Times New Roman"/>
                    <a:cs typeface="Times New Roman"/>
                  </a:rPr>
                  <a:t>70% to 50%</a:t>
                </a:r>
                <a:endParaRPr lang="en-US" sz="1200" b="0" dirty="0">
                  <a:solidFill>
                    <a:schemeClr val="tx1"/>
                  </a:solidFill>
                  <a:latin typeface="Times New Roman"/>
                  <a:cs typeface="Times New Roman"/>
                </a:endParaRPr>
              </a:p>
            </p:txBody>
          </p:sp>
        </p:grpSp>
      </p:grpSp>
      <p:grpSp>
        <p:nvGrpSpPr>
          <p:cNvPr id="104" name="Group 344"/>
          <p:cNvGrpSpPr>
            <a:grpSpLocks/>
          </p:cNvGrpSpPr>
          <p:nvPr/>
        </p:nvGrpSpPr>
        <p:grpSpPr bwMode="auto">
          <a:xfrm>
            <a:off x="6264282" y="3253799"/>
            <a:ext cx="1217614" cy="830264"/>
            <a:chOff x="4358" y="756"/>
            <a:chExt cx="767" cy="523"/>
          </a:xfrm>
        </p:grpSpPr>
        <p:sp>
          <p:nvSpPr>
            <p:cNvPr id="105" name="Line 345"/>
            <p:cNvSpPr>
              <a:spLocks noChangeShapeType="1"/>
            </p:cNvSpPr>
            <p:nvPr/>
          </p:nvSpPr>
          <p:spPr bwMode="auto">
            <a:xfrm>
              <a:off x="4742" y="1087"/>
              <a:ext cx="0" cy="192"/>
            </a:xfrm>
            <a:prstGeom prst="line">
              <a:avLst/>
            </a:prstGeom>
            <a:noFill/>
            <a:ln w="31750">
              <a:solidFill>
                <a:schemeClr val="tx1"/>
              </a:solidFill>
              <a:round/>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400">
                <a:latin typeface="Times New Roman"/>
                <a:cs typeface="Times New Roman"/>
              </a:endParaRPr>
            </a:p>
          </p:txBody>
        </p:sp>
        <p:grpSp>
          <p:nvGrpSpPr>
            <p:cNvPr id="106" name="Group 346"/>
            <p:cNvGrpSpPr>
              <a:grpSpLocks/>
            </p:cNvGrpSpPr>
            <p:nvPr/>
          </p:nvGrpSpPr>
          <p:grpSpPr bwMode="auto">
            <a:xfrm>
              <a:off x="4358" y="756"/>
              <a:ext cx="767" cy="334"/>
              <a:chOff x="4358" y="756"/>
              <a:chExt cx="767" cy="334"/>
            </a:xfrm>
          </p:grpSpPr>
          <p:sp>
            <p:nvSpPr>
              <p:cNvPr id="107" name="Rectangle 347"/>
              <p:cNvSpPr>
                <a:spLocks noChangeArrowheads="1"/>
              </p:cNvSpPr>
              <p:nvPr/>
            </p:nvSpPr>
            <p:spPr bwMode="auto">
              <a:xfrm>
                <a:off x="4358" y="756"/>
                <a:ext cx="767" cy="334"/>
              </a:xfrm>
              <a:prstGeom prst="rect">
                <a:avLst/>
              </a:prstGeom>
              <a:solidFill>
                <a:schemeClr val="bg1"/>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400">
                  <a:latin typeface="Times New Roman"/>
                  <a:cs typeface="Times New Roman"/>
                </a:endParaRPr>
              </a:p>
            </p:txBody>
          </p:sp>
          <p:sp>
            <p:nvSpPr>
              <p:cNvPr id="108" name="Rectangle 348"/>
              <p:cNvSpPr>
                <a:spLocks noChangeAspect="1" noChangeArrowheads="1"/>
              </p:cNvSpPr>
              <p:nvPr/>
            </p:nvSpPr>
            <p:spPr bwMode="auto">
              <a:xfrm>
                <a:off x="4412" y="781"/>
                <a:ext cx="674" cy="283"/>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200" i="1" dirty="0">
                    <a:solidFill>
                      <a:srgbClr val="000000"/>
                    </a:solidFill>
                    <a:latin typeface="Times New Roman"/>
                    <a:cs typeface="Times New Roman"/>
                  </a:rPr>
                  <a:t>1986</a:t>
                </a:r>
                <a:r>
                  <a:rPr lang="en-US" sz="1200" b="0" dirty="0">
                    <a:solidFill>
                      <a:srgbClr val="000000"/>
                    </a:solidFill>
                    <a:latin typeface="Times New Roman"/>
                    <a:cs typeface="Times New Roman"/>
                  </a:rPr>
                  <a:t/>
                </a:r>
                <a:br>
                  <a:rPr lang="en-US" sz="1200" b="0" dirty="0">
                    <a:solidFill>
                      <a:srgbClr val="000000"/>
                    </a:solidFill>
                    <a:latin typeface="Times New Roman"/>
                    <a:cs typeface="Times New Roman"/>
                  </a:rPr>
                </a:br>
                <a:r>
                  <a:rPr lang="en-US" sz="1200" b="0" dirty="0">
                    <a:solidFill>
                      <a:srgbClr val="000000"/>
                    </a:solidFill>
                    <a:latin typeface="Times New Roman"/>
                    <a:cs typeface="Times New Roman"/>
                  </a:rPr>
                  <a:t>Top rate cut from</a:t>
                </a:r>
                <a:br>
                  <a:rPr lang="en-US" sz="1200" b="0" dirty="0">
                    <a:solidFill>
                      <a:srgbClr val="000000"/>
                    </a:solidFill>
                    <a:latin typeface="Times New Roman"/>
                    <a:cs typeface="Times New Roman"/>
                  </a:rPr>
                </a:br>
                <a:r>
                  <a:rPr lang="en-US" sz="1200" b="0" dirty="0">
                    <a:solidFill>
                      <a:srgbClr val="000000"/>
                    </a:solidFill>
                    <a:latin typeface="Times New Roman"/>
                    <a:cs typeface="Times New Roman"/>
                  </a:rPr>
                  <a:t>50% to 30%</a:t>
                </a:r>
                <a:endParaRPr lang="en-US" sz="1200" b="0" dirty="0">
                  <a:solidFill>
                    <a:schemeClr val="tx1"/>
                  </a:solidFill>
                  <a:latin typeface="Times New Roman"/>
                  <a:cs typeface="Times New Roman"/>
                </a:endParaRPr>
              </a:p>
            </p:txBody>
          </p:sp>
        </p:grpSp>
      </p:grpSp>
      <p:grpSp>
        <p:nvGrpSpPr>
          <p:cNvPr id="109" name="Group 349"/>
          <p:cNvGrpSpPr>
            <a:grpSpLocks/>
          </p:cNvGrpSpPr>
          <p:nvPr/>
        </p:nvGrpSpPr>
        <p:grpSpPr bwMode="auto">
          <a:xfrm>
            <a:off x="5862918" y="2575135"/>
            <a:ext cx="1722438" cy="1889133"/>
            <a:chOff x="2853" y="1391"/>
            <a:chExt cx="1085" cy="1190"/>
          </a:xfrm>
        </p:grpSpPr>
        <p:grpSp>
          <p:nvGrpSpPr>
            <p:cNvPr id="110" name="Group 350"/>
            <p:cNvGrpSpPr>
              <a:grpSpLocks/>
            </p:cNvGrpSpPr>
            <p:nvPr/>
          </p:nvGrpSpPr>
          <p:grpSpPr bwMode="auto">
            <a:xfrm>
              <a:off x="3697" y="1548"/>
              <a:ext cx="241" cy="1033"/>
              <a:chOff x="4023" y="752"/>
              <a:chExt cx="241" cy="1033"/>
            </a:xfrm>
          </p:grpSpPr>
          <p:sp>
            <p:nvSpPr>
              <p:cNvPr id="115" name="Line 351"/>
              <p:cNvSpPr>
                <a:spLocks noChangeShapeType="1"/>
              </p:cNvSpPr>
              <p:nvPr/>
            </p:nvSpPr>
            <p:spPr bwMode="auto">
              <a:xfrm>
                <a:off x="4023" y="757"/>
                <a:ext cx="231" cy="0"/>
              </a:xfrm>
              <a:prstGeom prst="line">
                <a:avLst/>
              </a:prstGeom>
              <a:noFill/>
              <a:ln w="28575">
                <a:solidFill>
                  <a:schemeClr val="tx1"/>
                </a:solidFill>
                <a:round/>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400">
                  <a:latin typeface="Times New Roman"/>
                  <a:cs typeface="Times New Roman"/>
                </a:endParaRPr>
              </a:p>
            </p:txBody>
          </p:sp>
          <p:sp>
            <p:nvSpPr>
              <p:cNvPr id="116" name="Line 352"/>
              <p:cNvSpPr>
                <a:spLocks noChangeShapeType="1"/>
              </p:cNvSpPr>
              <p:nvPr/>
            </p:nvSpPr>
            <p:spPr bwMode="auto">
              <a:xfrm>
                <a:off x="4254" y="752"/>
                <a:ext cx="10" cy="1033"/>
              </a:xfrm>
              <a:prstGeom prst="line">
                <a:avLst/>
              </a:prstGeom>
              <a:noFill/>
              <a:ln w="28575">
                <a:solidFill>
                  <a:schemeClr val="tx1"/>
                </a:solidFill>
                <a:round/>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400">
                  <a:latin typeface="Times New Roman"/>
                  <a:cs typeface="Times New Roman"/>
                </a:endParaRPr>
              </a:p>
            </p:txBody>
          </p:sp>
        </p:grpSp>
        <p:grpSp>
          <p:nvGrpSpPr>
            <p:cNvPr id="111" name="Group 353"/>
            <p:cNvGrpSpPr>
              <a:grpSpLocks/>
            </p:cNvGrpSpPr>
            <p:nvPr/>
          </p:nvGrpSpPr>
          <p:grpSpPr bwMode="auto">
            <a:xfrm>
              <a:off x="2853" y="1391"/>
              <a:ext cx="846" cy="316"/>
              <a:chOff x="4456" y="1364"/>
              <a:chExt cx="846" cy="316"/>
            </a:xfrm>
          </p:grpSpPr>
          <p:sp>
            <p:nvSpPr>
              <p:cNvPr id="113" name="Rectangle 354"/>
              <p:cNvSpPr>
                <a:spLocks noChangeArrowheads="1"/>
              </p:cNvSpPr>
              <p:nvPr/>
            </p:nvSpPr>
            <p:spPr bwMode="auto">
              <a:xfrm>
                <a:off x="4456" y="1364"/>
                <a:ext cx="846" cy="316"/>
              </a:xfrm>
              <a:prstGeom prst="rect">
                <a:avLst/>
              </a:prstGeom>
              <a:solidFill>
                <a:schemeClr val="bg1"/>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400">
                  <a:latin typeface="Times New Roman"/>
                  <a:cs typeface="Times New Roman"/>
                </a:endParaRPr>
              </a:p>
            </p:txBody>
          </p:sp>
          <p:sp>
            <p:nvSpPr>
              <p:cNvPr id="114" name="Rectangle 355"/>
              <p:cNvSpPr>
                <a:spLocks noChangeAspect="1" noChangeArrowheads="1"/>
              </p:cNvSpPr>
              <p:nvPr/>
            </p:nvSpPr>
            <p:spPr bwMode="auto">
              <a:xfrm>
                <a:off x="4486" y="1381"/>
                <a:ext cx="787" cy="283"/>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200" i="1" dirty="0">
                    <a:solidFill>
                      <a:srgbClr val="000000"/>
                    </a:solidFill>
                    <a:latin typeface="Times New Roman"/>
                    <a:cs typeface="Times New Roman"/>
                  </a:rPr>
                  <a:t>1990-93</a:t>
                </a:r>
                <a:r>
                  <a:rPr lang="en-US" sz="1200" b="0" dirty="0">
                    <a:solidFill>
                      <a:srgbClr val="000000"/>
                    </a:solidFill>
                    <a:latin typeface="Times New Roman"/>
                    <a:cs typeface="Times New Roman"/>
                  </a:rPr>
                  <a:t/>
                </a:r>
                <a:br>
                  <a:rPr lang="en-US" sz="1200" b="0" dirty="0">
                    <a:solidFill>
                      <a:srgbClr val="000000"/>
                    </a:solidFill>
                    <a:latin typeface="Times New Roman"/>
                    <a:cs typeface="Times New Roman"/>
                  </a:rPr>
                </a:br>
                <a:r>
                  <a:rPr lang="en-US" sz="1200" b="0" dirty="0">
                    <a:solidFill>
                      <a:srgbClr val="000000"/>
                    </a:solidFill>
                    <a:latin typeface="Times New Roman"/>
                    <a:cs typeface="Times New Roman"/>
                  </a:rPr>
                  <a:t>Top rate raised from</a:t>
                </a:r>
                <a:br>
                  <a:rPr lang="en-US" sz="1200" b="0" dirty="0">
                    <a:solidFill>
                      <a:srgbClr val="000000"/>
                    </a:solidFill>
                    <a:latin typeface="Times New Roman"/>
                    <a:cs typeface="Times New Roman"/>
                  </a:rPr>
                </a:br>
                <a:r>
                  <a:rPr lang="en-US" sz="1200" b="0" dirty="0">
                    <a:solidFill>
                      <a:srgbClr val="000000"/>
                    </a:solidFill>
                    <a:latin typeface="Times New Roman"/>
                    <a:cs typeface="Times New Roman"/>
                  </a:rPr>
                  <a:t>30% to 39.6%</a:t>
                </a:r>
                <a:endParaRPr lang="en-US" sz="1200" b="0" dirty="0">
                  <a:solidFill>
                    <a:schemeClr val="tx1"/>
                  </a:solidFill>
                  <a:latin typeface="Times New Roman"/>
                  <a:cs typeface="Times New Roman"/>
                </a:endParaRPr>
              </a:p>
            </p:txBody>
          </p:sp>
        </p:grpSp>
      </p:grpSp>
      <p:grpSp>
        <p:nvGrpSpPr>
          <p:cNvPr id="117" name="Group 407"/>
          <p:cNvGrpSpPr>
            <a:grpSpLocks/>
          </p:cNvGrpSpPr>
          <p:nvPr/>
        </p:nvGrpSpPr>
        <p:grpSpPr bwMode="auto">
          <a:xfrm>
            <a:off x="7866523" y="3791453"/>
            <a:ext cx="971550" cy="936625"/>
            <a:chOff x="4552" y="2245"/>
            <a:chExt cx="612" cy="590"/>
          </a:xfrm>
        </p:grpSpPr>
        <p:sp>
          <p:nvSpPr>
            <p:cNvPr id="118" name="Line 408"/>
            <p:cNvSpPr>
              <a:spLocks noChangeShapeType="1"/>
            </p:cNvSpPr>
            <p:nvPr/>
          </p:nvSpPr>
          <p:spPr bwMode="auto">
            <a:xfrm>
              <a:off x="4552" y="2245"/>
              <a:ext cx="303" cy="280"/>
            </a:xfrm>
            <a:prstGeom prst="line">
              <a:avLst/>
            </a:prstGeom>
            <a:noFill/>
            <a:ln w="31750">
              <a:solidFill>
                <a:schemeClr val="tx1"/>
              </a:solidFill>
              <a:round/>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400">
                <a:latin typeface="Times New Roman"/>
                <a:cs typeface="Times New Roman"/>
              </a:endParaRPr>
            </a:p>
          </p:txBody>
        </p:sp>
        <p:grpSp>
          <p:nvGrpSpPr>
            <p:cNvPr id="119" name="Group 409"/>
            <p:cNvGrpSpPr>
              <a:grpSpLocks/>
            </p:cNvGrpSpPr>
            <p:nvPr/>
          </p:nvGrpSpPr>
          <p:grpSpPr bwMode="auto">
            <a:xfrm>
              <a:off x="4552" y="2486"/>
              <a:ext cx="612" cy="349"/>
              <a:chOff x="4637" y="553"/>
              <a:chExt cx="612" cy="349"/>
            </a:xfrm>
          </p:grpSpPr>
          <p:sp>
            <p:nvSpPr>
              <p:cNvPr id="120" name="Rectangle 410"/>
              <p:cNvSpPr>
                <a:spLocks noChangeArrowheads="1"/>
              </p:cNvSpPr>
              <p:nvPr/>
            </p:nvSpPr>
            <p:spPr bwMode="auto">
              <a:xfrm>
                <a:off x="4637" y="553"/>
                <a:ext cx="612" cy="349"/>
              </a:xfrm>
              <a:prstGeom prst="rect">
                <a:avLst/>
              </a:prstGeom>
              <a:solidFill>
                <a:schemeClr val="bg1"/>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400">
                  <a:latin typeface="Times New Roman"/>
                  <a:cs typeface="Times New Roman"/>
                </a:endParaRPr>
              </a:p>
            </p:txBody>
          </p:sp>
          <p:sp>
            <p:nvSpPr>
              <p:cNvPr id="121" name="Rectangle 411"/>
              <p:cNvSpPr>
                <a:spLocks noChangeAspect="1" noChangeArrowheads="1"/>
              </p:cNvSpPr>
              <p:nvPr/>
            </p:nvSpPr>
            <p:spPr bwMode="auto">
              <a:xfrm>
                <a:off x="4698" y="585"/>
                <a:ext cx="509" cy="283"/>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200" i="1" dirty="0">
                    <a:solidFill>
                      <a:srgbClr val="000000"/>
                    </a:solidFill>
                    <a:latin typeface="Times New Roman"/>
                    <a:cs typeface="Times New Roman"/>
                  </a:rPr>
                  <a:t>1997</a:t>
                </a:r>
                <a:r>
                  <a:rPr lang="en-US" sz="1200" b="0" dirty="0">
                    <a:solidFill>
                      <a:srgbClr val="000000"/>
                    </a:solidFill>
                    <a:latin typeface="Times New Roman"/>
                    <a:cs typeface="Times New Roman"/>
                  </a:rPr>
                  <a:t/>
                </a:r>
                <a:br>
                  <a:rPr lang="en-US" sz="1200" b="0" dirty="0">
                    <a:solidFill>
                      <a:srgbClr val="000000"/>
                    </a:solidFill>
                    <a:latin typeface="Times New Roman"/>
                    <a:cs typeface="Times New Roman"/>
                  </a:rPr>
                </a:br>
                <a:r>
                  <a:rPr lang="en-US" sz="1200" b="0" dirty="0">
                    <a:solidFill>
                      <a:srgbClr val="000000"/>
                    </a:solidFill>
                    <a:latin typeface="Times New Roman"/>
                    <a:cs typeface="Times New Roman"/>
                  </a:rPr>
                  <a:t>Capital gains</a:t>
                </a:r>
                <a:br>
                  <a:rPr lang="en-US" sz="1200" b="0" dirty="0">
                    <a:solidFill>
                      <a:srgbClr val="000000"/>
                    </a:solidFill>
                    <a:latin typeface="Times New Roman"/>
                    <a:cs typeface="Times New Roman"/>
                  </a:rPr>
                </a:br>
                <a:r>
                  <a:rPr lang="en-US" sz="1200" b="0" dirty="0">
                    <a:solidFill>
                      <a:srgbClr val="000000"/>
                    </a:solidFill>
                    <a:latin typeface="Times New Roman"/>
                    <a:cs typeface="Times New Roman"/>
                  </a:rPr>
                  <a:t>tax rate cut</a:t>
                </a:r>
                <a:endParaRPr lang="en-US" sz="1200" b="0" dirty="0">
                  <a:solidFill>
                    <a:schemeClr val="tx1"/>
                  </a:solidFill>
                  <a:latin typeface="Times New Roman"/>
                  <a:cs typeface="Times New Roman"/>
                </a:endParaRPr>
              </a:p>
            </p:txBody>
          </p:sp>
        </p:grpSp>
      </p:grpSp>
      <p:grpSp>
        <p:nvGrpSpPr>
          <p:cNvPr id="122" name="Group 412"/>
          <p:cNvGrpSpPr>
            <a:grpSpLocks/>
          </p:cNvGrpSpPr>
          <p:nvPr/>
        </p:nvGrpSpPr>
        <p:grpSpPr bwMode="auto">
          <a:xfrm>
            <a:off x="7366488" y="2183623"/>
            <a:ext cx="1290638" cy="696913"/>
            <a:chOff x="4608" y="1375"/>
            <a:chExt cx="813" cy="439"/>
          </a:xfrm>
        </p:grpSpPr>
        <p:sp>
          <p:nvSpPr>
            <p:cNvPr id="123" name="Line 413"/>
            <p:cNvSpPr>
              <a:spLocks noChangeShapeType="1"/>
            </p:cNvSpPr>
            <p:nvPr/>
          </p:nvSpPr>
          <p:spPr bwMode="auto">
            <a:xfrm>
              <a:off x="5014" y="1697"/>
              <a:ext cx="47" cy="117"/>
            </a:xfrm>
            <a:prstGeom prst="line">
              <a:avLst/>
            </a:prstGeom>
            <a:noFill/>
            <a:ln w="31750">
              <a:solidFill>
                <a:schemeClr val="tx1"/>
              </a:solidFill>
              <a:round/>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400" dirty="0">
                <a:latin typeface="Times New Roman"/>
                <a:cs typeface="Times New Roman"/>
              </a:endParaRPr>
            </a:p>
          </p:txBody>
        </p:sp>
        <p:grpSp>
          <p:nvGrpSpPr>
            <p:cNvPr id="124" name="Group 414"/>
            <p:cNvGrpSpPr>
              <a:grpSpLocks/>
            </p:cNvGrpSpPr>
            <p:nvPr/>
          </p:nvGrpSpPr>
          <p:grpSpPr bwMode="auto">
            <a:xfrm>
              <a:off x="4608" y="1375"/>
              <a:ext cx="813" cy="357"/>
              <a:chOff x="3931" y="1334"/>
              <a:chExt cx="813" cy="357"/>
            </a:xfrm>
          </p:grpSpPr>
          <p:sp>
            <p:nvSpPr>
              <p:cNvPr id="125" name="Rectangle 415"/>
              <p:cNvSpPr>
                <a:spLocks noChangeArrowheads="1"/>
              </p:cNvSpPr>
              <p:nvPr/>
            </p:nvSpPr>
            <p:spPr bwMode="auto">
              <a:xfrm>
                <a:off x="3931" y="1334"/>
                <a:ext cx="813" cy="357"/>
              </a:xfrm>
              <a:prstGeom prst="rect">
                <a:avLst/>
              </a:prstGeom>
              <a:solidFill>
                <a:schemeClr val="bg1"/>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400">
                  <a:latin typeface="Times New Roman"/>
                  <a:cs typeface="Times New Roman"/>
                </a:endParaRPr>
              </a:p>
            </p:txBody>
          </p:sp>
          <p:sp>
            <p:nvSpPr>
              <p:cNvPr id="126" name="Rectangle 416"/>
              <p:cNvSpPr>
                <a:spLocks noChangeAspect="1" noChangeArrowheads="1"/>
              </p:cNvSpPr>
              <p:nvPr/>
            </p:nvSpPr>
            <p:spPr bwMode="auto">
              <a:xfrm>
                <a:off x="4001" y="1373"/>
                <a:ext cx="674" cy="283"/>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200" i="1" dirty="0">
                    <a:solidFill>
                      <a:srgbClr val="000000"/>
                    </a:solidFill>
                    <a:latin typeface="Times New Roman"/>
                    <a:cs typeface="Times New Roman"/>
                  </a:rPr>
                  <a:t>2001-2004</a:t>
                </a:r>
                <a:r>
                  <a:rPr lang="en-US" sz="1200" b="0" dirty="0">
                    <a:solidFill>
                      <a:srgbClr val="000000"/>
                    </a:solidFill>
                    <a:latin typeface="Times New Roman"/>
                    <a:cs typeface="Times New Roman"/>
                  </a:rPr>
                  <a:t/>
                </a:r>
                <a:br>
                  <a:rPr lang="en-US" sz="1200" b="0" dirty="0">
                    <a:solidFill>
                      <a:srgbClr val="000000"/>
                    </a:solidFill>
                    <a:latin typeface="Times New Roman"/>
                    <a:cs typeface="Times New Roman"/>
                  </a:rPr>
                </a:br>
                <a:r>
                  <a:rPr lang="en-US" sz="1200" b="0" dirty="0">
                    <a:solidFill>
                      <a:srgbClr val="000000"/>
                    </a:solidFill>
                    <a:latin typeface="Times New Roman"/>
                    <a:cs typeface="Times New Roman"/>
                  </a:rPr>
                  <a:t>Top rate cut from</a:t>
                </a:r>
                <a:br>
                  <a:rPr lang="en-US" sz="1200" b="0" dirty="0">
                    <a:solidFill>
                      <a:srgbClr val="000000"/>
                    </a:solidFill>
                    <a:latin typeface="Times New Roman"/>
                    <a:cs typeface="Times New Roman"/>
                  </a:rPr>
                </a:br>
                <a:r>
                  <a:rPr lang="en-US" sz="1200" b="0" dirty="0">
                    <a:solidFill>
                      <a:srgbClr val="000000"/>
                    </a:solidFill>
                    <a:latin typeface="Times New Roman"/>
                    <a:cs typeface="Times New Roman"/>
                  </a:rPr>
                  <a:t>39.6% to 35%</a:t>
                </a:r>
                <a:endParaRPr lang="en-US" sz="1200" b="0" dirty="0">
                  <a:solidFill>
                    <a:schemeClr val="tx1"/>
                  </a:solidFill>
                  <a:latin typeface="Times New Roman"/>
                  <a:cs typeface="Times New Roman"/>
                </a:endParaRPr>
              </a:p>
            </p:txBody>
          </p:sp>
        </p:grpSp>
      </p:grpSp>
    </p:spTree>
    <p:extLst>
      <p:ext uri="{BB962C8B-B14F-4D97-AF65-F5344CB8AC3E}">
        <p14:creationId xmlns:p14="http://schemas.microsoft.com/office/powerpoint/2010/main" val="2229401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1">
                                            <p:txEl>
                                              <p:pRg st="1" end="1"/>
                                            </p:txEl>
                                          </p:spTgt>
                                        </p:tgtEl>
                                        <p:attrNameLst>
                                          <p:attrName>style.visibility</p:attrName>
                                        </p:attrNameLst>
                                      </p:cBhvr>
                                      <p:to>
                                        <p:strVal val="visible"/>
                                      </p:to>
                                    </p:set>
                                    <p:animEffect transition="in" filter="fade">
                                      <p:cBhvr>
                                        <p:cTn id="13" dur="500"/>
                                        <p:tgtEl>
                                          <p:spTgt spid="61">
                                            <p:txEl>
                                              <p:pRg st="1" end="1"/>
                                            </p:txEl>
                                          </p:spTgt>
                                        </p:tgtEl>
                                      </p:cBhvr>
                                    </p:animEffect>
                                    <p:anim calcmode="lin" valueType="num">
                                      <p:cBhvr>
                                        <p:cTn id="14"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96571"/>
            <a:ext cx="8932985" cy="4308283"/>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68453"/>
            <a:ext cx="8904855" cy="1428118"/>
          </a:xfrm>
        </p:spPr>
        <p:txBody>
          <a:bodyPr/>
          <a:lstStyle/>
          <a:p>
            <a:r>
              <a:rPr lang="en-US" dirty="0" smtClean="0"/>
              <a:t>Have Supply-siders Found </a:t>
            </a:r>
            <a:br>
              <a:rPr lang="en-US" dirty="0" smtClean="0"/>
            </a:br>
            <a:r>
              <a:rPr lang="en-US" dirty="0" smtClean="0"/>
              <a:t>a Way to “Soak the Rich?”</a:t>
            </a:r>
          </a:p>
        </p:txBody>
      </p:sp>
      <p:sp>
        <p:nvSpPr>
          <p:cNvPr id="3" name="Content Placeholder 2"/>
          <p:cNvSpPr>
            <a:spLocks noGrp="1"/>
          </p:cNvSpPr>
          <p:nvPr>
            <p:ph idx="1"/>
          </p:nvPr>
        </p:nvSpPr>
        <p:spPr>
          <a:xfrm>
            <a:off x="140675" y="1632861"/>
            <a:ext cx="8883750" cy="4016271"/>
          </a:xfrm>
        </p:spPr>
        <p:txBody>
          <a:bodyPr/>
          <a:lstStyle/>
          <a:p>
            <a:pPr marL="231775" indent="-231775"/>
            <a:r>
              <a:rPr lang="en-US" sz="2600" dirty="0" smtClean="0">
                <a:solidFill>
                  <a:srgbClr val="32302A"/>
                </a:solidFill>
              </a:rPr>
              <a:t>Since 1986 the top marginal personal income tax rate in the United States has been less than 40% compared to 70% or </a:t>
            </a:r>
            <a:br>
              <a:rPr lang="en-US" sz="2600" dirty="0" smtClean="0">
                <a:solidFill>
                  <a:srgbClr val="32302A"/>
                </a:solidFill>
              </a:rPr>
            </a:br>
            <a:r>
              <a:rPr lang="en-US" sz="2600" dirty="0" smtClean="0">
                <a:solidFill>
                  <a:srgbClr val="32302A"/>
                </a:solidFill>
              </a:rPr>
              <a:t>more prior to that time.</a:t>
            </a:r>
          </a:p>
          <a:p>
            <a:pPr marL="231775" indent="-231775"/>
            <a:r>
              <a:rPr lang="en-US" sz="2600" dirty="0" smtClean="0">
                <a:solidFill>
                  <a:srgbClr val="32302A"/>
                </a:solidFill>
              </a:rPr>
              <a:t>Nonetheless, the top one-half percent of earners have paid more than 25% of the personal income tax every year since 1997.</a:t>
            </a:r>
          </a:p>
          <a:p>
            <a:pPr marL="231775" indent="-231775"/>
            <a:r>
              <a:rPr lang="en-US" sz="2600" dirty="0" smtClean="0">
                <a:solidFill>
                  <a:srgbClr val="32302A"/>
                </a:solidFill>
              </a:rPr>
              <a:t>This is well above the 14% to 19% collected from these taxpayers in the 1960s and 1970s when much higher marginal personal income tax rates were imposed on the rich.</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vertical)">
                                      <p:cBhvr>
                                        <p:cTn id="7" dur="500"/>
                                        <p:tgtEl>
                                          <p:spTgt spid="3">
                                            <p:txEl>
                                              <p:pRg st="0" end="0"/>
                                            </p:txEl>
                                          </p:spTgt>
                                        </p:tgtEl>
                                      </p:cBhvr>
                                    </p:animEffect>
                                  </p:childTnLst>
                                </p:cTn>
                              </p:par>
                            </p:childTnLst>
                          </p:cTn>
                        </p:par>
                        <p:par>
                          <p:cTn id="8" fill="hold">
                            <p:stCondLst>
                              <p:cond delay="500"/>
                            </p:stCondLst>
                            <p:childTnLst>
                              <p:par>
                                <p:cTn id="9" presetID="14" presetClass="entr" presetSubtype="5"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vertical)">
                                      <p:cBhvr>
                                        <p:cTn id="11" dur="500"/>
                                        <p:tgtEl>
                                          <p:spTgt spid="3">
                                            <p:txEl>
                                              <p:pRg st="1" end="1"/>
                                            </p:txEl>
                                          </p:spTgt>
                                        </p:tgtEl>
                                      </p:cBhvr>
                                    </p:animEffect>
                                  </p:childTnLst>
                                </p:cTn>
                              </p:par>
                            </p:childTnLst>
                          </p:cTn>
                        </p:par>
                        <p:par>
                          <p:cTn id="12" fill="hold">
                            <p:stCondLst>
                              <p:cond delay="1000"/>
                            </p:stCondLst>
                            <p:childTnLst>
                              <p:par>
                                <p:cTn id="13" presetID="14" presetClass="entr" presetSubtype="5"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vertic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smtClean="0"/>
              <a:t>Great Debates </a:t>
            </a:r>
            <a:br>
              <a:rPr lang="en-US" dirty="0" smtClean="0"/>
            </a:br>
            <a:r>
              <a:rPr lang="en-US" dirty="0" smtClean="0"/>
              <a:t>in Fiscal Policy</a:t>
            </a:r>
          </a:p>
        </p:txBody>
      </p:sp>
    </p:spTree>
    <p:extLst>
      <p:ext uri="{BB962C8B-B14F-4D97-AF65-F5344CB8AC3E}">
        <p14:creationId xmlns:p14="http://schemas.microsoft.com/office/powerpoint/2010/main" val="10730931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96571"/>
            <a:ext cx="8932985" cy="4308283"/>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560291"/>
            <a:ext cx="8883750" cy="4016271"/>
          </a:xfrm>
        </p:spPr>
        <p:txBody>
          <a:bodyPr/>
          <a:lstStyle/>
          <a:p>
            <a:pPr marL="231775" indent="-231775"/>
            <a:r>
              <a:rPr lang="en-US" sz="2600" dirty="0" smtClean="0">
                <a:solidFill>
                  <a:srgbClr val="32302A"/>
                </a:solidFill>
              </a:rPr>
              <a:t>Keynesians believe that increases in government spending financed by borrowing will speed recovery from a severe recession because:</a:t>
            </a:r>
          </a:p>
          <a:p>
            <a:pPr marL="631825" lvl="1" indent="-231775"/>
            <a:r>
              <a:rPr lang="en-US" dirty="0" smtClean="0">
                <a:solidFill>
                  <a:srgbClr val="32302A"/>
                </a:solidFill>
              </a:rPr>
              <a:t>the expansion in government spending will offset reductions in private spending,</a:t>
            </a:r>
          </a:p>
          <a:p>
            <a:pPr marL="631825" lvl="1" indent="-231775"/>
            <a:r>
              <a:rPr lang="en-US" dirty="0" smtClean="0">
                <a:solidFill>
                  <a:srgbClr val="32302A"/>
                </a:solidFill>
              </a:rPr>
              <a:t>interest rates will be extremely low during a severe recession and therefore crowding out of private spending will be minimal, and</a:t>
            </a:r>
          </a:p>
          <a:p>
            <a:pPr marL="631825" lvl="1" indent="-231775"/>
            <a:r>
              <a:rPr lang="en-US" dirty="0" smtClean="0">
                <a:solidFill>
                  <a:srgbClr val="32302A"/>
                </a:solidFill>
              </a:rPr>
              <a:t>increased government spending will trigger a substantial multiplier effect when widespread unemployment is present.</a:t>
            </a:r>
          </a:p>
        </p:txBody>
      </p:sp>
      <p:sp>
        <p:nvSpPr>
          <p:cNvPr id="6" name="Title 1"/>
          <p:cNvSpPr>
            <a:spLocks noGrp="1"/>
          </p:cNvSpPr>
          <p:nvPr>
            <p:ph type="title"/>
          </p:nvPr>
        </p:nvSpPr>
        <p:spPr>
          <a:xfrm>
            <a:off x="119569" y="446637"/>
            <a:ext cx="8904855" cy="738691"/>
          </a:xfrm>
        </p:spPr>
        <p:txBody>
          <a:bodyPr/>
          <a:lstStyle/>
          <a:p>
            <a:r>
              <a:rPr lang="en-US" dirty="0" smtClean="0"/>
              <a:t>The Great Debate</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Left)">
                                      <p:cBhvr>
                                        <p:cTn id="7" dur="500"/>
                                        <p:tgtEl>
                                          <p:spTgt spid="3">
                                            <p:txEl>
                                              <p:pRg st="0" end="0"/>
                                            </p:txEl>
                                          </p:spTgt>
                                        </p:tgtEl>
                                      </p:cBhvr>
                                    </p:animEffect>
                                  </p:childTnLst>
                                </p:cTn>
                              </p:par>
                            </p:childTnLst>
                          </p:cTn>
                        </p:par>
                        <p:par>
                          <p:cTn id="8" fill="hold">
                            <p:stCondLst>
                              <p:cond delay="500"/>
                            </p:stCondLst>
                            <p:childTnLst>
                              <p:par>
                                <p:cTn id="9" presetID="12" presetClass="entr" presetSubtype="8"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slide(fromLeft)">
                                      <p:cBhvr>
                                        <p:cTn id="11" dur="500"/>
                                        <p:tgtEl>
                                          <p:spTgt spid="3">
                                            <p:txEl>
                                              <p:pRg st="1" end="1"/>
                                            </p:txEl>
                                          </p:spTgt>
                                        </p:tgtEl>
                                      </p:cBhvr>
                                    </p:animEffect>
                                  </p:childTnLst>
                                </p:cTn>
                              </p:par>
                            </p:childTnLst>
                          </p:cTn>
                        </p:par>
                        <p:par>
                          <p:cTn id="12" fill="hold">
                            <p:stCondLst>
                              <p:cond delay="1000"/>
                            </p:stCondLst>
                            <p:childTnLst>
                              <p:par>
                                <p:cTn id="13" presetID="12" presetClass="entr" presetSubtype="8"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lide(fromLeft)">
                                      <p:cBhvr>
                                        <p:cTn id="15" dur="500"/>
                                        <p:tgtEl>
                                          <p:spTgt spid="3">
                                            <p:txEl>
                                              <p:pRg st="2" end="2"/>
                                            </p:txEl>
                                          </p:spTgt>
                                        </p:tgtEl>
                                      </p:cBhvr>
                                    </p:animEffect>
                                  </p:childTnLst>
                                </p:cTn>
                              </p:par>
                            </p:childTnLst>
                          </p:cTn>
                        </p:par>
                        <p:par>
                          <p:cTn id="16" fill="hold">
                            <p:stCondLst>
                              <p:cond delay="1500"/>
                            </p:stCondLst>
                            <p:childTnLst>
                              <p:par>
                                <p:cTn id="17" presetID="12" presetClass="entr" presetSubtype="8"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slide(fromLeft)">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064377"/>
            <a:ext cx="8932985" cy="4840477"/>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277307"/>
            <a:ext cx="8904855" cy="738691"/>
          </a:xfrm>
        </p:spPr>
        <p:txBody>
          <a:bodyPr/>
          <a:lstStyle/>
          <a:p>
            <a:r>
              <a:rPr lang="en-US" dirty="0" smtClean="0"/>
              <a:t>The Great Debate</a:t>
            </a:r>
          </a:p>
        </p:txBody>
      </p:sp>
      <p:sp>
        <p:nvSpPr>
          <p:cNvPr id="3" name="Content Placeholder 2"/>
          <p:cNvSpPr>
            <a:spLocks noGrp="1"/>
          </p:cNvSpPr>
          <p:nvPr>
            <p:ph idx="1"/>
          </p:nvPr>
        </p:nvSpPr>
        <p:spPr>
          <a:xfrm>
            <a:off x="140675" y="1064378"/>
            <a:ext cx="8883750" cy="4669419"/>
          </a:xfrm>
        </p:spPr>
        <p:txBody>
          <a:bodyPr/>
          <a:lstStyle/>
          <a:p>
            <a:pPr marL="231775" indent="-231775"/>
            <a:r>
              <a:rPr lang="en-US" sz="2600" dirty="0" smtClean="0">
                <a:solidFill>
                  <a:srgbClr val="32302A"/>
                </a:solidFill>
              </a:rPr>
              <a:t>Keynesian critics argue that increased government spending financed by debt will retard growth and slow recovery, because:</a:t>
            </a:r>
          </a:p>
          <a:p>
            <a:pPr marL="631825" lvl="1" indent="-231775"/>
            <a:r>
              <a:rPr lang="en-US" dirty="0" smtClean="0">
                <a:solidFill>
                  <a:srgbClr val="32302A"/>
                </a:solidFill>
              </a:rPr>
              <a:t>expansion in government debt will mean higher future interest payments and tax rates that will retard future growth.</a:t>
            </a:r>
          </a:p>
          <a:p>
            <a:pPr marL="631825" lvl="1" indent="-231775"/>
            <a:r>
              <a:rPr lang="en-US" dirty="0" smtClean="0">
                <a:solidFill>
                  <a:srgbClr val="32302A"/>
                </a:solidFill>
              </a:rPr>
              <a:t>government spending is driven by political considerations; it does not have anything like profit and loss that will consistently direct resources toward productive and away from unproductive projects.</a:t>
            </a:r>
          </a:p>
          <a:p>
            <a:pPr marL="631825" lvl="1" indent="-231775"/>
            <a:r>
              <a:rPr lang="en-US" dirty="0" smtClean="0">
                <a:solidFill>
                  <a:srgbClr val="32302A"/>
                </a:solidFill>
              </a:rPr>
              <a:t>Political allocation leads to favoritism and more rent-seeking; ironically, most of this rent-seeking will be counted in GDP.</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Top)">
                                      <p:cBhvr>
                                        <p:cTn id="7" dur="500"/>
                                        <p:tgtEl>
                                          <p:spTgt spid="3">
                                            <p:txEl>
                                              <p:pRg st="0" end="0"/>
                                            </p:txEl>
                                          </p:spTgt>
                                        </p:tgtEl>
                                      </p:cBhvr>
                                    </p:animEffect>
                                  </p:childTnLst>
                                </p:cTn>
                              </p:par>
                            </p:childTnLst>
                          </p:cTn>
                        </p:par>
                        <p:par>
                          <p:cTn id="8" fill="hold">
                            <p:stCondLst>
                              <p:cond delay="500"/>
                            </p:stCondLst>
                            <p:childTnLst>
                              <p:par>
                                <p:cTn id="9" presetID="1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slide(fromTop)">
                                      <p:cBhvr>
                                        <p:cTn id="11" dur="500"/>
                                        <p:tgtEl>
                                          <p:spTgt spid="3">
                                            <p:txEl>
                                              <p:pRg st="1" end="1"/>
                                            </p:txEl>
                                          </p:spTgt>
                                        </p:tgtEl>
                                      </p:cBhvr>
                                    </p:animEffect>
                                  </p:childTnLst>
                                </p:cTn>
                              </p:par>
                            </p:childTnLst>
                          </p:cTn>
                        </p:par>
                        <p:par>
                          <p:cTn id="12" fill="hold">
                            <p:stCondLst>
                              <p:cond delay="1000"/>
                            </p:stCondLst>
                            <p:childTnLst>
                              <p:par>
                                <p:cTn id="13" presetID="12" presetClass="entr" presetSubtype="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lide(fromTop)">
                                      <p:cBhvr>
                                        <p:cTn id="15" dur="500"/>
                                        <p:tgtEl>
                                          <p:spTgt spid="3">
                                            <p:txEl>
                                              <p:pRg st="2" end="2"/>
                                            </p:txEl>
                                          </p:spTgt>
                                        </p:tgtEl>
                                      </p:cBhvr>
                                    </p:animEffect>
                                  </p:childTnLst>
                                </p:cTn>
                              </p:par>
                            </p:childTnLst>
                          </p:cTn>
                        </p:par>
                        <p:par>
                          <p:cTn id="16" fill="hold">
                            <p:stCondLst>
                              <p:cond delay="1500"/>
                            </p:stCondLst>
                            <p:childTnLst>
                              <p:par>
                                <p:cTn id="17" presetID="12" presetClass="entr" presetSubtype="1"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slide(fromTop)">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92996"/>
            <a:ext cx="8932985" cy="431185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02955"/>
            <a:ext cx="8904855" cy="1022888"/>
          </a:xfrm>
        </p:spPr>
        <p:txBody>
          <a:bodyPr/>
          <a:lstStyle/>
          <a:p>
            <a:r>
              <a:rPr lang="en-US" dirty="0"/>
              <a:t>Alternative Views of Fiscal Policy</a:t>
            </a:r>
          </a:p>
        </p:txBody>
      </p:sp>
      <p:sp>
        <p:nvSpPr>
          <p:cNvPr id="3" name="Content Placeholder 2"/>
          <p:cNvSpPr>
            <a:spLocks noGrp="1"/>
          </p:cNvSpPr>
          <p:nvPr>
            <p:ph idx="1"/>
          </p:nvPr>
        </p:nvSpPr>
        <p:spPr>
          <a:xfrm>
            <a:off x="140675" y="1592996"/>
            <a:ext cx="8883750" cy="4583071"/>
          </a:xfrm>
        </p:spPr>
        <p:txBody>
          <a:bodyPr/>
          <a:lstStyle/>
          <a:p>
            <a:pPr marL="231775" indent="-231775"/>
            <a:r>
              <a:rPr lang="en-US" sz="2600" dirty="0">
                <a:solidFill>
                  <a:srgbClr val="32302A"/>
                </a:solidFill>
              </a:rPr>
              <a:t>Keynesians stress the potency of fiscal policy and its use to maintain </a:t>
            </a:r>
            <a:r>
              <a:rPr lang="en-US" sz="2600" b="1" i="1" dirty="0">
                <a:solidFill>
                  <a:schemeClr val="accent5">
                    <a:lumMod val="75000"/>
                  </a:schemeClr>
                </a:solidFill>
              </a:rPr>
              <a:t>AD </a:t>
            </a:r>
            <a:r>
              <a:rPr lang="en-US" sz="2600" dirty="0">
                <a:solidFill>
                  <a:srgbClr val="32302A"/>
                </a:solidFill>
              </a:rPr>
              <a:t>at a level consistent with full employment.</a:t>
            </a:r>
          </a:p>
          <a:p>
            <a:pPr marL="231775" indent="-231775"/>
            <a:r>
              <a:rPr lang="en-US" sz="2600" dirty="0">
                <a:solidFill>
                  <a:srgbClr val="32302A"/>
                </a:solidFill>
              </a:rPr>
              <a:t>Others argue there are </a:t>
            </a:r>
            <a:r>
              <a:rPr lang="en-US" sz="2600" b="1" i="1" dirty="0">
                <a:solidFill>
                  <a:srgbClr val="32302A"/>
                </a:solidFill>
              </a:rPr>
              <a:t>secondary effects </a:t>
            </a:r>
            <a:r>
              <a:rPr lang="en-US" sz="2600" dirty="0">
                <a:solidFill>
                  <a:srgbClr val="32302A"/>
                </a:solidFill>
              </a:rPr>
              <a:t>of fiscal policy which undermine its effectiveness.</a:t>
            </a:r>
          </a:p>
          <a:p>
            <a:pPr marL="231775" indent="-231775"/>
            <a:r>
              <a:rPr lang="en-US" sz="2600" dirty="0">
                <a:solidFill>
                  <a:srgbClr val="32302A"/>
                </a:solidFill>
              </a:rPr>
              <a:t>Critics also argue that Keynesian analysis ignores important incentive effects of fiscal changes, including both changes in the composition of government spending and the supply-side effects of marginal tax rates.</a:t>
            </a:r>
          </a:p>
          <a:p>
            <a:pPr marL="231775" indent="-231775"/>
            <a:r>
              <a:rPr lang="en-US" sz="2600" dirty="0">
                <a:solidFill>
                  <a:srgbClr val="32302A"/>
                </a:solidFill>
              </a:rPr>
              <a:t>This chapter will consider these views.</a:t>
            </a:r>
          </a:p>
        </p:txBody>
      </p:sp>
    </p:spTree>
    <p:extLst>
      <p:ext uri="{BB962C8B-B14F-4D97-AF65-F5344CB8AC3E}">
        <p14:creationId xmlns:p14="http://schemas.microsoft.com/office/powerpoint/2010/main" val="3478085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anim calcmode="lin" valueType="num">
                                      <p:cBhvr>
                                        <p:cTn id="10" dur="500" fill="hold"/>
                                        <p:tgtEl>
                                          <p:spTgt spid="3">
                                            <p:txEl>
                                              <p:pRg st="0" end="0"/>
                                            </p:txEl>
                                          </p:spTgt>
                                        </p:tgtEl>
                                        <p:attrNameLst>
                                          <p:attrName>ppt_x</p:attrName>
                                        </p:attrNameLst>
                                      </p:cBhvr>
                                      <p:tavLst>
                                        <p:tav tm="0">
                                          <p:val>
                                            <p:fltVal val="0.5"/>
                                          </p:val>
                                        </p:tav>
                                        <p:tav tm="100000">
                                          <p:val>
                                            <p:strVal val="#ppt_x"/>
                                          </p:val>
                                        </p:tav>
                                      </p:tavLst>
                                    </p:anim>
                                    <p:anim calcmode="lin" valueType="num">
                                      <p:cBhvr>
                                        <p:cTn id="11" dur="500" fill="hold"/>
                                        <p:tgtEl>
                                          <p:spTgt spid="3">
                                            <p:txEl>
                                              <p:pRg st="0" end="0"/>
                                            </p:txEl>
                                          </p:spTgt>
                                        </p:tgtEl>
                                        <p:attrNameLst>
                                          <p:attrName>ppt_y</p:attrName>
                                        </p:attrNameLst>
                                      </p:cBhvr>
                                      <p:tavLst>
                                        <p:tav tm="0">
                                          <p:val>
                                            <p:fltVal val="0.5"/>
                                          </p:val>
                                        </p:tav>
                                        <p:tav tm="100000">
                                          <p:val>
                                            <p:strVal val="#ppt_y"/>
                                          </p:val>
                                        </p:tav>
                                      </p:tavLst>
                                    </p:anim>
                                  </p:childTnLst>
                                </p:cTn>
                              </p:par>
                            </p:childTnLst>
                          </p:cTn>
                        </p:par>
                        <p:par>
                          <p:cTn id="12" fill="hold">
                            <p:stCondLst>
                              <p:cond delay="500"/>
                            </p:stCondLst>
                            <p:childTnLst>
                              <p:par>
                                <p:cTn id="13" presetID="53" presetClass="entr" presetSubtype="528"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7" dur="500"/>
                                        <p:tgtEl>
                                          <p:spTgt spid="3">
                                            <p:txEl>
                                              <p:pRg st="1" end="1"/>
                                            </p:txEl>
                                          </p:spTgt>
                                        </p:tgtEl>
                                      </p:cBhvr>
                                    </p:animEffect>
                                    <p:anim calcmode="lin" valueType="num">
                                      <p:cBhvr>
                                        <p:cTn id="18" dur="500" fill="hold"/>
                                        <p:tgtEl>
                                          <p:spTgt spid="3">
                                            <p:txEl>
                                              <p:pRg st="1" end="1"/>
                                            </p:txEl>
                                          </p:spTgt>
                                        </p:tgtEl>
                                        <p:attrNameLst>
                                          <p:attrName>ppt_x</p:attrName>
                                        </p:attrNameLst>
                                      </p:cBhvr>
                                      <p:tavLst>
                                        <p:tav tm="0">
                                          <p:val>
                                            <p:fltVal val="0.5"/>
                                          </p:val>
                                        </p:tav>
                                        <p:tav tm="100000">
                                          <p:val>
                                            <p:strVal val="#ppt_x"/>
                                          </p:val>
                                        </p:tav>
                                      </p:tavLst>
                                    </p:anim>
                                    <p:anim calcmode="lin" valueType="num">
                                      <p:cBhvr>
                                        <p:cTn id="19" dur="500" fill="hold"/>
                                        <p:tgtEl>
                                          <p:spTgt spid="3">
                                            <p:txEl>
                                              <p:pRg st="1" end="1"/>
                                            </p:txEl>
                                          </p:spTgt>
                                        </p:tgtEl>
                                        <p:attrNameLst>
                                          <p:attrName>ppt_y</p:attrName>
                                        </p:attrNameLst>
                                      </p:cBhvr>
                                      <p:tavLst>
                                        <p:tav tm="0">
                                          <p:val>
                                            <p:fltVal val="0.5"/>
                                          </p:val>
                                        </p:tav>
                                        <p:tav tm="100000">
                                          <p:val>
                                            <p:strVal val="#ppt_y"/>
                                          </p:val>
                                        </p:tav>
                                      </p:tavLst>
                                    </p:anim>
                                  </p:childTnLst>
                                </p:cTn>
                              </p:par>
                            </p:childTnLst>
                          </p:cTn>
                        </p:par>
                        <p:par>
                          <p:cTn id="20" fill="hold">
                            <p:stCondLst>
                              <p:cond delay="1000"/>
                            </p:stCondLst>
                            <p:childTnLst>
                              <p:par>
                                <p:cTn id="21" presetID="53" presetClass="entr" presetSubtype="528" fill="hold"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5" dur="500"/>
                                        <p:tgtEl>
                                          <p:spTgt spid="3">
                                            <p:txEl>
                                              <p:pRg st="2" end="2"/>
                                            </p:txEl>
                                          </p:spTgt>
                                        </p:tgtEl>
                                      </p:cBhvr>
                                    </p:animEffect>
                                    <p:anim calcmode="lin" valueType="num">
                                      <p:cBhvr>
                                        <p:cTn id="26" dur="500" fill="hold"/>
                                        <p:tgtEl>
                                          <p:spTgt spid="3">
                                            <p:txEl>
                                              <p:pRg st="2" end="2"/>
                                            </p:txEl>
                                          </p:spTgt>
                                        </p:tgtEl>
                                        <p:attrNameLst>
                                          <p:attrName>ppt_x</p:attrName>
                                        </p:attrNameLst>
                                      </p:cBhvr>
                                      <p:tavLst>
                                        <p:tav tm="0">
                                          <p:val>
                                            <p:fltVal val="0.5"/>
                                          </p:val>
                                        </p:tav>
                                        <p:tav tm="100000">
                                          <p:val>
                                            <p:strVal val="#ppt_x"/>
                                          </p:val>
                                        </p:tav>
                                      </p:tavLst>
                                    </p:anim>
                                    <p:anim calcmode="lin" valueType="num">
                                      <p:cBhvr>
                                        <p:cTn id="27" dur="500" fill="hold"/>
                                        <p:tgtEl>
                                          <p:spTgt spid="3">
                                            <p:txEl>
                                              <p:pRg st="2" end="2"/>
                                            </p:txEl>
                                          </p:spTgt>
                                        </p:tgtEl>
                                        <p:attrNameLst>
                                          <p:attrName>ppt_y</p:attrName>
                                        </p:attrNameLst>
                                      </p:cBhvr>
                                      <p:tavLst>
                                        <p:tav tm="0">
                                          <p:val>
                                            <p:fltVal val="0.5"/>
                                          </p:val>
                                        </p:tav>
                                        <p:tav tm="100000">
                                          <p:val>
                                            <p:strVal val="#ppt_y"/>
                                          </p:val>
                                        </p:tav>
                                      </p:tavLst>
                                    </p:anim>
                                  </p:childTnLst>
                                </p:cTn>
                              </p:par>
                            </p:childTnLst>
                          </p:cTn>
                        </p:par>
                        <p:par>
                          <p:cTn id="28" fill="hold">
                            <p:stCondLst>
                              <p:cond delay="1500"/>
                            </p:stCondLst>
                            <p:childTnLst>
                              <p:par>
                                <p:cTn id="29" presetID="53" presetClass="entr" presetSubtype="528" fill="hold"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3" dur="500"/>
                                        <p:tgtEl>
                                          <p:spTgt spid="3">
                                            <p:txEl>
                                              <p:pRg st="3" end="3"/>
                                            </p:txEl>
                                          </p:spTgt>
                                        </p:tgtEl>
                                      </p:cBhvr>
                                    </p:animEffect>
                                    <p:anim calcmode="lin" valueType="num">
                                      <p:cBhvr>
                                        <p:cTn id="34" dur="500" fill="hold"/>
                                        <p:tgtEl>
                                          <p:spTgt spid="3">
                                            <p:txEl>
                                              <p:pRg st="3" end="3"/>
                                            </p:txEl>
                                          </p:spTgt>
                                        </p:tgtEl>
                                        <p:attrNameLst>
                                          <p:attrName>ppt_x</p:attrName>
                                        </p:attrNameLst>
                                      </p:cBhvr>
                                      <p:tavLst>
                                        <p:tav tm="0">
                                          <p:val>
                                            <p:fltVal val="0.5"/>
                                          </p:val>
                                        </p:tav>
                                        <p:tav tm="100000">
                                          <p:val>
                                            <p:strVal val="#ppt_x"/>
                                          </p:val>
                                        </p:tav>
                                      </p:tavLst>
                                    </p:anim>
                                    <p:anim calcmode="lin" valueType="num">
                                      <p:cBhvr>
                                        <p:cTn id="35" dur="500" fill="hold"/>
                                        <p:tgtEl>
                                          <p:spTgt spid="3">
                                            <p:txEl>
                                              <p:pRg st="3" end="3"/>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96571"/>
            <a:ext cx="8932985" cy="4308283"/>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560291"/>
            <a:ext cx="8883750" cy="4016271"/>
          </a:xfrm>
        </p:spPr>
        <p:txBody>
          <a:bodyPr/>
          <a:lstStyle/>
          <a:p>
            <a:pPr marL="231775" indent="-231775"/>
            <a:r>
              <a:rPr lang="en-US" sz="2600" dirty="0" smtClean="0">
                <a:solidFill>
                  <a:srgbClr val="32302A"/>
                </a:solidFill>
              </a:rPr>
              <a:t>Some argue that increases in government spending will expand GDP by more than tax reductions, because 100% of an increase in government purchases will be pumped into the economy, whereas part of the tax reduction will be saved or spent abroad.</a:t>
            </a:r>
          </a:p>
          <a:p>
            <a:pPr marL="231775" indent="-231775"/>
            <a:r>
              <a:rPr lang="en-US" sz="2600" dirty="0" smtClean="0">
                <a:solidFill>
                  <a:srgbClr val="32302A"/>
                </a:solidFill>
              </a:rPr>
              <a:t>However, the issue is more complex than this simple multiplier analysis implies.</a:t>
            </a:r>
          </a:p>
        </p:txBody>
      </p:sp>
      <p:sp>
        <p:nvSpPr>
          <p:cNvPr id="6" name="Title 1"/>
          <p:cNvSpPr>
            <a:spLocks noGrp="1"/>
          </p:cNvSpPr>
          <p:nvPr>
            <p:ph type="title"/>
          </p:nvPr>
        </p:nvSpPr>
        <p:spPr>
          <a:xfrm>
            <a:off x="119569" y="446637"/>
            <a:ext cx="8904855" cy="738691"/>
          </a:xfrm>
        </p:spPr>
        <p:txBody>
          <a:bodyPr/>
          <a:lstStyle/>
          <a:p>
            <a:r>
              <a:rPr lang="en-US" dirty="0" smtClean="0"/>
              <a:t>Tax Cuts vs. Spending Increases</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Right)">
                                      <p:cBhvr>
                                        <p:cTn id="7" dur="500"/>
                                        <p:tgtEl>
                                          <p:spTgt spid="3">
                                            <p:txEl>
                                              <p:pRg st="0" end="0"/>
                                            </p:txEl>
                                          </p:spTgt>
                                        </p:tgtEl>
                                      </p:cBhvr>
                                    </p:animEffect>
                                  </p:childTnLst>
                                </p:cTn>
                              </p:par>
                            </p:childTnLst>
                          </p:cTn>
                        </p:par>
                        <p:par>
                          <p:cTn id="8" fill="hold">
                            <p:stCondLst>
                              <p:cond delay="500"/>
                            </p:stCondLst>
                            <p:childTnLst>
                              <p:par>
                                <p:cTn id="9" presetID="12" presetClass="entr" presetSubtype="2"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slide(fromRight)">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064377"/>
            <a:ext cx="8932985" cy="4840477"/>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277307"/>
            <a:ext cx="8904855" cy="738691"/>
          </a:xfrm>
        </p:spPr>
        <p:txBody>
          <a:bodyPr/>
          <a:lstStyle/>
          <a:p>
            <a:r>
              <a:rPr lang="en-US" dirty="0" smtClean="0"/>
              <a:t>Tax Cuts vs. Spending Increases</a:t>
            </a:r>
          </a:p>
        </p:txBody>
      </p:sp>
      <p:sp>
        <p:nvSpPr>
          <p:cNvPr id="3" name="Content Placeholder 2"/>
          <p:cNvSpPr>
            <a:spLocks noGrp="1"/>
          </p:cNvSpPr>
          <p:nvPr>
            <p:ph idx="1"/>
          </p:nvPr>
        </p:nvSpPr>
        <p:spPr>
          <a:xfrm>
            <a:off x="140675" y="1064378"/>
            <a:ext cx="8883750" cy="4669419"/>
          </a:xfrm>
        </p:spPr>
        <p:txBody>
          <a:bodyPr/>
          <a:lstStyle/>
          <a:p>
            <a:pPr marL="231775" indent="-231775"/>
            <a:r>
              <a:rPr lang="en-US" sz="2600" dirty="0" smtClean="0">
                <a:solidFill>
                  <a:srgbClr val="32302A"/>
                </a:solidFill>
              </a:rPr>
              <a:t>There are several reasons why a permanent tax cut will promote recovery more effectively than either a temporary tax cut </a:t>
            </a:r>
            <a:br>
              <a:rPr lang="en-US" sz="2600" dirty="0" smtClean="0">
                <a:solidFill>
                  <a:srgbClr val="32302A"/>
                </a:solidFill>
              </a:rPr>
            </a:br>
            <a:r>
              <a:rPr lang="en-US" sz="2600" dirty="0" smtClean="0">
                <a:solidFill>
                  <a:srgbClr val="32302A"/>
                </a:solidFill>
              </a:rPr>
              <a:t>or a spending increase.</a:t>
            </a:r>
          </a:p>
          <a:p>
            <a:pPr marL="631825" lvl="1" indent="-231775"/>
            <a:r>
              <a:rPr lang="en-US" dirty="0" smtClean="0">
                <a:solidFill>
                  <a:srgbClr val="32302A"/>
                </a:solidFill>
              </a:rPr>
              <a:t>A tax cut will stimulate </a:t>
            </a:r>
            <a:r>
              <a:rPr lang="en-US" b="1" i="1" dirty="0" smtClean="0">
                <a:solidFill>
                  <a:schemeClr val="accent5">
                    <a:lumMod val="75000"/>
                  </a:schemeClr>
                </a:solidFill>
              </a:rPr>
              <a:t>AD </a:t>
            </a:r>
            <a:r>
              <a:rPr lang="en-US" dirty="0" smtClean="0">
                <a:solidFill>
                  <a:srgbClr val="32302A"/>
                </a:solidFill>
              </a:rPr>
              <a:t>more rapidly.</a:t>
            </a:r>
          </a:p>
          <a:p>
            <a:pPr marL="631825" lvl="1" indent="-231775"/>
            <a:r>
              <a:rPr lang="en-US" dirty="0" smtClean="0">
                <a:solidFill>
                  <a:srgbClr val="32302A"/>
                </a:solidFill>
              </a:rPr>
              <a:t>Compared to an increase in government spending, a tax cut is less likely to increase structural unemployment and reduce the productivity of resources.</a:t>
            </a:r>
          </a:p>
          <a:p>
            <a:pPr marL="631825" lvl="1" indent="-231775"/>
            <a:r>
              <a:rPr lang="en-US" dirty="0" smtClean="0">
                <a:solidFill>
                  <a:srgbClr val="32302A"/>
                </a:solidFill>
              </a:rPr>
              <a:t>A permanent tax rate reduction will increase the incentive to earn, invest, &amp; employ others. </a:t>
            </a:r>
          </a:p>
          <a:p>
            <a:pPr marL="1031875" lvl="2" indent="-231775"/>
            <a:r>
              <a:rPr lang="en-US" dirty="0" smtClean="0">
                <a:solidFill>
                  <a:srgbClr val="32302A"/>
                </a:solidFill>
              </a:rPr>
              <a:t>In contrast, a temporary tax cut generates uncertainty and creates only a windfall increase in income.</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slide(fromBottom)">
                                      <p:cBhvr>
                                        <p:cTn id="11" dur="500"/>
                                        <p:tgtEl>
                                          <p:spTgt spid="3">
                                            <p:txEl>
                                              <p:pRg st="1" end="1"/>
                                            </p:txEl>
                                          </p:spTgt>
                                        </p:tgtEl>
                                      </p:cBhvr>
                                    </p:animEffect>
                                  </p:childTnLst>
                                </p:cTn>
                              </p:par>
                            </p:childTnLst>
                          </p:cTn>
                        </p:par>
                        <p:par>
                          <p:cTn id="12" fill="hold">
                            <p:stCondLst>
                              <p:cond delay="1000"/>
                            </p:stCondLst>
                            <p:childTnLst>
                              <p:par>
                                <p:cTn id="13" presetID="12" presetClass="entr" presetSubtype="4"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lide(fromBottom)">
                                      <p:cBhvr>
                                        <p:cTn id="15" dur="500"/>
                                        <p:tgtEl>
                                          <p:spTgt spid="3">
                                            <p:txEl>
                                              <p:pRg st="2" end="2"/>
                                            </p:txEl>
                                          </p:spTgt>
                                        </p:tgtEl>
                                      </p:cBhvr>
                                    </p:animEffect>
                                  </p:childTnLst>
                                </p:cTn>
                              </p:par>
                            </p:childTnLst>
                          </p:cTn>
                        </p:par>
                        <p:par>
                          <p:cTn id="16" fill="hold">
                            <p:stCondLst>
                              <p:cond delay="1500"/>
                            </p:stCondLst>
                            <p:childTnLst>
                              <p:par>
                                <p:cTn id="17" presetID="12" presetClass="entr" presetSubtype="4"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slide(fromBottom)">
                                      <p:cBhvr>
                                        <p:cTn id="19" dur="500"/>
                                        <p:tgtEl>
                                          <p:spTgt spid="3">
                                            <p:txEl>
                                              <p:pRg st="3" end="3"/>
                                            </p:txEl>
                                          </p:spTgt>
                                        </p:tgtEl>
                                      </p:cBhvr>
                                    </p:animEffect>
                                  </p:childTnLst>
                                </p:cTn>
                              </p:par>
                            </p:childTnLst>
                          </p:cTn>
                        </p:par>
                        <p:par>
                          <p:cTn id="20" fill="hold">
                            <p:stCondLst>
                              <p:cond delay="2000"/>
                            </p:stCondLst>
                            <p:childTnLst>
                              <p:par>
                                <p:cTn id="21" presetID="12" presetClass="entr" presetSubtype="4"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slide(fromBottom)">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77715"/>
            <a:ext cx="8941332" cy="4403479"/>
          </a:xfrm>
        </p:spPr>
        <p:txBody>
          <a:bodyPr/>
          <a:lstStyle/>
          <a:p>
            <a:pPr marL="341313" indent="-341313">
              <a:buAutoNum type="arabicPeriod"/>
            </a:pPr>
            <a:r>
              <a:rPr lang="en-US" sz="2600" dirty="0" smtClean="0">
                <a:solidFill>
                  <a:srgbClr val="32302A"/>
                </a:solidFill>
              </a:rPr>
              <a:t>Why do Keynesians believe that discretionary fiscal policy will help promote recovery from a severe recession?  Why do many non-Keynesians believe that discretionary fiscal policy will fail to promote recovery?</a:t>
            </a:r>
            <a:br>
              <a:rPr lang="en-US" sz="2600" dirty="0" smtClean="0">
                <a:solidFill>
                  <a:srgbClr val="32302A"/>
                </a:solidFill>
              </a:rPr>
            </a:br>
            <a:r>
              <a:rPr lang="en-US" sz="600" dirty="0" smtClean="0">
                <a:solidFill>
                  <a:srgbClr val="32302A"/>
                </a:solidFill>
              </a:rPr>
              <a:t> </a:t>
            </a:r>
            <a:endParaRPr lang="en-US" sz="800" dirty="0" smtClean="0">
              <a:solidFill>
                <a:srgbClr val="32302A"/>
              </a:solidFill>
            </a:endParaRPr>
          </a:p>
          <a:p>
            <a:pPr marL="341313" indent="-341313">
              <a:buAutoNum type="arabicPeriod"/>
            </a:pPr>
            <a:r>
              <a:rPr lang="en-US" sz="2600" dirty="0" smtClean="0">
                <a:solidFill>
                  <a:srgbClr val="32302A"/>
                </a:solidFill>
              </a:rPr>
              <a:t>Will spending increases be more effective than tax reductions as a stabilization tool?  Why or why not?</a:t>
            </a:r>
          </a:p>
          <a:p>
            <a:pPr marL="341313" indent="-341313">
              <a:buNone/>
            </a:pPr>
            <a:endParaRPr lang="en-US" sz="600" dirty="0" smtClean="0">
              <a:solidFill>
                <a:srgbClr val="32302A"/>
              </a:solidFill>
            </a:endParaRPr>
          </a:p>
          <a:p>
            <a:pPr marL="346075" indent="-346075">
              <a:buNone/>
            </a:pPr>
            <a:r>
              <a:rPr lang="en-US" sz="2600" dirty="0" smtClean="0">
                <a:solidFill>
                  <a:srgbClr val="32302A"/>
                </a:solidFill>
              </a:rPr>
              <a:t>3. How does the supply-side view of fiscal policy differ from the demand-side view?  Is supply-side economics a strategy for the control of economic fluctuations?</a:t>
            </a:r>
          </a:p>
        </p:txBody>
      </p:sp>
    </p:spTree>
    <p:extLst>
      <p:ext uri="{BB962C8B-B14F-4D97-AF65-F5344CB8AC3E}">
        <p14:creationId xmlns:p14="http://schemas.microsoft.com/office/powerpoint/2010/main" val="36297552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smtClean="0"/>
              <a:t>U.S. Fiscal Policy </a:t>
            </a:r>
            <a:br>
              <a:rPr lang="en-US" dirty="0" smtClean="0"/>
            </a:br>
            <a:r>
              <a:rPr lang="en-US" dirty="0" smtClean="0"/>
              <a:t>And the Great Debate</a:t>
            </a:r>
          </a:p>
        </p:txBody>
      </p:sp>
    </p:spTree>
    <p:extLst>
      <p:ext uri="{BB962C8B-B14F-4D97-AF65-F5344CB8AC3E}">
        <p14:creationId xmlns:p14="http://schemas.microsoft.com/office/powerpoint/2010/main" val="10730931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96571"/>
            <a:ext cx="8932985" cy="4308283"/>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560291"/>
            <a:ext cx="8883750" cy="4016271"/>
          </a:xfrm>
        </p:spPr>
        <p:txBody>
          <a:bodyPr/>
          <a:lstStyle/>
          <a:p>
            <a:pPr marL="231775" indent="-231775"/>
            <a:r>
              <a:rPr lang="en-US" sz="2600" dirty="0" smtClean="0">
                <a:solidFill>
                  <a:srgbClr val="32302A"/>
                </a:solidFill>
              </a:rPr>
              <a:t>Increases in government expenditures financed by borrowing are indicative of expansionary fiscal policy.</a:t>
            </a:r>
          </a:p>
          <a:p>
            <a:pPr marL="231775" indent="-231775"/>
            <a:r>
              <a:rPr lang="en-US" sz="2600" dirty="0" smtClean="0">
                <a:solidFill>
                  <a:srgbClr val="32302A"/>
                </a:solidFill>
              </a:rPr>
              <a:t>Reductions in government expenditures and shifts in the federal budget towards surplus are indicative a more restrictive fiscal policy.</a:t>
            </a:r>
          </a:p>
        </p:txBody>
      </p:sp>
      <p:sp>
        <p:nvSpPr>
          <p:cNvPr id="6" name="Title 1"/>
          <p:cNvSpPr>
            <a:spLocks noGrp="1"/>
          </p:cNvSpPr>
          <p:nvPr>
            <p:ph type="title"/>
          </p:nvPr>
        </p:nvSpPr>
        <p:spPr>
          <a:xfrm>
            <a:off x="119569" y="156357"/>
            <a:ext cx="8904855" cy="1367649"/>
          </a:xfrm>
        </p:spPr>
        <p:txBody>
          <a:bodyPr/>
          <a:lstStyle/>
          <a:p>
            <a:r>
              <a:rPr lang="en-US" dirty="0" smtClean="0"/>
              <a:t>Expansionary and </a:t>
            </a:r>
            <a:br>
              <a:rPr lang="en-US" dirty="0" smtClean="0"/>
            </a:br>
            <a:r>
              <a:rPr lang="en-US" dirty="0" smtClean="0"/>
              <a:t>Restrictive Fiscal Policy</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624697"/>
            <a:ext cx="8977930" cy="4296839"/>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7" name="Rectangle 3"/>
          <p:cNvSpPr>
            <a:spLocks noChangeArrowheads="1"/>
          </p:cNvSpPr>
          <p:nvPr/>
        </p:nvSpPr>
        <p:spPr bwMode="auto">
          <a:xfrm>
            <a:off x="5132165" y="150333"/>
            <a:ext cx="3801108" cy="6419129"/>
          </a:xfrm>
          <a:prstGeom prst="rect">
            <a:avLst/>
          </a:prstGeom>
          <a:solidFill>
            <a:srgbClr val="FCF4DC"/>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
        <p:nvSpPr>
          <p:cNvPr id="2" name="Title 1"/>
          <p:cNvSpPr>
            <a:spLocks noGrp="1"/>
          </p:cNvSpPr>
          <p:nvPr>
            <p:ph type="title"/>
          </p:nvPr>
        </p:nvSpPr>
        <p:spPr>
          <a:xfrm>
            <a:off x="119569" y="183634"/>
            <a:ext cx="8904855" cy="1304779"/>
          </a:xfrm>
        </p:spPr>
        <p:txBody>
          <a:bodyPr/>
          <a:lstStyle/>
          <a:p>
            <a:r>
              <a:rPr lang="en-US" dirty="0"/>
              <a:t>U.S. Fiscal Policy,</a:t>
            </a:r>
            <a:r>
              <a:rPr lang="en-US" dirty="0" smtClean="0"/>
              <a:t/>
            </a:r>
            <a:br>
              <a:rPr lang="en-US" dirty="0" smtClean="0"/>
            </a:br>
            <a:r>
              <a:rPr lang="en-US" dirty="0" smtClean="0"/>
              <a:t>1990-2011</a:t>
            </a:r>
            <a:endParaRPr lang="en-US" dirty="0"/>
          </a:p>
        </p:txBody>
      </p:sp>
      <p:sp>
        <p:nvSpPr>
          <p:cNvPr id="196" name="Content Placeholder 2"/>
          <p:cNvSpPr>
            <a:spLocks noGrp="1"/>
          </p:cNvSpPr>
          <p:nvPr>
            <p:ph idx="1"/>
          </p:nvPr>
        </p:nvSpPr>
        <p:spPr>
          <a:xfrm>
            <a:off x="63183" y="1790877"/>
            <a:ext cx="5068982" cy="4029082"/>
          </a:xfrm>
        </p:spPr>
        <p:txBody>
          <a:bodyPr/>
          <a:lstStyle/>
          <a:p>
            <a:pPr marL="169863" indent="-169863">
              <a:lnSpc>
                <a:spcPct val="90000"/>
              </a:lnSpc>
            </a:pPr>
            <a:r>
              <a:rPr lang="en-US" sz="2200" dirty="0" smtClean="0">
                <a:solidFill>
                  <a:srgbClr val="32302A"/>
                </a:solidFill>
                <a:ea typeface="ＭＳ Ｐゴシック" pitchFamily="-107" charset="-128"/>
                <a:cs typeface="ＭＳ Ｐゴシック" pitchFamily="-107" charset="-128"/>
              </a:rPr>
              <a:t>As shown in the top frame, real federal spending was relatively constant during the 1990s, but it rose steadily during 2000-2007, and sharply from 2008-2011.</a:t>
            </a:r>
          </a:p>
          <a:p>
            <a:pPr marL="169863" indent="-169863">
              <a:lnSpc>
                <a:spcPct val="90000"/>
              </a:lnSpc>
            </a:pPr>
            <a:r>
              <a:rPr lang="en-US" sz="2200" dirty="0" smtClean="0">
                <a:solidFill>
                  <a:srgbClr val="32302A"/>
                </a:solidFill>
                <a:ea typeface="ＭＳ Ｐゴシック" pitchFamily="-107" charset="-128"/>
                <a:cs typeface="ＭＳ Ｐゴシック" pitchFamily="-107" charset="-128"/>
              </a:rPr>
              <a:t>As the lower frame indicates, federal spending as a share of GDP fell modestly during the 1990s, but was relatively constant during the 2000-2007 years, and increased substantially during 2008-2011.</a:t>
            </a:r>
          </a:p>
          <a:p>
            <a:pPr marL="169863" indent="-169863">
              <a:lnSpc>
                <a:spcPct val="90000"/>
              </a:lnSpc>
            </a:pPr>
            <a:r>
              <a:rPr lang="en-US" sz="2200" dirty="0" smtClean="0">
                <a:solidFill>
                  <a:srgbClr val="32302A"/>
                </a:solidFill>
                <a:ea typeface="ＭＳ Ｐゴシック" pitchFamily="-107" charset="-128"/>
                <a:cs typeface="ＭＳ Ｐゴシック" pitchFamily="-107" charset="-128"/>
              </a:rPr>
              <a:t>In 2011, federal spending was 25% of GDP, about 5% higher than during the past two decades.</a:t>
            </a:r>
          </a:p>
        </p:txBody>
      </p:sp>
      <p:cxnSp>
        <p:nvCxnSpPr>
          <p:cNvPr id="4" name="Straight Connector 3"/>
          <p:cNvCxnSpPr/>
          <p:nvPr/>
        </p:nvCxnSpPr>
        <p:spPr>
          <a:xfrm>
            <a:off x="5284923" y="3391701"/>
            <a:ext cx="3423374"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grpSp>
        <p:nvGrpSpPr>
          <p:cNvPr id="177" name="Group 176"/>
          <p:cNvGrpSpPr/>
          <p:nvPr/>
        </p:nvGrpSpPr>
        <p:grpSpPr>
          <a:xfrm>
            <a:off x="5282391" y="410924"/>
            <a:ext cx="3524060" cy="3029998"/>
            <a:chOff x="5344646" y="997744"/>
            <a:chExt cx="3524060" cy="2266638"/>
          </a:xfrm>
        </p:grpSpPr>
        <p:cxnSp>
          <p:nvCxnSpPr>
            <p:cNvPr id="101" name="Straight Connector 100"/>
            <p:cNvCxnSpPr/>
            <p:nvPr/>
          </p:nvCxnSpPr>
          <p:spPr>
            <a:xfrm rot="5400000">
              <a:off x="4749800" y="1885950"/>
              <a:ext cx="1778000"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2" name="Straight Connector 101"/>
            <p:cNvCxnSpPr/>
            <p:nvPr/>
          </p:nvCxnSpPr>
          <p:spPr>
            <a:xfrm>
              <a:off x="5639594" y="2769394"/>
              <a:ext cx="3117056"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03" name="TextBox 102"/>
            <p:cNvSpPr txBox="1"/>
            <p:nvPr/>
          </p:nvSpPr>
          <p:spPr>
            <a:xfrm>
              <a:off x="5344646" y="1088564"/>
              <a:ext cx="261610" cy="207213"/>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3</a:t>
              </a:r>
              <a:endParaRPr lang="en-US" sz="1200" dirty="0">
                <a:latin typeface="Times New Roman" pitchFamily="18" charset="0"/>
                <a:cs typeface="Times New Roman" pitchFamily="18" charset="0"/>
              </a:endParaRPr>
            </a:p>
          </p:txBody>
        </p:sp>
        <p:cxnSp>
          <p:nvCxnSpPr>
            <p:cNvPr id="104" name="Straight Connector 103"/>
            <p:cNvCxnSpPr/>
            <p:nvPr/>
          </p:nvCxnSpPr>
          <p:spPr>
            <a:xfrm>
              <a:off x="5564843" y="1244600"/>
              <a:ext cx="85825"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105" name="TextBox 104"/>
            <p:cNvSpPr txBox="1"/>
            <p:nvPr/>
          </p:nvSpPr>
          <p:spPr>
            <a:xfrm>
              <a:off x="5344646" y="1596564"/>
              <a:ext cx="261610" cy="207213"/>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2</a:t>
              </a:r>
              <a:endParaRPr lang="en-US" sz="1200" dirty="0">
                <a:latin typeface="Times New Roman" pitchFamily="18" charset="0"/>
                <a:cs typeface="Times New Roman" pitchFamily="18" charset="0"/>
              </a:endParaRPr>
            </a:p>
          </p:txBody>
        </p:sp>
        <p:cxnSp>
          <p:nvCxnSpPr>
            <p:cNvPr id="106" name="Straight Connector 105"/>
            <p:cNvCxnSpPr/>
            <p:nvPr/>
          </p:nvCxnSpPr>
          <p:spPr>
            <a:xfrm>
              <a:off x="5564843" y="1752600"/>
              <a:ext cx="85825"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107" name="TextBox 106"/>
            <p:cNvSpPr txBox="1"/>
            <p:nvPr/>
          </p:nvSpPr>
          <p:spPr>
            <a:xfrm>
              <a:off x="5344646" y="2098214"/>
              <a:ext cx="261610" cy="207213"/>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1</a:t>
              </a:r>
              <a:endParaRPr lang="en-US" sz="1200" dirty="0">
                <a:latin typeface="Times New Roman" pitchFamily="18" charset="0"/>
                <a:cs typeface="Times New Roman" pitchFamily="18" charset="0"/>
              </a:endParaRPr>
            </a:p>
          </p:txBody>
        </p:sp>
        <p:cxnSp>
          <p:nvCxnSpPr>
            <p:cNvPr id="108" name="Straight Connector 107"/>
            <p:cNvCxnSpPr/>
            <p:nvPr/>
          </p:nvCxnSpPr>
          <p:spPr>
            <a:xfrm>
              <a:off x="5564843" y="2254250"/>
              <a:ext cx="85825"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109" name="TextBox 108"/>
            <p:cNvSpPr txBox="1"/>
            <p:nvPr/>
          </p:nvSpPr>
          <p:spPr>
            <a:xfrm rot="16200000">
              <a:off x="5404235" y="2873311"/>
              <a:ext cx="492443" cy="276999"/>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1990</a:t>
              </a:r>
              <a:endParaRPr lang="en-US" sz="1200" dirty="0">
                <a:latin typeface="Times New Roman" pitchFamily="18" charset="0"/>
                <a:cs typeface="Times New Roman" pitchFamily="18" charset="0"/>
              </a:endParaRPr>
            </a:p>
          </p:txBody>
        </p:sp>
        <p:sp>
          <p:nvSpPr>
            <p:cNvPr id="110" name="TextBox 109"/>
            <p:cNvSpPr txBox="1"/>
            <p:nvPr/>
          </p:nvSpPr>
          <p:spPr>
            <a:xfrm rot="16200000">
              <a:off x="5696335" y="2873311"/>
              <a:ext cx="492443" cy="276999"/>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1992</a:t>
              </a:r>
              <a:endParaRPr lang="en-US" sz="1200" dirty="0">
                <a:latin typeface="Times New Roman" pitchFamily="18" charset="0"/>
                <a:cs typeface="Times New Roman" pitchFamily="18" charset="0"/>
              </a:endParaRPr>
            </a:p>
          </p:txBody>
        </p:sp>
        <p:sp>
          <p:nvSpPr>
            <p:cNvPr id="111" name="TextBox 110"/>
            <p:cNvSpPr txBox="1"/>
            <p:nvPr/>
          </p:nvSpPr>
          <p:spPr>
            <a:xfrm rot="16200000">
              <a:off x="5988435" y="2879661"/>
              <a:ext cx="492443" cy="276999"/>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1994</a:t>
              </a:r>
              <a:endParaRPr lang="en-US" sz="1200" dirty="0">
                <a:latin typeface="Times New Roman" pitchFamily="18" charset="0"/>
                <a:cs typeface="Times New Roman" pitchFamily="18" charset="0"/>
              </a:endParaRPr>
            </a:p>
          </p:txBody>
        </p:sp>
        <p:sp>
          <p:nvSpPr>
            <p:cNvPr id="112" name="TextBox 111"/>
            <p:cNvSpPr txBox="1"/>
            <p:nvPr/>
          </p:nvSpPr>
          <p:spPr>
            <a:xfrm rot="16200000">
              <a:off x="6280535" y="2879661"/>
              <a:ext cx="492443" cy="276999"/>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1996</a:t>
              </a:r>
              <a:endParaRPr lang="en-US" sz="1200" dirty="0">
                <a:latin typeface="Times New Roman" pitchFamily="18" charset="0"/>
                <a:cs typeface="Times New Roman" pitchFamily="18" charset="0"/>
              </a:endParaRPr>
            </a:p>
          </p:txBody>
        </p:sp>
        <p:sp>
          <p:nvSpPr>
            <p:cNvPr id="113" name="TextBox 112"/>
            <p:cNvSpPr txBox="1"/>
            <p:nvPr/>
          </p:nvSpPr>
          <p:spPr>
            <a:xfrm rot="16200000">
              <a:off x="6572635" y="2873311"/>
              <a:ext cx="492443" cy="276999"/>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1998</a:t>
              </a:r>
              <a:endParaRPr lang="en-US" sz="1200" dirty="0">
                <a:latin typeface="Times New Roman" pitchFamily="18" charset="0"/>
                <a:cs typeface="Times New Roman" pitchFamily="18" charset="0"/>
              </a:endParaRPr>
            </a:p>
          </p:txBody>
        </p:sp>
        <p:sp>
          <p:nvSpPr>
            <p:cNvPr id="114" name="TextBox 113"/>
            <p:cNvSpPr txBox="1"/>
            <p:nvPr/>
          </p:nvSpPr>
          <p:spPr>
            <a:xfrm rot="16200000">
              <a:off x="6864735" y="2873311"/>
              <a:ext cx="492443" cy="276999"/>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2000</a:t>
              </a:r>
              <a:endParaRPr lang="en-US" sz="1200" dirty="0">
                <a:latin typeface="Times New Roman" pitchFamily="18" charset="0"/>
                <a:cs typeface="Times New Roman" pitchFamily="18" charset="0"/>
              </a:endParaRPr>
            </a:p>
          </p:txBody>
        </p:sp>
        <p:sp>
          <p:nvSpPr>
            <p:cNvPr id="115" name="TextBox 114"/>
            <p:cNvSpPr txBox="1"/>
            <p:nvPr/>
          </p:nvSpPr>
          <p:spPr>
            <a:xfrm rot="16200000">
              <a:off x="7156835" y="2879661"/>
              <a:ext cx="492443" cy="276999"/>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2002</a:t>
              </a:r>
              <a:endParaRPr lang="en-US" sz="1200" dirty="0">
                <a:latin typeface="Times New Roman" pitchFamily="18" charset="0"/>
                <a:cs typeface="Times New Roman" pitchFamily="18" charset="0"/>
              </a:endParaRPr>
            </a:p>
          </p:txBody>
        </p:sp>
        <p:sp>
          <p:nvSpPr>
            <p:cNvPr id="116" name="TextBox 115"/>
            <p:cNvSpPr txBox="1"/>
            <p:nvPr/>
          </p:nvSpPr>
          <p:spPr>
            <a:xfrm rot="16200000">
              <a:off x="7448936" y="2879661"/>
              <a:ext cx="492443" cy="276999"/>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2004</a:t>
              </a:r>
              <a:endParaRPr lang="en-US" sz="1200" dirty="0">
                <a:latin typeface="Times New Roman" pitchFamily="18" charset="0"/>
                <a:cs typeface="Times New Roman" pitchFamily="18" charset="0"/>
              </a:endParaRPr>
            </a:p>
          </p:txBody>
        </p:sp>
        <p:sp>
          <p:nvSpPr>
            <p:cNvPr id="117" name="TextBox 116"/>
            <p:cNvSpPr txBox="1"/>
            <p:nvPr/>
          </p:nvSpPr>
          <p:spPr>
            <a:xfrm rot="16200000">
              <a:off x="7734686" y="2873311"/>
              <a:ext cx="492443" cy="276999"/>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2006</a:t>
              </a:r>
              <a:endParaRPr lang="en-US" sz="1200" dirty="0">
                <a:latin typeface="Times New Roman" pitchFamily="18" charset="0"/>
                <a:cs typeface="Times New Roman" pitchFamily="18" charset="0"/>
              </a:endParaRPr>
            </a:p>
          </p:txBody>
        </p:sp>
        <p:sp>
          <p:nvSpPr>
            <p:cNvPr id="118" name="TextBox 117"/>
            <p:cNvSpPr txBox="1"/>
            <p:nvPr/>
          </p:nvSpPr>
          <p:spPr>
            <a:xfrm rot="16200000">
              <a:off x="8026786" y="2873311"/>
              <a:ext cx="492443" cy="276999"/>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2008</a:t>
              </a:r>
              <a:endParaRPr lang="en-US" sz="1200" dirty="0">
                <a:latin typeface="Times New Roman" pitchFamily="18" charset="0"/>
                <a:cs typeface="Times New Roman" pitchFamily="18" charset="0"/>
              </a:endParaRPr>
            </a:p>
          </p:txBody>
        </p:sp>
        <p:sp>
          <p:nvSpPr>
            <p:cNvPr id="119" name="TextBox 118"/>
            <p:cNvSpPr txBox="1"/>
            <p:nvPr/>
          </p:nvSpPr>
          <p:spPr>
            <a:xfrm rot="16200000">
              <a:off x="8318886" y="2879661"/>
              <a:ext cx="492443" cy="276999"/>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2010</a:t>
              </a:r>
              <a:endParaRPr lang="en-US" sz="1200" dirty="0">
                <a:latin typeface="Times New Roman" pitchFamily="18" charset="0"/>
                <a:cs typeface="Times New Roman" pitchFamily="18" charset="0"/>
              </a:endParaRPr>
            </a:p>
          </p:txBody>
        </p:sp>
        <p:sp>
          <p:nvSpPr>
            <p:cNvPr id="120" name="TextBox 119"/>
            <p:cNvSpPr txBox="1"/>
            <p:nvPr/>
          </p:nvSpPr>
          <p:spPr>
            <a:xfrm rot="16200000">
              <a:off x="8486841" y="2879661"/>
              <a:ext cx="486732" cy="276999"/>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2011</a:t>
              </a:r>
              <a:endParaRPr lang="en-US" sz="1200" dirty="0">
                <a:latin typeface="Times New Roman" pitchFamily="18" charset="0"/>
                <a:cs typeface="Times New Roman" pitchFamily="18" charset="0"/>
              </a:endParaRPr>
            </a:p>
          </p:txBody>
        </p:sp>
        <p:grpSp>
          <p:nvGrpSpPr>
            <p:cNvPr id="159" name="Group 158"/>
            <p:cNvGrpSpPr/>
            <p:nvPr/>
          </p:nvGrpSpPr>
          <p:grpSpPr>
            <a:xfrm>
              <a:off x="5651500" y="1041400"/>
              <a:ext cx="3094567" cy="872067"/>
              <a:chOff x="5651500" y="1041400"/>
              <a:chExt cx="3094567" cy="872067"/>
            </a:xfrm>
          </p:grpSpPr>
          <p:sp>
            <p:nvSpPr>
              <p:cNvPr id="160" name="Freeform 159"/>
              <p:cNvSpPr/>
              <p:nvPr/>
            </p:nvSpPr>
            <p:spPr>
              <a:xfrm>
                <a:off x="5651500" y="1689100"/>
                <a:ext cx="1447800" cy="224367"/>
              </a:xfrm>
              <a:custGeom>
                <a:avLst/>
                <a:gdLst>
                  <a:gd name="connsiteX0" fmla="*/ 0 w 1447800"/>
                  <a:gd name="connsiteY0" fmla="*/ 203200 h 224367"/>
                  <a:gd name="connsiteX1" fmla="*/ 12700 w 1447800"/>
                  <a:gd name="connsiteY1" fmla="*/ 194733 h 224367"/>
                  <a:gd name="connsiteX2" fmla="*/ 50800 w 1447800"/>
                  <a:gd name="connsiteY2" fmla="*/ 186267 h 224367"/>
                  <a:gd name="connsiteX3" fmla="*/ 63500 w 1447800"/>
                  <a:gd name="connsiteY3" fmla="*/ 182033 h 224367"/>
                  <a:gd name="connsiteX4" fmla="*/ 97367 w 1447800"/>
                  <a:gd name="connsiteY4" fmla="*/ 186267 h 224367"/>
                  <a:gd name="connsiteX5" fmla="*/ 127000 w 1447800"/>
                  <a:gd name="connsiteY5" fmla="*/ 177800 h 224367"/>
                  <a:gd name="connsiteX6" fmla="*/ 156633 w 1447800"/>
                  <a:gd name="connsiteY6" fmla="*/ 224367 h 224367"/>
                  <a:gd name="connsiteX7" fmla="*/ 194733 w 1447800"/>
                  <a:gd name="connsiteY7" fmla="*/ 186267 h 224367"/>
                  <a:gd name="connsiteX8" fmla="*/ 262467 w 1447800"/>
                  <a:gd name="connsiteY8" fmla="*/ 152400 h 224367"/>
                  <a:gd name="connsiteX9" fmla="*/ 313267 w 1447800"/>
                  <a:gd name="connsiteY9" fmla="*/ 118533 h 224367"/>
                  <a:gd name="connsiteX10" fmla="*/ 372533 w 1447800"/>
                  <a:gd name="connsiteY10" fmla="*/ 114300 h 224367"/>
                  <a:gd name="connsiteX11" fmla="*/ 427567 w 1447800"/>
                  <a:gd name="connsiteY11" fmla="*/ 93133 h 224367"/>
                  <a:gd name="connsiteX12" fmla="*/ 491067 w 1447800"/>
                  <a:gd name="connsiteY12" fmla="*/ 101600 h 224367"/>
                  <a:gd name="connsiteX13" fmla="*/ 563033 w 1447800"/>
                  <a:gd name="connsiteY13" fmla="*/ 80433 h 224367"/>
                  <a:gd name="connsiteX14" fmla="*/ 618067 w 1447800"/>
                  <a:gd name="connsiteY14" fmla="*/ 118533 h 224367"/>
                  <a:gd name="connsiteX15" fmla="*/ 728133 w 1447800"/>
                  <a:gd name="connsiteY15" fmla="*/ 71967 h 224367"/>
                  <a:gd name="connsiteX16" fmla="*/ 821267 w 1447800"/>
                  <a:gd name="connsiteY16" fmla="*/ 59267 h 224367"/>
                  <a:gd name="connsiteX17" fmla="*/ 850900 w 1447800"/>
                  <a:gd name="connsiteY17" fmla="*/ 76200 h 224367"/>
                  <a:gd name="connsiteX18" fmla="*/ 893233 w 1447800"/>
                  <a:gd name="connsiteY18" fmla="*/ 42333 h 224367"/>
                  <a:gd name="connsiteX19" fmla="*/ 969433 w 1447800"/>
                  <a:gd name="connsiteY19" fmla="*/ 55033 h 224367"/>
                  <a:gd name="connsiteX20" fmla="*/ 999067 w 1447800"/>
                  <a:gd name="connsiteY20" fmla="*/ 38100 h 224367"/>
                  <a:gd name="connsiteX21" fmla="*/ 1049867 w 1447800"/>
                  <a:gd name="connsiteY21" fmla="*/ 50800 h 224367"/>
                  <a:gd name="connsiteX22" fmla="*/ 1117600 w 1447800"/>
                  <a:gd name="connsiteY22" fmla="*/ 46567 h 224367"/>
                  <a:gd name="connsiteX23" fmla="*/ 1143000 w 1447800"/>
                  <a:gd name="connsiteY23" fmla="*/ 21167 h 224367"/>
                  <a:gd name="connsiteX24" fmla="*/ 1185333 w 1447800"/>
                  <a:gd name="connsiteY24" fmla="*/ 50800 h 224367"/>
                  <a:gd name="connsiteX25" fmla="*/ 1219200 w 1447800"/>
                  <a:gd name="connsiteY25" fmla="*/ 33867 h 224367"/>
                  <a:gd name="connsiteX26" fmla="*/ 1257300 w 1447800"/>
                  <a:gd name="connsiteY26" fmla="*/ 46567 h 224367"/>
                  <a:gd name="connsiteX27" fmla="*/ 1303867 w 1447800"/>
                  <a:gd name="connsiteY27" fmla="*/ 25400 h 224367"/>
                  <a:gd name="connsiteX28" fmla="*/ 1367367 w 1447800"/>
                  <a:gd name="connsiteY28" fmla="*/ 46567 h 224367"/>
                  <a:gd name="connsiteX29" fmla="*/ 1447800 w 1447800"/>
                  <a:gd name="connsiteY29" fmla="*/ 0 h 224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447800" h="224367">
                    <a:moveTo>
                      <a:pt x="0" y="203200"/>
                    </a:moveTo>
                    <a:cubicBezTo>
                      <a:pt x="4233" y="200378"/>
                      <a:pt x="8023" y="196737"/>
                      <a:pt x="12700" y="194733"/>
                    </a:cubicBezTo>
                    <a:cubicBezTo>
                      <a:pt x="18784" y="192125"/>
                      <a:pt x="45978" y="187472"/>
                      <a:pt x="50800" y="186267"/>
                    </a:cubicBezTo>
                    <a:cubicBezTo>
                      <a:pt x="55129" y="185185"/>
                      <a:pt x="63500" y="182033"/>
                      <a:pt x="63500" y="182033"/>
                    </a:cubicBezTo>
                    <a:lnTo>
                      <a:pt x="97367" y="186267"/>
                    </a:lnTo>
                    <a:lnTo>
                      <a:pt x="127000" y="177800"/>
                    </a:lnTo>
                    <a:lnTo>
                      <a:pt x="156633" y="224367"/>
                    </a:lnTo>
                    <a:lnTo>
                      <a:pt x="194733" y="186267"/>
                    </a:lnTo>
                    <a:lnTo>
                      <a:pt x="262467" y="152400"/>
                    </a:lnTo>
                    <a:lnTo>
                      <a:pt x="313267" y="118533"/>
                    </a:lnTo>
                    <a:lnTo>
                      <a:pt x="372533" y="114300"/>
                    </a:lnTo>
                    <a:lnTo>
                      <a:pt x="427567" y="93133"/>
                    </a:lnTo>
                    <a:lnTo>
                      <a:pt x="491067" y="101600"/>
                    </a:lnTo>
                    <a:lnTo>
                      <a:pt x="563033" y="80433"/>
                    </a:lnTo>
                    <a:lnTo>
                      <a:pt x="618067" y="118533"/>
                    </a:lnTo>
                    <a:lnTo>
                      <a:pt x="728133" y="71967"/>
                    </a:lnTo>
                    <a:lnTo>
                      <a:pt x="821267" y="59267"/>
                    </a:lnTo>
                    <a:lnTo>
                      <a:pt x="850900" y="76200"/>
                    </a:lnTo>
                    <a:lnTo>
                      <a:pt x="893233" y="42333"/>
                    </a:lnTo>
                    <a:lnTo>
                      <a:pt x="969433" y="55033"/>
                    </a:lnTo>
                    <a:lnTo>
                      <a:pt x="999067" y="38100"/>
                    </a:lnTo>
                    <a:lnTo>
                      <a:pt x="1049867" y="50800"/>
                    </a:lnTo>
                    <a:lnTo>
                      <a:pt x="1117600" y="46567"/>
                    </a:lnTo>
                    <a:lnTo>
                      <a:pt x="1143000" y="21167"/>
                    </a:lnTo>
                    <a:lnTo>
                      <a:pt x="1185333" y="50800"/>
                    </a:lnTo>
                    <a:lnTo>
                      <a:pt x="1219200" y="33867"/>
                    </a:lnTo>
                    <a:lnTo>
                      <a:pt x="1257300" y="46567"/>
                    </a:lnTo>
                    <a:lnTo>
                      <a:pt x="1303867" y="25400"/>
                    </a:lnTo>
                    <a:lnTo>
                      <a:pt x="1367367" y="46567"/>
                    </a:lnTo>
                    <a:lnTo>
                      <a:pt x="1447800" y="0"/>
                    </a:lnTo>
                  </a:path>
                </a:pathLst>
              </a:custGeom>
              <a:ln w="38100"/>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1" name="Freeform 160"/>
              <p:cNvSpPr/>
              <p:nvPr/>
            </p:nvSpPr>
            <p:spPr>
              <a:xfrm>
                <a:off x="7095067" y="1041400"/>
                <a:ext cx="1651000" cy="677333"/>
              </a:xfrm>
              <a:custGeom>
                <a:avLst/>
                <a:gdLst>
                  <a:gd name="connsiteX0" fmla="*/ 0 w 1651000"/>
                  <a:gd name="connsiteY0" fmla="*/ 643467 h 677333"/>
                  <a:gd name="connsiteX1" fmla="*/ 46566 w 1651000"/>
                  <a:gd name="connsiteY1" fmla="*/ 677333 h 677333"/>
                  <a:gd name="connsiteX2" fmla="*/ 84666 w 1651000"/>
                  <a:gd name="connsiteY2" fmla="*/ 639233 h 677333"/>
                  <a:gd name="connsiteX3" fmla="*/ 118533 w 1651000"/>
                  <a:gd name="connsiteY3" fmla="*/ 651933 h 677333"/>
                  <a:gd name="connsiteX4" fmla="*/ 258233 w 1651000"/>
                  <a:gd name="connsiteY4" fmla="*/ 592667 h 677333"/>
                  <a:gd name="connsiteX5" fmla="*/ 283633 w 1651000"/>
                  <a:gd name="connsiteY5" fmla="*/ 609600 h 677333"/>
                  <a:gd name="connsiteX6" fmla="*/ 359833 w 1651000"/>
                  <a:gd name="connsiteY6" fmla="*/ 550333 h 677333"/>
                  <a:gd name="connsiteX7" fmla="*/ 397933 w 1651000"/>
                  <a:gd name="connsiteY7" fmla="*/ 558800 h 677333"/>
                  <a:gd name="connsiteX8" fmla="*/ 469900 w 1651000"/>
                  <a:gd name="connsiteY8" fmla="*/ 537633 h 677333"/>
                  <a:gd name="connsiteX9" fmla="*/ 516466 w 1651000"/>
                  <a:gd name="connsiteY9" fmla="*/ 461433 h 677333"/>
                  <a:gd name="connsiteX10" fmla="*/ 550333 w 1651000"/>
                  <a:gd name="connsiteY10" fmla="*/ 491067 h 677333"/>
                  <a:gd name="connsiteX11" fmla="*/ 622300 w 1651000"/>
                  <a:gd name="connsiteY11" fmla="*/ 469900 h 677333"/>
                  <a:gd name="connsiteX12" fmla="*/ 723900 w 1651000"/>
                  <a:gd name="connsiteY12" fmla="*/ 461433 h 677333"/>
                  <a:gd name="connsiteX13" fmla="*/ 770466 w 1651000"/>
                  <a:gd name="connsiteY13" fmla="*/ 410633 h 677333"/>
                  <a:gd name="connsiteX14" fmla="*/ 795866 w 1651000"/>
                  <a:gd name="connsiteY14" fmla="*/ 414867 h 677333"/>
                  <a:gd name="connsiteX15" fmla="*/ 977900 w 1651000"/>
                  <a:gd name="connsiteY15" fmla="*/ 359833 h 677333"/>
                  <a:gd name="connsiteX16" fmla="*/ 1028700 w 1651000"/>
                  <a:gd name="connsiteY16" fmla="*/ 397933 h 677333"/>
                  <a:gd name="connsiteX17" fmla="*/ 1075266 w 1651000"/>
                  <a:gd name="connsiteY17" fmla="*/ 338667 h 677333"/>
                  <a:gd name="connsiteX18" fmla="*/ 1164166 w 1651000"/>
                  <a:gd name="connsiteY18" fmla="*/ 330200 h 677333"/>
                  <a:gd name="connsiteX19" fmla="*/ 1214966 w 1651000"/>
                  <a:gd name="connsiteY19" fmla="*/ 296333 h 677333"/>
                  <a:gd name="connsiteX20" fmla="*/ 1240366 w 1651000"/>
                  <a:gd name="connsiteY20" fmla="*/ 220133 h 677333"/>
                  <a:gd name="connsiteX21" fmla="*/ 1274233 w 1651000"/>
                  <a:gd name="connsiteY21" fmla="*/ 262467 h 677333"/>
                  <a:gd name="connsiteX22" fmla="*/ 1312333 w 1651000"/>
                  <a:gd name="connsiteY22" fmla="*/ 275167 h 677333"/>
                  <a:gd name="connsiteX23" fmla="*/ 1350433 w 1651000"/>
                  <a:gd name="connsiteY23" fmla="*/ 237067 h 677333"/>
                  <a:gd name="connsiteX24" fmla="*/ 1388533 w 1651000"/>
                  <a:gd name="connsiteY24" fmla="*/ 80433 h 677333"/>
                  <a:gd name="connsiteX25" fmla="*/ 1460500 w 1651000"/>
                  <a:gd name="connsiteY25" fmla="*/ 88900 h 677333"/>
                  <a:gd name="connsiteX26" fmla="*/ 1507066 w 1651000"/>
                  <a:gd name="connsiteY26" fmla="*/ 25400 h 677333"/>
                  <a:gd name="connsiteX27" fmla="*/ 1562100 w 1651000"/>
                  <a:gd name="connsiteY27" fmla="*/ 4233 h 677333"/>
                  <a:gd name="connsiteX28" fmla="*/ 1617133 w 1651000"/>
                  <a:gd name="connsiteY28" fmla="*/ 0 h 677333"/>
                  <a:gd name="connsiteX29" fmla="*/ 1651000 w 1651000"/>
                  <a:gd name="connsiteY29" fmla="*/ 29633 h 677333"/>
                  <a:gd name="connsiteX30" fmla="*/ 1651000 w 1651000"/>
                  <a:gd name="connsiteY30" fmla="*/ 29633 h 677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651000" h="677333">
                    <a:moveTo>
                      <a:pt x="0" y="643467"/>
                    </a:moveTo>
                    <a:lnTo>
                      <a:pt x="46566" y="677333"/>
                    </a:lnTo>
                    <a:lnTo>
                      <a:pt x="84666" y="639233"/>
                    </a:lnTo>
                    <a:lnTo>
                      <a:pt x="118533" y="651933"/>
                    </a:lnTo>
                    <a:lnTo>
                      <a:pt x="258233" y="592667"/>
                    </a:lnTo>
                    <a:lnTo>
                      <a:pt x="283633" y="609600"/>
                    </a:lnTo>
                    <a:lnTo>
                      <a:pt x="359833" y="550333"/>
                    </a:lnTo>
                    <a:lnTo>
                      <a:pt x="397933" y="558800"/>
                    </a:lnTo>
                    <a:lnTo>
                      <a:pt x="469900" y="537633"/>
                    </a:lnTo>
                    <a:lnTo>
                      <a:pt x="516466" y="461433"/>
                    </a:lnTo>
                    <a:lnTo>
                      <a:pt x="550333" y="491067"/>
                    </a:lnTo>
                    <a:lnTo>
                      <a:pt x="622300" y="469900"/>
                    </a:lnTo>
                    <a:lnTo>
                      <a:pt x="723900" y="461433"/>
                    </a:lnTo>
                    <a:lnTo>
                      <a:pt x="770466" y="410633"/>
                    </a:lnTo>
                    <a:lnTo>
                      <a:pt x="795866" y="414867"/>
                    </a:lnTo>
                    <a:lnTo>
                      <a:pt x="977900" y="359833"/>
                    </a:lnTo>
                    <a:lnTo>
                      <a:pt x="1028700" y="397933"/>
                    </a:lnTo>
                    <a:lnTo>
                      <a:pt x="1075266" y="338667"/>
                    </a:lnTo>
                    <a:lnTo>
                      <a:pt x="1164166" y="330200"/>
                    </a:lnTo>
                    <a:lnTo>
                      <a:pt x="1214966" y="296333"/>
                    </a:lnTo>
                    <a:lnTo>
                      <a:pt x="1240366" y="220133"/>
                    </a:lnTo>
                    <a:lnTo>
                      <a:pt x="1274233" y="262467"/>
                    </a:lnTo>
                    <a:lnTo>
                      <a:pt x="1312333" y="275167"/>
                    </a:lnTo>
                    <a:lnTo>
                      <a:pt x="1350433" y="237067"/>
                    </a:lnTo>
                    <a:lnTo>
                      <a:pt x="1388533" y="80433"/>
                    </a:lnTo>
                    <a:lnTo>
                      <a:pt x="1460500" y="88900"/>
                    </a:lnTo>
                    <a:lnTo>
                      <a:pt x="1507066" y="25400"/>
                    </a:lnTo>
                    <a:lnTo>
                      <a:pt x="1562100" y="4233"/>
                    </a:lnTo>
                    <a:lnTo>
                      <a:pt x="1617133" y="0"/>
                    </a:lnTo>
                    <a:lnTo>
                      <a:pt x="1651000" y="29633"/>
                    </a:lnTo>
                    <a:lnTo>
                      <a:pt x="1651000" y="29633"/>
                    </a:lnTo>
                  </a:path>
                </a:pathLst>
              </a:custGeom>
              <a:ln w="38100"/>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grpSp>
        <p:nvGrpSpPr>
          <p:cNvPr id="175" name="Group 174"/>
          <p:cNvGrpSpPr/>
          <p:nvPr/>
        </p:nvGrpSpPr>
        <p:grpSpPr>
          <a:xfrm>
            <a:off x="5102159" y="3632763"/>
            <a:ext cx="3704292" cy="3054018"/>
            <a:chOff x="5164414" y="3640424"/>
            <a:chExt cx="3704292" cy="2284605"/>
          </a:xfrm>
        </p:grpSpPr>
        <p:cxnSp>
          <p:nvCxnSpPr>
            <p:cNvPr id="121" name="Straight Connector 120"/>
            <p:cNvCxnSpPr/>
            <p:nvPr/>
          </p:nvCxnSpPr>
          <p:spPr>
            <a:xfrm rot="5400000">
              <a:off x="4749800" y="4546600"/>
              <a:ext cx="1778000"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2" name="Straight Connector 121"/>
            <p:cNvCxnSpPr/>
            <p:nvPr/>
          </p:nvCxnSpPr>
          <p:spPr>
            <a:xfrm>
              <a:off x="5639594" y="5430044"/>
              <a:ext cx="3117056"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23" name="TextBox 122"/>
            <p:cNvSpPr txBox="1"/>
            <p:nvPr/>
          </p:nvSpPr>
          <p:spPr>
            <a:xfrm>
              <a:off x="5164414" y="3983324"/>
              <a:ext cx="466744" cy="207213"/>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20%</a:t>
              </a:r>
              <a:endParaRPr lang="en-US" sz="1200" dirty="0">
                <a:latin typeface="Times New Roman" pitchFamily="18" charset="0"/>
                <a:cs typeface="Times New Roman" pitchFamily="18" charset="0"/>
              </a:endParaRPr>
            </a:p>
          </p:txBody>
        </p:sp>
        <p:cxnSp>
          <p:nvCxnSpPr>
            <p:cNvPr id="124" name="Straight Connector 123"/>
            <p:cNvCxnSpPr/>
            <p:nvPr/>
          </p:nvCxnSpPr>
          <p:spPr>
            <a:xfrm>
              <a:off x="5564843" y="4102100"/>
              <a:ext cx="85825"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125" name="TextBox 124"/>
            <p:cNvSpPr txBox="1"/>
            <p:nvPr/>
          </p:nvSpPr>
          <p:spPr>
            <a:xfrm>
              <a:off x="5164414" y="4307174"/>
              <a:ext cx="466744" cy="207213"/>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15%</a:t>
              </a:r>
              <a:endParaRPr lang="en-US" sz="1200" dirty="0">
                <a:latin typeface="Times New Roman" pitchFamily="18" charset="0"/>
                <a:cs typeface="Times New Roman" pitchFamily="18" charset="0"/>
              </a:endParaRPr>
            </a:p>
          </p:txBody>
        </p:sp>
        <p:cxnSp>
          <p:nvCxnSpPr>
            <p:cNvPr id="128" name="Straight Connector 127"/>
            <p:cNvCxnSpPr/>
            <p:nvPr/>
          </p:nvCxnSpPr>
          <p:spPr>
            <a:xfrm>
              <a:off x="5564843" y="4425950"/>
              <a:ext cx="85825"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137" name="TextBox 136"/>
            <p:cNvSpPr txBox="1"/>
            <p:nvPr/>
          </p:nvSpPr>
          <p:spPr>
            <a:xfrm>
              <a:off x="5164414" y="4650074"/>
              <a:ext cx="466744" cy="207213"/>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10%</a:t>
              </a:r>
              <a:endParaRPr lang="en-US" sz="1200" dirty="0">
                <a:latin typeface="Times New Roman" pitchFamily="18" charset="0"/>
                <a:cs typeface="Times New Roman" pitchFamily="18" charset="0"/>
              </a:endParaRPr>
            </a:p>
          </p:txBody>
        </p:sp>
        <p:cxnSp>
          <p:nvCxnSpPr>
            <p:cNvPr id="142" name="Straight Connector 141"/>
            <p:cNvCxnSpPr/>
            <p:nvPr/>
          </p:nvCxnSpPr>
          <p:spPr>
            <a:xfrm>
              <a:off x="5564843" y="4768850"/>
              <a:ext cx="85825"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143" name="TextBox 142"/>
            <p:cNvSpPr txBox="1"/>
            <p:nvPr/>
          </p:nvSpPr>
          <p:spPr>
            <a:xfrm rot="16200000">
              <a:off x="5404235" y="5533958"/>
              <a:ext cx="492443" cy="276999"/>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1990</a:t>
              </a:r>
              <a:endParaRPr lang="en-US" sz="1200" dirty="0">
                <a:latin typeface="Times New Roman" pitchFamily="18" charset="0"/>
                <a:cs typeface="Times New Roman" pitchFamily="18" charset="0"/>
              </a:endParaRPr>
            </a:p>
          </p:txBody>
        </p:sp>
        <p:sp>
          <p:nvSpPr>
            <p:cNvPr id="144" name="TextBox 143"/>
            <p:cNvSpPr txBox="1"/>
            <p:nvPr/>
          </p:nvSpPr>
          <p:spPr>
            <a:xfrm rot="16200000">
              <a:off x="5696335" y="5533958"/>
              <a:ext cx="492443" cy="276999"/>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1992</a:t>
              </a:r>
              <a:endParaRPr lang="en-US" sz="1200" dirty="0">
                <a:latin typeface="Times New Roman" pitchFamily="18" charset="0"/>
                <a:cs typeface="Times New Roman" pitchFamily="18" charset="0"/>
              </a:endParaRPr>
            </a:p>
          </p:txBody>
        </p:sp>
        <p:sp>
          <p:nvSpPr>
            <p:cNvPr id="145" name="TextBox 144"/>
            <p:cNvSpPr txBox="1"/>
            <p:nvPr/>
          </p:nvSpPr>
          <p:spPr>
            <a:xfrm rot="16200000">
              <a:off x="5988435" y="5540308"/>
              <a:ext cx="492443" cy="276999"/>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1994</a:t>
              </a:r>
              <a:endParaRPr lang="en-US" sz="1200" dirty="0">
                <a:latin typeface="Times New Roman" pitchFamily="18" charset="0"/>
                <a:cs typeface="Times New Roman" pitchFamily="18" charset="0"/>
              </a:endParaRPr>
            </a:p>
          </p:txBody>
        </p:sp>
        <p:sp>
          <p:nvSpPr>
            <p:cNvPr id="146" name="TextBox 145"/>
            <p:cNvSpPr txBox="1"/>
            <p:nvPr/>
          </p:nvSpPr>
          <p:spPr>
            <a:xfrm rot="16200000">
              <a:off x="6280535" y="5540308"/>
              <a:ext cx="492443" cy="276999"/>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1996</a:t>
              </a:r>
              <a:endParaRPr lang="en-US" sz="1200" dirty="0">
                <a:latin typeface="Times New Roman" pitchFamily="18" charset="0"/>
                <a:cs typeface="Times New Roman" pitchFamily="18" charset="0"/>
              </a:endParaRPr>
            </a:p>
          </p:txBody>
        </p:sp>
        <p:sp>
          <p:nvSpPr>
            <p:cNvPr id="147" name="TextBox 146"/>
            <p:cNvSpPr txBox="1"/>
            <p:nvPr/>
          </p:nvSpPr>
          <p:spPr>
            <a:xfrm rot="16200000">
              <a:off x="6572635" y="5533958"/>
              <a:ext cx="492443" cy="276999"/>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1998</a:t>
              </a:r>
              <a:endParaRPr lang="en-US" sz="1200" dirty="0">
                <a:latin typeface="Times New Roman" pitchFamily="18" charset="0"/>
                <a:cs typeface="Times New Roman" pitchFamily="18" charset="0"/>
              </a:endParaRPr>
            </a:p>
          </p:txBody>
        </p:sp>
        <p:sp>
          <p:nvSpPr>
            <p:cNvPr id="148" name="TextBox 147"/>
            <p:cNvSpPr txBox="1"/>
            <p:nvPr/>
          </p:nvSpPr>
          <p:spPr>
            <a:xfrm rot="16200000">
              <a:off x="6864735" y="5533958"/>
              <a:ext cx="492443" cy="276999"/>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2000</a:t>
              </a:r>
              <a:endParaRPr lang="en-US" sz="1200" dirty="0">
                <a:latin typeface="Times New Roman" pitchFamily="18" charset="0"/>
                <a:cs typeface="Times New Roman" pitchFamily="18" charset="0"/>
              </a:endParaRPr>
            </a:p>
          </p:txBody>
        </p:sp>
        <p:sp>
          <p:nvSpPr>
            <p:cNvPr id="149" name="TextBox 148"/>
            <p:cNvSpPr txBox="1"/>
            <p:nvPr/>
          </p:nvSpPr>
          <p:spPr>
            <a:xfrm rot="16200000">
              <a:off x="7156835" y="5540308"/>
              <a:ext cx="492443" cy="276999"/>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2002</a:t>
              </a:r>
              <a:endParaRPr lang="en-US" sz="1200" dirty="0">
                <a:latin typeface="Times New Roman" pitchFamily="18" charset="0"/>
                <a:cs typeface="Times New Roman" pitchFamily="18" charset="0"/>
              </a:endParaRPr>
            </a:p>
          </p:txBody>
        </p:sp>
        <p:sp>
          <p:nvSpPr>
            <p:cNvPr id="150" name="TextBox 149"/>
            <p:cNvSpPr txBox="1"/>
            <p:nvPr/>
          </p:nvSpPr>
          <p:spPr>
            <a:xfrm rot="16200000">
              <a:off x="7448936" y="5540308"/>
              <a:ext cx="492443" cy="276999"/>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2004</a:t>
              </a:r>
              <a:endParaRPr lang="en-US" sz="1200" dirty="0">
                <a:latin typeface="Times New Roman" pitchFamily="18" charset="0"/>
                <a:cs typeface="Times New Roman" pitchFamily="18" charset="0"/>
              </a:endParaRPr>
            </a:p>
          </p:txBody>
        </p:sp>
        <p:sp>
          <p:nvSpPr>
            <p:cNvPr id="151" name="TextBox 150"/>
            <p:cNvSpPr txBox="1"/>
            <p:nvPr/>
          </p:nvSpPr>
          <p:spPr>
            <a:xfrm rot="16200000">
              <a:off x="7734686" y="5533958"/>
              <a:ext cx="492443" cy="276999"/>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2006</a:t>
              </a:r>
              <a:endParaRPr lang="en-US" sz="1200" dirty="0">
                <a:latin typeface="Times New Roman" pitchFamily="18" charset="0"/>
                <a:cs typeface="Times New Roman" pitchFamily="18" charset="0"/>
              </a:endParaRPr>
            </a:p>
          </p:txBody>
        </p:sp>
        <p:sp>
          <p:nvSpPr>
            <p:cNvPr id="152" name="TextBox 151"/>
            <p:cNvSpPr txBox="1"/>
            <p:nvPr/>
          </p:nvSpPr>
          <p:spPr>
            <a:xfrm rot="16200000">
              <a:off x="8026786" y="5533958"/>
              <a:ext cx="492443" cy="276999"/>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2008</a:t>
              </a:r>
              <a:endParaRPr lang="en-US" sz="1200" dirty="0">
                <a:latin typeface="Times New Roman" pitchFamily="18" charset="0"/>
                <a:cs typeface="Times New Roman" pitchFamily="18" charset="0"/>
              </a:endParaRPr>
            </a:p>
          </p:txBody>
        </p:sp>
        <p:sp>
          <p:nvSpPr>
            <p:cNvPr id="153" name="TextBox 152"/>
            <p:cNvSpPr txBox="1"/>
            <p:nvPr/>
          </p:nvSpPr>
          <p:spPr>
            <a:xfrm rot="16200000">
              <a:off x="8318886" y="5540308"/>
              <a:ext cx="492443" cy="276999"/>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2010</a:t>
              </a:r>
              <a:endParaRPr lang="en-US" sz="1200" dirty="0">
                <a:latin typeface="Times New Roman" pitchFamily="18" charset="0"/>
                <a:cs typeface="Times New Roman" pitchFamily="18" charset="0"/>
              </a:endParaRPr>
            </a:p>
          </p:txBody>
        </p:sp>
        <p:sp>
          <p:nvSpPr>
            <p:cNvPr id="154" name="TextBox 153"/>
            <p:cNvSpPr txBox="1"/>
            <p:nvPr/>
          </p:nvSpPr>
          <p:spPr>
            <a:xfrm rot="16200000">
              <a:off x="8486841" y="5540308"/>
              <a:ext cx="486732" cy="276999"/>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2011</a:t>
              </a:r>
              <a:endParaRPr lang="en-US" sz="1200" dirty="0">
                <a:latin typeface="Times New Roman" pitchFamily="18" charset="0"/>
                <a:cs typeface="Times New Roman" pitchFamily="18" charset="0"/>
              </a:endParaRPr>
            </a:p>
          </p:txBody>
        </p:sp>
        <p:sp>
          <p:nvSpPr>
            <p:cNvPr id="155" name="TextBox 154"/>
            <p:cNvSpPr txBox="1"/>
            <p:nvPr/>
          </p:nvSpPr>
          <p:spPr>
            <a:xfrm>
              <a:off x="5241358" y="4992974"/>
              <a:ext cx="389800" cy="207213"/>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5%</a:t>
              </a:r>
              <a:endParaRPr lang="en-US" sz="1200" dirty="0">
                <a:latin typeface="Times New Roman" pitchFamily="18" charset="0"/>
                <a:cs typeface="Times New Roman" pitchFamily="18" charset="0"/>
              </a:endParaRPr>
            </a:p>
          </p:txBody>
        </p:sp>
        <p:cxnSp>
          <p:nvCxnSpPr>
            <p:cNvPr id="156" name="Straight Connector 155"/>
            <p:cNvCxnSpPr/>
            <p:nvPr/>
          </p:nvCxnSpPr>
          <p:spPr>
            <a:xfrm>
              <a:off x="5564843" y="5111750"/>
              <a:ext cx="85825"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157" name="TextBox 156"/>
            <p:cNvSpPr txBox="1"/>
            <p:nvPr/>
          </p:nvSpPr>
          <p:spPr>
            <a:xfrm>
              <a:off x="5164414" y="3640424"/>
              <a:ext cx="466744" cy="207213"/>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25%</a:t>
              </a:r>
              <a:endParaRPr lang="en-US" sz="1200" dirty="0">
                <a:latin typeface="Times New Roman" pitchFamily="18" charset="0"/>
                <a:cs typeface="Times New Roman" pitchFamily="18" charset="0"/>
              </a:endParaRPr>
            </a:p>
          </p:txBody>
        </p:sp>
        <p:cxnSp>
          <p:nvCxnSpPr>
            <p:cNvPr id="158" name="Straight Connector 157"/>
            <p:cNvCxnSpPr/>
            <p:nvPr/>
          </p:nvCxnSpPr>
          <p:spPr>
            <a:xfrm>
              <a:off x="5564843" y="3759200"/>
              <a:ext cx="85825"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grpSp>
          <p:nvGrpSpPr>
            <p:cNvPr id="162" name="Group 161"/>
            <p:cNvGrpSpPr/>
            <p:nvPr/>
          </p:nvGrpSpPr>
          <p:grpSpPr>
            <a:xfrm>
              <a:off x="5672667" y="3712633"/>
              <a:ext cx="3086100" cy="457200"/>
              <a:chOff x="5672667" y="3712633"/>
              <a:chExt cx="3086100" cy="457200"/>
            </a:xfrm>
          </p:grpSpPr>
          <p:sp>
            <p:nvSpPr>
              <p:cNvPr id="163" name="Freeform 162"/>
              <p:cNvSpPr/>
              <p:nvPr/>
            </p:nvSpPr>
            <p:spPr>
              <a:xfrm>
                <a:off x="5672667" y="3877733"/>
                <a:ext cx="588433" cy="143934"/>
              </a:xfrm>
              <a:custGeom>
                <a:avLst/>
                <a:gdLst>
                  <a:gd name="connsiteX0" fmla="*/ 0 w 588433"/>
                  <a:gd name="connsiteY0" fmla="*/ 110067 h 143934"/>
                  <a:gd name="connsiteX1" fmla="*/ 59266 w 588433"/>
                  <a:gd name="connsiteY1" fmla="*/ 110067 h 143934"/>
                  <a:gd name="connsiteX2" fmla="*/ 101600 w 588433"/>
                  <a:gd name="connsiteY2" fmla="*/ 67734 h 143934"/>
                  <a:gd name="connsiteX3" fmla="*/ 148166 w 588433"/>
                  <a:gd name="connsiteY3" fmla="*/ 143934 h 143934"/>
                  <a:gd name="connsiteX4" fmla="*/ 169333 w 588433"/>
                  <a:gd name="connsiteY4" fmla="*/ 84667 h 143934"/>
                  <a:gd name="connsiteX5" fmla="*/ 237066 w 588433"/>
                  <a:gd name="connsiteY5" fmla="*/ 46567 h 143934"/>
                  <a:gd name="connsiteX6" fmla="*/ 283633 w 588433"/>
                  <a:gd name="connsiteY6" fmla="*/ 0 h 143934"/>
                  <a:gd name="connsiteX7" fmla="*/ 347133 w 588433"/>
                  <a:gd name="connsiteY7" fmla="*/ 16934 h 143934"/>
                  <a:gd name="connsiteX8" fmla="*/ 491066 w 588433"/>
                  <a:gd name="connsiteY8" fmla="*/ 50800 h 143934"/>
                  <a:gd name="connsiteX9" fmla="*/ 550333 w 588433"/>
                  <a:gd name="connsiteY9" fmla="*/ 38100 h 143934"/>
                  <a:gd name="connsiteX10" fmla="*/ 588433 w 588433"/>
                  <a:gd name="connsiteY10" fmla="*/ 93134 h 143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88433" h="143934">
                    <a:moveTo>
                      <a:pt x="0" y="110067"/>
                    </a:moveTo>
                    <a:lnTo>
                      <a:pt x="59266" y="110067"/>
                    </a:lnTo>
                    <a:lnTo>
                      <a:pt x="101600" y="67734"/>
                    </a:lnTo>
                    <a:lnTo>
                      <a:pt x="148166" y="143934"/>
                    </a:lnTo>
                    <a:lnTo>
                      <a:pt x="169333" y="84667"/>
                    </a:lnTo>
                    <a:lnTo>
                      <a:pt x="237066" y="46567"/>
                    </a:lnTo>
                    <a:lnTo>
                      <a:pt x="283633" y="0"/>
                    </a:lnTo>
                    <a:lnTo>
                      <a:pt x="347133" y="16934"/>
                    </a:lnTo>
                    <a:lnTo>
                      <a:pt x="491066" y="50800"/>
                    </a:lnTo>
                    <a:lnTo>
                      <a:pt x="550333" y="38100"/>
                    </a:lnTo>
                    <a:lnTo>
                      <a:pt x="588433" y="93134"/>
                    </a:lnTo>
                  </a:path>
                </a:pathLst>
              </a:custGeom>
              <a:ln w="38100"/>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4" name="Freeform 163"/>
              <p:cNvSpPr/>
              <p:nvPr/>
            </p:nvSpPr>
            <p:spPr>
              <a:xfrm>
                <a:off x="6256867" y="3949700"/>
                <a:ext cx="359833" cy="59267"/>
              </a:xfrm>
              <a:custGeom>
                <a:avLst/>
                <a:gdLst>
                  <a:gd name="connsiteX0" fmla="*/ 0 w 359833"/>
                  <a:gd name="connsiteY0" fmla="*/ 8467 h 59267"/>
                  <a:gd name="connsiteX1" fmla="*/ 33866 w 359833"/>
                  <a:gd name="connsiteY1" fmla="*/ 38100 h 59267"/>
                  <a:gd name="connsiteX2" fmla="*/ 71966 w 359833"/>
                  <a:gd name="connsiteY2" fmla="*/ 12700 h 59267"/>
                  <a:gd name="connsiteX3" fmla="*/ 110066 w 359833"/>
                  <a:gd name="connsiteY3" fmla="*/ 21167 h 59267"/>
                  <a:gd name="connsiteX4" fmla="*/ 177800 w 359833"/>
                  <a:gd name="connsiteY4" fmla="*/ 0 h 59267"/>
                  <a:gd name="connsiteX5" fmla="*/ 249766 w 359833"/>
                  <a:gd name="connsiteY5" fmla="*/ 50800 h 59267"/>
                  <a:gd name="connsiteX6" fmla="*/ 283633 w 359833"/>
                  <a:gd name="connsiteY6" fmla="*/ 16933 h 59267"/>
                  <a:gd name="connsiteX7" fmla="*/ 359833 w 359833"/>
                  <a:gd name="connsiteY7" fmla="*/ 59267 h 59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9833" h="59267">
                    <a:moveTo>
                      <a:pt x="0" y="8467"/>
                    </a:moveTo>
                    <a:lnTo>
                      <a:pt x="33866" y="38100"/>
                    </a:lnTo>
                    <a:lnTo>
                      <a:pt x="71966" y="12700"/>
                    </a:lnTo>
                    <a:lnTo>
                      <a:pt x="110066" y="21167"/>
                    </a:lnTo>
                    <a:lnTo>
                      <a:pt x="177800" y="0"/>
                    </a:lnTo>
                    <a:lnTo>
                      <a:pt x="249766" y="50800"/>
                    </a:lnTo>
                    <a:lnTo>
                      <a:pt x="283633" y="16933"/>
                    </a:lnTo>
                    <a:lnTo>
                      <a:pt x="359833" y="59267"/>
                    </a:lnTo>
                  </a:path>
                </a:pathLst>
              </a:custGeom>
              <a:ln w="38100"/>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5" name="Freeform 164"/>
              <p:cNvSpPr/>
              <p:nvPr/>
            </p:nvSpPr>
            <p:spPr>
              <a:xfrm>
                <a:off x="6612467" y="4008967"/>
                <a:ext cx="673100" cy="160866"/>
              </a:xfrm>
              <a:custGeom>
                <a:avLst/>
                <a:gdLst>
                  <a:gd name="connsiteX0" fmla="*/ 0 w 673100"/>
                  <a:gd name="connsiteY0" fmla="*/ 0 h 160866"/>
                  <a:gd name="connsiteX1" fmla="*/ 33866 w 673100"/>
                  <a:gd name="connsiteY1" fmla="*/ 0 h 160866"/>
                  <a:gd name="connsiteX2" fmla="*/ 97366 w 673100"/>
                  <a:gd name="connsiteY2" fmla="*/ 25400 h 160866"/>
                  <a:gd name="connsiteX3" fmla="*/ 148166 w 673100"/>
                  <a:gd name="connsiteY3" fmla="*/ 63500 h 160866"/>
                  <a:gd name="connsiteX4" fmla="*/ 182033 w 673100"/>
                  <a:gd name="connsiteY4" fmla="*/ 42333 h 160866"/>
                  <a:gd name="connsiteX5" fmla="*/ 220133 w 673100"/>
                  <a:gd name="connsiteY5" fmla="*/ 80433 h 160866"/>
                  <a:gd name="connsiteX6" fmla="*/ 262466 w 673100"/>
                  <a:gd name="connsiteY6" fmla="*/ 67733 h 160866"/>
                  <a:gd name="connsiteX7" fmla="*/ 410633 w 673100"/>
                  <a:gd name="connsiteY7" fmla="*/ 143933 h 160866"/>
                  <a:gd name="connsiteX8" fmla="*/ 474133 w 673100"/>
                  <a:gd name="connsiteY8" fmla="*/ 127000 h 160866"/>
                  <a:gd name="connsiteX9" fmla="*/ 529166 w 673100"/>
                  <a:gd name="connsiteY9" fmla="*/ 160866 h 160866"/>
                  <a:gd name="connsiteX10" fmla="*/ 635000 w 673100"/>
                  <a:gd name="connsiteY10" fmla="*/ 156633 h 160866"/>
                  <a:gd name="connsiteX11" fmla="*/ 673100 w 673100"/>
                  <a:gd name="connsiteY11" fmla="*/ 122766 h 160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3100" h="160866">
                    <a:moveTo>
                      <a:pt x="0" y="0"/>
                    </a:moveTo>
                    <a:lnTo>
                      <a:pt x="33866" y="0"/>
                    </a:lnTo>
                    <a:lnTo>
                      <a:pt x="97366" y="25400"/>
                    </a:lnTo>
                    <a:lnTo>
                      <a:pt x="148166" y="63500"/>
                    </a:lnTo>
                    <a:lnTo>
                      <a:pt x="182033" y="42333"/>
                    </a:lnTo>
                    <a:lnTo>
                      <a:pt x="220133" y="80433"/>
                    </a:lnTo>
                    <a:lnTo>
                      <a:pt x="262466" y="67733"/>
                    </a:lnTo>
                    <a:lnTo>
                      <a:pt x="410633" y="143933"/>
                    </a:lnTo>
                    <a:lnTo>
                      <a:pt x="474133" y="127000"/>
                    </a:lnTo>
                    <a:lnTo>
                      <a:pt x="529166" y="160866"/>
                    </a:lnTo>
                    <a:lnTo>
                      <a:pt x="635000" y="156633"/>
                    </a:lnTo>
                    <a:lnTo>
                      <a:pt x="673100" y="122766"/>
                    </a:lnTo>
                  </a:path>
                </a:pathLst>
              </a:custGeom>
              <a:ln w="38100"/>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6" name="Freeform 165"/>
              <p:cNvSpPr/>
              <p:nvPr/>
            </p:nvSpPr>
            <p:spPr>
              <a:xfrm>
                <a:off x="7281333" y="3712633"/>
                <a:ext cx="1477434" cy="431800"/>
              </a:xfrm>
              <a:custGeom>
                <a:avLst/>
                <a:gdLst>
                  <a:gd name="connsiteX0" fmla="*/ 0 w 1477434"/>
                  <a:gd name="connsiteY0" fmla="*/ 431800 h 431800"/>
                  <a:gd name="connsiteX1" fmla="*/ 38100 w 1477434"/>
                  <a:gd name="connsiteY1" fmla="*/ 423334 h 431800"/>
                  <a:gd name="connsiteX2" fmla="*/ 63500 w 1477434"/>
                  <a:gd name="connsiteY2" fmla="*/ 397934 h 431800"/>
                  <a:gd name="connsiteX3" fmla="*/ 97367 w 1477434"/>
                  <a:gd name="connsiteY3" fmla="*/ 423334 h 431800"/>
                  <a:gd name="connsiteX4" fmla="*/ 182034 w 1477434"/>
                  <a:gd name="connsiteY4" fmla="*/ 376767 h 431800"/>
                  <a:gd name="connsiteX5" fmla="*/ 224367 w 1477434"/>
                  <a:gd name="connsiteY5" fmla="*/ 389467 h 431800"/>
                  <a:gd name="connsiteX6" fmla="*/ 287867 w 1477434"/>
                  <a:gd name="connsiteY6" fmla="*/ 368300 h 431800"/>
                  <a:gd name="connsiteX7" fmla="*/ 338667 w 1477434"/>
                  <a:gd name="connsiteY7" fmla="*/ 317500 h 431800"/>
                  <a:gd name="connsiteX8" fmla="*/ 359834 w 1477434"/>
                  <a:gd name="connsiteY8" fmla="*/ 364067 h 431800"/>
                  <a:gd name="connsiteX9" fmla="*/ 406400 w 1477434"/>
                  <a:gd name="connsiteY9" fmla="*/ 368300 h 431800"/>
                  <a:gd name="connsiteX10" fmla="*/ 448734 w 1477434"/>
                  <a:gd name="connsiteY10" fmla="*/ 338667 h 431800"/>
                  <a:gd name="connsiteX11" fmla="*/ 448734 w 1477434"/>
                  <a:gd name="connsiteY11" fmla="*/ 338667 h 431800"/>
                  <a:gd name="connsiteX12" fmla="*/ 546100 w 1477434"/>
                  <a:gd name="connsiteY12" fmla="*/ 372534 h 431800"/>
                  <a:gd name="connsiteX13" fmla="*/ 596900 w 1477434"/>
                  <a:gd name="connsiteY13" fmla="*/ 342900 h 431800"/>
                  <a:gd name="connsiteX14" fmla="*/ 711200 w 1477434"/>
                  <a:gd name="connsiteY14" fmla="*/ 351367 h 431800"/>
                  <a:gd name="connsiteX15" fmla="*/ 711200 w 1477434"/>
                  <a:gd name="connsiteY15" fmla="*/ 351367 h 431800"/>
                  <a:gd name="connsiteX16" fmla="*/ 800100 w 1477434"/>
                  <a:gd name="connsiteY16" fmla="*/ 325967 h 431800"/>
                  <a:gd name="connsiteX17" fmla="*/ 829734 w 1477434"/>
                  <a:gd name="connsiteY17" fmla="*/ 372534 h 431800"/>
                  <a:gd name="connsiteX18" fmla="*/ 884767 w 1477434"/>
                  <a:gd name="connsiteY18" fmla="*/ 321734 h 431800"/>
                  <a:gd name="connsiteX19" fmla="*/ 982134 w 1477434"/>
                  <a:gd name="connsiteY19" fmla="*/ 342900 h 431800"/>
                  <a:gd name="connsiteX20" fmla="*/ 1016000 w 1477434"/>
                  <a:gd name="connsiteY20" fmla="*/ 296334 h 431800"/>
                  <a:gd name="connsiteX21" fmla="*/ 1062567 w 1477434"/>
                  <a:gd name="connsiteY21" fmla="*/ 237067 h 431800"/>
                  <a:gd name="connsiteX22" fmla="*/ 1087967 w 1477434"/>
                  <a:gd name="connsiteY22" fmla="*/ 258234 h 431800"/>
                  <a:gd name="connsiteX23" fmla="*/ 1134534 w 1477434"/>
                  <a:gd name="connsiteY23" fmla="*/ 237067 h 431800"/>
                  <a:gd name="connsiteX24" fmla="*/ 1159934 w 1477434"/>
                  <a:gd name="connsiteY24" fmla="*/ 190500 h 431800"/>
                  <a:gd name="connsiteX25" fmla="*/ 1214967 w 1477434"/>
                  <a:gd name="connsiteY25" fmla="*/ 16934 h 431800"/>
                  <a:gd name="connsiteX26" fmla="*/ 1278467 w 1477434"/>
                  <a:gd name="connsiteY26" fmla="*/ 55034 h 431800"/>
                  <a:gd name="connsiteX27" fmla="*/ 1320800 w 1477434"/>
                  <a:gd name="connsiteY27" fmla="*/ 21167 h 431800"/>
                  <a:gd name="connsiteX28" fmla="*/ 1388534 w 1477434"/>
                  <a:gd name="connsiteY28" fmla="*/ 0 h 431800"/>
                  <a:gd name="connsiteX29" fmla="*/ 1477434 w 1477434"/>
                  <a:gd name="connsiteY29" fmla="*/ 38100 h 43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477434" h="431800">
                    <a:moveTo>
                      <a:pt x="0" y="431800"/>
                    </a:moveTo>
                    <a:lnTo>
                      <a:pt x="38100" y="423334"/>
                    </a:lnTo>
                    <a:lnTo>
                      <a:pt x="63500" y="397934"/>
                    </a:lnTo>
                    <a:lnTo>
                      <a:pt x="97367" y="423334"/>
                    </a:lnTo>
                    <a:lnTo>
                      <a:pt x="182034" y="376767"/>
                    </a:lnTo>
                    <a:lnTo>
                      <a:pt x="224367" y="389467"/>
                    </a:lnTo>
                    <a:lnTo>
                      <a:pt x="287867" y="368300"/>
                    </a:lnTo>
                    <a:lnTo>
                      <a:pt x="338667" y="317500"/>
                    </a:lnTo>
                    <a:lnTo>
                      <a:pt x="359834" y="364067"/>
                    </a:lnTo>
                    <a:lnTo>
                      <a:pt x="406400" y="368300"/>
                    </a:lnTo>
                    <a:lnTo>
                      <a:pt x="448734" y="338667"/>
                    </a:lnTo>
                    <a:lnTo>
                      <a:pt x="448734" y="338667"/>
                    </a:lnTo>
                    <a:lnTo>
                      <a:pt x="546100" y="372534"/>
                    </a:lnTo>
                    <a:lnTo>
                      <a:pt x="596900" y="342900"/>
                    </a:lnTo>
                    <a:lnTo>
                      <a:pt x="711200" y="351367"/>
                    </a:lnTo>
                    <a:lnTo>
                      <a:pt x="711200" y="351367"/>
                    </a:lnTo>
                    <a:lnTo>
                      <a:pt x="800100" y="325967"/>
                    </a:lnTo>
                    <a:lnTo>
                      <a:pt x="829734" y="372534"/>
                    </a:lnTo>
                    <a:lnTo>
                      <a:pt x="884767" y="321734"/>
                    </a:lnTo>
                    <a:lnTo>
                      <a:pt x="982134" y="342900"/>
                    </a:lnTo>
                    <a:lnTo>
                      <a:pt x="1016000" y="296334"/>
                    </a:lnTo>
                    <a:lnTo>
                      <a:pt x="1062567" y="237067"/>
                    </a:lnTo>
                    <a:lnTo>
                      <a:pt x="1087967" y="258234"/>
                    </a:lnTo>
                    <a:lnTo>
                      <a:pt x="1134534" y="237067"/>
                    </a:lnTo>
                    <a:lnTo>
                      <a:pt x="1159934" y="190500"/>
                    </a:lnTo>
                    <a:lnTo>
                      <a:pt x="1214967" y="16934"/>
                    </a:lnTo>
                    <a:lnTo>
                      <a:pt x="1278467" y="55034"/>
                    </a:lnTo>
                    <a:lnTo>
                      <a:pt x="1320800" y="21167"/>
                    </a:lnTo>
                    <a:lnTo>
                      <a:pt x="1388534" y="0"/>
                    </a:lnTo>
                    <a:lnTo>
                      <a:pt x="1477434" y="38100"/>
                    </a:lnTo>
                  </a:path>
                </a:pathLst>
              </a:custGeom>
              <a:ln w="38100"/>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grpSp>
        <p:nvGrpSpPr>
          <p:cNvPr id="167" name="Group 166"/>
          <p:cNvGrpSpPr/>
          <p:nvPr/>
        </p:nvGrpSpPr>
        <p:grpSpPr>
          <a:xfrm>
            <a:off x="6811094" y="1291876"/>
            <a:ext cx="1945556" cy="804032"/>
            <a:chOff x="733260" y="3230087"/>
            <a:chExt cx="1945556" cy="804032"/>
          </a:xfrm>
        </p:grpSpPr>
        <p:sp>
          <p:nvSpPr>
            <p:cNvPr id="168" name="Rectangle 167"/>
            <p:cNvSpPr/>
            <p:nvPr/>
          </p:nvSpPr>
          <p:spPr>
            <a:xfrm>
              <a:off x="733260" y="3541676"/>
              <a:ext cx="1908203" cy="492443"/>
            </a:xfrm>
            <a:prstGeom prst="rect">
              <a:avLst/>
            </a:prstGeom>
            <a:solidFill>
              <a:schemeClr val="bg1"/>
            </a:solidFill>
            <a:ln w="19050" cap="flat" cmpd="sng" algn="ctr">
              <a:solidFill>
                <a:srgbClr val="000000"/>
              </a:solidFill>
              <a:prstDash val="solid"/>
              <a:round/>
              <a:headEnd type="none" w="med" len="med"/>
              <a:tailEnd type="none" w="med" len="med"/>
            </a:ln>
            <a:effectLst>
              <a:outerShdw blurRad="40000" dist="48387"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9" name="Rectangle 168"/>
            <p:cNvSpPr/>
            <p:nvPr/>
          </p:nvSpPr>
          <p:spPr>
            <a:xfrm>
              <a:off x="770613" y="3529224"/>
              <a:ext cx="1908203" cy="492443"/>
            </a:xfrm>
            <a:prstGeom prst="rect">
              <a:avLst/>
            </a:prstGeom>
          </p:spPr>
          <p:txBody>
            <a:bodyPr wrap="none">
              <a:spAutoFit/>
            </a:bodyPr>
            <a:lstStyle/>
            <a:p>
              <a:pPr algn="ctr"/>
              <a:r>
                <a:rPr lang="en-US" sz="1400" i="1" dirty="0" smtClean="0">
                  <a:latin typeface="Times New Roman" pitchFamily="18" charset="0"/>
                  <a:cs typeface="Times New Roman" pitchFamily="18" charset="0"/>
                </a:rPr>
                <a:t>Real Federal Spending</a:t>
              </a:r>
              <a:br>
                <a:rPr lang="en-US" sz="1400" i="1" dirty="0" smtClean="0">
                  <a:latin typeface="Times New Roman" pitchFamily="18" charset="0"/>
                  <a:cs typeface="Times New Roman" pitchFamily="18" charset="0"/>
                </a:rPr>
              </a:br>
              <a:r>
                <a:rPr lang="en-US" sz="1200" dirty="0" smtClean="0">
                  <a:latin typeface="Times New Roman" pitchFamily="18" charset="0"/>
                  <a:cs typeface="Times New Roman" pitchFamily="18" charset="0"/>
                </a:rPr>
                <a:t>(Trillion 2006 $)</a:t>
              </a:r>
              <a:endParaRPr lang="en-US" sz="1200" dirty="0">
                <a:latin typeface="Times New Roman" pitchFamily="18" charset="0"/>
                <a:cs typeface="Times New Roman" pitchFamily="18" charset="0"/>
              </a:endParaRPr>
            </a:p>
          </p:txBody>
        </p:sp>
        <p:cxnSp>
          <p:nvCxnSpPr>
            <p:cNvPr id="170" name="Straight Connector 169"/>
            <p:cNvCxnSpPr>
              <a:stCxn id="168" idx="0"/>
            </p:cNvCxnSpPr>
            <p:nvPr/>
          </p:nvCxnSpPr>
          <p:spPr>
            <a:xfrm rot="16200000" flipV="1">
              <a:off x="1441197" y="3295511"/>
              <a:ext cx="311589" cy="180742"/>
            </a:xfrm>
            <a:prstGeom prst="line">
              <a:avLst/>
            </a:prstGeom>
            <a:ln>
              <a:solidFill>
                <a:srgbClr val="000000"/>
              </a:solidFill>
            </a:ln>
            <a:effectLst>
              <a:outerShdw blurRad="40000" dist="254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grpSp>
      <p:grpSp>
        <p:nvGrpSpPr>
          <p:cNvPr id="171" name="Group 170"/>
          <p:cNvGrpSpPr/>
          <p:nvPr/>
        </p:nvGrpSpPr>
        <p:grpSpPr>
          <a:xfrm>
            <a:off x="6773319" y="4449827"/>
            <a:ext cx="1591034" cy="994570"/>
            <a:chOff x="1316409" y="4559365"/>
            <a:chExt cx="1591034" cy="994570"/>
          </a:xfrm>
        </p:grpSpPr>
        <p:sp>
          <p:nvSpPr>
            <p:cNvPr id="172" name="Rectangle 171"/>
            <p:cNvSpPr/>
            <p:nvPr/>
          </p:nvSpPr>
          <p:spPr>
            <a:xfrm>
              <a:off x="1316409" y="4870953"/>
              <a:ext cx="1591034" cy="492443"/>
            </a:xfrm>
            <a:prstGeom prst="rect">
              <a:avLst/>
            </a:prstGeom>
            <a:solidFill>
              <a:srgbClr val="FFFFFF"/>
            </a:solidFill>
            <a:ln w="19050" cap="flat" cmpd="sng" algn="ctr">
              <a:solidFill>
                <a:srgbClr val="000000"/>
              </a:solidFill>
              <a:prstDash val="solid"/>
              <a:round/>
              <a:headEnd type="none" w="med" len="med"/>
              <a:tailEnd type="none" w="med" len="med"/>
            </a:ln>
            <a:effectLst>
              <a:outerShdw blurRad="40000" dist="48387"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3" name="Rectangle 172"/>
            <p:cNvSpPr/>
            <p:nvPr/>
          </p:nvSpPr>
          <p:spPr>
            <a:xfrm>
              <a:off x="1316409" y="4846049"/>
              <a:ext cx="1591034" cy="707886"/>
            </a:xfrm>
            <a:prstGeom prst="rect">
              <a:avLst/>
            </a:prstGeom>
          </p:spPr>
          <p:txBody>
            <a:bodyPr wrap="none">
              <a:spAutoFit/>
            </a:bodyPr>
            <a:lstStyle/>
            <a:p>
              <a:pPr algn="ctr"/>
              <a:r>
                <a:rPr lang="en-US" sz="1400" i="1" dirty="0" smtClean="0">
                  <a:latin typeface="Times New Roman" pitchFamily="18" charset="0"/>
                  <a:cs typeface="Times New Roman" pitchFamily="18" charset="0"/>
                </a:rPr>
                <a:t>Federal Spending</a:t>
              </a:r>
              <a:br>
                <a:rPr lang="en-US" sz="1400" i="1" dirty="0" smtClean="0">
                  <a:latin typeface="Times New Roman" pitchFamily="18" charset="0"/>
                  <a:cs typeface="Times New Roman" pitchFamily="18" charset="0"/>
                </a:rPr>
              </a:br>
              <a:r>
                <a:rPr lang="en-US" sz="1400" i="1" dirty="0" smtClean="0">
                  <a:latin typeface="Times New Roman" pitchFamily="18" charset="0"/>
                  <a:cs typeface="Times New Roman" pitchFamily="18" charset="0"/>
                </a:rPr>
                <a:t>as a Share of GDP</a:t>
              </a:r>
              <a:br>
                <a:rPr lang="en-US" sz="1400" i="1" dirty="0" smtClean="0">
                  <a:latin typeface="Times New Roman" pitchFamily="18" charset="0"/>
                  <a:cs typeface="Times New Roman" pitchFamily="18" charset="0"/>
                </a:rPr>
              </a:br>
              <a:endParaRPr lang="en-US" sz="1200" dirty="0">
                <a:latin typeface="Times New Roman" pitchFamily="18" charset="0"/>
                <a:cs typeface="Times New Roman" pitchFamily="18" charset="0"/>
              </a:endParaRPr>
            </a:p>
          </p:txBody>
        </p:sp>
        <p:cxnSp>
          <p:nvCxnSpPr>
            <p:cNvPr id="174" name="Straight Connector 173"/>
            <p:cNvCxnSpPr>
              <a:stCxn id="172" idx="0"/>
            </p:cNvCxnSpPr>
            <p:nvPr/>
          </p:nvCxnSpPr>
          <p:spPr>
            <a:xfrm rot="16200000" flipV="1">
              <a:off x="1815958" y="4574985"/>
              <a:ext cx="311588" cy="280348"/>
            </a:xfrm>
            <a:prstGeom prst="line">
              <a:avLst/>
            </a:prstGeom>
            <a:ln>
              <a:solidFill>
                <a:srgbClr val="000000"/>
              </a:solidFill>
            </a:ln>
            <a:effectLst>
              <a:outerShdw blurRad="40000" dist="254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904723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196">
                                            <p:txEl>
                                              <p:pRg st="0" end="0"/>
                                            </p:txEl>
                                          </p:spTgt>
                                        </p:tgtEl>
                                        <p:attrNameLst>
                                          <p:attrName>style.visibility</p:attrName>
                                        </p:attrNameLst>
                                      </p:cBhvr>
                                      <p:to>
                                        <p:strVal val="visible"/>
                                      </p:to>
                                    </p:set>
                                    <p:animEffect transition="in" filter="slide(fromBottom)">
                                      <p:cBhvr>
                                        <p:cTn id="7" dur="500"/>
                                        <p:tgtEl>
                                          <p:spTgt spid="196">
                                            <p:txEl>
                                              <p:pRg st="0" end="0"/>
                                            </p:txEl>
                                          </p:spTgt>
                                        </p:tgtEl>
                                      </p:cBhvr>
                                    </p:animEffec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196">
                                            <p:txEl>
                                              <p:pRg st="1" end="1"/>
                                            </p:txEl>
                                          </p:spTgt>
                                        </p:tgtEl>
                                        <p:attrNameLst>
                                          <p:attrName>style.visibility</p:attrName>
                                        </p:attrNameLst>
                                      </p:cBhvr>
                                      <p:to>
                                        <p:strVal val="visible"/>
                                      </p:to>
                                    </p:set>
                                    <p:animEffect transition="in" filter="slide(fromBottom)">
                                      <p:cBhvr>
                                        <p:cTn id="11" dur="500"/>
                                        <p:tgtEl>
                                          <p:spTgt spid="196">
                                            <p:txEl>
                                              <p:pRg st="1" end="1"/>
                                            </p:txEl>
                                          </p:spTgt>
                                        </p:tgtEl>
                                      </p:cBhvr>
                                    </p:animEffect>
                                  </p:childTnLst>
                                </p:cTn>
                              </p:par>
                            </p:childTnLst>
                          </p:cTn>
                        </p:par>
                        <p:par>
                          <p:cTn id="12" fill="hold">
                            <p:stCondLst>
                              <p:cond delay="1000"/>
                            </p:stCondLst>
                            <p:childTnLst>
                              <p:par>
                                <p:cTn id="13" presetID="12" presetClass="entr" presetSubtype="4" fill="hold" nodeType="afterEffect">
                                  <p:stCondLst>
                                    <p:cond delay="0"/>
                                  </p:stCondLst>
                                  <p:childTnLst>
                                    <p:set>
                                      <p:cBhvr>
                                        <p:cTn id="14" dur="1" fill="hold">
                                          <p:stCondLst>
                                            <p:cond delay="0"/>
                                          </p:stCondLst>
                                        </p:cTn>
                                        <p:tgtEl>
                                          <p:spTgt spid="196">
                                            <p:txEl>
                                              <p:pRg st="2" end="2"/>
                                            </p:txEl>
                                          </p:spTgt>
                                        </p:tgtEl>
                                        <p:attrNameLst>
                                          <p:attrName>style.visibility</p:attrName>
                                        </p:attrNameLst>
                                      </p:cBhvr>
                                      <p:to>
                                        <p:strVal val="visible"/>
                                      </p:to>
                                    </p:set>
                                    <p:animEffect transition="in" filter="slide(fromBottom)">
                                      <p:cBhvr>
                                        <p:cTn id="15" dur="500"/>
                                        <p:tgtEl>
                                          <p:spTgt spid="19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624697"/>
            <a:ext cx="8977930" cy="4296839"/>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7" name="Rectangle 3"/>
          <p:cNvSpPr>
            <a:spLocks noChangeArrowheads="1"/>
          </p:cNvSpPr>
          <p:nvPr/>
        </p:nvSpPr>
        <p:spPr bwMode="auto">
          <a:xfrm>
            <a:off x="5132165" y="150333"/>
            <a:ext cx="3801108" cy="6419129"/>
          </a:xfrm>
          <a:prstGeom prst="rect">
            <a:avLst/>
          </a:prstGeom>
          <a:solidFill>
            <a:srgbClr val="FCF4DC"/>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
        <p:nvSpPr>
          <p:cNvPr id="2" name="Title 1"/>
          <p:cNvSpPr>
            <a:spLocks noGrp="1"/>
          </p:cNvSpPr>
          <p:nvPr>
            <p:ph type="title"/>
          </p:nvPr>
        </p:nvSpPr>
        <p:spPr>
          <a:xfrm>
            <a:off x="119569" y="183634"/>
            <a:ext cx="8904855" cy="1304779"/>
          </a:xfrm>
        </p:spPr>
        <p:txBody>
          <a:bodyPr/>
          <a:lstStyle/>
          <a:p>
            <a:r>
              <a:rPr lang="en-US" dirty="0" smtClean="0"/>
              <a:t>Federal Deficits and </a:t>
            </a:r>
            <a:br>
              <a:rPr lang="en-US" dirty="0" smtClean="0"/>
            </a:br>
            <a:r>
              <a:rPr lang="en-US" dirty="0" smtClean="0"/>
              <a:t>the Net Federal Debt</a:t>
            </a:r>
            <a:endParaRPr lang="en-US" dirty="0"/>
          </a:p>
        </p:txBody>
      </p:sp>
      <p:sp>
        <p:nvSpPr>
          <p:cNvPr id="196" name="Content Placeholder 2"/>
          <p:cNvSpPr>
            <a:spLocks noGrp="1"/>
          </p:cNvSpPr>
          <p:nvPr>
            <p:ph idx="1"/>
          </p:nvPr>
        </p:nvSpPr>
        <p:spPr>
          <a:xfrm>
            <a:off x="63183" y="1790877"/>
            <a:ext cx="5068982" cy="4029082"/>
          </a:xfrm>
        </p:spPr>
        <p:txBody>
          <a:bodyPr/>
          <a:lstStyle/>
          <a:p>
            <a:pPr marL="169863" indent="-169863">
              <a:lnSpc>
                <a:spcPct val="90000"/>
              </a:lnSpc>
            </a:pPr>
            <a:r>
              <a:rPr lang="en-US" sz="2200" dirty="0" smtClean="0">
                <a:solidFill>
                  <a:srgbClr val="32302A"/>
                </a:solidFill>
                <a:ea typeface="ＭＳ Ｐゴシック" pitchFamily="-107" charset="-128"/>
                <a:cs typeface="ＭＳ Ｐゴシック" pitchFamily="-107" charset="-128"/>
              </a:rPr>
              <a:t>During the 1990s, the federal budget </a:t>
            </a:r>
            <a:r>
              <a:rPr lang="en-US" sz="2200" i="1" dirty="0" smtClean="0">
                <a:solidFill>
                  <a:srgbClr val="32302A"/>
                </a:solidFill>
                <a:ea typeface="ＭＳ Ｐゴシック" pitchFamily="-107" charset="-128"/>
                <a:cs typeface="ＭＳ Ｐゴシック" pitchFamily="-107" charset="-128"/>
              </a:rPr>
              <a:t>(top frame)</a:t>
            </a:r>
            <a:r>
              <a:rPr lang="en-US" sz="2200" dirty="0" smtClean="0">
                <a:solidFill>
                  <a:srgbClr val="32302A"/>
                </a:solidFill>
                <a:ea typeface="ＭＳ Ｐゴシック" pitchFamily="-107" charset="-128"/>
                <a:cs typeface="ＭＳ Ｐゴシック" pitchFamily="-107" charset="-128"/>
              </a:rPr>
              <a:t> shifted from deficit to surplus.</a:t>
            </a:r>
          </a:p>
          <a:p>
            <a:pPr marL="169863" indent="-169863">
              <a:lnSpc>
                <a:spcPct val="90000"/>
              </a:lnSpc>
            </a:pPr>
            <a:r>
              <a:rPr lang="en-US" sz="2200" dirty="0" smtClean="0">
                <a:solidFill>
                  <a:srgbClr val="32302A"/>
                </a:solidFill>
                <a:ea typeface="ＭＳ Ｐゴシック" pitchFamily="-107" charset="-128"/>
                <a:cs typeface="ＭＳ Ｐゴシック" pitchFamily="-107" charset="-128"/>
              </a:rPr>
              <a:t>Small deficits were present during 2002-2007, but they were much larger during 2008-2011.</a:t>
            </a:r>
          </a:p>
          <a:p>
            <a:pPr marL="169863" indent="-169863">
              <a:lnSpc>
                <a:spcPct val="90000"/>
              </a:lnSpc>
            </a:pPr>
            <a:r>
              <a:rPr lang="en-US" sz="2200" dirty="0" smtClean="0">
                <a:solidFill>
                  <a:srgbClr val="32302A"/>
                </a:solidFill>
                <a:ea typeface="ＭＳ Ｐゴシック" pitchFamily="-107" charset="-128"/>
                <a:cs typeface="ＭＳ Ｐゴシック" pitchFamily="-107" charset="-128"/>
              </a:rPr>
              <a:t>The privately held portion of the net federal debt (as a share of GDP) fell from 49% in 1995 to 32% in 2001. The debt to GDP ratio rose sharply during 2008-2011.</a:t>
            </a:r>
          </a:p>
          <a:p>
            <a:pPr marL="169863" indent="-169863">
              <a:lnSpc>
                <a:spcPct val="90000"/>
              </a:lnSpc>
            </a:pPr>
            <a:r>
              <a:rPr lang="en-US" sz="2200" dirty="0" smtClean="0">
                <a:solidFill>
                  <a:srgbClr val="32302A"/>
                </a:solidFill>
                <a:ea typeface="ＭＳ Ｐゴシック" pitchFamily="-107" charset="-128"/>
                <a:cs typeface="ＭＳ Ｐゴシック" pitchFamily="-107" charset="-128"/>
              </a:rPr>
              <a:t>This ratio is projected (for the near future) to reach levels not seen since the aftermath of WWII.</a:t>
            </a:r>
          </a:p>
        </p:txBody>
      </p:sp>
      <p:cxnSp>
        <p:nvCxnSpPr>
          <p:cNvPr id="4" name="Straight Connector 3"/>
          <p:cNvCxnSpPr/>
          <p:nvPr/>
        </p:nvCxnSpPr>
        <p:spPr>
          <a:xfrm>
            <a:off x="5284923" y="3391701"/>
            <a:ext cx="3423374"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134" name="Rectangle 133"/>
          <p:cNvSpPr/>
          <p:nvPr/>
        </p:nvSpPr>
        <p:spPr>
          <a:xfrm>
            <a:off x="5535702" y="279269"/>
            <a:ext cx="3342720" cy="292388"/>
          </a:xfrm>
          <a:prstGeom prst="rect">
            <a:avLst/>
          </a:prstGeom>
        </p:spPr>
        <p:txBody>
          <a:bodyPr wrap="none">
            <a:spAutoFit/>
          </a:bodyPr>
          <a:lstStyle/>
          <a:p>
            <a:pPr algn="ctr"/>
            <a:r>
              <a:rPr lang="en-US" sz="1300" i="1" dirty="0" smtClean="0">
                <a:latin typeface="Times New Roman" pitchFamily="18" charset="0"/>
                <a:cs typeface="Times New Roman" pitchFamily="18" charset="0"/>
              </a:rPr>
              <a:t>Federal Deficit </a:t>
            </a:r>
            <a:r>
              <a:rPr lang="en-US" sz="1300" dirty="0" smtClean="0">
                <a:latin typeface="Times New Roman" pitchFamily="18" charset="0"/>
                <a:cs typeface="Times New Roman" pitchFamily="18" charset="0"/>
              </a:rPr>
              <a:t>(-)</a:t>
            </a:r>
            <a:r>
              <a:rPr lang="en-US" sz="1300" i="1" dirty="0" smtClean="0">
                <a:latin typeface="Times New Roman" pitchFamily="18" charset="0"/>
                <a:cs typeface="Times New Roman" pitchFamily="18" charset="0"/>
              </a:rPr>
              <a:t> or Surplus </a:t>
            </a:r>
            <a:r>
              <a:rPr lang="en-US" sz="1300" dirty="0" smtClean="0">
                <a:latin typeface="Times New Roman" pitchFamily="18" charset="0"/>
                <a:cs typeface="Times New Roman" pitchFamily="18" charset="0"/>
              </a:rPr>
              <a:t>(+)</a:t>
            </a:r>
            <a:r>
              <a:rPr lang="en-US" sz="1300" i="1" dirty="0" smtClean="0">
                <a:latin typeface="Times New Roman" pitchFamily="18" charset="0"/>
                <a:cs typeface="Times New Roman" pitchFamily="18" charset="0"/>
              </a:rPr>
              <a:t> as % of GDP</a:t>
            </a:r>
            <a:endParaRPr lang="en-US" sz="1300" dirty="0">
              <a:latin typeface="Times New Roman" pitchFamily="18" charset="0"/>
              <a:cs typeface="Times New Roman" pitchFamily="18" charset="0"/>
            </a:endParaRPr>
          </a:p>
        </p:txBody>
      </p:sp>
      <p:sp>
        <p:nvSpPr>
          <p:cNvPr id="135" name="Rectangle 134"/>
          <p:cNvSpPr/>
          <p:nvPr/>
        </p:nvSpPr>
        <p:spPr>
          <a:xfrm>
            <a:off x="5563300" y="3550543"/>
            <a:ext cx="3222194" cy="292388"/>
          </a:xfrm>
          <a:prstGeom prst="rect">
            <a:avLst/>
          </a:prstGeom>
        </p:spPr>
        <p:txBody>
          <a:bodyPr wrap="square">
            <a:spAutoFit/>
          </a:bodyPr>
          <a:lstStyle/>
          <a:p>
            <a:pPr algn="ctr"/>
            <a:r>
              <a:rPr lang="en-US" sz="1300" i="1" dirty="0" smtClean="0">
                <a:latin typeface="Times New Roman" pitchFamily="18" charset="0"/>
                <a:cs typeface="Times New Roman" pitchFamily="18" charset="0"/>
              </a:rPr>
              <a:t>Net Federal Debt as a Share of GDP</a:t>
            </a:r>
            <a:endParaRPr lang="en-US" sz="1300" dirty="0">
              <a:latin typeface="Times New Roman" pitchFamily="18" charset="0"/>
              <a:cs typeface="Times New Roman" pitchFamily="18" charset="0"/>
            </a:endParaRPr>
          </a:p>
        </p:txBody>
      </p:sp>
      <p:grpSp>
        <p:nvGrpSpPr>
          <p:cNvPr id="184" name="Group 183"/>
          <p:cNvGrpSpPr/>
          <p:nvPr/>
        </p:nvGrpSpPr>
        <p:grpSpPr>
          <a:xfrm>
            <a:off x="5151963" y="3813112"/>
            <a:ext cx="3691344" cy="2823861"/>
            <a:chOff x="5176865" y="3544960"/>
            <a:chExt cx="3691344" cy="2320377"/>
          </a:xfrm>
        </p:grpSpPr>
        <p:cxnSp>
          <p:nvCxnSpPr>
            <p:cNvPr id="89" name="Straight Connector 88"/>
            <p:cNvCxnSpPr/>
            <p:nvPr/>
          </p:nvCxnSpPr>
          <p:spPr>
            <a:xfrm rot="5400000">
              <a:off x="4787153" y="4514850"/>
              <a:ext cx="1778000"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0" name="Straight Connector 89"/>
            <p:cNvCxnSpPr/>
            <p:nvPr/>
          </p:nvCxnSpPr>
          <p:spPr>
            <a:xfrm>
              <a:off x="5676947" y="5398294"/>
              <a:ext cx="3117056"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91" name="TextBox 90"/>
            <p:cNvSpPr txBox="1"/>
            <p:nvPr/>
          </p:nvSpPr>
          <p:spPr>
            <a:xfrm>
              <a:off x="5176865" y="4027560"/>
              <a:ext cx="466744" cy="227611"/>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50%</a:t>
              </a:r>
              <a:endParaRPr lang="en-US" sz="1200" dirty="0">
                <a:latin typeface="Times New Roman" pitchFamily="18" charset="0"/>
                <a:cs typeface="Times New Roman" pitchFamily="18" charset="0"/>
              </a:endParaRPr>
            </a:p>
          </p:txBody>
        </p:sp>
        <p:cxnSp>
          <p:nvCxnSpPr>
            <p:cNvPr id="92" name="Straight Connector 91"/>
            <p:cNvCxnSpPr/>
            <p:nvPr/>
          </p:nvCxnSpPr>
          <p:spPr>
            <a:xfrm>
              <a:off x="5602196" y="4152900"/>
              <a:ext cx="85825"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93" name="TextBox 92"/>
            <p:cNvSpPr txBox="1"/>
            <p:nvPr/>
          </p:nvSpPr>
          <p:spPr>
            <a:xfrm>
              <a:off x="5176865" y="4275210"/>
              <a:ext cx="466744" cy="227611"/>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40%</a:t>
              </a:r>
              <a:endParaRPr lang="en-US" sz="1200" dirty="0">
                <a:latin typeface="Times New Roman" pitchFamily="18" charset="0"/>
                <a:cs typeface="Times New Roman" pitchFamily="18" charset="0"/>
              </a:endParaRPr>
            </a:p>
          </p:txBody>
        </p:sp>
        <p:cxnSp>
          <p:nvCxnSpPr>
            <p:cNvPr id="94" name="Straight Connector 93"/>
            <p:cNvCxnSpPr/>
            <p:nvPr/>
          </p:nvCxnSpPr>
          <p:spPr>
            <a:xfrm>
              <a:off x="5602196" y="4400550"/>
              <a:ext cx="85825"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95" name="TextBox 94"/>
            <p:cNvSpPr txBox="1"/>
            <p:nvPr/>
          </p:nvSpPr>
          <p:spPr>
            <a:xfrm>
              <a:off x="5176865" y="4776860"/>
              <a:ext cx="466744" cy="227611"/>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20%</a:t>
              </a:r>
              <a:endParaRPr lang="en-US" sz="1200" dirty="0">
                <a:latin typeface="Times New Roman" pitchFamily="18" charset="0"/>
                <a:cs typeface="Times New Roman" pitchFamily="18" charset="0"/>
              </a:endParaRPr>
            </a:p>
          </p:txBody>
        </p:sp>
        <p:cxnSp>
          <p:nvCxnSpPr>
            <p:cNvPr id="96" name="Straight Connector 95"/>
            <p:cNvCxnSpPr/>
            <p:nvPr/>
          </p:nvCxnSpPr>
          <p:spPr>
            <a:xfrm>
              <a:off x="5602196" y="4902200"/>
              <a:ext cx="85825"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97" name="TextBox 96"/>
            <p:cNvSpPr txBox="1"/>
            <p:nvPr/>
          </p:nvSpPr>
          <p:spPr>
            <a:xfrm rot="16200000">
              <a:off x="5422787" y="5474266"/>
              <a:ext cx="492443" cy="276999"/>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1990</a:t>
              </a:r>
              <a:endParaRPr lang="en-US" sz="1200" dirty="0">
                <a:latin typeface="Times New Roman" pitchFamily="18" charset="0"/>
                <a:cs typeface="Times New Roman" pitchFamily="18" charset="0"/>
              </a:endParaRPr>
            </a:p>
          </p:txBody>
        </p:sp>
        <p:sp>
          <p:nvSpPr>
            <p:cNvPr id="98" name="TextBox 97"/>
            <p:cNvSpPr txBox="1"/>
            <p:nvPr/>
          </p:nvSpPr>
          <p:spPr>
            <a:xfrm rot="16200000">
              <a:off x="5810137" y="5474266"/>
              <a:ext cx="492443" cy="276999"/>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1994</a:t>
              </a:r>
              <a:endParaRPr lang="en-US" sz="1200" dirty="0">
                <a:latin typeface="Times New Roman" pitchFamily="18" charset="0"/>
                <a:cs typeface="Times New Roman" pitchFamily="18" charset="0"/>
              </a:endParaRPr>
            </a:p>
          </p:txBody>
        </p:sp>
        <p:sp>
          <p:nvSpPr>
            <p:cNvPr id="99" name="TextBox 98"/>
            <p:cNvSpPr txBox="1"/>
            <p:nvPr/>
          </p:nvSpPr>
          <p:spPr>
            <a:xfrm rot="16200000">
              <a:off x="6578487" y="5480616"/>
              <a:ext cx="492443" cy="276999"/>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2002</a:t>
              </a:r>
              <a:endParaRPr lang="en-US" sz="1200" dirty="0">
                <a:latin typeface="Times New Roman" pitchFamily="18" charset="0"/>
                <a:cs typeface="Times New Roman" pitchFamily="18" charset="0"/>
              </a:endParaRPr>
            </a:p>
          </p:txBody>
        </p:sp>
        <p:sp>
          <p:nvSpPr>
            <p:cNvPr id="100" name="TextBox 99"/>
            <p:cNvSpPr txBox="1"/>
            <p:nvPr/>
          </p:nvSpPr>
          <p:spPr>
            <a:xfrm rot="16200000">
              <a:off x="6946787" y="5474266"/>
              <a:ext cx="492443" cy="276999"/>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2006</a:t>
              </a:r>
              <a:endParaRPr lang="en-US" sz="1200" dirty="0">
                <a:latin typeface="Times New Roman" pitchFamily="18" charset="0"/>
                <a:cs typeface="Times New Roman" pitchFamily="18" charset="0"/>
              </a:endParaRPr>
            </a:p>
          </p:txBody>
        </p:sp>
        <p:sp>
          <p:nvSpPr>
            <p:cNvPr id="126" name="TextBox 125"/>
            <p:cNvSpPr txBox="1"/>
            <p:nvPr/>
          </p:nvSpPr>
          <p:spPr>
            <a:xfrm rot="16200000">
              <a:off x="7346838" y="5480616"/>
              <a:ext cx="492443" cy="276999"/>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2010</a:t>
              </a:r>
              <a:endParaRPr lang="en-US" sz="1200" dirty="0">
                <a:latin typeface="Times New Roman" pitchFamily="18" charset="0"/>
                <a:cs typeface="Times New Roman" pitchFamily="18" charset="0"/>
              </a:endParaRPr>
            </a:p>
          </p:txBody>
        </p:sp>
        <p:sp>
          <p:nvSpPr>
            <p:cNvPr id="127" name="TextBox 126"/>
            <p:cNvSpPr txBox="1"/>
            <p:nvPr/>
          </p:nvSpPr>
          <p:spPr>
            <a:xfrm rot="16200000">
              <a:off x="7721488" y="5474266"/>
              <a:ext cx="492443" cy="276999"/>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2014</a:t>
              </a:r>
              <a:endParaRPr lang="en-US" sz="1200" dirty="0">
                <a:latin typeface="Times New Roman" pitchFamily="18" charset="0"/>
                <a:cs typeface="Times New Roman" pitchFamily="18" charset="0"/>
              </a:endParaRPr>
            </a:p>
          </p:txBody>
        </p:sp>
        <p:sp>
          <p:nvSpPr>
            <p:cNvPr id="129" name="TextBox 128"/>
            <p:cNvSpPr txBox="1"/>
            <p:nvPr/>
          </p:nvSpPr>
          <p:spPr>
            <a:xfrm rot="16200000">
              <a:off x="8483488" y="5480616"/>
              <a:ext cx="492443" cy="276999"/>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2022</a:t>
              </a:r>
              <a:endParaRPr lang="en-US" sz="1200" dirty="0">
                <a:latin typeface="Times New Roman" pitchFamily="18" charset="0"/>
                <a:cs typeface="Times New Roman" pitchFamily="18" charset="0"/>
              </a:endParaRPr>
            </a:p>
          </p:txBody>
        </p:sp>
        <p:sp>
          <p:nvSpPr>
            <p:cNvPr id="130" name="TextBox 129"/>
            <p:cNvSpPr txBox="1"/>
            <p:nvPr/>
          </p:nvSpPr>
          <p:spPr>
            <a:xfrm>
              <a:off x="5176865" y="5018160"/>
              <a:ext cx="466744" cy="227611"/>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10%</a:t>
              </a:r>
              <a:endParaRPr lang="en-US" sz="1200" dirty="0">
                <a:latin typeface="Times New Roman" pitchFamily="18" charset="0"/>
                <a:cs typeface="Times New Roman" pitchFamily="18" charset="0"/>
              </a:endParaRPr>
            </a:p>
          </p:txBody>
        </p:sp>
        <p:cxnSp>
          <p:nvCxnSpPr>
            <p:cNvPr id="131" name="Straight Connector 130"/>
            <p:cNvCxnSpPr/>
            <p:nvPr/>
          </p:nvCxnSpPr>
          <p:spPr>
            <a:xfrm>
              <a:off x="5602196" y="5143500"/>
              <a:ext cx="85825"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132" name="TextBox 131"/>
            <p:cNvSpPr txBox="1"/>
            <p:nvPr/>
          </p:nvSpPr>
          <p:spPr>
            <a:xfrm>
              <a:off x="5176865" y="3779910"/>
              <a:ext cx="466744" cy="227611"/>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60%</a:t>
              </a:r>
              <a:endParaRPr lang="en-US" sz="1200" dirty="0">
                <a:latin typeface="Times New Roman" pitchFamily="18" charset="0"/>
                <a:cs typeface="Times New Roman" pitchFamily="18" charset="0"/>
              </a:endParaRPr>
            </a:p>
          </p:txBody>
        </p:sp>
        <p:cxnSp>
          <p:nvCxnSpPr>
            <p:cNvPr id="133" name="Straight Connector 132"/>
            <p:cNvCxnSpPr/>
            <p:nvPr/>
          </p:nvCxnSpPr>
          <p:spPr>
            <a:xfrm>
              <a:off x="5602196" y="3905250"/>
              <a:ext cx="85825"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171" name="TextBox 170"/>
            <p:cNvSpPr txBox="1"/>
            <p:nvPr/>
          </p:nvSpPr>
          <p:spPr>
            <a:xfrm rot="16200000">
              <a:off x="6184787" y="5474266"/>
              <a:ext cx="492443" cy="276999"/>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1998</a:t>
              </a:r>
              <a:endParaRPr lang="en-US" sz="1200" dirty="0">
                <a:latin typeface="Times New Roman" pitchFamily="18" charset="0"/>
                <a:cs typeface="Times New Roman" pitchFamily="18" charset="0"/>
              </a:endParaRPr>
            </a:p>
          </p:txBody>
        </p:sp>
        <p:sp>
          <p:nvSpPr>
            <p:cNvPr id="175" name="TextBox 174"/>
            <p:cNvSpPr txBox="1"/>
            <p:nvPr/>
          </p:nvSpPr>
          <p:spPr>
            <a:xfrm rot="16200000">
              <a:off x="8108838" y="5474266"/>
              <a:ext cx="492443" cy="276999"/>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2018</a:t>
              </a:r>
              <a:endParaRPr lang="en-US" sz="1200" dirty="0">
                <a:latin typeface="Times New Roman" pitchFamily="18" charset="0"/>
                <a:cs typeface="Times New Roman" pitchFamily="18" charset="0"/>
              </a:endParaRPr>
            </a:p>
          </p:txBody>
        </p:sp>
        <p:sp>
          <p:nvSpPr>
            <p:cNvPr id="176" name="TextBox 175"/>
            <p:cNvSpPr txBox="1"/>
            <p:nvPr/>
          </p:nvSpPr>
          <p:spPr>
            <a:xfrm>
              <a:off x="5176865" y="4522860"/>
              <a:ext cx="466744" cy="227611"/>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30%</a:t>
              </a:r>
              <a:endParaRPr lang="en-US" sz="1200" dirty="0">
                <a:latin typeface="Times New Roman" pitchFamily="18" charset="0"/>
                <a:cs typeface="Times New Roman" pitchFamily="18" charset="0"/>
              </a:endParaRPr>
            </a:p>
          </p:txBody>
        </p:sp>
        <p:cxnSp>
          <p:nvCxnSpPr>
            <p:cNvPr id="177" name="Straight Connector 176"/>
            <p:cNvCxnSpPr/>
            <p:nvPr/>
          </p:nvCxnSpPr>
          <p:spPr>
            <a:xfrm>
              <a:off x="5602196" y="4648200"/>
              <a:ext cx="85825"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178" name="TextBox 177"/>
            <p:cNvSpPr txBox="1"/>
            <p:nvPr/>
          </p:nvSpPr>
          <p:spPr>
            <a:xfrm>
              <a:off x="5176865" y="3544960"/>
              <a:ext cx="466744" cy="227611"/>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70%</a:t>
              </a:r>
              <a:endParaRPr lang="en-US" sz="1200" dirty="0">
                <a:latin typeface="Times New Roman" pitchFamily="18" charset="0"/>
                <a:cs typeface="Times New Roman" pitchFamily="18" charset="0"/>
              </a:endParaRPr>
            </a:p>
          </p:txBody>
        </p:sp>
        <p:cxnSp>
          <p:nvCxnSpPr>
            <p:cNvPr id="179" name="Straight Connector 178"/>
            <p:cNvCxnSpPr/>
            <p:nvPr/>
          </p:nvCxnSpPr>
          <p:spPr>
            <a:xfrm>
              <a:off x="5602196" y="3670300"/>
              <a:ext cx="85825"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180" name="Freeform 179"/>
            <p:cNvSpPr/>
            <p:nvPr/>
          </p:nvSpPr>
          <p:spPr>
            <a:xfrm>
              <a:off x="5720678" y="3937000"/>
              <a:ext cx="1996440" cy="787400"/>
            </a:xfrm>
            <a:custGeom>
              <a:avLst/>
              <a:gdLst>
                <a:gd name="connsiteX0" fmla="*/ 0 w 1996440"/>
                <a:gd name="connsiteY0" fmla="*/ 518160 h 787400"/>
                <a:gd name="connsiteX1" fmla="*/ 101600 w 1996440"/>
                <a:gd name="connsiteY1" fmla="*/ 436880 h 787400"/>
                <a:gd name="connsiteX2" fmla="*/ 193040 w 1996440"/>
                <a:gd name="connsiteY2" fmla="*/ 386080 h 787400"/>
                <a:gd name="connsiteX3" fmla="*/ 294640 w 1996440"/>
                <a:gd name="connsiteY3" fmla="*/ 355600 h 787400"/>
                <a:gd name="connsiteX4" fmla="*/ 406400 w 1996440"/>
                <a:gd name="connsiteY4" fmla="*/ 370840 h 787400"/>
                <a:gd name="connsiteX5" fmla="*/ 492760 w 1996440"/>
                <a:gd name="connsiteY5" fmla="*/ 360680 h 787400"/>
                <a:gd name="connsiteX6" fmla="*/ 568960 w 1996440"/>
                <a:gd name="connsiteY6" fmla="*/ 386080 h 787400"/>
                <a:gd name="connsiteX7" fmla="*/ 685800 w 1996440"/>
                <a:gd name="connsiteY7" fmla="*/ 462280 h 787400"/>
                <a:gd name="connsiteX8" fmla="*/ 782320 w 1996440"/>
                <a:gd name="connsiteY8" fmla="*/ 548640 h 787400"/>
                <a:gd name="connsiteX9" fmla="*/ 883920 w 1996440"/>
                <a:gd name="connsiteY9" fmla="*/ 629920 h 787400"/>
                <a:gd name="connsiteX10" fmla="*/ 949960 w 1996440"/>
                <a:gd name="connsiteY10" fmla="*/ 726440 h 787400"/>
                <a:gd name="connsiteX11" fmla="*/ 1061720 w 1996440"/>
                <a:gd name="connsiteY11" fmla="*/ 787400 h 787400"/>
                <a:gd name="connsiteX12" fmla="*/ 1143000 w 1996440"/>
                <a:gd name="connsiteY12" fmla="*/ 772160 h 787400"/>
                <a:gd name="connsiteX13" fmla="*/ 1239520 w 1996440"/>
                <a:gd name="connsiteY13" fmla="*/ 731520 h 787400"/>
                <a:gd name="connsiteX14" fmla="*/ 1346200 w 1996440"/>
                <a:gd name="connsiteY14" fmla="*/ 685800 h 787400"/>
                <a:gd name="connsiteX15" fmla="*/ 1427480 w 1996440"/>
                <a:gd name="connsiteY15" fmla="*/ 685800 h 787400"/>
                <a:gd name="connsiteX16" fmla="*/ 1524000 w 1996440"/>
                <a:gd name="connsiteY16" fmla="*/ 690880 h 787400"/>
                <a:gd name="connsiteX17" fmla="*/ 1625600 w 1996440"/>
                <a:gd name="connsiteY17" fmla="*/ 711200 h 787400"/>
                <a:gd name="connsiteX18" fmla="*/ 1737360 w 1996440"/>
                <a:gd name="connsiteY18" fmla="*/ 543560 h 787400"/>
                <a:gd name="connsiteX19" fmla="*/ 1818640 w 1996440"/>
                <a:gd name="connsiteY19" fmla="*/ 294640 h 787400"/>
                <a:gd name="connsiteX20" fmla="*/ 1925320 w 1996440"/>
                <a:gd name="connsiteY20" fmla="*/ 50800 h 787400"/>
                <a:gd name="connsiteX21" fmla="*/ 1996440 w 1996440"/>
                <a:gd name="connsiteY21" fmla="*/ 0 h 78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6440" h="787400">
                  <a:moveTo>
                    <a:pt x="0" y="518160"/>
                  </a:moveTo>
                  <a:lnTo>
                    <a:pt x="101600" y="436880"/>
                  </a:lnTo>
                  <a:lnTo>
                    <a:pt x="193040" y="386080"/>
                  </a:lnTo>
                  <a:lnTo>
                    <a:pt x="294640" y="355600"/>
                  </a:lnTo>
                  <a:lnTo>
                    <a:pt x="406400" y="370840"/>
                  </a:lnTo>
                  <a:lnTo>
                    <a:pt x="492760" y="360680"/>
                  </a:lnTo>
                  <a:lnTo>
                    <a:pt x="568960" y="386080"/>
                  </a:lnTo>
                  <a:lnTo>
                    <a:pt x="685800" y="462280"/>
                  </a:lnTo>
                  <a:lnTo>
                    <a:pt x="782320" y="548640"/>
                  </a:lnTo>
                  <a:lnTo>
                    <a:pt x="883920" y="629920"/>
                  </a:lnTo>
                  <a:lnTo>
                    <a:pt x="949960" y="726440"/>
                  </a:lnTo>
                  <a:lnTo>
                    <a:pt x="1061720" y="787400"/>
                  </a:lnTo>
                  <a:lnTo>
                    <a:pt x="1143000" y="772160"/>
                  </a:lnTo>
                  <a:lnTo>
                    <a:pt x="1239520" y="731520"/>
                  </a:lnTo>
                  <a:lnTo>
                    <a:pt x="1346200" y="685800"/>
                  </a:lnTo>
                  <a:lnTo>
                    <a:pt x="1427480" y="685800"/>
                  </a:lnTo>
                  <a:lnTo>
                    <a:pt x="1524000" y="690880"/>
                  </a:lnTo>
                  <a:lnTo>
                    <a:pt x="1625600" y="711200"/>
                  </a:lnTo>
                  <a:lnTo>
                    <a:pt x="1737360" y="543560"/>
                  </a:lnTo>
                  <a:lnTo>
                    <a:pt x="1818640" y="294640"/>
                  </a:lnTo>
                  <a:lnTo>
                    <a:pt x="1925320" y="50800"/>
                  </a:lnTo>
                  <a:lnTo>
                    <a:pt x="1996440" y="0"/>
                  </a:lnTo>
                </a:path>
              </a:pathLst>
            </a:custGeom>
            <a:ln w="3810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1" name="Freeform 180"/>
            <p:cNvSpPr/>
            <p:nvPr/>
          </p:nvSpPr>
          <p:spPr>
            <a:xfrm>
              <a:off x="7732358" y="3733800"/>
              <a:ext cx="995680" cy="187960"/>
            </a:xfrm>
            <a:custGeom>
              <a:avLst/>
              <a:gdLst>
                <a:gd name="connsiteX0" fmla="*/ 0 w 995680"/>
                <a:gd name="connsiteY0" fmla="*/ 187960 h 187960"/>
                <a:gd name="connsiteX1" fmla="*/ 55880 w 995680"/>
                <a:gd name="connsiteY1" fmla="*/ 116840 h 187960"/>
                <a:gd name="connsiteX2" fmla="*/ 127000 w 995680"/>
                <a:gd name="connsiteY2" fmla="*/ 50800 h 187960"/>
                <a:gd name="connsiteX3" fmla="*/ 218440 w 995680"/>
                <a:gd name="connsiteY3" fmla="*/ 25400 h 187960"/>
                <a:gd name="connsiteX4" fmla="*/ 345440 w 995680"/>
                <a:gd name="connsiteY4" fmla="*/ 45720 h 187960"/>
                <a:gd name="connsiteX5" fmla="*/ 487680 w 995680"/>
                <a:gd name="connsiteY5" fmla="*/ 40640 h 187960"/>
                <a:gd name="connsiteX6" fmla="*/ 711200 w 995680"/>
                <a:gd name="connsiteY6" fmla="*/ 35560 h 187960"/>
                <a:gd name="connsiteX7" fmla="*/ 995680 w 995680"/>
                <a:gd name="connsiteY7" fmla="*/ 0 h 187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5680" h="187960">
                  <a:moveTo>
                    <a:pt x="0" y="187960"/>
                  </a:moveTo>
                  <a:lnTo>
                    <a:pt x="55880" y="116840"/>
                  </a:lnTo>
                  <a:lnTo>
                    <a:pt x="127000" y="50800"/>
                  </a:lnTo>
                  <a:lnTo>
                    <a:pt x="218440" y="25400"/>
                  </a:lnTo>
                  <a:lnTo>
                    <a:pt x="345440" y="45720"/>
                  </a:lnTo>
                  <a:lnTo>
                    <a:pt x="487680" y="40640"/>
                  </a:lnTo>
                  <a:lnTo>
                    <a:pt x="711200" y="35560"/>
                  </a:lnTo>
                  <a:lnTo>
                    <a:pt x="995680" y="0"/>
                  </a:lnTo>
                </a:path>
              </a:pathLst>
            </a:custGeom>
            <a:ln w="38100">
              <a:solidFill>
                <a:srgbClr val="0000FF"/>
              </a:solidFill>
              <a:prstDash val="sysDot"/>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cxnSp>
        <p:nvCxnSpPr>
          <p:cNvPr id="182" name="Straight Connector 181"/>
          <p:cNvCxnSpPr/>
          <p:nvPr/>
        </p:nvCxnSpPr>
        <p:spPr>
          <a:xfrm>
            <a:off x="5688021" y="1091058"/>
            <a:ext cx="3068629" cy="1588"/>
          </a:xfrm>
          <a:prstGeom prst="line">
            <a:avLst/>
          </a:prstGeom>
          <a:ln>
            <a:solidFill>
              <a:schemeClr val="accent2"/>
            </a:solidFill>
          </a:ln>
        </p:spPr>
        <p:style>
          <a:lnRef idx="2">
            <a:schemeClr val="accent1"/>
          </a:lnRef>
          <a:fillRef idx="0">
            <a:schemeClr val="accent1"/>
          </a:fillRef>
          <a:effectRef idx="1">
            <a:schemeClr val="accent1"/>
          </a:effectRef>
          <a:fontRef idx="minor">
            <a:schemeClr val="tx1"/>
          </a:fontRef>
        </p:style>
      </p:cxnSp>
      <p:grpSp>
        <p:nvGrpSpPr>
          <p:cNvPr id="185" name="Group 184"/>
          <p:cNvGrpSpPr/>
          <p:nvPr/>
        </p:nvGrpSpPr>
        <p:grpSpPr>
          <a:xfrm>
            <a:off x="5100717" y="624368"/>
            <a:ext cx="3668384" cy="2768046"/>
            <a:chOff x="5125619" y="961924"/>
            <a:chExt cx="3668384" cy="2274513"/>
          </a:xfrm>
        </p:grpSpPr>
        <p:cxnSp>
          <p:nvCxnSpPr>
            <p:cNvPr id="69" name="Straight Connector 68"/>
            <p:cNvCxnSpPr/>
            <p:nvPr/>
          </p:nvCxnSpPr>
          <p:spPr>
            <a:xfrm rot="5400000">
              <a:off x="4787153" y="1885950"/>
              <a:ext cx="1778000"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a:off x="5676947" y="2769394"/>
              <a:ext cx="3117056"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71" name="TextBox 70"/>
            <p:cNvSpPr txBox="1"/>
            <p:nvPr/>
          </p:nvSpPr>
          <p:spPr>
            <a:xfrm>
              <a:off x="5253809" y="961924"/>
              <a:ext cx="389800" cy="227611"/>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2%</a:t>
              </a:r>
              <a:endParaRPr lang="en-US" sz="1200" dirty="0">
                <a:latin typeface="Times New Roman" pitchFamily="18" charset="0"/>
                <a:cs typeface="Times New Roman" pitchFamily="18" charset="0"/>
              </a:endParaRPr>
            </a:p>
          </p:txBody>
        </p:sp>
        <p:cxnSp>
          <p:nvCxnSpPr>
            <p:cNvPr id="72" name="Straight Connector 71"/>
            <p:cNvCxnSpPr/>
            <p:nvPr/>
          </p:nvCxnSpPr>
          <p:spPr>
            <a:xfrm>
              <a:off x="5602196" y="1066800"/>
              <a:ext cx="85825"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73" name="TextBox 72"/>
            <p:cNvSpPr txBox="1"/>
            <p:nvPr/>
          </p:nvSpPr>
          <p:spPr>
            <a:xfrm>
              <a:off x="5202563" y="1546124"/>
              <a:ext cx="441046" cy="227611"/>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-2%</a:t>
              </a:r>
              <a:endParaRPr lang="en-US" sz="1200" dirty="0">
                <a:latin typeface="Times New Roman" pitchFamily="18" charset="0"/>
                <a:cs typeface="Times New Roman" pitchFamily="18" charset="0"/>
              </a:endParaRPr>
            </a:p>
          </p:txBody>
        </p:sp>
        <p:cxnSp>
          <p:nvCxnSpPr>
            <p:cNvPr id="74" name="Straight Connector 73"/>
            <p:cNvCxnSpPr/>
            <p:nvPr/>
          </p:nvCxnSpPr>
          <p:spPr>
            <a:xfrm>
              <a:off x="5602196" y="1651000"/>
              <a:ext cx="85825"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75" name="TextBox 74"/>
            <p:cNvSpPr txBox="1"/>
            <p:nvPr/>
          </p:nvSpPr>
          <p:spPr>
            <a:xfrm>
              <a:off x="5202563" y="2098573"/>
              <a:ext cx="441046" cy="227611"/>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-6%</a:t>
              </a:r>
              <a:endParaRPr lang="en-US" sz="1200" dirty="0">
                <a:latin typeface="Times New Roman" pitchFamily="18" charset="0"/>
                <a:cs typeface="Times New Roman" pitchFamily="18" charset="0"/>
              </a:endParaRPr>
            </a:p>
          </p:txBody>
        </p:sp>
        <p:cxnSp>
          <p:nvCxnSpPr>
            <p:cNvPr id="76" name="Straight Connector 75"/>
            <p:cNvCxnSpPr/>
            <p:nvPr/>
          </p:nvCxnSpPr>
          <p:spPr>
            <a:xfrm>
              <a:off x="5602196" y="2203450"/>
              <a:ext cx="85825"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77" name="TextBox 76"/>
            <p:cNvSpPr txBox="1"/>
            <p:nvPr/>
          </p:nvSpPr>
          <p:spPr>
            <a:xfrm rot="16200000">
              <a:off x="5492637" y="2845366"/>
              <a:ext cx="492443" cy="276999"/>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1990</a:t>
              </a:r>
              <a:endParaRPr lang="en-US" sz="1200" dirty="0">
                <a:latin typeface="Times New Roman" pitchFamily="18" charset="0"/>
                <a:cs typeface="Times New Roman" pitchFamily="18" charset="0"/>
              </a:endParaRPr>
            </a:p>
          </p:txBody>
        </p:sp>
        <p:sp>
          <p:nvSpPr>
            <p:cNvPr id="78" name="TextBox 77"/>
            <p:cNvSpPr txBox="1"/>
            <p:nvPr/>
          </p:nvSpPr>
          <p:spPr>
            <a:xfrm rot="16200000">
              <a:off x="5784737" y="2845366"/>
              <a:ext cx="492443" cy="276999"/>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1992</a:t>
              </a:r>
              <a:endParaRPr lang="en-US" sz="1200" dirty="0">
                <a:latin typeface="Times New Roman" pitchFamily="18" charset="0"/>
                <a:cs typeface="Times New Roman" pitchFamily="18" charset="0"/>
              </a:endParaRPr>
            </a:p>
          </p:txBody>
        </p:sp>
        <p:sp>
          <p:nvSpPr>
            <p:cNvPr id="79" name="TextBox 78"/>
            <p:cNvSpPr txBox="1"/>
            <p:nvPr/>
          </p:nvSpPr>
          <p:spPr>
            <a:xfrm rot="16200000">
              <a:off x="6076837" y="2851716"/>
              <a:ext cx="492443" cy="276999"/>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1994</a:t>
              </a:r>
              <a:endParaRPr lang="en-US" sz="1200" dirty="0">
                <a:latin typeface="Times New Roman" pitchFamily="18" charset="0"/>
                <a:cs typeface="Times New Roman" pitchFamily="18" charset="0"/>
              </a:endParaRPr>
            </a:p>
          </p:txBody>
        </p:sp>
        <p:sp>
          <p:nvSpPr>
            <p:cNvPr id="80" name="TextBox 79"/>
            <p:cNvSpPr txBox="1"/>
            <p:nvPr/>
          </p:nvSpPr>
          <p:spPr>
            <a:xfrm rot="16200000">
              <a:off x="6368937" y="2851716"/>
              <a:ext cx="492443" cy="276999"/>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1996</a:t>
              </a:r>
              <a:endParaRPr lang="en-US" sz="1200" dirty="0">
                <a:latin typeface="Times New Roman" pitchFamily="18" charset="0"/>
                <a:cs typeface="Times New Roman" pitchFamily="18" charset="0"/>
              </a:endParaRPr>
            </a:p>
          </p:txBody>
        </p:sp>
        <p:sp>
          <p:nvSpPr>
            <p:cNvPr id="81" name="TextBox 80"/>
            <p:cNvSpPr txBox="1"/>
            <p:nvPr/>
          </p:nvSpPr>
          <p:spPr>
            <a:xfrm rot="16200000">
              <a:off x="6661037" y="2845366"/>
              <a:ext cx="492443" cy="276999"/>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1998</a:t>
              </a:r>
              <a:endParaRPr lang="en-US" sz="1200" dirty="0">
                <a:latin typeface="Times New Roman" pitchFamily="18" charset="0"/>
                <a:cs typeface="Times New Roman" pitchFamily="18" charset="0"/>
              </a:endParaRPr>
            </a:p>
          </p:txBody>
        </p:sp>
        <p:sp>
          <p:nvSpPr>
            <p:cNvPr id="82" name="TextBox 81"/>
            <p:cNvSpPr txBox="1"/>
            <p:nvPr/>
          </p:nvSpPr>
          <p:spPr>
            <a:xfrm rot="16200000">
              <a:off x="6953137" y="2845366"/>
              <a:ext cx="492443" cy="276999"/>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2000</a:t>
              </a:r>
              <a:endParaRPr lang="en-US" sz="1200" dirty="0">
                <a:latin typeface="Times New Roman" pitchFamily="18" charset="0"/>
                <a:cs typeface="Times New Roman" pitchFamily="18" charset="0"/>
              </a:endParaRPr>
            </a:p>
          </p:txBody>
        </p:sp>
        <p:sp>
          <p:nvSpPr>
            <p:cNvPr id="83" name="TextBox 82"/>
            <p:cNvSpPr txBox="1"/>
            <p:nvPr/>
          </p:nvSpPr>
          <p:spPr>
            <a:xfrm rot="16200000">
              <a:off x="7245237" y="2851716"/>
              <a:ext cx="492443" cy="276999"/>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2002</a:t>
              </a:r>
              <a:endParaRPr lang="en-US" sz="1200" dirty="0">
                <a:latin typeface="Times New Roman" pitchFamily="18" charset="0"/>
                <a:cs typeface="Times New Roman" pitchFamily="18" charset="0"/>
              </a:endParaRPr>
            </a:p>
          </p:txBody>
        </p:sp>
        <p:sp>
          <p:nvSpPr>
            <p:cNvPr id="84" name="TextBox 83"/>
            <p:cNvSpPr txBox="1"/>
            <p:nvPr/>
          </p:nvSpPr>
          <p:spPr>
            <a:xfrm rot="16200000">
              <a:off x="7537338" y="2851716"/>
              <a:ext cx="492443" cy="276999"/>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2004</a:t>
              </a:r>
              <a:endParaRPr lang="en-US" sz="1200" dirty="0">
                <a:latin typeface="Times New Roman" pitchFamily="18" charset="0"/>
                <a:cs typeface="Times New Roman" pitchFamily="18" charset="0"/>
              </a:endParaRPr>
            </a:p>
          </p:txBody>
        </p:sp>
        <p:sp>
          <p:nvSpPr>
            <p:cNvPr id="85" name="TextBox 84"/>
            <p:cNvSpPr txBox="1"/>
            <p:nvPr/>
          </p:nvSpPr>
          <p:spPr>
            <a:xfrm rot="16200000">
              <a:off x="7823088" y="2845366"/>
              <a:ext cx="492443" cy="276999"/>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2006</a:t>
              </a:r>
              <a:endParaRPr lang="en-US" sz="1200" dirty="0">
                <a:latin typeface="Times New Roman" pitchFamily="18" charset="0"/>
                <a:cs typeface="Times New Roman" pitchFamily="18" charset="0"/>
              </a:endParaRPr>
            </a:p>
          </p:txBody>
        </p:sp>
        <p:sp>
          <p:nvSpPr>
            <p:cNvPr id="86" name="TextBox 85"/>
            <p:cNvSpPr txBox="1"/>
            <p:nvPr/>
          </p:nvSpPr>
          <p:spPr>
            <a:xfrm rot="16200000">
              <a:off x="8115188" y="2845366"/>
              <a:ext cx="492443" cy="276999"/>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2008</a:t>
              </a:r>
              <a:endParaRPr lang="en-US" sz="1200" dirty="0">
                <a:latin typeface="Times New Roman" pitchFamily="18" charset="0"/>
                <a:cs typeface="Times New Roman" pitchFamily="18" charset="0"/>
              </a:endParaRPr>
            </a:p>
          </p:txBody>
        </p:sp>
        <p:sp>
          <p:nvSpPr>
            <p:cNvPr id="88" name="TextBox 87"/>
            <p:cNvSpPr txBox="1"/>
            <p:nvPr/>
          </p:nvSpPr>
          <p:spPr>
            <a:xfrm rot="16200000">
              <a:off x="8407288" y="2851716"/>
              <a:ext cx="492443" cy="276999"/>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2010</a:t>
              </a:r>
              <a:endParaRPr lang="en-US" sz="1200" dirty="0">
                <a:latin typeface="Times New Roman" pitchFamily="18" charset="0"/>
                <a:cs typeface="Times New Roman" pitchFamily="18" charset="0"/>
              </a:endParaRPr>
            </a:p>
          </p:txBody>
        </p:sp>
        <p:sp>
          <p:nvSpPr>
            <p:cNvPr id="136" name="TextBox 135"/>
            <p:cNvSpPr txBox="1"/>
            <p:nvPr/>
          </p:nvSpPr>
          <p:spPr>
            <a:xfrm>
              <a:off x="5253809" y="1247674"/>
              <a:ext cx="389800" cy="227611"/>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0%</a:t>
              </a:r>
              <a:endParaRPr lang="en-US" sz="1200" dirty="0">
                <a:latin typeface="Times New Roman" pitchFamily="18" charset="0"/>
                <a:cs typeface="Times New Roman" pitchFamily="18" charset="0"/>
              </a:endParaRPr>
            </a:p>
          </p:txBody>
        </p:sp>
        <p:cxnSp>
          <p:nvCxnSpPr>
            <p:cNvPr id="138" name="Straight Connector 137"/>
            <p:cNvCxnSpPr/>
            <p:nvPr/>
          </p:nvCxnSpPr>
          <p:spPr>
            <a:xfrm>
              <a:off x="5602196" y="1352550"/>
              <a:ext cx="85825"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139" name="TextBox 138"/>
            <p:cNvSpPr txBox="1"/>
            <p:nvPr/>
          </p:nvSpPr>
          <p:spPr>
            <a:xfrm>
              <a:off x="5202563" y="1819173"/>
              <a:ext cx="441046" cy="227611"/>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-4%</a:t>
              </a:r>
              <a:endParaRPr lang="en-US" sz="1200" dirty="0">
                <a:latin typeface="Times New Roman" pitchFamily="18" charset="0"/>
                <a:cs typeface="Times New Roman" pitchFamily="18" charset="0"/>
              </a:endParaRPr>
            </a:p>
          </p:txBody>
        </p:sp>
        <p:cxnSp>
          <p:nvCxnSpPr>
            <p:cNvPr id="140" name="Straight Connector 139"/>
            <p:cNvCxnSpPr/>
            <p:nvPr/>
          </p:nvCxnSpPr>
          <p:spPr>
            <a:xfrm>
              <a:off x="5602196" y="1924050"/>
              <a:ext cx="85825"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141" name="TextBox 140"/>
            <p:cNvSpPr txBox="1"/>
            <p:nvPr/>
          </p:nvSpPr>
          <p:spPr>
            <a:xfrm>
              <a:off x="5202563" y="2384324"/>
              <a:ext cx="441046" cy="227611"/>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-8%</a:t>
              </a:r>
              <a:endParaRPr lang="en-US" sz="1200" dirty="0">
                <a:latin typeface="Times New Roman" pitchFamily="18" charset="0"/>
                <a:cs typeface="Times New Roman" pitchFamily="18" charset="0"/>
              </a:endParaRPr>
            </a:p>
          </p:txBody>
        </p:sp>
        <p:cxnSp>
          <p:nvCxnSpPr>
            <p:cNvPr id="159" name="Straight Connector 158"/>
            <p:cNvCxnSpPr/>
            <p:nvPr/>
          </p:nvCxnSpPr>
          <p:spPr>
            <a:xfrm>
              <a:off x="5602196" y="2489200"/>
              <a:ext cx="85825"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162" name="TextBox 161"/>
            <p:cNvSpPr txBox="1"/>
            <p:nvPr/>
          </p:nvSpPr>
          <p:spPr>
            <a:xfrm>
              <a:off x="5125619" y="2663724"/>
              <a:ext cx="517990" cy="227611"/>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-10%</a:t>
              </a:r>
              <a:endParaRPr lang="en-US" sz="1200" dirty="0">
                <a:latin typeface="Times New Roman" pitchFamily="18" charset="0"/>
                <a:cs typeface="Times New Roman" pitchFamily="18" charset="0"/>
              </a:endParaRPr>
            </a:p>
          </p:txBody>
        </p:sp>
        <p:cxnSp>
          <p:nvCxnSpPr>
            <p:cNvPr id="167" name="Straight Connector 166"/>
            <p:cNvCxnSpPr/>
            <p:nvPr/>
          </p:nvCxnSpPr>
          <p:spPr>
            <a:xfrm>
              <a:off x="5602196" y="2768600"/>
              <a:ext cx="85825"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183" name="Freeform 182"/>
            <p:cNvSpPr/>
            <p:nvPr/>
          </p:nvSpPr>
          <p:spPr>
            <a:xfrm>
              <a:off x="5754968" y="1085850"/>
              <a:ext cx="2921000" cy="1555750"/>
            </a:xfrm>
            <a:custGeom>
              <a:avLst/>
              <a:gdLst>
                <a:gd name="connsiteX0" fmla="*/ 0 w 2921000"/>
                <a:gd name="connsiteY0" fmla="*/ 711200 h 1555750"/>
                <a:gd name="connsiteX1" fmla="*/ 133350 w 2921000"/>
                <a:gd name="connsiteY1" fmla="*/ 793750 h 1555750"/>
                <a:gd name="connsiteX2" fmla="*/ 285750 w 2921000"/>
                <a:gd name="connsiteY2" fmla="*/ 952500 h 1555750"/>
                <a:gd name="connsiteX3" fmla="*/ 431800 w 2921000"/>
                <a:gd name="connsiteY3" fmla="*/ 869950 h 1555750"/>
                <a:gd name="connsiteX4" fmla="*/ 596900 w 2921000"/>
                <a:gd name="connsiteY4" fmla="*/ 698500 h 1555750"/>
                <a:gd name="connsiteX5" fmla="*/ 730250 w 2921000"/>
                <a:gd name="connsiteY5" fmla="*/ 666750 h 1555750"/>
                <a:gd name="connsiteX6" fmla="*/ 863600 w 2921000"/>
                <a:gd name="connsiteY6" fmla="*/ 546100 h 1555750"/>
                <a:gd name="connsiteX7" fmla="*/ 1200150 w 2921000"/>
                <a:gd name="connsiteY7" fmla="*/ 209550 h 1555750"/>
                <a:gd name="connsiteX8" fmla="*/ 1327150 w 2921000"/>
                <a:gd name="connsiteY8" fmla="*/ 95250 h 1555750"/>
                <a:gd name="connsiteX9" fmla="*/ 1460500 w 2921000"/>
                <a:gd name="connsiteY9" fmla="*/ 0 h 1555750"/>
                <a:gd name="connsiteX10" fmla="*/ 1600200 w 2921000"/>
                <a:gd name="connsiteY10" fmla="*/ 209550 h 1555750"/>
                <a:gd name="connsiteX11" fmla="*/ 1746250 w 2921000"/>
                <a:gd name="connsiteY11" fmla="*/ 609600 h 1555750"/>
                <a:gd name="connsiteX12" fmla="*/ 1898650 w 2921000"/>
                <a:gd name="connsiteY12" fmla="*/ 755650 h 1555750"/>
                <a:gd name="connsiteX13" fmla="*/ 2051050 w 2921000"/>
                <a:gd name="connsiteY13" fmla="*/ 730250 h 1555750"/>
                <a:gd name="connsiteX14" fmla="*/ 2171700 w 2921000"/>
                <a:gd name="connsiteY14" fmla="*/ 596900 h 1555750"/>
                <a:gd name="connsiteX15" fmla="*/ 2336800 w 2921000"/>
                <a:gd name="connsiteY15" fmla="*/ 488950 h 1555750"/>
                <a:gd name="connsiteX16" fmla="*/ 2470150 w 2921000"/>
                <a:gd name="connsiteY16" fmla="*/ 514350 h 1555750"/>
                <a:gd name="connsiteX17" fmla="*/ 2616200 w 2921000"/>
                <a:gd name="connsiteY17" fmla="*/ 844550 h 1555750"/>
                <a:gd name="connsiteX18" fmla="*/ 2711450 w 2921000"/>
                <a:gd name="connsiteY18" fmla="*/ 1257300 h 1555750"/>
                <a:gd name="connsiteX19" fmla="*/ 2774950 w 2921000"/>
                <a:gd name="connsiteY19" fmla="*/ 1517650 h 1555750"/>
                <a:gd name="connsiteX20" fmla="*/ 2921000 w 2921000"/>
                <a:gd name="connsiteY20" fmla="*/ 1555750 h 1555750"/>
                <a:gd name="connsiteX21" fmla="*/ 2921000 w 2921000"/>
                <a:gd name="connsiteY21" fmla="*/ 1555750 h 1555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21000" h="1555750">
                  <a:moveTo>
                    <a:pt x="0" y="711200"/>
                  </a:moveTo>
                  <a:lnTo>
                    <a:pt x="133350" y="793750"/>
                  </a:lnTo>
                  <a:lnTo>
                    <a:pt x="285750" y="952500"/>
                  </a:lnTo>
                  <a:lnTo>
                    <a:pt x="431800" y="869950"/>
                  </a:lnTo>
                  <a:lnTo>
                    <a:pt x="596900" y="698500"/>
                  </a:lnTo>
                  <a:lnTo>
                    <a:pt x="730250" y="666750"/>
                  </a:lnTo>
                  <a:lnTo>
                    <a:pt x="863600" y="546100"/>
                  </a:lnTo>
                  <a:lnTo>
                    <a:pt x="1200150" y="209550"/>
                  </a:lnTo>
                  <a:lnTo>
                    <a:pt x="1327150" y="95250"/>
                  </a:lnTo>
                  <a:lnTo>
                    <a:pt x="1460500" y="0"/>
                  </a:lnTo>
                  <a:lnTo>
                    <a:pt x="1600200" y="209550"/>
                  </a:lnTo>
                  <a:lnTo>
                    <a:pt x="1746250" y="609600"/>
                  </a:lnTo>
                  <a:lnTo>
                    <a:pt x="1898650" y="755650"/>
                  </a:lnTo>
                  <a:lnTo>
                    <a:pt x="2051050" y="730250"/>
                  </a:lnTo>
                  <a:lnTo>
                    <a:pt x="2171700" y="596900"/>
                  </a:lnTo>
                  <a:lnTo>
                    <a:pt x="2336800" y="488950"/>
                  </a:lnTo>
                  <a:lnTo>
                    <a:pt x="2470150" y="514350"/>
                  </a:lnTo>
                  <a:lnTo>
                    <a:pt x="2616200" y="844550"/>
                  </a:lnTo>
                  <a:lnTo>
                    <a:pt x="2711450" y="1257300"/>
                  </a:lnTo>
                  <a:lnTo>
                    <a:pt x="2774950" y="1517650"/>
                  </a:lnTo>
                  <a:lnTo>
                    <a:pt x="2921000" y="1555750"/>
                  </a:lnTo>
                  <a:lnTo>
                    <a:pt x="2921000" y="1555750"/>
                  </a:lnTo>
                </a:path>
              </a:pathLst>
            </a:custGeom>
            <a:ln w="3810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904723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196">
                                            <p:txEl>
                                              <p:pRg st="0" end="0"/>
                                            </p:txEl>
                                          </p:spTgt>
                                        </p:tgtEl>
                                        <p:attrNameLst>
                                          <p:attrName>style.visibility</p:attrName>
                                        </p:attrNameLst>
                                      </p:cBhvr>
                                      <p:to>
                                        <p:strVal val="visible"/>
                                      </p:to>
                                    </p:set>
                                    <p:animEffect transition="in" filter="slide(fromTop)">
                                      <p:cBhvr>
                                        <p:cTn id="7" dur="500"/>
                                        <p:tgtEl>
                                          <p:spTgt spid="196">
                                            <p:txEl>
                                              <p:pRg st="0" end="0"/>
                                            </p:txEl>
                                          </p:spTgt>
                                        </p:tgtEl>
                                      </p:cBhvr>
                                    </p:animEffect>
                                  </p:childTnLst>
                                </p:cTn>
                              </p:par>
                            </p:childTnLst>
                          </p:cTn>
                        </p:par>
                        <p:par>
                          <p:cTn id="8" fill="hold">
                            <p:stCondLst>
                              <p:cond delay="500"/>
                            </p:stCondLst>
                            <p:childTnLst>
                              <p:par>
                                <p:cTn id="9" presetID="12" presetClass="entr" presetSubtype="1" fill="hold" nodeType="afterEffect">
                                  <p:stCondLst>
                                    <p:cond delay="0"/>
                                  </p:stCondLst>
                                  <p:childTnLst>
                                    <p:set>
                                      <p:cBhvr>
                                        <p:cTn id="10" dur="1" fill="hold">
                                          <p:stCondLst>
                                            <p:cond delay="0"/>
                                          </p:stCondLst>
                                        </p:cTn>
                                        <p:tgtEl>
                                          <p:spTgt spid="196">
                                            <p:txEl>
                                              <p:pRg st="1" end="1"/>
                                            </p:txEl>
                                          </p:spTgt>
                                        </p:tgtEl>
                                        <p:attrNameLst>
                                          <p:attrName>style.visibility</p:attrName>
                                        </p:attrNameLst>
                                      </p:cBhvr>
                                      <p:to>
                                        <p:strVal val="visible"/>
                                      </p:to>
                                    </p:set>
                                    <p:animEffect transition="in" filter="slide(fromTop)">
                                      <p:cBhvr>
                                        <p:cTn id="11" dur="500"/>
                                        <p:tgtEl>
                                          <p:spTgt spid="196">
                                            <p:txEl>
                                              <p:pRg st="1" end="1"/>
                                            </p:txEl>
                                          </p:spTgt>
                                        </p:tgtEl>
                                      </p:cBhvr>
                                    </p:animEffect>
                                  </p:childTnLst>
                                </p:cTn>
                              </p:par>
                            </p:childTnLst>
                          </p:cTn>
                        </p:par>
                        <p:par>
                          <p:cTn id="12" fill="hold">
                            <p:stCondLst>
                              <p:cond delay="1000"/>
                            </p:stCondLst>
                            <p:childTnLst>
                              <p:par>
                                <p:cTn id="13" presetID="12" presetClass="entr" presetSubtype="1" fill="hold" nodeType="afterEffect">
                                  <p:stCondLst>
                                    <p:cond delay="0"/>
                                  </p:stCondLst>
                                  <p:childTnLst>
                                    <p:set>
                                      <p:cBhvr>
                                        <p:cTn id="14" dur="1" fill="hold">
                                          <p:stCondLst>
                                            <p:cond delay="0"/>
                                          </p:stCondLst>
                                        </p:cTn>
                                        <p:tgtEl>
                                          <p:spTgt spid="196">
                                            <p:txEl>
                                              <p:pRg st="2" end="2"/>
                                            </p:txEl>
                                          </p:spTgt>
                                        </p:tgtEl>
                                        <p:attrNameLst>
                                          <p:attrName>style.visibility</p:attrName>
                                        </p:attrNameLst>
                                      </p:cBhvr>
                                      <p:to>
                                        <p:strVal val="visible"/>
                                      </p:to>
                                    </p:set>
                                    <p:animEffect transition="in" filter="slide(fromTop)">
                                      <p:cBhvr>
                                        <p:cTn id="15" dur="500"/>
                                        <p:tgtEl>
                                          <p:spTgt spid="196">
                                            <p:txEl>
                                              <p:pRg st="2" end="2"/>
                                            </p:txEl>
                                          </p:spTgt>
                                        </p:tgtEl>
                                      </p:cBhvr>
                                    </p:animEffect>
                                  </p:childTnLst>
                                </p:cTn>
                              </p:par>
                            </p:childTnLst>
                          </p:cTn>
                        </p:par>
                        <p:par>
                          <p:cTn id="16" fill="hold">
                            <p:stCondLst>
                              <p:cond delay="1500"/>
                            </p:stCondLst>
                            <p:childTnLst>
                              <p:par>
                                <p:cTn id="17" presetID="12" presetClass="entr" presetSubtype="1" fill="hold" nodeType="afterEffect">
                                  <p:stCondLst>
                                    <p:cond delay="0"/>
                                  </p:stCondLst>
                                  <p:childTnLst>
                                    <p:set>
                                      <p:cBhvr>
                                        <p:cTn id="18" dur="1" fill="hold">
                                          <p:stCondLst>
                                            <p:cond delay="0"/>
                                          </p:stCondLst>
                                        </p:cTn>
                                        <p:tgtEl>
                                          <p:spTgt spid="196">
                                            <p:txEl>
                                              <p:pRg st="3" end="3"/>
                                            </p:txEl>
                                          </p:spTgt>
                                        </p:tgtEl>
                                        <p:attrNameLst>
                                          <p:attrName>style.visibility</p:attrName>
                                        </p:attrNameLst>
                                      </p:cBhvr>
                                      <p:to>
                                        <p:strVal val="visible"/>
                                      </p:to>
                                    </p:set>
                                    <p:animEffect transition="in" filter="slide(fromTop)">
                                      <p:cBhvr>
                                        <p:cTn id="19" dur="500"/>
                                        <p:tgtEl>
                                          <p:spTgt spid="19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933909"/>
            <a:ext cx="8932985" cy="4970946"/>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950143"/>
            <a:ext cx="8883750" cy="4016271"/>
          </a:xfrm>
        </p:spPr>
        <p:txBody>
          <a:bodyPr/>
          <a:lstStyle/>
          <a:p>
            <a:pPr marL="231775" indent="-231775"/>
            <a:r>
              <a:rPr lang="en-US" sz="2600" dirty="0" smtClean="0">
                <a:solidFill>
                  <a:srgbClr val="32302A"/>
                </a:solidFill>
              </a:rPr>
              <a:t>In response to the recession of 2008-2009, govt. expenditures have increased and deficits have soared as a share of GDP.</a:t>
            </a:r>
          </a:p>
          <a:p>
            <a:pPr marL="631825" lvl="1" indent="-231775"/>
            <a:r>
              <a:rPr lang="en-US" dirty="0" smtClean="0">
                <a:solidFill>
                  <a:srgbClr val="32302A"/>
                </a:solidFill>
              </a:rPr>
              <a:t>Large government expenditures and continued deficits are projected in the decade ahead.</a:t>
            </a:r>
          </a:p>
          <a:p>
            <a:pPr marL="231775" indent="-231775"/>
            <a:r>
              <a:rPr lang="en-US" sz="2600" u="sng" dirty="0" smtClean="0">
                <a:solidFill>
                  <a:srgbClr val="32302A"/>
                </a:solidFill>
              </a:rPr>
              <a:t>If the Keynesian view</a:t>
            </a:r>
            <a:r>
              <a:rPr lang="en-US" sz="2600" dirty="0" smtClean="0">
                <a:solidFill>
                  <a:srgbClr val="32302A"/>
                </a:solidFill>
              </a:rPr>
              <a:t> of expansionary fiscal policy </a:t>
            </a:r>
            <a:r>
              <a:rPr lang="en-US" sz="2600" u="sng" dirty="0" smtClean="0">
                <a:solidFill>
                  <a:srgbClr val="32302A"/>
                </a:solidFill>
              </a:rPr>
              <a:t>is correct</a:t>
            </a:r>
            <a:r>
              <a:rPr lang="en-US" sz="2600" dirty="0" smtClean="0">
                <a:solidFill>
                  <a:srgbClr val="32302A"/>
                </a:solidFill>
              </a:rPr>
              <a:t>, strong recovery and future growth are the expected result.</a:t>
            </a:r>
          </a:p>
          <a:p>
            <a:pPr marL="231775" indent="-231775"/>
            <a:r>
              <a:rPr lang="en-US" sz="2600" u="sng" dirty="0" smtClean="0">
                <a:solidFill>
                  <a:srgbClr val="32302A"/>
                </a:solidFill>
              </a:rPr>
              <a:t>If the non-Keynesian view is correct</a:t>
            </a:r>
            <a:r>
              <a:rPr lang="en-US" sz="2600" dirty="0" smtClean="0">
                <a:solidFill>
                  <a:srgbClr val="32302A"/>
                </a:solidFill>
              </a:rPr>
              <a:t>, weak recovery and sluggish growth are the expected result.</a:t>
            </a:r>
          </a:p>
          <a:p>
            <a:pPr marL="231775" indent="-231775"/>
            <a:r>
              <a:rPr lang="en-US" sz="2600" dirty="0" smtClean="0">
                <a:solidFill>
                  <a:srgbClr val="32302A"/>
                </a:solidFill>
              </a:rPr>
              <a:t>It will be interesting and informative to observe this experiment unfold.</a:t>
            </a:r>
          </a:p>
        </p:txBody>
      </p:sp>
      <p:sp>
        <p:nvSpPr>
          <p:cNvPr id="6" name="Title 1"/>
          <p:cNvSpPr>
            <a:spLocks noGrp="1"/>
          </p:cNvSpPr>
          <p:nvPr>
            <p:ph type="title"/>
          </p:nvPr>
        </p:nvSpPr>
        <p:spPr>
          <a:xfrm>
            <a:off x="119569" y="206165"/>
            <a:ext cx="8904855" cy="727743"/>
          </a:xfrm>
        </p:spPr>
        <p:txBody>
          <a:bodyPr/>
          <a:lstStyle/>
          <a:p>
            <a:r>
              <a:rPr lang="en-US" dirty="0" smtClean="0"/>
              <a:t>The Great Experiment</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vertical)">
                                      <p:cBhvr>
                                        <p:cTn id="7" dur="500"/>
                                        <p:tgtEl>
                                          <p:spTgt spid="3">
                                            <p:txEl>
                                              <p:pRg st="0" end="0"/>
                                            </p:txEl>
                                          </p:spTgt>
                                        </p:tgtEl>
                                      </p:cBhvr>
                                    </p:animEffect>
                                  </p:childTnLst>
                                </p:cTn>
                              </p:par>
                            </p:childTnLst>
                          </p:cTn>
                        </p:par>
                        <p:par>
                          <p:cTn id="8" fill="hold">
                            <p:stCondLst>
                              <p:cond delay="500"/>
                            </p:stCondLst>
                            <p:childTnLst>
                              <p:par>
                                <p:cTn id="9" presetID="3" presetClass="entr" presetSubtype="5"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vertical)">
                                      <p:cBhvr>
                                        <p:cTn id="11" dur="500"/>
                                        <p:tgtEl>
                                          <p:spTgt spid="3">
                                            <p:txEl>
                                              <p:pRg st="1" end="1"/>
                                            </p:txEl>
                                          </p:spTgt>
                                        </p:tgtEl>
                                      </p:cBhvr>
                                    </p:animEffect>
                                  </p:childTnLst>
                                </p:cTn>
                              </p:par>
                            </p:childTnLst>
                          </p:cTn>
                        </p:par>
                        <p:par>
                          <p:cTn id="12" fill="hold">
                            <p:stCondLst>
                              <p:cond delay="1000"/>
                            </p:stCondLst>
                            <p:childTnLst>
                              <p:par>
                                <p:cTn id="13" presetID="3" presetClass="entr" presetSubtype="5"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vertical)">
                                      <p:cBhvr>
                                        <p:cTn id="15" dur="500"/>
                                        <p:tgtEl>
                                          <p:spTgt spid="3">
                                            <p:txEl>
                                              <p:pRg st="2" end="2"/>
                                            </p:txEl>
                                          </p:spTgt>
                                        </p:tgtEl>
                                      </p:cBhvr>
                                    </p:animEffect>
                                  </p:childTnLst>
                                </p:cTn>
                              </p:par>
                            </p:childTnLst>
                          </p:cTn>
                        </p:par>
                        <p:par>
                          <p:cTn id="16" fill="hold">
                            <p:stCondLst>
                              <p:cond delay="1500"/>
                            </p:stCondLst>
                            <p:childTnLst>
                              <p:par>
                                <p:cTn id="17" presetID="3" presetClass="entr" presetSubtype="5"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linds(vertical)">
                                      <p:cBhvr>
                                        <p:cTn id="19" dur="500"/>
                                        <p:tgtEl>
                                          <p:spTgt spid="3">
                                            <p:txEl>
                                              <p:pRg st="3" end="3"/>
                                            </p:txEl>
                                          </p:spTgt>
                                        </p:tgtEl>
                                      </p:cBhvr>
                                    </p:animEffect>
                                  </p:childTnLst>
                                </p:cTn>
                              </p:par>
                            </p:childTnLst>
                          </p:cTn>
                        </p:par>
                        <p:par>
                          <p:cTn id="20" fill="hold">
                            <p:stCondLst>
                              <p:cond delay="2000"/>
                            </p:stCondLst>
                            <p:childTnLst>
                              <p:par>
                                <p:cTn id="21" presetID="3" presetClass="entr" presetSubtype="5"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vertic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341313" indent="-341313">
              <a:buAutoNum type="arabicPeriod"/>
            </a:pPr>
            <a:r>
              <a:rPr lang="en-US" sz="2600" dirty="0" smtClean="0">
                <a:solidFill>
                  <a:srgbClr val="32302A"/>
                </a:solidFill>
              </a:rPr>
              <a:t>According to the Keynesian view, what impact will the increases in government expenditures and expanding budget deficits during the 2008-2011 period have on the recovery and future growth of the economy?  According to the Keynesian critics, what is the expected outcome?</a:t>
            </a:r>
          </a:p>
        </p:txBody>
      </p:sp>
    </p:spTree>
    <p:extLst>
      <p:ext uri="{BB962C8B-B14F-4D97-AF65-F5344CB8AC3E}">
        <p14:creationId xmlns:p14="http://schemas.microsoft.com/office/powerpoint/2010/main" val="6222016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type="body" idx="1"/>
          </p:nvPr>
        </p:nvSpPr>
        <p:spPr>
          <a:xfrm>
            <a:off x="2378995" y="2285998"/>
            <a:ext cx="4083798" cy="2151897"/>
          </a:xfrm>
        </p:spPr>
        <p:txBody>
          <a:bodyPr/>
          <a:lstStyle/>
          <a:p>
            <a:pPr marL="511175" indent="-511175" algn="ctr">
              <a:lnSpc>
                <a:spcPct val="80000"/>
              </a:lnSpc>
              <a:buClr>
                <a:schemeClr val="hlink"/>
              </a:buClr>
              <a:buNone/>
            </a:pPr>
            <a:r>
              <a:rPr lang="en-US" sz="6600" b="1" i="1" dirty="0" smtClean="0">
                <a:solidFill>
                  <a:srgbClr val="32302A"/>
                </a:solidFill>
                <a:latin typeface="Times New Roman" pitchFamily="18" charset="0"/>
                <a:cs typeface="Times New Roman" pitchFamily="18" charset="0"/>
              </a:rPr>
              <a:t>End of</a:t>
            </a:r>
          </a:p>
          <a:p>
            <a:pPr marL="511175" indent="-511175" algn="ctr">
              <a:lnSpc>
                <a:spcPct val="80000"/>
              </a:lnSpc>
              <a:buClr>
                <a:schemeClr val="hlink"/>
              </a:buClr>
              <a:buNone/>
            </a:pPr>
            <a:r>
              <a:rPr lang="en-US" sz="6600" b="1" i="1" dirty="0" smtClean="0">
                <a:solidFill>
                  <a:srgbClr val="32302A"/>
                </a:solidFill>
                <a:latin typeface="Times New Roman" pitchFamily="18" charset="0"/>
                <a:cs typeface="Times New Roman" pitchFamily="18" charset="0"/>
              </a:rPr>
              <a:t>Chapter 12</a:t>
            </a:r>
            <a:endParaRPr lang="en-US" sz="6600" b="1" i="1" dirty="0">
              <a:solidFill>
                <a:srgbClr val="32302A"/>
              </a:solidFill>
              <a:latin typeface="Times New Roman" pitchFamily="18" charset="0"/>
              <a:cs typeface="Times New Roman" pitchFamily="18" charset="0"/>
            </a:endParaRPr>
          </a:p>
        </p:txBody>
      </p:sp>
    </p:spTree>
    <p:extLst>
      <p:ext uri="{BB962C8B-B14F-4D97-AF65-F5344CB8AC3E}">
        <p14:creationId xmlns:p14="http://schemas.microsoft.com/office/powerpoint/2010/main" val="5465461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92996"/>
            <a:ext cx="8932985" cy="431185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02955"/>
            <a:ext cx="8904855" cy="1022888"/>
          </a:xfrm>
        </p:spPr>
        <p:txBody>
          <a:bodyPr/>
          <a:lstStyle/>
          <a:p>
            <a:r>
              <a:rPr lang="en-US" dirty="0"/>
              <a:t>Alternative Views of Fiscal Policy</a:t>
            </a:r>
          </a:p>
        </p:txBody>
      </p:sp>
      <p:sp>
        <p:nvSpPr>
          <p:cNvPr id="3" name="Content Placeholder 2"/>
          <p:cNvSpPr>
            <a:spLocks noGrp="1"/>
          </p:cNvSpPr>
          <p:nvPr>
            <p:ph idx="1"/>
          </p:nvPr>
        </p:nvSpPr>
        <p:spPr>
          <a:xfrm>
            <a:off x="705173" y="1887459"/>
            <a:ext cx="7632915" cy="3947648"/>
          </a:xfrm>
        </p:spPr>
        <p:txBody>
          <a:bodyPr/>
          <a:lstStyle/>
          <a:p>
            <a:pPr marL="0" indent="0">
              <a:buNone/>
            </a:pPr>
            <a:r>
              <a:rPr lang="en-US" i="1" dirty="0">
                <a:solidFill>
                  <a:srgbClr val="32302A"/>
                </a:solidFill>
              </a:rPr>
              <a:t>The main difference between Keynes and modern economics is the focus on incentives.  Keynes studied the relation between macroeconomic aggregates, without any consideration for the underlying incentives that lead to the formation of these aggregates.  By contrast, modern economists base all their analysis on incentives. </a:t>
            </a:r>
          </a:p>
          <a:p>
            <a:pPr marL="0" indent="0">
              <a:buNone/>
            </a:pPr>
            <a:r>
              <a:rPr lang="en-US" sz="2600" i="1" dirty="0" smtClean="0">
                <a:solidFill>
                  <a:srgbClr val="32302A"/>
                </a:solidFill>
              </a:rPr>
              <a:t>                                                                –</a:t>
            </a:r>
            <a:r>
              <a:rPr lang="en-US" sz="2600" i="1" dirty="0">
                <a:solidFill>
                  <a:srgbClr val="32302A"/>
                </a:solidFill>
              </a:rPr>
              <a:t>Luigi </a:t>
            </a:r>
            <a:r>
              <a:rPr lang="en-US" sz="2600" i="1" dirty="0" err="1">
                <a:solidFill>
                  <a:srgbClr val="32302A"/>
                </a:solidFill>
              </a:rPr>
              <a:t>Zingales</a:t>
            </a:r>
            <a:endParaRPr lang="en-US" sz="2600" i="1" dirty="0">
              <a:solidFill>
                <a:srgbClr val="32302A"/>
              </a:solidFill>
            </a:endParaRPr>
          </a:p>
        </p:txBody>
      </p:sp>
    </p:spTree>
    <p:extLst>
      <p:ext uri="{BB962C8B-B14F-4D97-AF65-F5344CB8AC3E}">
        <p14:creationId xmlns:p14="http://schemas.microsoft.com/office/powerpoint/2010/main" val="214621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Fiscal Policy, Borrowing, </a:t>
            </a:r>
            <a:br>
              <a:rPr lang="en-US" dirty="0"/>
            </a:br>
            <a:r>
              <a:rPr lang="en-US" dirty="0"/>
              <a:t>and the Crowding-Out Effect</a:t>
            </a:r>
          </a:p>
        </p:txBody>
      </p:sp>
    </p:spTree>
    <p:extLst>
      <p:ext uri="{BB962C8B-B14F-4D97-AF65-F5344CB8AC3E}">
        <p14:creationId xmlns:p14="http://schemas.microsoft.com/office/powerpoint/2010/main" val="15118142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867905"/>
            <a:ext cx="8932985" cy="5036949"/>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52319"/>
            <a:ext cx="8904855" cy="929899"/>
          </a:xfrm>
        </p:spPr>
        <p:txBody>
          <a:bodyPr/>
          <a:lstStyle/>
          <a:p>
            <a:r>
              <a:rPr lang="en-US" dirty="0"/>
              <a:t>The Crowding-out Effect</a:t>
            </a:r>
          </a:p>
        </p:txBody>
      </p:sp>
      <p:sp>
        <p:nvSpPr>
          <p:cNvPr id="3" name="Content Placeholder 2"/>
          <p:cNvSpPr>
            <a:spLocks noGrp="1"/>
          </p:cNvSpPr>
          <p:nvPr>
            <p:ph idx="1"/>
          </p:nvPr>
        </p:nvSpPr>
        <p:spPr>
          <a:xfrm>
            <a:off x="140675" y="867905"/>
            <a:ext cx="8883750" cy="5308163"/>
          </a:xfrm>
        </p:spPr>
        <p:txBody>
          <a:bodyPr/>
          <a:lstStyle/>
          <a:p>
            <a:pPr marL="231775" indent="-231775"/>
            <a:r>
              <a:rPr lang="en-US" sz="2500" dirty="0">
                <a:solidFill>
                  <a:srgbClr val="32302A"/>
                </a:solidFill>
              </a:rPr>
              <a:t>The </a:t>
            </a:r>
            <a:r>
              <a:rPr lang="en-US" sz="2500" b="1" i="1" dirty="0">
                <a:solidFill>
                  <a:srgbClr val="32302A"/>
                </a:solidFill>
              </a:rPr>
              <a:t>Crowding-out effect</a:t>
            </a:r>
            <a:r>
              <a:rPr lang="en-US" sz="2500" dirty="0">
                <a:solidFill>
                  <a:srgbClr val="32302A"/>
                </a:solidFill>
              </a:rPr>
              <a:t>:</a:t>
            </a:r>
            <a:br>
              <a:rPr lang="en-US" sz="2500" dirty="0">
                <a:solidFill>
                  <a:srgbClr val="32302A"/>
                </a:solidFill>
              </a:rPr>
            </a:br>
            <a:r>
              <a:rPr lang="en-US" sz="2500" dirty="0" smtClean="0">
                <a:solidFill>
                  <a:srgbClr val="32302A"/>
                </a:solidFill>
              </a:rPr>
              <a:t>Theory </a:t>
            </a:r>
            <a:r>
              <a:rPr lang="en-US" sz="2500" dirty="0">
                <a:solidFill>
                  <a:srgbClr val="32302A"/>
                </a:solidFill>
              </a:rPr>
              <a:t>that an increase in borrowing </a:t>
            </a:r>
            <a:r>
              <a:rPr lang="en-US" sz="2500" dirty="0" smtClean="0">
                <a:solidFill>
                  <a:srgbClr val="32302A"/>
                </a:solidFill>
              </a:rPr>
              <a:t>to finance </a:t>
            </a:r>
            <a:r>
              <a:rPr lang="en-US" sz="2500" dirty="0">
                <a:solidFill>
                  <a:srgbClr val="32302A"/>
                </a:solidFill>
              </a:rPr>
              <a:t>a budget deficit </a:t>
            </a:r>
            <a:r>
              <a:rPr lang="en-US" sz="2500" dirty="0" smtClean="0">
                <a:solidFill>
                  <a:srgbClr val="32302A"/>
                </a:solidFill>
              </a:rPr>
              <a:t/>
            </a:r>
            <a:br>
              <a:rPr lang="en-US" sz="2500" dirty="0" smtClean="0">
                <a:solidFill>
                  <a:srgbClr val="32302A"/>
                </a:solidFill>
              </a:rPr>
            </a:br>
            <a:r>
              <a:rPr lang="en-US" sz="2500" dirty="0" smtClean="0">
                <a:solidFill>
                  <a:srgbClr val="32302A"/>
                </a:solidFill>
              </a:rPr>
              <a:t>will </a:t>
            </a:r>
            <a:r>
              <a:rPr lang="en-US" sz="2500" dirty="0">
                <a:solidFill>
                  <a:srgbClr val="32302A"/>
                </a:solidFill>
              </a:rPr>
              <a:t>push real </a:t>
            </a:r>
            <a:r>
              <a:rPr lang="en-US" sz="2500" dirty="0" smtClean="0">
                <a:solidFill>
                  <a:srgbClr val="32302A"/>
                </a:solidFill>
              </a:rPr>
              <a:t>interest rates </a:t>
            </a:r>
            <a:r>
              <a:rPr lang="en-US" sz="2500" dirty="0">
                <a:solidFill>
                  <a:srgbClr val="32302A"/>
                </a:solidFill>
              </a:rPr>
              <a:t>up and thereby retard </a:t>
            </a:r>
            <a:r>
              <a:rPr lang="en-US" sz="2500" dirty="0" smtClean="0">
                <a:solidFill>
                  <a:srgbClr val="32302A"/>
                </a:solidFill>
              </a:rPr>
              <a:t>private spending, reducing </a:t>
            </a:r>
            <a:r>
              <a:rPr lang="en-US" sz="2500" dirty="0">
                <a:solidFill>
                  <a:srgbClr val="32302A"/>
                </a:solidFill>
              </a:rPr>
              <a:t>the stimulus effect of </a:t>
            </a:r>
            <a:r>
              <a:rPr lang="en-US" sz="2500" dirty="0" smtClean="0">
                <a:solidFill>
                  <a:srgbClr val="32302A"/>
                </a:solidFill>
              </a:rPr>
              <a:t>expansionary fiscal </a:t>
            </a:r>
            <a:r>
              <a:rPr lang="en-US" sz="2500" dirty="0">
                <a:solidFill>
                  <a:srgbClr val="32302A"/>
                </a:solidFill>
              </a:rPr>
              <a:t>policy</a:t>
            </a:r>
          </a:p>
          <a:p>
            <a:pPr marL="231775" indent="-231775"/>
            <a:r>
              <a:rPr lang="en-US" sz="2500" dirty="0">
                <a:solidFill>
                  <a:srgbClr val="32302A"/>
                </a:solidFill>
              </a:rPr>
              <a:t>The implications of the crowding-out analysis are symmetrical. </a:t>
            </a:r>
          </a:p>
          <a:p>
            <a:pPr marL="631825" lvl="1" indent="-231775"/>
            <a:r>
              <a:rPr lang="en-US" sz="2500" dirty="0">
                <a:solidFill>
                  <a:srgbClr val="32302A"/>
                </a:solidFill>
              </a:rPr>
              <a:t>Restrictive fiscal policy will reduce real interest rates and "crowd-in" private spending. </a:t>
            </a:r>
          </a:p>
          <a:p>
            <a:pPr marL="231775" indent="-231775"/>
            <a:r>
              <a:rPr lang="en-US" sz="2500" dirty="0">
                <a:solidFill>
                  <a:srgbClr val="32302A"/>
                </a:solidFill>
              </a:rPr>
              <a:t>Crowding-out effect in an open economy: </a:t>
            </a:r>
            <a:br>
              <a:rPr lang="en-US" sz="2500" dirty="0">
                <a:solidFill>
                  <a:srgbClr val="32302A"/>
                </a:solidFill>
              </a:rPr>
            </a:br>
            <a:r>
              <a:rPr lang="en-US" sz="2500" dirty="0">
                <a:solidFill>
                  <a:srgbClr val="32302A"/>
                </a:solidFill>
              </a:rPr>
              <a:t>Larger budget deficits and higher real interest rates lead to an inflow of capital, appreciation </a:t>
            </a:r>
            <a:r>
              <a:rPr lang="en-US" sz="2500" dirty="0" smtClean="0">
                <a:solidFill>
                  <a:srgbClr val="32302A"/>
                </a:solidFill>
              </a:rPr>
              <a:t>in </a:t>
            </a:r>
            <a:r>
              <a:rPr lang="en-US" sz="2500" dirty="0">
                <a:solidFill>
                  <a:srgbClr val="32302A"/>
                </a:solidFill>
              </a:rPr>
              <a:t>the dollar, and a decline in net exports.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par>
                          <p:cTn id="16" fill="hold">
                            <p:stCondLst>
                              <p:cond delay="1500"/>
                            </p:stCondLst>
                            <p:childTnLst>
                              <p:par>
                                <p:cTn id="17" presetID="16" presetClass="entr" presetSubtype="21"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92862"/>
            <a:ext cx="8904855" cy="1115877"/>
          </a:xfrm>
        </p:spPr>
        <p:txBody>
          <a:bodyPr/>
          <a:lstStyle/>
          <a:p>
            <a:r>
              <a:rPr lang="en-US" sz="3400" dirty="0"/>
              <a:t>Deficits and Interest Rates:</a:t>
            </a:r>
            <a:br>
              <a:rPr lang="en-US" sz="3400" dirty="0"/>
            </a:br>
            <a:r>
              <a:rPr lang="en-US" sz="3400" dirty="0"/>
              <a:t>The Crowding-out View</a:t>
            </a:r>
          </a:p>
        </p:txBody>
      </p:sp>
      <p:sp>
        <p:nvSpPr>
          <p:cNvPr id="61" name="Text Box 10"/>
          <p:cNvSpPr txBox="1">
            <a:spLocks noChangeArrowheads="1"/>
          </p:cNvSpPr>
          <p:nvPr/>
        </p:nvSpPr>
        <p:spPr bwMode="auto">
          <a:xfrm>
            <a:off x="73111" y="2028247"/>
            <a:ext cx="4067571" cy="3016210"/>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dirty="0">
                <a:latin typeface="Times New Roman" pitchFamily="18" charset="0"/>
                <a:cs typeface="Times New Roman" pitchFamily="18" charset="0"/>
              </a:rPr>
              <a:t>Other things constant, if the government borrows an additional $100 billion to finance its budget deficit, this borrowing will increase the demand for loanable funds (</a:t>
            </a:r>
            <a:r>
              <a:rPr lang="en-US" sz="2000" dirty="0" smtClean="0">
                <a:latin typeface="Times New Roman" pitchFamily="18" charset="0"/>
                <a:cs typeface="Times New Roman" pitchFamily="18" charset="0"/>
              </a:rPr>
              <a:t>shifting the demand for loanable fund </a:t>
            </a:r>
            <a:r>
              <a:rPr lang="en-US" sz="2000" dirty="0">
                <a:latin typeface="Times New Roman" pitchFamily="18" charset="0"/>
                <a:cs typeface="Times New Roman" pitchFamily="18" charset="0"/>
              </a:rPr>
              <a:t>from </a:t>
            </a:r>
            <a:r>
              <a:rPr lang="en-US" sz="2000" b="1" i="1" dirty="0">
                <a:latin typeface="Times New Roman" pitchFamily="18" charset="0"/>
                <a:cs typeface="Times New Roman" pitchFamily="18" charset="0"/>
              </a:rPr>
              <a:t>D</a:t>
            </a:r>
            <a:r>
              <a:rPr lang="en-US" sz="2000" b="1" i="1" baseline="-25000" dirty="0">
                <a:latin typeface="Times New Roman" pitchFamily="18" charset="0"/>
                <a:cs typeface="Times New Roman" pitchFamily="18" charset="0"/>
              </a:rPr>
              <a:t>1</a:t>
            </a:r>
            <a:r>
              <a:rPr lang="en-US" sz="2000" dirty="0">
                <a:latin typeface="Times New Roman" pitchFamily="18" charset="0"/>
                <a:cs typeface="Times New Roman" pitchFamily="18" charset="0"/>
              </a:rPr>
              <a:t> to </a:t>
            </a:r>
            <a:r>
              <a:rPr lang="en-US" sz="2000" b="1" i="1" dirty="0" smtClean="0">
                <a:latin typeface="Times New Roman" pitchFamily="18" charset="0"/>
                <a:cs typeface="Times New Roman" pitchFamily="18" charset="0"/>
              </a:rPr>
              <a:t>D</a:t>
            </a:r>
            <a:r>
              <a:rPr lang="en-US" sz="2000" b="1" i="1" baseline="-25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and lead to higher interest rates.</a:t>
            </a:r>
          </a:p>
          <a:p>
            <a:pPr marL="115888" indent="-115888">
              <a:lnSpc>
                <a:spcPct val="90000"/>
              </a:lnSpc>
              <a:spcBef>
                <a:spcPct val="50000"/>
              </a:spcBef>
              <a:buFontTx/>
              <a:buChar char="•"/>
            </a:pPr>
            <a:r>
              <a:rPr lang="en-US" sz="2000" dirty="0">
                <a:latin typeface="Times New Roman" pitchFamily="18" charset="0"/>
                <a:cs typeface="Times New Roman" pitchFamily="18" charset="0"/>
              </a:rPr>
              <a:t>How will higher interest </a:t>
            </a:r>
            <a:r>
              <a:rPr lang="en-US" sz="2000" dirty="0" smtClean="0">
                <a:latin typeface="Times New Roman" pitchFamily="18" charset="0"/>
                <a:cs typeface="Times New Roman" pitchFamily="18" charset="0"/>
              </a:rPr>
              <a:t>rates influence </a:t>
            </a:r>
            <a:r>
              <a:rPr lang="en-US" sz="2000" b="1" i="1" dirty="0">
                <a:solidFill>
                  <a:schemeClr val="accent5">
                    <a:lumMod val="75000"/>
                  </a:schemeClr>
                </a:solidFill>
                <a:latin typeface="Times New Roman" pitchFamily="18" charset="0"/>
                <a:cs typeface="Times New Roman" pitchFamily="18" charset="0"/>
              </a:rPr>
              <a:t>aggregate demand</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cxnSp>
        <p:nvCxnSpPr>
          <p:cNvPr id="92" name="Straight Connector 91"/>
          <p:cNvCxnSpPr/>
          <p:nvPr/>
        </p:nvCxnSpPr>
        <p:spPr>
          <a:xfrm>
            <a:off x="4128073"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47" name="Line 5"/>
          <p:cNvSpPr>
            <a:spLocks noChangeAspect="1" noChangeShapeType="1"/>
          </p:cNvSpPr>
          <p:nvPr/>
        </p:nvSpPr>
        <p:spPr bwMode="auto">
          <a:xfrm>
            <a:off x="4722385" y="5147261"/>
            <a:ext cx="2828925" cy="0"/>
          </a:xfrm>
          <a:prstGeom prst="line">
            <a:avLst/>
          </a:prstGeom>
          <a:noFill/>
          <a:ln w="28575">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8" name="Rectangle 6"/>
          <p:cNvSpPr>
            <a:spLocks noChangeAspect="1" noChangeArrowheads="1"/>
          </p:cNvSpPr>
          <p:nvPr/>
        </p:nvSpPr>
        <p:spPr bwMode="auto">
          <a:xfrm>
            <a:off x="7574855" y="5064637"/>
            <a:ext cx="1053173" cy="393954"/>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b="1" dirty="0" smtClean="0">
                <a:solidFill>
                  <a:srgbClr val="000000"/>
                </a:solidFill>
                <a:latin typeface="Times New Roman" pitchFamily="18" charset="0"/>
                <a:cs typeface="Times New Roman" pitchFamily="18" charset="0"/>
              </a:rPr>
              <a:t>Q</a:t>
            </a:r>
            <a:r>
              <a:rPr kumimoji="0" lang="en-US" sz="1400" b="0" dirty="0" smtClean="0">
                <a:solidFill>
                  <a:srgbClr val="000000"/>
                </a:solidFill>
                <a:latin typeface="Times New Roman" pitchFamily="18" charset="0"/>
                <a:cs typeface="Times New Roman" pitchFamily="18" charset="0"/>
              </a:rPr>
              <a:t>uantity of</a:t>
            </a:r>
            <a:br>
              <a:rPr kumimoji="0" lang="en-US" sz="1400" b="0" dirty="0" smtClean="0">
                <a:solidFill>
                  <a:srgbClr val="000000"/>
                </a:solidFill>
                <a:latin typeface="Times New Roman" pitchFamily="18" charset="0"/>
                <a:cs typeface="Times New Roman" pitchFamily="18" charset="0"/>
              </a:rPr>
            </a:br>
            <a:r>
              <a:rPr kumimoji="0" lang="en-US" sz="1400" b="0" dirty="0" smtClean="0">
                <a:solidFill>
                  <a:srgbClr val="000000"/>
                </a:solidFill>
                <a:latin typeface="Times New Roman" pitchFamily="18" charset="0"/>
                <a:cs typeface="Times New Roman" pitchFamily="18" charset="0"/>
              </a:rPr>
              <a:t>loanable funds</a:t>
            </a:r>
            <a:endParaRPr kumimoji="0" lang="en-US" i="1" dirty="0">
              <a:solidFill>
                <a:schemeClr val="tx1"/>
              </a:solidFill>
              <a:latin typeface="Times New Roman" pitchFamily="18" charset="0"/>
              <a:cs typeface="Times New Roman" pitchFamily="18" charset="0"/>
            </a:endParaRPr>
          </a:p>
        </p:txBody>
      </p:sp>
      <p:sp>
        <p:nvSpPr>
          <p:cNvPr id="49" name="Text Box 7"/>
          <p:cNvSpPr txBox="1">
            <a:spLocks noChangeAspect="1" noChangeArrowheads="1"/>
          </p:cNvSpPr>
          <p:nvPr/>
        </p:nvSpPr>
        <p:spPr bwMode="auto">
          <a:xfrm>
            <a:off x="4236610" y="1724864"/>
            <a:ext cx="713657" cy="549189"/>
          </a:xfrm>
          <a:prstGeom prst="rect">
            <a:avLst/>
          </a:prstGeom>
          <a:noFill/>
          <a:ln w="9525">
            <a:noFill/>
            <a:miter lim="800000"/>
            <a:headEnd/>
            <a:tailEnd/>
          </a:ln>
        </p:spPr>
        <p:txBody>
          <a:bodyPr wrap="none">
            <a:prstTxWarp prst="textNoShape">
              <a:avLst/>
            </a:prstTxWarp>
            <a:spAutoFit/>
          </a:bodyPr>
          <a:lstStyle/>
          <a:p>
            <a:pPr>
              <a:lnSpc>
                <a:spcPct val="70000"/>
              </a:lnSpc>
            </a:pPr>
            <a:r>
              <a:rPr lang="en-US" sz="1400" dirty="0">
                <a:solidFill>
                  <a:srgbClr val="000000"/>
                </a:solidFill>
                <a:latin typeface="Times New Roman" pitchFamily="18" charset="0"/>
                <a:cs typeface="Times New Roman" pitchFamily="18" charset="0"/>
              </a:rPr>
              <a:t>Real </a:t>
            </a:r>
            <a:br>
              <a:rPr lang="en-US" sz="1400" dirty="0">
                <a:solidFill>
                  <a:srgbClr val="000000"/>
                </a:solidFill>
                <a:latin typeface="Times New Roman" pitchFamily="18" charset="0"/>
                <a:cs typeface="Times New Roman" pitchFamily="18" charset="0"/>
              </a:rPr>
            </a:br>
            <a:r>
              <a:rPr lang="en-US" sz="1400" dirty="0">
                <a:solidFill>
                  <a:srgbClr val="000000"/>
                </a:solidFill>
                <a:latin typeface="Times New Roman" pitchFamily="18" charset="0"/>
                <a:cs typeface="Times New Roman" pitchFamily="18" charset="0"/>
              </a:rPr>
              <a:t>interest</a:t>
            </a:r>
            <a:br>
              <a:rPr lang="en-US" sz="1400" dirty="0">
                <a:solidFill>
                  <a:srgbClr val="000000"/>
                </a:solidFill>
                <a:latin typeface="Times New Roman" pitchFamily="18" charset="0"/>
                <a:cs typeface="Times New Roman" pitchFamily="18" charset="0"/>
              </a:rPr>
            </a:br>
            <a:r>
              <a:rPr lang="en-US" sz="1400" dirty="0">
                <a:solidFill>
                  <a:srgbClr val="000000"/>
                </a:solidFill>
                <a:latin typeface="Times New Roman" pitchFamily="18" charset="0"/>
                <a:cs typeface="Times New Roman" pitchFamily="18" charset="0"/>
              </a:rPr>
              <a:t>rate</a:t>
            </a:r>
          </a:p>
        </p:txBody>
      </p:sp>
      <p:sp>
        <p:nvSpPr>
          <p:cNvPr id="50" name="Line 8"/>
          <p:cNvSpPr>
            <a:spLocks noChangeAspect="1" noChangeShapeType="1"/>
          </p:cNvSpPr>
          <p:nvPr/>
        </p:nvSpPr>
        <p:spPr bwMode="auto">
          <a:xfrm>
            <a:off x="4722385" y="2117354"/>
            <a:ext cx="0" cy="3035854"/>
          </a:xfrm>
          <a:prstGeom prst="line">
            <a:avLst/>
          </a:prstGeom>
          <a:noFill/>
          <a:ln w="28575">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4" name="Rectangle 24"/>
          <p:cNvSpPr>
            <a:spLocks noChangeArrowheads="1"/>
          </p:cNvSpPr>
          <p:nvPr/>
        </p:nvSpPr>
        <p:spPr bwMode="auto">
          <a:xfrm>
            <a:off x="7379240" y="1374550"/>
            <a:ext cx="1580882" cy="442044"/>
          </a:xfrm>
          <a:prstGeom prst="rect">
            <a:avLst/>
          </a:prstGeom>
          <a:noFill/>
          <a:ln w="19050" cap="rnd">
            <a:noFill/>
            <a:prstDash val="sysDot"/>
            <a:miter lim="800000"/>
            <a:headEnd/>
            <a:tailEnd type="none" w="lg" len="lg"/>
          </a:ln>
        </p:spPr>
        <p:txBody>
          <a:bodyPr wrap="none">
            <a:prstTxWarp prst="textNoShape">
              <a:avLst/>
            </a:prstTxWarp>
            <a:spAutoFit/>
          </a:bodyPr>
          <a:lstStyle/>
          <a:p>
            <a:pPr algn="r">
              <a:lnSpc>
                <a:spcPct val="70000"/>
              </a:lnSpc>
            </a:pPr>
            <a:r>
              <a:rPr kumimoji="0" lang="en-US" sz="1600" b="1" i="1" dirty="0" err="1">
                <a:solidFill>
                  <a:srgbClr val="000000"/>
                </a:solidFill>
                <a:latin typeface="Times New Roman" pitchFamily="18" charset="0"/>
                <a:cs typeface="Times New Roman" pitchFamily="18" charset="0"/>
              </a:rPr>
              <a:t>Loanable</a:t>
            </a:r>
            <a:r>
              <a:rPr kumimoji="0" lang="en-US" sz="1600" b="1" i="1" dirty="0">
                <a:solidFill>
                  <a:srgbClr val="000000"/>
                </a:solidFill>
                <a:latin typeface="Times New Roman" pitchFamily="18" charset="0"/>
                <a:cs typeface="Times New Roman" pitchFamily="18" charset="0"/>
              </a:rPr>
              <a:t> Funds</a:t>
            </a:r>
            <a:br>
              <a:rPr kumimoji="0" lang="en-US" sz="1600" b="1" i="1" dirty="0">
                <a:solidFill>
                  <a:srgbClr val="000000"/>
                </a:solidFill>
                <a:latin typeface="Times New Roman" pitchFamily="18" charset="0"/>
                <a:cs typeface="Times New Roman" pitchFamily="18" charset="0"/>
              </a:rPr>
            </a:br>
            <a:r>
              <a:rPr kumimoji="0" lang="en-US" sz="1600" b="1" i="1" dirty="0">
                <a:solidFill>
                  <a:srgbClr val="000000"/>
                </a:solidFill>
                <a:latin typeface="Times New Roman" pitchFamily="18" charset="0"/>
                <a:cs typeface="Times New Roman" pitchFamily="18" charset="0"/>
              </a:rPr>
              <a:t>Market</a:t>
            </a:r>
          </a:p>
        </p:txBody>
      </p:sp>
      <p:sp>
        <p:nvSpPr>
          <p:cNvPr id="26" name="Rectangle 7"/>
          <p:cNvSpPr>
            <a:spLocks noChangeArrowheads="1"/>
          </p:cNvSpPr>
          <p:nvPr/>
        </p:nvSpPr>
        <p:spPr bwMode="auto">
          <a:xfrm>
            <a:off x="5875750" y="5164541"/>
            <a:ext cx="216406"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latin typeface="Times New Roman" pitchFamily="18" charset="0"/>
                <a:cs typeface="Times New Roman" pitchFamily="18" charset="0"/>
              </a:rPr>
              <a:t>Q</a:t>
            </a:r>
            <a:r>
              <a:rPr kumimoji="0" lang="en-US" sz="1600" b="1" i="1" baseline="-25000" dirty="0">
                <a:latin typeface="Times New Roman" pitchFamily="18" charset="0"/>
                <a:cs typeface="Times New Roman" pitchFamily="18" charset="0"/>
              </a:rPr>
              <a:t>1</a:t>
            </a:r>
            <a:endParaRPr kumimoji="0" lang="en-US" sz="1600" b="1" baseline="-25000" dirty="0">
              <a:latin typeface="Times New Roman" pitchFamily="18" charset="0"/>
              <a:cs typeface="Times New Roman" pitchFamily="18" charset="0"/>
            </a:endParaRPr>
          </a:p>
        </p:txBody>
      </p:sp>
      <p:sp>
        <p:nvSpPr>
          <p:cNvPr id="27" name="Line 12"/>
          <p:cNvSpPr>
            <a:spLocks noChangeAspect="1" noChangeShapeType="1"/>
          </p:cNvSpPr>
          <p:nvPr/>
        </p:nvSpPr>
        <p:spPr bwMode="auto">
          <a:xfrm>
            <a:off x="5982678" y="3834970"/>
            <a:ext cx="0" cy="1300163"/>
          </a:xfrm>
          <a:prstGeom prst="line">
            <a:avLst/>
          </a:prstGeom>
          <a:noFill/>
          <a:ln w="31750" cap="rnd">
            <a:solidFill>
              <a:schemeClr val="tx1"/>
            </a:solidFill>
            <a:prstDash val="sysDot"/>
            <a:round/>
            <a:headEnd/>
            <a:tailEnd/>
          </a:ln>
        </p:spPr>
        <p:txBody>
          <a:bodyPr>
            <a:prstTxWarp prst="textNoShape">
              <a:avLst/>
            </a:prstTxWarp>
          </a:bodyPr>
          <a:lstStyle/>
          <a:p>
            <a:endParaRPr lang="en-US" sz="1400">
              <a:latin typeface="Times New Roman" pitchFamily="18" charset="0"/>
              <a:cs typeface="Times New Roman" pitchFamily="18" charset="0"/>
            </a:endParaRPr>
          </a:p>
        </p:txBody>
      </p:sp>
      <p:sp>
        <p:nvSpPr>
          <p:cNvPr id="28" name="Line 16"/>
          <p:cNvSpPr>
            <a:spLocks noChangeAspect="1" noChangeShapeType="1"/>
          </p:cNvSpPr>
          <p:nvPr/>
        </p:nvSpPr>
        <p:spPr bwMode="auto">
          <a:xfrm>
            <a:off x="6395428" y="3453970"/>
            <a:ext cx="0" cy="1690688"/>
          </a:xfrm>
          <a:prstGeom prst="line">
            <a:avLst/>
          </a:prstGeom>
          <a:noFill/>
          <a:ln w="31750" cap="rnd">
            <a:solidFill>
              <a:schemeClr val="tx1"/>
            </a:solidFill>
            <a:prstDash val="sysDot"/>
            <a:round/>
            <a:headEnd/>
            <a:tailEnd/>
          </a:ln>
        </p:spPr>
        <p:txBody>
          <a:bodyPr>
            <a:prstTxWarp prst="textNoShape">
              <a:avLst/>
            </a:prstTxWarp>
          </a:bodyPr>
          <a:lstStyle/>
          <a:p>
            <a:endParaRPr lang="en-US" sz="1400">
              <a:latin typeface="Times New Roman" pitchFamily="18" charset="0"/>
              <a:cs typeface="Times New Roman" pitchFamily="18" charset="0"/>
            </a:endParaRPr>
          </a:p>
        </p:txBody>
      </p:sp>
      <p:sp>
        <p:nvSpPr>
          <p:cNvPr id="29" name="Line 19"/>
          <p:cNvSpPr>
            <a:spLocks noChangeAspect="1" noChangeShapeType="1"/>
          </p:cNvSpPr>
          <p:nvPr/>
        </p:nvSpPr>
        <p:spPr bwMode="auto">
          <a:xfrm flipH="1">
            <a:off x="4729030" y="3321374"/>
            <a:ext cx="1666398" cy="0"/>
          </a:xfrm>
          <a:prstGeom prst="line">
            <a:avLst/>
          </a:prstGeom>
          <a:noFill/>
          <a:ln w="31750" cap="rnd">
            <a:solidFill>
              <a:schemeClr val="tx1"/>
            </a:solidFill>
            <a:prstDash val="sysDot"/>
            <a:round/>
            <a:headEnd/>
            <a:tailEnd/>
          </a:ln>
        </p:spPr>
        <p:txBody>
          <a:bodyPr>
            <a:prstTxWarp prst="textNoShape">
              <a:avLst/>
            </a:prstTxWarp>
          </a:bodyPr>
          <a:lstStyle/>
          <a:p>
            <a:endParaRPr lang="en-US" sz="1400">
              <a:latin typeface="Times New Roman" pitchFamily="18" charset="0"/>
              <a:cs typeface="Times New Roman" pitchFamily="18" charset="0"/>
            </a:endParaRPr>
          </a:p>
        </p:txBody>
      </p:sp>
      <p:sp>
        <p:nvSpPr>
          <p:cNvPr id="30" name="Rectangle 20"/>
          <p:cNvSpPr>
            <a:spLocks noChangeArrowheads="1"/>
          </p:cNvSpPr>
          <p:nvPr/>
        </p:nvSpPr>
        <p:spPr bwMode="auto">
          <a:xfrm>
            <a:off x="6310725" y="5164541"/>
            <a:ext cx="216406"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latin typeface="Times New Roman" pitchFamily="18" charset="0"/>
                <a:cs typeface="Times New Roman" pitchFamily="18" charset="0"/>
              </a:rPr>
              <a:t>Q</a:t>
            </a:r>
            <a:r>
              <a:rPr kumimoji="0" lang="en-US" sz="1600" b="1" i="1" baseline="-25000" dirty="0">
                <a:latin typeface="Times New Roman" pitchFamily="18" charset="0"/>
                <a:cs typeface="Times New Roman" pitchFamily="18" charset="0"/>
              </a:rPr>
              <a:t>2</a:t>
            </a:r>
            <a:endParaRPr kumimoji="0" lang="en-US" sz="1600" b="1" baseline="-25000" dirty="0">
              <a:latin typeface="Times New Roman" pitchFamily="18" charset="0"/>
              <a:cs typeface="Times New Roman" pitchFamily="18" charset="0"/>
            </a:endParaRPr>
          </a:p>
        </p:txBody>
      </p:sp>
      <p:sp>
        <p:nvSpPr>
          <p:cNvPr id="45" name="Rectangle 26"/>
          <p:cNvSpPr>
            <a:spLocks noChangeAspect="1" noChangeArrowheads="1"/>
          </p:cNvSpPr>
          <p:nvPr/>
        </p:nvSpPr>
        <p:spPr bwMode="auto">
          <a:xfrm>
            <a:off x="4416590" y="3178390"/>
            <a:ext cx="200376"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smtClean="0">
                <a:solidFill>
                  <a:srgbClr val="000000"/>
                </a:solidFill>
                <a:latin typeface="Times New Roman" pitchFamily="18" charset="0"/>
                <a:cs typeface="Times New Roman" pitchFamily="18" charset="0"/>
              </a:rPr>
              <a:t>r</a:t>
            </a:r>
            <a:r>
              <a:rPr kumimoji="0" lang="en-US" sz="1600" b="1" i="1" baseline="-25000" dirty="0">
                <a:solidFill>
                  <a:srgbClr val="000000"/>
                </a:solidFill>
                <a:latin typeface="Times New Roman" pitchFamily="18" charset="0"/>
                <a:cs typeface="Times New Roman" pitchFamily="18" charset="0"/>
              </a:rPr>
              <a:t>2</a:t>
            </a:r>
            <a:r>
              <a:rPr kumimoji="0" lang="en-US" sz="1600" b="1" i="1" dirty="0" smtClean="0">
                <a:solidFill>
                  <a:srgbClr val="000000"/>
                </a:solidFill>
                <a:latin typeface="Times New Roman" pitchFamily="18" charset="0"/>
                <a:cs typeface="Times New Roman" pitchFamily="18" charset="0"/>
              </a:rPr>
              <a:t> </a:t>
            </a:r>
            <a:endParaRPr kumimoji="0" lang="en-US" sz="1600" b="1" dirty="0">
              <a:solidFill>
                <a:schemeClr val="tx1"/>
              </a:solidFill>
              <a:latin typeface="Times New Roman" pitchFamily="18" charset="0"/>
              <a:cs typeface="Times New Roman" pitchFamily="18" charset="0"/>
            </a:endParaRPr>
          </a:p>
        </p:txBody>
      </p:sp>
      <p:grpSp>
        <p:nvGrpSpPr>
          <p:cNvPr id="46" name="Group 43"/>
          <p:cNvGrpSpPr>
            <a:grpSpLocks/>
          </p:cNvGrpSpPr>
          <p:nvPr/>
        </p:nvGrpSpPr>
        <p:grpSpPr bwMode="auto">
          <a:xfrm>
            <a:off x="5215915" y="2118049"/>
            <a:ext cx="2228849" cy="2316163"/>
            <a:chOff x="2693" y="894"/>
            <a:chExt cx="1404" cy="1459"/>
          </a:xfrm>
        </p:grpSpPr>
        <p:sp>
          <p:nvSpPr>
            <p:cNvPr id="51" name="Rectangle 21"/>
            <p:cNvSpPr>
              <a:spLocks noChangeAspect="1" noChangeArrowheads="1"/>
            </p:cNvSpPr>
            <p:nvPr/>
          </p:nvSpPr>
          <p:spPr bwMode="auto">
            <a:xfrm>
              <a:off x="3968" y="894"/>
              <a:ext cx="129" cy="174"/>
            </a:xfrm>
            <a:prstGeom prst="rect">
              <a:avLst/>
            </a:prstGeom>
            <a:noFill/>
            <a:ln w="9525">
              <a:noFill/>
              <a:miter lim="800000"/>
              <a:headEnd/>
              <a:tailEnd/>
            </a:ln>
          </p:spPr>
          <p:txBody>
            <a:bodyPr wrap="none" lIns="0" tIns="0" rIns="0" bIns="0">
              <a:prstTxWarp prst="textNoShape">
                <a:avLst/>
              </a:prstTxWarp>
              <a:spAutoFit/>
            </a:bodyPr>
            <a:lstStyle/>
            <a:p>
              <a:r>
                <a:rPr kumimoji="0" lang="en-US" b="1" i="1" dirty="0" smtClean="0">
                  <a:solidFill>
                    <a:schemeClr val="tx1"/>
                  </a:solidFill>
                  <a:latin typeface="Times New Roman" pitchFamily="18" charset="0"/>
                  <a:cs typeface="Times New Roman" pitchFamily="18" charset="0"/>
                </a:rPr>
                <a:t>S</a:t>
              </a:r>
              <a:r>
                <a:rPr kumimoji="0" lang="en-US" b="1" i="1" baseline="-25000" dirty="0">
                  <a:solidFill>
                    <a:schemeClr val="tx1"/>
                  </a:solidFill>
                  <a:latin typeface="Times New Roman" pitchFamily="18" charset="0"/>
                  <a:cs typeface="Times New Roman" pitchFamily="18" charset="0"/>
                </a:rPr>
                <a:t>1</a:t>
              </a:r>
              <a:endParaRPr kumimoji="0" lang="en-US" b="1" baseline="-25000" dirty="0">
                <a:solidFill>
                  <a:schemeClr val="tx1"/>
                </a:solidFill>
                <a:latin typeface="Times New Roman" pitchFamily="18" charset="0"/>
                <a:cs typeface="Times New Roman" pitchFamily="18" charset="0"/>
              </a:endParaRPr>
            </a:p>
          </p:txBody>
        </p:sp>
        <p:sp>
          <p:nvSpPr>
            <p:cNvPr id="52" name="Freeform 22"/>
            <p:cNvSpPr>
              <a:spLocks noChangeAspect="1"/>
            </p:cNvSpPr>
            <p:nvPr/>
          </p:nvSpPr>
          <p:spPr bwMode="auto">
            <a:xfrm>
              <a:off x="2693" y="1031"/>
              <a:ext cx="1234" cy="1322"/>
            </a:xfrm>
            <a:custGeom>
              <a:avLst/>
              <a:gdLst>
                <a:gd name="T0" fmla="*/ 22 w 4625"/>
                <a:gd name="T1" fmla="*/ 1305 h 4959"/>
                <a:gd name="T2" fmla="*/ 55 w 4625"/>
                <a:gd name="T3" fmla="*/ 1280 h 4959"/>
                <a:gd name="T4" fmla="*/ 88 w 4625"/>
                <a:gd name="T5" fmla="*/ 1255 h 4959"/>
                <a:gd name="T6" fmla="*/ 120 w 4625"/>
                <a:gd name="T7" fmla="*/ 1228 h 4959"/>
                <a:gd name="T8" fmla="*/ 153 w 4625"/>
                <a:gd name="T9" fmla="*/ 1201 h 4959"/>
                <a:gd name="T10" fmla="*/ 185 w 4625"/>
                <a:gd name="T11" fmla="*/ 1174 h 4959"/>
                <a:gd name="T12" fmla="*/ 218 w 4625"/>
                <a:gd name="T13" fmla="*/ 1146 h 4959"/>
                <a:gd name="T14" fmla="*/ 250 w 4625"/>
                <a:gd name="T15" fmla="*/ 1117 h 4959"/>
                <a:gd name="T16" fmla="*/ 282 w 4625"/>
                <a:gd name="T17" fmla="*/ 1088 h 4959"/>
                <a:gd name="T18" fmla="*/ 315 w 4625"/>
                <a:gd name="T19" fmla="*/ 1058 h 4959"/>
                <a:gd name="T20" fmla="*/ 346 w 4625"/>
                <a:gd name="T21" fmla="*/ 1028 h 4959"/>
                <a:gd name="T22" fmla="*/ 378 w 4625"/>
                <a:gd name="T23" fmla="*/ 998 h 4959"/>
                <a:gd name="T24" fmla="*/ 409 w 4625"/>
                <a:gd name="T25" fmla="*/ 968 h 4959"/>
                <a:gd name="T26" fmla="*/ 440 w 4625"/>
                <a:gd name="T27" fmla="*/ 937 h 4959"/>
                <a:gd name="T28" fmla="*/ 471 w 4625"/>
                <a:gd name="T29" fmla="*/ 906 h 4959"/>
                <a:gd name="T30" fmla="*/ 502 w 4625"/>
                <a:gd name="T31" fmla="*/ 875 h 4959"/>
                <a:gd name="T32" fmla="*/ 531 w 4625"/>
                <a:gd name="T33" fmla="*/ 844 h 4959"/>
                <a:gd name="T34" fmla="*/ 561 w 4625"/>
                <a:gd name="T35" fmla="*/ 813 h 4959"/>
                <a:gd name="T36" fmla="*/ 591 w 4625"/>
                <a:gd name="T37" fmla="*/ 781 h 4959"/>
                <a:gd name="T38" fmla="*/ 620 w 4625"/>
                <a:gd name="T39" fmla="*/ 750 h 4959"/>
                <a:gd name="T40" fmla="*/ 649 w 4625"/>
                <a:gd name="T41" fmla="*/ 718 h 4959"/>
                <a:gd name="T42" fmla="*/ 678 w 4625"/>
                <a:gd name="T43" fmla="*/ 686 h 4959"/>
                <a:gd name="T44" fmla="*/ 706 w 4625"/>
                <a:gd name="T45" fmla="*/ 655 h 4959"/>
                <a:gd name="T46" fmla="*/ 734 w 4625"/>
                <a:gd name="T47" fmla="*/ 624 h 4959"/>
                <a:gd name="T48" fmla="*/ 761 w 4625"/>
                <a:gd name="T49" fmla="*/ 593 h 4959"/>
                <a:gd name="T50" fmla="*/ 788 w 4625"/>
                <a:gd name="T51" fmla="*/ 562 h 4959"/>
                <a:gd name="T52" fmla="*/ 814 w 4625"/>
                <a:gd name="T53" fmla="*/ 531 h 4959"/>
                <a:gd name="T54" fmla="*/ 840 w 4625"/>
                <a:gd name="T55" fmla="*/ 501 h 4959"/>
                <a:gd name="T56" fmla="*/ 865 w 4625"/>
                <a:gd name="T57" fmla="*/ 471 h 4959"/>
                <a:gd name="T58" fmla="*/ 890 w 4625"/>
                <a:gd name="T59" fmla="*/ 441 h 4959"/>
                <a:gd name="T60" fmla="*/ 914 w 4625"/>
                <a:gd name="T61" fmla="*/ 412 h 4959"/>
                <a:gd name="T62" fmla="*/ 938 w 4625"/>
                <a:gd name="T63" fmla="*/ 383 h 4959"/>
                <a:gd name="T64" fmla="*/ 961 w 4625"/>
                <a:gd name="T65" fmla="*/ 354 h 4959"/>
                <a:gd name="T66" fmla="*/ 983 w 4625"/>
                <a:gd name="T67" fmla="*/ 327 h 4959"/>
                <a:gd name="T68" fmla="*/ 1005 w 4625"/>
                <a:gd name="T69" fmla="*/ 299 h 4959"/>
                <a:gd name="T70" fmla="*/ 1027 w 4625"/>
                <a:gd name="T71" fmla="*/ 272 h 4959"/>
                <a:gd name="T72" fmla="*/ 1047 w 4625"/>
                <a:gd name="T73" fmla="*/ 246 h 4959"/>
                <a:gd name="T74" fmla="*/ 1067 w 4625"/>
                <a:gd name="T75" fmla="*/ 221 h 4959"/>
                <a:gd name="T76" fmla="*/ 1086 w 4625"/>
                <a:gd name="T77" fmla="*/ 196 h 4959"/>
                <a:gd name="T78" fmla="*/ 1105 w 4625"/>
                <a:gd name="T79" fmla="*/ 172 h 4959"/>
                <a:gd name="T80" fmla="*/ 1123 w 4625"/>
                <a:gd name="T81" fmla="*/ 148 h 4959"/>
                <a:gd name="T82" fmla="*/ 1140 w 4625"/>
                <a:gd name="T83" fmla="*/ 126 h 4959"/>
                <a:gd name="T84" fmla="*/ 1156 w 4625"/>
                <a:gd name="T85" fmla="*/ 104 h 4959"/>
                <a:gd name="T86" fmla="*/ 1172 w 4625"/>
                <a:gd name="T87" fmla="*/ 84 h 4959"/>
                <a:gd name="T88" fmla="*/ 1187 w 4625"/>
                <a:gd name="T89" fmla="*/ 64 h 4959"/>
                <a:gd name="T90" fmla="*/ 1201 w 4625"/>
                <a:gd name="T91" fmla="*/ 45 h 4959"/>
                <a:gd name="T92" fmla="*/ 1214 w 4625"/>
                <a:gd name="T93" fmla="*/ 27 h 4959"/>
                <a:gd name="T94" fmla="*/ 1226 w 4625"/>
                <a:gd name="T95" fmla="*/ 10 h 495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4625"/>
                <a:gd name="T145" fmla="*/ 0 h 4959"/>
                <a:gd name="T146" fmla="*/ 4625 w 4625"/>
                <a:gd name="T147" fmla="*/ 4959 h 495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4625" h="4959">
                  <a:moveTo>
                    <a:pt x="0" y="4959"/>
                  </a:moveTo>
                  <a:lnTo>
                    <a:pt x="40" y="4928"/>
                  </a:lnTo>
                  <a:lnTo>
                    <a:pt x="82" y="4897"/>
                  </a:lnTo>
                  <a:lnTo>
                    <a:pt x="122" y="4866"/>
                  </a:lnTo>
                  <a:lnTo>
                    <a:pt x="164" y="4835"/>
                  </a:lnTo>
                  <a:lnTo>
                    <a:pt x="205" y="4803"/>
                  </a:lnTo>
                  <a:lnTo>
                    <a:pt x="246" y="4771"/>
                  </a:lnTo>
                  <a:lnTo>
                    <a:pt x="287" y="4739"/>
                  </a:lnTo>
                  <a:lnTo>
                    <a:pt x="328" y="4706"/>
                  </a:lnTo>
                  <a:lnTo>
                    <a:pt x="369" y="4673"/>
                  </a:lnTo>
                  <a:lnTo>
                    <a:pt x="409" y="4640"/>
                  </a:lnTo>
                  <a:lnTo>
                    <a:pt x="451" y="4607"/>
                  </a:lnTo>
                  <a:lnTo>
                    <a:pt x="491" y="4574"/>
                  </a:lnTo>
                  <a:lnTo>
                    <a:pt x="532" y="4540"/>
                  </a:lnTo>
                  <a:lnTo>
                    <a:pt x="573" y="4506"/>
                  </a:lnTo>
                  <a:lnTo>
                    <a:pt x="614" y="4472"/>
                  </a:lnTo>
                  <a:lnTo>
                    <a:pt x="654" y="4437"/>
                  </a:lnTo>
                  <a:lnTo>
                    <a:pt x="695" y="4403"/>
                  </a:lnTo>
                  <a:lnTo>
                    <a:pt x="736" y="4368"/>
                  </a:lnTo>
                  <a:lnTo>
                    <a:pt x="776" y="4333"/>
                  </a:lnTo>
                  <a:lnTo>
                    <a:pt x="817" y="4298"/>
                  </a:lnTo>
                  <a:lnTo>
                    <a:pt x="857" y="4261"/>
                  </a:lnTo>
                  <a:lnTo>
                    <a:pt x="898" y="4226"/>
                  </a:lnTo>
                  <a:lnTo>
                    <a:pt x="938" y="4190"/>
                  </a:lnTo>
                  <a:lnTo>
                    <a:pt x="978" y="4154"/>
                  </a:lnTo>
                  <a:lnTo>
                    <a:pt x="1018" y="4118"/>
                  </a:lnTo>
                  <a:lnTo>
                    <a:pt x="1058" y="4081"/>
                  </a:lnTo>
                  <a:lnTo>
                    <a:pt x="1098" y="4044"/>
                  </a:lnTo>
                  <a:lnTo>
                    <a:pt x="1138" y="4007"/>
                  </a:lnTo>
                  <a:lnTo>
                    <a:pt x="1179" y="3970"/>
                  </a:lnTo>
                  <a:lnTo>
                    <a:pt x="1218" y="3933"/>
                  </a:lnTo>
                  <a:lnTo>
                    <a:pt x="1257" y="3895"/>
                  </a:lnTo>
                  <a:lnTo>
                    <a:pt x="1298" y="3858"/>
                  </a:lnTo>
                  <a:lnTo>
                    <a:pt x="1337" y="3821"/>
                  </a:lnTo>
                  <a:lnTo>
                    <a:pt x="1376" y="3782"/>
                  </a:lnTo>
                  <a:lnTo>
                    <a:pt x="1416" y="3745"/>
                  </a:lnTo>
                  <a:lnTo>
                    <a:pt x="1455" y="3707"/>
                  </a:lnTo>
                  <a:lnTo>
                    <a:pt x="1493" y="3669"/>
                  </a:lnTo>
                  <a:lnTo>
                    <a:pt x="1533" y="3630"/>
                  </a:lnTo>
                  <a:lnTo>
                    <a:pt x="1572" y="3592"/>
                  </a:lnTo>
                  <a:lnTo>
                    <a:pt x="1610" y="3554"/>
                  </a:lnTo>
                  <a:lnTo>
                    <a:pt x="1650" y="3515"/>
                  </a:lnTo>
                  <a:lnTo>
                    <a:pt x="1688" y="3477"/>
                  </a:lnTo>
                  <a:lnTo>
                    <a:pt x="1726" y="3438"/>
                  </a:lnTo>
                  <a:lnTo>
                    <a:pt x="1765" y="3399"/>
                  </a:lnTo>
                  <a:lnTo>
                    <a:pt x="1803" y="3360"/>
                  </a:lnTo>
                  <a:lnTo>
                    <a:pt x="1841" y="3322"/>
                  </a:lnTo>
                  <a:lnTo>
                    <a:pt x="1880" y="3282"/>
                  </a:lnTo>
                  <a:lnTo>
                    <a:pt x="1918" y="3244"/>
                  </a:lnTo>
                  <a:lnTo>
                    <a:pt x="1955" y="3204"/>
                  </a:lnTo>
                  <a:lnTo>
                    <a:pt x="1992" y="3166"/>
                  </a:lnTo>
                  <a:lnTo>
                    <a:pt x="2030" y="3127"/>
                  </a:lnTo>
                  <a:lnTo>
                    <a:pt x="2067" y="3087"/>
                  </a:lnTo>
                  <a:lnTo>
                    <a:pt x="2104" y="3048"/>
                  </a:lnTo>
                  <a:lnTo>
                    <a:pt x="2141" y="3009"/>
                  </a:lnTo>
                  <a:lnTo>
                    <a:pt x="2178" y="2969"/>
                  </a:lnTo>
                  <a:lnTo>
                    <a:pt x="2216" y="2930"/>
                  </a:lnTo>
                  <a:lnTo>
                    <a:pt x="2252" y="2890"/>
                  </a:lnTo>
                  <a:lnTo>
                    <a:pt x="2289" y="2851"/>
                  </a:lnTo>
                  <a:lnTo>
                    <a:pt x="2325" y="2812"/>
                  </a:lnTo>
                  <a:lnTo>
                    <a:pt x="2361" y="2772"/>
                  </a:lnTo>
                  <a:lnTo>
                    <a:pt x="2398" y="2733"/>
                  </a:lnTo>
                  <a:lnTo>
                    <a:pt x="2434" y="2694"/>
                  </a:lnTo>
                  <a:lnTo>
                    <a:pt x="2469" y="2654"/>
                  </a:lnTo>
                  <a:lnTo>
                    <a:pt x="2505" y="2615"/>
                  </a:lnTo>
                  <a:lnTo>
                    <a:pt x="2540" y="2575"/>
                  </a:lnTo>
                  <a:lnTo>
                    <a:pt x="2575" y="2536"/>
                  </a:lnTo>
                  <a:lnTo>
                    <a:pt x="2610" y="2497"/>
                  </a:lnTo>
                  <a:lnTo>
                    <a:pt x="2645" y="2457"/>
                  </a:lnTo>
                  <a:lnTo>
                    <a:pt x="2681" y="2418"/>
                  </a:lnTo>
                  <a:lnTo>
                    <a:pt x="2715" y="2380"/>
                  </a:lnTo>
                  <a:lnTo>
                    <a:pt x="2750" y="2340"/>
                  </a:lnTo>
                  <a:lnTo>
                    <a:pt x="2784" y="2301"/>
                  </a:lnTo>
                  <a:lnTo>
                    <a:pt x="2818" y="2262"/>
                  </a:lnTo>
                  <a:lnTo>
                    <a:pt x="2852" y="2223"/>
                  </a:lnTo>
                  <a:lnTo>
                    <a:pt x="2885" y="2185"/>
                  </a:lnTo>
                  <a:lnTo>
                    <a:pt x="2919" y="2146"/>
                  </a:lnTo>
                  <a:lnTo>
                    <a:pt x="2952" y="2107"/>
                  </a:lnTo>
                  <a:lnTo>
                    <a:pt x="2985" y="2069"/>
                  </a:lnTo>
                  <a:lnTo>
                    <a:pt x="3018" y="2030"/>
                  </a:lnTo>
                  <a:lnTo>
                    <a:pt x="3051" y="1992"/>
                  </a:lnTo>
                  <a:lnTo>
                    <a:pt x="3083" y="1955"/>
                  </a:lnTo>
                  <a:lnTo>
                    <a:pt x="3116" y="1917"/>
                  </a:lnTo>
                  <a:lnTo>
                    <a:pt x="3148" y="1878"/>
                  </a:lnTo>
                  <a:lnTo>
                    <a:pt x="3179" y="1841"/>
                  </a:lnTo>
                  <a:lnTo>
                    <a:pt x="3211" y="1804"/>
                  </a:lnTo>
                  <a:lnTo>
                    <a:pt x="3242" y="1765"/>
                  </a:lnTo>
                  <a:lnTo>
                    <a:pt x="3274" y="1728"/>
                  </a:lnTo>
                  <a:lnTo>
                    <a:pt x="3305" y="1691"/>
                  </a:lnTo>
                  <a:lnTo>
                    <a:pt x="3336" y="1655"/>
                  </a:lnTo>
                  <a:lnTo>
                    <a:pt x="3366" y="1617"/>
                  </a:lnTo>
                  <a:lnTo>
                    <a:pt x="3396" y="1581"/>
                  </a:lnTo>
                  <a:lnTo>
                    <a:pt x="3426" y="1544"/>
                  </a:lnTo>
                  <a:lnTo>
                    <a:pt x="3456" y="1508"/>
                  </a:lnTo>
                  <a:lnTo>
                    <a:pt x="3486" y="1472"/>
                  </a:lnTo>
                  <a:lnTo>
                    <a:pt x="3516" y="1435"/>
                  </a:lnTo>
                  <a:lnTo>
                    <a:pt x="3544" y="1400"/>
                  </a:lnTo>
                  <a:lnTo>
                    <a:pt x="3573" y="1365"/>
                  </a:lnTo>
                  <a:lnTo>
                    <a:pt x="3602" y="1329"/>
                  </a:lnTo>
                  <a:lnTo>
                    <a:pt x="3630" y="1294"/>
                  </a:lnTo>
                  <a:lnTo>
                    <a:pt x="3658" y="1260"/>
                  </a:lnTo>
                  <a:lnTo>
                    <a:pt x="3686" y="1225"/>
                  </a:lnTo>
                  <a:lnTo>
                    <a:pt x="3713" y="1191"/>
                  </a:lnTo>
                  <a:lnTo>
                    <a:pt x="3741" y="1155"/>
                  </a:lnTo>
                  <a:lnTo>
                    <a:pt x="3768" y="1121"/>
                  </a:lnTo>
                  <a:lnTo>
                    <a:pt x="3795" y="1088"/>
                  </a:lnTo>
                  <a:lnTo>
                    <a:pt x="3822" y="1054"/>
                  </a:lnTo>
                  <a:lnTo>
                    <a:pt x="3848" y="1021"/>
                  </a:lnTo>
                  <a:lnTo>
                    <a:pt x="3874" y="988"/>
                  </a:lnTo>
                  <a:lnTo>
                    <a:pt x="3900" y="955"/>
                  </a:lnTo>
                  <a:lnTo>
                    <a:pt x="3925" y="923"/>
                  </a:lnTo>
                  <a:lnTo>
                    <a:pt x="3951" y="891"/>
                  </a:lnTo>
                  <a:lnTo>
                    <a:pt x="3975" y="860"/>
                  </a:lnTo>
                  <a:lnTo>
                    <a:pt x="4000" y="828"/>
                  </a:lnTo>
                  <a:lnTo>
                    <a:pt x="4024" y="797"/>
                  </a:lnTo>
                  <a:lnTo>
                    <a:pt x="4049" y="765"/>
                  </a:lnTo>
                  <a:lnTo>
                    <a:pt x="4072" y="735"/>
                  </a:lnTo>
                  <a:lnTo>
                    <a:pt x="4095" y="704"/>
                  </a:lnTo>
                  <a:lnTo>
                    <a:pt x="4119" y="674"/>
                  </a:lnTo>
                  <a:lnTo>
                    <a:pt x="4142" y="645"/>
                  </a:lnTo>
                  <a:lnTo>
                    <a:pt x="4164" y="615"/>
                  </a:lnTo>
                  <a:lnTo>
                    <a:pt x="4187" y="586"/>
                  </a:lnTo>
                  <a:lnTo>
                    <a:pt x="4209" y="557"/>
                  </a:lnTo>
                  <a:lnTo>
                    <a:pt x="4230" y="529"/>
                  </a:lnTo>
                  <a:lnTo>
                    <a:pt x="4252" y="501"/>
                  </a:lnTo>
                  <a:lnTo>
                    <a:pt x="4273" y="472"/>
                  </a:lnTo>
                  <a:lnTo>
                    <a:pt x="4293" y="445"/>
                  </a:lnTo>
                  <a:lnTo>
                    <a:pt x="4314" y="418"/>
                  </a:lnTo>
                  <a:lnTo>
                    <a:pt x="4334" y="391"/>
                  </a:lnTo>
                  <a:lnTo>
                    <a:pt x="4354" y="366"/>
                  </a:lnTo>
                  <a:lnTo>
                    <a:pt x="4373" y="339"/>
                  </a:lnTo>
                  <a:lnTo>
                    <a:pt x="4392" y="314"/>
                  </a:lnTo>
                  <a:lnTo>
                    <a:pt x="4411" y="289"/>
                  </a:lnTo>
                  <a:lnTo>
                    <a:pt x="4429" y="263"/>
                  </a:lnTo>
                  <a:lnTo>
                    <a:pt x="4447" y="239"/>
                  </a:lnTo>
                  <a:lnTo>
                    <a:pt x="4466" y="216"/>
                  </a:lnTo>
                  <a:lnTo>
                    <a:pt x="4484" y="192"/>
                  </a:lnTo>
                  <a:lnTo>
                    <a:pt x="4501" y="169"/>
                  </a:lnTo>
                  <a:lnTo>
                    <a:pt x="4517" y="146"/>
                  </a:lnTo>
                  <a:lnTo>
                    <a:pt x="4534" y="124"/>
                  </a:lnTo>
                  <a:lnTo>
                    <a:pt x="4550" y="102"/>
                  </a:lnTo>
                  <a:lnTo>
                    <a:pt x="4566" y="80"/>
                  </a:lnTo>
                  <a:lnTo>
                    <a:pt x="4580" y="59"/>
                  </a:lnTo>
                  <a:lnTo>
                    <a:pt x="4595" y="39"/>
                  </a:lnTo>
                  <a:lnTo>
                    <a:pt x="4610" y="19"/>
                  </a:lnTo>
                  <a:lnTo>
                    <a:pt x="4625" y="0"/>
                  </a:lnTo>
                </a:path>
              </a:pathLst>
            </a:custGeom>
            <a:noFill/>
            <a:ln w="57150">
              <a:solidFill>
                <a:schemeClr val="tx1"/>
              </a:solidFill>
              <a:round/>
              <a:headEnd/>
              <a:tailEnd/>
            </a:ln>
          </p:spPr>
          <p:txBody>
            <a:bodyPr>
              <a:prstTxWarp prst="textNoShape">
                <a:avLst/>
              </a:prstTxWarp>
            </a:bodyPr>
            <a:lstStyle/>
            <a:p>
              <a:endParaRPr lang="en-US" sz="1400">
                <a:latin typeface="Times New Roman" pitchFamily="18" charset="0"/>
                <a:cs typeface="Times New Roman" pitchFamily="18" charset="0"/>
              </a:endParaRPr>
            </a:p>
          </p:txBody>
        </p:sp>
      </p:grpSp>
      <p:grpSp>
        <p:nvGrpSpPr>
          <p:cNvPr id="53" name="Group 42"/>
          <p:cNvGrpSpPr>
            <a:grpSpLocks/>
          </p:cNvGrpSpPr>
          <p:nvPr/>
        </p:nvGrpSpPr>
        <p:grpSpPr bwMode="auto">
          <a:xfrm rot="119651">
            <a:off x="5360736" y="2328900"/>
            <a:ext cx="2693988" cy="2444617"/>
            <a:chOff x="2535" y="596"/>
            <a:chExt cx="1697" cy="2033"/>
          </a:xfrm>
        </p:grpSpPr>
        <p:sp>
          <p:nvSpPr>
            <p:cNvPr id="54" name="Freeform 8"/>
            <p:cNvSpPr>
              <a:spLocks noChangeAspect="1"/>
            </p:cNvSpPr>
            <p:nvPr/>
          </p:nvSpPr>
          <p:spPr bwMode="auto">
            <a:xfrm>
              <a:off x="2728" y="596"/>
              <a:ext cx="1243" cy="1864"/>
            </a:xfrm>
            <a:custGeom>
              <a:avLst/>
              <a:gdLst>
                <a:gd name="T0" fmla="*/ 6 w 4147"/>
                <a:gd name="T1" fmla="*/ 22 h 6220"/>
                <a:gd name="T2" fmla="*/ 16 w 4147"/>
                <a:gd name="T3" fmla="*/ 55 h 6220"/>
                <a:gd name="T4" fmla="*/ 28 w 4147"/>
                <a:gd name="T5" fmla="*/ 90 h 6220"/>
                <a:gd name="T6" fmla="*/ 42 w 4147"/>
                <a:gd name="T7" fmla="*/ 126 h 6220"/>
                <a:gd name="T8" fmla="*/ 58 w 4147"/>
                <a:gd name="T9" fmla="*/ 164 h 6220"/>
                <a:gd name="T10" fmla="*/ 75 w 4147"/>
                <a:gd name="T11" fmla="*/ 202 h 6220"/>
                <a:gd name="T12" fmla="*/ 94 w 4147"/>
                <a:gd name="T13" fmla="*/ 242 h 6220"/>
                <a:gd name="T14" fmla="*/ 114 w 4147"/>
                <a:gd name="T15" fmla="*/ 283 h 6220"/>
                <a:gd name="T16" fmla="*/ 135 w 4147"/>
                <a:gd name="T17" fmla="*/ 324 h 6220"/>
                <a:gd name="T18" fmla="*/ 159 w 4147"/>
                <a:gd name="T19" fmla="*/ 367 h 6220"/>
                <a:gd name="T20" fmla="*/ 183 w 4147"/>
                <a:gd name="T21" fmla="*/ 410 h 6220"/>
                <a:gd name="T22" fmla="*/ 208 w 4147"/>
                <a:gd name="T23" fmla="*/ 453 h 6220"/>
                <a:gd name="T24" fmla="*/ 234 w 4147"/>
                <a:gd name="T25" fmla="*/ 498 h 6220"/>
                <a:gd name="T26" fmla="*/ 262 w 4147"/>
                <a:gd name="T27" fmla="*/ 543 h 6220"/>
                <a:gd name="T28" fmla="*/ 290 w 4147"/>
                <a:gd name="T29" fmla="*/ 588 h 6220"/>
                <a:gd name="T30" fmla="*/ 319 w 4147"/>
                <a:gd name="T31" fmla="*/ 634 h 6220"/>
                <a:gd name="T32" fmla="*/ 348 w 4147"/>
                <a:gd name="T33" fmla="*/ 680 h 6220"/>
                <a:gd name="T34" fmla="*/ 379 w 4147"/>
                <a:gd name="T35" fmla="*/ 726 h 6220"/>
                <a:gd name="T36" fmla="*/ 410 w 4147"/>
                <a:gd name="T37" fmla="*/ 772 h 6220"/>
                <a:gd name="T38" fmla="*/ 442 w 4147"/>
                <a:gd name="T39" fmla="*/ 819 h 6220"/>
                <a:gd name="T40" fmla="*/ 473 w 4147"/>
                <a:gd name="T41" fmla="*/ 865 h 6220"/>
                <a:gd name="T42" fmla="*/ 506 w 4147"/>
                <a:gd name="T43" fmla="*/ 911 h 6220"/>
                <a:gd name="T44" fmla="*/ 538 w 4147"/>
                <a:gd name="T45" fmla="*/ 957 h 6220"/>
                <a:gd name="T46" fmla="*/ 571 w 4147"/>
                <a:gd name="T47" fmla="*/ 1003 h 6220"/>
                <a:gd name="T48" fmla="*/ 604 w 4147"/>
                <a:gd name="T49" fmla="*/ 1049 h 6220"/>
                <a:gd name="T50" fmla="*/ 637 w 4147"/>
                <a:gd name="T51" fmla="*/ 1094 h 6220"/>
                <a:gd name="T52" fmla="*/ 670 w 4147"/>
                <a:gd name="T53" fmla="*/ 1138 h 6220"/>
                <a:gd name="T54" fmla="*/ 702 w 4147"/>
                <a:gd name="T55" fmla="*/ 1182 h 6220"/>
                <a:gd name="T56" fmla="*/ 735 w 4147"/>
                <a:gd name="T57" fmla="*/ 1225 h 6220"/>
                <a:gd name="T58" fmla="*/ 767 w 4147"/>
                <a:gd name="T59" fmla="*/ 1268 h 6220"/>
                <a:gd name="T60" fmla="*/ 799 w 4147"/>
                <a:gd name="T61" fmla="*/ 1310 h 6220"/>
                <a:gd name="T62" fmla="*/ 830 w 4147"/>
                <a:gd name="T63" fmla="*/ 1351 h 6220"/>
                <a:gd name="T64" fmla="*/ 861 w 4147"/>
                <a:gd name="T65" fmla="*/ 1390 h 6220"/>
                <a:gd name="T66" fmla="*/ 891 w 4147"/>
                <a:gd name="T67" fmla="*/ 1429 h 6220"/>
                <a:gd name="T68" fmla="*/ 920 w 4147"/>
                <a:gd name="T69" fmla="*/ 1467 h 6220"/>
                <a:gd name="T70" fmla="*/ 949 w 4147"/>
                <a:gd name="T71" fmla="*/ 1503 h 6220"/>
                <a:gd name="T72" fmla="*/ 977 w 4147"/>
                <a:gd name="T73" fmla="*/ 1539 h 6220"/>
                <a:gd name="T74" fmla="*/ 1004 w 4147"/>
                <a:gd name="T75" fmla="*/ 1572 h 6220"/>
                <a:gd name="T76" fmla="*/ 1030 w 4147"/>
                <a:gd name="T77" fmla="*/ 1605 h 6220"/>
                <a:gd name="T78" fmla="*/ 1055 w 4147"/>
                <a:gd name="T79" fmla="*/ 1635 h 6220"/>
                <a:gd name="T80" fmla="*/ 1079 w 4147"/>
                <a:gd name="T81" fmla="*/ 1665 h 6220"/>
                <a:gd name="T82" fmla="*/ 1101 w 4147"/>
                <a:gd name="T83" fmla="*/ 1692 h 6220"/>
                <a:gd name="T84" fmla="*/ 1122 w 4147"/>
                <a:gd name="T85" fmla="*/ 1718 h 6220"/>
                <a:gd name="T86" fmla="*/ 1142 w 4147"/>
                <a:gd name="T87" fmla="*/ 1742 h 6220"/>
                <a:gd name="T88" fmla="*/ 1160 w 4147"/>
                <a:gd name="T89" fmla="*/ 1765 h 6220"/>
                <a:gd name="T90" fmla="*/ 1176 w 4147"/>
                <a:gd name="T91" fmla="*/ 1784 h 6220"/>
                <a:gd name="T92" fmla="*/ 1191 w 4147"/>
                <a:gd name="T93" fmla="*/ 1803 h 6220"/>
                <a:gd name="T94" fmla="*/ 1205 w 4147"/>
                <a:gd name="T95" fmla="*/ 1818 h 6220"/>
                <a:gd name="T96" fmla="*/ 1216 w 4147"/>
                <a:gd name="T97" fmla="*/ 1832 h 6220"/>
                <a:gd name="T98" fmla="*/ 1225 w 4147"/>
                <a:gd name="T99" fmla="*/ 1843 h 6220"/>
                <a:gd name="T100" fmla="*/ 1233 w 4147"/>
                <a:gd name="T101" fmla="*/ 1852 h 6220"/>
                <a:gd name="T102" fmla="*/ 1239 w 4147"/>
                <a:gd name="T103" fmla="*/ 1859 h 6220"/>
                <a:gd name="T104" fmla="*/ 1242 w 4147"/>
                <a:gd name="T105" fmla="*/ 1863 h 6220"/>
                <a:gd name="T106" fmla="*/ 1243 w 4147"/>
                <a:gd name="T107" fmla="*/ 1864 h 622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147"/>
                <a:gd name="T163" fmla="*/ 0 h 6220"/>
                <a:gd name="T164" fmla="*/ 4147 w 4147"/>
                <a:gd name="T165" fmla="*/ 6220 h 622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147" h="6220">
                  <a:moveTo>
                    <a:pt x="0" y="0"/>
                  </a:moveTo>
                  <a:lnTo>
                    <a:pt x="10" y="35"/>
                  </a:lnTo>
                  <a:lnTo>
                    <a:pt x="20" y="72"/>
                  </a:lnTo>
                  <a:lnTo>
                    <a:pt x="31" y="108"/>
                  </a:lnTo>
                  <a:lnTo>
                    <a:pt x="42" y="146"/>
                  </a:lnTo>
                  <a:lnTo>
                    <a:pt x="53" y="183"/>
                  </a:lnTo>
                  <a:lnTo>
                    <a:pt x="67" y="222"/>
                  </a:lnTo>
                  <a:lnTo>
                    <a:pt x="79" y="260"/>
                  </a:lnTo>
                  <a:lnTo>
                    <a:pt x="94" y="300"/>
                  </a:lnTo>
                  <a:lnTo>
                    <a:pt x="109" y="340"/>
                  </a:lnTo>
                  <a:lnTo>
                    <a:pt x="124" y="380"/>
                  </a:lnTo>
                  <a:lnTo>
                    <a:pt x="140" y="421"/>
                  </a:lnTo>
                  <a:lnTo>
                    <a:pt x="157" y="463"/>
                  </a:lnTo>
                  <a:lnTo>
                    <a:pt x="174" y="504"/>
                  </a:lnTo>
                  <a:lnTo>
                    <a:pt x="192" y="546"/>
                  </a:lnTo>
                  <a:lnTo>
                    <a:pt x="211" y="589"/>
                  </a:lnTo>
                  <a:lnTo>
                    <a:pt x="231" y="631"/>
                  </a:lnTo>
                  <a:lnTo>
                    <a:pt x="249" y="675"/>
                  </a:lnTo>
                  <a:lnTo>
                    <a:pt x="270" y="719"/>
                  </a:lnTo>
                  <a:lnTo>
                    <a:pt x="291" y="763"/>
                  </a:lnTo>
                  <a:lnTo>
                    <a:pt x="312" y="808"/>
                  </a:lnTo>
                  <a:lnTo>
                    <a:pt x="335" y="852"/>
                  </a:lnTo>
                  <a:lnTo>
                    <a:pt x="357" y="897"/>
                  </a:lnTo>
                  <a:lnTo>
                    <a:pt x="380" y="943"/>
                  </a:lnTo>
                  <a:lnTo>
                    <a:pt x="404" y="989"/>
                  </a:lnTo>
                  <a:lnTo>
                    <a:pt x="428" y="1035"/>
                  </a:lnTo>
                  <a:lnTo>
                    <a:pt x="452" y="1082"/>
                  </a:lnTo>
                  <a:lnTo>
                    <a:pt x="477" y="1129"/>
                  </a:lnTo>
                  <a:lnTo>
                    <a:pt x="503" y="1176"/>
                  </a:lnTo>
                  <a:lnTo>
                    <a:pt x="529" y="1223"/>
                  </a:lnTo>
                  <a:lnTo>
                    <a:pt x="555" y="1270"/>
                  </a:lnTo>
                  <a:lnTo>
                    <a:pt x="582" y="1318"/>
                  </a:lnTo>
                  <a:lnTo>
                    <a:pt x="609" y="1367"/>
                  </a:lnTo>
                  <a:lnTo>
                    <a:pt x="636" y="1415"/>
                  </a:lnTo>
                  <a:lnTo>
                    <a:pt x="664" y="1464"/>
                  </a:lnTo>
                  <a:lnTo>
                    <a:pt x="693" y="1513"/>
                  </a:lnTo>
                  <a:lnTo>
                    <a:pt x="722" y="1562"/>
                  </a:lnTo>
                  <a:lnTo>
                    <a:pt x="752" y="1612"/>
                  </a:lnTo>
                  <a:lnTo>
                    <a:pt x="781" y="1661"/>
                  </a:lnTo>
                  <a:lnTo>
                    <a:pt x="811" y="1711"/>
                  </a:lnTo>
                  <a:lnTo>
                    <a:pt x="841" y="1761"/>
                  </a:lnTo>
                  <a:lnTo>
                    <a:pt x="873" y="1811"/>
                  </a:lnTo>
                  <a:lnTo>
                    <a:pt x="903" y="1861"/>
                  </a:lnTo>
                  <a:lnTo>
                    <a:pt x="934" y="1912"/>
                  </a:lnTo>
                  <a:lnTo>
                    <a:pt x="966" y="1962"/>
                  </a:lnTo>
                  <a:lnTo>
                    <a:pt x="999" y="2014"/>
                  </a:lnTo>
                  <a:lnTo>
                    <a:pt x="1031" y="2065"/>
                  </a:lnTo>
                  <a:lnTo>
                    <a:pt x="1063" y="2116"/>
                  </a:lnTo>
                  <a:lnTo>
                    <a:pt x="1096" y="2167"/>
                  </a:lnTo>
                  <a:lnTo>
                    <a:pt x="1129" y="2218"/>
                  </a:lnTo>
                  <a:lnTo>
                    <a:pt x="1162" y="2269"/>
                  </a:lnTo>
                  <a:lnTo>
                    <a:pt x="1197" y="2320"/>
                  </a:lnTo>
                  <a:lnTo>
                    <a:pt x="1230" y="2372"/>
                  </a:lnTo>
                  <a:lnTo>
                    <a:pt x="1264" y="2423"/>
                  </a:lnTo>
                  <a:lnTo>
                    <a:pt x="1299" y="2474"/>
                  </a:lnTo>
                  <a:lnTo>
                    <a:pt x="1333" y="2526"/>
                  </a:lnTo>
                  <a:lnTo>
                    <a:pt x="1368" y="2577"/>
                  </a:lnTo>
                  <a:lnTo>
                    <a:pt x="1403" y="2630"/>
                  </a:lnTo>
                  <a:lnTo>
                    <a:pt x="1437" y="2681"/>
                  </a:lnTo>
                  <a:lnTo>
                    <a:pt x="1473" y="2733"/>
                  </a:lnTo>
                  <a:lnTo>
                    <a:pt x="1508" y="2784"/>
                  </a:lnTo>
                  <a:lnTo>
                    <a:pt x="1544" y="2836"/>
                  </a:lnTo>
                  <a:lnTo>
                    <a:pt x="1579" y="2887"/>
                  </a:lnTo>
                  <a:lnTo>
                    <a:pt x="1616" y="2939"/>
                  </a:lnTo>
                  <a:lnTo>
                    <a:pt x="1651" y="2990"/>
                  </a:lnTo>
                  <a:lnTo>
                    <a:pt x="1687" y="3041"/>
                  </a:lnTo>
                  <a:lnTo>
                    <a:pt x="1724" y="3093"/>
                  </a:lnTo>
                  <a:lnTo>
                    <a:pt x="1759" y="3144"/>
                  </a:lnTo>
                  <a:lnTo>
                    <a:pt x="1796" y="3195"/>
                  </a:lnTo>
                  <a:lnTo>
                    <a:pt x="1832" y="3247"/>
                  </a:lnTo>
                  <a:lnTo>
                    <a:pt x="1869" y="3298"/>
                  </a:lnTo>
                  <a:lnTo>
                    <a:pt x="1905" y="3348"/>
                  </a:lnTo>
                  <a:lnTo>
                    <a:pt x="1942" y="3399"/>
                  </a:lnTo>
                  <a:lnTo>
                    <a:pt x="1978" y="3450"/>
                  </a:lnTo>
                  <a:lnTo>
                    <a:pt x="2015" y="3500"/>
                  </a:lnTo>
                  <a:lnTo>
                    <a:pt x="2051" y="3550"/>
                  </a:lnTo>
                  <a:lnTo>
                    <a:pt x="2089" y="3600"/>
                  </a:lnTo>
                  <a:lnTo>
                    <a:pt x="2125" y="3650"/>
                  </a:lnTo>
                  <a:lnTo>
                    <a:pt x="2162" y="3700"/>
                  </a:lnTo>
                  <a:lnTo>
                    <a:pt x="2198" y="3749"/>
                  </a:lnTo>
                  <a:lnTo>
                    <a:pt x="2235" y="3798"/>
                  </a:lnTo>
                  <a:lnTo>
                    <a:pt x="2271" y="3847"/>
                  </a:lnTo>
                  <a:lnTo>
                    <a:pt x="2307" y="3896"/>
                  </a:lnTo>
                  <a:lnTo>
                    <a:pt x="2343" y="3944"/>
                  </a:lnTo>
                  <a:lnTo>
                    <a:pt x="2379" y="3993"/>
                  </a:lnTo>
                  <a:lnTo>
                    <a:pt x="2416" y="4041"/>
                  </a:lnTo>
                  <a:lnTo>
                    <a:pt x="2451" y="4089"/>
                  </a:lnTo>
                  <a:lnTo>
                    <a:pt x="2488" y="4137"/>
                  </a:lnTo>
                  <a:lnTo>
                    <a:pt x="2523" y="4184"/>
                  </a:lnTo>
                  <a:lnTo>
                    <a:pt x="2559" y="4230"/>
                  </a:lnTo>
                  <a:lnTo>
                    <a:pt x="2595" y="4277"/>
                  </a:lnTo>
                  <a:lnTo>
                    <a:pt x="2631" y="4324"/>
                  </a:lnTo>
                  <a:lnTo>
                    <a:pt x="2665" y="4370"/>
                  </a:lnTo>
                  <a:lnTo>
                    <a:pt x="2700" y="4416"/>
                  </a:lnTo>
                  <a:lnTo>
                    <a:pt x="2735" y="4461"/>
                  </a:lnTo>
                  <a:lnTo>
                    <a:pt x="2770" y="4507"/>
                  </a:lnTo>
                  <a:lnTo>
                    <a:pt x="2805" y="4550"/>
                  </a:lnTo>
                  <a:lnTo>
                    <a:pt x="2839" y="4595"/>
                  </a:lnTo>
                  <a:lnTo>
                    <a:pt x="2872" y="4639"/>
                  </a:lnTo>
                  <a:lnTo>
                    <a:pt x="2907" y="4683"/>
                  </a:lnTo>
                  <a:lnTo>
                    <a:pt x="2940" y="4726"/>
                  </a:lnTo>
                  <a:lnTo>
                    <a:pt x="2972" y="4768"/>
                  </a:lnTo>
                  <a:lnTo>
                    <a:pt x="3006" y="4811"/>
                  </a:lnTo>
                  <a:lnTo>
                    <a:pt x="3038" y="4853"/>
                  </a:lnTo>
                  <a:lnTo>
                    <a:pt x="3071" y="4894"/>
                  </a:lnTo>
                  <a:lnTo>
                    <a:pt x="3104" y="4935"/>
                  </a:lnTo>
                  <a:lnTo>
                    <a:pt x="3135" y="4976"/>
                  </a:lnTo>
                  <a:lnTo>
                    <a:pt x="3167" y="5016"/>
                  </a:lnTo>
                  <a:lnTo>
                    <a:pt x="3198" y="5056"/>
                  </a:lnTo>
                  <a:lnTo>
                    <a:pt x="3230" y="5094"/>
                  </a:lnTo>
                  <a:lnTo>
                    <a:pt x="3260" y="5134"/>
                  </a:lnTo>
                  <a:lnTo>
                    <a:pt x="3290" y="5172"/>
                  </a:lnTo>
                  <a:lnTo>
                    <a:pt x="3320" y="5209"/>
                  </a:lnTo>
                  <a:lnTo>
                    <a:pt x="3350" y="5247"/>
                  </a:lnTo>
                  <a:lnTo>
                    <a:pt x="3379" y="5283"/>
                  </a:lnTo>
                  <a:lnTo>
                    <a:pt x="3408" y="5319"/>
                  </a:lnTo>
                  <a:lnTo>
                    <a:pt x="3436" y="5355"/>
                  </a:lnTo>
                  <a:lnTo>
                    <a:pt x="3464" y="5389"/>
                  </a:lnTo>
                  <a:lnTo>
                    <a:pt x="3492" y="5424"/>
                  </a:lnTo>
                  <a:lnTo>
                    <a:pt x="3519" y="5457"/>
                  </a:lnTo>
                  <a:lnTo>
                    <a:pt x="3547" y="5491"/>
                  </a:lnTo>
                  <a:lnTo>
                    <a:pt x="3573" y="5523"/>
                  </a:lnTo>
                  <a:lnTo>
                    <a:pt x="3599" y="5555"/>
                  </a:lnTo>
                  <a:lnTo>
                    <a:pt x="3624" y="5586"/>
                  </a:lnTo>
                  <a:lnTo>
                    <a:pt x="3649" y="5618"/>
                  </a:lnTo>
                  <a:lnTo>
                    <a:pt x="3673" y="5647"/>
                  </a:lnTo>
                  <a:lnTo>
                    <a:pt x="3697" y="5677"/>
                  </a:lnTo>
                  <a:lnTo>
                    <a:pt x="3721" y="5705"/>
                  </a:lnTo>
                  <a:lnTo>
                    <a:pt x="3743" y="5733"/>
                  </a:lnTo>
                  <a:lnTo>
                    <a:pt x="3765" y="5761"/>
                  </a:lnTo>
                  <a:lnTo>
                    <a:pt x="3787" y="5788"/>
                  </a:lnTo>
                  <a:lnTo>
                    <a:pt x="3809" y="5814"/>
                  </a:lnTo>
                  <a:lnTo>
                    <a:pt x="3830" y="5839"/>
                  </a:lnTo>
                  <a:lnTo>
                    <a:pt x="3850" y="5864"/>
                  </a:lnTo>
                  <a:lnTo>
                    <a:pt x="3870" y="5888"/>
                  </a:lnTo>
                  <a:lnTo>
                    <a:pt x="3888" y="5911"/>
                  </a:lnTo>
                  <a:lnTo>
                    <a:pt x="3907" y="5932"/>
                  </a:lnTo>
                  <a:lnTo>
                    <a:pt x="3925" y="5954"/>
                  </a:lnTo>
                  <a:lnTo>
                    <a:pt x="3943" y="5975"/>
                  </a:lnTo>
                  <a:lnTo>
                    <a:pt x="3959" y="5995"/>
                  </a:lnTo>
                  <a:lnTo>
                    <a:pt x="3975" y="6015"/>
                  </a:lnTo>
                  <a:lnTo>
                    <a:pt x="3990" y="6033"/>
                  </a:lnTo>
                  <a:lnTo>
                    <a:pt x="4005" y="6050"/>
                  </a:lnTo>
                  <a:lnTo>
                    <a:pt x="4019" y="6067"/>
                  </a:lnTo>
                  <a:lnTo>
                    <a:pt x="4032" y="6084"/>
                  </a:lnTo>
                  <a:lnTo>
                    <a:pt x="4045" y="6098"/>
                  </a:lnTo>
                  <a:lnTo>
                    <a:pt x="4057" y="6113"/>
                  </a:lnTo>
                  <a:lnTo>
                    <a:pt x="4069" y="6126"/>
                  </a:lnTo>
                  <a:lnTo>
                    <a:pt x="4079" y="6139"/>
                  </a:lnTo>
                  <a:lnTo>
                    <a:pt x="4088" y="6150"/>
                  </a:lnTo>
                  <a:lnTo>
                    <a:pt x="4098" y="6162"/>
                  </a:lnTo>
                  <a:lnTo>
                    <a:pt x="4106" y="6171"/>
                  </a:lnTo>
                  <a:lnTo>
                    <a:pt x="4113" y="6181"/>
                  </a:lnTo>
                  <a:lnTo>
                    <a:pt x="4121" y="6189"/>
                  </a:lnTo>
                  <a:lnTo>
                    <a:pt x="4127" y="6196"/>
                  </a:lnTo>
                  <a:lnTo>
                    <a:pt x="4132" y="6202"/>
                  </a:lnTo>
                  <a:lnTo>
                    <a:pt x="4136" y="6208"/>
                  </a:lnTo>
                  <a:lnTo>
                    <a:pt x="4141" y="6212"/>
                  </a:lnTo>
                  <a:lnTo>
                    <a:pt x="4144" y="6216"/>
                  </a:lnTo>
                  <a:lnTo>
                    <a:pt x="4146" y="6218"/>
                  </a:lnTo>
                  <a:lnTo>
                    <a:pt x="4147" y="6219"/>
                  </a:lnTo>
                  <a:lnTo>
                    <a:pt x="4147" y="6220"/>
                  </a:lnTo>
                </a:path>
              </a:pathLst>
            </a:custGeom>
            <a:noFill/>
            <a:ln w="57150">
              <a:solidFill>
                <a:srgbClr val="A70998"/>
              </a:solidFill>
              <a:round/>
              <a:headEnd/>
              <a:tailEnd/>
            </a:ln>
          </p:spPr>
          <p:txBody>
            <a:bodyPr>
              <a:prstTxWarp prst="textNoShape">
                <a:avLst/>
              </a:prstTxWarp>
            </a:bodyPr>
            <a:lstStyle/>
            <a:p>
              <a:endParaRPr lang="en-US" sz="1400">
                <a:latin typeface="Times New Roman" pitchFamily="18" charset="0"/>
                <a:cs typeface="Times New Roman" pitchFamily="18" charset="0"/>
              </a:endParaRPr>
            </a:p>
          </p:txBody>
        </p:sp>
        <p:sp>
          <p:nvSpPr>
            <p:cNvPr id="55" name="Rectangle 9"/>
            <p:cNvSpPr>
              <a:spLocks noChangeAspect="1" noChangeArrowheads="1"/>
            </p:cNvSpPr>
            <p:nvPr/>
          </p:nvSpPr>
          <p:spPr bwMode="auto">
            <a:xfrm>
              <a:off x="3957" y="2399"/>
              <a:ext cx="275" cy="230"/>
            </a:xfrm>
            <a:prstGeom prst="rect">
              <a:avLst/>
            </a:prstGeom>
            <a:noFill/>
            <a:ln w="9525">
              <a:noFill/>
              <a:miter lim="800000"/>
              <a:headEnd/>
              <a:tailEnd/>
            </a:ln>
          </p:spPr>
          <p:txBody>
            <a:bodyPr wrap="square" lIns="0" tIns="0" rIns="0" bIns="0">
              <a:prstTxWarp prst="textNoShape">
                <a:avLst/>
              </a:prstTxWarp>
              <a:spAutoFit/>
            </a:bodyPr>
            <a:lstStyle/>
            <a:p>
              <a:r>
                <a:rPr kumimoji="0" lang="en-US" b="1" i="1" dirty="0">
                  <a:solidFill>
                    <a:srgbClr val="A70998"/>
                  </a:solidFill>
                  <a:latin typeface="Times New Roman" pitchFamily="18" charset="0"/>
                  <a:cs typeface="Times New Roman" pitchFamily="18" charset="0"/>
                </a:rPr>
                <a:t> D</a:t>
              </a:r>
              <a:r>
                <a:rPr kumimoji="0" lang="en-US" b="1" i="1" baseline="-25000" dirty="0">
                  <a:solidFill>
                    <a:srgbClr val="A70998"/>
                  </a:solidFill>
                  <a:latin typeface="Times New Roman" pitchFamily="18" charset="0"/>
                  <a:cs typeface="Times New Roman" pitchFamily="18" charset="0"/>
                </a:rPr>
                <a:t>2</a:t>
              </a:r>
              <a:endParaRPr kumimoji="0" lang="en-US" b="1" baseline="-25000" dirty="0">
                <a:solidFill>
                  <a:srgbClr val="A70998"/>
                </a:solidFill>
                <a:latin typeface="Times New Roman" pitchFamily="18" charset="0"/>
                <a:cs typeface="Times New Roman" pitchFamily="18" charset="0"/>
              </a:endParaRPr>
            </a:p>
          </p:txBody>
        </p:sp>
        <p:sp>
          <p:nvSpPr>
            <p:cNvPr id="56" name="Line 29"/>
            <p:cNvSpPr>
              <a:spLocks noChangeShapeType="1"/>
            </p:cNvSpPr>
            <p:nvPr/>
          </p:nvSpPr>
          <p:spPr bwMode="auto">
            <a:xfrm flipV="1">
              <a:off x="2535" y="1012"/>
              <a:ext cx="328" cy="15"/>
            </a:xfrm>
            <a:prstGeom prst="line">
              <a:avLst/>
            </a:prstGeom>
            <a:noFill/>
            <a:ln w="31750">
              <a:solidFill>
                <a:schemeClr val="tx1"/>
              </a:solidFill>
              <a:round/>
              <a:headEnd/>
              <a:tailEnd type="stealth"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400">
                <a:latin typeface="Times New Roman" pitchFamily="18" charset="0"/>
                <a:cs typeface="Times New Roman" pitchFamily="18" charset="0"/>
              </a:endParaRPr>
            </a:p>
          </p:txBody>
        </p:sp>
      </p:grpSp>
      <p:sp>
        <p:nvSpPr>
          <p:cNvPr id="57" name="Freeform 35"/>
          <p:cNvSpPr>
            <a:spLocks noChangeAspect="1"/>
          </p:cNvSpPr>
          <p:nvPr/>
        </p:nvSpPr>
        <p:spPr bwMode="auto">
          <a:xfrm>
            <a:off x="5157178" y="2495873"/>
            <a:ext cx="1727200" cy="2212975"/>
          </a:xfrm>
          <a:custGeom>
            <a:avLst/>
            <a:gdLst>
              <a:gd name="T0" fmla="*/ 8330 w 4147"/>
              <a:gd name="T1" fmla="*/ 29990 h 6220"/>
              <a:gd name="T2" fmla="*/ 22074 w 4147"/>
              <a:gd name="T3" fmla="*/ 76225 h 6220"/>
              <a:gd name="T4" fmla="*/ 39150 w 4147"/>
              <a:gd name="T5" fmla="*/ 124958 h 6220"/>
              <a:gd name="T6" fmla="*/ 58309 w 4147"/>
              <a:gd name="T7" fmla="*/ 175358 h 6220"/>
              <a:gd name="T8" fmla="*/ 79967 w 4147"/>
              <a:gd name="T9" fmla="*/ 227424 h 6220"/>
              <a:gd name="T10" fmla="*/ 103707 w 4147"/>
              <a:gd name="T11" fmla="*/ 281156 h 6220"/>
              <a:gd name="T12" fmla="*/ 129946 w 4147"/>
              <a:gd name="T13" fmla="*/ 336554 h 6220"/>
              <a:gd name="T14" fmla="*/ 158268 w 4147"/>
              <a:gd name="T15" fmla="*/ 392785 h 6220"/>
              <a:gd name="T16" fmla="*/ 188255 w 4147"/>
              <a:gd name="T17" fmla="*/ 450683 h 6220"/>
              <a:gd name="T18" fmla="*/ 220325 w 4147"/>
              <a:gd name="T19" fmla="*/ 509413 h 6220"/>
              <a:gd name="T20" fmla="*/ 253645 w 4147"/>
              <a:gd name="T21" fmla="*/ 569393 h 6220"/>
              <a:gd name="T22" fmla="*/ 288630 w 4147"/>
              <a:gd name="T23" fmla="*/ 630206 h 6220"/>
              <a:gd name="T24" fmla="*/ 325282 w 4147"/>
              <a:gd name="T25" fmla="*/ 691852 h 6220"/>
              <a:gd name="T26" fmla="*/ 363599 w 4147"/>
              <a:gd name="T27" fmla="*/ 754331 h 6220"/>
              <a:gd name="T28" fmla="*/ 402333 w 4147"/>
              <a:gd name="T29" fmla="*/ 817227 h 6220"/>
              <a:gd name="T30" fmla="*/ 442733 w 4147"/>
              <a:gd name="T31" fmla="*/ 881372 h 6220"/>
              <a:gd name="T32" fmla="*/ 483966 w 4147"/>
              <a:gd name="T33" fmla="*/ 945101 h 6220"/>
              <a:gd name="T34" fmla="*/ 526448 w 4147"/>
              <a:gd name="T35" fmla="*/ 1009246 h 6220"/>
              <a:gd name="T36" fmla="*/ 569764 w 4147"/>
              <a:gd name="T37" fmla="*/ 1073391 h 6220"/>
              <a:gd name="T38" fmla="*/ 613495 w 4147"/>
              <a:gd name="T39" fmla="*/ 1138369 h 6220"/>
              <a:gd name="T40" fmla="*/ 657644 w 4147"/>
              <a:gd name="T41" fmla="*/ 1202514 h 6220"/>
              <a:gd name="T42" fmla="*/ 702625 w 4147"/>
              <a:gd name="T43" fmla="*/ 1266660 h 6220"/>
              <a:gd name="T44" fmla="*/ 748023 w 4147"/>
              <a:gd name="T45" fmla="*/ 1330805 h 6220"/>
              <a:gd name="T46" fmla="*/ 793421 w 4147"/>
              <a:gd name="T47" fmla="*/ 1394534 h 6220"/>
              <a:gd name="T48" fmla="*/ 839235 w 4147"/>
              <a:gd name="T49" fmla="*/ 1457846 h 6220"/>
              <a:gd name="T50" fmla="*/ 885049 w 4147"/>
              <a:gd name="T51" fmla="*/ 1520325 h 6220"/>
              <a:gd name="T52" fmla="*/ 930864 w 4147"/>
              <a:gd name="T53" fmla="*/ 1581971 h 6220"/>
              <a:gd name="T54" fmla="*/ 975845 w 4147"/>
              <a:gd name="T55" fmla="*/ 1642784 h 6220"/>
              <a:gd name="T56" fmla="*/ 1020826 w 4147"/>
              <a:gd name="T57" fmla="*/ 1703180 h 6220"/>
              <a:gd name="T58" fmla="*/ 1065808 w 4147"/>
              <a:gd name="T59" fmla="*/ 1761911 h 6220"/>
              <a:gd name="T60" fmla="*/ 1109956 w 4147"/>
              <a:gd name="T61" fmla="*/ 1820224 h 6220"/>
              <a:gd name="T62" fmla="*/ 1153688 w 4147"/>
              <a:gd name="T63" fmla="*/ 1877289 h 6220"/>
              <a:gd name="T64" fmla="*/ 1196170 w 4147"/>
              <a:gd name="T65" fmla="*/ 1932270 h 6220"/>
              <a:gd name="T66" fmla="*/ 1237820 w 4147"/>
              <a:gd name="T67" fmla="*/ 1986002 h 6220"/>
              <a:gd name="T68" fmla="*/ 1279053 w 4147"/>
              <a:gd name="T69" fmla="*/ 2038485 h 6220"/>
              <a:gd name="T70" fmla="*/ 1319036 w 4147"/>
              <a:gd name="T71" fmla="*/ 2089301 h 6220"/>
              <a:gd name="T72" fmla="*/ 1357770 w 4147"/>
              <a:gd name="T73" fmla="*/ 2138451 h 6220"/>
              <a:gd name="T74" fmla="*/ 1395254 w 4147"/>
              <a:gd name="T75" fmla="*/ 2185519 h 6220"/>
              <a:gd name="T76" fmla="*/ 1431073 w 4147"/>
              <a:gd name="T77" fmla="*/ 2230504 h 6220"/>
              <a:gd name="T78" fmla="*/ 1465642 w 4147"/>
              <a:gd name="T79" fmla="*/ 2272990 h 6220"/>
              <a:gd name="T80" fmla="*/ 1498961 w 4147"/>
              <a:gd name="T81" fmla="*/ 2313809 h 6220"/>
              <a:gd name="T82" fmla="*/ 1529782 w 4147"/>
              <a:gd name="T83" fmla="*/ 2352130 h 6220"/>
              <a:gd name="T84" fmla="*/ 1558936 w 4147"/>
              <a:gd name="T85" fmla="*/ 2387951 h 6220"/>
              <a:gd name="T86" fmla="*/ 1586425 w 4147"/>
              <a:gd name="T87" fmla="*/ 2421690 h 6220"/>
              <a:gd name="T88" fmla="*/ 1611831 w 4147"/>
              <a:gd name="T89" fmla="*/ 2452513 h 6220"/>
              <a:gd name="T90" fmla="*/ 1634738 w 4147"/>
              <a:gd name="T91" fmla="*/ 2480004 h 6220"/>
              <a:gd name="T92" fmla="*/ 1655563 w 4147"/>
              <a:gd name="T93" fmla="*/ 2505412 h 6220"/>
              <a:gd name="T94" fmla="*/ 1673889 w 4147"/>
              <a:gd name="T95" fmla="*/ 2527071 h 6220"/>
              <a:gd name="T96" fmla="*/ 1689716 w 4147"/>
              <a:gd name="T97" fmla="*/ 2546232 h 6220"/>
              <a:gd name="T98" fmla="*/ 1702627 w 4147"/>
              <a:gd name="T99" fmla="*/ 2561643 h 6220"/>
              <a:gd name="T100" fmla="*/ 1713039 w 4147"/>
              <a:gd name="T101" fmla="*/ 2574555 h 6220"/>
              <a:gd name="T102" fmla="*/ 1720953 w 4147"/>
              <a:gd name="T103" fmla="*/ 2583303 h 6220"/>
              <a:gd name="T104" fmla="*/ 1725951 w 4147"/>
              <a:gd name="T105" fmla="*/ 2589134 h 6220"/>
              <a:gd name="T106" fmla="*/ 1727200 w 4147"/>
              <a:gd name="T107" fmla="*/ 2590800 h 622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147"/>
              <a:gd name="T163" fmla="*/ 0 h 6220"/>
              <a:gd name="T164" fmla="*/ 4147 w 4147"/>
              <a:gd name="T165" fmla="*/ 6220 h 622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147" h="6220">
                <a:moveTo>
                  <a:pt x="0" y="0"/>
                </a:moveTo>
                <a:lnTo>
                  <a:pt x="10" y="35"/>
                </a:lnTo>
                <a:lnTo>
                  <a:pt x="20" y="72"/>
                </a:lnTo>
                <a:lnTo>
                  <a:pt x="31" y="108"/>
                </a:lnTo>
                <a:lnTo>
                  <a:pt x="42" y="146"/>
                </a:lnTo>
                <a:lnTo>
                  <a:pt x="53" y="183"/>
                </a:lnTo>
                <a:lnTo>
                  <a:pt x="67" y="222"/>
                </a:lnTo>
                <a:lnTo>
                  <a:pt x="79" y="260"/>
                </a:lnTo>
                <a:lnTo>
                  <a:pt x="94" y="300"/>
                </a:lnTo>
                <a:lnTo>
                  <a:pt x="109" y="340"/>
                </a:lnTo>
                <a:lnTo>
                  <a:pt x="124" y="380"/>
                </a:lnTo>
                <a:lnTo>
                  <a:pt x="140" y="421"/>
                </a:lnTo>
                <a:lnTo>
                  <a:pt x="157" y="463"/>
                </a:lnTo>
                <a:lnTo>
                  <a:pt x="174" y="504"/>
                </a:lnTo>
                <a:lnTo>
                  <a:pt x="192" y="546"/>
                </a:lnTo>
                <a:lnTo>
                  <a:pt x="211" y="589"/>
                </a:lnTo>
                <a:lnTo>
                  <a:pt x="231" y="631"/>
                </a:lnTo>
                <a:lnTo>
                  <a:pt x="249" y="675"/>
                </a:lnTo>
                <a:lnTo>
                  <a:pt x="270" y="719"/>
                </a:lnTo>
                <a:lnTo>
                  <a:pt x="291" y="763"/>
                </a:lnTo>
                <a:lnTo>
                  <a:pt x="312" y="808"/>
                </a:lnTo>
                <a:lnTo>
                  <a:pt x="335" y="852"/>
                </a:lnTo>
                <a:lnTo>
                  <a:pt x="357" y="897"/>
                </a:lnTo>
                <a:lnTo>
                  <a:pt x="380" y="943"/>
                </a:lnTo>
                <a:lnTo>
                  <a:pt x="404" y="989"/>
                </a:lnTo>
                <a:lnTo>
                  <a:pt x="428" y="1035"/>
                </a:lnTo>
                <a:lnTo>
                  <a:pt x="452" y="1082"/>
                </a:lnTo>
                <a:lnTo>
                  <a:pt x="477" y="1129"/>
                </a:lnTo>
                <a:lnTo>
                  <a:pt x="503" y="1176"/>
                </a:lnTo>
                <a:lnTo>
                  <a:pt x="529" y="1223"/>
                </a:lnTo>
                <a:lnTo>
                  <a:pt x="555" y="1270"/>
                </a:lnTo>
                <a:lnTo>
                  <a:pt x="582" y="1318"/>
                </a:lnTo>
                <a:lnTo>
                  <a:pt x="609" y="1367"/>
                </a:lnTo>
                <a:lnTo>
                  <a:pt x="636" y="1415"/>
                </a:lnTo>
                <a:lnTo>
                  <a:pt x="664" y="1464"/>
                </a:lnTo>
                <a:lnTo>
                  <a:pt x="693" y="1513"/>
                </a:lnTo>
                <a:lnTo>
                  <a:pt x="722" y="1562"/>
                </a:lnTo>
                <a:lnTo>
                  <a:pt x="752" y="1612"/>
                </a:lnTo>
                <a:lnTo>
                  <a:pt x="781" y="1661"/>
                </a:lnTo>
                <a:lnTo>
                  <a:pt x="811" y="1711"/>
                </a:lnTo>
                <a:lnTo>
                  <a:pt x="841" y="1761"/>
                </a:lnTo>
                <a:lnTo>
                  <a:pt x="873" y="1811"/>
                </a:lnTo>
                <a:lnTo>
                  <a:pt x="903" y="1861"/>
                </a:lnTo>
                <a:lnTo>
                  <a:pt x="934" y="1912"/>
                </a:lnTo>
                <a:lnTo>
                  <a:pt x="966" y="1962"/>
                </a:lnTo>
                <a:lnTo>
                  <a:pt x="999" y="2014"/>
                </a:lnTo>
                <a:lnTo>
                  <a:pt x="1031" y="2065"/>
                </a:lnTo>
                <a:lnTo>
                  <a:pt x="1063" y="2116"/>
                </a:lnTo>
                <a:lnTo>
                  <a:pt x="1096" y="2167"/>
                </a:lnTo>
                <a:lnTo>
                  <a:pt x="1129" y="2218"/>
                </a:lnTo>
                <a:lnTo>
                  <a:pt x="1162" y="2269"/>
                </a:lnTo>
                <a:lnTo>
                  <a:pt x="1197" y="2320"/>
                </a:lnTo>
                <a:lnTo>
                  <a:pt x="1230" y="2372"/>
                </a:lnTo>
                <a:lnTo>
                  <a:pt x="1264" y="2423"/>
                </a:lnTo>
                <a:lnTo>
                  <a:pt x="1299" y="2474"/>
                </a:lnTo>
                <a:lnTo>
                  <a:pt x="1333" y="2526"/>
                </a:lnTo>
                <a:lnTo>
                  <a:pt x="1368" y="2577"/>
                </a:lnTo>
                <a:lnTo>
                  <a:pt x="1403" y="2630"/>
                </a:lnTo>
                <a:lnTo>
                  <a:pt x="1437" y="2681"/>
                </a:lnTo>
                <a:lnTo>
                  <a:pt x="1473" y="2733"/>
                </a:lnTo>
                <a:lnTo>
                  <a:pt x="1508" y="2784"/>
                </a:lnTo>
                <a:lnTo>
                  <a:pt x="1544" y="2836"/>
                </a:lnTo>
                <a:lnTo>
                  <a:pt x="1579" y="2887"/>
                </a:lnTo>
                <a:lnTo>
                  <a:pt x="1616" y="2939"/>
                </a:lnTo>
                <a:lnTo>
                  <a:pt x="1651" y="2990"/>
                </a:lnTo>
                <a:lnTo>
                  <a:pt x="1687" y="3041"/>
                </a:lnTo>
                <a:lnTo>
                  <a:pt x="1724" y="3093"/>
                </a:lnTo>
                <a:lnTo>
                  <a:pt x="1759" y="3144"/>
                </a:lnTo>
                <a:lnTo>
                  <a:pt x="1796" y="3195"/>
                </a:lnTo>
                <a:lnTo>
                  <a:pt x="1832" y="3247"/>
                </a:lnTo>
                <a:lnTo>
                  <a:pt x="1869" y="3298"/>
                </a:lnTo>
                <a:lnTo>
                  <a:pt x="1905" y="3348"/>
                </a:lnTo>
                <a:lnTo>
                  <a:pt x="1942" y="3399"/>
                </a:lnTo>
                <a:lnTo>
                  <a:pt x="1978" y="3450"/>
                </a:lnTo>
                <a:lnTo>
                  <a:pt x="2015" y="3500"/>
                </a:lnTo>
                <a:lnTo>
                  <a:pt x="2051" y="3550"/>
                </a:lnTo>
                <a:lnTo>
                  <a:pt x="2089" y="3600"/>
                </a:lnTo>
                <a:lnTo>
                  <a:pt x="2125" y="3650"/>
                </a:lnTo>
                <a:lnTo>
                  <a:pt x="2162" y="3700"/>
                </a:lnTo>
                <a:lnTo>
                  <a:pt x="2198" y="3749"/>
                </a:lnTo>
                <a:lnTo>
                  <a:pt x="2235" y="3798"/>
                </a:lnTo>
                <a:lnTo>
                  <a:pt x="2271" y="3847"/>
                </a:lnTo>
                <a:lnTo>
                  <a:pt x="2307" y="3896"/>
                </a:lnTo>
                <a:lnTo>
                  <a:pt x="2343" y="3944"/>
                </a:lnTo>
                <a:lnTo>
                  <a:pt x="2379" y="3993"/>
                </a:lnTo>
                <a:lnTo>
                  <a:pt x="2416" y="4041"/>
                </a:lnTo>
                <a:lnTo>
                  <a:pt x="2451" y="4089"/>
                </a:lnTo>
                <a:lnTo>
                  <a:pt x="2488" y="4137"/>
                </a:lnTo>
                <a:lnTo>
                  <a:pt x="2523" y="4184"/>
                </a:lnTo>
                <a:lnTo>
                  <a:pt x="2559" y="4230"/>
                </a:lnTo>
                <a:lnTo>
                  <a:pt x="2595" y="4277"/>
                </a:lnTo>
                <a:lnTo>
                  <a:pt x="2631" y="4324"/>
                </a:lnTo>
                <a:lnTo>
                  <a:pt x="2665" y="4370"/>
                </a:lnTo>
                <a:lnTo>
                  <a:pt x="2700" y="4416"/>
                </a:lnTo>
                <a:lnTo>
                  <a:pt x="2735" y="4461"/>
                </a:lnTo>
                <a:lnTo>
                  <a:pt x="2770" y="4507"/>
                </a:lnTo>
                <a:lnTo>
                  <a:pt x="2805" y="4550"/>
                </a:lnTo>
                <a:lnTo>
                  <a:pt x="2839" y="4595"/>
                </a:lnTo>
                <a:lnTo>
                  <a:pt x="2872" y="4639"/>
                </a:lnTo>
                <a:lnTo>
                  <a:pt x="2907" y="4683"/>
                </a:lnTo>
                <a:lnTo>
                  <a:pt x="2940" y="4726"/>
                </a:lnTo>
                <a:lnTo>
                  <a:pt x="2972" y="4768"/>
                </a:lnTo>
                <a:lnTo>
                  <a:pt x="3006" y="4811"/>
                </a:lnTo>
                <a:lnTo>
                  <a:pt x="3038" y="4853"/>
                </a:lnTo>
                <a:lnTo>
                  <a:pt x="3071" y="4894"/>
                </a:lnTo>
                <a:lnTo>
                  <a:pt x="3104" y="4935"/>
                </a:lnTo>
                <a:lnTo>
                  <a:pt x="3135" y="4976"/>
                </a:lnTo>
                <a:lnTo>
                  <a:pt x="3167" y="5016"/>
                </a:lnTo>
                <a:lnTo>
                  <a:pt x="3198" y="5056"/>
                </a:lnTo>
                <a:lnTo>
                  <a:pt x="3230" y="5094"/>
                </a:lnTo>
                <a:lnTo>
                  <a:pt x="3260" y="5134"/>
                </a:lnTo>
                <a:lnTo>
                  <a:pt x="3290" y="5172"/>
                </a:lnTo>
                <a:lnTo>
                  <a:pt x="3320" y="5209"/>
                </a:lnTo>
                <a:lnTo>
                  <a:pt x="3350" y="5247"/>
                </a:lnTo>
                <a:lnTo>
                  <a:pt x="3379" y="5283"/>
                </a:lnTo>
                <a:lnTo>
                  <a:pt x="3408" y="5319"/>
                </a:lnTo>
                <a:lnTo>
                  <a:pt x="3436" y="5355"/>
                </a:lnTo>
                <a:lnTo>
                  <a:pt x="3464" y="5389"/>
                </a:lnTo>
                <a:lnTo>
                  <a:pt x="3492" y="5424"/>
                </a:lnTo>
                <a:lnTo>
                  <a:pt x="3519" y="5457"/>
                </a:lnTo>
                <a:lnTo>
                  <a:pt x="3547" y="5491"/>
                </a:lnTo>
                <a:lnTo>
                  <a:pt x="3573" y="5523"/>
                </a:lnTo>
                <a:lnTo>
                  <a:pt x="3599" y="5555"/>
                </a:lnTo>
                <a:lnTo>
                  <a:pt x="3624" y="5586"/>
                </a:lnTo>
                <a:lnTo>
                  <a:pt x="3649" y="5618"/>
                </a:lnTo>
                <a:lnTo>
                  <a:pt x="3673" y="5647"/>
                </a:lnTo>
                <a:lnTo>
                  <a:pt x="3697" y="5677"/>
                </a:lnTo>
                <a:lnTo>
                  <a:pt x="3721" y="5705"/>
                </a:lnTo>
                <a:lnTo>
                  <a:pt x="3743" y="5733"/>
                </a:lnTo>
                <a:lnTo>
                  <a:pt x="3765" y="5761"/>
                </a:lnTo>
                <a:lnTo>
                  <a:pt x="3787" y="5788"/>
                </a:lnTo>
                <a:lnTo>
                  <a:pt x="3809" y="5814"/>
                </a:lnTo>
                <a:lnTo>
                  <a:pt x="3830" y="5839"/>
                </a:lnTo>
                <a:lnTo>
                  <a:pt x="3850" y="5864"/>
                </a:lnTo>
                <a:lnTo>
                  <a:pt x="3870" y="5888"/>
                </a:lnTo>
                <a:lnTo>
                  <a:pt x="3888" y="5911"/>
                </a:lnTo>
                <a:lnTo>
                  <a:pt x="3907" y="5932"/>
                </a:lnTo>
                <a:lnTo>
                  <a:pt x="3925" y="5954"/>
                </a:lnTo>
                <a:lnTo>
                  <a:pt x="3943" y="5975"/>
                </a:lnTo>
                <a:lnTo>
                  <a:pt x="3959" y="5995"/>
                </a:lnTo>
                <a:lnTo>
                  <a:pt x="3975" y="6015"/>
                </a:lnTo>
                <a:lnTo>
                  <a:pt x="3990" y="6033"/>
                </a:lnTo>
                <a:lnTo>
                  <a:pt x="4005" y="6050"/>
                </a:lnTo>
                <a:lnTo>
                  <a:pt x="4019" y="6067"/>
                </a:lnTo>
                <a:lnTo>
                  <a:pt x="4032" y="6084"/>
                </a:lnTo>
                <a:lnTo>
                  <a:pt x="4045" y="6098"/>
                </a:lnTo>
                <a:lnTo>
                  <a:pt x="4057" y="6113"/>
                </a:lnTo>
                <a:lnTo>
                  <a:pt x="4069" y="6126"/>
                </a:lnTo>
                <a:lnTo>
                  <a:pt x="4079" y="6139"/>
                </a:lnTo>
                <a:lnTo>
                  <a:pt x="4088" y="6150"/>
                </a:lnTo>
                <a:lnTo>
                  <a:pt x="4098" y="6162"/>
                </a:lnTo>
                <a:lnTo>
                  <a:pt x="4106" y="6171"/>
                </a:lnTo>
                <a:lnTo>
                  <a:pt x="4113" y="6181"/>
                </a:lnTo>
                <a:lnTo>
                  <a:pt x="4121" y="6189"/>
                </a:lnTo>
                <a:lnTo>
                  <a:pt x="4127" y="6196"/>
                </a:lnTo>
                <a:lnTo>
                  <a:pt x="4132" y="6202"/>
                </a:lnTo>
                <a:lnTo>
                  <a:pt x="4136" y="6208"/>
                </a:lnTo>
                <a:lnTo>
                  <a:pt x="4141" y="6212"/>
                </a:lnTo>
                <a:lnTo>
                  <a:pt x="4144" y="6216"/>
                </a:lnTo>
                <a:lnTo>
                  <a:pt x="4146" y="6218"/>
                </a:lnTo>
                <a:lnTo>
                  <a:pt x="4147" y="6219"/>
                </a:lnTo>
                <a:lnTo>
                  <a:pt x="4147" y="6220"/>
                </a:lnTo>
              </a:path>
            </a:pathLst>
          </a:custGeom>
          <a:noFill/>
          <a:ln w="57150">
            <a:solidFill>
              <a:srgbClr val="A70998"/>
            </a:solidFill>
            <a:round/>
            <a:headEnd/>
            <a:tailEnd/>
          </a:ln>
        </p:spPr>
        <p:txBody>
          <a:bodyPr>
            <a:prstTxWarp prst="textNoShape">
              <a:avLst/>
            </a:prstTxWarp>
          </a:bodyPr>
          <a:lstStyle/>
          <a:p>
            <a:endParaRPr lang="en-US" sz="1400">
              <a:latin typeface="Times New Roman" pitchFamily="18" charset="0"/>
              <a:cs typeface="Times New Roman" pitchFamily="18" charset="0"/>
            </a:endParaRPr>
          </a:p>
        </p:txBody>
      </p:sp>
      <p:sp>
        <p:nvSpPr>
          <p:cNvPr id="58" name="Rectangle 36"/>
          <p:cNvSpPr>
            <a:spLocks noChangeAspect="1" noChangeArrowheads="1"/>
          </p:cNvSpPr>
          <p:nvPr/>
        </p:nvSpPr>
        <p:spPr bwMode="auto">
          <a:xfrm>
            <a:off x="6852595" y="4727829"/>
            <a:ext cx="337832" cy="276999"/>
          </a:xfrm>
          <a:prstGeom prst="rect">
            <a:avLst/>
          </a:prstGeom>
          <a:noFill/>
          <a:ln w="9525">
            <a:noFill/>
            <a:miter lim="800000"/>
            <a:headEnd/>
            <a:tailEnd/>
          </a:ln>
        </p:spPr>
        <p:txBody>
          <a:bodyPr wrap="square" lIns="0" tIns="0" rIns="0" bIns="0">
            <a:prstTxWarp prst="textNoShape">
              <a:avLst/>
            </a:prstTxWarp>
            <a:spAutoFit/>
          </a:bodyPr>
          <a:lstStyle/>
          <a:p>
            <a:r>
              <a:rPr kumimoji="0" lang="en-US" b="1" i="1" dirty="0">
                <a:solidFill>
                  <a:srgbClr val="A70998"/>
                </a:solidFill>
                <a:latin typeface="Times New Roman" pitchFamily="18" charset="0"/>
                <a:cs typeface="Times New Roman" pitchFamily="18" charset="0"/>
              </a:rPr>
              <a:t> D</a:t>
            </a:r>
            <a:r>
              <a:rPr kumimoji="0" lang="en-US" b="1" i="1" baseline="-25000" dirty="0">
                <a:solidFill>
                  <a:srgbClr val="A70998"/>
                </a:solidFill>
                <a:latin typeface="Times New Roman" pitchFamily="18" charset="0"/>
                <a:cs typeface="Times New Roman" pitchFamily="18" charset="0"/>
              </a:rPr>
              <a:t>1</a:t>
            </a:r>
            <a:endParaRPr kumimoji="0" lang="en-US" b="1" baseline="-25000" dirty="0">
              <a:solidFill>
                <a:srgbClr val="A70998"/>
              </a:solidFill>
              <a:latin typeface="Times New Roman" pitchFamily="18" charset="0"/>
              <a:cs typeface="Times New Roman" pitchFamily="18" charset="0"/>
            </a:endParaRPr>
          </a:p>
        </p:txBody>
      </p:sp>
      <p:sp>
        <p:nvSpPr>
          <p:cNvPr id="62" name="Rectangle 40"/>
          <p:cNvSpPr>
            <a:spLocks noChangeArrowheads="1"/>
          </p:cNvSpPr>
          <p:nvPr/>
        </p:nvSpPr>
        <p:spPr bwMode="auto">
          <a:xfrm>
            <a:off x="5926089" y="3340367"/>
            <a:ext cx="160300" cy="246221"/>
          </a:xfrm>
          <a:prstGeom prst="rect">
            <a:avLst/>
          </a:prstGeom>
          <a:noFill/>
          <a:ln w="9525">
            <a:noFill/>
            <a:miter lim="800000"/>
            <a:headEnd/>
            <a:tailEnd/>
          </a:ln>
        </p:spPr>
        <p:txBody>
          <a:bodyPr wrap="none" lIns="0" tIns="0" rIns="0" bIns="0">
            <a:prstTxWarp prst="textNoShape">
              <a:avLst/>
            </a:prstTxWarp>
            <a:spAutoFit/>
          </a:bodyPr>
          <a:lstStyle/>
          <a:p>
            <a:r>
              <a:rPr lang="en-US" sz="1600" b="1" i="1" dirty="0">
                <a:latin typeface="Times New Roman" pitchFamily="18" charset="0"/>
                <a:cs typeface="Times New Roman" pitchFamily="18" charset="0"/>
              </a:rPr>
              <a:t>e</a:t>
            </a:r>
            <a:r>
              <a:rPr lang="en-US" sz="1600" b="1" i="1" baseline="-25000" dirty="0">
                <a:latin typeface="Times New Roman" pitchFamily="18" charset="0"/>
                <a:cs typeface="Times New Roman" pitchFamily="18" charset="0"/>
              </a:rPr>
              <a:t>1</a:t>
            </a:r>
          </a:p>
        </p:txBody>
      </p:sp>
      <p:sp>
        <p:nvSpPr>
          <p:cNvPr id="66" name="Rectangle 26"/>
          <p:cNvSpPr>
            <a:spLocks noChangeAspect="1" noChangeArrowheads="1"/>
          </p:cNvSpPr>
          <p:nvPr/>
        </p:nvSpPr>
        <p:spPr bwMode="auto">
          <a:xfrm>
            <a:off x="4416590" y="3648290"/>
            <a:ext cx="200376"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000000"/>
                </a:solidFill>
                <a:latin typeface="Times New Roman" pitchFamily="18" charset="0"/>
                <a:cs typeface="Times New Roman" pitchFamily="18" charset="0"/>
              </a:rPr>
              <a:t>r</a:t>
            </a:r>
            <a:r>
              <a:rPr kumimoji="0" lang="en-US" sz="1600" b="1" i="1" baseline="-25000" dirty="0">
                <a:solidFill>
                  <a:srgbClr val="000000"/>
                </a:solidFill>
                <a:latin typeface="Times New Roman" pitchFamily="18" charset="0"/>
                <a:cs typeface="Times New Roman" pitchFamily="18" charset="0"/>
              </a:rPr>
              <a:t>1</a:t>
            </a:r>
            <a:r>
              <a:rPr kumimoji="0" lang="en-US" sz="1600" b="1" i="1" dirty="0">
                <a:solidFill>
                  <a:srgbClr val="000000"/>
                </a:solidFill>
                <a:latin typeface="Times New Roman" pitchFamily="18" charset="0"/>
                <a:cs typeface="Times New Roman" pitchFamily="18" charset="0"/>
              </a:rPr>
              <a:t> </a:t>
            </a:r>
            <a:endParaRPr kumimoji="0" lang="en-US" sz="1600" b="1" dirty="0">
              <a:solidFill>
                <a:schemeClr val="tx1"/>
              </a:solidFill>
              <a:latin typeface="Times New Roman" pitchFamily="18" charset="0"/>
              <a:cs typeface="Times New Roman" pitchFamily="18" charset="0"/>
            </a:endParaRPr>
          </a:p>
        </p:txBody>
      </p:sp>
      <p:sp>
        <p:nvSpPr>
          <p:cNvPr id="67" name="Line 45"/>
          <p:cNvSpPr>
            <a:spLocks noChangeAspect="1" noChangeShapeType="1"/>
          </p:cNvSpPr>
          <p:nvPr/>
        </p:nvSpPr>
        <p:spPr bwMode="auto">
          <a:xfrm flipH="1">
            <a:off x="4725209" y="3748412"/>
            <a:ext cx="1247150" cy="0"/>
          </a:xfrm>
          <a:prstGeom prst="line">
            <a:avLst/>
          </a:prstGeom>
          <a:noFill/>
          <a:ln w="31750" cap="rnd">
            <a:solidFill>
              <a:schemeClr val="tx1"/>
            </a:solidFill>
            <a:prstDash val="sysDot"/>
            <a:round/>
            <a:headEnd/>
            <a:tailEnd/>
          </a:ln>
        </p:spPr>
        <p:txBody>
          <a:bodyPr>
            <a:prstTxWarp prst="textNoShape">
              <a:avLst/>
            </a:prstTxWarp>
          </a:bodyPr>
          <a:lstStyle/>
          <a:p>
            <a:endParaRPr lang="en-US" sz="1400">
              <a:latin typeface="Times New Roman" pitchFamily="18" charset="0"/>
              <a:cs typeface="Times New Roman" pitchFamily="18" charset="0"/>
            </a:endParaRPr>
          </a:p>
        </p:txBody>
      </p:sp>
      <p:sp>
        <p:nvSpPr>
          <p:cNvPr id="59" name="Freeform 15"/>
          <p:cNvSpPr>
            <a:spLocks/>
          </p:cNvSpPr>
          <p:nvPr/>
        </p:nvSpPr>
        <p:spPr bwMode="auto">
          <a:xfrm>
            <a:off x="5912828" y="3686499"/>
            <a:ext cx="119063" cy="119063"/>
          </a:xfrm>
          <a:custGeom>
            <a:avLst/>
            <a:gdLst>
              <a:gd name="T0" fmla="*/ 0 w 173"/>
              <a:gd name="T1" fmla="*/ 59876 h 173"/>
              <a:gd name="T2" fmla="*/ 8947 w 173"/>
              <a:gd name="T3" fmla="*/ 29594 h 173"/>
              <a:gd name="T4" fmla="*/ 29594 w 173"/>
              <a:gd name="T5" fmla="*/ 8259 h 173"/>
              <a:gd name="T6" fmla="*/ 59876 w 173"/>
              <a:gd name="T7" fmla="*/ 0 h 173"/>
              <a:gd name="T8" fmla="*/ 59876 w 173"/>
              <a:gd name="T9" fmla="*/ 0 h 173"/>
              <a:gd name="T10" fmla="*/ 90158 w 173"/>
              <a:gd name="T11" fmla="*/ 8259 h 173"/>
              <a:gd name="T12" fmla="*/ 111493 w 173"/>
              <a:gd name="T13" fmla="*/ 29594 h 173"/>
              <a:gd name="T14" fmla="*/ 119063 w 173"/>
              <a:gd name="T15" fmla="*/ 59876 h 173"/>
              <a:gd name="T16" fmla="*/ 119063 w 173"/>
              <a:gd name="T17" fmla="*/ 59876 h 173"/>
              <a:gd name="T18" fmla="*/ 111493 w 173"/>
              <a:gd name="T19" fmla="*/ 89469 h 173"/>
              <a:gd name="T20" fmla="*/ 90158 w 173"/>
              <a:gd name="T21" fmla="*/ 110804 h 173"/>
              <a:gd name="T22" fmla="*/ 59876 w 173"/>
              <a:gd name="T23" fmla="*/ 119063 h 173"/>
              <a:gd name="T24" fmla="*/ 59876 w 173"/>
              <a:gd name="T25" fmla="*/ 119063 h 173"/>
              <a:gd name="T26" fmla="*/ 29594 w 173"/>
              <a:gd name="T27" fmla="*/ 110804 h 173"/>
              <a:gd name="T28" fmla="*/ 8947 w 173"/>
              <a:gd name="T29" fmla="*/ 89469 h 173"/>
              <a:gd name="T30" fmla="*/ 0 w 173"/>
              <a:gd name="T31" fmla="*/ 59876 h 173"/>
              <a:gd name="T32" fmla="*/ 0 w 173"/>
              <a:gd name="T33" fmla="*/ 59876 h 173"/>
              <a:gd name="T34" fmla="*/ 0 w 173"/>
              <a:gd name="T35" fmla="*/ 59876 h 1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3"/>
              <a:gd name="T55" fmla="*/ 0 h 173"/>
              <a:gd name="T56" fmla="*/ 173 w 173"/>
              <a:gd name="T57" fmla="*/ 173 h 1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3" h="173">
                <a:moveTo>
                  <a:pt x="0" y="87"/>
                </a:moveTo>
                <a:lnTo>
                  <a:pt x="13" y="43"/>
                </a:lnTo>
                <a:lnTo>
                  <a:pt x="43" y="12"/>
                </a:lnTo>
                <a:lnTo>
                  <a:pt x="87" y="0"/>
                </a:lnTo>
                <a:lnTo>
                  <a:pt x="131" y="12"/>
                </a:lnTo>
                <a:lnTo>
                  <a:pt x="162" y="43"/>
                </a:lnTo>
                <a:lnTo>
                  <a:pt x="173" y="87"/>
                </a:lnTo>
                <a:lnTo>
                  <a:pt x="162" y="130"/>
                </a:lnTo>
                <a:lnTo>
                  <a:pt x="131" y="161"/>
                </a:lnTo>
                <a:lnTo>
                  <a:pt x="87" y="173"/>
                </a:lnTo>
                <a:lnTo>
                  <a:pt x="43" y="161"/>
                </a:lnTo>
                <a:lnTo>
                  <a:pt x="13" y="130"/>
                </a:lnTo>
                <a:lnTo>
                  <a:pt x="0" y="87"/>
                </a:lnTo>
              </a:path>
            </a:pathLst>
          </a:custGeom>
          <a:solidFill>
            <a:srgbClr val="FFFF00"/>
          </a:solidFill>
          <a:ln w="38100">
            <a:solidFill>
              <a:srgbClr val="000000"/>
            </a:solidFill>
            <a:round/>
            <a:headEnd/>
            <a:tailEnd/>
          </a:ln>
        </p:spPr>
        <p:txBody>
          <a:bodyPr>
            <a:prstTxWarp prst="textNoShape">
              <a:avLst/>
            </a:prstTxWarp>
          </a:bodyPr>
          <a:lstStyle/>
          <a:p>
            <a:endParaRPr lang="en-US" sz="1400">
              <a:latin typeface="Times New Roman" pitchFamily="18" charset="0"/>
              <a:cs typeface="Times New Roman" pitchFamily="18" charset="0"/>
            </a:endParaRPr>
          </a:p>
        </p:txBody>
      </p:sp>
      <p:grpSp>
        <p:nvGrpSpPr>
          <p:cNvPr id="63" name="Group 44"/>
          <p:cNvGrpSpPr>
            <a:grpSpLocks/>
          </p:cNvGrpSpPr>
          <p:nvPr/>
        </p:nvGrpSpPr>
        <p:grpSpPr bwMode="auto">
          <a:xfrm>
            <a:off x="6325594" y="3160904"/>
            <a:ext cx="361951" cy="246063"/>
            <a:chOff x="3392" y="1562"/>
            <a:chExt cx="228" cy="155"/>
          </a:xfrm>
        </p:grpSpPr>
        <p:sp>
          <p:nvSpPr>
            <p:cNvPr id="64" name="Text Box 41"/>
            <p:cNvSpPr txBox="1">
              <a:spLocks noChangeArrowheads="1"/>
            </p:cNvSpPr>
            <p:nvPr/>
          </p:nvSpPr>
          <p:spPr bwMode="auto">
            <a:xfrm>
              <a:off x="3519" y="1562"/>
              <a:ext cx="101" cy="155"/>
            </a:xfrm>
            <a:prstGeom prst="rect">
              <a:avLst/>
            </a:prstGeom>
            <a:noFill/>
            <a:ln w="9525">
              <a:noFill/>
              <a:miter lim="800000"/>
              <a:headEnd/>
              <a:tailEnd/>
            </a:ln>
          </p:spPr>
          <p:txBody>
            <a:bodyPr wrap="none" lIns="0" tIns="0" rIns="0" bIns="0">
              <a:prstTxWarp prst="textNoShape">
                <a:avLst/>
              </a:prstTxWarp>
              <a:spAutoFit/>
            </a:bodyPr>
            <a:lstStyle/>
            <a:p>
              <a:r>
                <a:rPr lang="en-US" sz="1600" b="1" i="1" dirty="0">
                  <a:latin typeface="Times New Roman" pitchFamily="18" charset="0"/>
                  <a:cs typeface="Times New Roman" pitchFamily="18" charset="0"/>
                </a:rPr>
                <a:t>e</a:t>
              </a:r>
              <a:r>
                <a:rPr lang="en-US" sz="1600" b="1" i="1" baseline="-25000" dirty="0">
                  <a:latin typeface="Times New Roman" pitchFamily="18" charset="0"/>
                  <a:cs typeface="Times New Roman" pitchFamily="18" charset="0"/>
                </a:rPr>
                <a:t>2</a:t>
              </a:r>
              <a:endParaRPr lang="en-US" sz="1600" b="1" dirty="0">
                <a:solidFill>
                  <a:schemeClr val="tx1"/>
                </a:solidFill>
                <a:latin typeface="Times New Roman" pitchFamily="18" charset="0"/>
                <a:cs typeface="Times New Roman" pitchFamily="18" charset="0"/>
              </a:endParaRPr>
            </a:p>
          </p:txBody>
        </p:sp>
        <p:sp>
          <p:nvSpPr>
            <p:cNvPr id="65" name="Freeform 23"/>
            <p:cNvSpPr>
              <a:spLocks/>
            </p:cNvSpPr>
            <p:nvPr/>
          </p:nvSpPr>
          <p:spPr bwMode="auto">
            <a:xfrm>
              <a:off x="3392" y="1612"/>
              <a:ext cx="75" cy="75"/>
            </a:xfrm>
            <a:custGeom>
              <a:avLst/>
              <a:gdLst>
                <a:gd name="T0" fmla="*/ 0 w 173"/>
                <a:gd name="T1" fmla="*/ 38 h 173"/>
                <a:gd name="T2" fmla="*/ 6 w 173"/>
                <a:gd name="T3" fmla="*/ 19 h 173"/>
                <a:gd name="T4" fmla="*/ 19 w 173"/>
                <a:gd name="T5" fmla="*/ 5 h 173"/>
                <a:gd name="T6" fmla="*/ 38 w 173"/>
                <a:gd name="T7" fmla="*/ 0 h 173"/>
                <a:gd name="T8" fmla="*/ 38 w 173"/>
                <a:gd name="T9" fmla="*/ 0 h 173"/>
                <a:gd name="T10" fmla="*/ 57 w 173"/>
                <a:gd name="T11" fmla="*/ 5 h 173"/>
                <a:gd name="T12" fmla="*/ 70 w 173"/>
                <a:gd name="T13" fmla="*/ 19 h 173"/>
                <a:gd name="T14" fmla="*/ 75 w 173"/>
                <a:gd name="T15" fmla="*/ 38 h 173"/>
                <a:gd name="T16" fmla="*/ 75 w 173"/>
                <a:gd name="T17" fmla="*/ 38 h 173"/>
                <a:gd name="T18" fmla="*/ 70 w 173"/>
                <a:gd name="T19" fmla="*/ 56 h 173"/>
                <a:gd name="T20" fmla="*/ 57 w 173"/>
                <a:gd name="T21" fmla="*/ 70 h 173"/>
                <a:gd name="T22" fmla="*/ 38 w 173"/>
                <a:gd name="T23" fmla="*/ 75 h 173"/>
                <a:gd name="T24" fmla="*/ 38 w 173"/>
                <a:gd name="T25" fmla="*/ 75 h 173"/>
                <a:gd name="T26" fmla="*/ 19 w 173"/>
                <a:gd name="T27" fmla="*/ 70 h 173"/>
                <a:gd name="T28" fmla="*/ 6 w 173"/>
                <a:gd name="T29" fmla="*/ 56 h 173"/>
                <a:gd name="T30" fmla="*/ 0 w 173"/>
                <a:gd name="T31" fmla="*/ 38 h 173"/>
                <a:gd name="T32" fmla="*/ 0 w 173"/>
                <a:gd name="T33" fmla="*/ 38 h 173"/>
                <a:gd name="T34" fmla="*/ 0 w 173"/>
                <a:gd name="T35" fmla="*/ 38 h 1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3"/>
                <a:gd name="T55" fmla="*/ 0 h 173"/>
                <a:gd name="T56" fmla="*/ 173 w 173"/>
                <a:gd name="T57" fmla="*/ 173 h 1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3" h="173">
                  <a:moveTo>
                    <a:pt x="0" y="87"/>
                  </a:moveTo>
                  <a:lnTo>
                    <a:pt x="13" y="43"/>
                  </a:lnTo>
                  <a:lnTo>
                    <a:pt x="43" y="12"/>
                  </a:lnTo>
                  <a:lnTo>
                    <a:pt x="87" y="0"/>
                  </a:lnTo>
                  <a:lnTo>
                    <a:pt x="131" y="12"/>
                  </a:lnTo>
                  <a:lnTo>
                    <a:pt x="162" y="43"/>
                  </a:lnTo>
                  <a:lnTo>
                    <a:pt x="173" y="87"/>
                  </a:lnTo>
                  <a:lnTo>
                    <a:pt x="162" y="130"/>
                  </a:lnTo>
                  <a:lnTo>
                    <a:pt x="131" y="161"/>
                  </a:lnTo>
                  <a:lnTo>
                    <a:pt x="87" y="173"/>
                  </a:lnTo>
                  <a:lnTo>
                    <a:pt x="43" y="161"/>
                  </a:lnTo>
                  <a:lnTo>
                    <a:pt x="13" y="130"/>
                  </a:lnTo>
                  <a:lnTo>
                    <a:pt x="0" y="87"/>
                  </a:lnTo>
                </a:path>
              </a:pathLst>
            </a:custGeom>
            <a:solidFill>
              <a:srgbClr val="FFFF00"/>
            </a:solidFill>
            <a:ln w="38100">
              <a:solidFill>
                <a:srgbClr val="000000"/>
              </a:solidFill>
              <a:round/>
              <a:headEnd/>
              <a:tailEnd/>
            </a:ln>
          </p:spPr>
          <p:txBody>
            <a:bodyPr>
              <a:prstTxWarp prst="textNoShape">
                <a:avLst/>
              </a:prstTxWarp>
            </a:bodyPr>
            <a:lstStyle/>
            <a:p>
              <a:endParaRPr lang="en-US" sz="1600" b="1">
                <a:latin typeface="Times New Roman" pitchFamily="18" charset="0"/>
                <a:cs typeface="Times New Roman" pitchFamily="18" charset="0"/>
              </a:endParaRPr>
            </a:p>
          </p:txBody>
        </p:sp>
      </p:grpSp>
      <p:grpSp>
        <p:nvGrpSpPr>
          <p:cNvPr id="8" name="Group 7"/>
          <p:cNvGrpSpPr/>
          <p:nvPr/>
        </p:nvGrpSpPr>
        <p:grpSpPr>
          <a:xfrm>
            <a:off x="4624307" y="1439997"/>
            <a:ext cx="2036320" cy="789177"/>
            <a:chOff x="4624307" y="1439997"/>
            <a:chExt cx="2036320" cy="789177"/>
          </a:xfrm>
        </p:grpSpPr>
        <p:sp>
          <p:nvSpPr>
            <p:cNvPr id="68" name="Left Brace 67"/>
            <p:cNvSpPr/>
            <p:nvPr/>
          </p:nvSpPr>
          <p:spPr bwMode="auto">
            <a:xfrm rot="5400000">
              <a:off x="5252962" y="1804257"/>
              <a:ext cx="247650" cy="602183"/>
            </a:xfrm>
            <a:prstGeom prst="leftBrace">
              <a:avLst/>
            </a:prstGeom>
            <a:noFill/>
            <a:ln w="38100" cap="flat" cmpd="sng" algn="ctr">
              <a:solidFill>
                <a:schemeClr val="tx1"/>
              </a:solidFill>
              <a:prstDash val="solid"/>
              <a:round/>
              <a:headEnd type="none" w="med" len="med"/>
              <a:tailEnd type="none" w="med" len="med"/>
            </a:ln>
            <a:effectLst>
              <a:outerShdw blurRad="63500" dist="35921" dir="2700000" algn="ctr" rotWithShape="0">
                <a:srgbClr val="808080"/>
              </a:outerShdw>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en-US" sz="2000" b="1" i="0" u="none" strike="noStrike" cap="none" normalizeH="0" baseline="0">
                <a:ln>
                  <a:noFill/>
                </a:ln>
                <a:solidFill>
                  <a:schemeClr val="bg2"/>
                </a:solidFill>
                <a:effectLst/>
                <a:latin typeface="Times New Roman" pitchFamily="18" charset="0"/>
                <a:cs typeface="Times New Roman" pitchFamily="18" charset="0"/>
              </a:endParaRPr>
            </a:p>
          </p:txBody>
        </p:sp>
        <p:cxnSp>
          <p:nvCxnSpPr>
            <p:cNvPr id="4" name="Straight Connector 3"/>
            <p:cNvCxnSpPr>
              <a:stCxn id="68" idx="1"/>
              <a:endCxn id="69" idx="2"/>
            </p:cNvCxnSpPr>
            <p:nvPr/>
          </p:nvCxnSpPr>
          <p:spPr>
            <a:xfrm flipV="1">
              <a:off x="5376787" y="1714523"/>
              <a:ext cx="265680" cy="267001"/>
            </a:xfrm>
            <a:prstGeom prst="line">
              <a:avLst/>
            </a:prstGeom>
            <a:ln w="28575">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60" name="Rectangle 38"/>
            <p:cNvSpPr>
              <a:spLocks noChangeArrowheads="1"/>
            </p:cNvSpPr>
            <p:nvPr/>
          </p:nvSpPr>
          <p:spPr bwMode="auto">
            <a:xfrm>
              <a:off x="4678550" y="1439997"/>
              <a:ext cx="1907481" cy="311150"/>
            </a:xfrm>
            <a:prstGeom prst="rect">
              <a:avLst/>
            </a:prstGeom>
            <a:solidFill>
              <a:srgbClr val="FFFFCC"/>
            </a:solidFill>
            <a:ln w="12700">
              <a:solidFill>
                <a:schemeClr val="tx1"/>
              </a:solidFill>
              <a:miter lim="800000"/>
              <a:headEnd/>
              <a:tailEnd/>
            </a:ln>
            <a:effectLst>
              <a:outerShdw blurRad="50800" dist="38100" dir="2700000" algn="tl" rotWithShape="0">
                <a:prstClr val="black">
                  <a:alpha val="40000"/>
                </a:prstClr>
              </a:outerShdw>
            </a:effectLst>
          </p:spPr>
          <p:txBody>
            <a:bodyPr wrap="none" anchor="ctr">
              <a:prstTxWarp prst="textNoShape">
                <a:avLst/>
              </a:prstTxWarp>
            </a:bodyPr>
            <a:lstStyle/>
            <a:p>
              <a:pPr>
                <a:defRPr/>
              </a:pPr>
              <a:endParaRPr lang="en-US" sz="1400">
                <a:latin typeface="Times New Roman" pitchFamily="18" charset="0"/>
                <a:cs typeface="Times New Roman" pitchFamily="18" charset="0"/>
              </a:endParaRPr>
            </a:p>
          </p:txBody>
        </p:sp>
        <p:sp>
          <p:nvSpPr>
            <p:cNvPr id="69" name="Rectangle 39"/>
            <p:cNvSpPr>
              <a:spLocks noChangeArrowheads="1"/>
            </p:cNvSpPr>
            <p:nvPr/>
          </p:nvSpPr>
          <p:spPr bwMode="auto">
            <a:xfrm>
              <a:off x="4624307" y="1492924"/>
              <a:ext cx="2036320" cy="221599"/>
            </a:xfrm>
            <a:prstGeom prst="rect">
              <a:avLst/>
            </a:prstGeom>
            <a:noFill/>
            <a:ln w="9525">
              <a:noFill/>
              <a:miter lim="800000"/>
              <a:headEnd/>
              <a:tailEnd/>
            </a:ln>
          </p:spPr>
          <p:txBody>
            <a:bodyPr wrap="square" lIns="0" tIns="0" rIns="0" bIns="0">
              <a:prstTxWarp prst="textNoShape">
                <a:avLst/>
              </a:prstTxWarp>
              <a:spAutoFit/>
            </a:bodyPr>
            <a:lstStyle/>
            <a:p>
              <a:pPr algn="ctr">
                <a:lnSpc>
                  <a:spcPct val="90000"/>
                </a:lnSpc>
              </a:pPr>
              <a:r>
                <a:rPr kumimoji="0" lang="en-US" sz="1600" b="0" dirty="0" smtClean="0">
                  <a:solidFill>
                    <a:srgbClr val="000000"/>
                  </a:solidFill>
                  <a:latin typeface="Times New Roman" pitchFamily="18" charset="0"/>
                  <a:cs typeface="Times New Roman" pitchFamily="18" charset="0"/>
                </a:rPr>
                <a:t>Deficit = $100 billion</a:t>
              </a:r>
              <a:endParaRPr kumimoji="0" lang="en-US" sz="1600" b="0" dirty="0">
                <a:solidFill>
                  <a:srgbClr val="000000"/>
                </a:solidFill>
                <a:latin typeface="Times New Roman" pitchFamily="18" charset="0"/>
                <a:cs typeface="Times New Roman" pitchFamily="18" charset="0"/>
              </a:endParaRPr>
            </a:p>
          </p:txBody>
        </p:sp>
      </p:grpSp>
    </p:spTree>
    <p:extLst>
      <p:ext uri="{BB962C8B-B14F-4D97-AF65-F5344CB8AC3E}">
        <p14:creationId xmlns:p14="http://schemas.microsoft.com/office/powerpoint/2010/main" val="1907597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2" presetClass="entr" presetSubtype="8" fill="hold" nodeType="afterEffect">
                                  <p:stCondLst>
                                    <p:cond delay="0"/>
                                  </p:stCondLst>
                                  <p:childTnLst>
                                    <p:set>
                                      <p:cBhvr>
                                        <p:cTn id="12" dur="1" fill="hold">
                                          <p:stCondLst>
                                            <p:cond delay="0"/>
                                          </p:stCondLst>
                                        </p:cTn>
                                        <p:tgtEl>
                                          <p:spTgt spid="53"/>
                                        </p:tgtEl>
                                        <p:attrNameLst>
                                          <p:attrName>style.visibility</p:attrName>
                                        </p:attrNameLst>
                                      </p:cBhvr>
                                      <p:to>
                                        <p:strVal val="visible"/>
                                      </p:to>
                                    </p:set>
                                    <p:animEffect transition="in" filter="slide(fromLeft)">
                                      <p:cBhvr>
                                        <p:cTn id="13" dur="500"/>
                                        <p:tgtEl>
                                          <p:spTgt spid="53"/>
                                        </p:tgtEl>
                                      </p:cBhvr>
                                    </p:animEffect>
                                  </p:childTnLst>
                                </p:cTn>
                              </p:par>
                            </p:childTnLst>
                          </p:cTn>
                        </p:par>
                        <p:par>
                          <p:cTn id="14" fill="hold">
                            <p:stCondLst>
                              <p:cond delay="1000"/>
                            </p:stCondLst>
                            <p:childTnLst>
                              <p:par>
                                <p:cTn id="15" presetID="23" presetClass="entr" presetSubtype="288" fill="hold" nodeType="afterEffect">
                                  <p:stCondLst>
                                    <p:cond delay="0"/>
                                  </p:stCondLst>
                                  <p:childTnLst>
                                    <p:set>
                                      <p:cBhvr>
                                        <p:cTn id="16" dur="1" fill="hold">
                                          <p:stCondLst>
                                            <p:cond delay="0"/>
                                          </p:stCondLst>
                                        </p:cTn>
                                        <p:tgtEl>
                                          <p:spTgt spid="63"/>
                                        </p:tgtEl>
                                        <p:attrNameLst>
                                          <p:attrName>style.visibility</p:attrName>
                                        </p:attrNameLst>
                                      </p:cBhvr>
                                      <p:to>
                                        <p:strVal val="visible"/>
                                      </p:to>
                                    </p:set>
                                    <p:anim calcmode="lin" valueType="num">
                                      <p:cBhvr>
                                        <p:cTn id="17" dur="500" fill="hold"/>
                                        <p:tgtEl>
                                          <p:spTgt spid="63"/>
                                        </p:tgtEl>
                                        <p:attrNameLst>
                                          <p:attrName>ppt_w</p:attrName>
                                        </p:attrNameLst>
                                      </p:cBhvr>
                                      <p:tavLst>
                                        <p:tav tm="0">
                                          <p:val>
                                            <p:strVal val="4/3*#ppt_w"/>
                                          </p:val>
                                        </p:tav>
                                        <p:tav tm="100000">
                                          <p:val>
                                            <p:strVal val="#ppt_w"/>
                                          </p:val>
                                        </p:tav>
                                      </p:tavLst>
                                    </p:anim>
                                    <p:anim calcmode="lin" valueType="num">
                                      <p:cBhvr>
                                        <p:cTn id="18" dur="500" fill="hold"/>
                                        <p:tgtEl>
                                          <p:spTgt spid="63"/>
                                        </p:tgtEl>
                                        <p:attrNameLst>
                                          <p:attrName>ppt_h</p:attrName>
                                        </p:attrNameLst>
                                      </p:cBhvr>
                                      <p:tavLst>
                                        <p:tav tm="0">
                                          <p:val>
                                            <p:strVal val="4/3*#ppt_h"/>
                                          </p:val>
                                        </p:tav>
                                        <p:tav tm="100000">
                                          <p:val>
                                            <p:strVal val="#ppt_h"/>
                                          </p:val>
                                        </p:tav>
                                      </p:tavLst>
                                    </p:anim>
                                  </p:childTnLst>
                                </p:cTn>
                              </p:par>
                            </p:childTnLst>
                          </p:cTn>
                        </p:par>
                        <p:par>
                          <p:cTn id="19" fill="hold">
                            <p:stCondLst>
                              <p:cond delay="1500"/>
                            </p:stCondLst>
                            <p:childTnLst>
                              <p:par>
                                <p:cTn id="20" presetID="17" presetClass="entr" presetSubtype="1" fill="hold" grpId="0" nodeType="afterEffect">
                                  <p:stCondLst>
                                    <p:cond delay="0"/>
                                  </p:stCondLst>
                                  <p:childTnLst>
                                    <p:set>
                                      <p:cBhvr>
                                        <p:cTn id="21" dur="1" fill="hold">
                                          <p:stCondLst>
                                            <p:cond delay="0"/>
                                          </p:stCondLst>
                                        </p:cTn>
                                        <p:tgtEl>
                                          <p:spTgt spid="28"/>
                                        </p:tgtEl>
                                        <p:attrNameLst>
                                          <p:attrName>style.visibility</p:attrName>
                                        </p:attrNameLst>
                                      </p:cBhvr>
                                      <p:to>
                                        <p:strVal val="visible"/>
                                      </p:to>
                                    </p:set>
                                    <p:anim calcmode="lin" valueType="num">
                                      <p:cBhvr>
                                        <p:cTn id="22" dur="500" fill="hold"/>
                                        <p:tgtEl>
                                          <p:spTgt spid="28"/>
                                        </p:tgtEl>
                                        <p:attrNameLst>
                                          <p:attrName>ppt_x</p:attrName>
                                        </p:attrNameLst>
                                      </p:cBhvr>
                                      <p:tavLst>
                                        <p:tav tm="0">
                                          <p:val>
                                            <p:strVal val="#ppt_x"/>
                                          </p:val>
                                        </p:tav>
                                        <p:tav tm="100000">
                                          <p:val>
                                            <p:strVal val="#ppt_x"/>
                                          </p:val>
                                        </p:tav>
                                      </p:tavLst>
                                    </p:anim>
                                    <p:anim calcmode="lin" valueType="num">
                                      <p:cBhvr>
                                        <p:cTn id="23" dur="500" fill="hold"/>
                                        <p:tgtEl>
                                          <p:spTgt spid="28"/>
                                        </p:tgtEl>
                                        <p:attrNameLst>
                                          <p:attrName>ppt_y</p:attrName>
                                        </p:attrNameLst>
                                      </p:cBhvr>
                                      <p:tavLst>
                                        <p:tav tm="0">
                                          <p:val>
                                            <p:strVal val="#ppt_y-#ppt_h/2"/>
                                          </p:val>
                                        </p:tav>
                                        <p:tav tm="100000">
                                          <p:val>
                                            <p:strVal val="#ppt_y"/>
                                          </p:val>
                                        </p:tav>
                                      </p:tavLst>
                                    </p:anim>
                                    <p:anim calcmode="lin" valueType="num">
                                      <p:cBhvr>
                                        <p:cTn id="24" dur="500" fill="hold"/>
                                        <p:tgtEl>
                                          <p:spTgt spid="28"/>
                                        </p:tgtEl>
                                        <p:attrNameLst>
                                          <p:attrName>ppt_w</p:attrName>
                                        </p:attrNameLst>
                                      </p:cBhvr>
                                      <p:tavLst>
                                        <p:tav tm="0">
                                          <p:val>
                                            <p:strVal val="#ppt_w"/>
                                          </p:val>
                                        </p:tav>
                                        <p:tav tm="100000">
                                          <p:val>
                                            <p:strVal val="#ppt_w"/>
                                          </p:val>
                                        </p:tav>
                                      </p:tavLst>
                                    </p:anim>
                                    <p:anim calcmode="lin" valueType="num">
                                      <p:cBhvr>
                                        <p:cTn id="25" dur="500" fill="hold"/>
                                        <p:tgtEl>
                                          <p:spTgt spid="28"/>
                                        </p:tgtEl>
                                        <p:attrNameLst>
                                          <p:attrName>ppt_h</p:attrName>
                                        </p:attrNameLst>
                                      </p:cBhvr>
                                      <p:tavLst>
                                        <p:tav tm="0">
                                          <p:val>
                                            <p:fltVal val="0"/>
                                          </p:val>
                                        </p:tav>
                                        <p:tav tm="100000">
                                          <p:val>
                                            <p:strVal val="#ppt_h"/>
                                          </p:val>
                                        </p:tav>
                                      </p:tavLst>
                                    </p:anim>
                                  </p:childTnLst>
                                </p:cTn>
                              </p:par>
                              <p:par>
                                <p:cTn id="26" presetID="17" presetClass="entr" presetSubtype="2" fill="hold" grpId="0" nodeType="withEffect">
                                  <p:stCondLst>
                                    <p:cond delay="0"/>
                                  </p:stCondLst>
                                  <p:childTnLst>
                                    <p:set>
                                      <p:cBhvr>
                                        <p:cTn id="27" dur="1" fill="hold">
                                          <p:stCondLst>
                                            <p:cond delay="0"/>
                                          </p:stCondLst>
                                        </p:cTn>
                                        <p:tgtEl>
                                          <p:spTgt spid="29"/>
                                        </p:tgtEl>
                                        <p:attrNameLst>
                                          <p:attrName>style.visibility</p:attrName>
                                        </p:attrNameLst>
                                      </p:cBhvr>
                                      <p:to>
                                        <p:strVal val="visible"/>
                                      </p:to>
                                    </p:set>
                                    <p:anim calcmode="lin" valueType="num">
                                      <p:cBhvr>
                                        <p:cTn id="28" dur="500" fill="hold"/>
                                        <p:tgtEl>
                                          <p:spTgt spid="29"/>
                                        </p:tgtEl>
                                        <p:attrNameLst>
                                          <p:attrName>ppt_x</p:attrName>
                                        </p:attrNameLst>
                                      </p:cBhvr>
                                      <p:tavLst>
                                        <p:tav tm="0">
                                          <p:val>
                                            <p:strVal val="#ppt_x+#ppt_w/2"/>
                                          </p:val>
                                        </p:tav>
                                        <p:tav tm="100000">
                                          <p:val>
                                            <p:strVal val="#ppt_x"/>
                                          </p:val>
                                        </p:tav>
                                      </p:tavLst>
                                    </p:anim>
                                    <p:anim calcmode="lin" valueType="num">
                                      <p:cBhvr>
                                        <p:cTn id="29" dur="500" fill="hold"/>
                                        <p:tgtEl>
                                          <p:spTgt spid="29"/>
                                        </p:tgtEl>
                                        <p:attrNameLst>
                                          <p:attrName>ppt_y</p:attrName>
                                        </p:attrNameLst>
                                      </p:cBhvr>
                                      <p:tavLst>
                                        <p:tav tm="0">
                                          <p:val>
                                            <p:strVal val="#ppt_y"/>
                                          </p:val>
                                        </p:tav>
                                        <p:tav tm="100000">
                                          <p:val>
                                            <p:strVal val="#ppt_y"/>
                                          </p:val>
                                        </p:tav>
                                      </p:tavLst>
                                    </p:anim>
                                    <p:anim calcmode="lin" valueType="num">
                                      <p:cBhvr>
                                        <p:cTn id="30" dur="500" fill="hold"/>
                                        <p:tgtEl>
                                          <p:spTgt spid="29"/>
                                        </p:tgtEl>
                                        <p:attrNameLst>
                                          <p:attrName>ppt_w</p:attrName>
                                        </p:attrNameLst>
                                      </p:cBhvr>
                                      <p:tavLst>
                                        <p:tav tm="0">
                                          <p:val>
                                            <p:fltVal val="0"/>
                                          </p:val>
                                        </p:tav>
                                        <p:tav tm="100000">
                                          <p:val>
                                            <p:strVal val="#ppt_w"/>
                                          </p:val>
                                        </p:tav>
                                      </p:tavLst>
                                    </p:anim>
                                    <p:anim calcmode="lin" valueType="num">
                                      <p:cBhvr>
                                        <p:cTn id="31" dur="500" fill="hold"/>
                                        <p:tgtEl>
                                          <p:spTgt spid="29"/>
                                        </p:tgtEl>
                                        <p:attrNameLst>
                                          <p:attrName>ppt_h</p:attrName>
                                        </p:attrNameLst>
                                      </p:cBhvr>
                                      <p:tavLst>
                                        <p:tav tm="0">
                                          <p:val>
                                            <p:strVal val="#ppt_h"/>
                                          </p:val>
                                        </p:tav>
                                        <p:tav tm="100000">
                                          <p:val>
                                            <p:strVal val="#ppt_h"/>
                                          </p:val>
                                        </p:tav>
                                      </p:tavLst>
                                    </p:anim>
                                  </p:childTnLst>
                                </p:cTn>
                              </p:par>
                              <p:par>
                                <p:cTn id="32" presetID="23" presetClass="entr" presetSubtype="288" fill="hold" grpId="0" nodeType="withEffect">
                                  <p:stCondLst>
                                    <p:cond delay="0"/>
                                  </p:stCondLst>
                                  <p:childTnLst>
                                    <p:set>
                                      <p:cBhvr>
                                        <p:cTn id="33" dur="1" fill="hold">
                                          <p:stCondLst>
                                            <p:cond delay="0"/>
                                          </p:stCondLst>
                                        </p:cTn>
                                        <p:tgtEl>
                                          <p:spTgt spid="30"/>
                                        </p:tgtEl>
                                        <p:attrNameLst>
                                          <p:attrName>style.visibility</p:attrName>
                                        </p:attrNameLst>
                                      </p:cBhvr>
                                      <p:to>
                                        <p:strVal val="visible"/>
                                      </p:to>
                                    </p:set>
                                    <p:anim calcmode="lin" valueType="num">
                                      <p:cBhvr>
                                        <p:cTn id="34" dur="500" fill="hold"/>
                                        <p:tgtEl>
                                          <p:spTgt spid="30"/>
                                        </p:tgtEl>
                                        <p:attrNameLst>
                                          <p:attrName>ppt_w</p:attrName>
                                        </p:attrNameLst>
                                      </p:cBhvr>
                                      <p:tavLst>
                                        <p:tav tm="0">
                                          <p:val>
                                            <p:strVal val="4/3*#ppt_w"/>
                                          </p:val>
                                        </p:tav>
                                        <p:tav tm="100000">
                                          <p:val>
                                            <p:strVal val="#ppt_w"/>
                                          </p:val>
                                        </p:tav>
                                      </p:tavLst>
                                    </p:anim>
                                    <p:anim calcmode="lin" valueType="num">
                                      <p:cBhvr>
                                        <p:cTn id="35" dur="500" fill="hold"/>
                                        <p:tgtEl>
                                          <p:spTgt spid="30"/>
                                        </p:tgtEl>
                                        <p:attrNameLst>
                                          <p:attrName>ppt_h</p:attrName>
                                        </p:attrNameLst>
                                      </p:cBhvr>
                                      <p:tavLst>
                                        <p:tav tm="0">
                                          <p:val>
                                            <p:strVal val="4/3*#ppt_h"/>
                                          </p:val>
                                        </p:tav>
                                        <p:tav tm="100000">
                                          <p:val>
                                            <p:strVal val="#ppt_h"/>
                                          </p:val>
                                        </p:tav>
                                      </p:tavLst>
                                    </p:anim>
                                  </p:childTnLst>
                                </p:cTn>
                              </p:par>
                              <p:par>
                                <p:cTn id="36" presetID="23" presetClass="entr" presetSubtype="288" fill="hold" grpId="0" nodeType="withEffect">
                                  <p:stCondLst>
                                    <p:cond delay="0"/>
                                  </p:stCondLst>
                                  <p:childTnLst>
                                    <p:set>
                                      <p:cBhvr>
                                        <p:cTn id="37" dur="1" fill="hold">
                                          <p:stCondLst>
                                            <p:cond delay="0"/>
                                          </p:stCondLst>
                                        </p:cTn>
                                        <p:tgtEl>
                                          <p:spTgt spid="45"/>
                                        </p:tgtEl>
                                        <p:attrNameLst>
                                          <p:attrName>style.visibility</p:attrName>
                                        </p:attrNameLst>
                                      </p:cBhvr>
                                      <p:to>
                                        <p:strVal val="visible"/>
                                      </p:to>
                                    </p:set>
                                    <p:anim calcmode="lin" valueType="num">
                                      <p:cBhvr>
                                        <p:cTn id="38" dur="500" fill="hold"/>
                                        <p:tgtEl>
                                          <p:spTgt spid="45"/>
                                        </p:tgtEl>
                                        <p:attrNameLst>
                                          <p:attrName>ppt_w</p:attrName>
                                        </p:attrNameLst>
                                      </p:cBhvr>
                                      <p:tavLst>
                                        <p:tav tm="0">
                                          <p:val>
                                            <p:strVal val="4/3*#ppt_w"/>
                                          </p:val>
                                        </p:tav>
                                        <p:tav tm="100000">
                                          <p:val>
                                            <p:strVal val="#ppt_w"/>
                                          </p:val>
                                        </p:tav>
                                      </p:tavLst>
                                    </p:anim>
                                    <p:anim calcmode="lin" valueType="num">
                                      <p:cBhvr>
                                        <p:cTn id="39" dur="500" fill="hold"/>
                                        <p:tgtEl>
                                          <p:spTgt spid="45"/>
                                        </p:tgtEl>
                                        <p:attrNameLst>
                                          <p:attrName>ppt_h</p:attrName>
                                        </p:attrNameLst>
                                      </p:cBhvr>
                                      <p:tavLst>
                                        <p:tav tm="0">
                                          <p:val>
                                            <p:strVal val="4/3*#ppt_h"/>
                                          </p:val>
                                        </p:tav>
                                        <p:tav tm="100000">
                                          <p:val>
                                            <p:strVal val="#ppt_h"/>
                                          </p:val>
                                        </p:tav>
                                      </p:tavLst>
                                    </p:anim>
                                  </p:childTnLst>
                                </p:cTn>
                              </p:par>
                              <p:par>
                                <p:cTn id="40" presetID="55" presetClass="entr" presetSubtype="0" fill="hold" nodeType="with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p:cTn id="42" dur="1000" fill="hold"/>
                                        <p:tgtEl>
                                          <p:spTgt spid="8"/>
                                        </p:tgtEl>
                                        <p:attrNameLst>
                                          <p:attrName>ppt_w</p:attrName>
                                        </p:attrNameLst>
                                      </p:cBhvr>
                                      <p:tavLst>
                                        <p:tav tm="0">
                                          <p:val>
                                            <p:strVal val="#ppt_w*0.70"/>
                                          </p:val>
                                        </p:tav>
                                        <p:tav tm="100000">
                                          <p:val>
                                            <p:strVal val="#ppt_w"/>
                                          </p:val>
                                        </p:tav>
                                      </p:tavLst>
                                    </p:anim>
                                    <p:anim calcmode="lin" valueType="num">
                                      <p:cBhvr>
                                        <p:cTn id="43" dur="1000" fill="hold"/>
                                        <p:tgtEl>
                                          <p:spTgt spid="8"/>
                                        </p:tgtEl>
                                        <p:attrNameLst>
                                          <p:attrName>ppt_h</p:attrName>
                                        </p:attrNameLst>
                                      </p:cBhvr>
                                      <p:tavLst>
                                        <p:tav tm="0">
                                          <p:val>
                                            <p:strVal val="#ppt_h"/>
                                          </p:val>
                                        </p:tav>
                                        <p:tav tm="100000">
                                          <p:val>
                                            <p:strVal val="#ppt_h"/>
                                          </p:val>
                                        </p:tav>
                                      </p:tavLst>
                                    </p:anim>
                                    <p:animEffect transition="in" filter="fade">
                                      <p:cBhvr>
                                        <p:cTn id="44" dur="1000"/>
                                        <p:tgtEl>
                                          <p:spTgt spid="8"/>
                                        </p:tgtEl>
                                      </p:cBhvr>
                                    </p:animEffect>
                                  </p:childTnLst>
                                </p:cTn>
                              </p:par>
                            </p:childTnLst>
                          </p:cTn>
                        </p:par>
                        <p:par>
                          <p:cTn id="45" fill="hold">
                            <p:stCondLst>
                              <p:cond delay="2500"/>
                            </p:stCondLst>
                            <p:childTnLst>
                              <p:par>
                                <p:cTn id="46" presetID="42" presetClass="entr" presetSubtype="0" fill="hold" grpId="0" nodeType="afterEffect">
                                  <p:stCondLst>
                                    <p:cond delay="0"/>
                                  </p:stCondLst>
                                  <p:childTnLst>
                                    <p:set>
                                      <p:cBhvr>
                                        <p:cTn id="47" dur="1" fill="hold">
                                          <p:stCondLst>
                                            <p:cond delay="0"/>
                                          </p:stCondLst>
                                        </p:cTn>
                                        <p:tgtEl>
                                          <p:spTgt spid="61">
                                            <p:txEl>
                                              <p:pRg st="1" end="1"/>
                                            </p:txEl>
                                          </p:spTgt>
                                        </p:tgtEl>
                                        <p:attrNameLst>
                                          <p:attrName>style.visibility</p:attrName>
                                        </p:attrNameLst>
                                      </p:cBhvr>
                                      <p:to>
                                        <p:strVal val="visible"/>
                                      </p:to>
                                    </p:set>
                                    <p:animEffect transition="in" filter="fade">
                                      <p:cBhvr>
                                        <p:cTn id="48" dur="500"/>
                                        <p:tgtEl>
                                          <p:spTgt spid="61">
                                            <p:txEl>
                                              <p:pRg st="1" end="1"/>
                                            </p:txEl>
                                          </p:spTgt>
                                        </p:tgtEl>
                                      </p:cBhvr>
                                    </p:animEffect>
                                    <p:anim calcmode="lin" valueType="num">
                                      <p:cBhvr>
                                        <p:cTn id="49"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50"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uiExpand="1" build="p"/>
      <p:bldP spid="28" grpId="0" animBg="1"/>
      <p:bldP spid="29" grpId="0" animBg="1"/>
      <p:bldP spid="30" grpId="0"/>
      <p:bldP spid="4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 Box 10"/>
          <p:cNvSpPr txBox="1">
            <a:spLocks noChangeArrowheads="1"/>
          </p:cNvSpPr>
          <p:nvPr/>
        </p:nvSpPr>
        <p:spPr bwMode="auto">
          <a:xfrm>
            <a:off x="73111" y="1350152"/>
            <a:ext cx="4067571" cy="4437113"/>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dirty="0" smtClean="0">
                <a:latin typeface="Times New Roman" pitchFamily="18" charset="0"/>
                <a:cs typeface="Times New Roman" pitchFamily="18" charset="0"/>
              </a:rPr>
              <a:t>If government borrowing did not affect interest rates, the $100 billion increase in spending would increase aggregate demand to </a:t>
            </a:r>
            <a:r>
              <a:rPr lang="en-US" sz="2000" b="1" i="1" dirty="0" smtClean="0">
                <a:solidFill>
                  <a:schemeClr val="accent5">
                    <a:lumMod val="75000"/>
                  </a:schemeClr>
                </a:solidFill>
                <a:latin typeface="Times New Roman" pitchFamily="18" charset="0"/>
                <a:cs typeface="Times New Roman" pitchFamily="18" charset="0"/>
              </a:rPr>
              <a:t>AD</a:t>
            </a:r>
            <a:r>
              <a:rPr lang="en-US" sz="2000" b="1" i="1" baseline="-25000" dirty="0" smtClean="0">
                <a:solidFill>
                  <a:schemeClr val="accent5">
                    <a:lumMod val="75000"/>
                  </a:schemeClr>
                </a:solidFill>
                <a:latin typeface="Times New Roman" pitchFamily="18" charset="0"/>
                <a:cs typeface="Times New Roman" pitchFamily="18" charset="0"/>
              </a:rPr>
              <a:t>2</a:t>
            </a:r>
            <a:r>
              <a:rPr lang="en-US" sz="2000" dirty="0" smtClean="0">
                <a:latin typeface="Times New Roman" pitchFamily="18" charset="0"/>
                <a:cs typeface="Times New Roman" pitchFamily="18" charset="0"/>
              </a:rPr>
              <a:t>.</a:t>
            </a:r>
          </a:p>
          <a:p>
            <a:pPr marL="115888" indent="-115888">
              <a:lnSpc>
                <a:spcPct val="90000"/>
              </a:lnSpc>
              <a:spcBef>
                <a:spcPct val="50000"/>
              </a:spcBef>
              <a:buFontTx/>
              <a:buChar char="•"/>
            </a:pPr>
            <a:r>
              <a:rPr lang="en-US" sz="2000" dirty="0" smtClean="0">
                <a:latin typeface="Times New Roman" pitchFamily="18" charset="0"/>
                <a:cs typeface="Times New Roman" pitchFamily="18" charset="0"/>
              </a:rPr>
              <a:t>However, the increased borrowing </a:t>
            </a:r>
            <a:r>
              <a:rPr lang="en-US" sz="2000" b="1" i="1" dirty="0" smtClean="0">
                <a:solidFill>
                  <a:srgbClr val="FF0000"/>
                </a:solidFill>
                <a:latin typeface="Times New Roman" pitchFamily="18" charset="0"/>
                <a:cs typeface="Times New Roman" pitchFamily="18" charset="0"/>
              </a:rPr>
              <a:t>will </a:t>
            </a:r>
            <a:r>
              <a:rPr lang="en-US" sz="2000" dirty="0" smtClean="0">
                <a:latin typeface="Times New Roman" pitchFamily="18" charset="0"/>
                <a:cs typeface="Times New Roman" pitchFamily="18" charset="0"/>
              </a:rPr>
              <a:t>push up interest rates, which will crowd out private investment and consumption.</a:t>
            </a:r>
          </a:p>
          <a:p>
            <a:pPr marL="115888" indent="-115888">
              <a:lnSpc>
                <a:spcPct val="90000"/>
              </a:lnSpc>
              <a:spcBef>
                <a:spcPct val="50000"/>
              </a:spcBef>
              <a:buFontTx/>
              <a:buChar char="•"/>
            </a:pPr>
            <a:r>
              <a:rPr lang="en-US" sz="2000" dirty="0" smtClean="0">
                <a:latin typeface="Times New Roman" pitchFamily="18" charset="0"/>
                <a:cs typeface="Times New Roman" pitchFamily="18" charset="0"/>
              </a:rPr>
              <a:t>As a result aggregate demand will remain unchanged at </a:t>
            </a:r>
            <a:r>
              <a:rPr lang="en-US" sz="2000" b="1" i="1" dirty="0" smtClean="0">
                <a:solidFill>
                  <a:srgbClr val="2962A2"/>
                </a:solidFill>
                <a:latin typeface="Times New Roman" pitchFamily="18" charset="0"/>
                <a:cs typeface="Times New Roman" pitchFamily="18" charset="0"/>
              </a:rPr>
              <a:t>AD</a:t>
            </a:r>
            <a:r>
              <a:rPr lang="en-US" sz="2000" b="1" i="1" baseline="-25000" dirty="0" smtClean="0">
                <a:solidFill>
                  <a:srgbClr val="2962A2"/>
                </a:solidFill>
                <a:latin typeface="Times New Roman" pitchFamily="18" charset="0"/>
                <a:cs typeface="Times New Roman" pitchFamily="18" charset="0"/>
              </a:rPr>
              <a:t>1</a:t>
            </a:r>
            <a:r>
              <a:rPr lang="en-US" sz="2000" dirty="0" smtClean="0">
                <a:latin typeface="Times New Roman" pitchFamily="18" charset="0"/>
                <a:cs typeface="Times New Roman" pitchFamily="18" charset="0"/>
              </a:rPr>
              <a:t>.</a:t>
            </a:r>
          </a:p>
          <a:p>
            <a:pPr marL="115888" indent="-115888">
              <a:lnSpc>
                <a:spcPct val="90000"/>
              </a:lnSpc>
              <a:spcBef>
                <a:spcPct val="50000"/>
              </a:spcBef>
              <a:buFontTx/>
              <a:buChar char="•"/>
            </a:pPr>
            <a:r>
              <a:rPr lang="en-US" sz="2000" dirty="0" smtClean="0">
                <a:latin typeface="Times New Roman" pitchFamily="18" charset="0"/>
                <a:cs typeface="Times New Roman" pitchFamily="18" charset="0"/>
              </a:rPr>
              <a:t>The crowding-out effect indicates that expansionary fiscal policy will have little or no impact on aggregate demand.</a:t>
            </a:r>
          </a:p>
        </p:txBody>
      </p:sp>
      <p:cxnSp>
        <p:nvCxnSpPr>
          <p:cNvPr id="92" name="Straight Connector 91"/>
          <p:cNvCxnSpPr/>
          <p:nvPr/>
        </p:nvCxnSpPr>
        <p:spPr>
          <a:xfrm>
            <a:off x="4128073"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47" name="Line 5"/>
          <p:cNvSpPr>
            <a:spLocks noChangeAspect="1" noChangeShapeType="1"/>
          </p:cNvSpPr>
          <p:nvPr/>
        </p:nvSpPr>
        <p:spPr bwMode="auto">
          <a:xfrm>
            <a:off x="4722385" y="5147261"/>
            <a:ext cx="2852691" cy="0"/>
          </a:xfrm>
          <a:prstGeom prst="line">
            <a:avLst/>
          </a:prstGeom>
          <a:noFill/>
          <a:ln w="28575">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8" name="Rectangle 6"/>
          <p:cNvSpPr>
            <a:spLocks noChangeAspect="1" noChangeArrowheads="1"/>
          </p:cNvSpPr>
          <p:nvPr/>
        </p:nvSpPr>
        <p:spPr bwMode="auto">
          <a:xfrm>
            <a:off x="7597426" y="5064637"/>
            <a:ext cx="1351344" cy="313419"/>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400" dirty="0" smtClean="0">
                <a:solidFill>
                  <a:srgbClr val="000000"/>
                </a:solidFill>
                <a:latin typeface="Times New Roman" pitchFamily="18" charset="0"/>
                <a:cs typeface="Times New Roman" pitchFamily="18" charset="0"/>
              </a:rPr>
              <a:t> Goods &amp; Services</a:t>
            </a:r>
            <a:r>
              <a:rPr lang="en-US" sz="1100" dirty="0" smtClean="0">
                <a:solidFill>
                  <a:srgbClr val="000000"/>
                </a:solidFill>
                <a:latin typeface="Times New Roman" pitchFamily="18" charset="0"/>
                <a:cs typeface="Times New Roman" pitchFamily="18" charset="0"/>
              </a:rPr>
              <a:t/>
            </a:r>
            <a:br>
              <a:rPr lang="en-US" sz="1100" dirty="0" smtClean="0">
                <a:solidFill>
                  <a:srgbClr val="000000"/>
                </a:solidFill>
                <a:latin typeface="Times New Roman" pitchFamily="18" charset="0"/>
                <a:cs typeface="Times New Roman" pitchFamily="18" charset="0"/>
              </a:rPr>
            </a:br>
            <a:r>
              <a:rPr lang="en-US" sz="1100" i="1" dirty="0" smtClean="0">
                <a:solidFill>
                  <a:srgbClr val="000000"/>
                </a:solidFill>
                <a:latin typeface="Times New Roman" pitchFamily="18" charset="0"/>
                <a:cs typeface="Times New Roman" pitchFamily="18" charset="0"/>
              </a:rPr>
              <a:t>(real GDP)</a:t>
            </a:r>
            <a:endParaRPr lang="en-US" sz="1400" i="1" dirty="0">
              <a:latin typeface="Times New Roman" pitchFamily="18" charset="0"/>
              <a:cs typeface="Times New Roman" pitchFamily="18" charset="0"/>
            </a:endParaRPr>
          </a:p>
        </p:txBody>
      </p:sp>
      <p:sp>
        <p:nvSpPr>
          <p:cNvPr id="49" name="Text Box 7"/>
          <p:cNvSpPr txBox="1">
            <a:spLocks noChangeAspect="1" noChangeArrowheads="1"/>
          </p:cNvSpPr>
          <p:nvPr/>
        </p:nvSpPr>
        <p:spPr bwMode="auto">
          <a:xfrm>
            <a:off x="4236610" y="1724864"/>
            <a:ext cx="593357" cy="404726"/>
          </a:xfrm>
          <a:prstGeom prst="rect">
            <a:avLst/>
          </a:prstGeom>
          <a:noFill/>
          <a:ln w="9525">
            <a:noFill/>
            <a:miter lim="800000"/>
            <a:headEnd/>
            <a:tailEnd/>
          </a:ln>
        </p:spPr>
        <p:txBody>
          <a:bodyPr wrap="none">
            <a:prstTxWarp prst="textNoShape">
              <a:avLst/>
            </a:prstTxWarp>
            <a:spAutoFit/>
          </a:bodyPr>
          <a:lstStyle/>
          <a:p>
            <a:pPr>
              <a:lnSpc>
                <a:spcPct val="70000"/>
              </a:lnSpc>
            </a:pPr>
            <a:r>
              <a:rPr lang="en-US" sz="1400" dirty="0" smtClean="0">
                <a:solidFill>
                  <a:srgbClr val="000000"/>
                </a:solidFill>
                <a:latin typeface="Times New Roman" pitchFamily="18" charset="0"/>
                <a:cs typeface="Times New Roman" pitchFamily="18" charset="0"/>
              </a:rPr>
              <a:t>Price</a:t>
            </a:r>
            <a:br>
              <a:rPr lang="en-US" sz="1400" dirty="0" smtClean="0">
                <a:solidFill>
                  <a:srgbClr val="000000"/>
                </a:solidFill>
                <a:latin typeface="Times New Roman" pitchFamily="18" charset="0"/>
                <a:cs typeface="Times New Roman" pitchFamily="18" charset="0"/>
              </a:rPr>
            </a:br>
            <a:r>
              <a:rPr lang="en-US" sz="1400" dirty="0" smtClean="0">
                <a:solidFill>
                  <a:srgbClr val="000000"/>
                </a:solidFill>
                <a:latin typeface="Times New Roman" pitchFamily="18" charset="0"/>
                <a:cs typeface="Times New Roman" pitchFamily="18" charset="0"/>
              </a:rPr>
              <a:t>Level</a:t>
            </a:r>
          </a:p>
        </p:txBody>
      </p:sp>
      <p:sp>
        <p:nvSpPr>
          <p:cNvPr id="50" name="Line 8"/>
          <p:cNvSpPr>
            <a:spLocks noChangeAspect="1" noChangeShapeType="1"/>
          </p:cNvSpPr>
          <p:nvPr/>
        </p:nvSpPr>
        <p:spPr bwMode="auto">
          <a:xfrm>
            <a:off x="4722385" y="2117354"/>
            <a:ext cx="0" cy="3035854"/>
          </a:xfrm>
          <a:prstGeom prst="line">
            <a:avLst/>
          </a:prstGeom>
          <a:noFill/>
          <a:ln w="28575">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38" name="Freeform 6"/>
          <p:cNvSpPr>
            <a:spLocks noChangeAspect="1"/>
          </p:cNvSpPr>
          <p:nvPr/>
        </p:nvSpPr>
        <p:spPr bwMode="auto">
          <a:xfrm>
            <a:off x="5015691" y="2342257"/>
            <a:ext cx="1668463" cy="2501900"/>
          </a:xfrm>
          <a:custGeom>
            <a:avLst/>
            <a:gdLst>
              <a:gd name="T0" fmla="*/ 8047 w 4147"/>
              <a:gd name="T1" fmla="*/ 28961 h 6220"/>
              <a:gd name="T2" fmla="*/ 21323 w 4147"/>
              <a:gd name="T3" fmla="*/ 73609 h 6220"/>
              <a:gd name="T4" fmla="*/ 37819 w 4147"/>
              <a:gd name="T5" fmla="*/ 120670 h 6220"/>
              <a:gd name="T6" fmla="*/ 56326 w 4147"/>
              <a:gd name="T7" fmla="*/ 169341 h 6220"/>
              <a:gd name="T8" fmla="*/ 77247 w 4147"/>
              <a:gd name="T9" fmla="*/ 219620 h 6220"/>
              <a:gd name="T10" fmla="*/ 100180 w 4147"/>
              <a:gd name="T11" fmla="*/ 271508 h 6220"/>
              <a:gd name="T12" fmla="*/ 125527 w 4147"/>
              <a:gd name="T13" fmla="*/ 325006 h 6220"/>
              <a:gd name="T14" fmla="*/ 152885 w 4147"/>
              <a:gd name="T15" fmla="*/ 379307 h 6220"/>
              <a:gd name="T16" fmla="*/ 181853 w 4147"/>
              <a:gd name="T17" fmla="*/ 435218 h 6220"/>
              <a:gd name="T18" fmla="*/ 212833 w 4147"/>
              <a:gd name="T19" fmla="*/ 491933 h 6220"/>
              <a:gd name="T20" fmla="*/ 245019 w 4147"/>
              <a:gd name="T21" fmla="*/ 549855 h 6220"/>
              <a:gd name="T22" fmla="*/ 278815 w 4147"/>
              <a:gd name="T23" fmla="*/ 608581 h 6220"/>
              <a:gd name="T24" fmla="*/ 314220 w 4147"/>
              <a:gd name="T25" fmla="*/ 668112 h 6220"/>
              <a:gd name="T26" fmla="*/ 351234 w 4147"/>
              <a:gd name="T27" fmla="*/ 728447 h 6220"/>
              <a:gd name="T28" fmla="*/ 388651 w 4147"/>
              <a:gd name="T29" fmla="*/ 789185 h 6220"/>
              <a:gd name="T30" fmla="*/ 427677 w 4147"/>
              <a:gd name="T31" fmla="*/ 851129 h 6220"/>
              <a:gd name="T32" fmla="*/ 467508 w 4147"/>
              <a:gd name="T33" fmla="*/ 912671 h 6220"/>
              <a:gd name="T34" fmla="*/ 508545 w 4147"/>
              <a:gd name="T35" fmla="*/ 974615 h 6220"/>
              <a:gd name="T36" fmla="*/ 550388 w 4147"/>
              <a:gd name="T37" fmla="*/ 1036559 h 6220"/>
              <a:gd name="T38" fmla="*/ 592632 w 4147"/>
              <a:gd name="T39" fmla="*/ 1099308 h 6220"/>
              <a:gd name="T40" fmla="*/ 635279 w 4147"/>
              <a:gd name="T41" fmla="*/ 1161252 h 6220"/>
              <a:gd name="T42" fmla="*/ 678731 w 4147"/>
              <a:gd name="T43" fmla="*/ 1223196 h 6220"/>
              <a:gd name="T44" fmla="*/ 722585 w 4147"/>
              <a:gd name="T45" fmla="*/ 1285140 h 6220"/>
              <a:gd name="T46" fmla="*/ 766439 w 4147"/>
              <a:gd name="T47" fmla="*/ 1346682 h 6220"/>
              <a:gd name="T48" fmla="*/ 810695 w 4147"/>
              <a:gd name="T49" fmla="*/ 1407822 h 6220"/>
              <a:gd name="T50" fmla="*/ 854952 w 4147"/>
              <a:gd name="T51" fmla="*/ 1468157 h 6220"/>
              <a:gd name="T52" fmla="*/ 899208 w 4147"/>
              <a:gd name="T53" fmla="*/ 1527687 h 6220"/>
              <a:gd name="T54" fmla="*/ 942659 w 4147"/>
              <a:gd name="T55" fmla="*/ 1586414 h 6220"/>
              <a:gd name="T56" fmla="*/ 986111 w 4147"/>
              <a:gd name="T57" fmla="*/ 1644738 h 6220"/>
              <a:gd name="T58" fmla="*/ 1029563 w 4147"/>
              <a:gd name="T59" fmla="*/ 1701453 h 6220"/>
              <a:gd name="T60" fmla="*/ 1072210 w 4147"/>
              <a:gd name="T61" fmla="*/ 1757766 h 6220"/>
              <a:gd name="T62" fmla="*/ 1114454 w 4147"/>
              <a:gd name="T63" fmla="*/ 1812872 h 6220"/>
              <a:gd name="T64" fmla="*/ 1155492 w 4147"/>
              <a:gd name="T65" fmla="*/ 1865967 h 6220"/>
              <a:gd name="T66" fmla="*/ 1195725 w 4147"/>
              <a:gd name="T67" fmla="*/ 1917855 h 6220"/>
              <a:gd name="T68" fmla="*/ 1235556 w 4147"/>
              <a:gd name="T69" fmla="*/ 1968537 h 6220"/>
              <a:gd name="T70" fmla="*/ 1274179 w 4147"/>
              <a:gd name="T71" fmla="*/ 2017609 h 6220"/>
              <a:gd name="T72" fmla="*/ 1311596 w 4147"/>
              <a:gd name="T73" fmla="*/ 2065073 h 6220"/>
              <a:gd name="T74" fmla="*/ 1347806 w 4147"/>
              <a:gd name="T75" fmla="*/ 2110526 h 6220"/>
              <a:gd name="T76" fmla="*/ 1382406 w 4147"/>
              <a:gd name="T77" fmla="*/ 2153967 h 6220"/>
              <a:gd name="T78" fmla="*/ 1415800 w 4147"/>
              <a:gd name="T79" fmla="*/ 2194995 h 6220"/>
              <a:gd name="T80" fmla="*/ 1447986 w 4147"/>
              <a:gd name="T81" fmla="*/ 2234414 h 6220"/>
              <a:gd name="T82" fmla="*/ 1477759 w 4147"/>
              <a:gd name="T83" fmla="*/ 2271420 h 6220"/>
              <a:gd name="T84" fmla="*/ 1505922 w 4147"/>
              <a:gd name="T85" fmla="*/ 2306012 h 6220"/>
              <a:gd name="T86" fmla="*/ 1532475 w 4147"/>
              <a:gd name="T87" fmla="*/ 2338593 h 6220"/>
              <a:gd name="T88" fmla="*/ 1557018 w 4147"/>
              <a:gd name="T89" fmla="*/ 2368358 h 6220"/>
              <a:gd name="T90" fmla="*/ 1579146 w 4147"/>
              <a:gd name="T91" fmla="*/ 2394906 h 6220"/>
              <a:gd name="T92" fmla="*/ 1599262 w 4147"/>
              <a:gd name="T93" fmla="*/ 2419442 h 6220"/>
              <a:gd name="T94" fmla="*/ 1616965 w 4147"/>
              <a:gd name="T95" fmla="*/ 2440358 h 6220"/>
              <a:gd name="T96" fmla="*/ 1632253 w 4147"/>
              <a:gd name="T97" fmla="*/ 2458861 h 6220"/>
              <a:gd name="T98" fmla="*/ 1644726 w 4147"/>
              <a:gd name="T99" fmla="*/ 2473744 h 6220"/>
              <a:gd name="T100" fmla="*/ 1654784 w 4147"/>
              <a:gd name="T101" fmla="*/ 2486213 h 6220"/>
              <a:gd name="T102" fmla="*/ 1662428 w 4147"/>
              <a:gd name="T103" fmla="*/ 2494660 h 6220"/>
              <a:gd name="T104" fmla="*/ 1667256 w 4147"/>
              <a:gd name="T105" fmla="*/ 2500291 h 6220"/>
              <a:gd name="T106" fmla="*/ 1668463 w 4147"/>
              <a:gd name="T107" fmla="*/ 2501900 h 622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147"/>
              <a:gd name="T163" fmla="*/ 0 h 6220"/>
              <a:gd name="T164" fmla="*/ 4147 w 4147"/>
              <a:gd name="T165" fmla="*/ 6220 h 622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147" h="6220">
                <a:moveTo>
                  <a:pt x="0" y="0"/>
                </a:moveTo>
                <a:lnTo>
                  <a:pt x="10" y="35"/>
                </a:lnTo>
                <a:lnTo>
                  <a:pt x="20" y="72"/>
                </a:lnTo>
                <a:lnTo>
                  <a:pt x="31" y="108"/>
                </a:lnTo>
                <a:lnTo>
                  <a:pt x="42" y="146"/>
                </a:lnTo>
                <a:lnTo>
                  <a:pt x="53" y="183"/>
                </a:lnTo>
                <a:lnTo>
                  <a:pt x="67" y="222"/>
                </a:lnTo>
                <a:lnTo>
                  <a:pt x="79" y="260"/>
                </a:lnTo>
                <a:lnTo>
                  <a:pt x="94" y="300"/>
                </a:lnTo>
                <a:lnTo>
                  <a:pt x="109" y="340"/>
                </a:lnTo>
                <a:lnTo>
                  <a:pt x="124" y="380"/>
                </a:lnTo>
                <a:lnTo>
                  <a:pt x="140" y="421"/>
                </a:lnTo>
                <a:lnTo>
                  <a:pt x="157" y="463"/>
                </a:lnTo>
                <a:lnTo>
                  <a:pt x="174" y="504"/>
                </a:lnTo>
                <a:lnTo>
                  <a:pt x="192" y="546"/>
                </a:lnTo>
                <a:lnTo>
                  <a:pt x="211" y="589"/>
                </a:lnTo>
                <a:lnTo>
                  <a:pt x="231" y="631"/>
                </a:lnTo>
                <a:lnTo>
                  <a:pt x="249" y="675"/>
                </a:lnTo>
                <a:lnTo>
                  <a:pt x="270" y="719"/>
                </a:lnTo>
                <a:lnTo>
                  <a:pt x="291" y="763"/>
                </a:lnTo>
                <a:lnTo>
                  <a:pt x="312" y="808"/>
                </a:lnTo>
                <a:lnTo>
                  <a:pt x="335" y="852"/>
                </a:lnTo>
                <a:lnTo>
                  <a:pt x="357" y="897"/>
                </a:lnTo>
                <a:lnTo>
                  <a:pt x="380" y="943"/>
                </a:lnTo>
                <a:lnTo>
                  <a:pt x="404" y="989"/>
                </a:lnTo>
                <a:lnTo>
                  <a:pt x="428" y="1035"/>
                </a:lnTo>
                <a:lnTo>
                  <a:pt x="452" y="1082"/>
                </a:lnTo>
                <a:lnTo>
                  <a:pt x="477" y="1129"/>
                </a:lnTo>
                <a:lnTo>
                  <a:pt x="503" y="1176"/>
                </a:lnTo>
                <a:lnTo>
                  <a:pt x="529" y="1223"/>
                </a:lnTo>
                <a:lnTo>
                  <a:pt x="555" y="1270"/>
                </a:lnTo>
                <a:lnTo>
                  <a:pt x="582" y="1318"/>
                </a:lnTo>
                <a:lnTo>
                  <a:pt x="609" y="1367"/>
                </a:lnTo>
                <a:lnTo>
                  <a:pt x="636" y="1415"/>
                </a:lnTo>
                <a:lnTo>
                  <a:pt x="664" y="1464"/>
                </a:lnTo>
                <a:lnTo>
                  <a:pt x="693" y="1513"/>
                </a:lnTo>
                <a:lnTo>
                  <a:pt x="722" y="1562"/>
                </a:lnTo>
                <a:lnTo>
                  <a:pt x="752" y="1612"/>
                </a:lnTo>
                <a:lnTo>
                  <a:pt x="781" y="1661"/>
                </a:lnTo>
                <a:lnTo>
                  <a:pt x="811" y="1711"/>
                </a:lnTo>
                <a:lnTo>
                  <a:pt x="841" y="1761"/>
                </a:lnTo>
                <a:lnTo>
                  <a:pt x="873" y="1811"/>
                </a:lnTo>
                <a:lnTo>
                  <a:pt x="903" y="1861"/>
                </a:lnTo>
                <a:lnTo>
                  <a:pt x="934" y="1912"/>
                </a:lnTo>
                <a:lnTo>
                  <a:pt x="966" y="1962"/>
                </a:lnTo>
                <a:lnTo>
                  <a:pt x="999" y="2014"/>
                </a:lnTo>
                <a:lnTo>
                  <a:pt x="1031" y="2065"/>
                </a:lnTo>
                <a:lnTo>
                  <a:pt x="1063" y="2116"/>
                </a:lnTo>
                <a:lnTo>
                  <a:pt x="1096" y="2167"/>
                </a:lnTo>
                <a:lnTo>
                  <a:pt x="1129" y="2218"/>
                </a:lnTo>
                <a:lnTo>
                  <a:pt x="1162" y="2269"/>
                </a:lnTo>
                <a:lnTo>
                  <a:pt x="1197" y="2320"/>
                </a:lnTo>
                <a:lnTo>
                  <a:pt x="1230" y="2372"/>
                </a:lnTo>
                <a:lnTo>
                  <a:pt x="1264" y="2423"/>
                </a:lnTo>
                <a:lnTo>
                  <a:pt x="1299" y="2474"/>
                </a:lnTo>
                <a:lnTo>
                  <a:pt x="1333" y="2526"/>
                </a:lnTo>
                <a:lnTo>
                  <a:pt x="1368" y="2577"/>
                </a:lnTo>
                <a:lnTo>
                  <a:pt x="1403" y="2630"/>
                </a:lnTo>
                <a:lnTo>
                  <a:pt x="1437" y="2681"/>
                </a:lnTo>
                <a:lnTo>
                  <a:pt x="1473" y="2733"/>
                </a:lnTo>
                <a:lnTo>
                  <a:pt x="1508" y="2784"/>
                </a:lnTo>
                <a:lnTo>
                  <a:pt x="1544" y="2836"/>
                </a:lnTo>
                <a:lnTo>
                  <a:pt x="1579" y="2887"/>
                </a:lnTo>
                <a:lnTo>
                  <a:pt x="1616" y="2939"/>
                </a:lnTo>
                <a:lnTo>
                  <a:pt x="1651" y="2990"/>
                </a:lnTo>
                <a:lnTo>
                  <a:pt x="1687" y="3041"/>
                </a:lnTo>
                <a:lnTo>
                  <a:pt x="1724" y="3093"/>
                </a:lnTo>
                <a:lnTo>
                  <a:pt x="1759" y="3144"/>
                </a:lnTo>
                <a:lnTo>
                  <a:pt x="1796" y="3195"/>
                </a:lnTo>
                <a:lnTo>
                  <a:pt x="1832" y="3247"/>
                </a:lnTo>
                <a:lnTo>
                  <a:pt x="1869" y="3298"/>
                </a:lnTo>
                <a:lnTo>
                  <a:pt x="1905" y="3348"/>
                </a:lnTo>
                <a:lnTo>
                  <a:pt x="1942" y="3399"/>
                </a:lnTo>
                <a:lnTo>
                  <a:pt x="1978" y="3450"/>
                </a:lnTo>
                <a:lnTo>
                  <a:pt x="2015" y="3500"/>
                </a:lnTo>
                <a:lnTo>
                  <a:pt x="2051" y="3550"/>
                </a:lnTo>
                <a:lnTo>
                  <a:pt x="2089" y="3600"/>
                </a:lnTo>
                <a:lnTo>
                  <a:pt x="2125" y="3650"/>
                </a:lnTo>
                <a:lnTo>
                  <a:pt x="2162" y="3700"/>
                </a:lnTo>
                <a:lnTo>
                  <a:pt x="2198" y="3749"/>
                </a:lnTo>
                <a:lnTo>
                  <a:pt x="2235" y="3798"/>
                </a:lnTo>
                <a:lnTo>
                  <a:pt x="2271" y="3847"/>
                </a:lnTo>
                <a:lnTo>
                  <a:pt x="2307" y="3896"/>
                </a:lnTo>
                <a:lnTo>
                  <a:pt x="2343" y="3944"/>
                </a:lnTo>
                <a:lnTo>
                  <a:pt x="2379" y="3993"/>
                </a:lnTo>
                <a:lnTo>
                  <a:pt x="2416" y="4041"/>
                </a:lnTo>
                <a:lnTo>
                  <a:pt x="2451" y="4089"/>
                </a:lnTo>
                <a:lnTo>
                  <a:pt x="2488" y="4137"/>
                </a:lnTo>
                <a:lnTo>
                  <a:pt x="2523" y="4184"/>
                </a:lnTo>
                <a:lnTo>
                  <a:pt x="2559" y="4230"/>
                </a:lnTo>
                <a:lnTo>
                  <a:pt x="2595" y="4277"/>
                </a:lnTo>
                <a:lnTo>
                  <a:pt x="2631" y="4324"/>
                </a:lnTo>
                <a:lnTo>
                  <a:pt x="2665" y="4370"/>
                </a:lnTo>
                <a:lnTo>
                  <a:pt x="2700" y="4416"/>
                </a:lnTo>
                <a:lnTo>
                  <a:pt x="2735" y="4461"/>
                </a:lnTo>
                <a:lnTo>
                  <a:pt x="2770" y="4507"/>
                </a:lnTo>
                <a:lnTo>
                  <a:pt x="2805" y="4550"/>
                </a:lnTo>
                <a:lnTo>
                  <a:pt x="2839" y="4595"/>
                </a:lnTo>
                <a:lnTo>
                  <a:pt x="2872" y="4639"/>
                </a:lnTo>
                <a:lnTo>
                  <a:pt x="2907" y="4683"/>
                </a:lnTo>
                <a:lnTo>
                  <a:pt x="2940" y="4726"/>
                </a:lnTo>
                <a:lnTo>
                  <a:pt x="2972" y="4768"/>
                </a:lnTo>
                <a:lnTo>
                  <a:pt x="3006" y="4811"/>
                </a:lnTo>
                <a:lnTo>
                  <a:pt x="3038" y="4853"/>
                </a:lnTo>
                <a:lnTo>
                  <a:pt x="3071" y="4894"/>
                </a:lnTo>
                <a:lnTo>
                  <a:pt x="3104" y="4935"/>
                </a:lnTo>
                <a:lnTo>
                  <a:pt x="3135" y="4976"/>
                </a:lnTo>
                <a:lnTo>
                  <a:pt x="3167" y="5016"/>
                </a:lnTo>
                <a:lnTo>
                  <a:pt x="3198" y="5056"/>
                </a:lnTo>
                <a:lnTo>
                  <a:pt x="3230" y="5094"/>
                </a:lnTo>
                <a:lnTo>
                  <a:pt x="3260" y="5134"/>
                </a:lnTo>
                <a:lnTo>
                  <a:pt x="3290" y="5172"/>
                </a:lnTo>
                <a:lnTo>
                  <a:pt x="3320" y="5209"/>
                </a:lnTo>
                <a:lnTo>
                  <a:pt x="3350" y="5247"/>
                </a:lnTo>
                <a:lnTo>
                  <a:pt x="3379" y="5283"/>
                </a:lnTo>
                <a:lnTo>
                  <a:pt x="3408" y="5319"/>
                </a:lnTo>
                <a:lnTo>
                  <a:pt x="3436" y="5355"/>
                </a:lnTo>
                <a:lnTo>
                  <a:pt x="3464" y="5389"/>
                </a:lnTo>
                <a:lnTo>
                  <a:pt x="3492" y="5424"/>
                </a:lnTo>
                <a:lnTo>
                  <a:pt x="3519" y="5457"/>
                </a:lnTo>
                <a:lnTo>
                  <a:pt x="3547" y="5491"/>
                </a:lnTo>
                <a:lnTo>
                  <a:pt x="3573" y="5523"/>
                </a:lnTo>
                <a:lnTo>
                  <a:pt x="3599" y="5555"/>
                </a:lnTo>
                <a:lnTo>
                  <a:pt x="3624" y="5586"/>
                </a:lnTo>
                <a:lnTo>
                  <a:pt x="3649" y="5618"/>
                </a:lnTo>
                <a:lnTo>
                  <a:pt x="3673" y="5647"/>
                </a:lnTo>
                <a:lnTo>
                  <a:pt x="3697" y="5677"/>
                </a:lnTo>
                <a:lnTo>
                  <a:pt x="3721" y="5705"/>
                </a:lnTo>
                <a:lnTo>
                  <a:pt x="3743" y="5733"/>
                </a:lnTo>
                <a:lnTo>
                  <a:pt x="3765" y="5761"/>
                </a:lnTo>
                <a:lnTo>
                  <a:pt x="3787" y="5788"/>
                </a:lnTo>
                <a:lnTo>
                  <a:pt x="3809" y="5814"/>
                </a:lnTo>
                <a:lnTo>
                  <a:pt x="3830" y="5839"/>
                </a:lnTo>
                <a:lnTo>
                  <a:pt x="3850" y="5864"/>
                </a:lnTo>
                <a:lnTo>
                  <a:pt x="3870" y="5888"/>
                </a:lnTo>
                <a:lnTo>
                  <a:pt x="3888" y="5911"/>
                </a:lnTo>
                <a:lnTo>
                  <a:pt x="3907" y="5932"/>
                </a:lnTo>
                <a:lnTo>
                  <a:pt x="3925" y="5954"/>
                </a:lnTo>
                <a:lnTo>
                  <a:pt x="3943" y="5975"/>
                </a:lnTo>
                <a:lnTo>
                  <a:pt x="3959" y="5995"/>
                </a:lnTo>
                <a:lnTo>
                  <a:pt x="3975" y="6015"/>
                </a:lnTo>
                <a:lnTo>
                  <a:pt x="3990" y="6033"/>
                </a:lnTo>
                <a:lnTo>
                  <a:pt x="4005" y="6050"/>
                </a:lnTo>
                <a:lnTo>
                  <a:pt x="4019" y="6067"/>
                </a:lnTo>
                <a:lnTo>
                  <a:pt x="4032" y="6084"/>
                </a:lnTo>
                <a:lnTo>
                  <a:pt x="4045" y="6098"/>
                </a:lnTo>
                <a:lnTo>
                  <a:pt x="4057" y="6113"/>
                </a:lnTo>
                <a:lnTo>
                  <a:pt x="4069" y="6126"/>
                </a:lnTo>
                <a:lnTo>
                  <a:pt x="4079" y="6139"/>
                </a:lnTo>
                <a:lnTo>
                  <a:pt x="4088" y="6150"/>
                </a:lnTo>
                <a:lnTo>
                  <a:pt x="4098" y="6162"/>
                </a:lnTo>
                <a:lnTo>
                  <a:pt x="4106" y="6171"/>
                </a:lnTo>
                <a:lnTo>
                  <a:pt x="4113" y="6181"/>
                </a:lnTo>
                <a:lnTo>
                  <a:pt x="4121" y="6189"/>
                </a:lnTo>
                <a:lnTo>
                  <a:pt x="4127" y="6196"/>
                </a:lnTo>
                <a:lnTo>
                  <a:pt x="4132" y="6202"/>
                </a:lnTo>
                <a:lnTo>
                  <a:pt x="4136" y="6208"/>
                </a:lnTo>
                <a:lnTo>
                  <a:pt x="4141" y="6212"/>
                </a:lnTo>
                <a:lnTo>
                  <a:pt x="4144" y="6216"/>
                </a:lnTo>
                <a:lnTo>
                  <a:pt x="4146" y="6218"/>
                </a:lnTo>
                <a:lnTo>
                  <a:pt x="4147" y="6219"/>
                </a:lnTo>
                <a:lnTo>
                  <a:pt x="4147" y="6220"/>
                </a:lnTo>
              </a:path>
            </a:pathLst>
          </a:custGeom>
          <a:noFill/>
          <a:ln w="57150">
            <a:solidFill>
              <a:srgbClr val="053ABF"/>
            </a:solidFill>
            <a:round/>
            <a:headEnd/>
            <a:tailEnd/>
          </a:ln>
        </p:spPr>
        <p:txBody>
          <a:bodyPr>
            <a:prstTxWarp prst="textNoShape">
              <a:avLst/>
            </a:prstTxWarp>
          </a:bodyPr>
          <a:lstStyle/>
          <a:p>
            <a:endParaRPr lang="en-US" sz="1400">
              <a:latin typeface="Times New Roman"/>
              <a:cs typeface="Times New Roman"/>
            </a:endParaRPr>
          </a:p>
        </p:txBody>
      </p:sp>
      <p:sp>
        <p:nvSpPr>
          <p:cNvPr id="39" name="Rectangle 7"/>
          <p:cNvSpPr>
            <a:spLocks noChangeAspect="1" noChangeArrowheads="1"/>
          </p:cNvSpPr>
          <p:nvPr/>
        </p:nvSpPr>
        <p:spPr bwMode="auto">
          <a:xfrm>
            <a:off x="6674629" y="4748907"/>
            <a:ext cx="623887" cy="276999"/>
          </a:xfrm>
          <a:prstGeom prst="rect">
            <a:avLst/>
          </a:prstGeom>
          <a:noFill/>
          <a:ln w="9525">
            <a:noFill/>
            <a:miter lim="800000"/>
            <a:headEnd/>
            <a:tailEnd/>
          </a:ln>
        </p:spPr>
        <p:txBody>
          <a:bodyPr lIns="0" tIns="0" rIns="0" bIns="0">
            <a:prstTxWarp prst="textNoShape">
              <a:avLst/>
            </a:prstTxWarp>
            <a:spAutoFit/>
          </a:bodyPr>
          <a:lstStyle/>
          <a:p>
            <a:r>
              <a:rPr kumimoji="0" lang="en-US" b="1" i="1" dirty="0">
                <a:solidFill>
                  <a:srgbClr val="053ABF"/>
                </a:solidFill>
                <a:latin typeface="Times New Roman"/>
                <a:cs typeface="Times New Roman"/>
              </a:rPr>
              <a:t>AD</a:t>
            </a:r>
            <a:r>
              <a:rPr kumimoji="0" lang="en-US" b="1" i="1" baseline="-25000" dirty="0">
                <a:solidFill>
                  <a:srgbClr val="053ABF"/>
                </a:solidFill>
                <a:latin typeface="Times New Roman"/>
                <a:cs typeface="Times New Roman"/>
              </a:rPr>
              <a:t>1</a:t>
            </a:r>
            <a:endParaRPr kumimoji="0" lang="en-US" b="1" baseline="-25000" dirty="0">
              <a:solidFill>
                <a:srgbClr val="053ABF"/>
              </a:solidFill>
              <a:latin typeface="Times New Roman"/>
              <a:cs typeface="Times New Roman"/>
            </a:endParaRPr>
          </a:p>
        </p:txBody>
      </p:sp>
      <p:sp>
        <p:nvSpPr>
          <p:cNvPr id="40" name="Freeform 16"/>
          <p:cNvSpPr>
            <a:spLocks noChangeAspect="1"/>
          </p:cNvSpPr>
          <p:nvPr/>
        </p:nvSpPr>
        <p:spPr bwMode="auto">
          <a:xfrm>
            <a:off x="5980891" y="2512120"/>
            <a:ext cx="1708150" cy="1830387"/>
          </a:xfrm>
          <a:custGeom>
            <a:avLst/>
            <a:gdLst>
              <a:gd name="T0" fmla="*/ 30285 w 4625"/>
              <a:gd name="T1" fmla="*/ 1807503 h 4959"/>
              <a:gd name="T2" fmla="*/ 75713 w 4625"/>
              <a:gd name="T3" fmla="*/ 1772807 h 4959"/>
              <a:gd name="T4" fmla="*/ 121140 w 4625"/>
              <a:gd name="T5" fmla="*/ 1737004 h 4959"/>
              <a:gd name="T6" fmla="*/ 166568 w 4625"/>
              <a:gd name="T7" fmla="*/ 1700462 h 4959"/>
              <a:gd name="T8" fmla="*/ 211626 w 4625"/>
              <a:gd name="T9" fmla="*/ 1663183 h 4959"/>
              <a:gd name="T10" fmla="*/ 256684 w 4625"/>
              <a:gd name="T11" fmla="*/ 1625165 h 4959"/>
              <a:gd name="T12" fmla="*/ 301742 w 4625"/>
              <a:gd name="T13" fmla="*/ 1586409 h 4959"/>
              <a:gd name="T14" fmla="*/ 346431 w 4625"/>
              <a:gd name="T15" fmla="*/ 1546546 h 4959"/>
              <a:gd name="T16" fmla="*/ 390751 w 4625"/>
              <a:gd name="T17" fmla="*/ 1506314 h 4959"/>
              <a:gd name="T18" fmla="*/ 435440 w 4625"/>
              <a:gd name="T19" fmla="*/ 1465343 h 4959"/>
              <a:gd name="T20" fmla="*/ 479390 w 4625"/>
              <a:gd name="T21" fmla="*/ 1424003 h 4959"/>
              <a:gd name="T22" fmla="*/ 522971 w 4625"/>
              <a:gd name="T23" fmla="*/ 1382295 h 4959"/>
              <a:gd name="T24" fmla="*/ 566182 w 4625"/>
              <a:gd name="T25" fmla="*/ 1339848 h 4959"/>
              <a:gd name="T26" fmla="*/ 609394 w 4625"/>
              <a:gd name="T27" fmla="*/ 1297401 h 4959"/>
              <a:gd name="T28" fmla="*/ 651867 w 4625"/>
              <a:gd name="T29" fmla="*/ 1254585 h 4959"/>
              <a:gd name="T30" fmla="*/ 694340 w 4625"/>
              <a:gd name="T31" fmla="*/ 1211400 h 4959"/>
              <a:gd name="T32" fmla="*/ 735705 w 4625"/>
              <a:gd name="T33" fmla="*/ 1168583 h 4959"/>
              <a:gd name="T34" fmla="*/ 777070 w 4625"/>
              <a:gd name="T35" fmla="*/ 1125029 h 4959"/>
              <a:gd name="T36" fmla="*/ 818435 w 4625"/>
              <a:gd name="T37" fmla="*/ 1081475 h 4959"/>
              <a:gd name="T38" fmla="*/ 858692 w 4625"/>
              <a:gd name="T39" fmla="*/ 1037921 h 4959"/>
              <a:gd name="T40" fmla="*/ 898949 w 4625"/>
              <a:gd name="T41" fmla="*/ 994366 h 4959"/>
              <a:gd name="T42" fmla="*/ 938098 w 4625"/>
              <a:gd name="T43" fmla="*/ 950443 h 4959"/>
              <a:gd name="T44" fmla="*/ 976877 w 4625"/>
              <a:gd name="T45" fmla="*/ 906889 h 4959"/>
              <a:gd name="T46" fmla="*/ 1015657 w 4625"/>
              <a:gd name="T47" fmla="*/ 863703 h 4959"/>
              <a:gd name="T48" fmla="*/ 1053328 w 4625"/>
              <a:gd name="T49" fmla="*/ 820518 h 4959"/>
              <a:gd name="T50" fmla="*/ 1090261 w 4625"/>
              <a:gd name="T51" fmla="*/ 777702 h 4959"/>
              <a:gd name="T52" fmla="*/ 1126825 w 4625"/>
              <a:gd name="T53" fmla="*/ 735255 h 4959"/>
              <a:gd name="T54" fmla="*/ 1162650 w 4625"/>
              <a:gd name="T55" fmla="*/ 693177 h 4959"/>
              <a:gd name="T56" fmla="*/ 1197367 w 4625"/>
              <a:gd name="T57" fmla="*/ 651469 h 4959"/>
              <a:gd name="T58" fmla="*/ 1232084 w 4625"/>
              <a:gd name="T59" fmla="*/ 610867 h 4959"/>
              <a:gd name="T60" fmla="*/ 1265324 w 4625"/>
              <a:gd name="T61" fmla="*/ 569897 h 4959"/>
              <a:gd name="T62" fmla="*/ 1298563 w 4625"/>
              <a:gd name="T63" fmla="*/ 529664 h 4959"/>
              <a:gd name="T64" fmla="*/ 1330326 w 4625"/>
              <a:gd name="T65" fmla="*/ 490539 h 4959"/>
              <a:gd name="T66" fmla="*/ 1361349 w 4625"/>
              <a:gd name="T67" fmla="*/ 452152 h 4959"/>
              <a:gd name="T68" fmla="*/ 1391634 w 4625"/>
              <a:gd name="T69" fmla="*/ 413766 h 4959"/>
              <a:gd name="T70" fmla="*/ 1421181 w 4625"/>
              <a:gd name="T71" fmla="*/ 376855 h 4959"/>
              <a:gd name="T72" fmla="*/ 1449619 w 4625"/>
              <a:gd name="T73" fmla="*/ 340683 h 4959"/>
              <a:gd name="T74" fmla="*/ 1477319 w 4625"/>
              <a:gd name="T75" fmla="*/ 305618 h 4959"/>
              <a:gd name="T76" fmla="*/ 1503911 w 4625"/>
              <a:gd name="T77" fmla="*/ 271291 h 4959"/>
              <a:gd name="T78" fmla="*/ 1529764 w 4625"/>
              <a:gd name="T79" fmla="*/ 238072 h 4959"/>
              <a:gd name="T80" fmla="*/ 1554509 w 4625"/>
              <a:gd name="T81" fmla="*/ 205591 h 4959"/>
              <a:gd name="T82" fmla="*/ 1578146 w 4625"/>
              <a:gd name="T83" fmla="*/ 174217 h 4959"/>
              <a:gd name="T84" fmla="*/ 1600675 w 4625"/>
              <a:gd name="T85" fmla="*/ 144320 h 4959"/>
              <a:gd name="T86" fmla="*/ 1622096 w 4625"/>
              <a:gd name="T87" fmla="*/ 115899 h 4959"/>
              <a:gd name="T88" fmla="*/ 1642409 w 4625"/>
              <a:gd name="T89" fmla="*/ 88216 h 4959"/>
              <a:gd name="T90" fmla="*/ 1662353 w 4625"/>
              <a:gd name="T91" fmla="*/ 62379 h 4959"/>
              <a:gd name="T92" fmla="*/ 1680450 w 4625"/>
              <a:gd name="T93" fmla="*/ 37649 h 4959"/>
              <a:gd name="T94" fmla="*/ 1697070 w 4625"/>
              <a:gd name="T95" fmla="*/ 14395 h 495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4625"/>
              <a:gd name="T145" fmla="*/ 0 h 4959"/>
              <a:gd name="T146" fmla="*/ 4625 w 4625"/>
              <a:gd name="T147" fmla="*/ 4959 h 495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4625" h="4959">
                <a:moveTo>
                  <a:pt x="0" y="4959"/>
                </a:moveTo>
                <a:lnTo>
                  <a:pt x="40" y="4928"/>
                </a:lnTo>
                <a:lnTo>
                  <a:pt x="82" y="4897"/>
                </a:lnTo>
                <a:lnTo>
                  <a:pt x="122" y="4866"/>
                </a:lnTo>
                <a:lnTo>
                  <a:pt x="164" y="4835"/>
                </a:lnTo>
                <a:lnTo>
                  <a:pt x="205" y="4803"/>
                </a:lnTo>
                <a:lnTo>
                  <a:pt x="246" y="4771"/>
                </a:lnTo>
                <a:lnTo>
                  <a:pt x="287" y="4739"/>
                </a:lnTo>
                <a:lnTo>
                  <a:pt x="328" y="4706"/>
                </a:lnTo>
                <a:lnTo>
                  <a:pt x="369" y="4673"/>
                </a:lnTo>
                <a:lnTo>
                  <a:pt x="409" y="4640"/>
                </a:lnTo>
                <a:lnTo>
                  <a:pt x="451" y="4607"/>
                </a:lnTo>
                <a:lnTo>
                  <a:pt x="491" y="4574"/>
                </a:lnTo>
                <a:lnTo>
                  <a:pt x="532" y="4540"/>
                </a:lnTo>
                <a:lnTo>
                  <a:pt x="573" y="4506"/>
                </a:lnTo>
                <a:lnTo>
                  <a:pt x="614" y="4472"/>
                </a:lnTo>
                <a:lnTo>
                  <a:pt x="654" y="4437"/>
                </a:lnTo>
                <a:lnTo>
                  <a:pt x="695" y="4403"/>
                </a:lnTo>
                <a:lnTo>
                  <a:pt x="736" y="4368"/>
                </a:lnTo>
                <a:lnTo>
                  <a:pt x="776" y="4333"/>
                </a:lnTo>
                <a:lnTo>
                  <a:pt x="817" y="4298"/>
                </a:lnTo>
                <a:lnTo>
                  <a:pt x="857" y="4261"/>
                </a:lnTo>
                <a:lnTo>
                  <a:pt x="898" y="4226"/>
                </a:lnTo>
                <a:lnTo>
                  <a:pt x="938" y="4190"/>
                </a:lnTo>
                <a:lnTo>
                  <a:pt x="978" y="4154"/>
                </a:lnTo>
                <a:lnTo>
                  <a:pt x="1018" y="4118"/>
                </a:lnTo>
                <a:lnTo>
                  <a:pt x="1058" y="4081"/>
                </a:lnTo>
                <a:lnTo>
                  <a:pt x="1098" y="4044"/>
                </a:lnTo>
                <a:lnTo>
                  <a:pt x="1138" y="4007"/>
                </a:lnTo>
                <a:lnTo>
                  <a:pt x="1179" y="3970"/>
                </a:lnTo>
                <a:lnTo>
                  <a:pt x="1218" y="3933"/>
                </a:lnTo>
                <a:lnTo>
                  <a:pt x="1257" y="3895"/>
                </a:lnTo>
                <a:lnTo>
                  <a:pt x="1298" y="3858"/>
                </a:lnTo>
                <a:lnTo>
                  <a:pt x="1337" y="3821"/>
                </a:lnTo>
                <a:lnTo>
                  <a:pt x="1376" y="3782"/>
                </a:lnTo>
                <a:lnTo>
                  <a:pt x="1416" y="3745"/>
                </a:lnTo>
                <a:lnTo>
                  <a:pt x="1455" y="3707"/>
                </a:lnTo>
                <a:lnTo>
                  <a:pt x="1493" y="3669"/>
                </a:lnTo>
                <a:lnTo>
                  <a:pt x="1533" y="3630"/>
                </a:lnTo>
                <a:lnTo>
                  <a:pt x="1572" y="3592"/>
                </a:lnTo>
                <a:lnTo>
                  <a:pt x="1610" y="3554"/>
                </a:lnTo>
                <a:lnTo>
                  <a:pt x="1650" y="3515"/>
                </a:lnTo>
                <a:lnTo>
                  <a:pt x="1688" y="3477"/>
                </a:lnTo>
                <a:lnTo>
                  <a:pt x="1726" y="3438"/>
                </a:lnTo>
                <a:lnTo>
                  <a:pt x="1765" y="3399"/>
                </a:lnTo>
                <a:lnTo>
                  <a:pt x="1803" y="3360"/>
                </a:lnTo>
                <a:lnTo>
                  <a:pt x="1841" y="3322"/>
                </a:lnTo>
                <a:lnTo>
                  <a:pt x="1880" y="3282"/>
                </a:lnTo>
                <a:lnTo>
                  <a:pt x="1918" y="3244"/>
                </a:lnTo>
                <a:lnTo>
                  <a:pt x="1955" y="3204"/>
                </a:lnTo>
                <a:lnTo>
                  <a:pt x="1992" y="3166"/>
                </a:lnTo>
                <a:lnTo>
                  <a:pt x="2030" y="3127"/>
                </a:lnTo>
                <a:lnTo>
                  <a:pt x="2067" y="3087"/>
                </a:lnTo>
                <a:lnTo>
                  <a:pt x="2104" y="3048"/>
                </a:lnTo>
                <a:lnTo>
                  <a:pt x="2141" y="3009"/>
                </a:lnTo>
                <a:lnTo>
                  <a:pt x="2178" y="2969"/>
                </a:lnTo>
                <a:lnTo>
                  <a:pt x="2216" y="2930"/>
                </a:lnTo>
                <a:lnTo>
                  <a:pt x="2252" y="2890"/>
                </a:lnTo>
                <a:lnTo>
                  <a:pt x="2289" y="2851"/>
                </a:lnTo>
                <a:lnTo>
                  <a:pt x="2325" y="2812"/>
                </a:lnTo>
                <a:lnTo>
                  <a:pt x="2361" y="2772"/>
                </a:lnTo>
                <a:lnTo>
                  <a:pt x="2398" y="2733"/>
                </a:lnTo>
                <a:lnTo>
                  <a:pt x="2434" y="2694"/>
                </a:lnTo>
                <a:lnTo>
                  <a:pt x="2469" y="2654"/>
                </a:lnTo>
                <a:lnTo>
                  <a:pt x="2505" y="2615"/>
                </a:lnTo>
                <a:lnTo>
                  <a:pt x="2540" y="2575"/>
                </a:lnTo>
                <a:lnTo>
                  <a:pt x="2575" y="2536"/>
                </a:lnTo>
                <a:lnTo>
                  <a:pt x="2610" y="2497"/>
                </a:lnTo>
                <a:lnTo>
                  <a:pt x="2645" y="2457"/>
                </a:lnTo>
                <a:lnTo>
                  <a:pt x="2681" y="2418"/>
                </a:lnTo>
                <a:lnTo>
                  <a:pt x="2715" y="2380"/>
                </a:lnTo>
                <a:lnTo>
                  <a:pt x="2750" y="2340"/>
                </a:lnTo>
                <a:lnTo>
                  <a:pt x="2784" y="2301"/>
                </a:lnTo>
                <a:lnTo>
                  <a:pt x="2818" y="2262"/>
                </a:lnTo>
                <a:lnTo>
                  <a:pt x="2852" y="2223"/>
                </a:lnTo>
                <a:lnTo>
                  <a:pt x="2885" y="2185"/>
                </a:lnTo>
                <a:lnTo>
                  <a:pt x="2919" y="2146"/>
                </a:lnTo>
                <a:lnTo>
                  <a:pt x="2952" y="2107"/>
                </a:lnTo>
                <a:lnTo>
                  <a:pt x="2985" y="2069"/>
                </a:lnTo>
                <a:lnTo>
                  <a:pt x="3018" y="2030"/>
                </a:lnTo>
                <a:lnTo>
                  <a:pt x="3051" y="1992"/>
                </a:lnTo>
                <a:lnTo>
                  <a:pt x="3083" y="1955"/>
                </a:lnTo>
                <a:lnTo>
                  <a:pt x="3116" y="1917"/>
                </a:lnTo>
                <a:lnTo>
                  <a:pt x="3148" y="1878"/>
                </a:lnTo>
                <a:lnTo>
                  <a:pt x="3179" y="1841"/>
                </a:lnTo>
                <a:lnTo>
                  <a:pt x="3211" y="1804"/>
                </a:lnTo>
                <a:lnTo>
                  <a:pt x="3242" y="1765"/>
                </a:lnTo>
                <a:lnTo>
                  <a:pt x="3274" y="1728"/>
                </a:lnTo>
                <a:lnTo>
                  <a:pt x="3305" y="1691"/>
                </a:lnTo>
                <a:lnTo>
                  <a:pt x="3336" y="1655"/>
                </a:lnTo>
                <a:lnTo>
                  <a:pt x="3366" y="1617"/>
                </a:lnTo>
                <a:lnTo>
                  <a:pt x="3396" y="1581"/>
                </a:lnTo>
                <a:lnTo>
                  <a:pt x="3426" y="1544"/>
                </a:lnTo>
                <a:lnTo>
                  <a:pt x="3456" y="1508"/>
                </a:lnTo>
                <a:lnTo>
                  <a:pt x="3486" y="1472"/>
                </a:lnTo>
                <a:lnTo>
                  <a:pt x="3516" y="1435"/>
                </a:lnTo>
                <a:lnTo>
                  <a:pt x="3544" y="1400"/>
                </a:lnTo>
                <a:lnTo>
                  <a:pt x="3573" y="1365"/>
                </a:lnTo>
                <a:lnTo>
                  <a:pt x="3602" y="1329"/>
                </a:lnTo>
                <a:lnTo>
                  <a:pt x="3630" y="1294"/>
                </a:lnTo>
                <a:lnTo>
                  <a:pt x="3658" y="1260"/>
                </a:lnTo>
                <a:lnTo>
                  <a:pt x="3686" y="1225"/>
                </a:lnTo>
                <a:lnTo>
                  <a:pt x="3713" y="1191"/>
                </a:lnTo>
                <a:lnTo>
                  <a:pt x="3741" y="1155"/>
                </a:lnTo>
                <a:lnTo>
                  <a:pt x="3768" y="1121"/>
                </a:lnTo>
                <a:lnTo>
                  <a:pt x="3795" y="1088"/>
                </a:lnTo>
                <a:lnTo>
                  <a:pt x="3822" y="1054"/>
                </a:lnTo>
                <a:lnTo>
                  <a:pt x="3848" y="1021"/>
                </a:lnTo>
                <a:lnTo>
                  <a:pt x="3874" y="988"/>
                </a:lnTo>
                <a:lnTo>
                  <a:pt x="3900" y="955"/>
                </a:lnTo>
                <a:lnTo>
                  <a:pt x="3925" y="923"/>
                </a:lnTo>
                <a:lnTo>
                  <a:pt x="3951" y="891"/>
                </a:lnTo>
                <a:lnTo>
                  <a:pt x="3975" y="860"/>
                </a:lnTo>
                <a:lnTo>
                  <a:pt x="4000" y="828"/>
                </a:lnTo>
                <a:lnTo>
                  <a:pt x="4024" y="797"/>
                </a:lnTo>
                <a:lnTo>
                  <a:pt x="4049" y="765"/>
                </a:lnTo>
                <a:lnTo>
                  <a:pt x="4072" y="735"/>
                </a:lnTo>
                <a:lnTo>
                  <a:pt x="4095" y="704"/>
                </a:lnTo>
                <a:lnTo>
                  <a:pt x="4119" y="674"/>
                </a:lnTo>
                <a:lnTo>
                  <a:pt x="4142" y="645"/>
                </a:lnTo>
                <a:lnTo>
                  <a:pt x="4164" y="615"/>
                </a:lnTo>
                <a:lnTo>
                  <a:pt x="4187" y="586"/>
                </a:lnTo>
                <a:lnTo>
                  <a:pt x="4209" y="557"/>
                </a:lnTo>
                <a:lnTo>
                  <a:pt x="4230" y="529"/>
                </a:lnTo>
                <a:lnTo>
                  <a:pt x="4252" y="501"/>
                </a:lnTo>
                <a:lnTo>
                  <a:pt x="4273" y="472"/>
                </a:lnTo>
                <a:lnTo>
                  <a:pt x="4293" y="445"/>
                </a:lnTo>
                <a:lnTo>
                  <a:pt x="4314" y="418"/>
                </a:lnTo>
                <a:lnTo>
                  <a:pt x="4334" y="391"/>
                </a:lnTo>
                <a:lnTo>
                  <a:pt x="4354" y="366"/>
                </a:lnTo>
                <a:lnTo>
                  <a:pt x="4373" y="339"/>
                </a:lnTo>
                <a:lnTo>
                  <a:pt x="4392" y="314"/>
                </a:lnTo>
                <a:lnTo>
                  <a:pt x="4411" y="289"/>
                </a:lnTo>
                <a:lnTo>
                  <a:pt x="4429" y="263"/>
                </a:lnTo>
                <a:lnTo>
                  <a:pt x="4447" y="239"/>
                </a:lnTo>
                <a:lnTo>
                  <a:pt x="4466" y="216"/>
                </a:lnTo>
                <a:lnTo>
                  <a:pt x="4484" y="192"/>
                </a:lnTo>
                <a:lnTo>
                  <a:pt x="4501" y="169"/>
                </a:lnTo>
                <a:lnTo>
                  <a:pt x="4517" y="146"/>
                </a:lnTo>
                <a:lnTo>
                  <a:pt x="4534" y="124"/>
                </a:lnTo>
                <a:lnTo>
                  <a:pt x="4550" y="102"/>
                </a:lnTo>
                <a:lnTo>
                  <a:pt x="4566" y="80"/>
                </a:lnTo>
                <a:lnTo>
                  <a:pt x="4580" y="59"/>
                </a:lnTo>
                <a:lnTo>
                  <a:pt x="4595" y="39"/>
                </a:lnTo>
                <a:lnTo>
                  <a:pt x="4610" y="19"/>
                </a:lnTo>
                <a:lnTo>
                  <a:pt x="4625" y="0"/>
                </a:lnTo>
              </a:path>
            </a:pathLst>
          </a:custGeom>
          <a:noFill/>
          <a:ln w="57150">
            <a:solidFill>
              <a:srgbClr val="006600"/>
            </a:solidFill>
            <a:round/>
            <a:headEnd/>
            <a:tailEnd/>
          </a:ln>
        </p:spPr>
        <p:txBody>
          <a:bodyPr>
            <a:prstTxWarp prst="textNoShape">
              <a:avLst/>
            </a:prstTxWarp>
          </a:bodyPr>
          <a:lstStyle/>
          <a:p>
            <a:endParaRPr lang="en-US" sz="1400">
              <a:latin typeface="Times New Roman"/>
              <a:cs typeface="Times New Roman"/>
            </a:endParaRPr>
          </a:p>
        </p:txBody>
      </p:sp>
      <p:sp>
        <p:nvSpPr>
          <p:cNvPr id="41" name="Freeform 18"/>
          <p:cNvSpPr>
            <a:spLocks noChangeAspect="1"/>
          </p:cNvSpPr>
          <p:nvPr/>
        </p:nvSpPr>
        <p:spPr bwMode="auto">
          <a:xfrm rot="1259426">
            <a:off x="5572904" y="4245670"/>
            <a:ext cx="373062" cy="401637"/>
          </a:xfrm>
          <a:custGeom>
            <a:avLst/>
            <a:gdLst>
              <a:gd name="T0" fmla="*/ 6614 w 4625"/>
              <a:gd name="T1" fmla="*/ 396616 h 4959"/>
              <a:gd name="T2" fmla="*/ 16536 w 4625"/>
              <a:gd name="T3" fmla="*/ 389002 h 4959"/>
              <a:gd name="T4" fmla="*/ 26457 w 4625"/>
              <a:gd name="T5" fmla="*/ 381146 h 4959"/>
              <a:gd name="T6" fmla="*/ 36379 w 4625"/>
              <a:gd name="T7" fmla="*/ 373128 h 4959"/>
              <a:gd name="T8" fmla="*/ 46219 w 4625"/>
              <a:gd name="T9" fmla="*/ 364948 h 4959"/>
              <a:gd name="T10" fmla="*/ 56060 w 4625"/>
              <a:gd name="T11" fmla="*/ 356606 h 4959"/>
              <a:gd name="T12" fmla="*/ 65901 w 4625"/>
              <a:gd name="T13" fmla="*/ 348102 h 4959"/>
              <a:gd name="T14" fmla="*/ 75661 w 4625"/>
              <a:gd name="T15" fmla="*/ 339355 h 4959"/>
              <a:gd name="T16" fmla="*/ 85340 w 4625"/>
              <a:gd name="T17" fmla="*/ 330526 h 4959"/>
              <a:gd name="T18" fmla="*/ 95101 w 4625"/>
              <a:gd name="T19" fmla="*/ 321536 h 4959"/>
              <a:gd name="T20" fmla="*/ 104699 w 4625"/>
              <a:gd name="T21" fmla="*/ 312465 h 4959"/>
              <a:gd name="T22" fmla="*/ 114217 w 4625"/>
              <a:gd name="T23" fmla="*/ 303313 h 4959"/>
              <a:gd name="T24" fmla="*/ 123655 w 4625"/>
              <a:gd name="T25" fmla="*/ 293999 h 4959"/>
              <a:gd name="T26" fmla="*/ 133092 w 4625"/>
              <a:gd name="T27" fmla="*/ 284685 h 4959"/>
              <a:gd name="T28" fmla="*/ 142369 w 4625"/>
              <a:gd name="T29" fmla="*/ 275290 h 4959"/>
              <a:gd name="T30" fmla="*/ 151645 w 4625"/>
              <a:gd name="T31" fmla="*/ 265814 h 4959"/>
              <a:gd name="T32" fmla="*/ 160679 w 4625"/>
              <a:gd name="T33" fmla="*/ 256419 h 4959"/>
              <a:gd name="T34" fmla="*/ 169713 w 4625"/>
              <a:gd name="T35" fmla="*/ 246862 h 4959"/>
              <a:gd name="T36" fmla="*/ 178747 w 4625"/>
              <a:gd name="T37" fmla="*/ 237305 h 4959"/>
              <a:gd name="T38" fmla="*/ 187539 w 4625"/>
              <a:gd name="T39" fmla="*/ 227748 h 4959"/>
              <a:gd name="T40" fmla="*/ 196331 w 4625"/>
              <a:gd name="T41" fmla="*/ 218191 h 4959"/>
              <a:gd name="T42" fmla="*/ 204882 w 4625"/>
              <a:gd name="T43" fmla="*/ 208553 h 4959"/>
              <a:gd name="T44" fmla="*/ 213351 w 4625"/>
              <a:gd name="T45" fmla="*/ 198996 h 4959"/>
              <a:gd name="T46" fmla="*/ 221821 w 4625"/>
              <a:gd name="T47" fmla="*/ 189520 h 4959"/>
              <a:gd name="T48" fmla="*/ 230048 w 4625"/>
              <a:gd name="T49" fmla="*/ 180044 h 4959"/>
              <a:gd name="T50" fmla="*/ 238114 w 4625"/>
              <a:gd name="T51" fmla="*/ 170649 h 4959"/>
              <a:gd name="T52" fmla="*/ 246100 w 4625"/>
              <a:gd name="T53" fmla="*/ 161335 h 4959"/>
              <a:gd name="T54" fmla="*/ 253924 w 4625"/>
              <a:gd name="T55" fmla="*/ 152102 h 4959"/>
              <a:gd name="T56" fmla="*/ 261506 w 4625"/>
              <a:gd name="T57" fmla="*/ 142950 h 4959"/>
              <a:gd name="T58" fmla="*/ 269089 w 4625"/>
              <a:gd name="T59" fmla="*/ 134041 h 4959"/>
              <a:gd name="T60" fmla="*/ 276348 w 4625"/>
              <a:gd name="T61" fmla="*/ 125051 h 4959"/>
              <a:gd name="T62" fmla="*/ 283608 w 4625"/>
              <a:gd name="T63" fmla="*/ 116223 h 4959"/>
              <a:gd name="T64" fmla="*/ 290545 w 4625"/>
              <a:gd name="T65" fmla="*/ 107638 h 4959"/>
              <a:gd name="T66" fmla="*/ 297320 w 4625"/>
              <a:gd name="T67" fmla="*/ 99215 h 4959"/>
              <a:gd name="T68" fmla="*/ 303935 w 4625"/>
              <a:gd name="T69" fmla="*/ 90792 h 4959"/>
              <a:gd name="T70" fmla="*/ 310388 w 4625"/>
              <a:gd name="T71" fmla="*/ 82692 h 4959"/>
              <a:gd name="T72" fmla="*/ 316599 w 4625"/>
              <a:gd name="T73" fmla="*/ 74755 h 4959"/>
              <a:gd name="T74" fmla="*/ 322648 w 4625"/>
              <a:gd name="T75" fmla="*/ 67061 h 4959"/>
              <a:gd name="T76" fmla="*/ 328456 w 4625"/>
              <a:gd name="T77" fmla="*/ 59529 h 4959"/>
              <a:gd name="T78" fmla="*/ 334102 w 4625"/>
              <a:gd name="T79" fmla="*/ 52240 h 4959"/>
              <a:gd name="T80" fmla="*/ 339507 w 4625"/>
              <a:gd name="T81" fmla="*/ 45112 h 4959"/>
              <a:gd name="T82" fmla="*/ 344669 w 4625"/>
              <a:gd name="T83" fmla="*/ 38228 h 4959"/>
              <a:gd name="T84" fmla="*/ 349589 w 4625"/>
              <a:gd name="T85" fmla="*/ 31668 h 4959"/>
              <a:gd name="T86" fmla="*/ 354268 w 4625"/>
              <a:gd name="T87" fmla="*/ 25431 h 4959"/>
              <a:gd name="T88" fmla="*/ 358704 w 4625"/>
              <a:gd name="T89" fmla="*/ 19357 h 4959"/>
              <a:gd name="T90" fmla="*/ 363060 w 4625"/>
              <a:gd name="T91" fmla="*/ 13688 h 4959"/>
              <a:gd name="T92" fmla="*/ 367012 w 4625"/>
              <a:gd name="T93" fmla="*/ 8261 h 4959"/>
              <a:gd name="T94" fmla="*/ 370642 w 4625"/>
              <a:gd name="T95" fmla="*/ 3159 h 495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4625"/>
              <a:gd name="T145" fmla="*/ 0 h 4959"/>
              <a:gd name="T146" fmla="*/ 4625 w 4625"/>
              <a:gd name="T147" fmla="*/ 4959 h 495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4625" h="4959">
                <a:moveTo>
                  <a:pt x="0" y="4959"/>
                </a:moveTo>
                <a:lnTo>
                  <a:pt x="40" y="4928"/>
                </a:lnTo>
                <a:lnTo>
                  <a:pt x="82" y="4897"/>
                </a:lnTo>
                <a:lnTo>
                  <a:pt x="122" y="4866"/>
                </a:lnTo>
                <a:lnTo>
                  <a:pt x="164" y="4835"/>
                </a:lnTo>
                <a:lnTo>
                  <a:pt x="205" y="4803"/>
                </a:lnTo>
                <a:lnTo>
                  <a:pt x="246" y="4771"/>
                </a:lnTo>
                <a:lnTo>
                  <a:pt x="287" y="4739"/>
                </a:lnTo>
                <a:lnTo>
                  <a:pt x="328" y="4706"/>
                </a:lnTo>
                <a:lnTo>
                  <a:pt x="369" y="4673"/>
                </a:lnTo>
                <a:lnTo>
                  <a:pt x="409" y="4640"/>
                </a:lnTo>
                <a:lnTo>
                  <a:pt x="451" y="4607"/>
                </a:lnTo>
                <a:lnTo>
                  <a:pt x="491" y="4574"/>
                </a:lnTo>
                <a:lnTo>
                  <a:pt x="532" y="4540"/>
                </a:lnTo>
                <a:lnTo>
                  <a:pt x="573" y="4506"/>
                </a:lnTo>
                <a:lnTo>
                  <a:pt x="614" y="4472"/>
                </a:lnTo>
                <a:lnTo>
                  <a:pt x="654" y="4437"/>
                </a:lnTo>
                <a:lnTo>
                  <a:pt x="695" y="4403"/>
                </a:lnTo>
                <a:lnTo>
                  <a:pt x="736" y="4368"/>
                </a:lnTo>
                <a:lnTo>
                  <a:pt x="776" y="4333"/>
                </a:lnTo>
                <a:lnTo>
                  <a:pt x="817" y="4298"/>
                </a:lnTo>
                <a:lnTo>
                  <a:pt x="857" y="4261"/>
                </a:lnTo>
                <a:lnTo>
                  <a:pt x="898" y="4226"/>
                </a:lnTo>
                <a:lnTo>
                  <a:pt x="938" y="4190"/>
                </a:lnTo>
                <a:lnTo>
                  <a:pt x="978" y="4154"/>
                </a:lnTo>
                <a:lnTo>
                  <a:pt x="1018" y="4118"/>
                </a:lnTo>
                <a:lnTo>
                  <a:pt x="1058" y="4081"/>
                </a:lnTo>
                <a:lnTo>
                  <a:pt x="1098" y="4044"/>
                </a:lnTo>
                <a:lnTo>
                  <a:pt x="1138" y="4007"/>
                </a:lnTo>
                <a:lnTo>
                  <a:pt x="1179" y="3970"/>
                </a:lnTo>
                <a:lnTo>
                  <a:pt x="1218" y="3933"/>
                </a:lnTo>
                <a:lnTo>
                  <a:pt x="1257" y="3895"/>
                </a:lnTo>
                <a:lnTo>
                  <a:pt x="1298" y="3858"/>
                </a:lnTo>
                <a:lnTo>
                  <a:pt x="1337" y="3821"/>
                </a:lnTo>
                <a:lnTo>
                  <a:pt x="1376" y="3782"/>
                </a:lnTo>
                <a:lnTo>
                  <a:pt x="1416" y="3745"/>
                </a:lnTo>
                <a:lnTo>
                  <a:pt x="1455" y="3707"/>
                </a:lnTo>
                <a:lnTo>
                  <a:pt x="1493" y="3669"/>
                </a:lnTo>
                <a:lnTo>
                  <a:pt x="1533" y="3630"/>
                </a:lnTo>
                <a:lnTo>
                  <a:pt x="1572" y="3592"/>
                </a:lnTo>
                <a:lnTo>
                  <a:pt x="1610" y="3554"/>
                </a:lnTo>
                <a:lnTo>
                  <a:pt x="1650" y="3515"/>
                </a:lnTo>
                <a:lnTo>
                  <a:pt x="1688" y="3477"/>
                </a:lnTo>
                <a:lnTo>
                  <a:pt x="1726" y="3438"/>
                </a:lnTo>
                <a:lnTo>
                  <a:pt x="1765" y="3399"/>
                </a:lnTo>
                <a:lnTo>
                  <a:pt x="1803" y="3360"/>
                </a:lnTo>
                <a:lnTo>
                  <a:pt x="1841" y="3322"/>
                </a:lnTo>
                <a:lnTo>
                  <a:pt x="1880" y="3282"/>
                </a:lnTo>
                <a:lnTo>
                  <a:pt x="1918" y="3244"/>
                </a:lnTo>
                <a:lnTo>
                  <a:pt x="1955" y="3204"/>
                </a:lnTo>
                <a:lnTo>
                  <a:pt x="1992" y="3166"/>
                </a:lnTo>
                <a:lnTo>
                  <a:pt x="2030" y="3127"/>
                </a:lnTo>
                <a:lnTo>
                  <a:pt x="2067" y="3087"/>
                </a:lnTo>
                <a:lnTo>
                  <a:pt x="2104" y="3048"/>
                </a:lnTo>
                <a:lnTo>
                  <a:pt x="2141" y="3009"/>
                </a:lnTo>
                <a:lnTo>
                  <a:pt x="2178" y="2969"/>
                </a:lnTo>
                <a:lnTo>
                  <a:pt x="2216" y="2930"/>
                </a:lnTo>
                <a:lnTo>
                  <a:pt x="2252" y="2890"/>
                </a:lnTo>
                <a:lnTo>
                  <a:pt x="2289" y="2851"/>
                </a:lnTo>
                <a:lnTo>
                  <a:pt x="2325" y="2812"/>
                </a:lnTo>
                <a:lnTo>
                  <a:pt x="2361" y="2772"/>
                </a:lnTo>
                <a:lnTo>
                  <a:pt x="2398" y="2733"/>
                </a:lnTo>
                <a:lnTo>
                  <a:pt x="2434" y="2694"/>
                </a:lnTo>
                <a:lnTo>
                  <a:pt x="2469" y="2654"/>
                </a:lnTo>
                <a:lnTo>
                  <a:pt x="2505" y="2615"/>
                </a:lnTo>
                <a:lnTo>
                  <a:pt x="2540" y="2575"/>
                </a:lnTo>
                <a:lnTo>
                  <a:pt x="2575" y="2536"/>
                </a:lnTo>
                <a:lnTo>
                  <a:pt x="2610" y="2497"/>
                </a:lnTo>
                <a:lnTo>
                  <a:pt x="2645" y="2457"/>
                </a:lnTo>
                <a:lnTo>
                  <a:pt x="2681" y="2418"/>
                </a:lnTo>
                <a:lnTo>
                  <a:pt x="2715" y="2380"/>
                </a:lnTo>
                <a:lnTo>
                  <a:pt x="2750" y="2340"/>
                </a:lnTo>
                <a:lnTo>
                  <a:pt x="2784" y="2301"/>
                </a:lnTo>
                <a:lnTo>
                  <a:pt x="2818" y="2262"/>
                </a:lnTo>
                <a:lnTo>
                  <a:pt x="2852" y="2223"/>
                </a:lnTo>
                <a:lnTo>
                  <a:pt x="2885" y="2185"/>
                </a:lnTo>
                <a:lnTo>
                  <a:pt x="2919" y="2146"/>
                </a:lnTo>
                <a:lnTo>
                  <a:pt x="2952" y="2107"/>
                </a:lnTo>
                <a:lnTo>
                  <a:pt x="2985" y="2069"/>
                </a:lnTo>
                <a:lnTo>
                  <a:pt x="3018" y="2030"/>
                </a:lnTo>
                <a:lnTo>
                  <a:pt x="3051" y="1992"/>
                </a:lnTo>
                <a:lnTo>
                  <a:pt x="3083" y="1955"/>
                </a:lnTo>
                <a:lnTo>
                  <a:pt x="3116" y="1917"/>
                </a:lnTo>
                <a:lnTo>
                  <a:pt x="3148" y="1878"/>
                </a:lnTo>
                <a:lnTo>
                  <a:pt x="3179" y="1841"/>
                </a:lnTo>
                <a:lnTo>
                  <a:pt x="3211" y="1804"/>
                </a:lnTo>
                <a:lnTo>
                  <a:pt x="3242" y="1765"/>
                </a:lnTo>
                <a:lnTo>
                  <a:pt x="3274" y="1728"/>
                </a:lnTo>
                <a:lnTo>
                  <a:pt x="3305" y="1691"/>
                </a:lnTo>
                <a:lnTo>
                  <a:pt x="3336" y="1655"/>
                </a:lnTo>
                <a:lnTo>
                  <a:pt x="3366" y="1617"/>
                </a:lnTo>
                <a:lnTo>
                  <a:pt x="3396" y="1581"/>
                </a:lnTo>
                <a:lnTo>
                  <a:pt x="3426" y="1544"/>
                </a:lnTo>
                <a:lnTo>
                  <a:pt x="3456" y="1508"/>
                </a:lnTo>
                <a:lnTo>
                  <a:pt x="3486" y="1472"/>
                </a:lnTo>
                <a:lnTo>
                  <a:pt x="3516" y="1435"/>
                </a:lnTo>
                <a:lnTo>
                  <a:pt x="3544" y="1400"/>
                </a:lnTo>
                <a:lnTo>
                  <a:pt x="3573" y="1365"/>
                </a:lnTo>
                <a:lnTo>
                  <a:pt x="3602" y="1329"/>
                </a:lnTo>
                <a:lnTo>
                  <a:pt x="3630" y="1294"/>
                </a:lnTo>
                <a:lnTo>
                  <a:pt x="3658" y="1260"/>
                </a:lnTo>
                <a:lnTo>
                  <a:pt x="3686" y="1225"/>
                </a:lnTo>
                <a:lnTo>
                  <a:pt x="3713" y="1191"/>
                </a:lnTo>
                <a:lnTo>
                  <a:pt x="3741" y="1155"/>
                </a:lnTo>
                <a:lnTo>
                  <a:pt x="3768" y="1121"/>
                </a:lnTo>
                <a:lnTo>
                  <a:pt x="3795" y="1088"/>
                </a:lnTo>
                <a:lnTo>
                  <a:pt x="3822" y="1054"/>
                </a:lnTo>
                <a:lnTo>
                  <a:pt x="3848" y="1021"/>
                </a:lnTo>
                <a:lnTo>
                  <a:pt x="3874" y="988"/>
                </a:lnTo>
                <a:lnTo>
                  <a:pt x="3900" y="955"/>
                </a:lnTo>
                <a:lnTo>
                  <a:pt x="3925" y="923"/>
                </a:lnTo>
                <a:lnTo>
                  <a:pt x="3951" y="891"/>
                </a:lnTo>
                <a:lnTo>
                  <a:pt x="3975" y="860"/>
                </a:lnTo>
                <a:lnTo>
                  <a:pt x="4000" y="828"/>
                </a:lnTo>
                <a:lnTo>
                  <a:pt x="4024" y="797"/>
                </a:lnTo>
                <a:lnTo>
                  <a:pt x="4049" y="765"/>
                </a:lnTo>
                <a:lnTo>
                  <a:pt x="4072" y="735"/>
                </a:lnTo>
                <a:lnTo>
                  <a:pt x="4095" y="704"/>
                </a:lnTo>
                <a:lnTo>
                  <a:pt x="4119" y="674"/>
                </a:lnTo>
                <a:lnTo>
                  <a:pt x="4142" y="645"/>
                </a:lnTo>
                <a:lnTo>
                  <a:pt x="4164" y="615"/>
                </a:lnTo>
                <a:lnTo>
                  <a:pt x="4187" y="586"/>
                </a:lnTo>
                <a:lnTo>
                  <a:pt x="4209" y="557"/>
                </a:lnTo>
                <a:lnTo>
                  <a:pt x="4230" y="529"/>
                </a:lnTo>
                <a:lnTo>
                  <a:pt x="4252" y="501"/>
                </a:lnTo>
                <a:lnTo>
                  <a:pt x="4273" y="472"/>
                </a:lnTo>
                <a:lnTo>
                  <a:pt x="4293" y="445"/>
                </a:lnTo>
                <a:lnTo>
                  <a:pt x="4314" y="418"/>
                </a:lnTo>
                <a:lnTo>
                  <a:pt x="4334" y="391"/>
                </a:lnTo>
                <a:lnTo>
                  <a:pt x="4354" y="366"/>
                </a:lnTo>
                <a:lnTo>
                  <a:pt x="4373" y="339"/>
                </a:lnTo>
                <a:lnTo>
                  <a:pt x="4392" y="314"/>
                </a:lnTo>
                <a:lnTo>
                  <a:pt x="4411" y="289"/>
                </a:lnTo>
                <a:lnTo>
                  <a:pt x="4429" y="263"/>
                </a:lnTo>
                <a:lnTo>
                  <a:pt x="4447" y="239"/>
                </a:lnTo>
                <a:lnTo>
                  <a:pt x="4466" y="216"/>
                </a:lnTo>
                <a:lnTo>
                  <a:pt x="4484" y="192"/>
                </a:lnTo>
                <a:lnTo>
                  <a:pt x="4501" y="169"/>
                </a:lnTo>
                <a:lnTo>
                  <a:pt x="4517" y="146"/>
                </a:lnTo>
                <a:lnTo>
                  <a:pt x="4534" y="124"/>
                </a:lnTo>
                <a:lnTo>
                  <a:pt x="4550" y="102"/>
                </a:lnTo>
                <a:lnTo>
                  <a:pt x="4566" y="80"/>
                </a:lnTo>
                <a:lnTo>
                  <a:pt x="4580" y="59"/>
                </a:lnTo>
                <a:lnTo>
                  <a:pt x="4595" y="39"/>
                </a:lnTo>
                <a:lnTo>
                  <a:pt x="4610" y="19"/>
                </a:lnTo>
                <a:lnTo>
                  <a:pt x="4625" y="0"/>
                </a:lnTo>
              </a:path>
            </a:pathLst>
          </a:custGeom>
          <a:noFill/>
          <a:ln w="57150">
            <a:solidFill>
              <a:srgbClr val="006600"/>
            </a:solidFill>
            <a:round/>
            <a:headEnd/>
            <a:tailEnd/>
          </a:ln>
        </p:spPr>
        <p:txBody>
          <a:bodyPr>
            <a:prstTxWarp prst="textNoShape">
              <a:avLst/>
            </a:prstTxWarp>
          </a:bodyPr>
          <a:lstStyle/>
          <a:p>
            <a:endParaRPr lang="en-US" sz="1400">
              <a:latin typeface="Times New Roman"/>
              <a:cs typeface="Times New Roman"/>
            </a:endParaRPr>
          </a:p>
        </p:txBody>
      </p:sp>
      <p:sp>
        <p:nvSpPr>
          <p:cNvPr id="42" name="Rectangle 22"/>
          <p:cNvSpPr>
            <a:spLocks noChangeArrowheads="1"/>
          </p:cNvSpPr>
          <p:nvPr/>
        </p:nvSpPr>
        <p:spPr bwMode="auto">
          <a:xfrm>
            <a:off x="6079316" y="5162490"/>
            <a:ext cx="231367"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C03838"/>
                </a:solidFill>
                <a:latin typeface="Times New Roman"/>
                <a:cs typeface="Times New Roman"/>
              </a:rPr>
              <a:t>Y</a:t>
            </a:r>
            <a:r>
              <a:rPr kumimoji="0" lang="en-US" sz="1600" b="1" i="1" baseline="-25000" dirty="0">
                <a:solidFill>
                  <a:srgbClr val="C03838"/>
                </a:solidFill>
                <a:latin typeface="Times New Roman"/>
                <a:cs typeface="Times New Roman"/>
              </a:rPr>
              <a:t>1</a:t>
            </a:r>
            <a:endParaRPr kumimoji="0" lang="en-US" sz="1600" b="1" baseline="-25000" dirty="0">
              <a:solidFill>
                <a:srgbClr val="C03838"/>
              </a:solidFill>
              <a:latin typeface="Times New Roman"/>
              <a:cs typeface="Times New Roman"/>
            </a:endParaRPr>
          </a:p>
        </p:txBody>
      </p:sp>
      <p:sp>
        <p:nvSpPr>
          <p:cNvPr id="43" name="Rectangle 30"/>
          <p:cNvSpPr>
            <a:spLocks noChangeAspect="1" noChangeArrowheads="1"/>
          </p:cNvSpPr>
          <p:nvPr/>
        </p:nvSpPr>
        <p:spPr bwMode="auto">
          <a:xfrm>
            <a:off x="7444791" y="2186741"/>
            <a:ext cx="669680" cy="276999"/>
          </a:xfrm>
          <a:prstGeom prst="rect">
            <a:avLst/>
          </a:prstGeom>
          <a:noFill/>
          <a:ln w="9525">
            <a:noFill/>
            <a:miter lim="800000"/>
            <a:headEnd/>
            <a:tailEnd/>
          </a:ln>
        </p:spPr>
        <p:txBody>
          <a:bodyPr wrap="none" lIns="0" tIns="0" rIns="0" bIns="0">
            <a:prstTxWarp prst="textNoShape">
              <a:avLst/>
            </a:prstTxWarp>
            <a:spAutoFit/>
          </a:bodyPr>
          <a:lstStyle/>
          <a:p>
            <a:r>
              <a:rPr kumimoji="0" lang="en-US" b="1" i="1" dirty="0">
                <a:solidFill>
                  <a:srgbClr val="006600"/>
                </a:solidFill>
                <a:latin typeface="Times New Roman"/>
                <a:cs typeface="Times New Roman"/>
              </a:rPr>
              <a:t>SRAS</a:t>
            </a:r>
            <a:r>
              <a:rPr kumimoji="0" lang="en-US" b="1" i="1" baseline="-25000" dirty="0">
                <a:solidFill>
                  <a:srgbClr val="006600"/>
                </a:solidFill>
                <a:latin typeface="Times New Roman"/>
                <a:cs typeface="Times New Roman"/>
              </a:rPr>
              <a:t>1</a:t>
            </a:r>
            <a:endParaRPr kumimoji="0" lang="en-US" b="1" baseline="-25000" dirty="0">
              <a:solidFill>
                <a:srgbClr val="006600"/>
              </a:solidFill>
              <a:latin typeface="Times New Roman"/>
              <a:cs typeface="Times New Roman"/>
            </a:endParaRPr>
          </a:p>
        </p:txBody>
      </p:sp>
      <p:sp>
        <p:nvSpPr>
          <p:cNvPr id="44" name="Line 37"/>
          <p:cNvSpPr>
            <a:spLocks noChangeAspect="1" noChangeShapeType="1"/>
          </p:cNvSpPr>
          <p:nvPr/>
        </p:nvSpPr>
        <p:spPr bwMode="auto">
          <a:xfrm flipH="1">
            <a:off x="4722385" y="4193282"/>
            <a:ext cx="1442656" cy="0"/>
          </a:xfrm>
          <a:prstGeom prst="line">
            <a:avLst/>
          </a:prstGeom>
          <a:noFill/>
          <a:ln w="31750" cap="rnd">
            <a:solidFill>
              <a:schemeClr val="tx1"/>
            </a:solidFill>
            <a:prstDash val="sysDot"/>
            <a:round/>
            <a:headEnd/>
            <a:tailEnd/>
          </a:ln>
        </p:spPr>
        <p:txBody>
          <a:bodyPr>
            <a:prstTxWarp prst="textNoShape">
              <a:avLst/>
            </a:prstTxWarp>
          </a:bodyPr>
          <a:lstStyle/>
          <a:p>
            <a:endParaRPr lang="en-US" sz="1400">
              <a:latin typeface="Times New Roman"/>
              <a:cs typeface="Times New Roman"/>
            </a:endParaRPr>
          </a:p>
        </p:txBody>
      </p:sp>
      <p:sp>
        <p:nvSpPr>
          <p:cNvPr id="46" name="Rectangle 38"/>
          <p:cNvSpPr>
            <a:spLocks noChangeAspect="1" noChangeArrowheads="1"/>
          </p:cNvSpPr>
          <p:nvPr/>
        </p:nvSpPr>
        <p:spPr bwMode="auto">
          <a:xfrm>
            <a:off x="4413951" y="4042470"/>
            <a:ext cx="231367"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000000"/>
                </a:solidFill>
                <a:latin typeface="Times New Roman"/>
                <a:cs typeface="Times New Roman"/>
              </a:rPr>
              <a:t>P</a:t>
            </a:r>
            <a:r>
              <a:rPr kumimoji="0" lang="en-US" sz="1600" b="1" i="1" baseline="-25000" dirty="0">
                <a:solidFill>
                  <a:srgbClr val="000000"/>
                </a:solidFill>
                <a:latin typeface="Times New Roman"/>
                <a:cs typeface="Times New Roman"/>
              </a:rPr>
              <a:t>1</a:t>
            </a:r>
            <a:endParaRPr kumimoji="0" lang="en-US" sz="2800" b="1" baseline="-25000" dirty="0">
              <a:solidFill>
                <a:schemeClr val="tx1"/>
              </a:solidFill>
              <a:latin typeface="Times New Roman"/>
              <a:cs typeface="Times New Roman"/>
            </a:endParaRPr>
          </a:p>
        </p:txBody>
      </p:sp>
      <p:sp>
        <p:nvSpPr>
          <p:cNvPr id="53" name="Line 53"/>
          <p:cNvSpPr>
            <a:spLocks noChangeShapeType="1"/>
          </p:cNvSpPr>
          <p:nvPr/>
        </p:nvSpPr>
        <p:spPr bwMode="auto">
          <a:xfrm>
            <a:off x="6184091" y="4218682"/>
            <a:ext cx="0" cy="934526"/>
          </a:xfrm>
          <a:prstGeom prst="line">
            <a:avLst/>
          </a:prstGeom>
          <a:noFill/>
          <a:ln w="31750" cap="rnd">
            <a:solidFill>
              <a:schemeClr val="tx1"/>
            </a:solidFill>
            <a:prstDash val="sysDot"/>
            <a:round/>
            <a:headEnd/>
            <a:tailEnd/>
          </a:ln>
        </p:spPr>
        <p:txBody>
          <a:bodyPr wrap="none" anchor="ctr">
            <a:prstTxWarp prst="textNoShape">
              <a:avLst/>
            </a:prstTxWarp>
          </a:bodyPr>
          <a:lstStyle/>
          <a:p>
            <a:endParaRPr lang="en-US" sz="1400">
              <a:latin typeface="Times New Roman"/>
              <a:cs typeface="Times New Roman"/>
            </a:endParaRPr>
          </a:p>
        </p:txBody>
      </p:sp>
      <p:sp>
        <p:nvSpPr>
          <p:cNvPr id="63" name="Freeform 39"/>
          <p:cNvSpPr>
            <a:spLocks/>
          </p:cNvSpPr>
          <p:nvPr/>
        </p:nvSpPr>
        <p:spPr bwMode="auto">
          <a:xfrm>
            <a:off x="6122179" y="4140895"/>
            <a:ext cx="119062" cy="119062"/>
          </a:xfrm>
          <a:custGeom>
            <a:avLst/>
            <a:gdLst>
              <a:gd name="T0" fmla="*/ 0 w 173"/>
              <a:gd name="T1" fmla="*/ 59875 h 173"/>
              <a:gd name="T2" fmla="*/ 8947 w 173"/>
              <a:gd name="T3" fmla="*/ 29593 h 173"/>
              <a:gd name="T4" fmla="*/ 29593 w 173"/>
              <a:gd name="T5" fmla="*/ 8259 h 173"/>
              <a:gd name="T6" fmla="*/ 59875 w 173"/>
              <a:gd name="T7" fmla="*/ 0 h 173"/>
              <a:gd name="T8" fmla="*/ 59875 w 173"/>
              <a:gd name="T9" fmla="*/ 0 h 173"/>
              <a:gd name="T10" fmla="*/ 90157 w 173"/>
              <a:gd name="T11" fmla="*/ 8259 h 173"/>
              <a:gd name="T12" fmla="*/ 111492 w 173"/>
              <a:gd name="T13" fmla="*/ 29593 h 173"/>
              <a:gd name="T14" fmla="*/ 119062 w 173"/>
              <a:gd name="T15" fmla="*/ 59875 h 173"/>
              <a:gd name="T16" fmla="*/ 119062 w 173"/>
              <a:gd name="T17" fmla="*/ 59875 h 173"/>
              <a:gd name="T18" fmla="*/ 111492 w 173"/>
              <a:gd name="T19" fmla="*/ 89469 h 173"/>
              <a:gd name="T20" fmla="*/ 90157 w 173"/>
              <a:gd name="T21" fmla="*/ 110803 h 173"/>
              <a:gd name="T22" fmla="*/ 59875 w 173"/>
              <a:gd name="T23" fmla="*/ 119062 h 173"/>
              <a:gd name="T24" fmla="*/ 59875 w 173"/>
              <a:gd name="T25" fmla="*/ 119062 h 173"/>
              <a:gd name="T26" fmla="*/ 29593 w 173"/>
              <a:gd name="T27" fmla="*/ 110803 h 173"/>
              <a:gd name="T28" fmla="*/ 8947 w 173"/>
              <a:gd name="T29" fmla="*/ 89469 h 173"/>
              <a:gd name="T30" fmla="*/ 0 w 173"/>
              <a:gd name="T31" fmla="*/ 59875 h 173"/>
              <a:gd name="T32" fmla="*/ 0 w 173"/>
              <a:gd name="T33" fmla="*/ 59875 h 173"/>
              <a:gd name="T34" fmla="*/ 0 w 173"/>
              <a:gd name="T35" fmla="*/ 59875 h 1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3"/>
              <a:gd name="T55" fmla="*/ 0 h 173"/>
              <a:gd name="T56" fmla="*/ 173 w 173"/>
              <a:gd name="T57" fmla="*/ 173 h 1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3" h="173">
                <a:moveTo>
                  <a:pt x="0" y="87"/>
                </a:moveTo>
                <a:lnTo>
                  <a:pt x="13" y="43"/>
                </a:lnTo>
                <a:lnTo>
                  <a:pt x="43" y="12"/>
                </a:lnTo>
                <a:lnTo>
                  <a:pt x="87" y="0"/>
                </a:lnTo>
                <a:lnTo>
                  <a:pt x="131" y="12"/>
                </a:lnTo>
                <a:lnTo>
                  <a:pt x="162" y="43"/>
                </a:lnTo>
                <a:lnTo>
                  <a:pt x="173" y="87"/>
                </a:lnTo>
                <a:lnTo>
                  <a:pt x="162" y="130"/>
                </a:lnTo>
                <a:lnTo>
                  <a:pt x="131" y="161"/>
                </a:lnTo>
                <a:lnTo>
                  <a:pt x="87" y="173"/>
                </a:lnTo>
                <a:lnTo>
                  <a:pt x="43" y="161"/>
                </a:lnTo>
                <a:lnTo>
                  <a:pt x="13" y="130"/>
                </a:lnTo>
                <a:lnTo>
                  <a:pt x="0" y="87"/>
                </a:lnTo>
              </a:path>
            </a:pathLst>
          </a:custGeom>
          <a:solidFill>
            <a:srgbClr val="FFFF00"/>
          </a:solidFill>
          <a:ln w="38100">
            <a:solidFill>
              <a:srgbClr val="000000"/>
            </a:solidFill>
            <a:round/>
            <a:headEnd/>
            <a:tailEnd/>
          </a:ln>
        </p:spPr>
        <p:txBody>
          <a:bodyPr>
            <a:prstTxWarp prst="textNoShape">
              <a:avLst/>
            </a:prstTxWarp>
          </a:bodyPr>
          <a:lstStyle/>
          <a:p>
            <a:endParaRPr lang="en-US" sz="1400">
              <a:latin typeface="Times New Roman"/>
              <a:cs typeface="Times New Roman"/>
            </a:endParaRPr>
          </a:p>
        </p:txBody>
      </p:sp>
      <p:grpSp>
        <p:nvGrpSpPr>
          <p:cNvPr id="70" name="Group 57"/>
          <p:cNvGrpSpPr>
            <a:grpSpLocks/>
          </p:cNvGrpSpPr>
          <p:nvPr/>
        </p:nvGrpSpPr>
        <p:grpSpPr bwMode="auto">
          <a:xfrm>
            <a:off x="5228416" y="2070795"/>
            <a:ext cx="2779713" cy="2668840"/>
            <a:chOff x="2484" y="648"/>
            <a:chExt cx="1797" cy="1778"/>
          </a:xfrm>
        </p:grpSpPr>
        <p:sp>
          <p:nvSpPr>
            <p:cNvPr id="71" name="Freeform 5"/>
            <p:cNvSpPr>
              <a:spLocks noChangeAspect="1"/>
            </p:cNvSpPr>
            <p:nvPr/>
          </p:nvSpPr>
          <p:spPr bwMode="auto">
            <a:xfrm>
              <a:off x="2807" y="648"/>
              <a:ext cx="1102" cy="1653"/>
            </a:xfrm>
            <a:custGeom>
              <a:avLst/>
              <a:gdLst>
                <a:gd name="T0" fmla="*/ 5 w 4147"/>
                <a:gd name="T1" fmla="*/ 19 h 6220"/>
                <a:gd name="T2" fmla="*/ 14 w 4147"/>
                <a:gd name="T3" fmla="*/ 49 h 6220"/>
                <a:gd name="T4" fmla="*/ 25 w 4147"/>
                <a:gd name="T5" fmla="*/ 80 h 6220"/>
                <a:gd name="T6" fmla="*/ 37 w 4147"/>
                <a:gd name="T7" fmla="*/ 112 h 6220"/>
                <a:gd name="T8" fmla="*/ 51 w 4147"/>
                <a:gd name="T9" fmla="*/ 145 h 6220"/>
                <a:gd name="T10" fmla="*/ 66 w 4147"/>
                <a:gd name="T11" fmla="*/ 179 h 6220"/>
                <a:gd name="T12" fmla="*/ 83 w 4147"/>
                <a:gd name="T13" fmla="*/ 215 h 6220"/>
                <a:gd name="T14" fmla="*/ 101 w 4147"/>
                <a:gd name="T15" fmla="*/ 251 h 6220"/>
                <a:gd name="T16" fmla="*/ 120 w 4147"/>
                <a:gd name="T17" fmla="*/ 288 h 6220"/>
                <a:gd name="T18" fmla="*/ 141 w 4147"/>
                <a:gd name="T19" fmla="*/ 325 h 6220"/>
                <a:gd name="T20" fmla="*/ 162 w 4147"/>
                <a:gd name="T21" fmla="*/ 363 h 6220"/>
                <a:gd name="T22" fmla="*/ 184 w 4147"/>
                <a:gd name="T23" fmla="*/ 402 h 6220"/>
                <a:gd name="T24" fmla="*/ 208 w 4147"/>
                <a:gd name="T25" fmla="*/ 441 h 6220"/>
                <a:gd name="T26" fmla="*/ 232 w 4147"/>
                <a:gd name="T27" fmla="*/ 481 h 6220"/>
                <a:gd name="T28" fmla="*/ 257 w 4147"/>
                <a:gd name="T29" fmla="*/ 521 h 6220"/>
                <a:gd name="T30" fmla="*/ 282 w 4147"/>
                <a:gd name="T31" fmla="*/ 562 h 6220"/>
                <a:gd name="T32" fmla="*/ 309 w 4147"/>
                <a:gd name="T33" fmla="*/ 603 h 6220"/>
                <a:gd name="T34" fmla="*/ 336 w 4147"/>
                <a:gd name="T35" fmla="*/ 644 h 6220"/>
                <a:gd name="T36" fmla="*/ 364 w 4147"/>
                <a:gd name="T37" fmla="*/ 685 h 6220"/>
                <a:gd name="T38" fmla="*/ 391 w 4147"/>
                <a:gd name="T39" fmla="*/ 726 h 6220"/>
                <a:gd name="T40" fmla="*/ 420 w 4147"/>
                <a:gd name="T41" fmla="*/ 767 h 6220"/>
                <a:gd name="T42" fmla="*/ 448 w 4147"/>
                <a:gd name="T43" fmla="*/ 808 h 6220"/>
                <a:gd name="T44" fmla="*/ 477 w 4147"/>
                <a:gd name="T45" fmla="*/ 849 h 6220"/>
                <a:gd name="T46" fmla="*/ 506 w 4147"/>
                <a:gd name="T47" fmla="*/ 890 h 6220"/>
                <a:gd name="T48" fmla="*/ 535 w 4147"/>
                <a:gd name="T49" fmla="*/ 930 h 6220"/>
                <a:gd name="T50" fmla="*/ 565 w 4147"/>
                <a:gd name="T51" fmla="*/ 970 h 6220"/>
                <a:gd name="T52" fmla="*/ 594 w 4147"/>
                <a:gd name="T53" fmla="*/ 1009 h 6220"/>
                <a:gd name="T54" fmla="*/ 623 w 4147"/>
                <a:gd name="T55" fmla="*/ 1048 h 6220"/>
                <a:gd name="T56" fmla="*/ 651 w 4147"/>
                <a:gd name="T57" fmla="*/ 1087 h 6220"/>
                <a:gd name="T58" fmla="*/ 680 w 4147"/>
                <a:gd name="T59" fmla="*/ 1124 h 6220"/>
                <a:gd name="T60" fmla="*/ 708 w 4147"/>
                <a:gd name="T61" fmla="*/ 1161 h 6220"/>
                <a:gd name="T62" fmla="*/ 736 w 4147"/>
                <a:gd name="T63" fmla="*/ 1198 h 6220"/>
                <a:gd name="T64" fmla="*/ 763 w 4147"/>
                <a:gd name="T65" fmla="*/ 1233 h 6220"/>
                <a:gd name="T66" fmla="*/ 790 w 4147"/>
                <a:gd name="T67" fmla="*/ 1267 h 6220"/>
                <a:gd name="T68" fmla="*/ 816 w 4147"/>
                <a:gd name="T69" fmla="*/ 1301 h 6220"/>
                <a:gd name="T70" fmla="*/ 842 w 4147"/>
                <a:gd name="T71" fmla="*/ 1333 h 6220"/>
                <a:gd name="T72" fmla="*/ 866 w 4147"/>
                <a:gd name="T73" fmla="*/ 1364 h 6220"/>
                <a:gd name="T74" fmla="*/ 890 w 4147"/>
                <a:gd name="T75" fmla="*/ 1394 h 6220"/>
                <a:gd name="T76" fmla="*/ 913 w 4147"/>
                <a:gd name="T77" fmla="*/ 1423 h 6220"/>
                <a:gd name="T78" fmla="*/ 935 w 4147"/>
                <a:gd name="T79" fmla="*/ 1450 h 6220"/>
                <a:gd name="T80" fmla="*/ 956 w 4147"/>
                <a:gd name="T81" fmla="*/ 1476 h 6220"/>
                <a:gd name="T82" fmla="*/ 976 w 4147"/>
                <a:gd name="T83" fmla="*/ 1501 h 6220"/>
                <a:gd name="T84" fmla="*/ 995 w 4147"/>
                <a:gd name="T85" fmla="*/ 1524 h 6220"/>
                <a:gd name="T86" fmla="*/ 1012 w 4147"/>
                <a:gd name="T87" fmla="*/ 1545 h 6220"/>
                <a:gd name="T88" fmla="*/ 1028 w 4147"/>
                <a:gd name="T89" fmla="*/ 1565 h 6220"/>
                <a:gd name="T90" fmla="*/ 1043 w 4147"/>
                <a:gd name="T91" fmla="*/ 1582 h 6220"/>
                <a:gd name="T92" fmla="*/ 1056 w 4147"/>
                <a:gd name="T93" fmla="*/ 1599 h 6220"/>
                <a:gd name="T94" fmla="*/ 1068 w 4147"/>
                <a:gd name="T95" fmla="*/ 1612 h 6220"/>
                <a:gd name="T96" fmla="*/ 1078 w 4147"/>
                <a:gd name="T97" fmla="*/ 1625 h 6220"/>
                <a:gd name="T98" fmla="*/ 1086 w 4147"/>
                <a:gd name="T99" fmla="*/ 1634 h 6220"/>
                <a:gd name="T100" fmla="*/ 1093 w 4147"/>
                <a:gd name="T101" fmla="*/ 1643 h 6220"/>
                <a:gd name="T102" fmla="*/ 1098 w 4147"/>
                <a:gd name="T103" fmla="*/ 1648 h 6220"/>
                <a:gd name="T104" fmla="*/ 1101 w 4147"/>
                <a:gd name="T105" fmla="*/ 1652 h 6220"/>
                <a:gd name="T106" fmla="*/ 1102 w 4147"/>
                <a:gd name="T107" fmla="*/ 1653 h 622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147"/>
                <a:gd name="T163" fmla="*/ 0 h 6220"/>
                <a:gd name="T164" fmla="*/ 4147 w 4147"/>
                <a:gd name="T165" fmla="*/ 6220 h 622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147" h="6220">
                  <a:moveTo>
                    <a:pt x="0" y="0"/>
                  </a:moveTo>
                  <a:lnTo>
                    <a:pt x="10" y="35"/>
                  </a:lnTo>
                  <a:lnTo>
                    <a:pt x="20" y="72"/>
                  </a:lnTo>
                  <a:lnTo>
                    <a:pt x="31" y="108"/>
                  </a:lnTo>
                  <a:lnTo>
                    <a:pt x="42" y="146"/>
                  </a:lnTo>
                  <a:lnTo>
                    <a:pt x="53" y="183"/>
                  </a:lnTo>
                  <a:lnTo>
                    <a:pt x="67" y="222"/>
                  </a:lnTo>
                  <a:lnTo>
                    <a:pt x="79" y="260"/>
                  </a:lnTo>
                  <a:lnTo>
                    <a:pt x="94" y="300"/>
                  </a:lnTo>
                  <a:lnTo>
                    <a:pt x="109" y="340"/>
                  </a:lnTo>
                  <a:lnTo>
                    <a:pt x="124" y="380"/>
                  </a:lnTo>
                  <a:lnTo>
                    <a:pt x="140" y="421"/>
                  </a:lnTo>
                  <a:lnTo>
                    <a:pt x="157" y="463"/>
                  </a:lnTo>
                  <a:lnTo>
                    <a:pt x="174" y="504"/>
                  </a:lnTo>
                  <a:lnTo>
                    <a:pt x="192" y="546"/>
                  </a:lnTo>
                  <a:lnTo>
                    <a:pt x="211" y="589"/>
                  </a:lnTo>
                  <a:lnTo>
                    <a:pt x="231" y="631"/>
                  </a:lnTo>
                  <a:lnTo>
                    <a:pt x="249" y="675"/>
                  </a:lnTo>
                  <a:lnTo>
                    <a:pt x="270" y="719"/>
                  </a:lnTo>
                  <a:lnTo>
                    <a:pt x="291" y="763"/>
                  </a:lnTo>
                  <a:lnTo>
                    <a:pt x="312" y="808"/>
                  </a:lnTo>
                  <a:lnTo>
                    <a:pt x="335" y="852"/>
                  </a:lnTo>
                  <a:lnTo>
                    <a:pt x="357" y="897"/>
                  </a:lnTo>
                  <a:lnTo>
                    <a:pt x="380" y="943"/>
                  </a:lnTo>
                  <a:lnTo>
                    <a:pt x="404" y="989"/>
                  </a:lnTo>
                  <a:lnTo>
                    <a:pt x="428" y="1035"/>
                  </a:lnTo>
                  <a:lnTo>
                    <a:pt x="452" y="1082"/>
                  </a:lnTo>
                  <a:lnTo>
                    <a:pt x="477" y="1129"/>
                  </a:lnTo>
                  <a:lnTo>
                    <a:pt x="503" y="1176"/>
                  </a:lnTo>
                  <a:lnTo>
                    <a:pt x="529" y="1223"/>
                  </a:lnTo>
                  <a:lnTo>
                    <a:pt x="555" y="1270"/>
                  </a:lnTo>
                  <a:lnTo>
                    <a:pt x="582" y="1318"/>
                  </a:lnTo>
                  <a:lnTo>
                    <a:pt x="609" y="1367"/>
                  </a:lnTo>
                  <a:lnTo>
                    <a:pt x="636" y="1415"/>
                  </a:lnTo>
                  <a:lnTo>
                    <a:pt x="664" y="1464"/>
                  </a:lnTo>
                  <a:lnTo>
                    <a:pt x="693" y="1513"/>
                  </a:lnTo>
                  <a:lnTo>
                    <a:pt x="722" y="1562"/>
                  </a:lnTo>
                  <a:lnTo>
                    <a:pt x="752" y="1612"/>
                  </a:lnTo>
                  <a:lnTo>
                    <a:pt x="781" y="1661"/>
                  </a:lnTo>
                  <a:lnTo>
                    <a:pt x="811" y="1711"/>
                  </a:lnTo>
                  <a:lnTo>
                    <a:pt x="841" y="1761"/>
                  </a:lnTo>
                  <a:lnTo>
                    <a:pt x="873" y="1811"/>
                  </a:lnTo>
                  <a:lnTo>
                    <a:pt x="903" y="1861"/>
                  </a:lnTo>
                  <a:lnTo>
                    <a:pt x="934" y="1912"/>
                  </a:lnTo>
                  <a:lnTo>
                    <a:pt x="966" y="1962"/>
                  </a:lnTo>
                  <a:lnTo>
                    <a:pt x="999" y="2014"/>
                  </a:lnTo>
                  <a:lnTo>
                    <a:pt x="1031" y="2065"/>
                  </a:lnTo>
                  <a:lnTo>
                    <a:pt x="1063" y="2116"/>
                  </a:lnTo>
                  <a:lnTo>
                    <a:pt x="1096" y="2167"/>
                  </a:lnTo>
                  <a:lnTo>
                    <a:pt x="1129" y="2218"/>
                  </a:lnTo>
                  <a:lnTo>
                    <a:pt x="1162" y="2269"/>
                  </a:lnTo>
                  <a:lnTo>
                    <a:pt x="1197" y="2320"/>
                  </a:lnTo>
                  <a:lnTo>
                    <a:pt x="1230" y="2372"/>
                  </a:lnTo>
                  <a:lnTo>
                    <a:pt x="1264" y="2423"/>
                  </a:lnTo>
                  <a:lnTo>
                    <a:pt x="1299" y="2474"/>
                  </a:lnTo>
                  <a:lnTo>
                    <a:pt x="1333" y="2526"/>
                  </a:lnTo>
                  <a:lnTo>
                    <a:pt x="1368" y="2577"/>
                  </a:lnTo>
                  <a:lnTo>
                    <a:pt x="1403" y="2630"/>
                  </a:lnTo>
                  <a:lnTo>
                    <a:pt x="1437" y="2681"/>
                  </a:lnTo>
                  <a:lnTo>
                    <a:pt x="1473" y="2733"/>
                  </a:lnTo>
                  <a:lnTo>
                    <a:pt x="1508" y="2784"/>
                  </a:lnTo>
                  <a:lnTo>
                    <a:pt x="1544" y="2836"/>
                  </a:lnTo>
                  <a:lnTo>
                    <a:pt x="1579" y="2887"/>
                  </a:lnTo>
                  <a:lnTo>
                    <a:pt x="1616" y="2939"/>
                  </a:lnTo>
                  <a:lnTo>
                    <a:pt x="1651" y="2990"/>
                  </a:lnTo>
                  <a:lnTo>
                    <a:pt x="1687" y="3041"/>
                  </a:lnTo>
                  <a:lnTo>
                    <a:pt x="1724" y="3093"/>
                  </a:lnTo>
                  <a:lnTo>
                    <a:pt x="1759" y="3144"/>
                  </a:lnTo>
                  <a:lnTo>
                    <a:pt x="1796" y="3195"/>
                  </a:lnTo>
                  <a:lnTo>
                    <a:pt x="1832" y="3247"/>
                  </a:lnTo>
                  <a:lnTo>
                    <a:pt x="1869" y="3298"/>
                  </a:lnTo>
                  <a:lnTo>
                    <a:pt x="1905" y="3348"/>
                  </a:lnTo>
                  <a:lnTo>
                    <a:pt x="1942" y="3399"/>
                  </a:lnTo>
                  <a:lnTo>
                    <a:pt x="1978" y="3450"/>
                  </a:lnTo>
                  <a:lnTo>
                    <a:pt x="2015" y="3500"/>
                  </a:lnTo>
                  <a:lnTo>
                    <a:pt x="2051" y="3550"/>
                  </a:lnTo>
                  <a:lnTo>
                    <a:pt x="2089" y="3600"/>
                  </a:lnTo>
                  <a:lnTo>
                    <a:pt x="2125" y="3650"/>
                  </a:lnTo>
                  <a:lnTo>
                    <a:pt x="2162" y="3700"/>
                  </a:lnTo>
                  <a:lnTo>
                    <a:pt x="2198" y="3749"/>
                  </a:lnTo>
                  <a:lnTo>
                    <a:pt x="2235" y="3798"/>
                  </a:lnTo>
                  <a:lnTo>
                    <a:pt x="2271" y="3847"/>
                  </a:lnTo>
                  <a:lnTo>
                    <a:pt x="2307" y="3896"/>
                  </a:lnTo>
                  <a:lnTo>
                    <a:pt x="2343" y="3944"/>
                  </a:lnTo>
                  <a:lnTo>
                    <a:pt x="2379" y="3993"/>
                  </a:lnTo>
                  <a:lnTo>
                    <a:pt x="2416" y="4041"/>
                  </a:lnTo>
                  <a:lnTo>
                    <a:pt x="2451" y="4089"/>
                  </a:lnTo>
                  <a:lnTo>
                    <a:pt x="2488" y="4137"/>
                  </a:lnTo>
                  <a:lnTo>
                    <a:pt x="2523" y="4184"/>
                  </a:lnTo>
                  <a:lnTo>
                    <a:pt x="2559" y="4230"/>
                  </a:lnTo>
                  <a:lnTo>
                    <a:pt x="2595" y="4277"/>
                  </a:lnTo>
                  <a:lnTo>
                    <a:pt x="2631" y="4324"/>
                  </a:lnTo>
                  <a:lnTo>
                    <a:pt x="2665" y="4370"/>
                  </a:lnTo>
                  <a:lnTo>
                    <a:pt x="2700" y="4416"/>
                  </a:lnTo>
                  <a:lnTo>
                    <a:pt x="2735" y="4461"/>
                  </a:lnTo>
                  <a:lnTo>
                    <a:pt x="2770" y="4507"/>
                  </a:lnTo>
                  <a:lnTo>
                    <a:pt x="2805" y="4550"/>
                  </a:lnTo>
                  <a:lnTo>
                    <a:pt x="2839" y="4595"/>
                  </a:lnTo>
                  <a:lnTo>
                    <a:pt x="2872" y="4639"/>
                  </a:lnTo>
                  <a:lnTo>
                    <a:pt x="2907" y="4683"/>
                  </a:lnTo>
                  <a:lnTo>
                    <a:pt x="2940" y="4726"/>
                  </a:lnTo>
                  <a:lnTo>
                    <a:pt x="2972" y="4768"/>
                  </a:lnTo>
                  <a:lnTo>
                    <a:pt x="3006" y="4811"/>
                  </a:lnTo>
                  <a:lnTo>
                    <a:pt x="3038" y="4853"/>
                  </a:lnTo>
                  <a:lnTo>
                    <a:pt x="3071" y="4894"/>
                  </a:lnTo>
                  <a:lnTo>
                    <a:pt x="3104" y="4935"/>
                  </a:lnTo>
                  <a:lnTo>
                    <a:pt x="3135" y="4976"/>
                  </a:lnTo>
                  <a:lnTo>
                    <a:pt x="3167" y="5016"/>
                  </a:lnTo>
                  <a:lnTo>
                    <a:pt x="3198" y="5056"/>
                  </a:lnTo>
                  <a:lnTo>
                    <a:pt x="3230" y="5094"/>
                  </a:lnTo>
                  <a:lnTo>
                    <a:pt x="3260" y="5134"/>
                  </a:lnTo>
                  <a:lnTo>
                    <a:pt x="3290" y="5172"/>
                  </a:lnTo>
                  <a:lnTo>
                    <a:pt x="3320" y="5209"/>
                  </a:lnTo>
                  <a:lnTo>
                    <a:pt x="3350" y="5247"/>
                  </a:lnTo>
                  <a:lnTo>
                    <a:pt x="3379" y="5283"/>
                  </a:lnTo>
                  <a:lnTo>
                    <a:pt x="3408" y="5319"/>
                  </a:lnTo>
                  <a:lnTo>
                    <a:pt x="3436" y="5355"/>
                  </a:lnTo>
                  <a:lnTo>
                    <a:pt x="3464" y="5389"/>
                  </a:lnTo>
                  <a:lnTo>
                    <a:pt x="3492" y="5424"/>
                  </a:lnTo>
                  <a:lnTo>
                    <a:pt x="3519" y="5457"/>
                  </a:lnTo>
                  <a:lnTo>
                    <a:pt x="3547" y="5491"/>
                  </a:lnTo>
                  <a:lnTo>
                    <a:pt x="3573" y="5523"/>
                  </a:lnTo>
                  <a:lnTo>
                    <a:pt x="3599" y="5555"/>
                  </a:lnTo>
                  <a:lnTo>
                    <a:pt x="3624" y="5586"/>
                  </a:lnTo>
                  <a:lnTo>
                    <a:pt x="3649" y="5618"/>
                  </a:lnTo>
                  <a:lnTo>
                    <a:pt x="3673" y="5647"/>
                  </a:lnTo>
                  <a:lnTo>
                    <a:pt x="3697" y="5677"/>
                  </a:lnTo>
                  <a:lnTo>
                    <a:pt x="3721" y="5705"/>
                  </a:lnTo>
                  <a:lnTo>
                    <a:pt x="3743" y="5733"/>
                  </a:lnTo>
                  <a:lnTo>
                    <a:pt x="3765" y="5761"/>
                  </a:lnTo>
                  <a:lnTo>
                    <a:pt x="3787" y="5788"/>
                  </a:lnTo>
                  <a:lnTo>
                    <a:pt x="3809" y="5814"/>
                  </a:lnTo>
                  <a:lnTo>
                    <a:pt x="3830" y="5839"/>
                  </a:lnTo>
                  <a:lnTo>
                    <a:pt x="3850" y="5864"/>
                  </a:lnTo>
                  <a:lnTo>
                    <a:pt x="3870" y="5888"/>
                  </a:lnTo>
                  <a:lnTo>
                    <a:pt x="3888" y="5911"/>
                  </a:lnTo>
                  <a:lnTo>
                    <a:pt x="3907" y="5932"/>
                  </a:lnTo>
                  <a:lnTo>
                    <a:pt x="3925" y="5954"/>
                  </a:lnTo>
                  <a:lnTo>
                    <a:pt x="3943" y="5975"/>
                  </a:lnTo>
                  <a:lnTo>
                    <a:pt x="3959" y="5995"/>
                  </a:lnTo>
                  <a:lnTo>
                    <a:pt x="3975" y="6015"/>
                  </a:lnTo>
                  <a:lnTo>
                    <a:pt x="3990" y="6033"/>
                  </a:lnTo>
                  <a:lnTo>
                    <a:pt x="4005" y="6050"/>
                  </a:lnTo>
                  <a:lnTo>
                    <a:pt x="4019" y="6067"/>
                  </a:lnTo>
                  <a:lnTo>
                    <a:pt x="4032" y="6084"/>
                  </a:lnTo>
                  <a:lnTo>
                    <a:pt x="4045" y="6098"/>
                  </a:lnTo>
                  <a:lnTo>
                    <a:pt x="4057" y="6113"/>
                  </a:lnTo>
                  <a:lnTo>
                    <a:pt x="4069" y="6126"/>
                  </a:lnTo>
                  <a:lnTo>
                    <a:pt x="4079" y="6139"/>
                  </a:lnTo>
                  <a:lnTo>
                    <a:pt x="4088" y="6150"/>
                  </a:lnTo>
                  <a:lnTo>
                    <a:pt x="4098" y="6162"/>
                  </a:lnTo>
                  <a:lnTo>
                    <a:pt x="4106" y="6171"/>
                  </a:lnTo>
                  <a:lnTo>
                    <a:pt x="4113" y="6181"/>
                  </a:lnTo>
                  <a:lnTo>
                    <a:pt x="4121" y="6189"/>
                  </a:lnTo>
                  <a:lnTo>
                    <a:pt x="4127" y="6196"/>
                  </a:lnTo>
                  <a:lnTo>
                    <a:pt x="4132" y="6202"/>
                  </a:lnTo>
                  <a:lnTo>
                    <a:pt x="4136" y="6208"/>
                  </a:lnTo>
                  <a:lnTo>
                    <a:pt x="4141" y="6212"/>
                  </a:lnTo>
                  <a:lnTo>
                    <a:pt x="4144" y="6216"/>
                  </a:lnTo>
                  <a:lnTo>
                    <a:pt x="4146" y="6218"/>
                  </a:lnTo>
                  <a:lnTo>
                    <a:pt x="4147" y="6219"/>
                  </a:lnTo>
                  <a:lnTo>
                    <a:pt x="4147" y="6220"/>
                  </a:lnTo>
                </a:path>
              </a:pathLst>
            </a:custGeom>
            <a:noFill/>
            <a:ln w="57150" cap="rnd">
              <a:solidFill>
                <a:srgbClr val="053ABF"/>
              </a:solidFill>
              <a:prstDash val="sysDot"/>
              <a:round/>
              <a:headEnd/>
              <a:tailEnd/>
            </a:ln>
          </p:spPr>
          <p:txBody>
            <a:bodyPr>
              <a:prstTxWarp prst="textNoShape">
                <a:avLst/>
              </a:prstTxWarp>
            </a:bodyPr>
            <a:lstStyle/>
            <a:p>
              <a:endParaRPr lang="en-US" sz="1400">
                <a:latin typeface="Times New Roman"/>
                <a:cs typeface="Times New Roman"/>
              </a:endParaRPr>
            </a:p>
          </p:txBody>
        </p:sp>
        <p:sp>
          <p:nvSpPr>
            <p:cNvPr id="72" name="Line 25"/>
            <p:cNvSpPr>
              <a:spLocks noChangeShapeType="1"/>
            </p:cNvSpPr>
            <p:nvPr/>
          </p:nvSpPr>
          <p:spPr bwMode="auto">
            <a:xfrm>
              <a:off x="3282" y="2202"/>
              <a:ext cx="472" cy="0"/>
            </a:xfrm>
            <a:prstGeom prst="line">
              <a:avLst/>
            </a:prstGeom>
            <a:noFill/>
            <a:ln w="31750">
              <a:solidFill>
                <a:srgbClr val="000000"/>
              </a:solidFill>
              <a:round/>
              <a:headEnd type="none" w="lg" len="lg"/>
              <a:tailEnd type="stealth"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400">
                <a:latin typeface="Times New Roman"/>
                <a:cs typeface="Times New Roman"/>
              </a:endParaRPr>
            </a:p>
          </p:txBody>
        </p:sp>
        <p:sp>
          <p:nvSpPr>
            <p:cNvPr id="73" name="Line 54"/>
            <p:cNvSpPr>
              <a:spLocks noChangeShapeType="1"/>
            </p:cNvSpPr>
            <p:nvPr/>
          </p:nvSpPr>
          <p:spPr bwMode="auto">
            <a:xfrm>
              <a:off x="2484" y="1002"/>
              <a:ext cx="403" cy="0"/>
            </a:xfrm>
            <a:prstGeom prst="line">
              <a:avLst/>
            </a:prstGeom>
            <a:noFill/>
            <a:ln w="31750">
              <a:solidFill>
                <a:srgbClr val="000000"/>
              </a:solidFill>
              <a:round/>
              <a:headEnd type="none" w="lg" len="lg"/>
              <a:tailEnd type="stealth"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400">
                <a:latin typeface="Times New Roman"/>
                <a:cs typeface="Times New Roman"/>
              </a:endParaRPr>
            </a:p>
          </p:txBody>
        </p:sp>
        <p:sp>
          <p:nvSpPr>
            <p:cNvPr id="74" name="Rectangle 56"/>
            <p:cNvSpPr>
              <a:spLocks noChangeAspect="1" noChangeArrowheads="1"/>
            </p:cNvSpPr>
            <p:nvPr/>
          </p:nvSpPr>
          <p:spPr bwMode="auto">
            <a:xfrm>
              <a:off x="3888" y="2241"/>
              <a:ext cx="393" cy="185"/>
            </a:xfrm>
            <a:prstGeom prst="rect">
              <a:avLst/>
            </a:prstGeom>
            <a:noFill/>
            <a:ln w="9525">
              <a:noFill/>
              <a:miter lim="800000"/>
              <a:headEnd/>
              <a:tailEnd/>
            </a:ln>
          </p:spPr>
          <p:txBody>
            <a:bodyPr lIns="0" tIns="0" rIns="0" bIns="0">
              <a:prstTxWarp prst="textNoShape">
                <a:avLst/>
              </a:prstTxWarp>
              <a:spAutoFit/>
            </a:bodyPr>
            <a:lstStyle/>
            <a:p>
              <a:r>
                <a:rPr kumimoji="0" lang="en-US" b="1" i="1" dirty="0">
                  <a:solidFill>
                    <a:srgbClr val="053ABF"/>
                  </a:solidFill>
                  <a:latin typeface="Times New Roman"/>
                  <a:cs typeface="Times New Roman"/>
                </a:rPr>
                <a:t>AD</a:t>
              </a:r>
              <a:r>
                <a:rPr kumimoji="0" lang="en-US" b="1" i="1" baseline="-25000" dirty="0">
                  <a:solidFill>
                    <a:srgbClr val="053ABF"/>
                  </a:solidFill>
                  <a:latin typeface="Times New Roman"/>
                  <a:cs typeface="Times New Roman"/>
                </a:rPr>
                <a:t>2</a:t>
              </a:r>
              <a:endParaRPr kumimoji="0" lang="en-US" b="1" baseline="-25000" dirty="0">
                <a:solidFill>
                  <a:srgbClr val="053ABF"/>
                </a:solidFill>
                <a:latin typeface="Times New Roman"/>
                <a:cs typeface="Times New Roman"/>
              </a:endParaRPr>
            </a:p>
          </p:txBody>
        </p:sp>
      </p:grpSp>
      <p:sp>
        <p:nvSpPr>
          <p:cNvPr id="76" name="Title 1"/>
          <p:cNvSpPr>
            <a:spLocks noGrp="1"/>
          </p:cNvSpPr>
          <p:nvPr>
            <p:ph type="title"/>
          </p:nvPr>
        </p:nvSpPr>
        <p:spPr>
          <a:xfrm>
            <a:off x="119569" y="92862"/>
            <a:ext cx="8904855" cy="1115877"/>
          </a:xfrm>
        </p:spPr>
        <p:txBody>
          <a:bodyPr/>
          <a:lstStyle/>
          <a:p>
            <a:r>
              <a:rPr lang="en-US" sz="3400" dirty="0"/>
              <a:t>Deficits and Interest Rates:</a:t>
            </a:r>
            <a:br>
              <a:rPr lang="en-US" sz="3400" dirty="0"/>
            </a:br>
            <a:r>
              <a:rPr lang="en-US" sz="3400" dirty="0"/>
              <a:t>The Crowding-out View</a:t>
            </a:r>
          </a:p>
        </p:txBody>
      </p:sp>
    </p:spTree>
    <p:extLst>
      <p:ext uri="{BB962C8B-B14F-4D97-AF65-F5344CB8AC3E}">
        <p14:creationId xmlns:p14="http://schemas.microsoft.com/office/powerpoint/2010/main" val="1907597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2" presetClass="entr" presetSubtype="8" fill="hold" nodeType="afterEffect">
                                  <p:stCondLst>
                                    <p:cond delay="0"/>
                                  </p:stCondLst>
                                  <p:childTnLst>
                                    <p:set>
                                      <p:cBhvr>
                                        <p:cTn id="12" dur="1" fill="hold">
                                          <p:stCondLst>
                                            <p:cond delay="0"/>
                                          </p:stCondLst>
                                        </p:cTn>
                                        <p:tgtEl>
                                          <p:spTgt spid="70"/>
                                        </p:tgtEl>
                                        <p:attrNameLst>
                                          <p:attrName>style.visibility</p:attrName>
                                        </p:attrNameLst>
                                      </p:cBhvr>
                                      <p:to>
                                        <p:strVal val="visible"/>
                                      </p:to>
                                    </p:set>
                                    <p:animEffect transition="in" filter="slide(fromLeft)">
                                      <p:cBhvr>
                                        <p:cTn id="13" dur="500"/>
                                        <p:tgtEl>
                                          <p:spTgt spid="70"/>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61">
                                            <p:txEl>
                                              <p:pRg st="1" end="1"/>
                                            </p:txEl>
                                          </p:spTgt>
                                        </p:tgtEl>
                                        <p:attrNameLst>
                                          <p:attrName>style.visibility</p:attrName>
                                        </p:attrNameLst>
                                      </p:cBhvr>
                                      <p:to>
                                        <p:strVal val="visible"/>
                                      </p:to>
                                    </p:set>
                                    <p:animEffect transition="in" filter="fade">
                                      <p:cBhvr>
                                        <p:cTn id="18" dur="500"/>
                                        <p:tgtEl>
                                          <p:spTgt spid="61">
                                            <p:txEl>
                                              <p:pRg st="1" end="1"/>
                                            </p:txEl>
                                          </p:spTgt>
                                        </p:tgtEl>
                                      </p:cBhvr>
                                    </p:animEffect>
                                    <p:anim calcmode="lin" valueType="num">
                                      <p:cBhvr>
                                        <p:cTn id="19"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20"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par>
                          <p:cTn id="21" fill="hold">
                            <p:stCondLst>
                              <p:cond delay="500"/>
                            </p:stCondLst>
                            <p:childTnLst>
                              <p:par>
                                <p:cTn id="22" presetID="42" presetClass="entr" presetSubtype="0" fill="hold" grpId="0" nodeType="afterEffect">
                                  <p:stCondLst>
                                    <p:cond delay="0"/>
                                  </p:stCondLst>
                                  <p:childTnLst>
                                    <p:set>
                                      <p:cBhvr>
                                        <p:cTn id="23" dur="1" fill="hold">
                                          <p:stCondLst>
                                            <p:cond delay="0"/>
                                          </p:stCondLst>
                                        </p:cTn>
                                        <p:tgtEl>
                                          <p:spTgt spid="61">
                                            <p:txEl>
                                              <p:pRg st="2" end="2"/>
                                            </p:txEl>
                                          </p:spTgt>
                                        </p:tgtEl>
                                        <p:attrNameLst>
                                          <p:attrName>style.visibility</p:attrName>
                                        </p:attrNameLst>
                                      </p:cBhvr>
                                      <p:to>
                                        <p:strVal val="visible"/>
                                      </p:to>
                                    </p:set>
                                    <p:animEffect transition="in" filter="fade">
                                      <p:cBhvr>
                                        <p:cTn id="24" dur="500"/>
                                        <p:tgtEl>
                                          <p:spTgt spid="61">
                                            <p:txEl>
                                              <p:pRg st="2" end="2"/>
                                            </p:txEl>
                                          </p:spTgt>
                                        </p:tgtEl>
                                      </p:cBhvr>
                                    </p:animEffect>
                                    <p:anim calcmode="lin" valueType="num">
                                      <p:cBhvr>
                                        <p:cTn id="25" dur="500" fill="hold"/>
                                        <p:tgtEl>
                                          <p:spTgt spid="61">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61">
                                            <p:txEl>
                                              <p:pRg st="2" end="2"/>
                                            </p:txEl>
                                          </p:spTgt>
                                        </p:tgtEl>
                                        <p:attrNameLst>
                                          <p:attrName>ppt_y</p:attrName>
                                        </p:attrNameLst>
                                      </p:cBhvr>
                                      <p:tavLst>
                                        <p:tav tm="0">
                                          <p:val>
                                            <p:strVal val="#ppt_y+.1"/>
                                          </p:val>
                                        </p:tav>
                                        <p:tav tm="100000">
                                          <p:val>
                                            <p:strVal val="#ppt_y"/>
                                          </p:val>
                                        </p:tav>
                                      </p:tavLst>
                                    </p:anim>
                                  </p:childTnLst>
                                </p:cTn>
                              </p:par>
                            </p:childTnLst>
                          </p:cTn>
                        </p:par>
                        <p:par>
                          <p:cTn id="27" fill="hold">
                            <p:stCondLst>
                              <p:cond delay="1000"/>
                            </p:stCondLst>
                            <p:childTnLst>
                              <p:par>
                                <p:cTn id="28" presetID="42" presetClass="entr" presetSubtype="0" fill="hold" grpId="0" nodeType="afterEffect">
                                  <p:stCondLst>
                                    <p:cond delay="0"/>
                                  </p:stCondLst>
                                  <p:childTnLst>
                                    <p:set>
                                      <p:cBhvr>
                                        <p:cTn id="29" dur="1" fill="hold">
                                          <p:stCondLst>
                                            <p:cond delay="0"/>
                                          </p:stCondLst>
                                        </p:cTn>
                                        <p:tgtEl>
                                          <p:spTgt spid="61">
                                            <p:txEl>
                                              <p:pRg st="3" end="3"/>
                                            </p:txEl>
                                          </p:spTgt>
                                        </p:tgtEl>
                                        <p:attrNameLst>
                                          <p:attrName>style.visibility</p:attrName>
                                        </p:attrNameLst>
                                      </p:cBhvr>
                                      <p:to>
                                        <p:strVal val="visible"/>
                                      </p:to>
                                    </p:set>
                                    <p:animEffect transition="in" filter="fade">
                                      <p:cBhvr>
                                        <p:cTn id="30" dur="500"/>
                                        <p:tgtEl>
                                          <p:spTgt spid="61">
                                            <p:txEl>
                                              <p:pRg st="3" end="3"/>
                                            </p:txEl>
                                          </p:spTgt>
                                        </p:tgtEl>
                                      </p:cBhvr>
                                    </p:animEffect>
                                    <p:anim calcmode="lin" valueType="num">
                                      <p:cBhvr>
                                        <p:cTn id="31" dur="500" fill="hold"/>
                                        <p:tgtEl>
                                          <p:spTgt spid="61">
                                            <p:txEl>
                                              <p:pRg st="3" end="3"/>
                                            </p:txEl>
                                          </p:spTgt>
                                        </p:tgtEl>
                                        <p:attrNameLst>
                                          <p:attrName>ppt_x</p:attrName>
                                        </p:attrNameLst>
                                      </p:cBhvr>
                                      <p:tavLst>
                                        <p:tav tm="0">
                                          <p:val>
                                            <p:strVal val="#ppt_x"/>
                                          </p:val>
                                        </p:tav>
                                        <p:tav tm="100000">
                                          <p:val>
                                            <p:strVal val="#ppt_x"/>
                                          </p:val>
                                        </p:tav>
                                      </p:tavLst>
                                    </p:anim>
                                    <p:anim calcmode="lin" valueType="num">
                                      <p:cBhvr>
                                        <p:cTn id="32" dur="500" fill="hold"/>
                                        <p:tgtEl>
                                          <p:spTgt spid="6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888527"/>
            <a:ext cx="8932985" cy="5004232"/>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42342"/>
            <a:ext cx="8904855" cy="673615"/>
          </a:xfrm>
        </p:spPr>
        <p:txBody>
          <a:bodyPr/>
          <a:lstStyle/>
          <a:p>
            <a:r>
              <a:rPr lang="en-US" dirty="0" smtClean="0"/>
              <a:t>Crowding-Out in an Open Economy</a:t>
            </a:r>
          </a:p>
        </p:txBody>
      </p:sp>
      <p:sp>
        <p:nvSpPr>
          <p:cNvPr id="3" name="Content Placeholder 2"/>
          <p:cNvSpPr>
            <a:spLocks noGrp="1"/>
          </p:cNvSpPr>
          <p:nvPr>
            <p:ph idx="1"/>
          </p:nvPr>
        </p:nvSpPr>
        <p:spPr>
          <a:xfrm>
            <a:off x="140675" y="858298"/>
            <a:ext cx="8883750" cy="5123781"/>
          </a:xfrm>
        </p:spPr>
        <p:txBody>
          <a:bodyPr/>
          <a:lstStyle/>
          <a:p>
            <a:pPr marL="231775" indent="-231775"/>
            <a:r>
              <a:rPr lang="en-US" sz="2300" dirty="0" smtClean="0">
                <a:solidFill>
                  <a:srgbClr val="32302A"/>
                </a:solidFill>
              </a:rPr>
              <a:t>An increase in government borrowing to finance an enlarged budget deficit places upward pressure on real interest rates.</a:t>
            </a:r>
          </a:p>
          <a:p>
            <a:pPr marL="231775" indent="-231775"/>
            <a:r>
              <a:rPr lang="en-US" sz="2300" dirty="0" smtClean="0">
                <a:solidFill>
                  <a:srgbClr val="32302A"/>
                </a:solidFill>
              </a:rPr>
              <a:t>This retards private investment and aggregate demand.</a:t>
            </a:r>
          </a:p>
          <a:p>
            <a:pPr marL="231775" indent="-231775"/>
            <a:r>
              <a:rPr lang="en-US" sz="2300" dirty="0" smtClean="0">
                <a:solidFill>
                  <a:srgbClr val="32302A"/>
                </a:solidFill>
              </a:rPr>
              <a:t>In an open economy, high interest rates attract foreign capital.</a:t>
            </a:r>
          </a:p>
          <a:p>
            <a:pPr marL="231775" indent="-231775"/>
            <a:r>
              <a:rPr lang="en-US" sz="2300" dirty="0" smtClean="0">
                <a:solidFill>
                  <a:srgbClr val="32302A"/>
                </a:solidFill>
              </a:rPr>
              <a:t>As foreigners buy more dollars to buy U.S. bonds and other financial assets, the dollar appreciates.</a:t>
            </a:r>
          </a:p>
          <a:p>
            <a:pPr marL="231775" indent="-231775"/>
            <a:r>
              <a:rPr lang="en-US" sz="2300" dirty="0" smtClean="0">
                <a:solidFill>
                  <a:srgbClr val="32302A"/>
                </a:solidFill>
              </a:rPr>
              <a:t>The appreciation of the dollar causes net exports to fall.</a:t>
            </a:r>
          </a:p>
          <a:p>
            <a:pPr marL="231775" indent="-231775"/>
            <a:r>
              <a:rPr lang="en-US" sz="2300" dirty="0" smtClean="0">
                <a:solidFill>
                  <a:srgbClr val="32302A"/>
                </a:solidFill>
              </a:rPr>
              <a:t>Thus, the larger deficits and higher interest rates trigger reductions in both private investment and net exports, which offset the expansionary impact of a budget deficit.</a:t>
            </a:r>
          </a:p>
        </p:txBody>
      </p:sp>
      <p:sp>
        <p:nvSpPr>
          <p:cNvPr id="6" name="Rounded Rectangle 5"/>
          <p:cNvSpPr/>
          <p:nvPr/>
        </p:nvSpPr>
        <p:spPr>
          <a:xfrm>
            <a:off x="961719" y="4836205"/>
            <a:ext cx="8104146" cy="1710487"/>
          </a:xfrm>
          <a:prstGeom prst="roundRect">
            <a:avLst/>
          </a:prstGeom>
          <a:solidFill>
            <a:schemeClr val="tx1">
              <a:lumMod val="50000"/>
              <a:lumOff val="5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Freeform 65"/>
          <p:cNvSpPr>
            <a:spLocks/>
          </p:cNvSpPr>
          <p:nvPr/>
        </p:nvSpPr>
        <p:spPr bwMode="auto">
          <a:xfrm>
            <a:off x="1997409" y="5942075"/>
            <a:ext cx="933176" cy="338137"/>
          </a:xfrm>
          <a:custGeom>
            <a:avLst/>
            <a:gdLst/>
            <a:ahLst/>
            <a:cxnLst>
              <a:cxn ang="0">
                <a:pos x="0" y="13"/>
              </a:cxn>
              <a:cxn ang="0">
                <a:pos x="183" y="177"/>
              </a:cxn>
              <a:cxn ang="0">
                <a:pos x="557" y="184"/>
              </a:cxn>
              <a:cxn ang="0">
                <a:pos x="759" y="0"/>
              </a:cxn>
            </a:cxnLst>
            <a:rect l="0" t="0" r="r" b="b"/>
            <a:pathLst>
              <a:path w="759" h="213">
                <a:moveTo>
                  <a:pt x="0" y="13"/>
                </a:moveTo>
                <a:cubicBezTo>
                  <a:pt x="45" y="81"/>
                  <a:pt x="90" y="149"/>
                  <a:pt x="183" y="177"/>
                </a:cubicBezTo>
                <a:cubicBezTo>
                  <a:pt x="276" y="205"/>
                  <a:pt x="461" y="213"/>
                  <a:pt x="557" y="184"/>
                </a:cubicBezTo>
                <a:cubicBezTo>
                  <a:pt x="653" y="155"/>
                  <a:pt x="706" y="77"/>
                  <a:pt x="759" y="0"/>
                </a:cubicBezTo>
              </a:path>
            </a:pathLst>
          </a:custGeom>
          <a:noFill/>
          <a:ln w="31750" cap="flat" cmpd="sng">
            <a:solidFill>
              <a:schemeClr val="bg1"/>
            </a:solidFill>
            <a:prstDash val="solid"/>
            <a:round/>
            <a:headEnd/>
            <a:tailEnd type="stealth" w="lg" len="lg"/>
          </a:ln>
          <a:effectLst>
            <a:outerShdw blurRad="63500" dist="35921" dir="2700000" algn="ctr" rotWithShape="0">
              <a:srgbClr val="808080"/>
            </a:outerShdw>
          </a:effectLst>
        </p:spPr>
        <p:txBody>
          <a:bodyPr wrap="none" anchor="ctr">
            <a:prstTxWarp prst="textNoShape">
              <a:avLst/>
            </a:prstTxWarp>
          </a:bodyPr>
          <a:lstStyle/>
          <a:p>
            <a:pPr>
              <a:defRPr/>
            </a:pPr>
            <a:endParaRPr lang="en-US">
              <a:latin typeface="Times New Roman"/>
              <a:cs typeface="Times New Roman"/>
            </a:endParaRPr>
          </a:p>
        </p:txBody>
      </p:sp>
      <p:sp>
        <p:nvSpPr>
          <p:cNvPr id="33" name="Freeform 68"/>
          <p:cNvSpPr>
            <a:spLocks/>
          </p:cNvSpPr>
          <p:nvPr/>
        </p:nvSpPr>
        <p:spPr bwMode="auto">
          <a:xfrm>
            <a:off x="5720972" y="5588062"/>
            <a:ext cx="948640" cy="246063"/>
          </a:xfrm>
          <a:custGeom>
            <a:avLst/>
            <a:gdLst/>
            <a:ahLst/>
            <a:cxnLst>
              <a:cxn ang="0">
                <a:pos x="0" y="155"/>
              </a:cxn>
              <a:cxn ang="0">
                <a:pos x="82" y="47"/>
              </a:cxn>
              <a:cxn ang="0">
                <a:pos x="247" y="3"/>
              </a:cxn>
              <a:cxn ang="0">
                <a:pos x="475" y="28"/>
              </a:cxn>
              <a:cxn ang="0">
                <a:pos x="563" y="136"/>
              </a:cxn>
            </a:cxnLst>
            <a:rect l="0" t="0" r="r" b="b"/>
            <a:pathLst>
              <a:path w="563" h="155">
                <a:moveTo>
                  <a:pt x="0" y="155"/>
                </a:moveTo>
                <a:cubicBezTo>
                  <a:pt x="20" y="113"/>
                  <a:pt x="41" y="72"/>
                  <a:pt x="82" y="47"/>
                </a:cubicBezTo>
                <a:cubicBezTo>
                  <a:pt x="123" y="22"/>
                  <a:pt x="182" y="6"/>
                  <a:pt x="247" y="3"/>
                </a:cubicBezTo>
                <a:cubicBezTo>
                  <a:pt x="312" y="0"/>
                  <a:pt x="422" y="6"/>
                  <a:pt x="475" y="28"/>
                </a:cubicBezTo>
                <a:cubicBezTo>
                  <a:pt x="528" y="50"/>
                  <a:pt x="545" y="93"/>
                  <a:pt x="563" y="136"/>
                </a:cubicBezTo>
              </a:path>
            </a:pathLst>
          </a:custGeom>
          <a:noFill/>
          <a:ln w="31750" cap="flat" cmpd="sng">
            <a:solidFill>
              <a:srgbClr val="FFFFFF"/>
            </a:solidFill>
            <a:prstDash val="solid"/>
            <a:round/>
            <a:headEnd/>
            <a:tailEnd type="stealth" w="lg" len="lg"/>
          </a:ln>
          <a:effectLst>
            <a:outerShdw blurRad="63500" dist="35921" dir="2700000" algn="ctr" rotWithShape="0">
              <a:srgbClr val="808080"/>
            </a:outerShdw>
          </a:effectLst>
        </p:spPr>
        <p:txBody>
          <a:bodyPr wrap="none" anchor="ctr">
            <a:prstTxWarp prst="textNoShape">
              <a:avLst/>
            </a:prstTxWarp>
          </a:bodyPr>
          <a:lstStyle/>
          <a:p>
            <a:pPr>
              <a:defRPr/>
            </a:pPr>
            <a:endParaRPr lang="en-US">
              <a:latin typeface="Times New Roman"/>
              <a:cs typeface="Times New Roman"/>
            </a:endParaRPr>
          </a:p>
        </p:txBody>
      </p:sp>
      <p:sp>
        <p:nvSpPr>
          <p:cNvPr id="34" name="Freeform 70"/>
          <p:cNvSpPr>
            <a:spLocks/>
          </p:cNvSpPr>
          <p:nvPr/>
        </p:nvSpPr>
        <p:spPr bwMode="auto">
          <a:xfrm>
            <a:off x="7216958" y="5588062"/>
            <a:ext cx="893762" cy="246063"/>
          </a:xfrm>
          <a:custGeom>
            <a:avLst/>
            <a:gdLst/>
            <a:ahLst/>
            <a:cxnLst>
              <a:cxn ang="0">
                <a:pos x="0" y="155"/>
              </a:cxn>
              <a:cxn ang="0">
                <a:pos x="82" y="47"/>
              </a:cxn>
              <a:cxn ang="0">
                <a:pos x="247" y="3"/>
              </a:cxn>
              <a:cxn ang="0">
                <a:pos x="475" y="28"/>
              </a:cxn>
              <a:cxn ang="0">
                <a:pos x="563" y="136"/>
              </a:cxn>
            </a:cxnLst>
            <a:rect l="0" t="0" r="r" b="b"/>
            <a:pathLst>
              <a:path w="563" h="155">
                <a:moveTo>
                  <a:pt x="0" y="155"/>
                </a:moveTo>
                <a:cubicBezTo>
                  <a:pt x="20" y="113"/>
                  <a:pt x="41" y="72"/>
                  <a:pt x="82" y="47"/>
                </a:cubicBezTo>
                <a:cubicBezTo>
                  <a:pt x="123" y="22"/>
                  <a:pt x="182" y="6"/>
                  <a:pt x="247" y="3"/>
                </a:cubicBezTo>
                <a:cubicBezTo>
                  <a:pt x="312" y="0"/>
                  <a:pt x="422" y="6"/>
                  <a:pt x="475" y="28"/>
                </a:cubicBezTo>
                <a:cubicBezTo>
                  <a:pt x="528" y="50"/>
                  <a:pt x="545" y="93"/>
                  <a:pt x="563" y="136"/>
                </a:cubicBezTo>
              </a:path>
            </a:pathLst>
          </a:custGeom>
          <a:noFill/>
          <a:ln w="31750" cap="flat" cmpd="sng">
            <a:solidFill>
              <a:srgbClr val="FFFFFF"/>
            </a:solidFill>
            <a:prstDash val="solid"/>
            <a:round/>
            <a:headEnd/>
            <a:tailEnd type="stealth" w="lg" len="lg"/>
          </a:ln>
          <a:effectLst>
            <a:outerShdw blurRad="63500" dist="35921" dir="2700000" algn="ctr" rotWithShape="0">
              <a:srgbClr val="808080"/>
            </a:outerShdw>
          </a:effectLst>
        </p:spPr>
        <p:txBody>
          <a:bodyPr wrap="none" anchor="ctr">
            <a:prstTxWarp prst="textNoShape">
              <a:avLst/>
            </a:prstTxWarp>
          </a:bodyPr>
          <a:lstStyle/>
          <a:p>
            <a:pPr>
              <a:defRPr/>
            </a:pPr>
            <a:endParaRPr lang="en-US">
              <a:latin typeface="Times New Roman"/>
              <a:cs typeface="Times New Roman"/>
            </a:endParaRPr>
          </a:p>
        </p:txBody>
      </p:sp>
      <p:sp>
        <p:nvSpPr>
          <p:cNvPr id="35" name="Freeform 73"/>
          <p:cNvSpPr>
            <a:spLocks/>
          </p:cNvSpPr>
          <p:nvPr/>
        </p:nvSpPr>
        <p:spPr bwMode="auto">
          <a:xfrm>
            <a:off x="3371265" y="4970525"/>
            <a:ext cx="673040" cy="307975"/>
          </a:xfrm>
          <a:custGeom>
            <a:avLst/>
            <a:gdLst/>
            <a:ahLst/>
            <a:cxnLst>
              <a:cxn ang="0">
                <a:pos x="6" y="194"/>
              </a:cxn>
              <a:cxn ang="0">
                <a:pos x="38" y="74"/>
              </a:cxn>
              <a:cxn ang="0">
                <a:pos x="234" y="4"/>
              </a:cxn>
              <a:cxn ang="0">
                <a:pos x="462" y="49"/>
              </a:cxn>
            </a:cxnLst>
            <a:rect l="0" t="0" r="r" b="b"/>
            <a:pathLst>
              <a:path w="462" h="194">
                <a:moveTo>
                  <a:pt x="6" y="194"/>
                </a:moveTo>
                <a:cubicBezTo>
                  <a:pt x="3" y="150"/>
                  <a:pt x="0" y="106"/>
                  <a:pt x="38" y="74"/>
                </a:cubicBezTo>
                <a:cubicBezTo>
                  <a:pt x="76" y="42"/>
                  <a:pt x="163" y="8"/>
                  <a:pt x="234" y="4"/>
                </a:cubicBezTo>
                <a:cubicBezTo>
                  <a:pt x="305" y="0"/>
                  <a:pt x="383" y="24"/>
                  <a:pt x="462" y="49"/>
                </a:cubicBezTo>
              </a:path>
            </a:pathLst>
          </a:custGeom>
          <a:noFill/>
          <a:ln w="31750" cap="flat" cmpd="sng">
            <a:solidFill>
              <a:srgbClr val="FFFFFF"/>
            </a:solidFill>
            <a:prstDash val="solid"/>
            <a:round/>
            <a:headEnd/>
            <a:tailEnd type="stealth" w="lg" len="lg"/>
          </a:ln>
          <a:effectLst>
            <a:outerShdw blurRad="63500" dist="35921" dir="2700000" algn="ctr" rotWithShape="0">
              <a:srgbClr val="808080"/>
            </a:outerShdw>
          </a:effectLst>
        </p:spPr>
        <p:txBody>
          <a:bodyPr wrap="none" anchor="ctr">
            <a:prstTxWarp prst="textNoShape">
              <a:avLst/>
            </a:prstTxWarp>
          </a:bodyPr>
          <a:lstStyle/>
          <a:p>
            <a:pPr>
              <a:defRPr/>
            </a:pPr>
            <a:endParaRPr lang="en-US">
              <a:latin typeface="Times New Roman"/>
              <a:cs typeface="Times New Roman"/>
            </a:endParaRPr>
          </a:p>
        </p:txBody>
      </p:sp>
      <p:sp>
        <p:nvSpPr>
          <p:cNvPr id="36" name="Freeform 74"/>
          <p:cNvSpPr>
            <a:spLocks/>
          </p:cNvSpPr>
          <p:nvPr/>
        </p:nvSpPr>
        <p:spPr bwMode="auto">
          <a:xfrm flipV="1">
            <a:off x="3420585" y="5980173"/>
            <a:ext cx="673040" cy="307975"/>
          </a:xfrm>
          <a:custGeom>
            <a:avLst/>
            <a:gdLst/>
            <a:ahLst/>
            <a:cxnLst>
              <a:cxn ang="0">
                <a:pos x="6" y="194"/>
              </a:cxn>
              <a:cxn ang="0">
                <a:pos x="38" y="74"/>
              </a:cxn>
              <a:cxn ang="0">
                <a:pos x="234" y="4"/>
              </a:cxn>
              <a:cxn ang="0">
                <a:pos x="462" y="49"/>
              </a:cxn>
            </a:cxnLst>
            <a:rect l="0" t="0" r="r" b="b"/>
            <a:pathLst>
              <a:path w="462" h="194">
                <a:moveTo>
                  <a:pt x="6" y="194"/>
                </a:moveTo>
                <a:cubicBezTo>
                  <a:pt x="3" y="150"/>
                  <a:pt x="0" y="106"/>
                  <a:pt x="38" y="74"/>
                </a:cubicBezTo>
                <a:cubicBezTo>
                  <a:pt x="76" y="42"/>
                  <a:pt x="163" y="8"/>
                  <a:pt x="234" y="4"/>
                </a:cubicBezTo>
                <a:cubicBezTo>
                  <a:pt x="305" y="0"/>
                  <a:pt x="383" y="24"/>
                  <a:pt x="462" y="49"/>
                </a:cubicBezTo>
              </a:path>
            </a:pathLst>
          </a:custGeom>
          <a:noFill/>
          <a:ln w="31750" cap="flat" cmpd="sng">
            <a:solidFill>
              <a:srgbClr val="FFFFFF"/>
            </a:solidFill>
            <a:prstDash val="solid"/>
            <a:round/>
            <a:headEnd/>
            <a:tailEnd type="stealth" w="lg" len="lg"/>
          </a:ln>
          <a:effectLst>
            <a:outerShdw blurRad="63500" dist="35921" dir="2700000" algn="ctr" rotWithShape="0">
              <a:srgbClr val="808080"/>
            </a:outerShdw>
          </a:effectLst>
        </p:spPr>
        <p:txBody>
          <a:bodyPr wrap="none" anchor="ctr">
            <a:prstTxWarp prst="textNoShape">
              <a:avLst/>
            </a:prstTxWarp>
          </a:bodyPr>
          <a:lstStyle/>
          <a:p>
            <a:pPr>
              <a:defRPr/>
            </a:pPr>
            <a:endParaRPr lang="en-US">
              <a:latin typeface="Times New Roman"/>
              <a:cs typeface="Times New Roman"/>
            </a:endParaRPr>
          </a:p>
        </p:txBody>
      </p:sp>
      <p:grpSp>
        <p:nvGrpSpPr>
          <p:cNvPr id="44" name="Group 43"/>
          <p:cNvGrpSpPr/>
          <p:nvPr/>
        </p:nvGrpSpPr>
        <p:grpSpPr>
          <a:xfrm>
            <a:off x="1051497" y="5419415"/>
            <a:ext cx="1466391" cy="498002"/>
            <a:chOff x="1077415" y="5308454"/>
            <a:chExt cx="1466391" cy="498002"/>
          </a:xfrm>
        </p:grpSpPr>
        <p:sp>
          <p:nvSpPr>
            <p:cNvPr id="16" name="Rectangle 4"/>
            <p:cNvSpPr>
              <a:spLocks noChangeArrowheads="1"/>
            </p:cNvSpPr>
            <p:nvPr/>
          </p:nvSpPr>
          <p:spPr bwMode="auto">
            <a:xfrm>
              <a:off x="1165856" y="5333112"/>
              <a:ext cx="1377950" cy="452438"/>
            </a:xfrm>
            <a:prstGeom prst="rect">
              <a:avLst/>
            </a:prstGeom>
            <a:noFill/>
            <a:ln w="9525">
              <a:noFill/>
              <a:miter lim="800000"/>
              <a:headEnd/>
              <a:tailEnd/>
            </a:ln>
          </p:spPr>
          <p:txBody>
            <a:bodyPr lIns="0" tIns="0" rIns="0" bIns="0">
              <a:prstTxWarp prst="textNoShape">
                <a:avLst/>
              </a:prstTxWarp>
              <a:spAutoFit/>
            </a:bodyPr>
            <a:lstStyle/>
            <a:p>
              <a:pPr>
                <a:lnSpc>
                  <a:spcPct val="80000"/>
                </a:lnSpc>
              </a:pPr>
              <a:r>
                <a:rPr lang="en-US" sz="1800" b="1" i="1" dirty="0">
                  <a:solidFill>
                    <a:schemeClr val="bg1"/>
                  </a:solidFill>
                  <a:latin typeface="Times New Roman"/>
                  <a:cs typeface="Times New Roman"/>
                </a:rPr>
                <a:t>Increase in budget deficit</a:t>
              </a:r>
            </a:p>
          </p:txBody>
        </p:sp>
        <p:sp>
          <p:nvSpPr>
            <p:cNvPr id="38" name="Rounded Rectangle 37"/>
            <p:cNvSpPr/>
            <p:nvPr/>
          </p:nvSpPr>
          <p:spPr>
            <a:xfrm>
              <a:off x="1077415" y="5308454"/>
              <a:ext cx="1441731" cy="498002"/>
            </a:xfrm>
            <a:prstGeom prst="roundRect">
              <a:avLst/>
            </a:prstGeom>
            <a:no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5" name="Group 44"/>
          <p:cNvGrpSpPr/>
          <p:nvPr/>
        </p:nvGrpSpPr>
        <p:grpSpPr>
          <a:xfrm>
            <a:off x="2623105" y="5411538"/>
            <a:ext cx="1388805" cy="498002"/>
            <a:chOff x="2623105" y="5300577"/>
            <a:chExt cx="1388805" cy="498002"/>
          </a:xfrm>
        </p:grpSpPr>
        <p:sp>
          <p:nvSpPr>
            <p:cNvPr id="19" name="Rectangle 8"/>
            <p:cNvSpPr>
              <a:spLocks noChangeArrowheads="1"/>
            </p:cNvSpPr>
            <p:nvPr/>
          </p:nvSpPr>
          <p:spPr bwMode="auto">
            <a:xfrm>
              <a:off x="2708644" y="5333113"/>
              <a:ext cx="1303266" cy="452432"/>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lang="en-US" sz="1800" b="1" i="1" dirty="0">
                  <a:solidFill>
                    <a:srgbClr val="FFFFFF"/>
                  </a:solidFill>
                  <a:latin typeface="Times New Roman"/>
                  <a:cs typeface="Times New Roman"/>
                </a:rPr>
                <a:t>Higher real</a:t>
              </a:r>
              <a:br>
                <a:rPr lang="en-US" sz="1800" b="1" i="1" dirty="0">
                  <a:solidFill>
                    <a:srgbClr val="FFFFFF"/>
                  </a:solidFill>
                  <a:latin typeface="Times New Roman"/>
                  <a:cs typeface="Times New Roman"/>
                </a:rPr>
              </a:br>
              <a:r>
                <a:rPr lang="en-US" sz="1800" b="1" i="1" dirty="0">
                  <a:solidFill>
                    <a:srgbClr val="FFFFFF"/>
                  </a:solidFill>
                  <a:latin typeface="Times New Roman"/>
                  <a:cs typeface="Times New Roman"/>
                </a:rPr>
                <a:t>interest rates  </a:t>
              </a:r>
            </a:p>
          </p:txBody>
        </p:sp>
        <p:sp>
          <p:nvSpPr>
            <p:cNvPr id="39" name="Rounded Rectangle 38"/>
            <p:cNvSpPr/>
            <p:nvPr/>
          </p:nvSpPr>
          <p:spPr>
            <a:xfrm>
              <a:off x="2623105" y="5300577"/>
              <a:ext cx="1376475" cy="498002"/>
            </a:xfrm>
            <a:prstGeom prst="roundRect">
              <a:avLst/>
            </a:prstGeom>
            <a:no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9" name="Group 48"/>
          <p:cNvGrpSpPr/>
          <p:nvPr/>
        </p:nvGrpSpPr>
        <p:grpSpPr>
          <a:xfrm>
            <a:off x="4130615" y="4925865"/>
            <a:ext cx="1985807" cy="498002"/>
            <a:chOff x="4130615" y="4814904"/>
            <a:chExt cx="1985807" cy="498002"/>
          </a:xfrm>
        </p:grpSpPr>
        <p:sp>
          <p:nvSpPr>
            <p:cNvPr id="25" name="Rectangle 22"/>
            <p:cNvSpPr>
              <a:spLocks noChangeArrowheads="1"/>
            </p:cNvSpPr>
            <p:nvPr/>
          </p:nvSpPr>
          <p:spPr bwMode="auto">
            <a:xfrm>
              <a:off x="4255872" y="4819980"/>
              <a:ext cx="1860550" cy="452438"/>
            </a:xfrm>
            <a:prstGeom prst="rect">
              <a:avLst/>
            </a:prstGeom>
            <a:noFill/>
            <a:ln w="9525">
              <a:noFill/>
              <a:miter lim="800000"/>
              <a:headEnd/>
              <a:tailEnd/>
            </a:ln>
          </p:spPr>
          <p:txBody>
            <a:bodyPr lIns="0" tIns="0" rIns="0" bIns="0">
              <a:prstTxWarp prst="textNoShape">
                <a:avLst/>
              </a:prstTxWarp>
              <a:spAutoFit/>
            </a:bodyPr>
            <a:lstStyle/>
            <a:p>
              <a:pPr>
                <a:lnSpc>
                  <a:spcPct val="80000"/>
                </a:lnSpc>
              </a:pPr>
              <a:r>
                <a:rPr lang="en-US" sz="1800" b="1" i="1" dirty="0">
                  <a:solidFill>
                    <a:srgbClr val="FFFFFF"/>
                  </a:solidFill>
                  <a:latin typeface="Times New Roman"/>
                  <a:cs typeface="Times New Roman"/>
                </a:rPr>
                <a:t>Decline in</a:t>
              </a:r>
              <a:br>
                <a:rPr lang="en-US" sz="1800" b="1" i="1" dirty="0">
                  <a:solidFill>
                    <a:srgbClr val="FFFFFF"/>
                  </a:solidFill>
                  <a:latin typeface="Times New Roman"/>
                  <a:cs typeface="Times New Roman"/>
                </a:rPr>
              </a:br>
              <a:r>
                <a:rPr lang="en-US" sz="1800" b="1" i="1" dirty="0">
                  <a:solidFill>
                    <a:srgbClr val="FFFFFF"/>
                  </a:solidFill>
                  <a:latin typeface="Times New Roman"/>
                  <a:cs typeface="Times New Roman"/>
                </a:rPr>
                <a:t>private investment  </a:t>
              </a:r>
            </a:p>
          </p:txBody>
        </p:sp>
        <p:sp>
          <p:nvSpPr>
            <p:cNvPr id="40" name="Rounded Rectangle 39"/>
            <p:cNvSpPr/>
            <p:nvPr/>
          </p:nvSpPr>
          <p:spPr>
            <a:xfrm>
              <a:off x="4130615" y="4814904"/>
              <a:ext cx="1961147" cy="498002"/>
            </a:xfrm>
            <a:prstGeom prst="roundRect">
              <a:avLst/>
            </a:prstGeom>
            <a:no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6" name="Group 45"/>
          <p:cNvGrpSpPr/>
          <p:nvPr/>
        </p:nvGrpSpPr>
        <p:grpSpPr>
          <a:xfrm>
            <a:off x="4139650" y="5918530"/>
            <a:ext cx="2130653" cy="498002"/>
            <a:chOff x="4139650" y="5807569"/>
            <a:chExt cx="2130653" cy="498002"/>
          </a:xfrm>
        </p:grpSpPr>
        <p:sp>
          <p:nvSpPr>
            <p:cNvPr id="22" name="Rectangle 15"/>
            <p:cNvSpPr>
              <a:spLocks noChangeArrowheads="1"/>
            </p:cNvSpPr>
            <p:nvPr/>
          </p:nvSpPr>
          <p:spPr bwMode="auto">
            <a:xfrm>
              <a:off x="4192265" y="5815239"/>
              <a:ext cx="2078038" cy="452438"/>
            </a:xfrm>
            <a:prstGeom prst="rect">
              <a:avLst/>
            </a:prstGeom>
            <a:noFill/>
            <a:ln w="9525">
              <a:noFill/>
              <a:miter lim="800000"/>
              <a:headEnd/>
              <a:tailEnd/>
            </a:ln>
          </p:spPr>
          <p:txBody>
            <a:bodyPr lIns="0" tIns="0" rIns="0" bIns="0">
              <a:prstTxWarp prst="textNoShape">
                <a:avLst/>
              </a:prstTxWarp>
              <a:spAutoFit/>
            </a:bodyPr>
            <a:lstStyle/>
            <a:p>
              <a:pPr>
                <a:lnSpc>
                  <a:spcPct val="80000"/>
                </a:lnSpc>
              </a:pPr>
              <a:r>
                <a:rPr lang="en-US" sz="1800" b="1" i="1" dirty="0">
                  <a:solidFill>
                    <a:srgbClr val="FFFFFF"/>
                  </a:solidFill>
                  <a:latin typeface="Times New Roman"/>
                  <a:cs typeface="Times New Roman"/>
                </a:rPr>
                <a:t>Inflow of financial </a:t>
              </a:r>
              <a:br>
                <a:rPr lang="en-US" sz="1800" b="1" i="1" dirty="0">
                  <a:solidFill>
                    <a:srgbClr val="FFFFFF"/>
                  </a:solidFill>
                  <a:latin typeface="Times New Roman"/>
                  <a:cs typeface="Times New Roman"/>
                </a:rPr>
              </a:br>
              <a:r>
                <a:rPr lang="en-US" sz="1800" b="1" i="1" dirty="0">
                  <a:solidFill>
                    <a:srgbClr val="FFFFFF"/>
                  </a:solidFill>
                  <a:latin typeface="Times New Roman"/>
                  <a:cs typeface="Times New Roman"/>
                </a:rPr>
                <a:t>capital from abroad   </a:t>
              </a:r>
            </a:p>
          </p:txBody>
        </p:sp>
        <p:sp>
          <p:nvSpPr>
            <p:cNvPr id="41" name="Rounded Rectangle 40"/>
            <p:cNvSpPr/>
            <p:nvPr/>
          </p:nvSpPr>
          <p:spPr>
            <a:xfrm>
              <a:off x="4139650" y="5807569"/>
              <a:ext cx="2001432" cy="498002"/>
            </a:xfrm>
            <a:prstGeom prst="roundRect">
              <a:avLst/>
            </a:prstGeom>
            <a:no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7" name="Group 46"/>
          <p:cNvGrpSpPr/>
          <p:nvPr/>
        </p:nvGrpSpPr>
        <p:grpSpPr>
          <a:xfrm>
            <a:off x="6270175" y="5897625"/>
            <a:ext cx="1440431" cy="518000"/>
            <a:chOff x="6244257" y="5786664"/>
            <a:chExt cx="1440431" cy="518000"/>
          </a:xfrm>
        </p:grpSpPr>
        <p:sp>
          <p:nvSpPr>
            <p:cNvPr id="28" name="Rectangle 29"/>
            <p:cNvSpPr>
              <a:spLocks noChangeArrowheads="1"/>
            </p:cNvSpPr>
            <p:nvPr/>
          </p:nvSpPr>
          <p:spPr bwMode="auto">
            <a:xfrm>
              <a:off x="6355227" y="5786664"/>
              <a:ext cx="1329461" cy="503215"/>
            </a:xfrm>
            <a:prstGeom prst="rect">
              <a:avLst/>
            </a:prstGeom>
            <a:noFill/>
            <a:ln w="9525">
              <a:noFill/>
              <a:miter lim="800000"/>
              <a:headEnd/>
              <a:tailEnd/>
            </a:ln>
          </p:spPr>
          <p:txBody>
            <a:bodyPr wrap="none" lIns="0" tIns="0" rIns="0" bIns="0">
              <a:prstTxWarp prst="textNoShape">
                <a:avLst/>
              </a:prstTxWarp>
              <a:spAutoFit/>
            </a:bodyPr>
            <a:lstStyle/>
            <a:p>
              <a:pPr>
                <a:lnSpc>
                  <a:spcPct val="90000"/>
                </a:lnSpc>
              </a:pPr>
              <a:r>
                <a:rPr lang="en-US" sz="1800" b="1" i="1" dirty="0">
                  <a:solidFill>
                    <a:srgbClr val="FFFFFF"/>
                  </a:solidFill>
                  <a:latin typeface="Times New Roman"/>
                  <a:cs typeface="Times New Roman"/>
                </a:rPr>
                <a:t>Appreciation </a:t>
              </a:r>
              <a:br>
                <a:rPr lang="en-US" sz="1800" b="1" i="1" dirty="0">
                  <a:solidFill>
                    <a:srgbClr val="FFFFFF"/>
                  </a:solidFill>
                  <a:latin typeface="Times New Roman"/>
                  <a:cs typeface="Times New Roman"/>
                </a:rPr>
              </a:br>
              <a:r>
                <a:rPr lang="en-US" sz="1800" b="1" i="1" dirty="0">
                  <a:solidFill>
                    <a:srgbClr val="FFFFFF"/>
                  </a:solidFill>
                  <a:latin typeface="Times New Roman"/>
                  <a:cs typeface="Times New Roman"/>
                </a:rPr>
                <a:t>of the dollar </a:t>
              </a:r>
            </a:p>
          </p:txBody>
        </p:sp>
        <p:sp>
          <p:nvSpPr>
            <p:cNvPr id="42" name="Rounded Rectangle 41"/>
            <p:cNvSpPr/>
            <p:nvPr/>
          </p:nvSpPr>
          <p:spPr>
            <a:xfrm>
              <a:off x="6244257" y="5806662"/>
              <a:ext cx="1415771" cy="498002"/>
            </a:xfrm>
            <a:prstGeom prst="roundRect">
              <a:avLst/>
            </a:prstGeom>
            <a:no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8" name="Group 47"/>
          <p:cNvGrpSpPr/>
          <p:nvPr/>
        </p:nvGrpSpPr>
        <p:grpSpPr>
          <a:xfrm>
            <a:off x="7801534" y="5909746"/>
            <a:ext cx="1197699" cy="498002"/>
            <a:chOff x="7801534" y="5798785"/>
            <a:chExt cx="1197699" cy="498002"/>
          </a:xfrm>
        </p:grpSpPr>
        <p:sp>
          <p:nvSpPr>
            <p:cNvPr id="31" name="Rectangle 36"/>
            <p:cNvSpPr>
              <a:spLocks noChangeArrowheads="1"/>
            </p:cNvSpPr>
            <p:nvPr/>
          </p:nvSpPr>
          <p:spPr bwMode="auto">
            <a:xfrm>
              <a:off x="7875515" y="5808889"/>
              <a:ext cx="1123718" cy="452432"/>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lang="en-US" sz="1800" b="1" i="1" dirty="0">
                  <a:solidFill>
                    <a:srgbClr val="FFFFFF"/>
                  </a:solidFill>
                  <a:latin typeface="Times New Roman"/>
                  <a:cs typeface="Times New Roman"/>
                </a:rPr>
                <a:t>Decline in </a:t>
              </a:r>
              <a:br>
                <a:rPr lang="en-US" sz="1800" b="1" i="1" dirty="0">
                  <a:solidFill>
                    <a:srgbClr val="FFFFFF"/>
                  </a:solidFill>
                  <a:latin typeface="Times New Roman"/>
                  <a:cs typeface="Times New Roman"/>
                </a:rPr>
              </a:br>
              <a:r>
                <a:rPr lang="en-US" sz="1800" b="1" i="1" dirty="0">
                  <a:solidFill>
                    <a:srgbClr val="FFFFFF"/>
                  </a:solidFill>
                  <a:latin typeface="Times New Roman"/>
                  <a:cs typeface="Times New Roman"/>
                </a:rPr>
                <a:t>net exports</a:t>
              </a:r>
            </a:p>
          </p:txBody>
        </p:sp>
        <p:sp>
          <p:nvSpPr>
            <p:cNvPr id="43" name="Rounded Rectangle 42"/>
            <p:cNvSpPr/>
            <p:nvPr/>
          </p:nvSpPr>
          <p:spPr>
            <a:xfrm>
              <a:off x="7801534" y="5798785"/>
              <a:ext cx="1161288" cy="498002"/>
            </a:xfrm>
            <a:prstGeom prst="roundRect">
              <a:avLst/>
            </a:prstGeom>
            <a:no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ssolve">
                                      <p:cBhvr>
                                        <p:cTn id="11" dur="500"/>
                                        <p:tgtEl>
                                          <p:spTgt spid="6"/>
                                        </p:tgtEl>
                                      </p:cBhvr>
                                    </p:animEffect>
                                  </p:childTnLst>
                                </p:cTn>
                              </p:par>
                            </p:childTnLst>
                          </p:cTn>
                        </p:par>
                        <p:par>
                          <p:cTn id="12" fill="hold">
                            <p:stCondLst>
                              <p:cond delay="1000"/>
                            </p:stCondLst>
                            <p:childTnLst>
                              <p:par>
                                <p:cTn id="13" presetID="23" presetClass="entr" presetSubtype="288" fill="hold" nodeType="afterEffect">
                                  <p:stCondLst>
                                    <p:cond delay="0"/>
                                  </p:stCondLst>
                                  <p:childTnLst>
                                    <p:set>
                                      <p:cBhvr>
                                        <p:cTn id="14" dur="1" fill="hold">
                                          <p:stCondLst>
                                            <p:cond delay="0"/>
                                          </p:stCondLst>
                                        </p:cTn>
                                        <p:tgtEl>
                                          <p:spTgt spid="44"/>
                                        </p:tgtEl>
                                        <p:attrNameLst>
                                          <p:attrName>style.visibility</p:attrName>
                                        </p:attrNameLst>
                                      </p:cBhvr>
                                      <p:to>
                                        <p:strVal val="visible"/>
                                      </p:to>
                                    </p:set>
                                    <p:anim calcmode="lin" valueType="num">
                                      <p:cBhvr>
                                        <p:cTn id="15" dur="500" fill="hold"/>
                                        <p:tgtEl>
                                          <p:spTgt spid="44"/>
                                        </p:tgtEl>
                                        <p:attrNameLst>
                                          <p:attrName>ppt_w</p:attrName>
                                        </p:attrNameLst>
                                      </p:cBhvr>
                                      <p:tavLst>
                                        <p:tav tm="0">
                                          <p:val>
                                            <p:strVal val="4/3*#ppt_w"/>
                                          </p:val>
                                        </p:tav>
                                        <p:tav tm="100000">
                                          <p:val>
                                            <p:strVal val="#ppt_w"/>
                                          </p:val>
                                        </p:tav>
                                      </p:tavLst>
                                    </p:anim>
                                    <p:anim calcmode="lin" valueType="num">
                                      <p:cBhvr>
                                        <p:cTn id="16" dur="500" fill="hold"/>
                                        <p:tgtEl>
                                          <p:spTgt spid="44"/>
                                        </p:tgtEl>
                                        <p:attrNameLst>
                                          <p:attrName>ppt_h</p:attrName>
                                        </p:attrNameLst>
                                      </p:cBhvr>
                                      <p:tavLst>
                                        <p:tav tm="0">
                                          <p:val>
                                            <p:strVal val="4/3*#ppt_h"/>
                                          </p:val>
                                        </p:tav>
                                        <p:tav tm="100000">
                                          <p:val>
                                            <p:strVal val="#ppt_h"/>
                                          </p:val>
                                        </p:tav>
                                      </p:tavLst>
                                    </p:anim>
                                  </p:childTnLst>
                                </p:cTn>
                              </p:par>
                            </p:childTnLst>
                          </p:cTn>
                        </p:par>
                        <p:par>
                          <p:cTn id="17" fill="hold">
                            <p:stCondLst>
                              <p:cond delay="1500"/>
                            </p:stCondLst>
                            <p:childTnLst>
                              <p:par>
                                <p:cTn id="18" presetID="17" presetClass="entr" presetSubtype="8" fill="hold" grpId="0" nodeType="afterEffect">
                                  <p:stCondLst>
                                    <p:cond delay="0"/>
                                  </p:stCondLst>
                                  <p:childTnLst>
                                    <p:set>
                                      <p:cBhvr>
                                        <p:cTn id="19" dur="1" fill="hold">
                                          <p:stCondLst>
                                            <p:cond delay="0"/>
                                          </p:stCondLst>
                                        </p:cTn>
                                        <p:tgtEl>
                                          <p:spTgt spid="32"/>
                                        </p:tgtEl>
                                        <p:attrNameLst>
                                          <p:attrName>style.visibility</p:attrName>
                                        </p:attrNameLst>
                                      </p:cBhvr>
                                      <p:to>
                                        <p:strVal val="visible"/>
                                      </p:to>
                                    </p:set>
                                    <p:anim calcmode="lin" valueType="num">
                                      <p:cBhvr>
                                        <p:cTn id="20" dur="500" fill="hold"/>
                                        <p:tgtEl>
                                          <p:spTgt spid="32"/>
                                        </p:tgtEl>
                                        <p:attrNameLst>
                                          <p:attrName>ppt_x</p:attrName>
                                        </p:attrNameLst>
                                      </p:cBhvr>
                                      <p:tavLst>
                                        <p:tav tm="0">
                                          <p:val>
                                            <p:strVal val="#ppt_x-#ppt_w/2"/>
                                          </p:val>
                                        </p:tav>
                                        <p:tav tm="100000">
                                          <p:val>
                                            <p:strVal val="#ppt_x"/>
                                          </p:val>
                                        </p:tav>
                                      </p:tavLst>
                                    </p:anim>
                                    <p:anim calcmode="lin" valueType="num">
                                      <p:cBhvr>
                                        <p:cTn id="21" dur="500" fill="hold"/>
                                        <p:tgtEl>
                                          <p:spTgt spid="32"/>
                                        </p:tgtEl>
                                        <p:attrNameLst>
                                          <p:attrName>ppt_y</p:attrName>
                                        </p:attrNameLst>
                                      </p:cBhvr>
                                      <p:tavLst>
                                        <p:tav tm="0">
                                          <p:val>
                                            <p:strVal val="#ppt_y"/>
                                          </p:val>
                                        </p:tav>
                                        <p:tav tm="100000">
                                          <p:val>
                                            <p:strVal val="#ppt_y"/>
                                          </p:val>
                                        </p:tav>
                                      </p:tavLst>
                                    </p:anim>
                                    <p:anim calcmode="lin" valueType="num">
                                      <p:cBhvr>
                                        <p:cTn id="22" dur="500" fill="hold"/>
                                        <p:tgtEl>
                                          <p:spTgt spid="32"/>
                                        </p:tgtEl>
                                        <p:attrNameLst>
                                          <p:attrName>ppt_w</p:attrName>
                                        </p:attrNameLst>
                                      </p:cBhvr>
                                      <p:tavLst>
                                        <p:tav tm="0">
                                          <p:val>
                                            <p:fltVal val="0"/>
                                          </p:val>
                                        </p:tav>
                                        <p:tav tm="100000">
                                          <p:val>
                                            <p:strVal val="#ppt_w"/>
                                          </p:val>
                                        </p:tav>
                                      </p:tavLst>
                                    </p:anim>
                                    <p:anim calcmode="lin" valueType="num">
                                      <p:cBhvr>
                                        <p:cTn id="23" dur="500" fill="hold"/>
                                        <p:tgtEl>
                                          <p:spTgt spid="32"/>
                                        </p:tgtEl>
                                        <p:attrNameLst>
                                          <p:attrName>ppt_h</p:attrName>
                                        </p:attrNameLst>
                                      </p:cBhvr>
                                      <p:tavLst>
                                        <p:tav tm="0">
                                          <p:val>
                                            <p:strVal val="#ppt_h"/>
                                          </p:val>
                                        </p:tav>
                                        <p:tav tm="100000">
                                          <p:val>
                                            <p:strVal val="#ppt_h"/>
                                          </p:val>
                                        </p:tav>
                                      </p:tavLst>
                                    </p:anim>
                                  </p:childTnLst>
                                </p:cTn>
                              </p:par>
                            </p:childTnLst>
                          </p:cTn>
                        </p:par>
                        <p:par>
                          <p:cTn id="24" fill="hold">
                            <p:stCondLst>
                              <p:cond delay="2000"/>
                            </p:stCondLst>
                            <p:childTnLst>
                              <p:par>
                                <p:cTn id="25" presetID="23" presetClass="entr" presetSubtype="288" fill="hold" nodeType="afterEffect">
                                  <p:stCondLst>
                                    <p:cond delay="0"/>
                                  </p:stCondLst>
                                  <p:childTnLst>
                                    <p:set>
                                      <p:cBhvr>
                                        <p:cTn id="26" dur="1" fill="hold">
                                          <p:stCondLst>
                                            <p:cond delay="0"/>
                                          </p:stCondLst>
                                        </p:cTn>
                                        <p:tgtEl>
                                          <p:spTgt spid="45"/>
                                        </p:tgtEl>
                                        <p:attrNameLst>
                                          <p:attrName>style.visibility</p:attrName>
                                        </p:attrNameLst>
                                      </p:cBhvr>
                                      <p:to>
                                        <p:strVal val="visible"/>
                                      </p:to>
                                    </p:set>
                                    <p:anim calcmode="lin" valueType="num">
                                      <p:cBhvr>
                                        <p:cTn id="27" dur="500" fill="hold"/>
                                        <p:tgtEl>
                                          <p:spTgt spid="45"/>
                                        </p:tgtEl>
                                        <p:attrNameLst>
                                          <p:attrName>ppt_w</p:attrName>
                                        </p:attrNameLst>
                                      </p:cBhvr>
                                      <p:tavLst>
                                        <p:tav tm="0">
                                          <p:val>
                                            <p:strVal val="4/3*#ppt_w"/>
                                          </p:val>
                                        </p:tav>
                                        <p:tav tm="100000">
                                          <p:val>
                                            <p:strVal val="#ppt_w"/>
                                          </p:val>
                                        </p:tav>
                                      </p:tavLst>
                                    </p:anim>
                                    <p:anim calcmode="lin" valueType="num">
                                      <p:cBhvr>
                                        <p:cTn id="28" dur="500" fill="hold"/>
                                        <p:tgtEl>
                                          <p:spTgt spid="45"/>
                                        </p:tgtEl>
                                        <p:attrNameLst>
                                          <p:attrName>ppt_h</p:attrName>
                                        </p:attrNameLst>
                                      </p:cBhvr>
                                      <p:tavLst>
                                        <p:tav tm="0">
                                          <p:val>
                                            <p:strVal val="4/3*#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randombar(horizontal)">
                                      <p:cBhvr>
                                        <p:cTn id="33" dur="500"/>
                                        <p:tgtEl>
                                          <p:spTgt spid="3">
                                            <p:txEl>
                                              <p:pRg st="1" end="1"/>
                                            </p:txEl>
                                          </p:spTgt>
                                        </p:tgtEl>
                                      </p:cBhvr>
                                    </p:animEffect>
                                  </p:childTnLst>
                                </p:cTn>
                              </p:par>
                            </p:childTnLst>
                          </p:cTn>
                        </p:par>
                        <p:par>
                          <p:cTn id="34" fill="hold">
                            <p:stCondLst>
                              <p:cond delay="500"/>
                            </p:stCondLst>
                            <p:childTnLst>
                              <p:par>
                                <p:cTn id="35" presetID="17" presetClass="entr" presetSubtype="8" fill="hold" grpId="0" nodeType="afterEffect">
                                  <p:stCondLst>
                                    <p:cond delay="0"/>
                                  </p:stCondLst>
                                  <p:childTnLst>
                                    <p:set>
                                      <p:cBhvr>
                                        <p:cTn id="36" dur="1" fill="hold">
                                          <p:stCondLst>
                                            <p:cond delay="0"/>
                                          </p:stCondLst>
                                        </p:cTn>
                                        <p:tgtEl>
                                          <p:spTgt spid="35"/>
                                        </p:tgtEl>
                                        <p:attrNameLst>
                                          <p:attrName>style.visibility</p:attrName>
                                        </p:attrNameLst>
                                      </p:cBhvr>
                                      <p:to>
                                        <p:strVal val="visible"/>
                                      </p:to>
                                    </p:set>
                                    <p:anim calcmode="lin" valueType="num">
                                      <p:cBhvr>
                                        <p:cTn id="37" dur="500" fill="hold"/>
                                        <p:tgtEl>
                                          <p:spTgt spid="35"/>
                                        </p:tgtEl>
                                        <p:attrNameLst>
                                          <p:attrName>ppt_x</p:attrName>
                                        </p:attrNameLst>
                                      </p:cBhvr>
                                      <p:tavLst>
                                        <p:tav tm="0">
                                          <p:val>
                                            <p:strVal val="#ppt_x-#ppt_w/2"/>
                                          </p:val>
                                        </p:tav>
                                        <p:tav tm="100000">
                                          <p:val>
                                            <p:strVal val="#ppt_x"/>
                                          </p:val>
                                        </p:tav>
                                      </p:tavLst>
                                    </p:anim>
                                    <p:anim calcmode="lin" valueType="num">
                                      <p:cBhvr>
                                        <p:cTn id="38" dur="500" fill="hold"/>
                                        <p:tgtEl>
                                          <p:spTgt spid="35"/>
                                        </p:tgtEl>
                                        <p:attrNameLst>
                                          <p:attrName>ppt_y</p:attrName>
                                        </p:attrNameLst>
                                      </p:cBhvr>
                                      <p:tavLst>
                                        <p:tav tm="0">
                                          <p:val>
                                            <p:strVal val="#ppt_y"/>
                                          </p:val>
                                        </p:tav>
                                        <p:tav tm="100000">
                                          <p:val>
                                            <p:strVal val="#ppt_y"/>
                                          </p:val>
                                        </p:tav>
                                      </p:tavLst>
                                    </p:anim>
                                    <p:anim calcmode="lin" valueType="num">
                                      <p:cBhvr>
                                        <p:cTn id="39" dur="500" fill="hold"/>
                                        <p:tgtEl>
                                          <p:spTgt spid="35"/>
                                        </p:tgtEl>
                                        <p:attrNameLst>
                                          <p:attrName>ppt_w</p:attrName>
                                        </p:attrNameLst>
                                      </p:cBhvr>
                                      <p:tavLst>
                                        <p:tav tm="0">
                                          <p:val>
                                            <p:fltVal val="0"/>
                                          </p:val>
                                        </p:tav>
                                        <p:tav tm="100000">
                                          <p:val>
                                            <p:strVal val="#ppt_w"/>
                                          </p:val>
                                        </p:tav>
                                      </p:tavLst>
                                    </p:anim>
                                    <p:anim calcmode="lin" valueType="num">
                                      <p:cBhvr>
                                        <p:cTn id="40" dur="500" fill="hold"/>
                                        <p:tgtEl>
                                          <p:spTgt spid="35"/>
                                        </p:tgtEl>
                                        <p:attrNameLst>
                                          <p:attrName>ppt_h</p:attrName>
                                        </p:attrNameLst>
                                      </p:cBhvr>
                                      <p:tavLst>
                                        <p:tav tm="0">
                                          <p:val>
                                            <p:strVal val="#ppt_h"/>
                                          </p:val>
                                        </p:tav>
                                        <p:tav tm="100000">
                                          <p:val>
                                            <p:strVal val="#ppt_h"/>
                                          </p:val>
                                        </p:tav>
                                      </p:tavLst>
                                    </p:anim>
                                  </p:childTnLst>
                                </p:cTn>
                              </p:par>
                            </p:childTnLst>
                          </p:cTn>
                        </p:par>
                        <p:par>
                          <p:cTn id="41" fill="hold">
                            <p:stCondLst>
                              <p:cond delay="1000"/>
                            </p:stCondLst>
                            <p:childTnLst>
                              <p:par>
                                <p:cTn id="42" presetID="23" presetClass="entr" presetSubtype="288" fill="hold" nodeType="afterEffect">
                                  <p:stCondLst>
                                    <p:cond delay="0"/>
                                  </p:stCondLst>
                                  <p:childTnLst>
                                    <p:set>
                                      <p:cBhvr>
                                        <p:cTn id="43" dur="1" fill="hold">
                                          <p:stCondLst>
                                            <p:cond delay="0"/>
                                          </p:stCondLst>
                                        </p:cTn>
                                        <p:tgtEl>
                                          <p:spTgt spid="49"/>
                                        </p:tgtEl>
                                        <p:attrNameLst>
                                          <p:attrName>style.visibility</p:attrName>
                                        </p:attrNameLst>
                                      </p:cBhvr>
                                      <p:to>
                                        <p:strVal val="visible"/>
                                      </p:to>
                                    </p:set>
                                    <p:anim calcmode="lin" valueType="num">
                                      <p:cBhvr>
                                        <p:cTn id="44" dur="500" fill="hold"/>
                                        <p:tgtEl>
                                          <p:spTgt spid="49"/>
                                        </p:tgtEl>
                                        <p:attrNameLst>
                                          <p:attrName>ppt_w</p:attrName>
                                        </p:attrNameLst>
                                      </p:cBhvr>
                                      <p:tavLst>
                                        <p:tav tm="0">
                                          <p:val>
                                            <p:strVal val="4/3*#ppt_w"/>
                                          </p:val>
                                        </p:tav>
                                        <p:tav tm="100000">
                                          <p:val>
                                            <p:strVal val="#ppt_w"/>
                                          </p:val>
                                        </p:tav>
                                      </p:tavLst>
                                    </p:anim>
                                    <p:anim calcmode="lin" valueType="num">
                                      <p:cBhvr>
                                        <p:cTn id="45" dur="500" fill="hold"/>
                                        <p:tgtEl>
                                          <p:spTgt spid="49"/>
                                        </p:tgtEl>
                                        <p:attrNameLst>
                                          <p:attrName>ppt_h</p:attrName>
                                        </p:attrNameLst>
                                      </p:cBhvr>
                                      <p:tavLst>
                                        <p:tav tm="0">
                                          <p:val>
                                            <p:strVal val="4/3*#ppt_h"/>
                                          </p:val>
                                        </p:tav>
                                        <p:tav tm="100000">
                                          <p:val>
                                            <p:strVal val="#ppt_h"/>
                                          </p:val>
                                        </p:tav>
                                      </p:tavLst>
                                    </p:anim>
                                  </p:childTnLst>
                                </p:cTn>
                              </p:par>
                            </p:childTnLst>
                          </p:cTn>
                        </p:par>
                        <p:par>
                          <p:cTn id="46" fill="hold">
                            <p:stCondLst>
                              <p:cond delay="1500"/>
                            </p:stCondLst>
                            <p:childTnLst>
                              <p:par>
                                <p:cTn id="47" presetID="14" presetClass="entr" presetSubtype="10" fill="hold" nodeType="afterEffect">
                                  <p:stCondLst>
                                    <p:cond delay="0"/>
                                  </p:stCondLst>
                                  <p:childTnLst>
                                    <p:set>
                                      <p:cBhvr>
                                        <p:cTn id="48" dur="1" fill="hold">
                                          <p:stCondLst>
                                            <p:cond delay="0"/>
                                          </p:stCondLst>
                                        </p:cTn>
                                        <p:tgtEl>
                                          <p:spTgt spid="3">
                                            <p:txEl>
                                              <p:pRg st="2" end="2"/>
                                            </p:txEl>
                                          </p:spTgt>
                                        </p:tgtEl>
                                        <p:attrNameLst>
                                          <p:attrName>style.visibility</p:attrName>
                                        </p:attrNameLst>
                                      </p:cBhvr>
                                      <p:to>
                                        <p:strVal val="visible"/>
                                      </p:to>
                                    </p:set>
                                    <p:animEffect transition="in" filter="randombar(horizontal)">
                                      <p:cBhvr>
                                        <p:cTn id="49" dur="500"/>
                                        <p:tgtEl>
                                          <p:spTgt spid="3">
                                            <p:txEl>
                                              <p:pRg st="2" end="2"/>
                                            </p:txEl>
                                          </p:spTgt>
                                        </p:tgtEl>
                                      </p:cBhvr>
                                    </p:animEffect>
                                  </p:childTnLst>
                                </p:cTn>
                              </p:par>
                            </p:childTnLst>
                          </p:cTn>
                        </p:par>
                        <p:par>
                          <p:cTn id="50" fill="hold">
                            <p:stCondLst>
                              <p:cond delay="2000"/>
                            </p:stCondLst>
                            <p:childTnLst>
                              <p:par>
                                <p:cTn id="51" presetID="17" presetClass="entr" presetSubtype="8" fill="hold" grpId="0" nodeType="afterEffect">
                                  <p:stCondLst>
                                    <p:cond delay="0"/>
                                  </p:stCondLst>
                                  <p:childTnLst>
                                    <p:set>
                                      <p:cBhvr>
                                        <p:cTn id="52" dur="1" fill="hold">
                                          <p:stCondLst>
                                            <p:cond delay="0"/>
                                          </p:stCondLst>
                                        </p:cTn>
                                        <p:tgtEl>
                                          <p:spTgt spid="36"/>
                                        </p:tgtEl>
                                        <p:attrNameLst>
                                          <p:attrName>style.visibility</p:attrName>
                                        </p:attrNameLst>
                                      </p:cBhvr>
                                      <p:to>
                                        <p:strVal val="visible"/>
                                      </p:to>
                                    </p:set>
                                    <p:anim calcmode="lin" valueType="num">
                                      <p:cBhvr>
                                        <p:cTn id="53" dur="500" fill="hold"/>
                                        <p:tgtEl>
                                          <p:spTgt spid="36"/>
                                        </p:tgtEl>
                                        <p:attrNameLst>
                                          <p:attrName>ppt_x</p:attrName>
                                        </p:attrNameLst>
                                      </p:cBhvr>
                                      <p:tavLst>
                                        <p:tav tm="0">
                                          <p:val>
                                            <p:strVal val="#ppt_x-#ppt_w/2"/>
                                          </p:val>
                                        </p:tav>
                                        <p:tav tm="100000">
                                          <p:val>
                                            <p:strVal val="#ppt_x"/>
                                          </p:val>
                                        </p:tav>
                                      </p:tavLst>
                                    </p:anim>
                                    <p:anim calcmode="lin" valueType="num">
                                      <p:cBhvr>
                                        <p:cTn id="54" dur="500" fill="hold"/>
                                        <p:tgtEl>
                                          <p:spTgt spid="36"/>
                                        </p:tgtEl>
                                        <p:attrNameLst>
                                          <p:attrName>ppt_y</p:attrName>
                                        </p:attrNameLst>
                                      </p:cBhvr>
                                      <p:tavLst>
                                        <p:tav tm="0">
                                          <p:val>
                                            <p:strVal val="#ppt_y"/>
                                          </p:val>
                                        </p:tav>
                                        <p:tav tm="100000">
                                          <p:val>
                                            <p:strVal val="#ppt_y"/>
                                          </p:val>
                                        </p:tav>
                                      </p:tavLst>
                                    </p:anim>
                                    <p:anim calcmode="lin" valueType="num">
                                      <p:cBhvr>
                                        <p:cTn id="55" dur="500" fill="hold"/>
                                        <p:tgtEl>
                                          <p:spTgt spid="36"/>
                                        </p:tgtEl>
                                        <p:attrNameLst>
                                          <p:attrName>ppt_w</p:attrName>
                                        </p:attrNameLst>
                                      </p:cBhvr>
                                      <p:tavLst>
                                        <p:tav tm="0">
                                          <p:val>
                                            <p:fltVal val="0"/>
                                          </p:val>
                                        </p:tav>
                                        <p:tav tm="100000">
                                          <p:val>
                                            <p:strVal val="#ppt_w"/>
                                          </p:val>
                                        </p:tav>
                                      </p:tavLst>
                                    </p:anim>
                                    <p:anim calcmode="lin" valueType="num">
                                      <p:cBhvr>
                                        <p:cTn id="56" dur="500" fill="hold"/>
                                        <p:tgtEl>
                                          <p:spTgt spid="36"/>
                                        </p:tgtEl>
                                        <p:attrNameLst>
                                          <p:attrName>ppt_h</p:attrName>
                                        </p:attrNameLst>
                                      </p:cBhvr>
                                      <p:tavLst>
                                        <p:tav tm="0">
                                          <p:val>
                                            <p:strVal val="#ppt_h"/>
                                          </p:val>
                                        </p:tav>
                                        <p:tav tm="100000">
                                          <p:val>
                                            <p:strVal val="#ppt_h"/>
                                          </p:val>
                                        </p:tav>
                                      </p:tavLst>
                                    </p:anim>
                                  </p:childTnLst>
                                </p:cTn>
                              </p:par>
                            </p:childTnLst>
                          </p:cTn>
                        </p:par>
                        <p:par>
                          <p:cTn id="57" fill="hold">
                            <p:stCondLst>
                              <p:cond delay="2500"/>
                            </p:stCondLst>
                            <p:childTnLst>
                              <p:par>
                                <p:cTn id="58" presetID="23" presetClass="entr" presetSubtype="288" fill="hold" nodeType="afterEffect">
                                  <p:stCondLst>
                                    <p:cond delay="0"/>
                                  </p:stCondLst>
                                  <p:childTnLst>
                                    <p:set>
                                      <p:cBhvr>
                                        <p:cTn id="59" dur="1" fill="hold">
                                          <p:stCondLst>
                                            <p:cond delay="0"/>
                                          </p:stCondLst>
                                        </p:cTn>
                                        <p:tgtEl>
                                          <p:spTgt spid="46"/>
                                        </p:tgtEl>
                                        <p:attrNameLst>
                                          <p:attrName>style.visibility</p:attrName>
                                        </p:attrNameLst>
                                      </p:cBhvr>
                                      <p:to>
                                        <p:strVal val="visible"/>
                                      </p:to>
                                    </p:set>
                                    <p:anim calcmode="lin" valueType="num">
                                      <p:cBhvr>
                                        <p:cTn id="60" dur="500" fill="hold"/>
                                        <p:tgtEl>
                                          <p:spTgt spid="46"/>
                                        </p:tgtEl>
                                        <p:attrNameLst>
                                          <p:attrName>ppt_w</p:attrName>
                                        </p:attrNameLst>
                                      </p:cBhvr>
                                      <p:tavLst>
                                        <p:tav tm="0">
                                          <p:val>
                                            <p:strVal val="4/3*#ppt_w"/>
                                          </p:val>
                                        </p:tav>
                                        <p:tav tm="100000">
                                          <p:val>
                                            <p:strVal val="#ppt_w"/>
                                          </p:val>
                                        </p:tav>
                                      </p:tavLst>
                                    </p:anim>
                                    <p:anim calcmode="lin" valueType="num">
                                      <p:cBhvr>
                                        <p:cTn id="61" dur="500" fill="hold"/>
                                        <p:tgtEl>
                                          <p:spTgt spid="46"/>
                                        </p:tgtEl>
                                        <p:attrNameLst>
                                          <p:attrName>ppt_h</p:attrName>
                                        </p:attrNameLst>
                                      </p:cBhvr>
                                      <p:tavLst>
                                        <p:tav tm="0">
                                          <p:val>
                                            <p:strVal val="4/3*#ppt_h"/>
                                          </p:val>
                                        </p:tav>
                                        <p:tav tm="100000">
                                          <p:val>
                                            <p:strVal val="#ppt_h"/>
                                          </p:val>
                                        </p:tav>
                                      </p:tavLst>
                                    </p:anim>
                                  </p:childTnLst>
                                </p:cTn>
                              </p:par>
                            </p:childTnLst>
                          </p:cTn>
                        </p:par>
                      </p:childTnLst>
                    </p:cTn>
                  </p:par>
                  <p:par>
                    <p:cTn id="62" fill="hold">
                      <p:stCondLst>
                        <p:cond delay="indefinite"/>
                      </p:stCondLst>
                      <p:childTnLst>
                        <p:par>
                          <p:cTn id="63" fill="hold">
                            <p:stCondLst>
                              <p:cond delay="0"/>
                            </p:stCondLst>
                            <p:childTnLst>
                              <p:par>
                                <p:cTn id="64" presetID="14" presetClass="entr" presetSubtype="10" fill="hold" nodeType="clickEffect">
                                  <p:stCondLst>
                                    <p:cond delay="0"/>
                                  </p:stCondLst>
                                  <p:childTnLst>
                                    <p:set>
                                      <p:cBhvr>
                                        <p:cTn id="6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66" dur="500"/>
                                        <p:tgtEl>
                                          <p:spTgt spid="3">
                                            <p:txEl>
                                              <p:pRg st="3" end="3"/>
                                            </p:txEl>
                                          </p:spTgt>
                                        </p:tgtEl>
                                      </p:cBhvr>
                                    </p:animEffect>
                                  </p:childTnLst>
                                </p:cTn>
                              </p:par>
                            </p:childTnLst>
                          </p:cTn>
                        </p:par>
                        <p:par>
                          <p:cTn id="67" fill="hold">
                            <p:stCondLst>
                              <p:cond delay="500"/>
                            </p:stCondLst>
                            <p:childTnLst>
                              <p:par>
                                <p:cTn id="68" presetID="17" presetClass="entr" presetSubtype="8" fill="hold" grpId="0" nodeType="afterEffect">
                                  <p:stCondLst>
                                    <p:cond delay="0"/>
                                  </p:stCondLst>
                                  <p:childTnLst>
                                    <p:set>
                                      <p:cBhvr>
                                        <p:cTn id="69" dur="1" fill="hold">
                                          <p:stCondLst>
                                            <p:cond delay="0"/>
                                          </p:stCondLst>
                                        </p:cTn>
                                        <p:tgtEl>
                                          <p:spTgt spid="33"/>
                                        </p:tgtEl>
                                        <p:attrNameLst>
                                          <p:attrName>style.visibility</p:attrName>
                                        </p:attrNameLst>
                                      </p:cBhvr>
                                      <p:to>
                                        <p:strVal val="visible"/>
                                      </p:to>
                                    </p:set>
                                    <p:anim calcmode="lin" valueType="num">
                                      <p:cBhvr>
                                        <p:cTn id="70" dur="500" fill="hold"/>
                                        <p:tgtEl>
                                          <p:spTgt spid="33"/>
                                        </p:tgtEl>
                                        <p:attrNameLst>
                                          <p:attrName>ppt_x</p:attrName>
                                        </p:attrNameLst>
                                      </p:cBhvr>
                                      <p:tavLst>
                                        <p:tav tm="0">
                                          <p:val>
                                            <p:strVal val="#ppt_x-#ppt_w/2"/>
                                          </p:val>
                                        </p:tav>
                                        <p:tav tm="100000">
                                          <p:val>
                                            <p:strVal val="#ppt_x"/>
                                          </p:val>
                                        </p:tav>
                                      </p:tavLst>
                                    </p:anim>
                                    <p:anim calcmode="lin" valueType="num">
                                      <p:cBhvr>
                                        <p:cTn id="71" dur="500" fill="hold"/>
                                        <p:tgtEl>
                                          <p:spTgt spid="33"/>
                                        </p:tgtEl>
                                        <p:attrNameLst>
                                          <p:attrName>ppt_y</p:attrName>
                                        </p:attrNameLst>
                                      </p:cBhvr>
                                      <p:tavLst>
                                        <p:tav tm="0">
                                          <p:val>
                                            <p:strVal val="#ppt_y"/>
                                          </p:val>
                                        </p:tav>
                                        <p:tav tm="100000">
                                          <p:val>
                                            <p:strVal val="#ppt_y"/>
                                          </p:val>
                                        </p:tav>
                                      </p:tavLst>
                                    </p:anim>
                                    <p:anim calcmode="lin" valueType="num">
                                      <p:cBhvr>
                                        <p:cTn id="72" dur="500" fill="hold"/>
                                        <p:tgtEl>
                                          <p:spTgt spid="33"/>
                                        </p:tgtEl>
                                        <p:attrNameLst>
                                          <p:attrName>ppt_w</p:attrName>
                                        </p:attrNameLst>
                                      </p:cBhvr>
                                      <p:tavLst>
                                        <p:tav tm="0">
                                          <p:val>
                                            <p:fltVal val="0"/>
                                          </p:val>
                                        </p:tav>
                                        <p:tav tm="100000">
                                          <p:val>
                                            <p:strVal val="#ppt_w"/>
                                          </p:val>
                                        </p:tav>
                                      </p:tavLst>
                                    </p:anim>
                                    <p:anim calcmode="lin" valueType="num">
                                      <p:cBhvr>
                                        <p:cTn id="73" dur="500" fill="hold"/>
                                        <p:tgtEl>
                                          <p:spTgt spid="33"/>
                                        </p:tgtEl>
                                        <p:attrNameLst>
                                          <p:attrName>ppt_h</p:attrName>
                                        </p:attrNameLst>
                                      </p:cBhvr>
                                      <p:tavLst>
                                        <p:tav tm="0">
                                          <p:val>
                                            <p:strVal val="#ppt_h"/>
                                          </p:val>
                                        </p:tav>
                                        <p:tav tm="100000">
                                          <p:val>
                                            <p:strVal val="#ppt_h"/>
                                          </p:val>
                                        </p:tav>
                                      </p:tavLst>
                                    </p:anim>
                                  </p:childTnLst>
                                </p:cTn>
                              </p:par>
                            </p:childTnLst>
                          </p:cTn>
                        </p:par>
                        <p:par>
                          <p:cTn id="74" fill="hold">
                            <p:stCondLst>
                              <p:cond delay="1000"/>
                            </p:stCondLst>
                            <p:childTnLst>
                              <p:par>
                                <p:cTn id="75" presetID="23" presetClass="entr" presetSubtype="288" fill="hold" nodeType="afterEffect">
                                  <p:stCondLst>
                                    <p:cond delay="0"/>
                                  </p:stCondLst>
                                  <p:childTnLst>
                                    <p:set>
                                      <p:cBhvr>
                                        <p:cTn id="76" dur="1" fill="hold">
                                          <p:stCondLst>
                                            <p:cond delay="0"/>
                                          </p:stCondLst>
                                        </p:cTn>
                                        <p:tgtEl>
                                          <p:spTgt spid="47"/>
                                        </p:tgtEl>
                                        <p:attrNameLst>
                                          <p:attrName>style.visibility</p:attrName>
                                        </p:attrNameLst>
                                      </p:cBhvr>
                                      <p:to>
                                        <p:strVal val="visible"/>
                                      </p:to>
                                    </p:set>
                                    <p:anim calcmode="lin" valueType="num">
                                      <p:cBhvr>
                                        <p:cTn id="77" dur="500" fill="hold"/>
                                        <p:tgtEl>
                                          <p:spTgt spid="47"/>
                                        </p:tgtEl>
                                        <p:attrNameLst>
                                          <p:attrName>ppt_w</p:attrName>
                                        </p:attrNameLst>
                                      </p:cBhvr>
                                      <p:tavLst>
                                        <p:tav tm="0">
                                          <p:val>
                                            <p:strVal val="4/3*#ppt_w"/>
                                          </p:val>
                                        </p:tav>
                                        <p:tav tm="100000">
                                          <p:val>
                                            <p:strVal val="#ppt_w"/>
                                          </p:val>
                                        </p:tav>
                                      </p:tavLst>
                                    </p:anim>
                                    <p:anim calcmode="lin" valueType="num">
                                      <p:cBhvr>
                                        <p:cTn id="78" dur="500" fill="hold"/>
                                        <p:tgtEl>
                                          <p:spTgt spid="47"/>
                                        </p:tgtEl>
                                        <p:attrNameLst>
                                          <p:attrName>ppt_h</p:attrName>
                                        </p:attrNameLst>
                                      </p:cBhvr>
                                      <p:tavLst>
                                        <p:tav tm="0">
                                          <p:val>
                                            <p:strVal val="4/3*#ppt_h"/>
                                          </p:val>
                                        </p:tav>
                                        <p:tav tm="100000">
                                          <p:val>
                                            <p:strVal val="#ppt_h"/>
                                          </p:val>
                                        </p:tav>
                                      </p:tavLst>
                                    </p:anim>
                                  </p:childTnLst>
                                </p:cTn>
                              </p:par>
                            </p:childTnLst>
                          </p:cTn>
                        </p:par>
                        <p:par>
                          <p:cTn id="79" fill="hold">
                            <p:stCondLst>
                              <p:cond delay="1500"/>
                            </p:stCondLst>
                            <p:childTnLst>
                              <p:par>
                                <p:cTn id="80" presetID="14" presetClass="entr" presetSubtype="10" fill="hold" nodeType="afterEffect">
                                  <p:stCondLst>
                                    <p:cond delay="0"/>
                                  </p:stCondLst>
                                  <p:childTnLst>
                                    <p:set>
                                      <p:cBhvr>
                                        <p:cTn id="8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82" dur="500"/>
                                        <p:tgtEl>
                                          <p:spTgt spid="3">
                                            <p:txEl>
                                              <p:pRg st="4" end="4"/>
                                            </p:txEl>
                                          </p:spTgt>
                                        </p:tgtEl>
                                      </p:cBhvr>
                                    </p:animEffect>
                                  </p:childTnLst>
                                </p:cTn>
                              </p:par>
                            </p:childTnLst>
                          </p:cTn>
                        </p:par>
                        <p:par>
                          <p:cTn id="83" fill="hold">
                            <p:stCondLst>
                              <p:cond delay="2000"/>
                            </p:stCondLst>
                            <p:childTnLst>
                              <p:par>
                                <p:cTn id="84" presetID="17" presetClass="entr" presetSubtype="8" fill="hold" grpId="0" nodeType="afterEffect">
                                  <p:stCondLst>
                                    <p:cond delay="0"/>
                                  </p:stCondLst>
                                  <p:childTnLst>
                                    <p:set>
                                      <p:cBhvr>
                                        <p:cTn id="85" dur="1" fill="hold">
                                          <p:stCondLst>
                                            <p:cond delay="0"/>
                                          </p:stCondLst>
                                        </p:cTn>
                                        <p:tgtEl>
                                          <p:spTgt spid="34"/>
                                        </p:tgtEl>
                                        <p:attrNameLst>
                                          <p:attrName>style.visibility</p:attrName>
                                        </p:attrNameLst>
                                      </p:cBhvr>
                                      <p:to>
                                        <p:strVal val="visible"/>
                                      </p:to>
                                    </p:set>
                                    <p:anim calcmode="lin" valueType="num">
                                      <p:cBhvr>
                                        <p:cTn id="86" dur="500" fill="hold"/>
                                        <p:tgtEl>
                                          <p:spTgt spid="34"/>
                                        </p:tgtEl>
                                        <p:attrNameLst>
                                          <p:attrName>ppt_x</p:attrName>
                                        </p:attrNameLst>
                                      </p:cBhvr>
                                      <p:tavLst>
                                        <p:tav tm="0">
                                          <p:val>
                                            <p:strVal val="#ppt_x-#ppt_w/2"/>
                                          </p:val>
                                        </p:tav>
                                        <p:tav tm="100000">
                                          <p:val>
                                            <p:strVal val="#ppt_x"/>
                                          </p:val>
                                        </p:tav>
                                      </p:tavLst>
                                    </p:anim>
                                    <p:anim calcmode="lin" valueType="num">
                                      <p:cBhvr>
                                        <p:cTn id="87" dur="500" fill="hold"/>
                                        <p:tgtEl>
                                          <p:spTgt spid="34"/>
                                        </p:tgtEl>
                                        <p:attrNameLst>
                                          <p:attrName>ppt_y</p:attrName>
                                        </p:attrNameLst>
                                      </p:cBhvr>
                                      <p:tavLst>
                                        <p:tav tm="0">
                                          <p:val>
                                            <p:strVal val="#ppt_y"/>
                                          </p:val>
                                        </p:tav>
                                        <p:tav tm="100000">
                                          <p:val>
                                            <p:strVal val="#ppt_y"/>
                                          </p:val>
                                        </p:tav>
                                      </p:tavLst>
                                    </p:anim>
                                    <p:anim calcmode="lin" valueType="num">
                                      <p:cBhvr>
                                        <p:cTn id="88" dur="500" fill="hold"/>
                                        <p:tgtEl>
                                          <p:spTgt spid="34"/>
                                        </p:tgtEl>
                                        <p:attrNameLst>
                                          <p:attrName>ppt_w</p:attrName>
                                        </p:attrNameLst>
                                      </p:cBhvr>
                                      <p:tavLst>
                                        <p:tav tm="0">
                                          <p:val>
                                            <p:fltVal val="0"/>
                                          </p:val>
                                        </p:tav>
                                        <p:tav tm="100000">
                                          <p:val>
                                            <p:strVal val="#ppt_w"/>
                                          </p:val>
                                        </p:tav>
                                      </p:tavLst>
                                    </p:anim>
                                    <p:anim calcmode="lin" valueType="num">
                                      <p:cBhvr>
                                        <p:cTn id="89" dur="500" fill="hold"/>
                                        <p:tgtEl>
                                          <p:spTgt spid="34"/>
                                        </p:tgtEl>
                                        <p:attrNameLst>
                                          <p:attrName>ppt_h</p:attrName>
                                        </p:attrNameLst>
                                      </p:cBhvr>
                                      <p:tavLst>
                                        <p:tav tm="0">
                                          <p:val>
                                            <p:strVal val="#ppt_h"/>
                                          </p:val>
                                        </p:tav>
                                        <p:tav tm="100000">
                                          <p:val>
                                            <p:strVal val="#ppt_h"/>
                                          </p:val>
                                        </p:tav>
                                      </p:tavLst>
                                    </p:anim>
                                  </p:childTnLst>
                                </p:cTn>
                              </p:par>
                            </p:childTnLst>
                          </p:cTn>
                        </p:par>
                        <p:par>
                          <p:cTn id="90" fill="hold">
                            <p:stCondLst>
                              <p:cond delay="2500"/>
                            </p:stCondLst>
                            <p:childTnLst>
                              <p:par>
                                <p:cTn id="91" presetID="23" presetClass="entr" presetSubtype="288" fill="hold" nodeType="afterEffect">
                                  <p:stCondLst>
                                    <p:cond delay="0"/>
                                  </p:stCondLst>
                                  <p:childTnLst>
                                    <p:set>
                                      <p:cBhvr>
                                        <p:cTn id="92" dur="1" fill="hold">
                                          <p:stCondLst>
                                            <p:cond delay="0"/>
                                          </p:stCondLst>
                                        </p:cTn>
                                        <p:tgtEl>
                                          <p:spTgt spid="48"/>
                                        </p:tgtEl>
                                        <p:attrNameLst>
                                          <p:attrName>style.visibility</p:attrName>
                                        </p:attrNameLst>
                                      </p:cBhvr>
                                      <p:to>
                                        <p:strVal val="visible"/>
                                      </p:to>
                                    </p:set>
                                    <p:anim calcmode="lin" valueType="num">
                                      <p:cBhvr>
                                        <p:cTn id="93" dur="500" fill="hold"/>
                                        <p:tgtEl>
                                          <p:spTgt spid="48"/>
                                        </p:tgtEl>
                                        <p:attrNameLst>
                                          <p:attrName>ppt_w</p:attrName>
                                        </p:attrNameLst>
                                      </p:cBhvr>
                                      <p:tavLst>
                                        <p:tav tm="0">
                                          <p:val>
                                            <p:strVal val="4/3*#ppt_w"/>
                                          </p:val>
                                        </p:tav>
                                        <p:tav tm="100000">
                                          <p:val>
                                            <p:strVal val="#ppt_w"/>
                                          </p:val>
                                        </p:tav>
                                      </p:tavLst>
                                    </p:anim>
                                    <p:anim calcmode="lin" valueType="num">
                                      <p:cBhvr>
                                        <p:cTn id="94" dur="500" fill="hold"/>
                                        <p:tgtEl>
                                          <p:spTgt spid="48"/>
                                        </p:tgtEl>
                                        <p:attrNameLst>
                                          <p:attrName>ppt_h</p:attrName>
                                        </p:attrNameLst>
                                      </p:cBhvr>
                                      <p:tavLst>
                                        <p:tav tm="0">
                                          <p:val>
                                            <p:strVal val="4/3*#ppt_h"/>
                                          </p:val>
                                        </p:tav>
                                        <p:tav tm="100000">
                                          <p:val>
                                            <p:strVal val="#ppt_h"/>
                                          </p:val>
                                        </p:tav>
                                      </p:tavLst>
                                    </p:anim>
                                  </p:childTnLst>
                                </p:cTn>
                              </p:par>
                            </p:childTnLst>
                          </p:cTn>
                        </p:par>
                      </p:childTnLst>
                    </p:cTn>
                  </p:par>
                  <p:par>
                    <p:cTn id="95" fill="hold">
                      <p:stCondLst>
                        <p:cond delay="indefinite"/>
                      </p:stCondLst>
                      <p:childTnLst>
                        <p:par>
                          <p:cTn id="96" fill="hold">
                            <p:stCondLst>
                              <p:cond delay="0"/>
                            </p:stCondLst>
                            <p:childTnLst>
                              <p:par>
                                <p:cTn id="97" presetID="14" presetClass="entr" presetSubtype="10" fill="hold" nodeType="clickEffect">
                                  <p:stCondLst>
                                    <p:cond delay="0"/>
                                  </p:stCondLst>
                                  <p:childTnLst>
                                    <p:set>
                                      <p:cBhvr>
                                        <p:cTn id="98" dur="1" fill="hold">
                                          <p:stCondLst>
                                            <p:cond delay="0"/>
                                          </p:stCondLst>
                                        </p:cTn>
                                        <p:tgtEl>
                                          <p:spTgt spid="3">
                                            <p:txEl>
                                              <p:pRg st="5" end="5"/>
                                            </p:txEl>
                                          </p:spTgt>
                                        </p:tgtEl>
                                        <p:attrNameLst>
                                          <p:attrName>style.visibility</p:attrName>
                                        </p:attrNameLst>
                                      </p:cBhvr>
                                      <p:to>
                                        <p:strVal val="visible"/>
                                      </p:to>
                                    </p:set>
                                    <p:animEffect transition="in" filter="randombar(horizontal)">
                                      <p:cBhvr>
                                        <p:cTn id="9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2" grpId="0" animBg="1"/>
      <p:bldP spid="33" grpId="0" animBg="1"/>
      <p:bldP spid="34" grpId="0" animBg="1"/>
      <p:bldP spid="35" grpId="0" animBg="1"/>
      <p:bldP spid="36" grpId="0" animBg="1"/>
    </p:bldLst>
  </p:timing>
</p:sld>
</file>

<file path=ppt/theme/theme1.xml><?xml version="1.0" encoding="utf-8"?>
<a:theme xmlns:a="http://schemas.openxmlformats.org/drawingml/2006/main" name="Office Theme">
  <a:themeElements>
    <a:clrScheme name="Gwartney PPT 2011">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15044</TotalTime>
  <Words>2129</Words>
  <Application>Microsoft Office PowerPoint</Application>
  <PresentationFormat>On-screen Show (4:3)</PresentationFormat>
  <Paragraphs>304</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Fiscal Policy, Incentives,  and Secondary Effects</vt:lpstr>
      <vt:lpstr>Alternative Views of Fiscal Policy – An Overview</vt:lpstr>
      <vt:lpstr>Alternative Views of Fiscal Policy</vt:lpstr>
      <vt:lpstr>Alternative Views of Fiscal Policy</vt:lpstr>
      <vt:lpstr>Fiscal Policy, Borrowing,  and the Crowding-Out Effect</vt:lpstr>
      <vt:lpstr>The Crowding-out Effect</vt:lpstr>
      <vt:lpstr>Deficits and Interest Rates: The Crowding-out View</vt:lpstr>
      <vt:lpstr>Deficits and Interest Rates: The Crowding-out View</vt:lpstr>
      <vt:lpstr>Crowding-Out in an Open Economy</vt:lpstr>
      <vt:lpstr>Fiscal Policy, Future Taxes, and the New Classical Model</vt:lpstr>
      <vt:lpstr>The New Classical View  of Fiscal Policy</vt:lpstr>
      <vt:lpstr>The New Classical View  of Fiscal Policy</vt:lpstr>
      <vt:lpstr>Fiscal Policy: New Classical View</vt:lpstr>
      <vt:lpstr>Deficits: The New Classical View</vt:lpstr>
      <vt:lpstr>Questions for Thought: </vt:lpstr>
      <vt:lpstr>Questions for Thought: </vt:lpstr>
      <vt:lpstr> Political Incentives  and the Effective Use of Discretionary Fiscal Policy</vt:lpstr>
      <vt:lpstr>Political Incentives and the  Use of Discretionary Fiscal Policy</vt:lpstr>
      <vt:lpstr>Is Discretionary Fiscal  Policy An Effective Stabilization Tool?</vt:lpstr>
      <vt:lpstr>Fiscal Policy: Countercyclical vs. Response during a Severe Recession</vt:lpstr>
      <vt:lpstr>Supply-side Effects of Fiscal Policy</vt:lpstr>
      <vt:lpstr>Supply-side Effects of Fiscal Policy</vt:lpstr>
      <vt:lpstr>Supply-side Effects of Fiscal Policy</vt:lpstr>
      <vt:lpstr>Supply Side Economics and Tax Rates</vt:lpstr>
      <vt:lpstr>Share of Taxes Paid By the Rich</vt:lpstr>
      <vt:lpstr>Have Supply-siders Found  a Way to “Soak the Rich?”</vt:lpstr>
      <vt:lpstr>Great Debates  in Fiscal Policy</vt:lpstr>
      <vt:lpstr>The Great Debate</vt:lpstr>
      <vt:lpstr>The Great Debate</vt:lpstr>
      <vt:lpstr>Tax Cuts vs. Spending Increases</vt:lpstr>
      <vt:lpstr>Tax Cuts vs. Spending Increases</vt:lpstr>
      <vt:lpstr>Questions for Thought: </vt:lpstr>
      <vt:lpstr>U.S. Fiscal Policy  And the Great Debate</vt:lpstr>
      <vt:lpstr>Expansionary and  Restrictive Fiscal Policy</vt:lpstr>
      <vt:lpstr>U.S. Fiscal Policy, 1990-2011</vt:lpstr>
      <vt:lpstr>Federal Deficits and  the Net Federal Debt</vt:lpstr>
      <vt:lpstr>The Great Experiment</vt:lpstr>
      <vt:lpstr>Questions for Thought: </vt:lpstr>
      <vt:lpstr>PowerPoint Presentation</vt:lpstr>
    </vt:vector>
  </TitlesOfParts>
  <Manager/>
  <Company>University Of Tampa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12</dc:title>
  <dc:subject>Fiscal Policy, Incentives, and Secondary Effects</dc:subject>
  <dc:creator>Dr. Chuck D. Skipton</dc:creator>
  <cp:keywords>Fiscal Policy, Incentives, and Secondary Effects</cp:keywords>
  <dc:description/>
  <cp:lastModifiedBy>Todd Myers</cp:lastModifiedBy>
  <cp:revision>623</cp:revision>
  <dcterms:created xsi:type="dcterms:W3CDTF">2011-12-23T16:39:02Z</dcterms:created>
  <dcterms:modified xsi:type="dcterms:W3CDTF">2012-08-20T18:52:08Z</dcterms:modified>
  <cp:category/>
</cp:coreProperties>
</file>