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handoutMasterIdLst>
    <p:handoutMasterId r:id="rId56"/>
  </p:handoutMasterIdLst>
  <p:sldIdLst>
    <p:sldId id="259" r:id="rId2"/>
    <p:sldId id="260" r:id="rId3"/>
    <p:sldId id="526" r:id="rId4"/>
    <p:sldId id="460" r:id="rId5"/>
    <p:sldId id="443" r:id="rId6"/>
    <p:sldId id="258" r:id="rId7"/>
    <p:sldId id="559" r:id="rId8"/>
    <p:sldId id="560" r:id="rId9"/>
    <p:sldId id="492" r:id="rId10"/>
    <p:sldId id="444" r:id="rId11"/>
    <p:sldId id="561" r:id="rId12"/>
    <p:sldId id="530" r:id="rId13"/>
    <p:sldId id="531" r:id="rId14"/>
    <p:sldId id="532" r:id="rId15"/>
    <p:sldId id="562" r:id="rId16"/>
    <p:sldId id="563" r:id="rId17"/>
    <p:sldId id="533" r:id="rId18"/>
    <p:sldId id="564" r:id="rId19"/>
    <p:sldId id="535" r:id="rId20"/>
    <p:sldId id="537" r:id="rId21"/>
    <p:sldId id="565" r:id="rId22"/>
    <p:sldId id="534" r:id="rId23"/>
    <p:sldId id="566" r:id="rId24"/>
    <p:sldId id="567" r:id="rId25"/>
    <p:sldId id="568" r:id="rId26"/>
    <p:sldId id="538" r:id="rId27"/>
    <p:sldId id="539" r:id="rId28"/>
    <p:sldId id="569" r:id="rId29"/>
    <p:sldId id="570" r:id="rId30"/>
    <p:sldId id="571" r:id="rId31"/>
    <p:sldId id="572" r:id="rId32"/>
    <p:sldId id="573" r:id="rId33"/>
    <p:sldId id="574" r:id="rId34"/>
    <p:sldId id="575" r:id="rId35"/>
    <p:sldId id="576" r:id="rId36"/>
    <p:sldId id="577" r:id="rId37"/>
    <p:sldId id="578" r:id="rId38"/>
    <p:sldId id="579" r:id="rId39"/>
    <p:sldId id="580" r:id="rId40"/>
    <p:sldId id="581" r:id="rId41"/>
    <p:sldId id="582" r:id="rId42"/>
    <p:sldId id="583" r:id="rId43"/>
    <p:sldId id="584" r:id="rId44"/>
    <p:sldId id="585" r:id="rId45"/>
    <p:sldId id="586" r:id="rId46"/>
    <p:sldId id="587" r:id="rId47"/>
    <p:sldId id="588" r:id="rId48"/>
    <p:sldId id="540" r:id="rId49"/>
    <p:sldId id="589" r:id="rId50"/>
    <p:sldId id="590" r:id="rId51"/>
    <p:sldId id="591" r:id="rId52"/>
    <p:sldId id="545" r:id="rId53"/>
    <p:sldId id="279"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526"/>
            <p14:sldId id="460"/>
            <p14:sldId id="443"/>
            <p14:sldId id="258"/>
            <p14:sldId id="559"/>
            <p14:sldId id="560"/>
            <p14:sldId id="492"/>
            <p14:sldId id="444"/>
            <p14:sldId id="561"/>
            <p14:sldId id="530"/>
            <p14:sldId id="531"/>
            <p14:sldId id="532"/>
            <p14:sldId id="562"/>
            <p14:sldId id="563"/>
            <p14:sldId id="533"/>
            <p14:sldId id="564"/>
            <p14:sldId id="535"/>
            <p14:sldId id="537"/>
            <p14:sldId id="565"/>
            <p14:sldId id="534"/>
            <p14:sldId id="566"/>
            <p14:sldId id="567"/>
            <p14:sldId id="568"/>
            <p14:sldId id="538"/>
            <p14:sldId id="539"/>
            <p14:sldId id="569"/>
            <p14:sldId id="570"/>
            <p14:sldId id="571"/>
            <p14:sldId id="572"/>
            <p14:sldId id="573"/>
            <p14:sldId id="574"/>
            <p14:sldId id="575"/>
            <p14:sldId id="576"/>
            <p14:sldId id="577"/>
            <p14:sldId id="578"/>
            <p14:sldId id="579"/>
            <p14:sldId id="580"/>
            <p14:sldId id="581"/>
            <p14:sldId id="582"/>
            <p14:sldId id="583"/>
            <p14:sldId id="584"/>
            <p14:sldId id="585"/>
            <p14:sldId id="586"/>
            <p14:sldId id="587"/>
            <p14:sldId id="588"/>
            <p14:sldId id="540"/>
            <p14:sldId id="589"/>
            <p14:sldId id="590"/>
            <p14:sldId id="591"/>
            <p14:sldId id="545"/>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527FC2"/>
    <a:srgbClr val="D2BD88"/>
    <a:srgbClr val="FAFFD9"/>
    <a:srgbClr val="CABCA2"/>
    <a:srgbClr val="A50021"/>
    <a:srgbClr val="FFFF99"/>
    <a:srgbClr val="C3D7EB"/>
    <a:srgbClr val="FFC489"/>
    <a:srgbClr val="7EA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6" autoAdjust="0"/>
    <p:restoredTop sz="94673" autoAdjust="0"/>
  </p:normalViewPr>
  <p:slideViewPr>
    <p:cSldViewPr snapToGrid="0" snapToObjects="1">
      <p:cViewPr varScale="1">
        <p:scale>
          <a:sx n="108" d="100"/>
          <a:sy n="108" d="100"/>
        </p:scale>
        <p:origin x="-984" y="-78"/>
      </p:cViewPr>
      <p:guideLst>
        <p:guide orient="horz" pos="720"/>
        <p:guide pos="552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17432"/>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13</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13</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rmAutofit/>
          </a:bodyPr>
          <a:lstStyle/>
          <a:p>
            <a:r>
              <a:rPr lang="en-US" dirty="0" smtClean="0"/>
              <a:t>Money and the Banking System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7808"/>
            <a:ext cx="8904855" cy="715140"/>
          </a:xfrm>
        </p:spPr>
        <p:txBody>
          <a:bodyPr/>
          <a:lstStyle/>
          <a:p>
            <a:r>
              <a:rPr lang="en-US" dirty="0" smtClean="0"/>
              <a:t>Credit Cards versus Money</a:t>
            </a:r>
          </a:p>
        </p:txBody>
      </p:sp>
      <p:sp>
        <p:nvSpPr>
          <p:cNvPr id="3" name="Content Placeholder 2"/>
          <p:cNvSpPr>
            <a:spLocks noGrp="1"/>
          </p:cNvSpPr>
          <p:nvPr>
            <p:ph idx="1"/>
          </p:nvPr>
        </p:nvSpPr>
        <p:spPr>
          <a:xfrm>
            <a:off x="140675" y="1592996"/>
            <a:ext cx="8883750" cy="4583071"/>
          </a:xfrm>
        </p:spPr>
        <p:txBody>
          <a:bodyPr/>
          <a:lstStyle/>
          <a:p>
            <a:pPr marL="231775" indent="-231775"/>
            <a:r>
              <a:rPr lang="en-US" sz="2600" dirty="0" smtClean="0">
                <a:solidFill>
                  <a:srgbClr val="32302A"/>
                </a:solidFill>
              </a:rPr>
              <a:t>Money is an asset.</a:t>
            </a:r>
          </a:p>
          <a:p>
            <a:pPr marL="231775" indent="-231775"/>
            <a:r>
              <a:rPr lang="en-US" sz="2600" dirty="0" smtClean="0">
                <a:solidFill>
                  <a:srgbClr val="32302A"/>
                </a:solidFill>
              </a:rPr>
              <a:t>The use of a credit card is merely a convenient way to arrange for a loan.</a:t>
            </a:r>
          </a:p>
          <a:p>
            <a:pPr marL="231775" indent="-231775"/>
            <a:r>
              <a:rPr lang="en-US" sz="2600" dirty="0" smtClean="0">
                <a:solidFill>
                  <a:srgbClr val="32302A"/>
                </a:solidFill>
              </a:rPr>
              <a:t>Credit card balances are a liability.</a:t>
            </a:r>
          </a:p>
          <a:p>
            <a:pPr marL="231775" indent="-231775"/>
            <a:r>
              <a:rPr lang="en-US" sz="2600" dirty="0" smtClean="0">
                <a:solidFill>
                  <a:srgbClr val="32302A"/>
                </a:solidFill>
              </a:rPr>
              <a:t>Thus, credit card purchases are not money.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What is money?  What are the 3 major functions of money? </a:t>
            </a:r>
          </a:p>
          <a:p>
            <a:pPr marL="341313" indent="-341313">
              <a:buAutoNum type="arabicPeriod"/>
            </a:pPr>
            <a:r>
              <a:rPr lang="en-US" sz="2600" dirty="0" smtClean="0">
                <a:solidFill>
                  <a:srgbClr val="32302A"/>
                </a:solidFill>
              </a:rPr>
              <a:t>What are the major services provided by money?  Would money provide its users with more service if there was twice </a:t>
            </a:r>
            <a:br>
              <a:rPr lang="en-US" sz="2600" dirty="0" smtClean="0">
                <a:solidFill>
                  <a:srgbClr val="32302A"/>
                </a:solidFill>
              </a:rPr>
            </a:br>
            <a:r>
              <a:rPr lang="en-US" sz="2600" dirty="0" smtClean="0">
                <a:solidFill>
                  <a:srgbClr val="32302A"/>
                </a:solidFill>
              </a:rPr>
              <a:t>as much of it?</a:t>
            </a:r>
          </a:p>
          <a:p>
            <a:pPr marL="341313" indent="-341313">
              <a:buAutoNum type="arabicPeriod"/>
            </a:pPr>
            <a:r>
              <a:rPr lang="en-US" sz="2600" dirty="0" smtClean="0">
                <a:solidFill>
                  <a:srgbClr val="32302A"/>
                </a:solidFill>
              </a:rPr>
              <a:t>Is money an asset or a liability?  Are outstanding credit card balances counted as part of the money supply?  Why/why not? </a:t>
            </a: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The Business of Banking</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20589"/>
            <a:ext cx="8932985" cy="496627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93396"/>
            <a:ext cx="8904855" cy="1371986"/>
          </a:xfrm>
        </p:spPr>
        <p:txBody>
          <a:bodyPr/>
          <a:lstStyle/>
          <a:p>
            <a:r>
              <a:rPr lang="en-US" dirty="0" smtClean="0"/>
              <a:t>The Business of Banking</a:t>
            </a:r>
          </a:p>
        </p:txBody>
      </p:sp>
      <p:sp>
        <p:nvSpPr>
          <p:cNvPr id="3" name="Content Placeholder 2"/>
          <p:cNvSpPr>
            <a:spLocks noGrp="1"/>
          </p:cNvSpPr>
          <p:nvPr>
            <p:ph idx="1"/>
          </p:nvPr>
        </p:nvSpPr>
        <p:spPr>
          <a:xfrm>
            <a:off x="140675" y="845876"/>
            <a:ext cx="8883750" cy="5055174"/>
          </a:xfrm>
        </p:spPr>
        <p:txBody>
          <a:bodyPr/>
          <a:lstStyle/>
          <a:p>
            <a:pPr marL="231775" indent="-231775"/>
            <a:r>
              <a:rPr lang="en-US" sz="2500" dirty="0" smtClean="0">
                <a:solidFill>
                  <a:srgbClr val="32302A"/>
                </a:solidFill>
              </a:rPr>
              <a:t>The banking industry includes:</a:t>
            </a:r>
          </a:p>
          <a:p>
            <a:pPr marL="631825" lvl="1" indent="-231775"/>
            <a:r>
              <a:rPr lang="en-US" sz="2400" dirty="0" smtClean="0">
                <a:solidFill>
                  <a:srgbClr val="32302A"/>
                </a:solidFill>
              </a:rPr>
              <a:t>commercial banks, </a:t>
            </a:r>
          </a:p>
          <a:p>
            <a:pPr marL="631825" lvl="1" indent="-231775"/>
            <a:r>
              <a:rPr lang="en-US" sz="2400" dirty="0" smtClean="0">
                <a:solidFill>
                  <a:srgbClr val="32302A"/>
                </a:solidFill>
              </a:rPr>
              <a:t>savings &amp; loans, and,</a:t>
            </a:r>
          </a:p>
          <a:p>
            <a:pPr marL="631825" lvl="1" indent="-231775"/>
            <a:r>
              <a:rPr lang="en-US" sz="2400" dirty="0" smtClean="0">
                <a:solidFill>
                  <a:srgbClr val="32302A"/>
                </a:solidFill>
              </a:rPr>
              <a:t>credit unions.</a:t>
            </a:r>
          </a:p>
          <a:p>
            <a:pPr marL="231775" indent="-231775"/>
            <a:r>
              <a:rPr lang="en-US" sz="2500" dirty="0" smtClean="0">
                <a:solidFill>
                  <a:srgbClr val="32302A"/>
                </a:solidFill>
              </a:rPr>
              <a:t>Banks are profit-seeking institutions:</a:t>
            </a:r>
          </a:p>
          <a:p>
            <a:pPr marL="631825" lvl="1" indent="-231775"/>
            <a:r>
              <a:rPr lang="en-US" sz="2400" dirty="0" smtClean="0">
                <a:solidFill>
                  <a:srgbClr val="32302A"/>
                </a:solidFill>
              </a:rPr>
              <a:t>Banks accept deposits and use part of them to extend loans and make investments. Income from these activities is their major source of revenue.</a:t>
            </a:r>
          </a:p>
          <a:p>
            <a:pPr marL="231775" indent="-231775"/>
            <a:r>
              <a:rPr lang="en-US" sz="2500" dirty="0" smtClean="0">
                <a:solidFill>
                  <a:srgbClr val="32302A"/>
                </a:solidFill>
              </a:rPr>
              <a:t>Banks play a central role in the capital market (</a:t>
            </a:r>
            <a:r>
              <a:rPr lang="en-US" sz="2500" dirty="0" err="1" smtClean="0">
                <a:solidFill>
                  <a:srgbClr val="32302A"/>
                </a:solidFill>
              </a:rPr>
              <a:t>loanable</a:t>
            </a:r>
            <a:r>
              <a:rPr lang="en-US" sz="2500" dirty="0" smtClean="0">
                <a:solidFill>
                  <a:srgbClr val="32302A"/>
                </a:solidFill>
              </a:rPr>
              <a:t> funds market):</a:t>
            </a:r>
          </a:p>
          <a:p>
            <a:pPr marL="631825" lvl="1" indent="-231775"/>
            <a:r>
              <a:rPr lang="en-US" sz="2400" dirty="0" smtClean="0">
                <a:solidFill>
                  <a:srgbClr val="32302A"/>
                </a:solidFill>
              </a:rPr>
              <a:t>They help bring together people who want to save for the future with those who want to borrow for current investment.</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Left)">
                                      <p:cBhvr>
                                        <p:cTn id="11" dur="500"/>
                                        <p:tgtEl>
                                          <p:spTgt spid="3">
                                            <p:txEl>
                                              <p:pRg st="1" end="1"/>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par>
                          <p:cTn id="16" fill="hold">
                            <p:stCondLst>
                              <p:cond delay="1500"/>
                            </p:stCondLst>
                            <p:childTnLst>
                              <p:par>
                                <p:cTn id="17" presetID="18" presetClass="entr" presetSubtype="12"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Left)">
                                      <p:cBhvr>
                                        <p:cTn id="19" dur="500"/>
                                        <p:tgtEl>
                                          <p:spTgt spid="3">
                                            <p:txEl>
                                              <p:pRg st="3" end="3"/>
                                            </p:txEl>
                                          </p:spTgt>
                                        </p:tgtEl>
                                      </p:cBhvr>
                                    </p:animEffect>
                                  </p:childTnLst>
                                </p:cTn>
                              </p:par>
                            </p:childTnLst>
                          </p:cTn>
                        </p:par>
                        <p:par>
                          <p:cTn id="20" fill="hold">
                            <p:stCondLst>
                              <p:cond delay="2000"/>
                            </p:stCondLst>
                            <p:childTnLst>
                              <p:par>
                                <p:cTn id="21" presetID="18" presetClass="entr" presetSubtype="12"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childTnLst>
                          </p:cTn>
                        </p:par>
                        <p:par>
                          <p:cTn id="24" fill="hold">
                            <p:stCondLst>
                              <p:cond delay="2500"/>
                            </p:stCondLst>
                            <p:childTnLst>
                              <p:par>
                                <p:cTn id="25" presetID="18" presetClass="entr" presetSubtype="12"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par>
                          <p:cTn id="28" fill="hold">
                            <p:stCondLst>
                              <p:cond delay="3000"/>
                            </p:stCondLst>
                            <p:childTnLst>
                              <p:par>
                                <p:cTn id="29" presetID="18" presetClass="entr" presetSubtype="12"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trips(downLeft)">
                                      <p:cBhvr>
                                        <p:cTn id="31" dur="500"/>
                                        <p:tgtEl>
                                          <p:spTgt spid="3">
                                            <p:txEl>
                                              <p:pRg st="6" end="6"/>
                                            </p:txEl>
                                          </p:spTgt>
                                        </p:tgtEl>
                                      </p:cBhvr>
                                    </p:animEffect>
                                  </p:childTnLst>
                                </p:cTn>
                              </p:par>
                            </p:childTnLst>
                          </p:cTn>
                        </p:par>
                        <p:par>
                          <p:cTn id="32" fill="hold">
                            <p:stCondLst>
                              <p:cond delay="3500"/>
                            </p:stCondLst>
                            <p:childTnLst>
                              <p:par>
                                <p:cTn id="33" presetID="18" presetClass="entr" presetSubtype="12"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strips(downLeft)">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0010"/>
            <a:ext cx="8904855" cy="1422986"/>
          </a:xfrm>
        </p:spPr>
        <p:txBody>
          <a:bodyPr/>
          <a:lstStyle/>
          <a:p>
            <a:r>
              <a:rPr lang="en-US" dirty="0" smtClean="0"/>
              <a:t>The Functions of </a:t>
            </a:r>
            <a:br>
              <a:rPr lang="en-US" dirty="0" smtClean="0"/>
            </a:br>
            <a:r>
              <a:rPr lang="en-US" dirty="0" smtClean="0"/>
              <a:t>Commercial Banking Institutions</a:t>
            </a:r>
          </a:p>
        </p:txBody>
      </p:sp>
      <p:sp>
        <p:nvSpPr>
          <p:cNvPr id="3" name="Content Placeholder 2"/>
          <p:cNvSpPr>
            <a:spLocks noGrp="1"/>
          </p:cNvSpPr>
          <p:nvPr>
            <p:ph idx="1"/>
          </p:nvPr>
        </p:nvSpPr>
        <p:spPr>
          <a:xfrm>
            <a:off x="140675" y="1592996"/>
            <a:ext cx="8883750" cy="3275779"/>
          </a:xfrm>
        </p:spPr>
        <p:txBody>
          <a:bodyPr/>
          <a:lstStyle/>
          <a:p>
            <a:pPr marL="231775" indent="-231775"/>
            <a:r>
              <a:rPr lang="en-US" sz="2600" dirty="0" smtClean="0">
                <a:solidFill>
                  <a:srgbClr val="32302A"/>
                </a:solidFill>
              </a:rPr>
              <a:t>Banks provide services and pay interest to attract checking, savings, and time deposits (liabilities).</a:t>
            </a:r>
          </a:p>
          <a:p>
            <a:pPr marL="231775" indent="-231775"/>
            <a:r>
              <a:rPr lang="en-US" sz="2600" dirty="0" smtClean="0">
                <a:solidFill>
                  <a:srgbClr val="32302A"/>
                </a:solidFill>
              </a:rPr>
              <a:t>Most of these deposits are invested and loaned out, providing interest income for the bank.</a:t>
            </a:r>
          </a:p>
          <a:p>
            <a:pPr marL="231775" indent="-231775"/>
            <a:r>
              <a:rPr lang="en-US" sz="2600" dirty="0" smtClean="0">
                <a:solidFill>
                  <a:srgbClr val="32302A"/>
                </a:solidFill>
              </a:rPr>
              <a:t>Banks hold a portion of their assets as reserves (either as cash </a:t>
            </a:r>
            <a:br>
              <a:rPr lang="en-US" sz="2600" dirty="0" smtClean="0">
                <a:solidFill>
                  <a:srgbClr val="32302A"/>
                </a:solidFill>
              </a:rPr>
            </a:br>
            <a:r>
              <a:rPr lang="en-US" sz="2600" dirty="0" smtClean="0">
                <a:solidFill>
                  <a:srgbClr val="32302A"/>
                </a:solidFill>
              </a:rPr>
              <a:t>or deposits with the Fed) to meet their daily obligations toward their depositors.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4888"/>
            <a:ext cx="8904855" cy="727193"/>
          </a:xfrm>
        </p:spPr>
        <p:txBody>
          <a:bodyPr/>
          <a:lstStyle/>
          <a:p>
            <a:r>
              <a:rPr lang="en-US" dirty="0" smtClean="0"/>
              <a:t>Fractional Reserve Banking</a:t>
            </a:r>
          </a:p>
        </p:txBody>
      </p:sp>
      <p:sp>
        <p:nvSpPr>
          <p:cNvPr id="3" name="Content Placeholder 2"/>
          <p:cNvSpPr>
            <a:spLocks noGrp="1"/>
          </p:cNvSpPr>
          <p:nvPr>
            <p:ph idx="1"/>
          </p:nvPr>
        </p:nvSpPr>
        <p:spPr>
          <a:xfrm>
            <a:off x="140675" y="1555640"/>
            <a:ext cx="8883750" cy="4359106"/>
          </a:xfrm>
        </p:spPr>
        <p:txBody>
          <a:bodyPr/>
          <a:lstStyle/>
          <a:p>
            <a:pPr marL="231775" indent="-231775"/>
            <a:r>
              <a:rPr lang="en-US" sz="2500" dirty="0" smtClean="0">
                <a:solidFill>
                  <a:srgbClr val="32302A"/>
                </a:solidFill>
              </a:rPr>
              <a:t>The U.S. banking system is a </a:t>
            </a:r>
            <a:r>
              <a:rPr lang="en-US" sz="2500" b="1" i="1" dirty="0" smtClean="0">
                <a:solidFill>
                  <a:srgbClr val="32302A"/>
                </a:solidFill>
              </a:rPr>
              <a:t>fractional reserve system</a:t>
            </a:r>
            <a:r>
              <a:rPr lang="en-US" sz="2500" dirty="0" smtClean="0">
                <a:solidFill>
                  <a:srgbClr val="32302A"/>
                </a:solidFill>
              </a:rPr>
              <a:t>.</a:t>
            </a:r>
          </a:p>
          <a:p>
            <a:pPr marL="631825" lvl="1" indent="-231775"/>
            <a:r>
              <a:rPr lang="en-US" sz="2500" dirty="0" smtClean="0">
                <a:solidFill>
                  <a:srgbClr val="32302A"/>
                </a:solidFill>
              </a:rPr>
              <a:t>Banks are required to maintain only a fraction of their assets as reserves against their customers’ deposits (</a:t>
            </a:r>
            <a:r>
              <a:rPr lang="en-US" sz="2500" b="1" i="1" dirty="0" smtClean="0">
                <a:solidFill>
                  <a:srgbClr val="32302A"/>
                </a:solidFill>
              </a:rPr>
              <a:t>required reserves</a:t>
            </a:r>
            <a:r>
              <a:rPr lang="en-US" sz="2500" dirty="0" smtClean="0">
                <a:solidFill>
                  <a:srgbClr val="32302A"/>
                </a:solidFill>
              </a:rPr>
              <a:t>).</a:t>
            </a:r>
          </a:p>
          <a:p>
            <a:pPr marL="631825" lvl="1" indent="-231775"/>
            <a:r>
              <a:rPr lang="en-US" sz="2500" dirty="0" smtClean="0">
                <a:solidFill>
                  <a:srgbClr val="32302A"/>
                </a:solidFill>
              </a:rPr>
              <a:t>Vault cash and deposits held with the Federal Reserve count as reserves.</a:t>
            </a:r>
          </a:p>
          <a:p>
            <a:pPr marL="231775" indent="-231775"/>
            <a:r>
              <a:rPr lang="en-US" sz="2500" b="1" i="1" dirty="0" smtClean="0">
                <a:solidFill>
                  <a:srgbClr val="32302A"/>
                </a:solidFill>
              </a:rPr>
              <a:t>Excess reserves </a:t>
            </a:r>
            <a:r>
              <a:rPr lang="en-US" sz="2500" i="1" dirty="0" smtClean="0">
                <a:solidFill>
                  <a:srgbClr val="32302A"/>
                </a:solidFill>
              </a:rPr>
              <a:t>(actual reserves in excess of legal requirement)</a:t>
            </a:r>
            <a:r>
              <a:rPr lang="en-US" sz="2500" dirty="0" smtClean="0">
                <a:solidFill>
                  <a:srgbClr val="32302A"/>
                </a:solidFill>
              </a:rPr>
              <a:t> can be used to extend new loans and make new investments.</a:t>
            </a:r>
          </a:p>
          <a:p>
            <a:pPr marL="231775" indent="-231775"/>
            <a:r>
              <a:rPr lang="en-US" sz="2500" dirty="0" smtClean="0">
                <a:solidFill>
                  <a:srgbClr val="32302A"/>
                </a:solidFill>
              </a:rPr>
              <a:t>Under a </a:t>
            </a:r>
            <a:r>
              <a:rPr lang="en-US" sz="2500" i="1" dirty="0" smtClean="0">
                <a:solidFill>
                  <a:srgbClr val="32302A"/>
                </a:solidFill>
              </a:rPr>
              <a:t>fractional reserve system</a:t>
            </a:r>
            <a:r>
              <a:rPr lang="en-US" sz="2500" dirty="0" smtClean="0">
                <a:solidFill>
                  <a:srgbClr val="32302A"/>
                </a:solidFill>
              </a:rPr>
              <a:t>, an increase in deposits will provide the bank with </a:t>
            </a:r>
            <a:r>
              <a:rPr lang="en-US" sz="2500" i="1" dirty="0" smtClean="0">
                <a:solidFill>
                  <a:srgbClr val="32302A"/>
                </a:solidFill>
              </a:rPr>
              <a:t>excess reserves </a:t>
            </a:r>
            <a:r>
              <a:rPr lang="en-US" sz="2500" dirty="0" smtClean="0">
                <a:solidFill>
                  <a:srgbClr val="32302A"/>
                </a:solidFill>
              </a:rPr>
              <a:t>and place it in a position to extend additional loans, and thereby expand the money supply.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Left)">
                                      <p:cBhvr>
                                        <p:cTn id="11" dur="500"/>
                                        <p:tgtEl>
                                          <p:spTgt spid="3">
                                            <p:txEl>
                                              <p:pRg st="1" end="1"/>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par>
                          <p:cTn id="16" fill="hold">
                            <p:stCondLst>
                              <p:cond delay="1500"/>
                            </p:stCondLst>
                            <p:childTnLst>
                              <p:par>
                                <p:cTn id="17" presetID="18" presetClass="entr" presetSubtype="12"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Left)">
                                      <p:cBhvr>
                                        <p:cTn id="19" dur="500"/>
                                        <p:tgtEl>
                                          <p:spTgt spid="3">
                                            <p:txEl>
                                              <p:pRg st="3" end="3"/>
                                            </p:txEl>
                                          </p:spTgt>
                                        </p:tgtEl>
                                      </p:cBhvr>
                                    </p:animEffect>
                                  </p:childTnLst>
                                </p:cTn>
                              </p:par>
                            </p:childTnLst>
                          </p:cTn>
                        </p:par>
                        <p:par>
                          <p:cTn id="20" fill="hold">
                            <p:stCondLst>
                              <p:cond delay="2000"/>
                            </p:stCondLst>
                            <p:childTnLst>
                              <p:par>
                                <p:cTn id="21" presetID="18" presetClass="entr" presetSubtype="12"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How Banks Create Money</a:t>
            </a:r>
            <a:br>
              <a:rPr lang="en-US" dirty="0" smtClean="0"/>
            </a:br>
            <a:r>
              <a:rPr lang="en-US" dirty="0" smtClean="0"/>
              <a:t>by Extending Loans</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7612"/>
            <a:ext cx="8904855" cy="625631"/>
          </a:xfrm>
        </p:spPr>
        <p:txBody>
          <a:bodyPr/>
          <a:lstStyle/>
          <a:p>
            <a:r>
              <a:rPr lang="en-US" sz="3600" dirty="0" smtClean="0"/>
              <a:t>Creating Money from New Reserves</a:t>
            </a:r>
          </a:p>
        </p:txBody>
      </p:sp>
      <p:sp>
        <p:nvSpPr>
          <p:cNvPr id="61" name="Text Box 10"/>
          <p:cNvSpPr txBox="1">
            <a:spLocks noChangeArrowheads="1"/>
          </p:cNvSpPr>
          <p:nvPr/>
        </p:nvSpPr>
        <p:spPr bwMode="auto">
          <a:xfrm>
            <a:off x="73112" y="2220254"/>
            <a:ext cx="2552874" cy="259045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When banks are required to maintain 20% reserves against demand deposits, the creation of $1,000 of new reserves will potentially increase the supply of money by $5,000.</a:t>
            </a:r>
          </a:p>
        </p:txBody>
      </p:sp>
      <p:cxnSp>
        <p:nvCxnSpPr>
          <p:cNvPr id="92" name="Straight Connector 91"/>
          <p:cNvCxnSpPr/>
          <p:nvPr/>
        </p:nvCxnSpPr>
        <p:spPr>
          <a:xfrm>
            <a:off x="2625986"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9" name="Rectangle 9"/>
          <p:cNvSpPr>
            <a:spLocks noChangeArrowheads="1"/>
          </p:cNvSpPr>
          <p:nvPr/>
        </p:nvSpPr>
        <p:spPr bwMode="auto">
          <a:xfrm>
            <a:off x="2805004" y="1983716"/>
            <a:ext cx="487313" cy="276999"/>
          </a:xfrm>
          <a:prstGeom prst="rect">
            <a:avLst/>
          </a:prstGeom>
          <a:noFill/>
          <a:ln w="9525">
            <a:noFill/>
            <a:miter lim="800000"/>
            <a:headEnd/>
            <a:tailEnd/>
          </a:ln>
        </p:spPr>
        <p:txBody>
          <a:bodyPr wrap="none" lIns="0" tIns="0" rIns="0" bIns="0">
            <a:prstTxWarp prst="textNoShape">
              <a:avLst/>
            </a:prstTxWarp>
            <a:spAutoFit/>
          </a:bodyPr>
          <a:lstStyle/>
          <a:p>
            <a:r>
              <a:rPr kumimoji="0" lang="en-US" b="0">
                <a:solidFill>
                  <a:srgbClr val="000000"/>
                </a:solidFill>
                <a:latin typeface="Times New Roman"/>
                <a:cs typeface="Times New Roman"/>
              </a:rPr>
              <a:t>Bank</a:t>
            </a:r>
            <a:endParaRPr kumimoji="0" lang="en-US" b="0">
              <a:solidFill>
                <a:schemeClr val="tx1"/>
              </a:solidFill>
              <a:latin typeface="Times New Roman"/>
              <a:cs typeface="Times New Roman"/>
            </a:endParaRPr>
          </a:p>
        </p:txBody>
      </p:sp>
      <p:sp>
        <p:nvSpPr>
          <p:cNvPr id="30" name="Rectangle 11"/>
          <p:cNvSpPr>
            <a:spLocks noChangeArrowheads="1"/>
          </p:cNvSpPr>
          <p:nvPr/>
        </p:nvSpPr>
        <p:spPr bwMode="auto">
          <a:xfrm>
            <a:off x="5096195" y="1459841"/>
            <a:ext cx="807179" cy="79611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a:cs typeface="Times New Roman"/>
              </a:rPr>
              <a:t>New cash </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deposits:</a:t>
            </a:r>
            <a:br>
              <a:rPr kumimoji="0" lang="en-US" sz="1600" b="0" dirty="0">
                <a:solidFill>
                  <a:srgbClr val="000000"/>
                </a:solidFill>
                <a:latin typeface="Times New Roman"/>
                <a:cs typeface="Times New Roman"/>
              </a:rPr>
            </a:br>
            <a:r>
              <a:rPr kumimoji="0" lang="en-US" sz="1600" b="0" i="1" dirty="0">
                <a:solidFill>
                  <a:srgbClr val="000000"/>
                </a:solidFill>
                <a:latin typeface="Times New Roman"/>
                <a:cs typeface="Times New Roman"/>
              </a:rPr>
              <a:t>Actual</a:t>
            </a:r>
            <a:r>
              <a:rPr kumimoji="0" lang="en-US" sz="1600" b="0" i="1" dirty="0" smtClean="0">
                <a:solidFill>
                  <a:srgbClr val="000000"/>
                </a:solidFill>
                <a:latin typeface="Times New Roman"/>
                <a:cs typeface="Times New Roman"/>
              </a:rPr>
              <a:t> </a:t>
            </a:r>
            <a:br>
              <a:rPr kumimoji="0" lang="en-US" sz="1600" b="0" i="1" dirty="0" smtClean="0">
                <a:solidFill>
                  <a:srgbClr val="000000"/>
                </a:solidFill>
                <a:latin typeface="Times New Roman"/>
                <a:cs typeface="Times New Roman"/>
              </a:rPr>
            </a:br>
            <a:r>
              <a:rPr kumimoji="0" lang="en-US" sz="1600" b="0" i="1" dirty="0" smtClean="0">
                <a:solidFill>
                  <a:srgbClr val="000000"/>
                </a:solidFill>
                <a:latin typeface="Times New Roman"/>
                <a:cs typeface="Times New Roman"/>
              </a:rPr>
              <a:t>Reserves </a:t>
            </a:r>
            <a:endParaRPr kumimoji="0" lang="en-US" sz="1600" b="0" i="1" dirty="0">
              <a:solidFill>
                <a:srgbClr val="000000"/>
              </a:solidFill>
              <a:latin typeface="Times New Roman"/>
              <a:cs typeface="Times New Roman"/>
            </a:endParaRPr>
          </a:p>
        </p:txBody>
      </p:sp>
      <p:sp>
        <p:nvSpPr>
          <p:cNvPr id="31" name="Rectangle 14"/>
          <p:cNvSpPr>
            <a:spLocks noChangeArrowheads="1"/>
          </p:cNvSpPr>
          <p:nvPr/>
        </p:nvSpPr>
        <p:spPr bwMode="auto">
          <a:xfrm>
            <a:off x="6292437" y="1729716"/>
            <a:ext cx="811821" cy="529376"/>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kumimoji="0" lang="en-US" sz="1600" b="0" dirty="0">
                <a:solidFill>
                  <a:srgbClr val="000000"/>
                </a:solidFill>
                <a:latin typeface="Times New Roman"/>
                <a:cs typeface="Times New Roman"/>
              </a:rPr>
              <a:t>New</a:t>
            </a:r>
            <a:br>
              <a:rPr kumimoji="0" lang="en-US" sz="1600" b="0" dirty="0">
                <a:solidFill>
                  <a:srgbClr val="000000"/>
                </a:solidFill>
                <a:latin typeface="Times New Roman"/>
                <a:cs typeface="Times New Roman"/>
              </a:rPr>
            </a:br>
            <a:r>
              <a:rPr kumimoji="0" lang="en-US" sz="1600" b="0" i="1" dirty="0" smtClean="0">
                <a:solidFill>
                  <a:srgbClr val="000000"/>
                </a:solidFill>
                <a:latin typeface="Times New Roman"/>
                <a:cs typeface="Times New Roman"/>
              </a:rPr>
              <a:t>Required</a:t>
            </a:r>
            <a:br>
              <a:rPr kumimoji="0" lang="en-US" sz="1600" b="0" i="1" dirty="0" smtClean="0">
                <a:solidFill>
                  <a:srgbClr val="000000"/>
                </a:solidFill>
                <a:latin typeface="Times New Roman"/>
                <a:cs typeface="Times New Roman"/>
              </a:rPr>
            </a:br>
            <a:r>
              <a:rPr kumimoji="0" lang="en-US" sz="1600" b="0" i="1" dirty="0" smtClean="0">
                <a:solidFill>
                  <a:srgbClr val="000000"/>
                </a:solidFill>
                <a:latin typeface="Times New Roman"/>
                <a:cs typeface="Times New Roman"/>
              </a:rPr>
              <a:t>Reserves</a:t>
            </a:r>
            <a:endParaRPr kumimoji="0" lang="en-US" sz="1600" b="0" i="1" dirty="0">
              <a:solidFill>
                <a:schemeClr val="tx1"/>
              </a:solidFill>
              <a:latin typeface="Times New Roman"/>
              <a:cs typeface="Times New Roman"/>
            </a:endParaRPr>
          </a:p>
        </p:txBody>
      </p:sp>
      <p:sp>
        <p:nvSpPr>
          <p:cNvPr id="32" name="Rectangle 17"/>
          <p:cNvSpPr>
            <a:spLocks noChangeArrowheads="1"/>
          </p:cNvSpPr>
          <p:nvPr/>
        </p:nvSpPr>
        <p:spPr bwMode="auto">
          <a:xfrm>
            <a:off x="7298554" y="1663041"/>
            <a:ext cx="1686660" cy="599138"/>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a:cs typeface="Times New Roman"/>
              </a:rPr>
              <a:t>Potential</a:t>
            </a:r>
            <a:r>
              <a:rPr kumimoji="0" lang="en-US" sz="1600" b="0" dirty="0" smtClean="0">
                <a:solidFill>
                  <a:srgbClr val="000000"/>
                </a:solidFill>
                <a:latin typeface="Times New Roman"/>
                <a:cs typeface="Times New Roman"/>
              </a:rPr>
              <a:t> demand </a:t>
            </a:r>
            <a:r>
              <a:rPr kumimoji="0" lang="en-US" sz="1600" b="0" dirty="0">
                <a:solidFill>
                  <a:srgbClr val="000000"/>
                </a:solidFill>
                <a:latin typeface="Times New Roman"/>
                <a:cs typeface="Times New Roman"/>
              </a:rPr>
              <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deposits created by</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extending new loans</a:t>
            </a:r>
          </a:p>
        </p:txBody>
      </p:sp>
      <p:sp>
        <p:nvSpPr>
          <p:cNvPr id="33" name="Rectangle 19"/>
          <p:cNvSpPr>
            <a:spLocks noChangeArrowheads="1"/>
          </p:cNvSpPr>
          <p:nvPr/>
        </p:nvSpPr>
        <p:spPr bwMode="auto">
          <a:xfrm>
            <a:off x="2805004" y="2336141"/>
            <a:ext cx="189374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Initial deposit </a:t>
            </a:r>
            <a:r>
              <a:rPr kumimoji="0" lang="en-US" sz="1600" b="0" i="1">
                <a:solidFill>
                  <a:srgbClr val="000000"/>
                </a:solidFill>
                <a:latin typeface="Times New Roman"/>
                <a:cs typeface="Times New Roman"/>
              </a:rPr>
              <a:t>(bank A)</a:t>
            </a:r>
            <a:r>
              <a:rPr kumimoji="0" lang="en-US" sz="1600" b="0">
                <a:solidFill>
                  <a:srgbClr val="000000"/>
                </a:solidFill>
                <a:latin typeface="Times New Roman"/>
                <a:cs typeface="Times New Roman"/>
              </a:rPr>
              <a:t> </a:t>
            </a:r>
            <a:endParaRPr kumimoji="0" lang="en-US" sz="1600" b="0">
              <a:solidFill>
                <a:schemeClr val="tx1"/>
              </a:solidFill>
              <a:latin typeface="Times New Roman"/>
              <a:cs typeface="Times New Roman"/>
            </a:endParaRPr>
          </a:p>
        </p:txBody>
      </p:sp>
      <p:sp>
        <p:nvSpPr>
          <p:cNvPr id="34" name="Rectangle 20"/>
          <p:cNvSpPr>
            <a:spLocks noChangeArrowheads="1"/>
          </p:cNvSpPr>
          <p:nvPr/>
        </p:nvSpPr>
        <p:spPr bwMode="auto">
          <a:xfrm>
            <a:off x="2805004" y="2636179"/>
            <a:ext cx="189271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Second stage </a:t>
            </a:r>
            <a:r>
              <a:rPr kumimoji="0" lang="en-US" sz="1600" b="0" i="1">
                <a:solidFill>
                  <a:srgbClr val="000000"/>
                </a:solidFill>
                <a:latin typeface="Times New Roman"/>
                <a:cs typeface="Times New Roman"/>
              </a:rPr>
              <a:t>(bank B) </a:t>
            </a:r>
            <a:endParaRPr kumimoji="0" lang="en-US" sz="1600" b="0" i="1">
              <a:solidFill>
                <a:schemeClr val="tx1"/>
              </a:solidFill>
              <a:latin typeface="Times New Roman"/>
              <a:cs typeface="Times New Roman"/>
            </a:endParaRPr>
          </a:p>
        </p:txBody>
      </p:sp>
      <p:sp>
        <p:nvSpPr>
          <p:cNvPr id="35" name="Rectangle 21"/>
          <p:cNvSpPr>
            <a:spLocks noChangeArrowheads="1"/>
          </p:cNvSpPr>
          <p:nvPr/>
        </p:nvSpPr>
        <p:spPr bwMode="auto">
          <a:xfrm>
            <a:off x="2805004" y="2936216"/>
            <a:ext cx="175605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a:cs typeface="Times New Roman"/>
              </a:rPr>
              <a:t>Third stage </a:t>
            </a:r>
            <a:r>
              <a:rPr kumimoji="0" lang="en-US" sz="1600" b="0" i="1" dirty="0">
                <a:solidFill>
                  <a:srgbClr val="000000"/>
                </a:solidFill>
                <a:latin typeface="Times New Roman"/>
                <a:cs typeface="Times New Roman"/>
              </a:rPr>
              <a:t>(bank C) </a:t>
            </a:r>
            <a:endParaRPr kumimoji="0" lang="en-US" sz="1600" b="0" i="1" dirty="0">
              <a:solidFill>
                <a:schemeClr val="tx1"/>
              </a:solidFill>
              <a:latin typeface="Times New Roman"/>
              <a:cs typeface="Times New Roman"/>
            </a:endParaRPr>
          </a:p>
        </p:txBody>
      </p:sp>
      <p:sp>
        <p:nvSpPr>
          <p:cNvPr id="36" name="Rectangle 22"/>
          <p:cNvSpPr>
            <a:spLocks noChangeArrowheads="1"/>
          </p:cNvSpPr>
          <p:nvPr/>
        </p:nvSpPr>
        <p:spPr bwMode="auto">
          <a:xfrm>
            <a:off x="2805004" y="3236254"/>
            <a:ext cx="185874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Fourth stage </a:t>
            </a:r>
            <a:r>
              <a:rPr kumimoji="0" lang="en-US" sz="1600" b="0" i="1">
                <a:solidFill>
                  <a:srgbClr val="000000"/>
                </a:solidFill>
                <a:latin typeface="Times New Roman"/>
                <a:cs typeface="Times New Roman"/>
              </a:rPr>
              <a:t>(bank D) </a:t>
            </a:r>
            <a:endParaRPr kumimoji="0" lang="en-US" sz="1600" b="0" i="1">
              <a:solidFill>
                <a:schemeClr val="tx1"/>
              </a:solidFill>
              <a:latin typeface="Times New Roman"/>
              <a:cs typeface="Times New Roman"/>
            </a:endParaRPr>
          </a:p>
        </p:txBody>
      </p:sp>
      <p:sp>
        <p:nvSpPr>
          <p:cNvPr id="37" name="Rectangle 23"/>
          <p:cNvSpPr>
            <a:spLocks noChangeArrowheads="1"/>
          </p:cNvSpPr>
          <p:nvPr/>
        </p:nvSpPr>
        <p:spPr bwMode="auto">
          <a:xfrm>
            <a:off x="2805004" y="3536291"/>
            <a:ext cx="168772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Fifth stage </a:t>
            </a:r>
            <a:r>
              <a:rPr kumimoji="0" lang="en-US" sz="1600" b="0" i="1">
                <a:solidFill>
                  <a:srgbClr val="000000"/>
                </a:solidFill>
                <a:latin typeface="Times New Roman"/>
                <a:cs typeface="Times New Roman"/>
              </a:rPr>
              <a:t>(bank E) </a:t>
            </a:r>
            <a:endParaRPr kumimoji="0" lang="en-US" sz="1600" b="0" i="1">
              <a:solidFill>
                <a:schemeClr val="tx1"/>
              </a:solidFill>
              <a:latin typeface="Times New Roman"/>
              <a:cs typeface="Times New Roman"/>
            </a:endParaRPr>
          </a:p>
        </p:txBody>
      </p:sp>
      <p:sp>
        <p:nvSpPr>
          <p:cNvPr id="45" name="Rectangle 24"/>
          <p:cNvSpPr>
            <a:spLocks noChangeArrowheads="1"/>
          </p:cNvSpPr>
          <p:nvPr/>
        </p:nvSpPr>
        <p:spPr bwMode="auto">
          <a:xfrm>
            <a:off x="2805004" y="3836329"/>
            <a:ext cx="17219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Sixth stage </a:t>
            </a:r>
            <a:r>
              <a:rPr kumimoji="0" lang="en-US" sz="1600" b="0" i="1">
                <a:solidFill>
                  <a:srgbClr val="000000"/>
                </a:solidFill>
                <a:latin typeface="Times New Roman"/>
                <a:cs typeface="Times New Roman"/>
              </a:rPr>
              <a:t>(bank F) </a:t>
            </a:r>
            <a:endParaRPr kumimoji="0" lang="en-US" sz="1600" b="0" i="1">
              <a:solidFill>
                <a:schemeClr val="tx1"/>
              </a:solidFill>
              <a:latin typeface="Times New Roman"/>
              <a:cs typeface="Times New Roman"/>
            </a:endParaRPr>
          </a:p>
        </p:txBody>
      </p:sp>
      <p:sp>
        <p:nvSpPr>
          <p:cNvPr id="51" name="Rectangle 25"/>
          <p:cNvSpPr>
            <a:spLocks noChangeArrowheads="1"/>
          </p:cNvSpPr>
          <p:nvPr/>
        </p:nvSpPr>
        <p:spPr bwMode="auto">
          <a:xfrm>
            <a:off x="2805004" y="4136366"/>
            <a:ext cx="197256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Seventh stage </a:t>
            </a:r>
            <a:r>
              <a:rPr kumimoji="0" lang="en-US" sz="1600" b="0" i="1">
                <a:solidFill>
                  <a:srgbClr val="000000"/>
                </a:solidFill>
                <a:latin typeface="Times New Roman"/>
                <a:cs typeface="Times New Roman"/>
              </a:rPr>
              <a:t>(bank G) </a:t>
            </a:r>
            <a:endParaRPr kumimoji="0" lang="en-US" sz="1600" b="0" i="1">
              <a:solidFill>
                <a:schemeClr val="tx1"/>
              </a:solidFill>
              <a:latin typeface="Times New Roman"/>
              <a:cs typeface="Times New Roman"/>
            </a:endParaRPr>
          </a:p>
        </p:txBody>
      </p:sp>
      <p:sp>
        <p:nvSpPr>
          <p:cNvPr id="52" name="Rectangle 26"/>
          <p:cNvSpPr>
            <a:spLocks noChangeArrowheads="1"/>
          </p:cNvSpPr>
          <p:nvPr/>
        </p:nvSpPr>
        <p:spPr bwMode="auto">
          <a:xfrm>
            <a:off x="4676667" y="2163104"/>
            <a:ext cx="5373687"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a:cs typeface="Times New Roman"/>
            </a:endParaRPr>
          </a:p>
        </p:txBody>
      </p:sp>
      <p:sp>
        <p:nvSpPr>
          <p:cNvPr id="54" name="Rectangle 27"/>
          <p:cNvSpPr>
            <a:spLocks noChangeArrowheads="1"/>
          </p:cNvSpPr>
          <p:nvPr/>
        </p:nvSpPr>
        <p:spPr bwMode="auto">
          <a:xfrm>
            <a:off x="4676667" y="2163104"/>
            <a:ext cx="5373687"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a:cs typeface="Times New Roman"/>
            </a:endParaRPr>
          </a:p>
        </p:txBody>
      </p:sp>
      <p:sp>
        <p:nvSpPr>
          <p:cNvPr id="55" name="Rectangle 31"/>
          <p:cNvSpPr>
            <a:spLocks noChangeArrowheads="1"/>
          </p:cNvSpPr>
          <p:nvPr/>
        </p:nvSpPr>
        <p:spPr bwMode="auto">
          <a:xfrm>
            <a:off x="5011629" y="2336141"/>
            <a:ext cx="82073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$1,000.00 </a:t>
            </a:r>
            <a:endParaRPr kumimoji="0" lang="en-US" sz="1600" b="0">
              <a:solidFill>
                <a:schemeClr val="tx1"/>
              </a:solidFill>
              <a:latin typeface="Times New Roman"/>
              <a:cs typeface="Times New Roman"/>
            </a:endParaRPr>
          </a:p>
        </p:txBody>
      </p:sp>
      <p:sp>
        <p:nvSpPr>
          <p:cNvPr id="56" name="Rectangle 32"/>
          <p:cNvSpPr>
            <a:spLocks noChangeArrowheads="1"/>
          </p:cNvSpPr>
          <p:nvPr/>
        </p:nvSpPr>
        <p:spPr bwMode="auto">
          <a:xfrm>
            <a:off x="6383229" y="2336141"/>
            <a:ext cx="66684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$200.00 </a:t>
            </a:r>
            <a:endParaRPr kumimoji="0" lang="en-US" sz="1600" b="0">
              <a:solidFill>
                <a:schemeClr val="tx1"/>
              </a:solidFill>
              <a:latin typeface="Times New Roman"/>
              <a:cs typeface="Times New Roman"/>
            </a:endParaRPr>
          </a:p>
        </p:txBody>
      </p:sp>
      <p:sp>
        <p:nvSpPr>
          <p:cNvPr id="57" name="Rectangle 33"/>
          <p:cNvSpPr>
            <a:spLocks noChangeArrowheads="1"/>
          </p:cNvSpPr>
          <p:nvPr/>
        </p:nvSpPr>
        <p:spPr bwMode="auto">
          <a:xfrm>
            <a:off x="6492767" y="2636179"/>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160.00 </a:t>
            </a:r>
            <a:endParaRPr kumimoji="0" lang="en-US" sz="1600" b="0">
              <a:solidFill>
                <a:schemeClr val="tx1"/>
              </a:solidFill>
              <a:latin typeface="Times New Roman"/>
              <a:cs typeface="Times New Roman"/>
            </a:endParaRPr>
          </a:p>
        </p:txBody>
      </p:sp>
      <p:sp>
        <p:nvSpPr>
          <p:cNvPr id="58" name="Rectangle 35"/>
          <p:cNvSpPr>
            <a:spLocks noChangeArrowheads="1"/>
          </p:cNvSpPr>
          <p:nvPr/>
        </p:nvSpPr>
        <p:spPr bwMode="auto">
          <a:xfrm>
            <a:off x="6483242" y="3236254"/>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102.40 </a:t>
            </a:r>
            <a:endParaRPr kumimoji="0" lang="en-US" sz="1600" b="0">
              <a:solidFill>
                <a:schemeClr val="tx1"/>
              </a:solidFill>
              <a:latin typeface="Times New Roman"/>
              <a:cs typeface="Times New Roman"/>
            </a:endParaRPr>
          </a:p>
        </p:txBody>
      </p:sp>
      <p:sp>
        <p:nvSpPr>
          <p:cNvPr id="59" name="Rectangle 36"/>
          <p:cNvSpPr>
            <a:spLocks noChangeArrowheads="1"/>
          </p:cNvSpPr>
          <p:nvPr/>
        </p:nvSpPr>
        <p:spPr bwMode="auto">
          <a:xfrm>
            <a:off x="6603892" y="3536291"/>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81.92 </a:t>
            </a:r>
            <a:endParaRPr kumimoji="0" lang="en-US" sz="1600" b="0">
              <a:solidFill>
                <a:schemeClr val="tx1"/>
              </a:solidFill>
              <a:latin typeface="Times New Roman"/>
              <a:cs typeface="Times New Roman"/>
            </a:endParaRPr>
          </a:p>
        </p:txBody>
      </p:sp>
      <p:sp>
        <p:nvSpPr>
          <p:cNvPr id="60" name="Rectangle 37"/>
          <p:cNvSpPr>
            <a:spLocks noChangeArrowheads="1"/>
          </p:cNvSpPr>
          <p:nvPr/>
        </p:nvSpPr>
        <p:spPr bwMode="auto">
          <a:xfrm>
            <a:off x="6603892" y="3836329"/>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65.54 </a:t>
            </a:r>
            <a:endParaRPr kumimoji="0" lang="en-US" sz="1600" b="0">
              <a:solidFill>
                <a:schemeClr val="tx1"/>
              </a:solidFill>
              <a:latin typeface="Times New Roman"/>
              <a:cs typeface="Times New Roman"/>
            </a:endParaRPr>
          </a:p>
        </p:txBody>
      </p:sp>
      <p:sp>
        <p:nvSpPr>
          <p:cNvPr id="62" name="Rectangle 38"/>
          <p:cNvSpPr>
            <a:spLocks noChangeArrowheads="1"/>
          </p:cNvSpPr>
          <p:nvPr/>
        </p:nvSpPr>
        <p:spPr bwMode="auto">
          <a:xfrm>
            <a:off x="6603892" y="4136366"/>
            <a:ext cx="46166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52.43 </a:t>
            </a:r>
            <a:endParaRPr kumimoji="0" lang="en-US" sz="1600" b="0">
              <a:solidFill>
                <a:schemeClr val="tx1"/>
              </a:solidFill>
              <a:latin typeface="Times New Roman"/>
              <a:cs typeface="Times New Roman"/>
            </a:endParaRPr>
          </a:p>
        </p:txBody>
      </p:sp>
      <p:sp>
        <p:nvSpPr>
          <p:cNvPr id="64" name="Rectangle 40"/>
          <p:cNvSpPr>
            <a:spLocks noChangeArrowheads="1"/>
          </p:cNvSpPr>
          <p:nvPr/>
        </p:nvSpPr>
        <p:spPr bwMode="auto">
          <a:xfrm>
            <a:off x="5298967" y="2636179"/>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800.00 </a:t>
            </a:r>
            <a:endParaRPr kumimoji="0" lang="en-US" sz="1600" b="0">
              <a:solidFill>
                <a:schemeClr val="tx1"/>
              </a:solidFill>
              <a:latin typeface="Times New Roman"/>
              <a:cs typeface="Times New Roman"/>
            </a:endParaRPr>
          </a:p>
        </p:txBody>
      </p:sp>
      <p:sp>
        <p:nvSpPr>
          <p:cNvPr id="65" name="Rectangle 41"/>
          <p:cNvSpPr>
            <a:spLocks noChangeArrowheads="1"/>
          </p:cNvSpPr>
          <p:nvPr/>
        </p:nvSpPr>
        <p:spPr bwMode="auto">
          <a:xfrm>
            <a:off x="7823092" y="2336141"/>
            <a:ext cx="66684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$800.00 </a:t>
            </a:r>
            <a:endParaRPr kumimoji="0" lang="en-US" sz="1600" b="0">
              <a:solidFill>
                <a:schemeClr val="tx1"/>
              </a:solidFill>
              <a:latin typeface="Times New Roman"/>
              <a:cs typeface="Times New Roman"/>
            </a:endParaRPr>
          </a:p>
        </p:txBody>
      </p:sp>
      <p:sp>
        <p:nvSpPr>
          <p:cNvPr id="66" name="Rectangle 46"/>
          <p:cNvSpPr>
            <a:spLocks noChangeArrowheads="1"/>
          </p:cNvSpPr>
          <p:nvPr/>
        </p:nvSpPr>
        <p:spPr bwMode="auto">
          <a:xfrm>
            <a:off x="5308492" y="3236254"/>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512.00 </a:t>
            </a:r>
            <a:endParaRPr kumimoji="0" lang="en-US" sz="1600" b="0">
              <a:solidFill>
                <a:schemeClr val="tx1"/>
              </a:solidFill>
              <a:latin typeface="Times New Roman"/>
              <a:cs typeface="Times New Roman"/>
            </a:endParaRPr>
          </a:p>
        </p:txBody>
      </p:sp>
      <p:sp>
        <p:nvSpPr>
          <p:cNvPr id="67" name="Rectangle 34"/>
          <p:cNvSpPr>
            <a:spLocks noChangeArrowheads="1"/>
          </p:cNvSpPr>
          <p:nvPr/>
        </p:nvSpPr>
        <p:spPr bwMode="auto">
          <a:xfrm>
            <a:off x="6483242" y="2936216"/>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128.00 </a:t>
            </a:r>
            <a:endParaRPr kumimoji="0" lang="en-US" sz="1600" b="0">
              <a:solidFill>
                <a:schemeClr val="tx1"/>
              </a:solidFill>
              <a:latin typeface="Times New Roman"/>
              <a:cs typeface="Times New Roman"/>
            </a:endParaRPr>
          </a:p>
        </p:txBody>
      </p:sp>
      <p:sp>
        <p:nvSpPr>
          <p:cNvPr id="68" name="Rectangle 43"/>
          <p:cNvSpPr>
            <a:spLocks noChangeArrowheads="1"/>
          </p:cNvSpPr>
          <p:nvPr/>
        </p:nvSpPr>
        <p:spPr bwMode="auto">
          <a:xfrm>
            <a:off x="5298967" y="2936216"/>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640.00 </a:t>
            </a:r>
            <a:endParaRPr kumimoji="0" lang="en-US" sz="1600" b="0">
              <a:solidFill>
                <a:schemeClr val="tx1"/>
              </a:solidFill>
              <a:latin typeface="Times New Roman"/>
              <a:cs typeface="Times New Roman"/>
            </a:endParaRPr>
          </a:p>
        </p:txBody>
      </p:sp>
      <p:sp>
        <p:nvSpPr>
          <p:cNvPr id="69" name="Rectangle 44"/>
          <p:cNvSpPr>
            <a:spLocks noChangeArrowheads="1"/>
          </p:cNvSpPr>
          <p:nvPr/>
        </p:nvSpPr>
        <p:spPr bwMode="auto">
          <a:xfrm>
            <a:off x="7951679" y="2636179"/>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640.00 </a:t>
            </a:r>
            <a:endParaRPr kumimoji="0" lang="en-US" sz="1600" b="0">
              <a:solidFill>
                <a:schemeClr val="tx1"/>
              </a:solidFill>
              <a:latin typeface="Times New Roman"/>
              <a:cs typeface="Times New Roman"/>
            </a:endParaRPr>
          </a:p>
        </p:txBody>
      </p:sp>
      <p:sp>
        <p:nvSpPr>
          <p:cNvPr id="70" name="Rectangle 47"/>
          <p:cNvSpPr>
            <a:spLocks noChangeArrowheads="1"/>
          </p:cNvSpPr>
          <p:nvPr/>
        </p:nvSpPr>
        <p:spPr bwMode="auto">
          <a:xfrm>
            <a:off x="7942154" y="2936216"/>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512.00 </a:t>
            </a:r>
            <a:endParaRPr kumimoji="0" lang="en-US" sz="1600" b="0">
              <a:solidFill>
                <a:schemeClr val="tx1"/>
              </a:solidFill>
              <a:latin typeface="Times New Roman"/>
              <a:cs typeface="Times New Roman"/>
            </a:endParaRPr>
          </a:p>
        </p:txBody>
      </p:sp>
      <p:sp>
        <p:nvSpPr>
          <p:cNvPr id="75" name="Rectangle 49"/>
          <p:cNvSpPr>
            <a:spLocks noChangeArrowheads="1"/>
          </p:cNvSpPr>
          <p:nvPr/>
        </p:nvSpPr>
        <p:spPr bwMode="auto">
          <a:xfrm>
            <a:off x="5308492" y="3536291"/>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409.60 </a:t>
            </a:r>
            <a:endParaRPr kumimoji="0" lang="en-US" sz="1600" b="0">
              <a:solidFill>
                <a:schemeClr val="tx1"/>
              </a:solidFill>
              <a:latin typeface="Times New Roman"/>
              <a:cs typeface="Times New Roman"/>
            </a:endParaRPr>
          </a:p>
        </p:txBody>
      </p:sp>
      <p:sp>
        <p:nvSpPr>
          <p:cNvPr id="76" name="Rectangle 50"/>
          <p:cNvSpPr>
            <a:spLocks noChangeArrowheads="1"/>
          </p:cNvSpPr>
          <p:nvPr/>
        </p:nvSpPr>
        <p:spPr bwMode="auto">
          <a:xfrm>
            <a:off x="7942154" y="3236254"/>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409.60 </a:t>
            </a:r>
            <a:endParaRPr kumimoji="0" lang="en-US" sz="1600" b="0">
              <a:solidFill>
                <a:schemeClr val="tx1"/>
              </a:solidFill>
              <a:latin typeface="Times New Roman"/>
              <a:cs typeface="Times New Roman"/>
            </a:endParaRPr>
          </a:p>
        </p:txBody>
      </p:sp>
      <p:sp>
        <p:nvSpPr>
          <p:cNvPr id="77" name="Rectangle 52"/>
          <p:cNvSpPr>
            <a:spLocks noChangeArrowheads="1"/>
          </p:cNvSpPr>
          <p:nvPr/>
        </p:nvSpPr>
        <p:spPr bwMode="auto">
          <a:xfrm>
            <a:off x="5308492" y="3836329"/>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327.68 </a:t>
            </a:r>
            <a:endParaRPr kumimoji="0" lang="en-US" sz="1600" b="0">
              <a:solidFill>
                <a:schemeClr val="tx1"/>
              </a:solidFill>
              <a:latin typeface="Times New Roman"/>
              <a:cs typeface="Times New Roman"/>
            </a:endParaRPr>
          </a:p>
        </p:txBody>
      </p:sp>
      <p:sp>
        <p:nvSpPr>
          <p:cNvPr id="78" name="Rectangle 53"/>
          <p:cNvSpPr>
            <a:spLocks noChangeArrowheads="1"/>
          </p:cNvSpPr>
          <p:nvPr/>
        </p:nvSpPr>
        <p:spPr bwMode="auto">
          <a:xfrm>
            <a:off x="7942154" y="3536291"/>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327.68 </a:t>
            </a:r>
            <a:endParaRPr kumimoji="0" lang="en-US" sz="1600" b="0">
              <a:solidFill>
                <a:schemeClr val="tx1"/>
              </a:solidFill>
              <a:latin typeface="Times New Roman"/>
              <a:cs typeface="Times New Roman"/>
            </a:endParaRPr>
          </a:p>
        </p:txBody>
      </p:sp>
      <p:sp>
        <p:nvSpPr>
          <p:cNvPr id="79" name="Rectangle 55"/>
          <p:cNvSpPr>
            <a:spLocks noChangeArrowheads="1"/>
          </p:cNvSpPr>
          <p:nvPr/>
        </p:nvSpPr>
        <p:spPr bwMode="auto">
          <a:xfrm>
            <a:off x="5308492" y="4136366"/>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262.14 </a:t>
            </a:r>
            <a:endParaRPr kumimoji="0" lang="en-US" sz="1600" b="0">
              <a:solidFill>
                <a:schemeClr val="tx1"/>
              </a:solidFill>
              <a:latin typeface="Times New Roman"/>
              <a:cs typeface="Times New Roman"/>
            </a:endParaRPr>
          </a:p>
        </p:txBody>
      </p:sp>
      <p:sp>
        <p:nvSpPr>
          <p:cNvPr id="80" name="Rectangle 56"/>
          <p:cNvSpPr>
            <a:spLocks noChangeArrowheads="1"/>
          </p:cNvSpPr>
          <p:nvPr/>
        </p:nvSpPr>
        <p:spPr bwMode="auto">
          <a:xfrm>
            <a:off x="7942154" y="3836329"/>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262.14 </a:t>
            </a:r>
            <a:endParaRPr kumimoji="0" lang="en-US" sz="1600" b="0">
              <a:solidFill>
                <a:schemeClr val="tx1"/>
              </a:solidFill>
              <a:latin typeface="Times New Roman"/>
              <a:cs typeface="Times New Roman"/>
            </a:endParaRPr>
          </a:p>
        </p:txBody>
      </p:sp>
      <p:sp>
        <p:nvSpPr>
          <p:cNvPr id="81" name="Rectangle 57"/>
          <p:cNvSpPr>
            <a:spLocks noChangeArrowheads="1"/>
          </p:cNvSpPr>
          <p:nvPr/>
        </p:nvSpPr>
        <p:spPr bwMode="auto">
          <a:xfrm>
            <a:off x="7967554" y="4136366"/>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209.71 </a:t>
            </a:r>
            <a:endParaRPr kumimoji="0" lang="en-US" sz="1600" b="0">
              <a:solidFill>
                <a:schemeClr val="tx1"/>
              </a:solidFill>
              <a:latin typeface="Times New Roman"/>
              <a:cs typeface="Times New Roman"/>
            </a:endParaRPr>
          </a:p>
        </p:txBody>
      </p:sp>
      <p:sp>
        <p:nvSpPr>
          <p:cNvPr id="82" name="Rectangle 59"/>
          <p:cNvSpPr>
            <a:spLocks noChangeArrowheads="1"/>
          </p:cNvSpPr>
          <p:nvPr/>
        </p:nvSpPr>
        <p:spPr bwMode="auto">
          <a:xfrm>
            <a:off x="2801019" y="4793591"/>
            <a:ext cx="51686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dirty="0" smtClean="0">
                <a:solidFill>
                  <a:srgbClr val="000000"/>
                </a:solidFill>
                <a:latin typeface="Times New Roman"/>
                <a:cs typeface="Times New Roman"/>
              </a:rPr>
              <a:t>Total:</a:t>
            </a:r>
            <a:endParaRPr kumimoji="0" lang="en-US" sz="1600" b="1" dirty="0">
              <a:solidFill>
                <a:schemeClr val="tx1"/>
              </a:solidFill>
              <a:latin typeface="Times New Roman"/>
              <a:cs typeface="Times New Roman"/>
            </a:endParaRPr>
          </a:p>
        </p:txBody>
      </p:sp>
      <p:sp>
        <p:nvSpPr>
          <p:cNvPr id="83" name="Rectangle 60"/>
          <p:cNvSpPr>
            <a:spLocks noChangeArrowheads="1"/>
          </p:cNvSpPr>
          <p:nvPr/>
        </p:nvSpPr>
        <p:spPr bwMode="auto">
          <a:xfrm>
            <a:off x="5062429" y="4793591"/>
            <a:ext cx="82073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a:solidFill>
                  <a:srgbClr val="000000"/>
                </a:solidFill>
                <a:latin typeface="Times New Roman"/>
                <a:cs typeface="Times New Roman"/>
              </a:rPr>
              <a:t>$5,000.00</a:t>
            </a:r>
            <a:endParaRPr kumimoji="0" lang="en-US" sz="1600" b="1">
              <a:solidFill>
                <a:schemeClr val="tx1"/>
              </a:solidFill>
              <a:latin typeface="Times New Roman"/>
              <a:cs typeface="Times New Roman"/>
            </a:endParaRPr>
          </a:p>
        </p:txBody>
      </p:sp>
      <p:sp>
        <p:nvSpPr>
          <p:cNvPr id="84" name="Rectangle 61"/>
          <p:cNvSpPr>
            <a:spLocks noChangeArrowheads="1"/>
          </p:cNvSpPr>
          <p:nvPr/>
        </p:nvSpPr>
        <p:spPr bwMode="auto">
          <a:xfrm>
            <a:off x="6267342" y="4793591"/>
            <a:ext cx="82073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a:solidFill>
                  <a:srgbClr val="000000"/>
                </a:solidFill>
                <a:latin typeface="Times New Roman"/>
                <a:cs typeface="Times New Roman"/>
              </a:rPr>
              <a:t>$1,000.00</a:t>
            </a:r>
            <a:endParaRPr kumimoji="0" lang="en-US" sz="1600" b="1">
              <a:solidFill>
                <a:schemeClr val="tx1"/>
              </a:solidFill>
              <a:latin typeface="Times New Roman"/>
              <a:cs typeface="Times New Roman"/>
            </a:endParaRPr>
          </a:p>
        </p:txBody>
      </p:sp>
      <p:sp>
        <p:nvSpPr>
          <p:cNvPr id="85" name="Rectangle 62"/>
          <p:cNvSpPr>
            <a:spLocks noChangeArrowheads="1"/>
          </p:cNvSpPr>
          <p:nvPr/>
        </p:nvSpPr>
        <p:spPr bwMode="auto">
          <a:xfrm>
            <a:off x="7716729" y="4793591"/>
            <a:ext cx="82073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a:solidFill>
                  <a:srgbClr val="000000"/>
                </a:solidFill>
                <a:latin typeface="Times New Roman"/>
                <a:cs typeface="Times New Roman"/>
              </a:rPr>
              <a:t>$4,000.00</a:t>
            </a:r>
            <a:endParaRPr kumimoji="0" lang="en-US" sz="1600" b="1">
              <a:solidFill>
                <a:schemeClr val="tx1"/>
              </a:solidFill>
              <a:latin typeface="Times New Roman"/>
              <a:cs typeface="Times New Roman"/>
            </a:endParaRPr>
          </a:p>
        </p:txBody>
      </p:sp>
      <p:sp>
        <p:nvSpPr>
          <p:cNvPr id="86" name="Rectangle 64"/>
          <p:cNvSpPr>
            <a:spLocks noChangeArrowheads="1"/>
          </p:cNvSpPr>
          <p:nvPr/>
        </p:nvSpPr>
        <p:spPr bwMode="auto">
          <a:xfrm>
            <a:off x="2805004" y="4436404"/>
            <a:ext cx="201834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All others </a:t>
            </a:r>
            <a:r>
              <a:rPr kumimoji="0" lang="en-US" sz="1600" b="0" i="1">
                <a:solidFill>
                  <a:srgbClr val="000000"/>
                </a:solidFill>
                <a:latin typeface="Times New Roman"/>
                <a:cs typeface="Times New Roman"/>
              </a:rPr>
              <a:t>(other banks) </a:t>
            </a:r>
            <a:endParaRPr kumimoji="0" lang="en-US" sz="1600" b="0" i="1">
              <a:solidFill>
                <a:schemeClr val="tx1"/>
              </a:solidFill>
              <a:latin typeface="Times New Roman"/>
              <a:cs typeface="Times New Roman"/>
            </a:endParaRPr>
          </a:p>
        </p:txBody>
      </p:sp>
      <p:sp>
        <p:nvSpPr>
          <p:cNvPr id="87" name="Rectangle 66"/>
          <p:cNvSpPr>
            <a:spLocks noChangeArrowheads="1"/>
          </p:cNvSpPr>
          <p:nvPr/>
        </p:nvSpPr>
        <p:spPr bwMode="auto">
          <a:xfrm>
            <a:off x="5137042" y="4436404"/>
            <a:ext cx="71814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1,048.58 </a:t>
            </a:r>
            <a:endParaRPr kumimoji="0" lang="en-US" sz="1600" b="0">
              <a:solidFill>
                <a:schemeClr val="tx1"/>
              </a:solidFill>
              <a:latin typeface="Times New Roman"/>
              <a:cs typeface="Times New Roman"/>
            </a:endParaRPr>
          </a:p>
        </p:txBody>
      </p:sp>
      <p:sp>
        <p:nvSpPr>
          <p:cNvPr id="88" name="Rectangle 68"/>
          <p:cNvSpPr>
            <a:spLocks noChangeArrowheads="1"/>
          </p:cNvSpPr>
          <p:nvPr/>
        </p:nvSpPr>
        <p:spPr bwMode="auto">
          <a:xfrm>
            <a:off x="6502292" y="4436404"/>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209.71 </a:t>
            </a:r>
            <a:endParaRPr kumimoji="0" lang="en-US" sz="1600" b="0">
              <a:solidFill>
                <a:schemeClr val="tx1"/>
              </a:solidFill>
              <a:latin typeface="Times New Roman"/>
              <a:cs typeface="Times New Roman"/>
            </a:endParaRPr>
          </a:p>
        </p:txBody>
      </p:sp>
      <p:sp>
        <p:nvSpPr>
          <p:cNvPr id="89" name="Rectangle 70"/>
          <p:cNvSpPr>
            <a:spLocks noChangeArrowheads="1"/>
          </p:cNvSpPr>
          <p:nvPr/>
        </p:nvSpPr>
        <p:spPr bwMode="auto">
          <a:xfrm>
            <a:off x="7954854" y="4436404"/>
            <a:ext cx="5642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a:cs typeface="Times New Roman"/>
              </a:rPr>
              <a:t>838.87 </a:t>
            </a:r>
            <a:endParaRPr kumimoji="0" lang="en-US" sz="1600" b="0">
              <a:solidFill>
                <a:schemeClr val="tx1"/>
              </a:solidFill>
              <a:latin typeface="Times New Roman"/>
              <a:cs typeface="Times New Roman"/>
            </a:endParaRPr>
          </a:p>
        </p:txBody>
      </p:sp>
      <p:sp>
        <p:nvSpPr>
          <p:cNvPr id="91" name="Line 67"/>
          <p:cNvSpPr>
            <a:spLocks noChangeShapeType="1"/>
          </p:cNvSpPr>
          <p:nvPr/>
        </p:nvSpPr>
        <p:spPr bwMode="auto">
          <a:xfrm>
            <a:off x="4992579" y="4770027"/>
            <a:ext cx="909638" cy="1587"/>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93" name="Line 69"/>
          <p:cNvSpPr>
            <a:spLocks noChangeShapeType="1"/>
          </p:cNvSpPr>
          <p:nvPr/>
        </p:nvSpPr>
        <p:spPr bwMode="auto">
          <a:xfrm>
            <a:off x="6172092" y="4770027"/>
            <a:ext cx="914400" cy="1587"/>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94" name="Line 71"/>
          <p:cNvSpPr>
            <a:spLocks noChangeShapeType="1"/>
          </p:cNvSpPr>
          <p:nvPr/>
        </p:nvSpPr>
        <p:spPr bwMode="auto">
          <a:xfrm>
            <a:off x="7669104" y="4770027"/>
            <a:ext cx="914400" cy="1587"/>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95" name="Line 74"/>
          <p:cNvSpPr>
            <a:spLocks noChangeShapeType="1"/>
          </p:cNvSpPr>
          <p:nvPr/>
        </p:nvSpPr>
        <p:spPr bwMode="auto">
          <a:xfrm>
            <a:off x="2805005" y="2294866"/>
            <a:ext cx="6205112" cy="10041"/>
          </a:xfrm>
          <a:prstGeom prst="line">
            <a:avLst/>
          </a:prstGeom>
          <a:noFill/>
          <a:ln w="19050">
            <a:solidFill>
              <a:srgbClr val="000000"/>
            </a:solidFill>
            <a:round/>
            <a:headEnd/>
            <a:tailEnd/>
          </a:ln>
        </p:spPr>
        <p:txBody>
          <a:bodyPr>
            <a:prstTxWarp prst="textNoShape">
              <a:avLst/>
            </a:prstTxWarp>
          </a:bodyPr>
          <a:lstStyle/>
          <a:p>
            <a:endParaRPr lang="en-US">
              <a:latin typeface="Times New Roman"/>
              <a:cs typeface="Times New Roman"/>
            </a:endParaRPr>
          </a:p>
        </p:txBody>
      </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3" presetClass="entr" presetSubtype="32"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 calcmode="lin" valueType="num">
                                      <p:cBhvr>
                                        <p:cTn id="13" dur="500" fill="hold"/>
                                        <p:tgtEl>
                                          <p:spTgt spid="55"/>
                                        </p:tgtEl>
                                        <p:attrNameLst>
                                          <p:attrName>ppt_w</p:attrName>
                                        </p:attrNameLst>
                                      </p:cBhvr>
                                      <p:tavLst>
                                        <p:tav tm="0">
                                          <p:val>
                                            <p:strVal val="4*#ppt_w"/>
                                          </p:val>
                                        </p:tav>
                                        <p:tav tm="100000">
                                          <p:val>
                                            <p:strVal val="#ppt_w"/>
                                          </p:val>
                                        </p:tav>
                                      </p:tavLst>
                                    </p:anim>
                                    <p:anim calcmode="lin" valueType="num">
                                      <p:cBhvr>
                                        <p:cTn id="14" dur="500" fill="hold"/>
                                        <p:tgtEl>
                                          <p:spTgt spid="55"/>
                                        </p:tgtEl>
                                        <p:attrNameLst>
                                          <p:attrName>ppt_h</p:attrName>
                                        </p:attrNameLst>
                                      </p:cBhvr>
                                      <p:tavLst>
                                        <p:tav tm="0">
                                          <p:val>
                                            <p:strVal val="4*#ppt_h"/>
                                          </p:val>
                                        </p:tav>
                                        <p:tav tm="100000">
                                          <p:val>
                                            <p:strVal val="#ppt_h"/>
                                          </p:val>
                                        </p:tav>
                                      </p:tavLst>
                                    </p:anim>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23" presetClass="entr" presetSubtype="32" fill="hold" grpId="0" nodeType="afterEffect">
                                  <p:stCondLst>
                                    <p:cond delay="0"/>
                                  </p:stCondLst>
                                  <p:childTnLst>
                                    <p:set>
                                      <p:cBhvr>
                                        <p:cTn id="22" dur="1" fill="hold">
                                          <p:stCondLst>
                                            <p:cond delay="0"/>
                                          </p:stCondLst>
                                        </p:cTn>
                                        <p:tgtEl>
                                          <p:spTgt spid="65"/>
                                        </p:tgtEl>
                                        <p:attrNameLst>
                                          <p:attrName>style.visibility</p:attrName>
                                        </p:attrNameLst>
                                      </p:cBhvr>
                                      <p:to>
                                        <p:strVal val="visible"/>
                                      </p:to>
                                    </p:set>
                                    <p:anim calcmode="lin" valueType="num">
                                      <p:cBhvr>
                                        <p:cTn id="23" dur="500" fill="hold"/>
                                        <p:tgtEl>
                                          <p:spTgt spid="65"/>
                                        </p:tgtEl>
                                        <p:attrNameLst>
                                          <p:attrName>ppt_w</p:attrName>
                                        </p:attrNameLst>
                                      </p:cBhvr>
                                      <p:tavLst>
                                        <p:tav tm="0">
                                          <p:val>
                                            <p:strVal val="4*#ppt_w"/>
                                          </p:val>
                                        </p:tav>
                                        <p:tav tm="100000">
                                          <p:val>
                                            <p:strVal val="#ppt_w"/>
                                          </p:val>
                                        </p:tav>
                                      </p:tavLst>
                                    </p:anim>
                                    <p:anim calcmode="lin" valueType="num">
                                      <p:cBhvr>
                                        <p:cTn id="24" dur="500" fill="hold"/>
                                        <p:tgtEl>
                                          <p:spTgt spid="65"/>
                                        </p:tgtEl>
                                        <p:attrNameLst>
                                          <p:attrName>ppt_h</p:attrName>
                                        </p:attrNameLst>
                                      </p:cBhvr>
                                      <p:tavLst>
                                        <p:tav tm="0">
                                          <p:val>
                                            <p:strVal val="4*#ppt_h"/>
                                          </p:val>
                                        </p:tav>
                                        <p:tav tm="100000">
                                          <p:val>
                                            <p:strVal val="#ppt_h"/>
                                          </p:val>
                                        </p:tav>
                                      </p:tavLst>
                                    </p:anim>
                                  </p:childTnLst>
                                </p:cTn>
                              </p:par>
                              <p:par>
                                <p:cTn id="25" presetID="23" presetClass="entr" presetSubtype="32"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anim calcmode="lin" valueType="num">
                                      <p:cBhvr>
                                        <p:cTn id="27" dur="500" fill="hold"/>
                                        <p:tgtEl>
                                          <p:spTgt spid="64"/>
                                        </p:tgtEl>
                                        <p:attrNameLst>
                                          <p:attrName>ppt_w</p:attrName>
                                        </p:attrNameLst>
                                      </p:cBhvr>
                                      <p:tavLst>
                                        <p:tav tm="0">
                                          <p:val>
                                            <p:strVal val="4*#ppt_w"/>
                                          </p:val>
                                        </p:tav>
                                        <p:tav tm="100000">
                                          <p:val>
                                            <p:strVal val="#ppt_w"/>
                                          </p:val>
                                        </p:tav>
                                      </p:tavLst>
                                    </p:anim>
                                    <p:anim calcmode="lin" valueType="num">
                                      <p:cBhvr>
                                        <p:cTn id="28" dur="500" fill="hold"/>
                                        <p:tgtEl>
                                          <p:spTgt spid="64"/>
                                        </p:tgtEl>
                                        <p:attrNameLst>
                                          <p:attrName>ppt_h</p:attrName>
                                        </p:attrNameLst>
                                      </p:cBhvr>
                                      <p:tavLst>
                                        <p:tav tm="0">
                                          <p:val>
                                            <p:strVal val="4*#ppt_h"/>
                                          </p:val>
                                        </p:tav>
                                        <p:tav tm="100000">
                                          <p:val>
                                            <p:strVal val="#ppt_h"/>
                                          </p:val>
                                        </p:tav>
                                      </p:tavLst>
                                    </p:anim>
                                  </p:childTnLst>
                                </p:cTn>
                              </p:par>
                            </p:childTnLst>
                          </p:cTn>
                        </p:par>
                        <p:par>
                          <p:cTn id="29" fill="hold">
                            <p:stCondLst>
                              <p:cond delay="2000"/>
                            </p:stCondLst>
                            <p:childTnLst>
                              <p:par>
                                <p:cTn id="30" presetID="23" presetClass="entr" presetSubtype="16"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childTnLst>
                                </p:cTn>
                              </p:par>
                            </p:childTnLst>
                          </p:cTn>
                        </p:par>
                        <p:par>
                          <p:cTn id="34" fill="hold">
                            <p:stCondLst>
                              <p:cond delay="2500"/>
                            </p:stCondLst>
                            <p:childTnLst>
                              <p:par>
                                <p:cTn id="35" presetID="23" presetClass="entr" presetSubtype="32" fill="hold" grpId="0" nodeType="afterEffect">
                                  <p:stCondLst>
                                    <p:cond delay="0"/>
                                  </p:stCondLst>
                                  <p:childTnLst>
                                    <p:set>
                                      <p:cBhvr>
                                        <p:cTn id="36" dur="1" fill="hold">
                                          <p:stCondLst>
                                            <p:cond delay="0"/>
                                          </p:stCondLst>
                                        </p:cTn>
                                        <p:tgtEl>
                                          <p:spTgt spid="69"/>
                                        </p:tgtEl>
                                        <p:attrNameLst>
                                          <p:attrName>style.visibility</p:attrName>
                                        </p:attrNameLst>
                                      </p:cBhvr>
                                      <p:to>
                                        <p:strVal val="visible"/>
                                      </p:to>
                                    </p:set>
                                    <p:anim calcmode="lin" valueType="num">
                                      <p:cBhvr>
                                        <p:cTn id="37" dur="500" fill="hold"/>
                                        <p:tgtEl>
                                          <p:spTgt spid="69"/>
                                        </p:tgtEl>
                                        <p:attrNameLst>
                                          <p:attrName>ppt_w</p:attrName>
                                        </p:attrNameLst>
                                      </p:cBhvr>
                                      <p:tavLst>
                                        <p:tav tm="0">
                                          <p:val>
                                            <p:strVal val="4*#ppt_w"/>
                                          </p:val>
                                        </p:tav>
                                        <p:tav tm="100000">
                                          <p:val>
                                            <p:strVal val="#ppt_w"/>
                                          </p:val>
                                        </p:tav>
                                      </p:tavLst>
                                    </p:anim>
                                    <p:anim calcmode="lin" valueType="num">
                                      <p:cBhvr>
                                        <p:cTn id="38" dur="500" fill="hold"/>
                                        <p:tgtEl>
                                          <p:spTgt spid="69"/>
                                        </p:tgtEl>
                                        <p:attrNameLst>
                                          <p:attrName>ppt_h</p:attrName>
                                        </p:attrNameLst>
                                      </p:cBhvr>
                                      <p:tavLst>
                                        <p:tav tm="0">
                                          <p:val>
                                            <p:strVal val="4*#ppt_h"/>
                                          </p:val>
                                        </p:tav>
                                        <p:tav tm="100000">
                                          <p:val>
                                            <p:strVal val="#ppt_h"/>
                                          </p:val>
                                        </p:tav>
                                      </p:tavLst>
                                    </p:anim>
                                  </p:childTnLst>
                                </p:cTn>
                              </p:par>
                              <p:par>
                                <p:cTn id="39" presetID="23" presetClass="entr" presetSubtype="32" fill="hold" nodeType="with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p:cTn id="41" dur="500" fill="hold"/>
                                        <p:tgtEl>
                                          <p:spTgt spid="68"/>
                                        </p:tgtEl>
                                        <p:attrNameLst>
                                          <p:attrName>ppt_w</p:attrName>
                                        </p:attrNameLst>
                                      </p:cBhvr>
                                      <p:tavLst>
                                        <p:tav tm="0">
                                          <p:val>
                                            <p:strVal val="4*#ppt_w"/>
                                          </p:val>
                                        </p:tav>
                                        <p:tav tm="100000">
                                          <p:val>
                                            <p:strVal val="#ppt_w"/>
                                          </p:val>
                                        </p:tav>
                                      </p:tavLst>
                                    </p:anim>
                                    <p:anim calcmode="lin" valueType="num">
                                      <p:cBhvr>
                                        <p:cTn id="42" dur="500" fill="hold"/>
                                        <p:tgtEl>
                                          <p:spTgt spid="68"/>
                                        </p:tgtEl>
                                        <p:attrNameLst>
                                          <p:attrName>ppt_h</p:attrName>
                                        </p:attrNameLst>
                                      </p:cBhvr>
                                      <p:tavLst>
                                        <p:tav tm="0">
                                          <p:val>
                                            <p:strVal val="4*#ppt_h"/>
                                          </p:val>
                                        </p:tav>
                                        <p:tav tm="100000">
                                          <p:val>
                                            <p:strVal val="#ppt_h"/>
                                          </p:val>
                                        </p:tav>
                                      </p:tavLst>
                                    </p:anim>
                                  </p:childTnLst>
                                </p:cTn>
                              </p:par>
                            </p:childTnLst>
                          </p:cTn>
                        </p:par>
                        <p:par>
                          <p:cTn id="43" fill="hold">
                            <p:stCondLst>
                              <p:cond delay="3000"/>
                            </p:stCondLst>
                            <p:childTnLst>
                              <p:par>
                                <p:cTn id="44" presetID="23" presetClass="entr" presetSubtype="16" fill="hold" grpId="0" nodeType="afterEffect">
                                  <p:stCondLst>
                                    <p:cond delay="0"/>
                                  </p:stCondLst>
                                  <p:childTnLst>
                                    <p:set>
                                      <p:cBhvr>
                                        <p:cTn id="45" dur="1" fill="hold">
                                          <p:stCondLst>
                                            <p:cond delay="0"/>
                                          </p:stCondLst>
                                        </p:cTn>
                                        <p:tgtEl>
                                          <p:spTgt spid="67"/>
                                        </p:tgtEl>
                                        <p:attrNameLst>
                                          <p:attrName>style.visibility</p:attrName>
                                        </p:attrNameLst>
                                      </p:cBhvr>
                                      <p:to>
                                        <p:strVal val="visible"/>
                                      </p:to>
                                    </p:set>
                                    <p:anim calcmode="lin" valueType="num">
                                      <p:cBhvr>
                                        <p:cTn id="46" dur="500" fill="hold"/>
                                        <p:tgtEl>
                                          <p:spTgt spid="67"/>
                                        </p:tgtEl>
                                        <p:attrNameLst>
                                          <p:attrName>ppt_w</p:attrName>
                                        </p:attrNameLst>
                                      </p:cBhvr>
                                      <p:tavLst>
                                        <p:tav tm="0">
                                          <p:val>
                                            <p:fltVal val="0"/>
                                          </p:val>
                                        </p:tav>
                                        <p:tav tm="100000">
                                          <p:val>
                                            <p:strVal val="#ppt_w"/>
                                          </p:val>
                                        </p:tav>
                                      </p:tavLst>
                                    </p:anim>
                                    <p:anim calcmode="lin" valueType="num">
                                      <p:cBhvr>
                                        <p:cTn id="47" dur="500" fill="hold"/>
                                        <p:tgtEl>
                                          <p:spTgt spid="67"/>
                                        </p:tgtEl>
                                        <p:attrNameLst>
                                          <p:attrName>ppt_h</p:attrName>
                                        </p:attrNameLst>
                                      </p:cBhvr>
                                      <p:tavLst>
                                        <p:tav tm="0">
                                          <p:val>
                                            <p:fltVal val="0"/>
                                          </p:val>
                                        </p:tav>
                                        <p:tav tm="100000">
                                          <p:val>
                                            <p:strVal val="#ppt_h"/>
                                          </p:val>
                                        </p:tav>
                                      </p:tavLst>
                                    </p:anim>
                                  </p:childTnLst>
                                </p:cTn>
                              </p:par>
                            </p:childTnLst>
                          </p:cTn>
                        </p:par>
                        <p:par>
                          <p:cTn id="48" fill="hold">
                            <p:stCondLst>
                              <p:cond delay="3500"/>
                            </p:stCondLst>
                            <p:childTnLst>
                              <p:par>
                                <p:cTn id="49" presetID="23" presetClass="entr" presetSubtype="32" fill="hold" grpId="0" nodeType="afterEffect">
                                  <p:stCondLst>
                                    <p:cond delay="0"/>
                                  </p:stCondLst>
                                  <p:childTnLst>
                                    <p:set>
                                      <p:cBhvr>
                                        <p:cTn id="50" dur="1" fill="hold">
                                          <p:stCondLst>
                                            <p:cond delay="0"/>
                                          </p:stCondLst>
                                        </p:cTn>
                                        <p:tgtEl>
                                          <p:spTgt spid="70"/>
                                        </p:tgtEl>
                                        <p:attrNameLst>
                                          <p:attrName>style.visibility</p:attrName>
                                        </p:attrNameLst>
                                      </p:cBhvr>
                                      <p:to>
                                        <p:strVal val="visible"/>
                                      </p:to>
                                    </p:set>
                                    <p:anim calcmode="lin" valueType="num">
                                      <p:cBhvr>
                                        <p:cTn id="51" dur="500" fill="hold"/>
                                        <p:tgtEl>
                                          <p:spTgt spid="70"/>
                                        </p:tgtEl>
                                        <p:attrNameLst>
                                          <p:attrName>ppt_w</p:attrName>
                                        </p:attrNameLst>
                                      </p:cBhvr>
                                      <p:tavLst>
                                        <p:tav tm="0">
                                          <p:val>
                                            <p:strVal val="4*#ppt_w"/>
                                          </p:val>
                                        </p:tav>
                                        <p:tav tm="100000">
                                          <p:val>
                                            <p:strVal val="#ppt_w"/>
                                          </p:val>
                                        </p:tav>
                                      </p:tavLst>
                                    </p:anim>
                                    <p:anim calcmode="lin" valueType="num">
                                      <p:cBhvr>
                                        <p:cTn id="52" dur="500" fill="hold"/>
                                        <p:tgtEl>
                                          <p:spTgt spid="70"/>
                                        </p:tgtEl>
                                        <p:attrNameLst>
                                          <p:attrName>ppt_h</p:attrName>
                                        </p:attrNameLst>
                                      </p:cBhvr>
                                      <p:tavLst>
                                        <p:tav tm="0">
                                          <p:val>
                                            <p:strVal val="4*#ppt_h"/>
                                          </p:val>
                                        </p:tav>
                                        <p:tav tm="100000">
                                          <p:val>
                                            <p:strVal val="#ppt_h"/>
                                          </p:val>
                                        </p:tav>
                                      </p:tavLst>
                                    </p:anim>
                                  </p:childTnLst>
                                </p:cTn>
                              </p:par>
                              <p:par>
                                <p:cTn id="53" presetID="23" presetClass="entr" presetSubtype="32"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p:cTn id="55" dur="500" fill="hold"/>
                                        <p:tgtEl>
                                          <p:spTgt spid="66"/>
                                        </p:tgtEl>
                                        <p:attrNameLst>
                                          <p:attrName>ppt_w</p:attrName>
                                        </p:attrNameLst>
                                      </p:cBhvr>
                                      <p:tavLst>
                                        <p:tav tm="0">
                                          <p:val>
                                            <p:strVal val="4*#ppt_w"/>
                                          </p:val>
                                        </p:tav>
                                        <p:tav tm="100000">
                                          <p:val>
                                            <p:strVal val="#ppt_w"/>
                                          </p:val>
                                        </p:tav>
                                      </p:tavLst>
                                    </p:anim>
                                    <p:anim calcmode="lin" valueType="num">
                                      <p:cBhvr>
                                        <p:cTn id="56" dur="500" fill="hold"/>
                                        <p:tgtEl>
                                          <p:spTgt spid="66"/>
                                        </p:tgtEl>
                                        <p:attrNameLst>
                                          <p:attrName>ppt_h</p:attrName>
                                        </p:attrNameLst>
                                      </p:cBhvr>
                                      <p:tavLst>
                                        <p:tav tm="0">
                                          <p:val>
                                            <p:strVal val="4*#ppt_h"/>
                                          </p:val>
                                        </p:tav>
                                        <p:tav tm="100000">
                                          <p:val>
                                            <p:strVal val="#ppt_h"/>
                                          </p:val>
                                        </p:tav>
                                      </p:tavLst>
                                    </p:anim>
                                  </p:childTnLst>
                                </p:cTn>
                              </p:par>
                            </p:childTnLst>
                          </p:cTn>
                        </p:par>
                        <p:par>
                          <p:cTn id="57" fill="hold">
                            <p:stCondLst>
                              <p:cond delay="4000"/>
                            </p:stCondLst>
                            <p:childTnLst>
                              <p:par>
                                <p:cTn id="58" presetID="23" presetClass="entr" presetSubtype="16" fill="hold" grpId="0" nodeType="afterEffect">
                                  <p:stCondLst>
                                    <p:cond delay="0"/>
                                  </p:stCondLst>
                                  <p:childTnLst>
                                    <p:set>
                                      <p:cBhvr>
                                        <p:cTn id="59" dur="1" fill="hold">
                                          <p:stCondLst>
                                            <p:cond delay="0"/>
                                          </p:stCondLst>
                                        </p:cTn>
                                        <p:tgtEl>
                                          <p:spTgt spid="58"/>
                                        </p:tgtEl>
                                        <p:attrNameLst>
                                          <p:attrName>style.visibility</p:attrName>
                                        </p:attrNameLst>
                                      </p:cBhvr>
                                      <p:to>
                                        <p:strVal val="visible"/>
                                      </p:to>
                                    </p:set>
                                    <p:anim calcmode="lin" valueType="num">
                                      <p:cBhvr>
                                        <p:cTn id="60" dur="500" fill="hold"/>
                                        <p:tgtEl>
                                          <p:spTgt spid="58"/>
                                        </p:tgtEl>
                                        <p:attrNameLst>
                                          <p:attrName>ppt_w</p:attrName>
                                        </p:attrNameLst>
                                      </p:cBhvr>
                                      <p:tavLst>
                                        <p:tav tm="0">
                                          <p:val>
                                            <p:fltVal val="0"/>
                                          </p:val>
                                        </p:tav>
                                        <p:tav tm="100000">
                                          <p:val>
                                            <p:strVal val="#ppt_w"/>
                                          </p:val>
                                        </p:tav>
                                      </p:tavLst>
                                    </p:anim>
                                    <p:anim calcmode="lin" valueType="num">
                                      <p:cBhvr>
                                        <p:cTn id="61" dur="500" fill="hold"/>
                                        <p:tgtEl>
                                          <p:spTgt spid="58"/>
                                        </p:tgtEl>
                                        <p:attrNameLst>
                                          <p:attrName>ppt_h</p:attrName>
                                        </p:attrNameLst>
                                      </p:cBhvr>
                                      <p:tavLst>
                                        <p:tav tm="0">
                                          <p:val>
                                            <p:fltVal val="0"/>
                                          </p:val>
                                        </p:tav>
                                        <p:tav tm="100000">
                                          <p:val>
                                            <p:strVal val="#ppt_h"/>
                                          </p:val>
                                        </p:tav>
                                      </p:tavLst>
                                    </p:anim>
                                  </p:childTnLst>
                                </p:cTn>
                              </p:par>
                            </p:childTnLst>
                          </p:cTn>
                        </p:par>
                        <p:par>
                          <p:cTn id="62" fill="hold">
                            <p:stCondLst>
                              <p:cond delay="4500"/>
                            </p:stCondLst>
                            <p:childTnLst>
                              <p:par>
                                <p:cTn id="63" presetID="23" presetClass="entr" presetSubtype="32" fill="hold" grpId="0" nodeType="afterEffect">
                                  <p:stCondLst>
                                    <p:cond delay="0"/>
                                  </p:stCondLst>
                                  <p:childTnLst>
                                    <p:set>
                                      <p:cBhvr>
                                        <p:cTn id="64" dur="1" fill="hold">
                                          <p:stCondLst>
                                            <p:cond delay="0"/>
                                          </p:stCondLst>
                                        </p:cTn>
                                        <p:tgtEl>
                                          <p:spTgt spid="76"/>
                                        </p:tgtEl>
                                        <p:attrNameLst>
                                          <p:attrName>style.visibility</p:attrName>
                                        </p:attrNameLst>
                                      </p:cBhvr>
                                      <p:to>
                                        <p:strVal val="visible"/>
                                      </p:to>
                                    </p:set>
                                    <p:anim calcmode="lin" valueType="num">
                                      <p:cBhvr>
                                        <p:cTn id="65" dur="500" fill="hold"/>
                                        <p:tgtEl>
                                          <p:spTgt spid="76"/>
                                        </p:tgtEl>
                                        <p:attrNameLst>
                                          <p:attrName>ppt_w</p:attrName>
                                        </p:attrNameLst>
                                      </p:cBhvr>
                                      <p:tavLst>
                                        <p:tav tm="0">
                                          <p:val>
                                            <p:strVal val="4*#ppt_w"/>
                                          </p:val>
                                        </p:tav>
                                        <p:tav tm="100000">
                                          <p:val>
                                            <p:strVal val="#ppt_w"/>
                                          </p:val>
                                        </p:tav>
                                      </p:tavLst>
                                    </p:anim>
                                    <p:anim calcmode="lin" valueType="num">
                                      <p:cBhvr>
                                        <p:cTn id="66" dur="500" fill="hold"/>
                                        <p:tgtEl>
                                          <p:spTgt spid="76"/>
                                        </p:tgtEl>
                                        <p:attrNameLst>
                                          <p:attrName>ppt_h</p:attrName>
                                        </p:attrNameLst>
                                      </p:cBhvr>
                                      <p:tavLst>
                                        <p:tav tm="0">
                                          <p:val>
                                            <p:strVal val="4*#ppt_h"/>
                                          </p:val>
                                        </p:tav>
                                        <p:tav tm="100000">
                                          <p:val>
                                            <p:strVal val="#ppt_h"/>
                                          </p:val>
                                        </p:tav>
                                      </p:tavLst>
                                    </p:anim>
                                  </p:childTnLst>
                                </p:cTn>
                              </p:par>
                              <p:par>
                                <p:cTn id="67" presetID="23" presetClass="entr" presetSubtype="32" fill="hold" nodeType="withEffect">
                                  <p:stCondLst>
                                    <p:cond delay="0"/>
                                  </p:stCondLst>
                                  <p:childTnLst>
                                    <p:set>
                                      <p:cBhvr>
                                        <p:cTn id="68" dur="1" fill="hold">
                                          <p:stCondLst>
                                            <p:cond delay="0"/>
                                          </p:stCondLst>
                                        </p:cTn>
                                        <p:tgtEl>
                                          <p:spTgt spid="75"/>
                                        </p:tgtEl>
                                        <p:attrNameLst>
                                          <p:attrName>style.visibility</p:attrName>
                                        </p:attrNameLst>
                                      </p:cBhvr>
                                      <p:to>
                                        <p:strVal val="visible"/>
                                      </p:to>
                                    </p:set>
                                    <p:anim calcmode="lin" valueType="num">
                                      <p:cBhvr>
                                        <p:cTn id="69" dur="500" fill="hold"/>
                                        <p:tgtEl>
                                          <p:spTgt spid="75"/>
                                        </p:tgtEl>
                                        <p:attrNameLst>
                                          <p:attrName>ppt_w</p:attrName>
                                        </p:attrNameLst>
                                      </p:cBhvr>
                                      <p:tavLst>
                                        <p:tav tm="0">
                                          <p:val>
                                            <p:strVal val="4*#ppt_w"/>
                                          </p:val>
                                        </p:tav>
                                        <p:tav tm="100000">
                                          <p:val>
                                            <p:strVal val="#ppt_w"/>
                                          </p:val>
                                        </p:tav>
                                      </p:tavLst>
                                    </p:anim>
                                    <p:anim calcmode="lin" valueType="num">
                                      <p:cBhvr>
                                        <p:cTn id="70" dur="500" fill="hold"/>
                                        <p:tgtEl>
                                          <p:spTgt spid="75"/>
                                        </p:tgtEl>
                                        <p:attrNameLst>
                                          <p:attrName>ppt_h</p:attrName>
                                        </p:attrNameLst>
                                      </p:cBhvr>
                                      <p:tavLst>
                                        <p:tav tm="0">
                                          <p:val>
                                            <p:strVal val="4*#ppt_h"/>
                                          </p:val>
                                        </p:tav>
                                        <p:tav tm="100000">
                                          <p:val>
                                            <p:strVal val="#ppt_h"/>
                                          </p:val>
                                        </p:tav>
                                      </p:tavLst>
                                    </p:anim>
                                  </p:childTnLst>
                                </p:cTn>
                              </p:par>
                            </p:childTnLst>
                          </p:cTn>
                        </p:par>
                        <p:par>
                          <p:cTn id="71" fill="hold">
                            <p:stCondLst>
                              <p:cond delay="5000"/>
                            </p:stCondLst>
                            <p:childTnLst>
                              <p:par>
                                <p:cTn id="72" presetID="23" presetClass="entr" presetSubtype="16" fill="hold" grpId="0" nodeType="afterEffect">
                                  <p:stCondLst>
                                    <p:cond delay="0"/>
                                  </p:stCondLst>
                                  <p:childTnLst>
                                    <p:set>
                                      <p:cBhvr>
                                        <p:cTn id="73" dur="1" fill="hold">
                                          <p:stCondLst>
                                            <p:cond delay="0"/>
                                          </p:stCondLst>
                                        </p:cTn>
                                        <p:tgtEl>
                                          <p:spTgt spid="59"/>
                                        </p:tgtEl>
                                        <p:attrNameLst>
                                          <p:attrName>style.visibility</p:attrName>
                                        </p:attrNameLst>
                                      </p:cBhvr>
                                      <p:to>
                                        <p:strVal val="visible"/>
                                      </p:to>
                                    </p:set>
                                    <p:anim calcmode="lin" valueType="num">
                                      <p:cBhvr>
                                        <p:cTn id="74" dur="500" fill="hold"/>
                                        <p:tgtEl>
                                          <p:spTgt spid="59"/>
                                        </p:tgtEl>
                                        <p:attrNameLst>
                                          <p:attrName>ppt_w</p:attrName>
                                        </p:attrNameLst>
                                      </p:cBhvr>
                                      <p:tavLst>
                                        <p:tav tm="0">
                                          <p:val>
                                            <p:fltVal val="0"/>
                                          </p:val>
                                        </p:tav>
                                        <p:tav tm="100000">
                                          <p:val>
                                            <p:strVal val="#ppt_w"/>
                                          </p:val>
                                        </p:tav>
                                      </p:tavLst>
                                    </p:anim>
                                    <p:anim calcmode="lin" valueType="num">
                                      <p:cBhvr>
                                        <p:cTn id="75" dur="500" fill="hold"/>
                                        <p:tgtEl>
                                          <p:spTgt spid="59"/>
                                        </p:tgtEl>
                                        <p:attrNameLst>
                                          <p:attrName>ppt_h</p:attrName>
                                        </p:attrNameLst>
                                      </p:cBhvr>
                                      <p:tavLst>
                                        <p:tav tm="0">
                                          <p:val>
                                            <p:fltVal val="0"/>
                                          </p:val>
                                        </p:tav>
                                        <p:tav tm="100000">
                                          <p:val>
                                            <p:strVal val="#ppt_h"/>
                                          </p:val>
                                        </p:tav>
                                      </p:tavLst>
                                    </p:anim>
                                  </p:childTnLst>
                                </p:cTn>
                              </p:par>
                            </p:childTnLst>
                          </p:cTn>
                        </p:par>
                        <p:par>
                          <p:cTn id="76" fill="hold">
                            <p:stCondLst>
                              <p:cond delay="5500"/>
                            </p:stCondLst>
                            <p:childTnLst>
                              <p:par>
                                <p:cTn id="77" presetID="23" presetClass="entr" presetSubtype="32" fill="hold" grpId="0" nodeType="afterEffect">
                                  <p:stCondLst>
                                    <p:cond delay="0"/>
                                  </p:stCondLst>
                                  <p:childTnLst>
                                    <p:set>
                                      <p:cBhvr>
                                        <p:cTn id="78" dur="1" fill="hold">
                                          <p:stCondLst>
                                            <p:cond delay="0"/>
                                          </p:stCondLst>
                                        </p:cTn>
                                        <p:tgtEl>
                                          <p:spTgt spid="78"/>
                                        </p:tgtEl>
                                        <p:attrNameLst>
                                          <p:attrName>style.visibility</p:attrName>
                                        </p:attrNameLst>
                                      </p:cBhvr>
                                      <p:to>
                                        <p:strVal val="visible"/>
                                      </p:to>
                                    </p:set>
                                    <p:anim calcmode="lin" valueType="num">
                                      <p:cBhvr>
                                        <p:cTn id="79" dur="500" fill="hold"/>
                                        <p:tgtEl>
                                          <p:spTgt spid="78"/>
                                        </p:tgtEl>
                                        <p:attrNameLst>
                                          <p:attrName>ppt_w</p:attrName>
                                        </p:attrNameLst>
                                      </p:cBhvr>
                                      <p:tavLst>
                                        <p:tav tm="0">
                                          <p:val>
                                            <p:strVal val="4*#ppt_w"/>
                                          </p:val>
                                        </p:tav>
                                        <p:tav tm="100000">
                                          <p:val>
                                            <p:strVal val="#ppt_w"/>
                                          </p:val>
                                        </p:tav>
                                      </p:tavLst>
                                    </p:anim>
                                    <p:anim calcmode="lin" valueType="num">
                                      <p:cBhvr>
                                        <p:cTn id="80" dur="500" fill="hold"/>
                                        <p:tgtEl>
                                          <p:spTgt spid="78"/>
                                        </p:tgtEl>
                                        <p:attrNameLst>
                                          <p:attrName>ppt_h</p:attrName>
                                        </p:attrNameLst>
                                      </p:cBhvr>
                                      <p:tavLst>
                                        <p:tav tm="0">
                                          <p:val>
                                            <p:strVal val="4*#ppt_h"/>
                                          </p:val>
                                        </p:tav>
                                        <p:tav tm="100000">
                                          <p:val>
                                            <p:strVal val="#ppt_h"/>
                                          </p:val>
                                        </p:tav>
                                      </p:tavLst>
                                    </p:anim>
                                  </p:childTnLst>
                                </p:cTn>
                              </p:par>
                              <p:par>
                                <p:cTn id="81" presetID="23" presetClass="entr" presetSubtype="32" fill="hold" nodeType="withEffect">
                                  <p:stCondLst>
                                    <p:cond delay="0"/>
                                  </p:stCondLst>
                                  <p:childTnLst>
                                    <p:set>
                                      <p:cBhvr>
                                        <p:cTn id="82" dur="1" fill="hold">
                                          <p:stCondLst>
                                            <p:cond delay="0"/>
                                          </p:stCondLst>
                                        </p:cTn>
                                        <p:tgtEl>
                                          <p:spTgt spid="77"/>
                                        </p:tgtEl>
                                        <p:attrNameLst>
                                          <p:attrName>style.visibility</p:attrName>
                                        </p:attrNameLst>
                                      </p:cBhvr>
                                      <p:to>
                                        <p:strVal val="visible"/>
                                      </p:to>
                                    </p:set>
                                    <p:anim calcmode="lin" valueType="num">
                                      <p:cBhvr>
                                        <p:cTn id="83" dur="500" fill="hold"/>
                                        <p:tgtEl>
                                          <p:spTgt spid="77"/>
                                        </p:tgtEl>
                                        <p:attrNameLst>
                                          <p:attrName>ppt_w</p:attrName>
                                        </p:attrNameLst>
                                      </p:cBhvr>
                                      <p:tavLst>
                                        <p:tav tm="0">
                                          <p:val>
                                            <p:strVal val="4*#ppt_w"/>
                                          </p:val>
                                        </p:tav>
                                        <p:tav tm="100000">
                                          <p:val>
                                            <p:strVal val="#ppt_w"/>
                                          </p:val>
                                        </p:tav>
                                      </p:tavLst>
                                    </p:anim>
                                    <p:anim calcmode="lin" valueType="num">
                                      <p:cBhvr>
                                        <p:cTn id="84" dur="500" fill="hold"/>
                                        <p:tgtEl>
                                          <p:spTgt spid="77"/>
                                        </p:tgtEl>
                                        <p:attrNameLst>
                                          <p:attrName>ppt_h</p:attrName>
                                        </p:attrNameLst>
                                      </p:cBhvr>
                                      <p:tavLst>
                                        <p:tav tm="0">
                                          <p:val>
                                            <p:strVal val="4*#ppt_h"/>
                                          </p:val>
                                        </p:tav>
                                        <p:tav tm="100000">
                                          <p:val>
                                            <p:strVal val="#ppt_h"/>
                                          </p:val>
                                        </p:tav>
                                      </p:tavLst>
                                    </p:anim>
                                  </p:childTnLst>
                                </p:cTn>
                              </p:par>
                            </p:childTnLst>
                          </p:cTn>
                        </p:par>
                        <p:par>
                          <p:cTn id="85" fill="hold">
                            <p:stCondLst>
                              <p:cond delay="6000"/>
                            </p:stCondLst>
                            <p:childTnLst>
                              <p:par>
                                <p:cTn id="86" presetID="23" presetClass="entr" presetSubtype="16" fill="hold" grpId="0"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p:cTn id="88" dur="500" fill="hold"/>
                                        <p:tgtEl>
                                          <p:spTgt spid="60"/>
                                        </p:tgtEl>
                                        <p:attrNameLst>
                                          <p:attrName>ppt_w</p:attrName>
                                        </p:attrNameLst>
                                      </p:cBhvr>
                                      <p:tavLst>
                                        <p:tav tm="0">
                                          <p:val>
                                            <p:fltVal val="0"/>
                                          </p:val>
                                        </p:tav>
                                        <p:tav tm="100000">
                                          <p:val>
                                            <p:strVal val="#ppt_w"/>
                                          </p:val>
                                        </p:tav>
                                      </p:tavLst>
                                    </p:anim>
                                    <p:anim calcmode="lin" valueType="num">
                                      <p:cBhvr>
                                        <p:cTn id="89" dur="500" fill="hold"/>
                                        <p:tgtEl>
                                          <p:spTgt spid="60"/>
                                        </p:tgtEl>
                                        <p:attrNameLst>
                                          <p:attrName>ppt_h</p:attrName>
                                        </p:attrNameLst>
                                      </p:cBhvr>
                                      <p:tavLst>
                                        <p:tav tm="0">
                                          <p:val>
                                            <p:fltVal val="0"/>
                                          </p:val>
                                        </p:tav>
                                        <p:tav tm="100000">
                                          <p:val>
                                            <p:strVal val="#ppt_h"/>
                                          </p:val>
                                        </p:tav>
                                      </p:tavLst>
                                    </p:anim>
                                  </p:childTnLst>
                                </p:cTn>
                              </p:par>
                            </p:childTnLst>
                          </p:cTn>
                        </p:par>
                        <p:par>
                          <p:cTn id="90" fill="hold">
                            <p:stCondLst>
                              <p:cond delay="6500"/>
                            </p:stCondLst>
                            <p:childTnLst>
                              <p:par>
                                <p:cTn id="91" presetID="23" presetClass="entr" presetSubtype="32" fill="hold" grpId="0" nodeType="afterEffect">
                                  <p:stCondLst>
                                    <p:cond delay="0"/>
                                  </p:stCondLst>
                                  <p:childTnLst>
                                    <p:set>
                                      <p:cBhvr>
                                        <p:cTn id="92" dur="1" fill="hold">
                                          <p:stCondLst>
                                            <p:cond delay="0"/>
                                          </p:stCondLst>
                                        </p:cTn>
                                        <p:tgtEl>
                                          <p:spTgt spid="80"/>
                                        </p:tgtEl>
                                        <p:attrNameLst>
                                          <p:attrName>style.visibility</p:attrName>
                                        </p:attrNameLst>
                                      </p:cBhvr>
                                      <p:to>
                                        <p:strVal val="visible"/>
                                      </p:to>
                                    </p:set>
                                    <p:anim calcmode="lin" valueType="num">
                                      <p:cBhvr>
                                        <p:cTn id="93" dur="500" fill="hold"/>
                                        <p:tgtEl>
                                          <p:spTgt spid="80"/>
                                        </p:tgtEl>
                                        <p:attrNameLst>
                                          <p:attrName>ppt_w</p:attrName>
                                        </p:attrNameLst>
                                      </p:cBhvr>
                                      <p:tavLst>
                                        <p:tav tm="0">
                                          <p:val>
                                            <p:strVal val="4*#ppt_w"/>
                                          </p:val>
                                        </p:tav>
                                        <p:tav tm="100000">
                                          <p:val>
                                            <p:strVal val="#ppt_w"/>
                                          </p:val>
                                        </p:tav>
                                      </p:tavLst>
                                    </p:anim>
                                    <p:anim calcmode="lin" valueType="num">
                                      <p:cBhvr>
                                        <p:cTn id="94" dur="500" fill="hold"/>
                                        <p:tgtEl>
                                          <p:spTgt spid="80"/>
                                        </p:tgtEl>
                                        <p:attrNameLst>
                                          <p:attrName>ppt_h</p:attrName>
                                        </p:attrNameLst>
                                      </p:cBhvr>
                                      <p:tavLst>
                                        <p:tav tm="0">
                                          <p:val>
                                            <p:strVal val="4*#ppt_h"/>
                                          </p:val>
                                        </p:tav>
                                        <p:tav tm="100000">
                                          <p:val>
                                            <p:strVal val="#ppt_h"/>
                                          </p:val>
                                        </p:tav>
                                      </p:tavLst>
                                    </p:anim>
                                  </p:childTnLst>
                                </p:cTn>
                              </p:par>
                              <p:par>
                                <p:cTn id="95" presetID="23" presetClass="entr" presetSubtype="32" fill="hold" nodeType="withEffect">
                                  <p:stCondLst>
                                    <p:cond delay="0"/>
                                  </p:stCondLst>
                                  <p:childTnLst>
                                    <p:set>
                                      <p:cBhvr>
                                        <p:cTn id="96" dur="1" fill="hold">
                                          <p:stCondLst>
                                            <p:cond delay="0"/>
                                          </p:stCondLst>
                                        </p:cTn>
                                        <p:tgtEl>
                                          <p:spTgt spid="79"/>
                                        </p:tgtEl>
                                        <p:attrNameLst>
                                          <p:attrName>style.visibility</p:attrName>
                                        </p:attrNameLst>
                                      </p:cBhvr>
                                      <p:to>
                                        <p:strVal val="visible"/>
                                      </p:to>
                                    </p:set>
                                    <p:anim calcmode="lin" valueType="num">
                                      <p:cBhvr>
                                        <p:cTn id="97" dur="500" fill="hold"/>
                                        <p:tgtEl>
                                          <p:spTgt spid="79"/>
                                        </p:tgtEl>
                                        <p:attrNameLst>
                                          <p:attrName>ppt_w</p:attrName>
                                        </p:attrNameLst>
                                      </p:cBhvr>
                                      <p:tavLst>
                                        <p:tav tm="0">
                                          <p:val>
                                            <p:strVal val="4*#ppt_w"/>
                                          </p:val>
                                        </p:tav>
                                        <p:tav tm="100000">
                                          <p:val>
                                            <p:strVal val="#ppt_w"/>
                                          </p:val>
                                        </p:tav>
                                      </p:tavLst>
                                    </p:anim>
                                    <p:anim calcmode="lin" valueType="num">
                                      <p:cBhvr>
                                        <p:cTn id="98" dur="500" fill="hold"/>
                                        <p:tgtEl>
                                          <p:spTgt spid="79"/>
                                        </p:tgtEl>
                                        <p:attrNameLst>
                                          <p:attrName>ppt_h</p:attrName>
                                        </p:attrNameLst>
                                      </p:cBhvr>
                                      <p:tavLst>
                                        <p:tav tm="0">
                                          <p:val>
                                            <p:strVal val="4*#ppt_h"/>
                                          </p:val>
                                        </p:tav>
                                        <p:tav tm="100000">
                                          <p:val>
                                            <p:strVal val="#ppt_h"/>
                                          </p:val>
                                        </p:tav>
                                      </p:tavLst>
                                    </p:anim>
                                  </p:childTnLst>
                                </p:cTn>
                              </p:par>
                            </p:childTnLst>
                          </p:cTn>
                        </p:par>
                        <p:par>
                          <p:cTn id="99" fill="hold">
                            <p:stCondLst>
                              <p:cond delay="7000"/>
                            </p:stCondLst>
                            <p:childTnLst>
                              <p:par>
                                <p:cTn id="100" presetID="23" presetClass="entr" presetSubtype="16" fill="hold" grpId="0" nodeType="afterEffect">
                                  <p:stCondLst>
                                    <p:cond delay="0"/>
                                  </p:stCondLst>
                                  <p:childTnLst>
                                    <p:set>
                                      <p:cBhvr>
                                        <p:cTn id="101" dur="1" fill="hold">
                                          <p:stCondLst>
                                            <p:cond delay="0"/>
                                          </p:stCondLst>
                                        </p:cTn>
                                        <p:tgtEl>
                                          <p:spTgt spid="62"/>
                                        </p:tgtEl>
                                        <p:attrNameLst>
                                          <p:attrName>style.visibility</p:attrName>
                                        </p:attrNameLst>
                                      </p:cBhvr>
                                      <p:to>
                                        <p:strVal val="visible"/>
                                      </p:to>
                                    </p:set>
                                    <p:anim calcmode="lin" valueType="num">
                                      <p:cBhvr>
                                        <p:cTn id="102" dur="500" fill="hold"/>
                                        <p:tgtEl>
                                          <p:spTgt spid="62"/>
                                        </p:tgtEl>
                                        <p:attrNameLst>
                                          <p:attrName>ppt_w</p:attrName>
                                        </p:attrNameLst>
                                      </p:cBhvr>
                                      <p:tavLst>
                                        <p:tav tm="0">
                                          <p:val>
                                            <p:fltVal val="0"/>
                                          </p:val>
                                        </p:tav>
                                        <p:tav tm="100000">
                                          <p:val>
                                            <p:strVal val="#ppt_w"/>
                                          </p:val>
                                        </p:tav>
                                      </p:tavLst>
                                    </p:anim>
                                    <p:anim calcmode="lin" valueType="num">
                                      <p:cBhvr>
                                        <p:cTn id="103" dur="500" fill="hold"/>
                                        <p:tgtEl>
                                          <p:spTgt spid="62"/>
                                        </p:tgtEl>
                                        <p:attrNameLst>
                                          <p:attrName>ppt_h</p:attrName>
                                        </p:attrNameLst>
                                      </p:cBhvr>
                                      <p:tavLst>
                                        <p:tav tm="0">
                                          <p:val>
                                            <p:fltVal val="0"/>
                                          </p:val>
                                        </p:tav>
                                        <p:tav tm="100000">
                                          <p:val>
                                            <p:strVal val="#ppt_h"/>
                                          </p:val>
                                        </p:tav>
                                      </p:tavLst>
                                    </p:anim>
                                  </p:childTnLst>
                                </p:cTn>
                              </p:par>
                            </p:childTnLst>
                          </p:cTn>
                        </p:par>
                        <p:par>
                          <p:cTn id="104" fill="hold">
                            <p:stCondLst>
                              <p:cond delay="7500"/>
                            </p:stCondLst>
                            <p:childTnLst>
                              <p:par>
                                <p:cTn id="105" presetID="23" presetClass="entr" presetSubtype="32" fill="hold" grpId="0" nodeType="afterEffect">
                                  <p:stCondLst>
                                    <p:cond delay="0"/>
                                  </p:stCondLst>
                                  <p:childTnLst>
                                    <p:set>
                                      <p:cBhvr>
                                        <p:cTn id="106" dur="1" fill="hold">
                                          <p:stCondLst>
                                            <p:cond delay="0"/>
                                          </p:stCondLst>
                                        </p:cTn>
                                        <p:tgtEl>
                                          <p:spTgt spid="81"/>
                                        </p:tgtEl>
                                        <p:attrNameLst>
                                          <p:attrName>style.visibility</p:attrName>
                                        </p:attrNameLst>
                                      </p:cBhvr>
                                      <p:to>
                                        <p:strVal val="visible"/>
                                      </p:to>
                                    </p:set>
                                    <p:anim calcmode="lin" valueType="num">
                                      <p:cBhvr>
                                        <p:cTn id="107" dur="500" fill="hold"/>
                                        <p:tgtEl>
                                          <p:spTgt spid="81"/>
                                        </p:tgtEl>
                                        <p:attrNameLst>
                                          <p:attrName>ppt_w</p:attrName>
                                        </p:attrNameLst>
                                      </p:cBhvr>
                                      <p:tavLst>
                                        <p:tav tm="0">
                                          <p:val>
                                            <p:strVal val="4*#ppt_w"/>
                                          </p:val>
                                        </p:tav>
                                        <p:tav tm="100000">
                                          <p:val>
                                            <p:strVal val="#ppt_w"/>
                                          </p:val>
                                        </p:tav>
                                      </p:tavLst>
                                    </p:anim>
                                    <p:anim calcmode="lin" valueType="num">
                                      <p:cBhvr>
                                        <p:cTn id="108" dur="500" fill="hold"/>
                                        <p:tgtEl>
                                          <p:spTgt spid="81"/>
                                        </p:tgtEl>
                                        <p:attrNameLst>
                                          <p:attrName>ppt_h</p:attrName>
                                        </p:attrNameLst>
                                      </p:cBhvr>
                                      <p:tavLst>
                                        <p:tav tm="0">
                                          <p:val>
                                            <p:strVal val="4*#ppt_h"/>
                                          </p:val>
                                        </p:tav>
                                        <p:tav tm="100000">
                                          <p:val>
                                            <p:strVal val="#ppt_h"/>
                                          </p:val>
                                        </p:tav>
                                      </p:tavLst>
                                    </p:anim>
                                  </p:childTnLst>
                                </p:cTn>
                              </p:par>
                              <p:par>
                                <p:cTn id="109" presetID="23" presetClass="entr" presetSubtype="32" fill="hold" nodeType="with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p:cTn id="111" dur="500" fill="hold"/>
                                        <p:tgtEl>
                                          <p:spTgt spid="87"/>
                                        </p:tgtEl>
                                        <p:attrNameLst>
                                          <p:attrName>ppt_w</p:attrName>
                                        </p:attrNameLst>
                                      </p:cBhvr>
                                      <p:tavLst>
                                        <p:tav tm="0">
                                          <p:val>
                                            <p:strVal val="4*#ppt_w"/>
                                          </p:val>
                                        </p:tav>
                                        <p:tav tm="100000">
                                          <p:val>
                                            <p:strVal val="#ppt_w"/>
                                          </p:val>
                                        </p:tav>
                                      </p:tavLst>
                                    </p:anim>
                                    <p:anim calcmode="lin" valueType="num">
                                      <p:cBhvr>
                                        <p:cTn id="112" dur="500" fill="hold"/>
                                        <p:tgtEl>
                                          <p:spTgt spid="87"/>
                                        </p:tgtEl>
                                        <p:attrNameLst>
                                          <p:attrName>ppt_h</p:attrName>
                                        </p:attrNameLst>
                                      </p:cBhvr>
                                      <p:tavLst>
                                        <p:tav tm="0">
                                          <p:val>
                                            <p:strVal val="4*#ppt_h"/>
                                          </p:val>
                                        </p:tav>
                                        <p:tav tm="100000">
                                          <p:val>
                                            <p:strVal val="#ppt_h"/>
                                          </p:val>
                                        </p:tav>
                                      </p:tavLst>
                                    </p:anim>
                                  </p:childTnLst>
                                </p:cTn>
                              </p:par>
                            </p:childTnLst>
                          </p:cTn>
                        </p:par>
                        <p:par>
                          <p:cTn id="113" fill="hold">
                            <p:stCondLst>
                              <p:cond delay="8000"/>
                            </p:stCondLst>
                            <p:childTnLst>
                              <p:par>
                                <p:cTn id="114" presetID="23" presetClass="entr" presetSubtype="16"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p:cTn id="116" dur="500" fill="hold"/>
                                        <p:tgtEl>
                                          <p:spTgt spid="88"/>
                                        </p:tgtEl>
                                        <p:attrNameLst>
                                          <p:attrName>ppt_w</p:attrName>
                                        </p:attrNameLst>
                                      </p:cBhvr>
                                      <p:tavLst>
                                        <p:tav tm="0">
                                          <p:val>
                                            <p:fltVal val="0"/>
                                          </p:val>
                                        </p:tav>
                                        <p:tav tm="100000">
                                          <p:val>
                                            <p:strVal val="#ppt_w"/>
                                          </p:val>
                                        </p:tav>
                                      </p:tavLst>
                                    </p:anim>
                                    <p:anim calcmode="lin" valueType="num">
                                      <p:cBhvr>
                                        <p:cTn id="117" dur="500" fill="hold"/>
                                        <p:tgtEl>
                                          <p:spTgt spid="88"/>
                                        </p:tgtEl>
                                        <p:attrNameLst>
                                          <p:attrName>ppt_h</p:attrName>
                                        </p:attrNameLst>
                                      </p:cBhvr>
                                      <p:tavLst>
                                        <p:tav tm="0">
                                          <p:val>
                                            <p:fltVal val="0"/>
                                          </p:val>
                                        </p:tav>
                                        <p:tav tm="100000">
                                          <p:val>
                                            <p:strVal val="#ppt_h"/>
                                          </p:val>
                                        </p:tav>
                                      </p:tavLst>
                                    </p:anim>
                                  </p:childTnLst>
                                </p:cTn>
                              </p:par>
                            </p:childTnLst>
                          </p:cTn>
                        </p:par>
                        <p:par>
                          <p:cTn id="118" fill="hold">
                            <p:stCondLst>
                              <p:cond delay="8500"/>
                            </p:stCondLst>
                            <p:childTnLst>
                              <p:par>
                                <p:cTn id="119" presetID="23" presetClass="entr" presetSubtype="32"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p:cTn id="121" dur="500" fill="hold"/>
                                        <p:tgtEl>
                                          <p:spTgt spid="89"/>
                                        </p:tgtEl>
                                        <p:attrNameLst>
                                          <p:attrName>ppt_w</p:attrName>
                                        </p:attrNameLst>
                                      </p:cBhvr>
                                      <p:tavLst>
                                        <p:tav tm="0">
                                          <p:val>
                                            <p:strVal val="4*#ppt_w"/>
                                          </p:val>
                                        </p:tav>
                                        <p:tav tm="100000">
                                          <p:val>
                                            <p:strVal val="#ppt_w"/>
                                          </p:val>
                                        </p:tav>
                                      </p:tavLst>
                                    </p:anim>
                                    <p:anim calcmode="lin" valueType="num">
                                      <p:cBhvr>
                                        <p:cTn id="122" dur="500" fill="hold"/>
                                        <p:tgtEl>
                                          <p:spTgt spid="89"/>
                                        </p:tgtEl>
                                        <p:attrNameLst>
                                          <p:attrName>ppt_h</p:attrName>
                                        </p:attrNameLst>
                                      </p:cBhvr>
                                      <p:tavLst>
                                        <p:tav tm="0">
                                          <p:val>
                                            <p:strVal val="4*#ppt_h"/>
                                          </p:val>
                                        </p:tav>
                                        <p:tav tm="100000">
                                          <p:val>
                                            <p:strVal val="#ppt_h"/>
                                          </p:val>
                                        </p:tav>
                                      </p:tavLst>
                                    </p:anim>
                                  </p:childTnLst>
                                </p:cTn>
                              </p:par>
                            </p:childTnLst>
                          </p:cTn>
                        </p:par>
                        <p:par>
                          <p:cTn id="123" fill="hold">
                            <p:stCondLst>
                              <p:cond delay="9000"/>
                            </p:stCondLst>
                            <p:childTnLst>
                              <p:par>
                                <p:cTn id="124" presetID="9" presetClass="entr" presetSubtype="0" fill="hold" grpId="0" nodeType="afterEffect">
                                  <p:stCondLst>
                                    <p:cond delay="0"/>
                                  </p:stCondLst>
                                  <p:childTnLst>
                                    <p:set>
                                      <p:cBhvr>
                                        <p:cTn id="125" dur="1" fill="hold">
                                          <p:stCondLst>
                                            <p:cond delay="0"/>
                                          </p:stCondLst>
                                        </p:cTn>
                                        <p:tgtEl>
                                          <p:spTgt spid="82"/>
                                        </p:tgtEl>
                                        <p:attrNameLst>
                                          <p:attrName>style.visibility</p:attrName>
                                        </p:attrNameLst>
                                      </p:cBhvr>
                                      <p:to>
                                        <p:strVal val="visible"/>
                                      </p:to>
                                    </p:set>
                                    <p:animEffect transition="in" filter="dissolve">
                                      <p:cBhvr>
                                        <p:cTn id="126" dur="500"/>
                                        <p:tgtEl>
                                          <p:spTgt spid="82"/>
                                        </p:tgtEl>
                                      </p:cBhvr>
                                    </p:animEffect>
                                  </p:childTnLst>
                                </p:cTn>
                              </p:par>
                              <p:par>
                                <p:cTn id="127" presetID="9" presetClass="entr" presetSubtype="0" fill="hold" grpId="0" nodeType="withEffect">
                                  <p:stCondLst>
                                    <p:cond delay="0"/>
                                  </p:stCondLst>
                                  <p:childTnLst>
                                    <p:set>
                                      <p:cBhvr>
                                        <p:cTn id="128" dur="1" fill="hold">
                                          <p:stCondLst>
                                            <p:cond delay="0"/>
                                          </p:stCondLst>
                                        </p:cTn>
                                        <p:tgtEl>
                                          <p:spTgt spid="83"/>
                                        </p:tgtEl>
                                        <p:attrNameLst>
                                          <p:attrName>style.visibility</p:attrName>
                                        </p:attrNameLst>
                                      </p:cBhvr>
                                      <p:to>
                                        <p:strVal val="visible"/>
                                      </p:to>
                                    </p:set>
                                    <p:animEffect transition="in" filter="dissolve">
                                      <p:cBhvr>
                                        <p:cTn id="129" dur="500"/>
                                        <p:tgtEl>
                                          <p:spTgt spid="83"/>
                                        </p:tgtEl>
                                      </p:cBhvr>
                                    </p:animEffect>
                                  </p:childTnLst>
                                </p:cTn>
                              </p:par>
                              <p:par>
                                <p:cTn id="130" presetID="9" presetClass="entr" presetSubtype="0" fill="hold" grpId="0" nodeType="withEffect">
                                  <p:stCondLst>
                                    <p:cond delay="0"/>
                                  </p:stCondLst>
                                  <p:childTnLst>
                                    <p:set>
                                      <p:cBhvr>
                                        <p:cTn id="131" dur="1" fill="hold">
                                          <p:stCondLst>
                                            <p:cond delay="0"/>
                                          </p:stCondLst>
                                        </p:cTn>
                                        <p:tgtEl>
                                          <p:spTgt spid="84"/>
                                        </p:tgtEl>
                                        <p:attrNameLst>
                                          <p:attrName>style.visibility</p:attrName>
                                        </p:attrNameLst>
                                      </p:cBhvr>
                                      <p:to>
                                        <p:strVal val="visible"/>
                                      </p:to>
                                    </p:set>
                                    <p:animEffect transition="in" filter="dissolve">
                                      <p:cBhvr>
                                        <p:cTn id="132" dur="500"/>
                                        <p:tgtEl>
                                          <p:spTgt spid="84"/>
                                        </p:tgtEl>
                                      </p:cBhvr>
                                    </p:animEffect>
                                  </p:childTnLst>
                                </p:cTn>
                              </p:par>
                              <p:par>
                                <p:cTn id="133" presetID="9" presetClass="entr" presetSubtype="0" fill="hold" grpId="0" nodeType="withEffect">
                                  <p:stCondLst>
                                    <p:cond delay="0"/>
                                  </p:stCondLst>
                                  <p:childTnLst>
                                    <p:set>
                                      <p:cBhvr>
                                        <p:cTn id="134" dur="1" fill="hold">
                                          <p:stCondLst>
                                            <p:cond delay="0"/>
                                          </p:stCondLst>
                                        </p:cTn>
                                        <p:tgtEl>
                                          <p:spTgt spid="85"/>
                                        </p:tgtEl>
                                        <p:attrNameLst>
                                          <p:attrName>style.visibility</p:attrName>
                                        </p:attrNameLst>
                                      </p:cBhvr>
                                      <p:to>
                                        <p:strVal val="visible"/>
                                      </p:to>
                                    </p:set>
                                    <p:animEffect transition="in" filter="dissolve">
                                      <p:cBhvr>
                                        <p:cTn id="135"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55" grpId="0"/>
      <p:bldP spid="56" grpId="0"/>
      <p:bldP spid="57" grpId="0"/>
      <p:bldP spid="58" grpId="0"/>
      <p:bldP spid="59" grpId="0"/>
      <p:bldP spid="60" grpId="0"/>
      <p:bldP spid="62" grpId="0"/>
      <p:bldP spid="65" grpId="0"/>
      <p:bldP spid="67" grpId="0"/>
      <p:bldP spid="69" grpId="0"/>
      <p:bldP spid="70" grpId="0"/>
      <p:bldP spid="76" grpId="0"/>
      <p:bldP spid="78" grpId="0"/>
      <p:bldP spid="80" grpId="0"/>
      <p:bldP spid="81" grpId="0"/>
      <p:bldP spid="82" grpId="0"/>
      <p:bldP spid="83" grpId="0"/>
      <p:bldP spid="84" grpId="0"/>
      <p:bldP spid="85" grpId="0"/>
      <p:bldP spid="88" grpId="0"/>
      <p:bldP spid="8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6040"/>
            <a:ext cx="8904855" cy="1399600"/>
          </a:xfrm>
        </p:spPr>
        <p:txBody>
          <a:bodyPr/>
          <a:lstStyle/>
          <a:p>
            <a:r>
              <a:rPr lang="en-US" dirty="0" smtClean="0"/>
              <a:t>How Banks Create Money</a:t>
            </a:r>
            <a:br>
              <a:rPr lang="en-US" dirty="0" smtClean="0"/>
            </a:br>
            <a:r>
              <a:rPr lang="en-US" dirty="0" smtClean="0"/>
              <a:t>by Extending Loans</a:t>
            </a:r>
          </a:p>
        </p:txBody>
      </p:sp>
      <p:sp>
        <p:nvSpPr>
          <p:cNvPr id="3" name="Content Placeholder 2"/>
          <p:cNvSpPr>
            <a:spLocks noGrp="1"/>
          </p:cNvSpPr>
          <p:nvPr>
            <p:ph idx="1"/>
          </p:nvPr>
        </p:nvSpPr>
        <p:spPr>
          <a:xfrm>
            <a:off x="140675" y="1555640"/>
            <a:ext cx="8883750" cy="4359106"/>
          </a:xfrm>
        </p:spPr>
        <p:txBody>
          <a:bodyPr/>
          <a:lstStyle/>
          <a:p>
            <a:pPr marL="231775" indent="-231775"/>
            <a:r>
              <a:rPr lang="en-US" sz="2500" dirty="0" smtClean="0">
                <a:solidFill>
                  <a:srgbClr val="32302A"/>
                </a:solidFill>
              </a:rPr>
              <a:t>The lower the percentage of the reserve requirement, the greater the potential expansion in the money supply resulting from the creation of new reserves. </a:t>
            </a:r>
          </a:p>
          <a:p>
            <a:pPr marL="231775" indent="-231775"/>
            <a:r>
              <a:rPr lang="en-US" sz="2500" dirty="0" smtClean="0">
                <a:solidFill>
                  <a:srgbClr val="32302A"/>
                </a:solidFill>
              </a:rPr>
              <a:t>The fractional reserve requirement places a ceiling on potential money creation from new reserves. </a:t>
            </a:r>
          </a:p>
          <a:p>
            <a:pPr marL="231775" indent="-231775"/>
            <a:r>
              <a:rPr lang="en-US" sz="2500" dirty="0" smtClean="0">
                <a:solidFill>
                  <a:srgbClr val="32302A"/>
                </a:solidFill>
              </a:rPr>
              <a:t>Actual </a:t>
            </a:r>
            <a:r>
              <a:rPr lang="en-US" sz="2500" b="1" i="1" dirty="0" smtClean="0">
                <a:solidFill>
                  <a:srgbClr val="32302A"/>
                </a:solidFill>
              </a:rPr>
              <a:t>deposit multiplier </a:t>
            </a:r>
            <a:r>
              <a:rPr lang="en-US" sz="2500" dirty="0" smtClean="0">
                <a:solidFill>
                  <a:srgbClr val="32302A"/>
                </a:solidFill>
              </a:rPr>
              <a:t>will be less than the potential because: </a:t>
            </a:r>
          </a:p>
          <a:p>
            <a:pPr marL="631825" lvl="1" indent="-231775"/>
            <a:r>
              <a:rPr lang="en-US" sz="2400" dirty="0" smtClean="0">
                <a:solidFill>
                  <a:srgbClr val="32302A"/>
                </a:solidFill>
              </a:rPr>
              <a:t>some persons will hold currency rather than bank deposits, and, </a:t>
            </a:r>
          </a:p>
          <a:p>
            <a:pPr marL="631825" lvl="1" indent="-231775"/>
            <a:r>
              <a:rPr lang="en-US" sz="2400" dirty="0" smtClean="0">
                <a:solidFill>
                  <a:srgbClr val="32302A"/>
                </a:solidFill>
              </a:rPr>
              <a:t>some banks may not use all their excess reserves to extend loans.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Right)">
                                      <p:cBhvr>
                                        <p:cTn id="11" dur="500"/>
                                        <p:tgtEl>
                                          <p:spTgt spid="3">
                                            <p:txEl>
                                              <p:pRg st="1" end="1"/>
                                            </p:txEl>
                                          </p:spTgt>
                                        </p:tgtEl>
                                      </p:cBhvr>
                                    </p:animEffect>
                                  </p:childTnLst>
                                </p:cTn>
                              </p:par>
                            </p:childTnLst>
                          </p:cTn>
                        </p:par>
                        <p:par>
                          <p:cTn id="12" fill="hold">
                            <p:stCondLst>
                              <p:cond delay="1000"/>
                            </p:stCondLst>
                            <p:childTnLst>
                              <p:par>
                                <p:cTn id="13" presetID="18" presetClass="entr" presetSubtype="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Right)">
                                      <p:cBhvr>
                                        <p:cTn id="19" dur="500"/>
                                        <p:tgtEl>
                                          <p:spTgt spid="3">
                                            <p:txEl>
                                              <p:pRg st="3" end="3"/>
                                            </p:txEl>
                                          </p:spTgt>
                                        </p:tgtEl>
                                      </p:cBhvr>
                                    </p:animEffect>
                                  </p:childTnLst>
                                </p:cTn>
                              </p:par>
                            </p:childTnLst>
                          </p:cTn>
                        </p:par>
                        <p:par>
                          <p:cTn id="20" fill="hold">
                            <p:stCondLst>
                              <p:cond delay="2000"/>
                            </p:stCondLst>
                            <p:childTnLst>
                              <p:par>
                                <p:cTn id="21" presetID="18" presetClass="entr" presetSubtype="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Righ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What is the primary source of earnings of commercial banks? </a:t>
            </a:r>
          </a:p>
          <a:p>
            <a:pPr marL="341313" indent="-341313">
              <a:buAutoNum type="arabicPeriod"/>
            </a:pPr>
            <a:r>
              <a:rPr lang="en-US" sz="2600" dirty="0" smtClean="0">
                <a:solidFill>
                  <a:srgbClr val="32302A"/>
                </a:solidFill>
              </a:rPr>
              <a:t>What is a fractional reserve banking system? How does it influence the ability of banks to create money?  Will banks hold excess reserves?  Why or why not?</a:t>
            </a:r>
          </a:p>
          <a:p>
            <a:pPr marL="341313" indent="-341313">
              <a:buAutoNum type="arabicPeriod"/>
            </a:pPr>
            <a:r>
              <a:rPr lang="en-US" sz="2600" dirty="0" smtClean="0">
                <a:solidFill>
                  <a:srgbClr val="32302A"/>
                </a:solidFill>
              </a:rPr>
              <a:t>Suppose you withdraw $1,000 from your checking account. How does this affect </a:t>
            </a:r>
          </a:p>
          <a:p>
            <a:pPr marL="622300" indent="-336550">
              <a:buNone/>
            </a:pPr>
            <a:r>
              <a:rPr lang="en-US" sz="2600" dirty="0" smtClean="0">
                <a:solidFill>
                  <a:srgbClr val="32302A"/>
                </a:solidFill>
              </a:rPr>
              <a:t>(a) the supply of money, </a:t>
            </a:r>
          </a:p>
          <a:p>
            <a:pPr marL="622300" indent="-336550">
              <a:buNone/>
            </a:pPr>
            <a:r>
              <a:rPr lang="en-US" sz="2600" dirty="0" smtClean="0">
                <a:solidFill>
                  <a:srgbClr val="32302A"/>
                </a:solidFill>
              </a:rPr>
              <a:t>(</a:t>
            </a:r>
            <a:r>
              <a:rPr lang="en-US" sz="2600" dirty="0" err="1" smtClean="0">
                <a:solidFill>
                  <a:srgbClr val="32302A"/>
                </a:solidFill>
              </a:rPr>
              <a:t>b</a:t>
            </a:r>
            <a:r>
              <a:rPr lang="en-US" sz="2600" dirty="0" smtClean="0">
                <a:solidFill>
                  <a:srgbClr val="32302A"/>
                </a:solidFill>
              </a:rPr>
              <a:t>) the reserves of your bank, and, </a:t>
            </a:r>
          </a:p>
          <a:p>
            <a:pPr marL="622300" indent="-336550">
              <a:buNone/>
            </a:pPr>
            <a:r>
              <a:rPr lang="en-US" sz="2600" dirty="0" smtClean="0">
                <a:solidFill>
                  <a:srgbClr val="32302A"/>
                </a:solidFill>
              </a:rPr>
              <a:t>(</a:t>
            </a:r>
            <a:r>
              <a:rPr lang="en-US" sz="2600" dirty="0" err="1" smtClean="0">
                <a:solidFill>
                  <a:srgbClr val="32302A"/>
                </a:solidFill>
              </a:rPr>
              <a:t>c</a:t>
            </a:r>
            <a:r>
              <a:rPr lang="en-US" sz="2600" dirty="0" smtClean="0">
                <a:solidFill>
                  <a:srgbClr val="32302A"/>
                </a:solidFill>
              </a:rPr>
              <a:t>) the excess reserves of your bank? </a:t>
            </a:r>
          </a:p>
          <a:p>
            <a:pPr marL="341313" indent="-341313">
              <a:buNone/>
            </a:pPr>
            <a:endParaRPr lang="en-US" sz="2600" dirty="0" smtClean="0">
              <a:solidFill>
                <a:srgbClr val="32302A"/>
              </a:solidFill>
            </a:endParaRP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What Is Money? </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9817"/>
            <a:ext cx="7772400" cy="1864086"/>
          </a:xfrm>
        </p:spPr>
        <p:txBody>
          <a:bodyPr anchor="ctr"/>
          <a:lstStyle/>
          <a:p>
            <a:r>
              <a:rPr lang="en-US" dirty="0" smtClean="0"/>
              <a:t>The Federal Reserve System</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46360"/>
            <a:ext cx="8932985" cy="495849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764948"/>
          </a:xfrm>
        </p:spPr>
        <p:txBody>
          <a:bodyPr/>
          <a:lstStyle/>
          <a:p>
            <a:r>
              <a:rPr lang="en-US" dirty="0" smtClean="0"/>
              <a:t>The Federal Reserve</a:t>
            </a:r>
          </a:p>
        </p:txBody>
      </p:sp>
      <p:sp>
        <p:nvSpPr>
          <p:cNvPr id="3" name="Content Placeholder 2"/>
          <p:cNvSpPr>
            <a:spLocks noGrp="1"/>
          </p:cNvSpPr>
          <p:nvPr>
            <p:ph idx="1"/>
          </p:nvPr>
        </p:nvSpPr>
        <p:spPr>
          <a:xfrm>
            <a:off x="140675" y="970396"/>
            <a:ext cx="8883750" cy="4583071"/>
          </a:xfrm>
        </p:spPr>
        <p:txBody>
          <a:bodyPr/>
          <a:lstStyle/>
          <a:p>
            <a:pPr marL="231775" indent="-231775"/>
            <a:r>
              <a:rPr lang="en-US" sz="2600" dirty="0" smtClean="0">
                <a:solidFill>
                  <a:srgbClr val="32302A"/>
                </a:solidFill>
              </a:rPr>
              <a:t>The Federal Reserve (the Fed), created in 1913, is the central bank for the United States.</a:t>
            </a:r>
          </a:p>
          <a:p>
            <a:pPr marL="231775" indent="-231775"/>
            <a:r>
              <a:rPr lang="en-US" sz="2600" dirty="0" smtClean="0">
                <a:solidFill>
                  <a:srgbClr val="32302A"/>
                </a:solidFill>
              </a:rPr>
              <a:t>The Federal Reserve is responsible for the creation of a stable monetary climate for the entire U.S. economy.  </a:t>
            </a:r>
          </a:p>
          <a:p>
            <a:pPr marL="631825" lvl="1" indent="-231775"/>
            <a:r>
              <a:rPr lang="en-US" dirty="0" smtClean="0">
                <a:solidFill>
                  <a:srgbClr val="32302A"/>
                </a:solidFill>
              </a:rPr>
              <a:t>It controls the money supply of the U.S., </a:t>
            </a:r>
          </a:p>
          <a:p>
            <a:pPr marL="631825" lvl="1" indent="-231775"/>
            <a:r>
              <a:rPr lang="en-US" dirty="0" smtClean="0">
                <a:solidFill>
                  <a:srgbClr val="32302A"/>
                </a:solidFill>
              </a:rPr>
              <a:t>serves as a “banker’s bank” or “bank of last resort” </a:t>
            </a:r>
            <a:br>
              <a:rPr lang="en-US" dirty="0" smtClean="0">
                <a:solidFill>
                  <a:srgbClr val="32302A"/>
                </a:solidFill>
              </a:rPr>
            </a:br>
            <a:r>
              <a:rPr lang="en-US" dirty="0" smtClean="0">
                <a:solidFill>
                  <a:srgbClr val="32302A"/>
                </a:solidFill>
              </a:rPr>
              <a:t>for U.S. banks, and,</a:t>
            </a:r>
          </a:p>
          <a:p>
            <a:pPr marL="631825" lvl="1" indent="-231775"/>
            <a:r>
              <a:rPr lang="en-US" dirty="0" smtClean="0">
                <a:solidFill>
                  <a:srgbClr val="32302A"/>
                </a:solidFill>
              </a:rPr>
              <a:t>regulates the banking sector.</a:t>
            </a:r>
          </a:p>
          <a:p>
            <a:pPr marL="231775" indent="-231775"/>
            <a:r>
              <a:rPr lang="en-US" sz="2600" dirty="0" smtClean="0">
                <a:solidFill>
                  <a:srgbClr val="32302A"/>
                </a:solidFill>
              </a:rPr>
              <a:t>In short, the Federal Reserve is responsible for the conduct </a:t>
            </a:r>
            <a:br>
              <a:rPr lang="en-US" sz="2600" dirty="0" smtClean="0">
                <a:solidFill>
                  <a:srgbClr val="32302A"/>
                </a:solidFill>
              </a:rPr>
            </a:br>
            <a:r>
              <a:rPr lang="en-US" sz="2600" dirty="0" smtClean="0">
                <a:solidFill>
                  <a:srgbClr val="32302A"/>
                </a:solidFill>
              </a:rPr>
              <a:t>of U.S. monetary policy.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Horizont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6"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7612"/>
            <a:ext cx="8904855" cy="625631"/>
          </a:xfrm>
        </p:spPr>
        <p:txBody>
          <a:bodyPr/>
          <a:lstStyle/>
          <a:p>
            <a:r>
              <a:rPr lang="en-US" sz="3600" dirty="0" smtClean="0"/>
              <a:t>The Federal Reserve System</a:t>
            </a:r>
          </a:p>
        </p:txBody>
      </p:sp>
      <p:sp>
        <p:nvSpPr>
          <p:cNvPr id="61" name="Text Box 10"/>
          <p:cNvSpPr txBox="1">
            <a:spLocks noChangeArrowheads="1"/>
          </p:cNvSpPr>
          <p:nvPr/>
        </p:nvSpPr>
        <p:spPr bwMode="auto">
          <a:xfrm>
            <a:off x="73111" y="1823526"/>
            <a:ext cx="4191923" cy="360611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a:t>
            </a:r>
            <a:r>
              <a:rPr lang="en-US" sz="2000" b="1" i="1" dirty="0" smtClean="0">
                <a:latin typeface="Times New Roman" pitchFamily="18" charset="0"/>
                <a:cs typeface="Times New Roman" pitchFamily="18" charset="0"/>
              </a:rPr>
              <a:t>Board of Governors </a:t>
            </a:r>
            <a:r>
              <a:rPr lang="en-US" sz="2000" dirty="0" smtClean="0">
                <a:latin typeface="Times New Roman" pitchFamily="18" charset="0"/>
                <a:cs typeface="Times New Roman" pitchFamily="18" charset="0"/>
              </a:rPr>
              <a:t>is at the center of </a:t>
            </a:r>
            <a:r>
              <a:rPr lang="en-US" sz="2000" b="1" i="1" dirty="0" smtClean="0">
                <a:latin typeface="Times New Roman" pitchFamily="18" charset="0"/>
                <a:cs typeface="Times New Roman" pitchFamily="18" charset="0"/>
              </a:rPr>
              <a:t>Federal Reserve</a:t>
            </a:r>
            <a:r>
              <a:rPr lang="en-US" sz="2000" dirty="0" smtClean="0">
                <a:latin typeface="Times New Roman" pitchFamily="18" charset="0"/>
                <a:cs typeface="Times New Roman" pitchFamily="18" charset="0"/>
              </a:rPr>
              <a:t> operations.</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board sets all rates &amp; regulations for the depository institutions. </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seven members of the Board of Governors also serve on the </a:t>
            </a:r>
            <a:r>
              <a:rPr lang="en-US" sz="2000" b="1" i="1" dirty="0" smtClean="0">
                <a:latin typeface="Times New Roman" pitchFamily="18" charset="0"/>
                <a:cs typeface="Times New Roman" pitchFamily="18" charset="0"/>
              </a:rPr>
              <a:t>Federal Open Market Committee</a:t>
            </a:r>
            <a:r>
              <a:rPr lang="en-US" sz="2000" dirty="0" smtClean="0">
                <a:latin typeface="Times New Roman" pitchFamily="18" charset="0"/>
                <a:cs typeface="Times New Roman" pitchFamily="18" charset="0"/>
              </a:rPr>
              <a:t> (FOMC).</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FOMC is a 12-member board that establishes Fed policy regarding the buying and selling of government securities.</a:t>
            </a:r>
          </a:p>
        </p:txBody>
      </p:sp>
      <p:cxnSp>
        <p:nvCxnSpPr>
          <p:cNvPr id="92" name="Straight Connector 91"/>
          <p:cNvCxnSpPr/>
          <p:nvPr/>
        </p:nvCxnSpPr>
        <p:spPr>
          <a:xfrm>
            <a:off x="4227681"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80" name="Group 64"/>
          <p:cNvGrpSpPr>
            <a:grpSpLocks/>
          </p:cNvGrpSpPr>
          <p:nvPr/>
        </p:nvGrpSpPr>
        <p:grpSpPr bwMode="auto">
          <a:xfrm>
            <a:off x="6696358" y="4939656"/>
            <a:ext cx="2238375" cy="869950"/>
            <a:chOff x="4053" y="3384"/>
            <a:chExt cx="1410" cy="548"/>
          </a:xfrm>
        </p:grpSpPr>
        <p:sp>
          <p:nvSpPr>
            <p:cNvPr id="81" name="Line 20"/>
            <p:cNvSpPr>
              <a:spLocks noChangeShapeType="1"/>
            </p:cNvSpPr>
            <p:nvPr/>
          </p:nvSpPr>
          <p:spPr bwMode="auto">
            <a:xfrm>
              <a:off x="4762" y="3384"/>
              <a:ext cx="1" cy="19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grpSp>
          <p:nvGrpSpPr>
            <p:cNvPr id="82" name="Group 63"/>
            <p:cNvGrpSpPr>
              <a:grpSpLocks/>
            </p:cNvGrpSpPr>
            <p:nvPr/>
          </p:nvGrpSpPr>
          <p:grpSpPr bwMode="auto">
            <a:xfrm>
              <a:off x="4053" y="3588"/>
              <a:ext cx="1410" cy="344"/>
              <a:chOff x="4065" y="3552"/>
              <a:chExt cx="1410" cy="344"/>
            </a:xfrm>
          </p:grpSpPr>
          <p:sp>
            <p:nvSpPr>
              <p:cNvPr id="83" name="Freeform 22"/>
              <p:cNvSpPr>
                <a:spLocks/>
              </p:cNvSpPr>
              <p:nvPr/>
            </p:nvSpPr>
            <p:spPr bwMode="auto">
              <a:xfrm>
                <a:off x="4065" y="3552"/>
                <a:ext cx="1410" cy="344"/>
              </a:xfrm>
              <a:custGeom>
                <a:avLst/>
                <a:gdLst/>
                <a:ahLst/>
                <a:cxnLst>
                  <a:cxn ang="0">
                    <a:pos x="0" y="1313"/>
                  </a:cxn>
                  <a:cxn ang="0">
                    <a:pos x="0" y="0"/>
                  </a:cxn>
                  <a:cxn ang="0">
                    <a:pos x="4431" y="0"/>
                  </a:cxn>
                  <a:cxn ang="0">
                    <a:pos x="4431" y="1313"/>
                  </a:cxn>
                  <a:cxn ang="0">
                    <a:pos x="0" y="1313"/>
                  </a:cxn>
                  <a:cxn ang="0">
                    <a:pos x="0" y="1313"/>
                  </a:cxn>
                  <a:cxn ang="0">
                    <a:pos x="0" y="1313"/>
                  </a:cxn>
                </a:cxnLst>
                <a:rect l="0" t="0" r="r" b="b"/>
                <a:pathLst>
                  <a:path w="4431" h="1313">
                    <a:moveTo>
                      <a:pt x="0" y="1313"/>
                    </a:moveTo>
                    <a:lnTo>
                      <a:pt x="0" y="0"/>
                    </a:lnTo>
                    <a:lnTo>
                      <a:pt x="4431" y="0"/>
                    </a:lnTo>
                    <a:lnTo>
                      <a:pt x="4431" y="1313"/>
                    </a:lnTo>
                    <a:lnTo>
                      <a:pt x="0" y="1313"/>
                    </a:lnTo>
                    <a:lnTo>
                      <a:pt x="0" y="1313"/>
                    </a:lnTo>
                    <a:lnTo>
                      <a:pt x="0" y="1313"/>
                    </a:lnTo>
                  </a:path>
                </a:pathLst>
              </a:custGeom>
              <a:solidFill>
                <a:srgbClr val="FFFFCC"/>
              </a:solidFill>
              <a:ln w="190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sp>
            <p:nvSpPr>
              <p:cNvPr id="84" name="Rectangle 23"/>
              <p:cNvSpPr>
                <a:spLocks noChangeArrowheads="1"/>
              </p:cNvSpPr>
              <p:nvPr/>
            </p:nvSpPr>
            <p:spPr bwMode="auto">
              <a:xfrm>
                <a:off x="4461" y="3559"/>
                <a:ext cx="636"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The Public</a:t>
                </a:r>
                <a:r>
                  <a:rPr kumimoji="0" lang="en-US" sz="1600" dirty="0">
                    <a:solidFill>
                      <a:srgbClr val="000000"/>
                    </a:solidFill>
                    <a:latin typeface="Times New Roman"/>
                    <a:cs typeface="Times New Roman"/>
                  </a:rPr>
                  <a:t>: </a:t>
                </a:r>
                <a:endParaRPr kumimoji="0" lang="en-US" sz="1600" b="0" dirty="0">
                  <a:solidFill>
                    <a:schemeClr val="tx1"/>
                  </a:solidFill>
                  <a:latin typeface="Times New Roman"/>
                  <a:cs typeface="Times New Roman"/>
                </a:endParaRPr>
              </a:p>
            </p:txBody>
          </p:sp>
          <p:sp>
            <p:nvSpPr>
              <p:cNvPr id="85" name="Rectangle 24"/>
              <p:cNvSpPr>
                <a:spLocks noChangeArrowheads="1"/>
              </p:cNvSpPr>
              <p:nvPr/>
            </p:nvSpPr>
            <p:spPr bwMode="auto">
              <a:xfrm>
                <a:off x="4111" y="3693"/>
                <a:ext cx="1364"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i="1">
                    <a:solidFill>
                      <a:srgbClr val="000000"/>
                    </a:solidFill>
                    <a:latin typeface="Times New Roman"/>
                    <a:cs typeface="Times New Roman"/>
                  </a:rPr>
                  <a:t>Households &amp; businesses</a:t>
                </a:r>
                <a:endParaRPr kumimoji="0" lang="en-US" sz="1600" b="0" i="1">
                  <a:solidFill>
                    <a:schemeClr val="tx1"/>
                  </a:solidFill>
                  <a:latin typeface="Times New Roman"/>
                  <a:cs typeface="Times New Roman"/>
                </a:endParaRPr>
              </a:p>
            </p:txBody>
          </p:sp>
        </p:grpSp>
      </p:grpSp>
      <p:grpSp>
        <p:nvGrpSpPr>
          <p:cNvPr id="86" name="Group 70"/>
          <p:cNvGrpSpPr>
            <a:grpSpLocks/>
          </p:cNvGrpSpPr>
          <p:nvPr/>
        </p:nvGrpSpPr>
        <p:grpSpPr bwMode="auto">
          <a:xfrm>
            <a:off x="6796370" y="3721051"/>
            <a:ext cx="2025650" cy="1306513"/>
            <a:chOff x="4128" y="2109"/>
            <a:chExt cx="1276" cy="823"/>
          </a:xfrm>
        </p:grpSpPr>
        <p:grpSp>
          <p:nvGrpSpPr>
            <p:cNvPr id="87" name="Group 69"/>
            <p:cNvGrpSpPr>
              <a:grpSpLocks/>
            </p:cNvGrpSpPr>
            <p:nvPr/>
          </p:nvGrpSpPr>
          <p:grpSpPr bwMode="auto">
            <a:xfrm>
              <a:off x="4128" y="2307"/>
              <a:ext cx="1276" cy="625"/>
              <a:chOff x="4128" y="2307"/>
              <a:chExt cx="1276" cy="625"/>
            </a:xfrm>
          </p:grpSpPr>
          <p:sp>
            <p:nvSpPr>
              <p:cNvPr id="89" name="Freeform 4"/>
              <p:cNvSpPr>
                <a:spLocks/>
              </p:cNvSpPr>
              <p:nvPr/>
            </p:nvSpPr>
            <p:spPr bwMode="auto">
              <a:xfrm>
                <a:off x="4128" y="2307"/>
                <a:ext cx="1276" cy="625"/>
              </a:xfrm>
              <a:custGeom>
                <a:avLst/>
                <a:gdLst/>
                <a:ahLst/>
                <a:cxnLst>
                  <a:cxn ang="0">
                    <a:pos x="0" y="0"/>
                  </a:cxn>
                  <a:cxn ang="0">
                    <a:pos x="4431" y="0"/>
                  </a:cxn>
                  <a:cxn ang="0">
                    <a:pos x="4431" y="2266"/>
                  </a:cxn>
                  <a:cxn ang="0">
                    <a:pos x="0" y="2266"/>
                  </a:cxn>
                  <a:cxn ang="0">
                    <a:pos x="0" y="0"/>
                  </a:cxn>
                  <a:cxn ang="0">
                    <a:pos x="0" y="0"/>
                  </a:cxn>
                  <a:cxn ang="0">
                    <a:pos x="0" y="0"/>
                  </a:cxn>
                </a:cxnLst>
                <a:rect l="0" t="0" r="r" b="b"/>
                <a:pathLst>
                  <a:path w="4431" h="2266">
                    <a:moveTo>
                      <a:pt x="0" y="0"/>
                    </a:moveTo>
                    <a:lnTo>
                      <a:pt x="4431" y="0"/>
                    </a:lnTo>
                    <a:lnTo>
                      <a:pt x="4431" y="2266"/>
                    </a:lnTo>
                    <a:lnTo>
                      <a:pt x="0" y="2266"/>
                    </a:lnTo>
                    <a:lnTo>
                      <a:pt x="0" y="0"/>
                    </a:lnTo>
                    <a:lnTo>
                      <a:pt x="0" y="0"/>
                    </a:lnTo>
                    <a:lnTo>
                      <a:pt x="0" y="0"/>
                    </a:lnTo>
                  </a:path>
                </a:pathLst>
              </a:custGeom>
              <a:solidFill>
                <a:srgbClr val="FFFFCC"/>
              </a:solidFill>
              <a:ln w="190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sp>
            <p:nvSpPr>
              <p:cNvPr id="90" name="Rectangle 5"/>
              <p:cNvSpPr>
                <a:spLocks noChangeArrowheads="1"/>
              </p:cNvSpPr>
              <p:nvPr/>
            </p:nvSpPr>
            <p:spPr bwMode="auto">
              <a:xfrm>
                <a:off x="4175" y="2368"/>
                <a:ext cx="1170" cy="50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a:cs typeface="Times New Roman"/>
                  </a:rPr>
                  <a:t>Commercial </a:t>
                </a:r>
                <a:r>
                  <a:rPr kumimoji="0" lang="en-US" sz="1600" b="1" i="1" dirty="0" smtClean="0">
                    <a:solidFill>
                      <a:srgbClr val="000000"/>
                    </a:solidFill>
                    <a:latin typeface="Times New Roman"/>
                    <a:cs typeface="Times New Roman"/>
                  </a:rPr>
                  <a:t>Banks</a:t>
                </a:r>
                <a:r>
                  <a:rPr kumimoji="0" lang="en-US" sz="1600" b="0" dirty="0" smtClean="0">
                    <a:solidFill>
                      <a:srgbClr val="000000"/>
                    </a:solidFill>
                    <a:latin typeface="Times New Roman"/>
                    <a:cs typeface="Times New Roman"/>
                  </a:rPr>
                  <a:t>,</a:t>
                </a:r>
                <a:br>
                  <a:rPr kumimoji="0" lang="en-US" sz="1600" b="0" dirty="0" smtClean="0">
                    <a:solidFill>
                      <a:srgbClr val="000000"/>
                    </a:solidFill>
                    <a:latin typeface="Times New Roman"/>
                    <a:cs typeface="Times New Roman"/>
                  </a:rPr>
                </a:br>
                <a:r>
                  <a:rPr kumimoji="0" lang="en-US" sz="1600" b="1" i="1" dirty="0">
                    <a:solidFill>
                      <a:srgbClr val="000000"/>
                    </a:solidFill>
                    <a:latin typeface="Times New Roman"/>
                    <a:cs typeface="Times New Roman"/>
                  </a:rPr>
                  <a:t>Savings &amp; </a:t>
                </a:r>
                <a:r>
                  <a:rPr kumimoji="0" lang="en-US" sz="1600" b="1" i="1" dirty="0" smtClean="0">
                    <a:solidFill>
                      <a:srgbClr val="000000"/>
                    </a:solidFill>
                    <a:latin typeface="Times New Roman"/>
                    <a:cs typeface="Times New Roman"/>
                  </a:rPr>
                  <a:t>Loans</a:t>
                </a:r>
                <a:r>
                  <a:rPr kumimoji="0" lang="en-US" sz="1600" b="0" dirty="0" smtClean="0">
                    <a:solidFill>
                      <a:srgbClr val="000000"/>
                    </a:solidFill>
                    <a:latin typeface="Times New Roman"/>
                    <a:cs typeface="Times New Roman"/>
                  </a:rPr>
                  <a:t>,</a:t>
                </a:r>
                <a:br>
                  <a:rPr kumimoji="0" lang="en-US" sz="1600" b="0" dirty="0" smtClean="0">
                    <a:solidFill>
                      <a:srgbClr val="000000"/>
                    </a:solidFill>
                    <a:latin typeface="Times New Roman"/>
                    <a:cs typeface="Times New Roman"/>
                  </a:rPr>
                </a:br>
                <a:r>
                  <a:rPr kumimoji="0" lang="en-US" sz="1600" b="1" i="1" dirty="0">
                    <a:solidFill>
                      <a:srgbClr val="000000"/>
                    </a:solidFill>
                    <a:latin typeface="Times New Roman"/>
                    <a:cs typeface="Times New Roman"/>
                  </a:rPr>
                  <a:t>Credit </a:t>
                </a:r>
                <a:r>
                  <a:rPr kumimoji="0" lang="en-US" sz="1600" b="1" i="1" dirty="0" smtClean="0">
                    <a:solidFill>
                      <a:srgbClr val="000000"/>
                    </a:solidFill>
                    <a:latin typeface="Times New Roman"/>
                    <a:cs typeface="Times New Roman"/>
                  </a:rPr>
                  <a:t>Unions</a:t>
                </a:r>
                <a:r>
                  <a:rPr kumimoji="0" lang="en-US" sz="1600" b="0" dirty="0" smtClean="0">
                    <a:solidFill>
                      <a:srgbClr val="000000"/>
                    </a:solidFill>
                    <a:latin typeface="Times New Roman"/>
                    <a:cs typeface="Times New Roman"/>
                  </a:rPr>
                  <a:t>, and</a:t>
                </a:r>
                <a:br>
                  <a:rPr kumimoji="0" lang="en-US" sz="1600" b="0" dirty="0" smtClean="0">
                    <a:solidFill>
                      <a:srgbClr val="000000"/>
                    </a:solidFill>
                    <a:latin typeface="Times New Roman"/>
                    <a:cs typeface="Times New Roman"/>
                  </a:rPr>
                </a:br>
                <a:r>
                  <a:rPr kumimoji="0" lang="en-US" sz="1600" b="0" dirty="0">
                    <a:solidFill>
                      <a:srgbClr val="000000"/>
                    </a:solidFill>
                    <a:latin typeface="Times New Roman"/>
                    <a:cs typeface="Times New Roman"/>
                  </a:rPr>
                  <a:t>Mutual Savings Banks</a:t>
                </a:r>
              </a:p>
            </p:txBody>
          </p:sp>
        </p:grpSp>
        <p:sp>
          <p:nvSpPr>
            <p:cNvPr id="88" name="Line 10"/>
            <p:cNvSpPr>
              <a:spLocks noChangeShapeType="1"/>
            </p:cNvSpPr>
            <p:nvPr/>
          </p:nvSpPr>
          <p:spPr bwMode="auto">
            <a:xfrm>
              <a:off x="4766" y="2109"/>
              <a:ext cx="1" cy="19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grpSp>
      <p:grpSp>
        <p:nvGrpSpPr>
          <p:cNvPr id="96" name="Group 73"/>
          <p:cNvGrpSpPr>
            <a:grpSpLocks/>
          </p:cNvGrpSpPr>
          <p:nvPr/>
        </p:nvGrpSpPr>
        <p:grpSpPr bwMode="auto">
          <a:xfrm>
            <a:off x="6616731" y="2721273"/>
            <a:ext cx="2117725" cy="1063625"/>
            <a:chOff x="4019" y="1342"/>
            <a:chExt cx="1334" cy="670"/>
          </a:xfrm>
        </p:grpSpPr>
        <p:sp>
          <p:nvSpPr>
            <p:cNvPr id="98" name="Line 44"/>
            <p:cNvSpPr>
              <a:spLocks noChangeShapeType="1"/>
            </p:cNvSpPr>
            <p:nvPr/>
          </p:nvSpPr>
          <p:spPr bwMode="auto">
            <a:xfrm>
              <a:off x="4019" y="1346"/>
              <a:ext cx="726" cy="0"/>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sp>
          <p:nvSpPr>
            <p:cNvPr id="99" name="Line 38"/>
            <p:cNvSpPr>
              <a:spLocks noChangeShapeType="1"/>
            </p:cNvSpPr>
            <p:nvPr/>
          </p:nvSpPr>
          <p:spPr bwMode="auto">
            <a:xfrm>
              <a:off x="4750" y="1342"/>
              <a:ext cx="1" cy="19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grpSp>
          <p:nvGrpSpPr>
            <p:cNvPr id="100" name="Group 67"/>
            <p:cNvGrpSpPr>
              <a:grpSpLocks/>
            </p:cNvGrpSpPr>
            <p:nvPr/>
          </p:nvGrpSpPr>
          <p:grpSpPr bwMode="auto">
            <a:xfrm>
              <a:off x="4148" y="1514"/>
              <a:ext cx="1205" cy="498"/>
              <a:chOff x="4136" y="1612"/>
              <a:chExt cx="1205" cy="498"/>
            </a:xfrm>
          </p:grpSpPr>
          <p:sp>
            <p:nvSpPr>
              <p:cNvPr id="101" name="Freeform 65"/>
              <p:cNvSpPr>
                <a:spLocks/>
              </p:cNvSpPr>
              <p:nvPr/>
            </p:nvSpPr>
            <p:spPr bwMode="auto">
              <a:xfrm>
                <a:off x="4136" y="1612"/>
                <a:ext cx="1205" cy="498"/>
              </a:xfrm>
              <a:custGeom>
                <a:avLst/>
                <a:gdLst/>
                <a:ahLst/>
                <a:cxnLst>
                  <a:cxn ang="0">
                    <a:pos x="0" y="0"/>
                  </a:cxn>
                  <a:cxn ang="0">
                    <a:pos x="4431" y="0"/>
                  </a:cxn>
                  <a:cxn ang="0">
                    <a:pos x="4431" y="2266"/>
                  </a:cxn>
                  <a:cxn ang="0">
                    <a:pos x="0" y="2266"/>
                  </a:cxn>
                  <a:cxn ang="0">
                    <a:pos x="0" y="0"/>
                  </a:cxn>
                  <a:cxn ang="0">
                    <a:pos x="0" y="0"/>
                  </a:cxn>
                  <a:cxn ang="0">
                    <a:pos x="0" y="0"/>
                  </a:cxn>
                </a:cxnLst>
                <a:rect l="0" t="0" r="r" b="b"/>
                <a:pathLst>
                  <a:path w="4431" h="2266">
                    <a:moveTo>
                      <a:pt x="0" y="0"/>
                    </a:moveTo>
                    <a:lnTo>
                      <a:pt x="4431" y="0"/>
                    </a:lnTo>
                    <a:lnTo>
                      <a:pt x="4431" y="2266"/>
                    </a:lnTo>
                    <a:lnTo>
                      <a:pt x="0" y="2266"/>
                    </a:lnTo>
                    <a:lnTo>
                      <a:pt x="0" y="0"/>
                    </a:lnTo>
                    <a:lnTo>
                      <a:pt x="0" y="0"/>
                    </a:lnTo>
                    <a:lnTo>
                      <a:pt x="0" y="0"/>
                    </a:lnTo>
                  </a:path>
                </a:pathLst>
              </a:custGeom>
              <a:solidFill>
                <a:srgbClr val="FFFFCC"/>
              </a:solidFill>
              <a:ln w="190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sp>
            <p:nvSpPr>
              <p:cNvPr id="102" name="Rectangle 41"/>
              <p:cNvSpPr>
                <a:spLocks noChangeArrowheads="1"/>
              </p:cNvSpPr>
              <p:nvPr/>
            </p:nvSpPr>
            <p:spPr bwMode="auto">
              <a:xfrm>
                <a:off x="4206" y="1662"/>
                <a:ext cx="1069" cy="253"/>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1" i="1" dirty="0">
                    <a:solidFill>
                      <a:srgbClr val="000000"/>
                    </a:solidFill>
                    <a:latin typeface="Times New Roman"/>
                    <a:cs typeface="Times New Roman"/>
                  </a:rPr>
                  <a:t>12 Federal Reserve</a:t>
                </a:r>
                <a:br>
                  <a:rPr kumimoji="0" lang="en-US" sz="1600" b="1" i="1" dirty="0">
                    <a:solidFill>
                      <a:srgbClr val="000000"/>
                    </a:solidFill>
                    <a:latin typeface="Times New Roman"/>
                    <a:cs typeface="Times New Roman"/>
                  </a:rPr>
                </a:br>
                <a:r>
                  <a:rPr kumimoji="0" lang="en-US" sz="1600" b="1" i="1" dirty="0">
                    <a:solidFill>
                      <a:srgbClr val="000000"/>
                    </a:solidFill>
                    <a:latin typeface="Times New Roman"/>
                    <a:cs typeface="Times New Roman"/>
                  </a:rPr>
                  <a:t>District Banks</a:t>
                </a:r>
              </a:p>
            </p:txBody>
          </p:sp>
          <p:sp>
            <p:nvSpPr>
              <p:cNvPr id="103" name="Rectangle 43"/>
              <p:cNvSpPr>
                <a:spLocks noChangeArrowheads="1"/>
              </p:cNvSpPr>
              <p:nvPr/>
            </p:nvSpPr>
            <p:spPr bwMode="auto">
              <a:xfrm>
                <a:off x="4304" y="1901"/>
                <a:ext cx="829"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i="1" dirty="0">
                    <a:solidFill>
                      <a:srgbClr val="000000"/>
                    </a:solidFill>
                    <a:latin typeface="Times New Roman"/>
                    <a:cs typeface="Times New Roman"/>
                  </a:rPr>
                  <a:t>  (25 branches)</a:t>
                </a:r>
                <a:endParaRPr kumimoji="0" lang="en-US" sz="1600" b="0" i="1" dirty="0">
                  <a:solidFill>
                    <a:schemeClr val="tx1"/>
                  </a:solidFill>
                  <a:latin typeface="Times New Roman"/>
                  <a:cs typeface="Times New Roman"/>
                </a:endParaRPr>
              </a:p>
            </p:txBody>
          </p:sp>
        </p:grpSp>
      </p:grpSp>
      <p:grpSp>
        <p:nvGrpSpPr>
          <p:cNvPr id="104" name="Group 74"/>
          <p:cNvGrpSpPr>
            <a:grpSpLocks/>
          </p:cNvGrpSpPr>
          <p:nvPr/>
        </p:nvGrpSpPr>
        <p:grpSpPr bwMode="auto">
          <a:xfrm>
            <a:off x="4384956" y="2721272"/>
            <a:ext cx="2225675" cy="1981200"/>
            <a:chOff x="2621" y="1342"/>
            <a:chExt cx="1402" cy="1248"/>
          </a:xfrm>
        </p:grpSpPr>
        <p:sp>
          <p:nvSpPr>
            <p:cNvPr id="105" name="Line 26"/>
            <p:cNvSpPr>
              <a:spLocks noChangeShapeType="1"/>
            </p:cNvSpPr>
            <p:nvPr/>
          </p:nvSpPr>
          <p:spPr bwMode="auto">
            <a:xfrm>
              <a:off x="3309" y="1346"/>
              <a:ext cx="714" cy="0"/>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sp>
          <p:nvSpPr>
            <p:cNvPr id="106" name="Line 27"/>
            <p:cNvSpPr>
              <a:spLocks noChangeShapeType="1"/>
            </p:cNvSpPr>
            <p:nvPr/>
          </p:nvSpPr>
          <p:spPr bwMode="auto">
            <a:xfrm>
              <a:off x="3308" y="1342"/>
              <a:ext cx="1" cy="19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grpSp>
          <p:nvGrpSpPr>
            <p:cNvPr id="107" name="Group 71"/>
            <p:cNvGrpSpPr>
              <a:grpSpLocks/>
            </p:cNvGrpSpPr>
            <p:nvPr/>
          </p:nvGrpSpPr>
          <p:grpSpPr bwMode="auto">
            <a:xfrm>
              <a:off x="2621" y="1495"/>
              <a:ext cx="1371" cy="1095"/>
              <a:chOff x="2609" y="1593"/>
              <a:chExt cx="1371" cy="1095"/>
            </a:xfrm>
          </p:grpSpPr>
          <p:sp>
            <p:nvSpPr>
              <p:cNvPr id="108" name="Freeform 29"/>
              <p:cNvSpPr>
                <a:spLocks/>
              </p:cNvSpPr>
              <p:nvPr/>
            </p:nvSpPr>
            <p:spPr bwMode="auto">
              <a:xfrm>
                <a:off x="2609" y="1593"/>
                <a:ext cx="1371" cy="1095"/>
              </a:xfrm>
              <a:custGeom>
                <a:avLst/>
                <a:gdLst/>
                <a:ahLst/>
                <a:cxnLst>
                  <a:cxn ang="0">
                    <a:pos x="0" y="0"/>
                  </a:cxn>
                  <a:cxn ang="0">
                    <a:pos x="4761" y="0"/>
                  </a:cxn>
                  <a:cxn ang="0">
                    <a:pos x="4761" y="2649"/>
                  </a:cxn>
                  <a:cxn ang="0">
                    <a:pos x="0" y="2649"/>
                  </a:cxn>
                  <a:cxn ang="0">
                    <a:pos x="0" y="0"/>
                  </a:cxn>
                  <a:cxn ang="0">
                    <a:pos x="0" y="0"/>
                  </a:cxn>
                  <a:cxn ang="0">
                    <a:pos x="0" y="0"/>
                  </a:cxn>
                </a:cxnLst>
                <a:rect l="0" t="0" r="r" b="b"/>
                <a:pathLst>
                  <a:path w="4761" h="2649">
                    <a:moveTo>
                      <a:pt x="0" y="0"/>
                    </a:moveTo>
                    <a:lnTo>
                      <a:pt x="4761" y="0"/>
                    </a:lnTo>
                    <a:lnTo>
                      <a:pt x="4761" y="2649"/>
                    </a:lnTo>
                    <a:lnTo>
                      <a:pt x="0" y="2649"/>
                    </a:lnTo>
                    <a:lnTo>
                      <a:pt x="0" y="0"/>
                    </a:lnTo>
                    <a:lnTo>
                      <a:pt x="0" y="0"/>
                    </a:lnTo>
                    <a:lnTo>
                      <a:pt x="0" y="0"/>
                    </a:lnTo>
                  </a:path>
                </a:pathLst>
              </a:custGeom>
              <a:solidFill>
                <a:srgbClr val="FFFFCC"/>
              </a:solidFill>
              <a:ln w="190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sp>
            <p:nvSpPr>
              <p:cNvPr id="109" name="Rectangle 30"/>
              <p:cNvSpPr>
                <a:spLocks noChangeArrowheads="1"/>
              </p:cNvSpPr>
              <p:nvPr/>
            </p:nvSpPr>
            <p:spPr bwMode="auto">
              <a:xfrm>
                <a:off x="2902" y="1662"/>
                <a:ext cx="751" cy="253"/>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600" b="1" i="1" dirty="0">
                    <a:solidFill>
                      <a:srgbClr val="000000"/>
                    </a:solidFill>
                    <a:latin typeface="Times New Roman"/>
                    <a:cs typeface="Times New Roman"/>
                  </a:rPr>
                  <a:t>Open Market</a:t>
                </a:r>
                <a:br>
                  <a:rPr kumimoji="0" lang="en-US" sz="1600" b="1" i="1" dirty="0">
                    <a:solidFill>
                      <a:srgbClr val="000000"/>
                    </a:solidFill>
                    <a:latin typeface="Times New Roman"/>
                    <a:cs typeface="Times New Roman"/>
                  </a:rPr>
                </a:br>
                <a:r>
                  <a:rPr kumimoji="0" lang="en-US" sz="1600" b="1" i="1" dirty="0">
                    <a:solidFill>
                      <a:srgbClr val="000000"/>
                    </a:solidFill>
                    <a:latin typeface="Times New Roman"/>
                    <a:cs typeface="Times New Roman"/>
                  </a:rPr>
                  <a:t>Committee</a:t>
                </a:r>
                <a:endParaRPr kumimoji="0" lang="en-US" sz="1600" b="1" i="1" dirty="0">
                  <a:solidFill>
                    <a:schemeClr val="tx1"/>
                  </a:solidFill>
                  <a:latin typeface="Times New Roman"/>
                  <a:cs typeface="Times New Roman"/>
                </a:endParaRPr>
              </a:p>
            </p:txBody>
          </p:sp>
          <p:sp>
            <p:nvSpPr>
              <p:cNvPr id="110" name="Rectangle 31"/>
              <p:cNvSpPr>
                <a:spLocks noChangeArrowheads="1"/>
              </p:cNvSpPr>
              <p:nvPr/>
            </p:nvSpPr>
            <p:spPr bwMode="auto">
              <a:xfrm>
                <a:off x="2633" y="1930"/>
                <a:ext cx="1309" cy="701"/>
              </a:xfrm>
              <a:prstGeom prst="rect">
                <a:avLst/>
              </a:prstGeom>
              <a:noFill/>
              <a:ln w="9525">
                <a:noFill/>
                <a:miter lim="800000"/>
                <a:headEnd/>
                <a:tailEnd/>
              </a:ln>
            </p:spPr>
            <p:txBody>
              <a:bodyPr wrap="square" lIns="0" tIns="0" rIns="0" bIns="0">
                <a:prstTxWarp prst="textNoShape">
                  <a:avLst/>
                </a:prstTxWarp>
                <a:spAutoFit/>
              </a:bodyPr>
              <a:lstStyle/>
              <a:p>
                <a:pPr algn="ctr">
                  <a:lnSpc>
                    <a:spcPct val="90000"/>
                  </a:lnSpc>
                </a:pPr>
                <a:r>
                  <a:rPr kumimoji="0" lang="en-US" sz="1600" b="0" i="1" dirty="0">
                    <a:solidFill>
                      <a:srgbClr val="000000"/>
                    </a:solidFill>
                    <a:latin typeface="Times New Roman"/>
                    <a:cs typeface="Times New Roman"/>
                  </a:rPr>
                  <a:t>Board of Governors &amp;</a:t>
                </a:r>
                <a:br>
                  <a:rPr kumimoji="0" lang="en-US" sz="1600" b="0" i="1" dirty="0">
                    <a:solidFill>
                      <a:srgbClr val="000000"/>
                    </a:solidFill>
                    <a:latin typeface="Times New Roman"/>
                    <a:cs typeface="Times New Roman"/>
                  </a:rPr>
                </a:br>
                <a:r>
                  <a:rPr kumimoji="0" lang="en-US" sz="1600" b="0" i="1" dirty="0">
                    <a:solidFill>
                      <a:srgbClr val="000000"/>
                    </a:solidFill>
                    <a:latin typeface="Times New Roman"/>
                    <a:cs typeface="Times New Roman"/>
                  </a:rPr>
                  <a:t>5 Federal Reserve Bank </a:t>
                </a:r>
                <a:br>
                  <a:rPr kumimoji="0" lang="en-US" sz="1600" b="0" i="1" dirty="0">
                    <a:solidFill>
                      <a:srgbClr val="000000"/>
                    </a:solidFill>
                    <a:latin typeface="Times New Roman"/>
                    <a:cs typeface="Times New Roman"/>
                  </a:rPr>
                </a:br>
                <a:r>
                  <a:rPr kumimoji="0" lang="en-US" sz="1600" b="0" i="1" dirty="0">
                    <a:solidFill>
                      <a:srgbClr val="000000"/>
                    </a:solidFill>
                    <a:latin typeface="Times New Roman"/>
                    <a:cs typeface="Times New Roman"/>
                  </a:rPr>
                  <a:t>Presidents (alternating </a:t>
                </a:r>
                <a:br>
                  <a:rPr kumimoji="0" lang="en-US" sz="1600" b="0" i="1" dirty="0">
                    <a:solidFill>
                      <a:srgbClr val="000000"/>
                    </a:solidFill>
                    <a:latin typeface="Times New Roman"/>
                    <a:cs typeface="Times New Roman"/>
                  </a:rPr>
                </a:br>
                <a:r>
                  <a:rPr kumimoji="0" lang="en-US" sz="1600" b="0" i="1" dirty="0">
                    <a:solidFill>
                      <a:srgbClr val="000000"/>
                    </a:solidFill>
                    <a:latin typeface="Times New Roman"/>
                    <a:cs typeface="Times New Roman"/>
                  </a:rPr>
                  <a:t>terms, New York Bank</a:t>
                </a:r>
                <a:br>
                  <a:rPr kumimoji="0" lang="en-US" sz="1600" b="0" i="1" dirty="0">
                    <a:solidFill>
                      <a:srgbClr val="000000"/>
                    </a:solidFill>
                    <a:latin typeface="Times New Roman"/>
                    <a:cs typeface="Times New Roman"/>
                  </a:rPr>
                </a:br>
                <a:r>
                  <a:rPr kumimoji="0" lang="en-US" sz="1600" b="0" i="1" dirty="0">
                    <a:solidFill>
                      <a:srgbClr val="000000"/>
                    </a:solidFill>
                    <a:latin typeface="Times New Roman"/>
                    <a:cs typeface="Times New Roman"/>
                  </a:rPr>
                  <a:t>always represented).</a:t>
                </a:r>
                <a:endParaRPr kumimoji="0" lang="en-US" sz="1600" dirty="0">
                  <a:solidFill>
                    <a:srgbClr val="000000"/>
                  </a:solidFill>
                  <a:latin typeface="Times New Roman"/>
                  <a:cs typeface="Times New Roman"/>
                </a:endParaRPr>
              </a:p>
            </p:txBody>
          </p:sp>
        </p:grpSp>
      </p:grpSp>
      <p:sp>
        <p:nvSpPr>
          <p:cNvPr id="111" name="Line 36"/>
          <p:cNvSpPr>
            <a:spLocks noChangeShapeType="1"/>
          </p:cNvSpPr>
          <p:nvPr/>
        </p:nvSpPr>
        <p:spPr bwMode="auto">
          <a:xfrm>
            <a:off x="6615145" y="2395836"/>
            <a:ext cx="1588" cy="336550"/>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grpSp>
        <p:nvGrpSpPr>
          <p:cNvPr id="91" name="Group 72"/>
          <p:cNvGrpSpPr>
            <a:grpSpLocks/>
          </p:cNvGrpSpPr>
          <p:nvPr/>
        </p:nvGrpSpPr>
        <p:grpSpPr bwMode="auto">
          <a:xfrm>
            <a:off x="5477749" y="1352749"/>
            <a:ext cx="2230438" cy="1128715"/>
            <a:chOff x="3278" y="527"/>
            <a:chExt cx="1405" cy="711"/>
          </a:xfrm>
        </p:grpSpPr>
        <p:sp>
          <p:nvSpPr>
            <p:cNvPr id="93" name="Freeform 12"/>
            <p:cNvSpPr>
              <a:spLocks/>
            </p:cNvSpPr>
            <p:nvPr/>
          </p:nvSpPr>
          <p:spPr bwMode="auto">
            <a:xfrm>
              <a:off x="3341" y="527"/>
              <a:ext cx="1279" cy="711"/>
            </a:xfrm>
            <a:custGeom>
              <a:avLst/>
              <a:gdLst/>
              <a:ahLst/>
              <a:cxnLst>
                <a:cxn ang="0">
                  <a:pos x="0" y="0"/>
                </a:cxn>
                <a:cxn ang="0">
                  <a:pos x="4761" y="0"/>
                </a:cxn>
                <a:cxn ang="0">
                  <a:pos x="4761" y="2649"/>
                </a:cxn>
                <a:cxn ang="0">
                  <a:pos x="0" y="2649"/>
                </a:cxn>
                <a:cxn ang="0">
                  <a:pos x="0" y="0"/>
                </a:cxn>
                <a:cxn ang="0">
                  <a:pos x="0" y="0"/>
                </a:cxn>
                <a:cxn ang="0">
                  <a:pos x="0" y="0"/>
                </a:cxn>
              </a:cxnLst>
              <a:rect l="0" t="0" r="r" b="b"/>
              <a:pathLst>
                <a:path w="4761" h="2649">
                  <a:moveTo>
                    <a:pt x="0" y="0"/>
                  </a:moveTo>
                  <a:lnTo>
                    <a:pt x="4761" y="0"/>
                  </a:lnTo>
                  <a:lnTo>
                    <a:pt x="4761" y="2649"/>
                  </a:lnTo>
                  <a:lnTo>
                    <a:pt x="0" y="2649"/>
                  </a:lnTo>
                  <a:lnTo>
                    <a:pt x="0" y="0"/>
                  </a:lnTo>
                  <a:lnTo>
                    <a:pt x="0" y="0"/>
                  </a:lnTo>
                  <a:lnTo>
                    <a:pt x="0" y="0"/>
                  </a:lnTo>
                </a:path>
              </a:pathLst>
            </a:custGeom>
            <a:solidFill>
              <a:srgbClr val="FFFFCC"/>
            </a:solidFill>
            <a:ln w="190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sz="1600">
                <a:latin typeface="Times New Roman"/>
                <a:cs typeface="Times New Roman"/>
              </a:endParaRPr>
            </a:p>
          </p:txBody>
        </p:sp>
        <p:sp>
          <p:nvSpPr>
            <p:cNvPr id="94" name="Rectangle 13"/>
            <p:cNvSpPr>
              <a:spLocks noChangeArrowheads="1"/>
            </p:cNvSpPr>
            <p:nvPr/>
          </p:nvSpPr>
          <p:spPr bwMode="auto">
            <a:xfrm>
              <a:off x="3427" y="555"/>
              <a:ext cx="1107" cy="3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1" i="1" dirty="0">
                  <a:solidFill>
                    <a:srgbClr val="000000"/>
                  </a:solidFill>
                  <a:latin typeface="Times New Roman"/>
                  <a:cs typeface="Times New Roman"/>
                </a:rPr>
                <a:t>Federal Reserve</a:t>
              </a:r>
              <a:br>
                <a:rPr kumimoji="0" lang="en-US" sz="1600" b="1" i="1" dirty="0">
                  <a:solidFill>
                    <a:srgbClr val="000000"/>
                  </a:solidFill>
                  <a:latin typeface="Times New Roman"/>
                  <a:cs typeface="Times New Roman"/>
                </a:rPr>
              </a:br>
              <a:r>
                <a:rPr kumimoji="0" lang="en-US" sz="1600" b="1" i="1" dirty="0">
                  <a:solidFill>
                    <a:srgbClr val="000000"/>
                  </a:solidFill>
                  <a:latin typeface="Times New Roman"/>
                  <a:cs typeface="Times New Roman"/>
                </a:rPr>
                <a:t>Board of Governors </a:t>
              </a:r>
            </a:p>
            <a:p>
              <a:pPr algn="ctr">
                <a:lnSpc>
                  <a:spcPct val="80000"/>
                </a:lnSpc>
              </a:pPr>
              <a:r>
                <a:rPr kumimoji="0" lang="en-US" sz="1600" dirty="0">
                  <a:solidFill>
                    <a:srgbClr val="000000"/>
                  </a:solidFill>
                  <a:latin typeface="Times New Roman"/>
                  <a:cs typeface="Times New Roman"/>
                </a:rPr>
                <a:t> </a:t>
              </a:r>
            </a:p>
          </p:txBody>
        </p:sp>
        <p:sp>
          <p:nvSpPr>
            <p:cNvPr id="95" name="Rectangle 16"/>
            <p:cNvSpPr>
              <a:spLocks noChangeArrowheads="1"/>
            </p:cNvSpPr>
            <p:nvPr/>
          </p:nvSpPr>
          <p:spPr bwMode="auto">
            <a:xfrm>
              <a:off x="3278" y="825"/>
              <a:ext cx="1405" cy="377"/>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kumimoji="0" lang="en-US" sz="1600" b="0" i="1" dirty="0">
                  <a:solidFill>
                    <a:srgbClr val="000000"/>
                  </a:solidFill>
                  <a:latin typeface="Times New Roman"/>
                  <a:cs typeface="Times New Roman"/>
                </a:rPr>
                <a:t>7 members appointed</a:t>
              </a:r>
              <a:r>
                <a:rPr kumimoji="0" lang="en-US" sz="1600" b="0" i="1" dirty="0" smtClean="0">
                  <a:solidFill>
                    <a:srgbClr val="000000"/>
                  </a:solidFill>
                  <a:latin typeface="Times New Roman"/>
                  <a:cs typeface="Times New Roman"/>
                </a:rPr>
                <a:t> </a:t>
              </a:r>
              <a:br>
                <a:rPr kumimoji="0" lang="en-US" sz="1600" b="0" i="1" dirty="0" smtClean="0">
                  <a:solidFill>
                    <a:srgbClr val="000000"/>
                  </a:solidFill>
                  <a:latin typeface="Times New Roman"/>
                  <a:cs typeface="Times New Roman"/>
                </a:rPr>
              </a:br>
              <a:r>
                <a:rPr kumimoji="0" lang="en-US" sz="1600" b="0" i="1" dirty="0" smtClean="0">
                  <a:solidFill>
                    <a:srgbClr val="000000"/>
                  </a:solidFill>
                  <a:latin typeface="Times New Roman"/>
                  <a:cs typeface="Times New Roman"/>
                </a:rPr>
                <a:t>by </a:t>
              </a:r>
              <a:r>
                <a:rPr kumimoji="0" lang="en-US" sz="1600" b="0" i="1" dirty="0">
                  <a:solidFill>
                    <a:srgbClr val="000000"/>
                  </a:solidFill>
                  <a:latin typeface="Times New Roman"/>
                  <a:cs typeface="Times New Roman"/>
                </a:rPr>
                <a:t>the president</a:t>
              </a:r>
              <a:r>
                <a:rPr kumimoji="0" lang="en-US" sz="1600" b="0" i="1" dirty="0" smtClean="0">
                  <a:solidFill>
                    <a:srgbClr val="000000"/>
                  </a:solidFill>
                  <a:latin typeface="Times New Roman"/>
                  <a:cs typeface="Times New Roman"/>
                </a:rPr>
                <a:t>, with consent </a:t>
              </a:r>
              <a:r>
                <a:rPr kumimoji="0" lang="en-US" sz="1600" b="0" i="1" dirty="0">
                  <a:solidFill>
                    <a:srgbClr val="000000"/>
                  </a:solidFill>
                  <a:latin typeface="Times New Roman"/>
                  <a:cs typeface="Times New Roman"/>
                </a:rPr>
                <a:t>of</a:t>
              </a:r>
              <a:r>
                <a:rPr kumimoji="0" lang="en-US" sz="1600" b="0" i="1" dirty="0" smtClean="0">
                  <a:solidFill>
                    <a:srgbClr val="000000"/>
                  </a:solidFill>
                  <a:latin typeface="Times New Roman"/>
                  <a:cs typeface="Times New Roman"/>
                </a:rPr>
                <a:t> U.S</a:t>
              </a:r>
              <a:r>
                <a:rPr kumimoji="0" lang="en-US" sz="1600" b="0" i="1" dirty="0">
                  <a:solidFill>
                    <a:srgbClr val="000000"/>
                  </a:solidFill>
                  <a:latin typeface="Times New Roman"/>
                  <a:cs typeface="Times New Roman"/>
                </a:rPr>
                <a:t>. Senate</a:t>
              </a:r>
            </a:p>
          </p:txBody>
        </p:sp>
      </p:gr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91"/>
                                        </p:tgtEl>
                                        <p:attrNameLst>
                                          <p:attrName>style.visibility</p:attrName>
                                        </p:attrNameLst>
                                      </p:cBhvr>
                                      <p:to>
                                        <p:strVal val="visible"/>
                                      </p:to>
                                    </p:set>
                                    <p:animEffect transition="in" filter="dissolve">
                                      <p:cBhvr>
                                        <p:cTn id="13" dur="500"/>
                                        <p:tgtEl>
                                          <p:spTgt spid="9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1">
                                            <p:txEl>
                                              <p:pRg st="1" end="1"/>
                                            </p:txEl>
                                          </p:spTgt>
                                        </p:tgtEl>
                                        <p:attrNameLst>
                                          <p:attrName>style.visibility</p:attrName>
                                        </p:attrNameLst>
                                      </p:cBhvr>
                                      <p:to>
                                        <p:strVal val="visible"/>
                                      </p:to>
                                    </p:set>
                                    <p:animEffect transition="in" filter="fade">
                                      <p:cBhvr>
                                        <p:cTn id="17" dur="500"/>
                                        <p:tgtEl>
                                          <p:spTgt spid="61">
                                            <p:txEl>
                                              <p:pRg st="1" end="1"/>
                                            </p:txEl>
                                          </p:spTgt>
                                        </p:tgtEl>
                                      </p:cBhvr>
                                    </p:animEffect>
                                    <p:anim calcmode="lin" valueType="num">
                                      <p:cBhvr>
                                        <p:cTn id="1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1">
                                            <p:txEl>
                                              <p:pRg st="2" end="2"/>
                                            </p:txEl>
                                          </p:spTgt>
                                        </p:tgtEl>
                                        <p:attrNameLst>
                                          <p:attrName>style.visibility</p:attrName>
                                        </p:attrNameLst>
                                      </p:cBhvr>
                                      <p:to>
                                        <p:strVal val="visible"/>
                                      </p:to>
                                    </p:set>
                                    <p:animEffect transition="in" filter="fade">
                                      <p:cBhvr>
                                        <p:cTn id="24" dur="500"/>
                                        <p:tgtEl>
                                          <p:spTgt spid="61">
                                            <p:txEl>
                                              <p:pRg st="2" end="2"/>
                                            </p:txEl>
                                          </p:spTgt>
                                        </p:tgtEl>
                                      </p:cBhvr>
                                    </p:animEffect>
                                    <p:anim calcmode="lin" valueType="num">
                                      <p:cBhvr>
                                        <p:cTn id="25"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500"/>
                            </p:stCondLst>
                            <p:childTnLst>
                              <p:par>
                                <p:cTn id="28" presetID="17" presetClass="entr" presetSubtype="1" fill="hold" grpId="0" nodeType="afterEffect">
                                  <p:stCondLst>
                                    <p:cond delay="0"/>
                                  </p:stCondLst>
                                  <p:childTnLst>
                                    <p:set>
                                      <p:cBhvr>
                                        <p:cTn id="29" dur="1" fill="hold">
                                          <p:stCondLst>
                                            <p:cond delay="0"/>
                                          </p:stCondLst>
                                        </p:cTn>
                                        <p:tgtEl>
                                          <p:spTgt spid="111"/>
                                        </p:tgtEl>
                                        <p:attrNameLst>
                                          <p:attrName>style.visibility</p:attrName>
                                        </p:attrNameLst>
                                      </p:cBhvr>
                                      <p:to>
                                        <p:strVal val="visible"/>
                                      </p:to>
                                    </p:set>
                                    <p:anim calcmode="lin" valueType="num">
                                      <p:cBhvr>
                                        <p:cTn id="30" dur="500" fill="hold"/>
                                        <p:tgtEl>
                                          <p:spTgt spid="111"/>
                                        </p:tgtEl>
                                        <p:attrNameLst>
                                          <p:attrName>ppt_x</p:attrName>
                                        </p:attrNameLst>
                                      </p:cBhvr>
                                      <p:tavLst>
                                        <p:tav tm="0">
                                          <p:val>
                                            <p:strVal val="#ppt_x"/>
                                          </p:val>
                                        </p:tav>
                                        <p:tav tm="100000">
                                          <p:val>
                                            <p:strVal val="#ppt_x"/>
                                          </p:val>
                                        </p:tav>
                                      </p:tavLst>
                                    </p:anim>
                                    <p:anim calcmode="lin" valueType="num">
                                      <p:cBhvr>
                                        <p:cTn id="31" dur="500" fill="hold"/>
                                        <p:tgtEl>
                                          <p:spTgt spid="111"/>
                                        </p:tgtEl>
                                        <p:attrNameLst>
                                          <p:attrName>ppt_y</p:attrName>
                                        </p:attrNameLst>
                                      </p:cBhvr>
                                      <p:tavLst>
                                        <p:tav tm="0">
                                          <p:val>
                                            <p:strVal val="#ppt_y-#ppt_h/2"/>
                                          </p:val>
                                        </p:tav>
                                        <p:tav tm="100000">
                                          <p:val>
                                            <p:strVal val="#ppt_y"/>
                                          </p:val>
                                        </p:tav>
                                      </p:tavLst>
                                    </p:anim>
                                    <p:anim calcmode="lin" valueType="num">
                                      <p:cBhvr>
                                        <p:cTn id="32" dur="500" fill="hold"/>
                                        <p:tgtEl>
                                          <p:spTgt spid="111"/>
                                        </p:tgtEl>
                                        <p:attrNameLst>
                                          <p:attrName>ppt_w</p:attrName>
                                        </p:attrNameLst>
                                      </p:cBhvr>
                                      <p:tavLst>
                                        <p:tav tm="0">
                                          <p:val>
                                            <p:strVal val="#ppt_w"/>
                                          </p:val>
                                        </p:tav>
                                        <p:tav tm="100000">
                                          <p:val>
                                            <p:strVal val="#ppt_w"/>
                                          </p:val>
                                        </p:tav>
                                      </p:tavLst>
                                    </p:anim>
                                    <p:anim calcmode="lin" valueType="num">
                                      <p:cBhvr>
                                        <p:cTn id="33" dur="500" fill="hold"/>
                                        <p:tgtEl>
                                          <p:spTgt spid="111"/>
                                        </p:tgtEl>
                                        <p:attrNameLst>
                                          <p:attrName>ppt_h</p:attrName>
                                        </p:attrNameLst>
                                      </p:cBhvr>
                                      <p:tavLst>
                                        <p:tav tm="0">
                                          <p:val>
                                            <p:fltVal val="0"/>
                                          </p:val>
                                        </p:tav>
                                        <p:tav tm="100000">
                                          <p:val>
                                            <p:strVal val="#ppt_h"/>
                                          </p:val>
                                        </p:tav>
                                      </p:tavLst>
                                    </p:anim>
                                  </p:childTnLst>
                                </p:cTn>
                              </p:par>
                            </p:childTnLst>
                          </p:cTn>
                        </p:par>
                        <p:par>
                          <p:cTn id="34" fill="hold">
                            <p:stCondLst>
                              <p:cond delay="1000"/>
                            </p:stCondLst>
                            <p:childTnLst>
                              <p:par>
                                <p:cTn id="35" presetID="17" presetClass="entr" presetSubtype="2" fill="hold" nodeType="afterEffect">
                                  <p:stCondLst>
                                    <p:cond delay="0"/>
                                  </p:stCondLst>
                                  <p:childTnLst>
                                    <p:set>
                                      <p:cBhvr>
                                        <p:cTn id="36" dur="1" fill="hold">
                                          <p:stCondLst>
                                            <p:cond delay="0"/>
                                          </p:stCondLst>
                                        </p:cTn>
                                        <p:tgtEl>
                                          <p:spTgt spid="104"/>
                                        </p:tgtEl>
                                        <p:attrNameLst>
                                          <p:attrName>style.visibility</p:attrName>
                                        </p:attrNameLst>
                                      </p:cBhvr>
                                      <p:to>
                                        <p:strVal val="visible"/>
                                      </p:to>
                                    </p:set>
                                    <p:anim calcmode="lin" valueType="num">
                                      <p:cBhvr>
                                        <p:cTn id="37" dur="500" fill="hold"/>
                                        <p:tgtEl>
                                          <p:spTgt spid="104"/>
                                        </p:tgtEl>
                                        <p:attrNameLst>
                                          <p:attrName>ppt_x</p:attrName>
                                        </p:attrNameLst>
                                      </p:cBhvr>
                                      <p:tavLst>
                                        <p:tav tm="0">
                                          <p:val>
                                            <p:strVal val="#ppt_x+#ppt_w/2"/>
                                          </p:val>
                                        </p:tav>
                                        <p:tav tm="100000">
                                          <p:val>
                                            <p:strVal val="#ppt_x"/>
                                          </p:val>
                                        </p:tav>
                                      </p:tavLst>
                                    </p:anim>
                                    <p:anim calcmode="lin" valueType="num">
                                      <p:cBhvr>
                                        <p:cTn id="38" dur="500" fill="hold"/>
                                        <p:tgtEl>
                                          <p:spTgt spid="104"/>
                                        </p:tgtEl>
                                        <p:attrNameLst>
                                          <p:attrName>ppt_y</p:attrName>
                                        </p:attrNameLst>
                                      </p:cBhvr>
                                      <p:tavLst>
                                        <p:tav tm="0">
                                          <p:val>
                                            <p:strVal val="#ppt_y"/>
                                          </p:val>
                                        </p:tav>
                                        <p:tav tm="100000">
                                          <p:val>
                                            <p:strVal val="#ppt_y"/>
                                          </p:val>
                                        </p:tav>
                                      </p:tavLst>
                                    </p:anim>
                                    <p:anim calcmode="lin" valueType="num">
                                      <p:cBhvr>
                                        <p:cTn id="39" dur="500" fill="hold"/>
                                        <p:tgtEl>
                                          <p:spTgt spid="104"/>
                                        </p:tgtEl>
                                        <p:attrNameLst>
                                          <p:attrName>ppt_w</p:attrName>
                                        </p:attrNameLst>
                                      </p:cBhvr>
                                      <p:tavLst>
                                        <p:tav tm="0">
                                          <p:val>
                                            <p:fltVal val="0"/>
                                          </p:val>
                                        </p:tav>
                                        <p:tav tm="100000">
                                          <p:val>
                                            <p:strVal val="#ppt_w"/>
                                          </p:val>
                                        </p:tav>
                                      </p:tavLst>
                                    </p:anim>
                                    <p:anim calcmode="lin" valueType="num">
                                      <p:cBhvr>
                                        <p:cTn id="40" dur="500" fill="hold"/>
                                        <p:tgtEl>
                                          <p:spTgt spid="104"/>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61">
                                            <p:txEl>
                                              <p:pRg st="3" end="3"/>
                                            </p:txEl>
                                          </p:spTgt>
                                        </p:tgtEl>
                                        <p:attrNameLst>
                                          <p:attrName>style.visibility</p:attrName>
                                        </p:attrNameLst>
                                      </p:cBhvr>
                                      <p:to>
                                        <p:strVal val="visible"/>
                                      </p:to>
                                    </p:set>
                                    <p:animEffect transition="in" filter="fade">
                                      <p:cBhvr>
                                        <p:cTn id="45" dur="500"/>
                                        <p:tgtEl>
                                          <p:spTgt spid="61">
                                            <p:txEl>
                                              <p:pRg st="3" end="3"/>
                                            </p:txEl>
                                          </p:spTgt>
                                        </p:tgtEl>
                                      </p:cBhvr>
                                    </p:animEffect>
                                    <p:anim calcmode="lin" valueType="num">
                                      <p:cBhvr>
                                        <p:cTn id="46"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47"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
                            </p:stCondLst>
                            <p:childTnLst>
                              <p:par>
                                <p:cTn id="49" presetID="17" presetClass="entr" presetSubtype="8"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500" fill="hold"/>
                                        <p:tgtEl>
                                          <p:spTgt spid="96"/>
                                        </p:tgtEl>
                                        <p:attrNameLst>
                                          <p:attrName>ppt_x</p:attrName>
                                        </p:attrNameLst>
                                      </p:cBhvr>
                                      <p:tavLst>
                                        <p:tav tm="0">
                                          <p:val>
                                            <p:strVal val="#ppt_x-#ppt_w/2"/>
                                          </p:val>
                                        </p:tav>
                                        <p:tav tm="100000">
                                          <p:val>
                                            <p:strVal val="#ppt_x"/>
                                          </p:val>
                                        </p:tav>
                                      </p:tavLst>
                                    </p:anim>
                                    <p:anim calcmode="lin" valueType="num">
                                      <p:cBhvr>
                                        <p:cTn id="52" dur="500" fill="hold"/>
                                        <p:tgtEl>
                                          <p:spTgt spid="96"/>
                                        </p:tgtEl>
                                        <p:attrNameLst>
                                          <p:attrName>ppt_y</p:attrName>
                                        </p:attrNameLst>
                                      </p:cBhvr>
                                      <p:tavLst>
                                        <p:tav tm="0">
                                          <p:val>
                                            <p:strVal val="#ppt_y"/>
                                          </p:val>
                                        </p:tav>
                                        <p:tav tm="100000">
                                          <p:val>
                                            <p:strVal val="#ppt_y"/>
                                          </p:val>
                                        </p:tav>
                                      </p:tavLst>
                                    </p:anim>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strVal val="#ppt_h"/>
                                          </p:val>
                                        </p:tav>
                                        <p:tav tm="100000">
                                          <p:val>
                                            <p:strVal val="#ppt_h"/>
                                          </p:val>
                                        </p:tav>
                                      </p:tavLst>
                                    </p:anim>
                                  </p:childTnLst>
                                </p:cTn>
                              </p:par>
                            </p:childTnLst>
                          </p:cTn>
                        </p:par>
                        <p:par>
                          <p:cTn id="55" fill="hold">
                            <p:stCondLst>
                              <p:cond delay="1000"/>
                            </p:stCondLst>
                            <p:childTnLst>
                              <p:par>
                                <p:cTn id="56" presetID="17" presetClass="entr" presetSubtype="1" fill="hold" nodeType="afterEffect">
                                  <p:stCondLst>
                                    <p:cond delay="0"/>
                                  </p:stCondLst>
                                  <p:childTnLst>
                                    <p:set>
                                      <p:cBhvr>
                                        <p:cTn id="57" dur="1" fill="hold">
                                          <p:stCondLst>
                                            <p:cond delay="0"/>
                                          </p:stCondLst>
                                        </p:cTn>
                                        <p:tgtEl>
                                          <p:spTgt spid="86"/>
                                        </p:tgtEl>
                                        <p:attrNameLst>
                                          <p:attrName>style.visibility</p:attrName>
                                        </p:attrNameLst>
                                      </p:cBhvr>
                                      <p:to>
                                        <p:strVal val="visible"/>
                                      </p:to>
                                    </p:set>
                                    <p:anim calcmode="lin" valueType="num">
                                      <p:cBhvr>
                                        <p:cTn id="58" dur="500" fill="hold"/>
                                        <p:tgtEl>
                                          <p:spTgt spid="86"/>
                                        </p:tgtEl>
                                        <p:attrNameLst>
                                          <p:attrName>ppt_x</p:attrName>
                                        </p:attrNameLst>
                                      </p:cBhvr>
                                      <p:tavLst>
                                        <p:tav tm="0">
                                          <p:val>
                                            <p:strVal val="#ppt_x"/>
                                          </p:val>
                                        </p:tav>
                                        <p:tav tm="100000">
                                          <p:val>
                                            <p:strVal val="#ppt_x"/>
                                          </p:val>
                                        </p:tav>
                                      </p:tavLst>
                                    </p:anim>
                                    <p:anim calcmode="lin" valueType="num">
                                      <p:cBhvr>
                                        <p:cTn id="59" dur="500" fill="hold"/>
                                        <p:tgtEl>
                                          <p:spTgt spid="86"/>
                                        </p:tgtEl>
                                        <p:attrNameLst>
                                          <p:attrName>ppt_y</p:attrName>
                                        </p:attrNameLst>
                                      </p:cBhvr>
                                      <p:tavLst>
                                        <p:tav tm="0">
                                          <p:val>
                                            <p:strVal val="#ppt_y-#ppt_h/2"/>
                                          </p:val>
                                        </p:tav>
                                        <p:tav tm="100000">
                                          <p:val>
                                            <p:strVal val="#ppt_y"/>
                                          </p:val>
                                        </p:tav>
                                      </p:tavLst>
                                    </p:anim>
                                    <p:anim calcmode="lin" valueType="num">
                                      <p:cBhvr>
                                        <p:cTn id="60" dur="500" fill="hold"/>
                                        <p:tgtEl>
                                          <p:spTgt spid="86"/>
                                        </p:tgtEl>
                                        <p:attrNameLst>
                                          <p:attrName>ppt_w</p:attrName>
                                        </p:attrNameLst>
                                      </p:cBhvr>
                                      <p:tavLst>
                                        <p:tav tm="0">
                                          <p:val>
                                            <p:strVal val="#ppt_w"/>
                                          </p:val>
                                        </p:tav>
                                        <p:tav tm="100000">
                                          <p:val>
                                            <p:strVal val="#ppt_w"/>
                                          </p:val>
                                        </p:tav>
                                      </p:tavLst>
                                    </p:anim>
                                    <p:anim calcmode="lin" valueType="num">
                                      <p:cBhvr>
                                        <p:cTn id="61" dur="500" fill="hold"/>
                                        <p:tgtEl>
                                          <p:spTgt spid="86"/>
                                        </p:tgtEl>
                                        <p:attrNameLst>
                                          <p:attrName>ppt_h</p:attrName>
                                        </p:attrNameLst>
                                      </p:cBhvr>
                                      <p:tavLst>
                                        <p:tav tm="0">
                                          <p:val>
                                            <p:fltVal val="0"/>
                                          </p:val>
                                        </p:tav>
                                        <p:tav tm="100000">
                                          <p:val>
                                            <p:strVal val="#ppt_h"/>
                                          </p:val>
                                        </p:tav>
                                      </p:tavLst>
                                    </p:anim>
                                  </p:childTnLst>
                                </p:cTn>
                              </p:par>
                            </p:childTnLst>
                          </p:cTn>
                        </p:par>
                        <p:par>
                          <p:cTn id="62" fill="hold">
                            <p:stCondLst>
                              <p:cond delay="1500"/>
                            </p:stCondLst>
                            <p:childTnLst>
                              <p:par>
                                <p:cTn id="63" presetID="17" presetClass="entr" presetSubtype="1" fill="hold" nodeType="afterEffect">
                                  <p:stCondLst>
                                    <p:cond delay="0"/>
                                  </p:stCondLst>
                                  <p:childTnLst>
                                    <p:set>
                                      <p:cBhvr>
                                        <p:cTn id="64" dur="1" fill="hold">
                                          <p:stCondLst>
                                            <p:cond delay="0"/>
                                          </p:stCondLst>
                                        </p:cTn>
                                        <p:tgtEl>
                                          <p:spTgt spid="80"/>
                                        </p:tgtEl>
                                        <p:attrNameLst>
                                          <p:attrName>style.visibility</p:attrName>
                                        </p:attrNameLst>
                                      </p:cBhvr>
                                      <p:to>
                                        <p:strVal val="visible"/>
                                      </p:to>
                                    </p:set>
                                    <p:anim calcmode="lin" valueType="num">
                                      <p:cBhvr>
                                        <p:cTn id="65" dur="500" fill="hold"/>
                                        <p:tgtEl>
                                          <p:spTgt spid="80"/>
                                        </p:tgtEl>
                                        <p:attrNameLst>
                                          <p:attrName>ppt_x</p:attrName>
                                        </p:attrNameLst>
                                      </p:cBhvr>
                                      <p:tavLst>
                                        <p:tav tm="0">
                                          <p:val>
                                            <p:strVal val="#ppt_x"/>
                                          </p:val>
                                        </p:tav>
                                        <p:tav tm="100000">
                                          <p:val>
                                            <p:strVal val="#ppt_x"/>
                                          </p:val>
                                        </p:tav>
                                      </p:tavLst>
                                    </p:anim>
                                    <p:anim calcmode="lin" valueType="num">
                                      <p:cBhvr>
                                        <p:cTn id="66" dur="500" fill="hold"/>
                                        <p:tgtEl>
                                          <p:spTgt spid="80"/>
                                        </p:tgtEl>
                                        <p:attrNameLst>
                                          <p:attrName>ppt_y</p:attrName>
                                        </p:attrNameLst>
                                      </p:cBhvr>
                                      <p:tavLst>
                                        <p:tav tm="0">
                                          <p:val>
                                            <p:strVal val="#ppt_y-#ppt_h/2"/>
                                          </p:val>
                                        </p:tav>
                                        <p:tav tm="100000">
                                          <p:val>
                                            <p:strVal val="#ppt_y"/>
                                          </p:val>
                                        </p:tav>
                                      </p:tavLst>
                                    </p:anim>
                                    <p:anim calcmode="lin" valueType="num">
                                      <p:cBhvr>
                                        <p:cTn id="67" dur="500" fill="hold"/>
                                        <p:tgtEl>
                                          <p:spTgt spid="80"/>
                                        </p:tgtEl>
                                        <p:attrNameLst>
                                          <p:attrName>ppt_w</p:attrName>
                                        </p:attrNameLst>
                                      </p:cBhvr>
                                      <p:tavLst>
                                        <p:tav tm="0">
                                          <p:val>
                                            <p:strVal val="#ppt_w"/>
                                          </p:val>
                                        </p:tav>
                                        <p:tav tm="100000">
                                          <p:val>
                                            <p:strVal val="#ppt_w"/>
                                          </p:val>
                                        </p:tav>
                                      </p:tavLst>
                                    </p:anim>
                                    <p:anim calcmode="lin" valueType="num">
                                      <p:cBhvr>
                                        <p:cTn id="68" dur="500" fill="hold"/>
                                        <p:tgtEl>
                                          <p:spTgt spid="8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1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7612"/>
            <a:ext cx="8904855" cy="625631"/>
          </a:xfrm>
        </p:spPr>
        <p:txBody>
          <a:bodyPr/>
          <a:lstStyle/>
          <a:p>
            <a:r>
              <a:rPr lang="en-US" sz="3600" dirty="0" smtClean="0"/>
              <a:t>The Federal Reserve Districts</a:t>
            </a:r>
          </a:p>
        </p:txBody>
      </p:sp>
      <p:sp>
        <p:nvSpPr>
          <p:cNvPr id="61" name="Text Box 10"/>
          <p:cNvSpPr txBox="1">
            <a:spLocks noChangeArrowheads="1"/>
          </p:cNvSpPr>
          <p:nvPr/>
        </p:nvSpPr>
        <p:spPr bwMode="auto">
          <a:xfrm>
            <a:off x="48210" y="1387706"/>
            <a:ext cx="2886802" cy="428322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This map indicates the </a:t>
            </a:r>
            <a:r>
              <a:rPr lang="en-US" sz="2000" b="1" i="1" dirty="0" smtClean="0">
                <a:latin typeface="Times New Roman" pitchFamily="18" charset="0"/>
                <a:cs typeface="Times New Roman" pitchFamily="18" charset="0"/>
              </a:rPr>
              <a:t>12 Federal Reserve </a:t>
            </a:r>
            <a:r>
              <a:rPr lang="en-US" sz="2000" dirty="0" smtClean="0">
                <a:latin typeface="Times New Roman" pitchFamily="18" charset="0"/>
                <a:cs typeface="Times New Roman" pitchFamily="18" charset="0"/>
              </a:rPr>
              <a:t>districts and the cities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in which the </a:t>
            </a:r>
            <a:r>
              <a:rPr lang="en-US" sz="2000" b="1" i="1" dirty="0" smtClean="0">
                <a:latin typeface="Times New Roman" pitchFamily="18" charset="0"/>
                <a:cs typeface="Times New Roman" pitchFamily="18" charset="0"/>
              </a:rPr>
              <a:t>district banks </a:t>
            </a:r>
            <a:r>
              <a:rPr lang="en-US" sz="2000" dirty="0" smtClean="0">
                <a:latin typeface="Times New Roman" pitchFamily="18" charset="0"/>
                <a:cs typeface="Times New Roman" pitchFamily="18" charset="0"/>
              </a:rPr>
              <a:t>are located.</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Each of the district banks monitor the commercial banks in their region and assists them with the clearing of checks.</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a:t>
            </a:r>
            <a:r>
              <a:rPr lang="en-US" sz="2000" b="1" i="1" dirty="0" smtClean="0">
                <a:solidFill>
                  <a:srgbClr val="FF0000"/>
                </a:solidFill>
                <a:latin typeface="Times New Roman" pitchFamily="18" charset="0"/>
                <a:cs typeface="Times New Roman" pitchFamily="18" charset="0"/>
              </a:rPr>
              <a:t>Board of Governors</a:t>
            </a:r>
            <a:r>
              <a:rPr lang="en-US" sz="2000" dirty="0" smtClean="0">
                <a:latin typeface="Times New Roman" pitchFamily="18" charset="0"/>
                <a:cs typeface="Times New Roman" pitchFamily="18" charset="0"/>
              </a:rPr>
              <a:t> of the Federal Reserve System is located in Washington D.C.</a:t>
            </a:r>
          </a:p>
        </p:txBody>
      </p:sp>
      <p:cxnSp>
        <p:nvCxnSpPr>
          <p:cNvPr id="92" name="Straight Connector 91"/>
          <p:cNvCxnSpPr/>
          <p:nvPr/>
        </p:nvCxnSpPr>
        <p:spPr>
          <a:xfrm>
            <a:off x="2870522"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72" name="Rectangle 156"/>
          <p:cNvSpPr>
            <a:spLocks noChangeArrowheads="1"/>
          </p:cNvSpPr>
          <p:nvPr/>
        </p:nvSpPr>
        <p:spPr bwMode="auto">
          <a:xfrm>
            <a:off x="3252014" y="2986273"/>
            <a:ext cx="58769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a:cs typeface="Times New Roman"/>
            </a:endParaRPr>
          </a:p>
        </p:txBody>
      </p:sp>
      <p:sp>
        <p:nvSpPr>
          <p:cNvPr id="273" name="Rectangle 157"/>
          <p:cNvSpPr>
            <a:spLocks noChangeArrowheads="1"/>
          </p:cNvSpPr>
          <p:nvPr/>
        </p:nvSpPr>
        <p:spPr bwMode="auto">
          <a:xfrm>
            <a:off x="3252014" y="2986273"/>
            <a:ext cx="5876925"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a:cs typeface="Times New Roman"/>
            </a:endParaRPr>
          </a:p>
        </p:txBody>
      </p:sp>
      <p:grpSp>
        <p:nvGrpSpPr>
          <p:cNvPr id="274" name="Group 246"/>
          <p:cNvGrpSpPr>
            <a:grpSpLocks/>
          </p:cNvGrpSpPr>
          <p:nvPr/>
        </p:nvGrpSpPr>
        <p:grpSpPr bwMode="auto">
          <a:xfrm>
            <a:off x="7206476" y="3295836"/>
            <a:ext cx="1854200" cy="414337"/>
            <a:chOff x="3314" y="1444"/>
            <a:chExt cx="1168" cy="261"/>
          </a:xfrm>
        </p:grpSpPr>
        <p:sp>
          <p:nvSpPr>
            <p:cNvPr id="275" name="Freeform 5"/>
            <p:cNvSpPr>
              <a:spLocks/>
            </p:cNvSpPr>
            <p:nvPr/>
          </p:nvSpPr>
          <p:spPr bwMode="auto">
            <a:xfrm>
              <a:off x="3314" y="1444"/>
              <a:ext cx="251" cy="206"/>
            </a:xfrm>
            <a:custGeom>
              <a:avLst/>
              <a:gdLst>
                <a:gd name="T0" fmla="*/ 9 w 754"/>
                <a:gd name="T1" fmla="*/ 206 h 620"/>
                <a:gd name="T2" fmla="*/ 148 w 754"/>
                <a:gd name="T3" fmla="*/ 179 h 620"/>
                <a:gd name="T4" fmla="*/ 197 w 754"/>
                <a:gd name="T5" fmla="*/ 170 h 620"/>
                <a:gd name="T6" fmla="*/ 198 w 754"/>
                <a:gd name="T7" fmla="*/ 170 h 620"/>
                <a:gd name="T8" fmla="*/ 199 w 754"/>
                <a:gd name="T9" fmla="*/ 169 h 620"/>
                <a:gd name="T10" fmla="*/ 200 w 754"/>
                <a:gd name="T11" fmla="*/ 164 h 620"/>
                <a:gd name="T12" fmla="*/ 205 w 754"/>
                <a:gd name="T13" fmla="*/ 159 h 620"/>
                <a:gd name="T14" fmla="*/ 212 w 754"/>
                <a:gd name="T15" fmla="*/ 158 h 620"/>
                <a:gd name="T16" fmla="*/ 216 w 754"/>
                <a:gd name="T17" fmla="*/ 160 h 620"/>
                <a:gd name="T18" fmla="*/ 231 w 754"/>
                <a:gd name="T19" fmla="*/ 150 h 620"/>
                <a:gd name="T20" fmla="*/ 232 w 754"/>
                <a:gd name="T21" fmla="*/ 142 h 620"/>
                <a:gd name="T22" fmla="*/ 242 w 754"/>
                <a:gd name="T23" fmla="*/ 133 h 620"/>
                <a:gd name="T24" fmla="*/ 250 w 754"/>
                <a:gd name="T25" fmla="*/ 128 h 620"/>
                <a:gd name="T26" fmla="*/ 251 w 754"/>
                <a:gd name="T27" fmla="*/ 126 h 620"/>
                <a:gd name="T28" fmla="*/ 243 w 754"/>
                <a:gd name="T29" fmla="*/ 120 h 620"/>
                <a:gd name="T30" fmla="*/ 240 w 754"/>
                <a:gd name="T31" fmla="*/ 117 h 620"/>
                <a:gd name="T32" fmla="*/ 235 w 754"/>
                <a:gd name="T33" fmla="*/ 115 h 620"/>
                <a:gd name="T34" fmla="*/ 234 w 754"/>
                <a:gd name="T35" fmla="*/ 113 h 620"/>
                <a:gd name="T36" fmla="*/ 228 w 754"/>
                <a:gd name="T37" fmla="*/ 111 h 620"/>
                <a:gd name="T38" fmla="*/ 225 w 754"/>
                <a:gd name="T39" fmla="*/ 102 h 620"/>
                <a:gd name="T40" fmla="*/ 218 w 754"/>
                <a:gd name="T41" fmla="*/ 101 h 620"/>
                <a:gd name="T42" fmla="*/ 217 w 754"/>
                <a:gd name="T43" fmla="*/ 100 h 620"/>
                <a:gd name="T44" fmla="*/ 216 w 754"/>
                <a:gd name="T45" fmla="*/ 87 h 620"/>
                <a:gd name="T46" fmla="*/ 220 w 754"/>
                <a:gd name="T47" fmla="*/ 85 h 620"/>
                <a:gd name="T48" fmla="*/ 219 w 754"/>
                <a:gd name="T49" fmla="*/ 77 h 620"/>
                <a:gd name="T50" fmla="*/ 214 w 754"/>
                <a:gd name="T51" fmla="*/ 73 h 620"/>
                <a:gd name="T52" fmla="*/ 214 w 754"/>
                <a:gd name="T53" fmla="*/ 70 h 620"/>
                <a:gd name="T54" fmla="*/ 216 w 754"/>
                <a:gd name="T55" fmla="*/ 68 h 620"/>
                <a:gd name="T56" fmla="*/ 223 w 754"/>
                <a:gd name="T57" fmla="*/ 61 h 620"/>
                <a:gd name="T58" fmla="*/ 224 w 754"/>
                <a:gd name="T59" fmla="*/ 51 h 620"/>
                <a:gd name="T60" fmla="*/ 224 w 754"/>
                <a:gd name="T61" fmla="*/ 47 h 620"/>
                <a:gd name="T62" fmla="*/ 228 w 754"/>
                <a:gd name="T63" fmla="*/ 41 h 620"/>
                <a:gd name="T64" fmla="*/ 231 w 754"/>
                <a:gd name="T65" fmla="*/ 40 h 620"/>
                <a:gd name="T66" fmla="*/ 227 w 754"/>
                <a:gd name="T67" fmla="*/ 36 h 620"/>
                <a:gd name="T68" fmla="*/ 213 w 754"/>
                <a:gd name="T69" fmla="*/ 35 h 620"/>
                <a:gd name="T70" fmla="*/ 212 w 754"/>
                <a:gd name="T71" fmla="*/ 33 h 620"/>
                <a:gd name="T72" fmla="*/ 210 w 754"/>
                <a:gd name="T73" fmla="*/ 31 h 620"/>
                <a:gd name="T74" fmla="*/ 208 w 754"/>
                <a:gd name="T75" fmla="*/ 26 h 620"/>
                <a:gd name="T76" fmla="*/ 201 w 754"/>
                <a:gd name="T77" fmla="*/ 12 h 620"/>
                <a:gd name="T78" fmla="*/ 197 w 754"/>
                <a:gd name="T79" fmla="*/ 11 h 620"/>
                <a:gd name="T80" fmla="*/ 195 w 754"/>
                <a:gd name="T81" fmla="*/ 8 h 620"/>
                <a:gd name="T82" fmla="*/ 193 w 754"/>
                <a:gd name="T83" fmla="*/ 9 h 620"/>
                <a:gd name="T84" fmla="*/ 192 w 754"/>
                <a:gd name="T85" fmla="*/ 7 h 620"/>
                <a:gd name="T86" fmla="*/ 190 w 754"/>
                <a:gd name="T87" fmla="*/ 3 h 620"/>
                <a:gd name="T88" fmla="*/ 186 w 754"/>
                <a:gd name="T89" fmla="*/ 0 h 620"/>
                <a:gd name="T90" fmla="*/ 0 w 754"/>
                <a:gd name="T91" fmla="*/ 37 h 620"/>
                <a:gd name="T92" fmla="*/ 9 w 754"/>
                <a:gd name="T93" fmla="*/ 206 h 620"/>
                <a:gd name="T94" fmla="*/ 9 w 754"/>
                <a:gd name="T95" fmla="*/ 206 h 6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54"/>
                <a:gd name="T145" fmla="*/ 0 h 620"/>
                <a:gd name="T146" fmla="*/ 754 w 754"/>
                <a:gd name="T147" fmla="*/ 620 h 62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54" h="620">
                  <a:moveTo>
                    <a:pt x="27" y="620"/>
                  </a:moveTo>
                  <a:lnTo>
                    <a:pt x="446" y="539"/>
                  </a:lnTo>
                  <a:lnTo>
                    <a:pt x="593" y="513"/>
                  </a:lnTo>
                  <a:lnTo>
                    <a:pt x="595" y="512"/>
                  </a:lnTo>
                  <a:lnTo>
                    <a:pt x="599" y="509"/>
                  </a:lnTo>
                  <a:lnTo>
                    <a:pt x="602" y="495"/>
                  </a:lnTo>
                  <a:lnTo>
                    <a:pt x="617" y="479"/>
                  </a:lnTo>
                  <a:lnTo>
                    <a:pt x="637" y="477"/>
                  </a:lnTo>
                  <a:lnTo>
                    <a:pt x="650" y="481"/>
                  </a:lnTo>
                  <a:lnTo>
                    <a:pt x="693" y="451"/>
                  </a:lnTo>
                  <a:lnTo>
                    <a:pt x="698" y="428"/>
                  </a:lnTo>
                  <a:lnTo>
                    <a:pt x="726" y="399"/>
                  </a:lnTo>
                  <a:lnTo>
                    <a:pt x="751" y="385"/>
                  </a:lnTo>
                  <a:lnTo>
                    <a:pt x="754" y="379"/>
                  </a:lnTo>
                  <a:lnTo>
                    <a:pt x="730" y="362"/>
                  </a:lnTo>
                  <a:lnTo>
                    <a:pt x="721" y="351"/>
                  </a:lnTo>
                  <a:lnTo>
                    <a:pt x="707" y="346"/>
                  </a:lnTo>
                  <a:lnTo>
                    <a:pt x="702" y="340"/>
                  </a:lnTo>
                  <a:lnTo>
                    <a:pt x="685" y="334"/>
                  </a:lnTo>
                  <a:lnTo>
                    <a:pt x="676" y="308"/>
                  </a:lnTo>
                  <a:lnTo>
                    <a:pt x="656" y="305"/>
                  </a:lnTo>
                  <a:lnTo>
                    <a:pt x="651" y="301"/>
                  </a:lnTo>
                  <a:lnTo>
                    <a:pt x="650" y="262"/>
                  </a:lnTo>
                  <a:lnTo>
                    <a:pt x="660" y="255"/>
                  </a:lnTo>
                  <a:lnTo>
                    <a:pt x="659" y="232"/>
                  </a:lnTo>
                  <a:lnTo>
                    <a:pt x="644" y="219"/>
                  </a:lnTo>
                  <a:lnTo>
                    <a:pt x="644" y="211"/>
                  </a:lnTo>
                  <a:lnTo>
                    <a:pt x="648" y="204"/>
                  </a:lnTo>
                  <a:lnTo>
                    <a:pt x="669" y="185"/>
                  </a:lnTo>
                  <a:lnTo>
                    <a:pt x="674" y="152"/>
                  </a:lnTo>
                  <a:lnTo>
                    <a:pt x="674" y="142"/>
                  </a:lnTo>
                  <a:lnTo>
                    <a:pt x="686" y="123"/>
                  </a:lnTo>
                  <a:lnTo>
                    <a:pt x="695" y="120"/>
                  </a:lnTo>
                  <a:lnTo>
                    <a:pt x="682" y="107"/>
                  </a:lnTo>
                  <a:lnTo>
                    <a:pt x="640" y="104"/>
                  </a:lnTo>
                  <a:lnTo>
                    <a:pt x="638" y="99"/>
                  </a:lnTo>
                  <a:lnTo>
                    <a:pt x="631" y="93"/>
                  </a:lnTo>
                  <a:lnTo>
                    <a:pt x="625" y="77"/>
                  </a:lnTo>
                  <a:lnTo>
                    <a:pt x="604" y="35"/>
                  </a:lnTo>
                  <a:lnTo>
                    <a:pt x="593" y="32"/>
                  </a:lnTo>
                  <a:lnTo>
                    <a:pt x="586" y="25"/>
                  </a:lnTo>
                  <a:lnTo>
                    <a:pt x="581" y="26"/>
                  </a:lnTo>
                  <a:lnTo>
                    <a:pt x="576" y="21"/>
                  </a:lnTo>
                  <a:lnTo>
                    <a:pt x="570" y="9"/>
                  </a:lnTo>
                  <a:lnTo>
                    <a:pt x="559" y="0"/>
                  </a:lnTo>
                  <a:lnTo>
                    <a:pt x="0" y="112"/>
                  </a:lnTo>
                  <a:lnTo>
                    <a:pt x="27" y="620"/>
                  </a:lnTo>
                  <a:close/>
                </a:path>
              </a:pathLst>
            </a:custGeom>
            <a:solidFill>
              <a:srgbClr val="8BE5FD"/>
            </a:solidFill>
            <a:ln w="9525">
              <a:noFill/>
              <a:round/>
              <a:headEnd/>
              <a:tailEnd/>
            </a:ln>
          </p:spPr>
          <p:txBody>
            <a:bodyPr>
              <a:prstTxWarp prst="textNoShape">
                <a:avLst/>
              </a:prstTxWarp>
            </a:bodyPr>
            <a:lstStyle/>
            <a:p>
              <a:endParaRPr lang="en-US">
                <a:latin typeface="Times New Roman"/>
                <a:cs typeface="Times New Roman"/>
              </a:endParaRPr>
            </a:p>
          </p:txBody>
        </p:sp>
        <p:sp>
          <p:nvSpPr>
            <p:cNvPr id="276" name="Freeform 6"/>
            <p:cNvSpPr>
              <a:spLocks/>
            </p:cNvSpPr>
            <p:nvPr/>
          </p:nvSpPr>
          <p:spPr bwMode="auto">
            <a:xfrm>
              <a:off x="3527" y="1484"/>
              <a:ext cx="80" cy="179"/>
            </a:xfrm>
            <a:custGeom>
              <a:avLst/>
              <a:gdLst>
                <a:gd name="T0" fmla="*/ 0 w 240"/>
                <a:gd name="T1" fmla="*/ 133 h 538"/>
                <a:gd name="T2" fmla="*/ 2 w 240"/>
                <a:gd name="T3" fmla="*/ 135 h 538"/>
                <a:gd name="T4" fmla="*/ 10 w 240"/>
                <a:gd name="T5" fmla="*/ 147 h 538"/>
                <a:gd name="T6" fmla="*/ 27 w 240"/>
                <a:gd name="T7" fmla="*/ 158 h 538"/>
                <a:gd name="T8" fmla="*/ 41 w 240"/>
                <a:gd name="T9" fmla="*/ 161 h 538"/>
                <a:gd name="T10" fmla="*/ 45 w 240"/>
                <a:gd name="T11" fmla="*/ 170 h 538"/>
                <a:gd name="T12" fmla="*/ 48 w 240"/>
                <a:gd name="T13" fmla="*/ 179 h 538"/>
                <a:gd name="T14" fmla="*/ 55 w 240"/>
                <a:gd name="T15" fmla="*/ 166 h 538"/>
                <a:gd name="T16" fmla="*/ 62 w 240"/>
                <a:gd name="T17" fmla="*/ 148 h 538"/>
                <a:gd name="T18" fmla="*/ 73 w 240"/>
                <a:gd name="T19" fmla="*/ 127 h 538"/>
                <a:gd name="T20" fmla="*/ 80 w 240"/>
                <a:gd name="T21" fmla="*/ 111 h 538"/>
                <a:gd name="T22" fmla="*/ 78 w 240"/>
                <a:gd name="T23" fmla="*/ 81 h 538"/>
                <a:gd name="T24" fmla="*/ 72 w 240"/>
                <a:gd name="T25" fmla="*/ 56 h 538"/>
                <a:gd name="T26" fmla="*/ 61 w 240"/>
                <a:gd name="T27" fmla="*/ 60 h 538"/>
                <a:gd name="T28" fmla="*/ 57 w 240"/>
                <a:gd name="T29" fmla="*/ 58 h 538"/>
                <a:gd name="T30" fmla="*/ 53 w 240"/>
                <a:gd name="T31" fmla="*/ 59 h 538"/>
                <a:gd name="T32" fmla="*/ 57 w 240"/>
                <a:gd name="T33" fmla="*/ 46 h 538"/>
                <a:gd name="T34" fmla="*/ 63 w 240"/>
                <a:gd name="T35" fmla="*/ 44 h 538"/>
                <a:gd name="T36" fmla="*/ 64 w 240"/>
                <a:gd name="T37" fmla="*/ 31 h 538"/>
                <a:gd name="T38" fmla="*/ 69 w 240"/>
                <a:gd name="T39" fmla="*/ 25 h 538"/>
                <a:gd name="T40" fmla="*/ 18 w 240"/>
                <a:gd name="T41" fmla="*/ 0 h 538"/>
                <a:gd name="T42" fmla="*/ 11 w 240"/>
                <a:gd name="T43" fmla="*/ 7 h 538"/>
                <a:gd name="T44" fmla="*/ 10 w 240"/>
                <a:gd name="T45" fmla="*/ 22 h 538"/>
                <a:gd name="T46" fmla="*/ 1 w 240"/>
                <a:gd name="T47" fmla="*/ 30 h 538"/>
                <a:gd name="T48" fmla="*/ 6 w 240"/>
                <a:gd name="T49" fmla="*/ 37 h 538"/>
                <a:gd name="T50" fmla="*/ 3 w 240"/>
                <a:gd name="T51" fmla="*/ 47 h 538"/>
                <a:gd name="T52" fmla="*/ 5 w 240"/>
                <a:gd name="T53" fmla="*/ 62 h 538"/>
                <a:gd name="T54" fmla="*/ 15 w 240"/>
                <a:gd name="T55" fmla="*/ 71 h 538"/>
                <a:gd name="T56" fmla="*/ 22 w 240"/>
                <a:gd name="T57" fmla="*/ 75 h 538"/>
                <a:gd name="T58" fmla="*/ 30 w 240"/>
                <a:gd name="T59" fmla="*/ 81 h 538"/>
                <a:gd name="T60" fmla="*/ 37 w 240"/>
                <a:gd name="T61" fmla="*/ 88 h 538"/>
                <a:gd name="T62" fmla="*/ 19 w 240"/>
                <a:gd name="T63" fmla="*/ 102 h 538"/>
                <a:gd name="T64" fmla="*/ 3 w 240"/>
                <a:gd name="T65" fmla="*/ 120 h 5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0"/>
                <a:gd name="T100" fmla="*/ 0 h 538"/>
                <a:gd name="T101" fmla="*/ 240 w 240"/>
                <a:gd name="T102" fmla="*/ 538 h 5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0" h="538">
                  <a:moveTo>
                    <a:pt x="10" y="361"/>
                  </a:moveTo>
                  <a:lnTo>
                    <a:pt x="0" y="401"/>
                  </a:lnTo>
                  <a:lnTo>
                    <a:pt x="0" y="408"/>
                  </a:lnTo>
                  <a:lnTo>
                    <a:pt x="7" y="405"/>
                  </a:lnTo>
                  <a:lnTo>
                    <a:pt x="17" y="424"/>
                  </a:lnTo>
                  <a:lnTo>
                    <a:pt x="30" y="441"/>
                  </a:lnTo>
                  <a:lnTo>
                    <a:pt x="43" y="454"/>
                  </a:lnTo>
                  <a:lnTo>
                    <a:pt x="82" y="475"/>
                  </a:lnTo>
                  <a:lnTo>
                    <a:pt x="95" y="479"/>
                  </a:lnTo>
                  <a:lnTo>
                    <a:pt x="123" y="484"/>
                  </a:lnTo>
                  <a:lnTo>
                    <a:pt x="133" y="486"/>
                  </a:lnTo>
                  <a:lnTo>
                    <a:pt x="134" y="512"/>
                  </a:lnTo>
                  <a:lnTo>
                    <a:pt x="133" y="529"/>
                  </a:lnTo>
                  <a:lnTo>
                    <a:pt x="143" y="538"/>
                  </a:lnTo>
                  <a:lnTo>
                    <a:pt x="153" y="525"/>
                  </a:lnTo>
                  <a:lnTo>
                    <a:pt x="165" y="499"/>
                  </a:lnTo>
                  <a:lnTo>
                    <a:pt x="168" y="475"/>
                  </a:lnTo>
                  <a:lnTo>
                    <a:pt x="185" y="444"/>
                  </a:lnTo>
                  <a:lnTo>
                    <a:pt x="195" y="418"/>
                  </a:lnTo>
                  <a:lnTo>
                    <a:pt x="220" y="383"/>
                  </a:lnTo>
                  <a:lnTo>
                    <a:pt x="230" y="357"/>
                  </a:lnTo>
                  <a:lnTo>
                    <a:pt x="240" y="333"/>
                  </a:lnTo>
                  <a:lnTo>
                    <a:pt x="240" y="317"/>
                  </a:lnTo>
                  <a:lnTo>
                    <a:pt x="234" y="243"/>
                  </a:lnTo>
                  <a:lnTo>
                    <a:pt x="227" y="185"/>
                  </a:lnTo>
                  <a:lnTo>
                    <a:pt x="216" y="168"/>
                  </a:lnTo>
                  <a:lnTo>
                    <a:pt x="191" y="174"/>
                  </a:lnTo>
                  <a:lnTo>
                    <a:pt x="182" y="181"/>
                  </a:lnTo>
                  <a:lnTo>
                    <a:pt x="174" y="178"/>
                  </a:lnTo>
                  <a:lnTo>
                    <a:pt x="171" y="174"/>
                  </a:lnTo>
                  <a:lnTo>
                    <a:pt x="164" y="178"/>
                  </a:lnTo>
                  <a:lnTo>
                    <a:pt x="160" y="176"/>
                  </a:lnTo>
                  <a:lnTo>
                    <a:pt x="160" y="165"/>
                  </a:lnTo>
                  <a:lnTo>
                    <a:pt x="172" y="138"/>
                  </a:lnTo>
                  <a:lnTo>
                    <a:pt x="179" y="133"/>
                  </a:lnTo>
                  <a:lnTo>
                    <a:pt x="190" y="132"/>
                  </a:lnTo>
                  <a:lnTo>
                    <a:pt x="188" y="107"/>
                  </a:lnTo>
                  <a:lnTo>
                    <a:pt x="191" y="93"/>
                  </a:lnTo>
                  <a:lnTo>
                    <a:pt x="198" y="84"/>
                  </a:lnTo>
                  <a:lnTo>
                    <a:pt x="208" y="74"/>
                  </a:lnTo>
                  <a:lnTo>
                    <a:pt x="198" y="50"/>
                  </a:lnTo>
                  <a:lnTo>
                    <a:pt x="55" y="0"/>
                  </a:lnTo>
                  <a:lnTo>
                    <a:pt x="46" y="3"/>
                  </a:lnTo>
                  <a:lnTo>
                    <a:pt x="34" y="22"/>
                  </a:lnTo>
                  <a:lnTo>
                    <a:pt x="34" y="32"/>
                  </a:lnTo>
                  <a:lnTo>
                    <a:pt x="29" y="65"/>
                  </a:lnTo>
                  <a:lnTo>
                    <a:pt x="8" y="84"/>
                  </a:lnTo>
                  <a:lnTo>
                    <a:pt x="4" y="91"/>
                  </a:lnTo>
                  <a:lnTo>
                    <a:pt x="4" y="99"/>
                  </a:lnTo>
                  <a:lnTo>
                    <a:pt x="19" y="112"/>
                  </a:lnTo>
                  <a:lnTo>
                    <a:pt x="20" y="135"/>
                  </a:lnTo>
                  <a:lnTo>
                    <a:pt x="10" y="142"/>
                  </a:lnTo>
                  <a:lnTo>
                    <a:pt x="11" y="181"/>
                  </a:lnTo>
                  <a:lnTo>
                    <a:pt x="16" y="185"/>
                  </a:lnTo>
                  <a:lnTo>
                    <a:pt x="36" y="188"/>
                  </a:lnTo>
                  <a:lnTo>
                    <a:pt x="45" y="214"/>
                  </a:lnTo>
                  <a:lnTo>
                    <a:pt x="62" y="220"/>
                  </a:lnTo>
                  <a:lnTo>
                    <a:pt x="67" y="226"/>
                  </a:lnTo>
                  <a:lnTo>
                    <a:pt x="81" y="231"/>
                  </a:lnTo>
                  <a:lnTo>
                    <a:pt x="90" y="242"/>
                  </a:lnTo>
                  <a:lnTo>
                    <a:pt x="114" y="259"/>
                  </a:lnTo>
                  <a:lnTo>
                    <a:pt x="111" y="265"/>
                  </a:lnTo>
                  <a:lnTo>
                    <a:pt x="86" y="279"/>
                  </a:lnTo>
                  <a:lnTo>
                    <a:pt x="58" y="308"/>
                  </a:lnTo>
                  <a:lnTo>
                    <a:pt x="53" y="331"/>
                  </a:lnTo>
                  <a:lnTo>
                    <a:pt x="10" y="361"/>
                  </a:lnTo>
                  <a:close/>
                </a:path>
              </a:pathLst>
            </a:custGeom>
            <a:solidFill>
              <a:srgbClr val="8BE5FD"/>
            </a:solidFill>
            <a:ln w="9525">
              <a:noFill/>
              <a:round/>
              <a:headEnd/>
              <a:tailEnd/>
            </a:ln>
          </p:spPr>
          <p:txBody>
            <a:bodyPr>
              <a:prstTxWarp prst="textNoShape">
                <a:avLst/>
              </a:prstTxWarp>
            </a:bodyPr>
            <a:lstStyle/>
            <a:p>
              <a:endParaRPr lang="en-US">
                <a:latin typeface="Times New Roman"/>
                <a:cs typeface="Times New Roman"/>
              </a:endParaRPr>
            </a:p>
          </p:txBody>
        </p:sp>
        <p:sp>
          <p:nvSpPr>
            <p:cNvPr id="277" name="Freeform 7"/>
            <p:cNvSpPr>
              <a:spLocks/>
            </p:cNvSpPr>
            <p:nvPr/>
          </p:nvSpPr>
          <p:spPr bwMode="auto">
            <a:xfrm>
              <a:off x="3529" y="1570"/>
              <a:ext cx="23" cy="23"/>
            </a:xfrm>
            <a:custGeom>
              <a:avLst/>
              <a:gdLst>
                <a:gd name="T0" fmla="*/ 12 w 70"/>
                <a:gd name="T1" fmla="*/ 23 h 69"/>
                <a:gd name="T2" fmla="*/ 17 w 70"/>
                <a:gd name="T3" fmla="*/ 21 h 69"/>
                <a:gd name="T4" fmla="*/ 21 w 70"/>
                <a:gd name="T5" fmla="*/ 17 h 69"/>
                <a:gd name="T6" fmla="*/ 23 w 70"/>
                <a:gd name="T7" fmla="*/ 12 h 69"/>
                <a:gd name="T8" fmla="*/ 23 w 70"/>
                <a:gd name="T9" fmla="*/ 12 h 69"/>
                <a:gd name="T10" fmla="*/ 21 w 70"/>
                <a:gd name="T11" fmla="*/ 6 h 69"/>
                <a:gd name="T12" fmla="*/ 17 w 70"/>
                <a:gd name="T13" fmla="*/ 2 h 69"/>
                <a:gd name="T14" fmla="*/ 12 w 70"/>
                <a:gd name="T15" fmla="*/ 0 h 69"/>
                <a:gd name="T16" fmla="*/ 12 w 70"/>
                <a:gd name="T17" fmla="*/ 0 h 69"/>
                <a:gd name="T18" fmla="*/ 6 w 70"/>
                <a:gd name="T19" fmla="*/ 2 h 69"/>
                <a:gd name="T20" fmla="*/ 2 w 70"/>
                <a:gd name="T21" fmla="*/ 6 h 69"/>
                <a:gd name="T22" fmla="*/ 0 w 70"/>
                <a:gd name="T23" fmla="*/ 12 h 69"/>
                <a:gd name="T24" fmla="*/ 0 w 70"/>
                <a:gd name="T25" fmla="*/ 12 h 69"/>
                <a:gd name="T26" fmla="*/ 2 w 70"/>
                <a:gd name="T27" fmla="*/ 17 h 69"/>
                <a:gd name="T28" fmla="*/ 6 w 70"/>
                <a:gd name="T29" fmla="*/ 21 h 69"/>
                <a:gd name="T30" fmla="*/ 12 w 70"/>
                <a:gd name="T31" fmla="*/ 23 h 69"/>
                <a:gd name="T32" fmla="*/ 12 w 70"/>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69"/>
                <a:gd name="T53" fmla="*/ 70 w 70"/>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69">
                  <a:moveTo>
                    <a:pt x="35" y="69"/>
                  </a:moveTo>
                  <a:lnTo>
                    <a:pt x="52" y="64"/>
                  </a:lnTo>
                  <a:lnTo>
                    <a:pt x="65" y="51"/>
                  </a:lnTo>
                  <a:lnTo>
                    <a:pt x="70" y="35"/>
                  </a:lnTo>
                  <a:lnTo>
                    <a:pt x="65" y="18"/>
                  </a:lnTo>
                  <a:lnTo>
                    <a:pt x="52" y="6"/>
                  </a:lnTo>
                  <a:lnTo>
                    <a:pt x="35" y="0"/>
                  </a:lnTo>
                  <a:lnTo>
                    <a:pt x="18" y="6"/>
                  </a:lnTo>
                  <a:lnTo>
                    <a:pt x="6" y="18"/>
                  </a:lnTo>
                  <a:lnTo>
                    <a:pt x="0" y="35"/>
                  </a:lnTo>
                  <a:lnTo>
                    <a:pt x="6" y="51"/>
                  </a:lnTo>
                  <a:lnTo>
                    <a:pt x="18" y="64"/>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278" name="Rectangle 8"/>
            <p:cNvSpPr>
              <a:spLocks noChangeArrowheads="1"/>
            </p:cNvSpPr>
            <p:nvPr/>
          </p:nvSpPr>
          <p:spPr bwMode="auto">
            <a:xfrm>
              <a:off x="3860" y="1466"/>
              <a:ext cx="622"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Philadelphia</a:t>
              </a:r>
              <a:endParaRPr kumimoji="0" lang="en-US" sz="1400" b="0" i="1" dirty="0">
                <a:solidFill>
                  <a:schemeClr val="tx1"/>
                </a:solidFill>
                <a:latin typeface="Times New Roman"/>
                <a:cs typeface="Times New Roman"/>
              </a:endParaRPr>
            </a:p>
          </p:txBody>
        </p:sp>
        <p:sp>
          <p:nvSpPr>
            <p:cNvPr id="279" name="Line 9"/>
            <p:cNvSpPr>
              <a:spLocks noChangeShapeType="1"/>
            </p:cNvSpPr>
            <p:nvPr/>
          </p:nvSpPr>
          <p:spPr bwMode="auto">
            <a:xfrm flipV="1">
              <a:off x="3541" y="1549"/>
              <a:ext cx="304" cy="35"/>
            </a:xfrm>
            <a:prstGeom prst="line">
              <a:avLst/>
            </a:prstGeom>
            <a:noFill/>
            <a:ln w="19050">
              <a:solidFill>
                <a:srgbClr val="00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280" name="Rectangle 10"/>
            <p:cNvSpPr>
              <a:spLocks noChangeArrowheads="1"/>
            </p:cNvSpPr>
            <p:nvPr/>
          </p:nvSpPr>
          <p:spPr bwMode="auto">
            <a:xfrm>
              <a:off x="3384" y="1452"/>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3</a:t>
              </a:r>
              <a:endParaRPr kumimoji="0" lang="en-US" sz="1800" b="0">
                <a:solidFill>
                  <a:schemeClr val="tx1"/>
                </a:solidFill>
                <a:latin typeface="Times New Roman"/>
                <a:cs typeface="Times New Roman"/>
              </a:endParaRPr>
            </a:p>
          </p:txBody>
        </p:sp>
        <p:sp>
          <p:nvSpPr>
            <p:cNvPr id="281" name="Freeform 76"/>
            <p:cNvSpPr>
              <a:spLocks/>
            </p:cNvSpPr>
            <p:nvPr/>
          </p:nvSpPr>
          <p:spPr bwMode="auto">
            <a:xfrm>
              <a:off x="3512" y="1603"/>
              <a:ext cx="64" cy="102"/>
            </a:xfrm>
            <a:custGeom>
              <a:avLst/>
              <a:gdLst>
                <a:gd name="T0" fmla="*/ 64 w 192"/>
                <a:gd name="T1" fmla="*/ 94 h 308"/>
                <a:gd name="T2" fmla="*/ 63 w 192"/>
                <a:gd name="T3" fmla="*/ 87 h 308"/>
                <a:gd name="T4" fmla="*/ 59 w 192"/>
                <a:gd name="T5" fmla="*/ 77 h 308"/>
                <a:gd name="T6" fmla="*/ 52 w 192"/>
                <a:gd name="T7" fmla="*/ 70 h 308"/>
                <a:gd name="T8" fmla="*/ 42 w 192"/>
                <a:gd name="T9" fmla="*/ 63 h 308"/>
                <a:gd name="T10" fmla="*/ 38 w 192"/>
                <a:gd name="T11" fmla="*/ 59 h 308"/>
                <a:gd name="T12" fmla="*/ 36 w 192"/>
                <a:gd name="T13" fmla="*/ 54 h 308"/>
                <a:gd name="T14" fmla="*/ 28 w 192"/>
                <a:gd name="T15" fmla="*/ 40 h 308"/>
                <a:gd name="T16" fmla="*/ 24 w 192"/>
                <a:gd name="T17" fmla="*/ 34 h 308"/>
                <a:gd name="T18" fmla="*/ 18 w 192"/>
                <a:gd name="T19" fmla="*/ 27 h 308"/>
                <a:gd name="T20" fmla="*/ 16 w 192"/>
                <a:gd name="T21" fmla="*/ 22 h 308"/>
                <a:gd name="T22" fmla="*/ 15 w 192"/>
                <a:gd name="T23" fmla="*/ 17 h 308"/>
                <a:gd name="T24" fmla="*/ 16 w 192"/>
                <a:gd name="T25" fmla="*/ 17 h 308"/>
                <a:gd name="T26" fmla="*/ 16 w 192"/>
                <a:gd name="T27" fmla="*/ 15 h 308"/>
                <a:gd name="T28" fmla="*/ 19 w 192"/>
                <a:gd name="T29" fmla="*/ 1 h 308"/>
                <a:gd name="T30" fmla="*/ 15 w 192"/>
                <a:gd name="T31" fmla="*/ 0 h 308"/>
                <a:gd name="T32" fmla="*/ 8 w 192"/>
                <a:gd name="T33" fmla="*/ 1 h 308"/>
                <a:gd name="T34" fmla="*/ 3 w 192"/>
                <a:gd name="T35" fmla="*/ 6 h 308"/>
                <a:gd name="T36" fmla="*/ 2 w 192"/>
                <a:gd name="T37" fmla="*/ 11 h 308"/>
                <a:gd name="T38" fmla="*/ 1 w 192"/>
                <a:gd name="T39" fmla="*/ 12 h 308"/>
                <a:gd name="T40" fmla="*/ 0 w 192"/>
                <a:gd name="T41" fmla="*/ 12 h 308"/>
                <a:gd name="T42" fmla="*/ 27 w 192"/>
                <a:gd name="T43" fmla="*/ 102 h 308"/>
                <a:gd name="T44" fmla="*/ 64 w 192"/>
                <a:gd name="T45" fmla="*/ 94 h 308"/>
                <a:gd name="T46" fmla="*/ 64 w 192"/>
                <a:gd name="T47" fmla="*/ 94 h 308"/>
                <a:gd name="T48" fmla="*/ 64 w 192"/>
                <a:gd name="T49" fmla="*/ 94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2"/>
                <a:gd name="T76" fmla="*/ 0 h 308"/>
                <a:gd name="T77" fmla="*/ 192 w 192"/>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2" h="308">
                  <a:moveTo>
                    <a:pt x="192" y="284"/>
                  </a:moveTo>
                  <a:lnTo>
                    <a:pt x="189" y="263"/>
                  </a:lnTo>
                  <a:lnTo>
                    <a:pt x="176" y="233"/>
                  </a:lnTo>
                  <a:lnTo>
                    <a:pt x="155" y="211"/>
                  </a:lnTo>
                  <a:lnTo>
                    <a:pt x="125" y="191"/>
                  </a:lnTo>
                  <a:lnTo>
                    <a:pt x="114" y="177"/>
                  </a:lnTo>
                  <a:lnTo>
                    <a:pt x="107" y="163"/>
                  </a:lnTo>
                  <a:lnTo>
                    <a:pt x="83" y="122"/>
                  </a:lnTo>
                  <a:lnTo>
                    <a:pt x="73" y="104"/>
                  </a:lnTo>
                  <a:lnTo>
                    <a:pt x="54" y="81"/>
                  </a:lnTo>
                  <a:lnTo>
                    <a:pt x="47" y="67"/>
                  </a:lnTo>
                  <a:lnTo>
                    <a:pt x="45" y="52"/>
                  </a:lnTo>
                  <a:lnTo>
                    <a:pt x="47" y="51"/>
                  </a:lnTo>
                  <a:lnTo>
                    <a:pt x="47" y="44"/>
                  </a:lnTo>
                  <a:lnTo>
                    <a:pt x="57" y="4"/>
                  </a:lnTo>
                  <a:lnTo>
                    <a:pt x="44" y="0"/>
                  </a:lnTo>
                  <a:lnTo>
                    <a:pt x="24" y="2"/>
                  </a:lnTo>
                  <a:lnTo>
                    <a:pt x="9" y="18"/>
                  </a:lnTo>
                  <a:lnTo>
                    <a:pt x="6" y="32"/>
                  </a:lnTo>
                  <a:lnTo>
                    <a:pt x="2" y="35"/>
                  </a:lnTo>
                  <a:lnTo>
                    <a:pt x="0" y="36"/>
                  </a:lnTo>
                  <a:lnTo>
                    <a:pt x="81" y="308"/>
                  </a:lnTo>
                  <a:lnTo>
                    <a:pt x="192" y="28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282" name="Freeform 173"/>
            <p:cNvSpPr>
              <a:spLocks/>
            </p:cNvSpPr>
            <p:nvPr/>
          </p:nvSpPr>
          <p:spPr bwMode="auto">
            <a:xfrm>
              <a:off x="3314" y="1444"/>
              <a:ext cx="251" cy="206"/>
            </a:xfrm>
            <a:custGeom>
              <a:avLst/>
              <a:gdLst>
                <a:gd name="T0" fmla="*/ 9 w 754"/>
                <a:gd name="T1" fmla="*/ 206 h 620"/>
                <a:gd name="T2" fmla="*/ 148 w 754"/>
                <a:gd name="T3" fmla="*/ 179 h 620"/>
                <a:gd name="T4" fmla="*/ 197 w 754"/>
                <a:gd name="T5" fmla="*/ 170 h 620"/>
                <a:gd name="T6" fmla="*/ 198 w 754"/>
                <a:gd name="T7" fmla="*/ 170 h 620"/>
                <a:gd name="T8" fmla="*/ 199 w 754"/>
                <a:gd name="T9" fmla="*/ 169 h 620"/>
                <a:gd name="T10" fmla="*/ 200 w 754"/>
                <a:gd name="T11" fmla="*/ 164 h 620"/>
                <a:gd name="T12" fmla="*/ 205 w 754"/>
                <a:gd name="T13" fmla="*/ 159 h 620"/>
                <a:gd name="T14" fmla="*/ 212 w 754"/>
                <a:gd name="T15" fmla="*/ 158 h 620"/>
                <a:gd name="T16" fmla="*/ 216 w 754"/>
                <a:gd name="T17" fmla="*/ 160 h 620"/>
                <a:gd name="T18" fmla="*/ 231 w 754"/>
                <a:gd name="T19" fmla="*/ 150 h 620"/>
                <a:gd name="T20" fmla="*/ 232 w 754"/>
                <a:gd name="T21" fmla="*/ 142 h 620"/>
                <a:gd name="T22" fmla="*/ 242 w 754"/>
                <a:gd name="T23" fmla="*/ 133 h 620"/>
                <a:gd name="T24" fmla="*/ 250 w 754"/>
                <a:gd name="T25" fmla="*/ 128 h 620"/>
                <a:gd name="T26" fmla="*/ 251 w 754"/>
                <a:gd name="T27" fmla="*/ 126 h 620"/>
                <a:gd name="T28" fmla="*/ 243 w 754"/>
                <a:gd name="T29" fmla="*/ 120 h 620"/>
                <a:gd name="T30" fmla="*/ 240 w 754"/>
                <a:gd name="T31" fmla="*/ 117 h 620"/>
                <a:gd name="T32" fmla="*/ 235 w 754"/>
                <a:gd name="T33" fmla="*/ 115 h 620"/>
                <a:gd name="T34" fmla="*/ 234 w 754"/>
                <a:gd name="T35" fmla="*/ 113 h 620"/>
                <a:gd name="T36" fmla="*/ 228 w 754"/>
                <a:gd name="T37" fmla="*/ 111 h 620"/>
                <a:gd name="T38" fmla="*/ 225 w 754"/>
                <a:gd name="T39" fmla="*/ 102 h 620"/>
                <a:gd name="T40" fmla="*/ 218 w 754"/>
                <a:gd name="T41" fmla="*/ 101 h 620"/>
                <a:gd name="T42" fmla="*/ 217 w 754"/>
                <a:gd name="T43" fmla="*/ 100 h 620"/>
                <a:gd name="T44" fmla="*/ 216 w 754"/>
                <a:gd name="T45" fmla="*/ 87 h 620"/>
                <a:gd name="T46" fmla="*/ 220 w 754"/>
                <a:gd name="T47" fmla="*/ 85 h 620"/>
                <a:gd name="T48" fmla="*/ 219 w 754"/>
                <a:gd name="T49" fmla="*/ 77 h 620"/>
                <a:gd name="T50" fmla="*/ 214 w 754"/>
                <a:gd name="T51" fmla="*/ 73 h 620"/>
                <a:gd name="T52" fmla="*/ 214 w 754"/>
                <a:gd name="T53" fmla="*/ 70 h 620"/>
                <a:gd name="T54" fmla="*/ 216 w 754"/>
                <a:gd name="T55" fmla="*/ 68 h 620"/>
                <a:gd name="T56" fmla="*/ 223 w 754"/>
                <a:gd name="T57" fmla="*/ 61 h 620"/>
                <a:gd name="T58" fmla="*/ 224 w 754"/>
                <a:gd name="T59" fmla="*/ 51 h 620"/>
                <a:gd name="T60" fmla="*/ 224 w 754"/>
                <a:gd name="T61" fmla="*/ 47 h 620"/>
                <a:gd name="T62" fmla="*/ 228 w 754"/>
                <a:gd name="T63" fmla="*/ 41 h 620"/>
                <a:gd name="T64" fmla="*/ 231 w 754"/>
                <a:gd name="T65" fmla="*/ 40 h 620"/>
                <a:gd name="T66" fmla="*/ 227 w 754"/>
                <a:gd name="T67" fmla="*/ 36 h 620"/>
                <a:gd name="T68" fmla="*/ 213 w 754"/>
                <a:gd name="T69" fmla="*/ 35 h 620"/>
                <a:gd name="T70" fmla="*/ 212 w 754"/>
                <a:gd name="T71" fmla="*/ 33 h 620"/>
                <a:gd name="T72" fmla="*/ 210 w 754"/>
                <a:gd name="T73" fmla="*/ 31 h 620"/>
                <a:gd name="T74" fmla="*/ 208 w 754"/>
                <a:gd name="T75" fmla="*/ 26 h 620"/>
                <a:gd name="T76" fmla="*/ 201 w 754"/>
                <a:gd name="T77" fmla="*/ 12 h 620"/>
                <a:gd name="T78" fmla="*/ 197 w 754"/>
                <a:gd name="T79" fmla="*/ 11 h 620"/>
                <a:gd name="T80" fmla="*/ 195 w 754"/>
                <a:gd name="T81" fmla="*/ 8 h 620"/>
                <a:gd name="T82" fmla="*/ 193 w 754"/>
                <a:gd name="T83" fmla="*/ 9 h 620"/>
                <a:gd name="T84" fmla="*/ 192 w 754"/>
                <a:gd name="T85" fmla="*/ 7 h 620"/>
                <a:gd name="T86" fmla="*/ 190 w 754"/>
                <a:gd name="T87" fmla="*/ 3 h 620"/>
                <a:gd name="T88" fmla="*/ 186 w 754"/>
                <a:gd name="T89" fmla="*/ 0 h 620"/>
                <a:gd name="T90" fmla="*/ 0 w 754"/>
                <a:gd name="T91" fmla="*/ 37 h 620"/>
                <a:gd name="T92" fmla="*/ 9 w 754"/>
                <a:gd name="T93" fmla="*/ 206 h 620"/>
                <a:gd name="T94" fmla="*/ 9 w 754"/>
                <a:gd name="T95" fmla="*/ 206 h 620"/>
                <a:gd name="T96" fmla="*/ 9 w 754"/>
                <a:gd name="T97" fmla="*/ 206 h 62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4"/>
                <a:gd name="T148" fmla="*/ 0 h 620"/>
                <a:gd name="T149" fmla="*/ 754 w 754"/>
                <a:gd name="T150" fmla="*/ 620 h 62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4" h="620">
                  <a:moveTo>
                    <a:pt x="27" y="620"/>
                  </a:moveTo>
                  <a:lnTo>
                    <a:pt x="446" y="539"/>
                  </a:lnTo>
                  <a:lnTo>
                    <a:pt x="593" y="513"/>
                  </a:lnTo>
                  <a:lnTo>
                    <a:pt x="595" y="512"/>
                  </a:lnTo>
                  <a:lnTo>
                    <a:pt x="599" y="509"/>
                  </a:lnTo>
                  <a:lnTo>
                    <a:pt x="602" y="495"/>
                  </a:lnTo>
                  <a:lnTo>
                    <a:pt x="617" y="479"/>
                  </a:lnTo>
                  <a:lnTo>
                    <a:pt x="637" y="477"/>
                  </a:lnTo>
                  <a:lnTo>
                    <a:pt x="650" y="481"/>
                  </a:lnTo>
                  <a:lnTo>
                    <a:pt x="693" y="451"/>
                  </a:lnTo>
                  <a:lnTo>
                    <a:pt x="698" y="428"/>
                  </a:lnTo>
                  <a:lnTo>
                    <a:pt x="726" y="399"/>
                  </a:lnTo>
                  <a:lnTo>
                    <a:pt x="751" y="385"/>
                  </a:lnTo>
                  <a:lnTo>
                    <a:pt x="754" y="379"/>
                  </a:lnTo>
                  <a:lnTo>
                    <a:pt x="730" y="362"/>
                  </a:lnTo>
                  <a:lnTo>
                    <a:pt x="721" y="351"/>
                  </a:lnTo>
                  <a:lnTo>
                    <a:pt x="707" y="346"/>
                  </a:lnTo>
                  <a:lnTo>
                    <a:pt x="702" y="340"/>
                  </a:lnTo>
                  <a:lnTo>
                    <a:pt x="685" y="334"/>
                  </a:lnTo>
                  <a:lnTo>
                    <a:pt x="676" y="308"/>
                  </a:lnTo>
                  <a:lnTo>
                    <a:pt x="656" y="305"/>
                  </a:lnTo>
                  <a:lnTo>
                    <a:pt x="651" y="301"/>
                  </a:lnTo>
                  <a:lnTo>
                    <a:pt x="650" y="262"/>
                  </a:lnTo>
                  <a:lnTo>
                    <a:pt x="660" y="255"/>
                  </a:lnTo>
                  <a:lnTo>
                    <a:pt x="659" y="232"/>
                  </a:lnTo>
                  <a:lnTo>
                    <a:pt x="644" y="219"/>
                  </a:lnTo>
                  <a:lnTo>
                    <a:pt x="644" y="211"/>
                  </a:lnTo>
                  <a:lnTo>
                    <a:pt x="648" y="204"/>
                  </a:lnTo>
                  <a:lnTo>
                    <a:pt x="669" y="185"/>
                  </a:lnTo>
                  <a:lnTo>
                    <a:pt x="674" y="152"/>
                  </a:lnTo>
                  <a:lnTo>
                    <a:pt x="674" y="142"/>
                  </a:lnTo>
                  <a:lnTo>
                    <a:pt x="686" y="123"/>
                  </a:lnTo>
                  <a:lnTo>
                    <a:pt x="695" y="120"/>
                  </a:lnTo>
                  <a:lnTo>
                    <a:pt x="682" y="107"/>
                  </a:lnTo>
                  <a:lnTo>
                    <a:pt x="640" y="104"/>
                  </a:lnTo>
                  <a:lnTo>
                    <a:pt x="638" y="99"/>
                  </a:lnTo>
                  <a:lnTo>
                    <a:pt x="631" y="93"/>
                  </a:lnTo>
                  <a:lnTo>
                    <a:pt x="625" y="77"/>
                  </a:lnTo>
                  <a:lnTo>
                    <a:pt x="604" y="35"/>
                  </a:lnTo>
                  <a:lnTo>
                    <a:pt x="593" y="32"/>
                  </a:lnTo>
                  <a:lnTo>
                    <a:pt x="586" y="25"/>
                  </a:lnTo>
                  <a:lnTo>
                    <a:pt x="581" y="26"/>
                  </a:lnTo>
                  <a:lnTo>
                    <a:pt x="576" y="21"/>
                  </a:lnTo>
                  <a:lnTo>
                    <a:pt x="570" y="9"/>
                  </a:lnTo>
                  <a:lnTo>
                    <a:pt x="559" y="0"/>
                  </a:lnTo>
                  <a:lnTo>
                    <a:pt x="0" y="112"/>
                  </a:lnTo>
                  <a:lnTo>
                    <a:pt x="27" y="62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283" name="Freeform 174"/>
            <p:cNvSpPr>
              <a:spLocks/>
            </p:cNvSpPr>
            <p:nvPr/>
          </p:nvSpPr>
          <p:spPr bwMode="auto">
            <a:xfrm>
              <a:off x="3527" y="1484"/>
              <a:ext cx="80" cy="179"/>
            </a:xfrm>
            <a:custGeom>
              <a:avLst/>
              <a:gdLst>
                <a:gd name="T0" fmla="*/ 0 w 240"/>
                <a:gd name="T1" fmla="*/ 133 h 538"/>
                <a:gd name="T2" fmla="*/ 2 w 240"/>
                <a:gd name="T3" fmla="*/ 135 h 538"/>
                <a:gd name="T4" fmla="*/ 10 w 240"/>
                <a:gd name="T5" fmla="*/ 147 h 538"/>
                <a:gd name="T6" fmla="*/ 27 w 240"/>
                <a:gd name="T7" fmla="*/ 158 h 538"/>
                <a:gd name="T8" fmla="*/ 41 w 240"/>
                <a:gd name="T9" fmla="*/ 161 h 538"/>
                <a:gd name="T10" fmla="*/ 45 w 240"/>
                <a:gd name="T11" fmla="*/ 170 h 538"/>
                <a:gd name="T12" fmla="*/ 48 w 240"/>
                <a:gd name="T13" fmla="*/ 179 h 538"/>
                <a:gd name="T14" fmla="*/ 55 w 240"/>
                <a:gd name="T15" fmla="*/ 166 h 538"/>
                <a:gd name="T16" fmla="*/ 62 w 240"/>
                <a:gd name="T17" fmla="*/ 148 h 538"/>
                <a:gd name="T18" fmla="*/ 73 w 240"/>
                <a:gd name="T19" fmla="*/ 127 h 538"/>
                <a:gd name="T20" fmla="*/ 80 w 240"/>
                <a:gd name="T21" fmla="*/ 111 h 538"/>
                <a:gd name="T22" fmla="*/ 78 w 240"/>
                <a:gd name="T23" fmla="*/ 81 h 538"/>
                <a:gd name="T24" fmla="*/ 72 w 240"/>
                <a:gd name="T25" fmla="*/ 56 h 538"/>
                <a:gd name="T26" fmla="*/ 61 w 240"/>
                <a:gd name="T27" fmla="*/ 60 h 538"/>
                <a:gd name="T28" fmla="*/ 57 w 240"/>
                <a:gd name="T29" fmla="*/ 58 h 538"/>
                <a:gd name="T30" fmla="*/ 53 w 240"/>
                <a:gd name="T31" fmla="*/ 59 h 538"/>
                <a:gd name="T32" fmla="*/ 57 w 240"/>
                <a:gd name="T33" fmla="*/ 46 h 538"/>
                <a:gd name="T34" fmla="*/ 63 w 240"/>
                <a:gd name="T35" fmla="*/ 44 h 538"/>
                <a:gd name="T36" fmla="*/ 64 w 240"/>
                <a:gd name="T37" fmla="*/ 31 h 538"/>
                <a:gd name="T38" fmla="*/ 69 w 240"/>
                <a:gd name="T39" fmla="*/ 25 h 538"/>
                <a:gd name="T40" fmla="*/ 18 w 240"/>
                <a:gd name="T41" fmla="*/ 0 h 538"/>
                <a:gd name="T42" fmla="*/ 11 w 240"/>
                <a:gd name="T43" fmla="*/ 7 h 538"/>
                <a:gd name="T44" fmla="*/ 10 w 240"/>
                <a:gd name="T45" fmla="*/ 22 h 538"/>
                <a:gd name="T46" fmla="*/ 1 w 240"/>
                <a:gd name="T47" fmla="*/ 30 h 538"/>
                <a:gd name="T48" fmla="*/ 6 w 240"/>
                <a:gd name="T49" fmla="*/ 37 h 538"/>
                <a:gd name="T50" fmla="*/ 3 w 240"/>
                <a:gd name="T51" fmla="*/ 47 h 538"/>
                <a:gd name="T52" fmla="*/ 5 w 240"/>
                <a:gd name="T53" fmla="*/ 62 h 538"/>
                <a:gd name="T54" fmla="*/ 15 w 240"/>
                <a:gd name="T55" fmla="*/ 71 h 538"/>
                <a:gd name="T56" fmla="*/ 22 w 240"/>
                <a:gd name="T57" fmla="*/ 75 h 538"/>
                <a:gd name="T58" fmla="*/ 30 w 240"/>
                <a:gd name="T59" fmla="*/ 81 h 538"/>
                <a:gd name="T60" fmla="*/ 37 w 240"/>
                <a:gd name="T61" fmla="*/ 88 h 538"/>
                <a:gd name="T62" fmla="*/ 19 w 240"/>
                <a:gd name="T63" fmla="*/ 102 h 538"/>
                <a:gd name="T64" fmla="*/ 3 w 240"/>
                <a:gd name="T65" fmla="*/ 120 h 538"/>
                <a:gd name="T66" fmla="*/ 3 w 240"/>
                <a:gd name="T67" fmla="*/ 120 h 5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0"/>
                <a:gd name="T103" fmla="*/ 0 h 538"/>
                <a:gd name="T104" fmla="*/ 240 w 240"/>
                <a:gd name="T105" fmla="*/ 538 h 5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0" h="538">
                  <a:moveTo>
                    <a:pt x="10" y="361"/>
                  </a:moveTo>
                  <a:lnTo>
                    <a:pt x="0" y="401"/>
                  </a:lnTo>
                  <a:lnTo>
                    <a:pt x="0" y="408"/>
                  </a:lnTo>
                  <a:lnTo>
                    <a:pt x="7" y="405"/>
                  </a:lnTo>
                  <a:lnTo>
                    <a:pt x="17" y="424"/>
                  </a:lnTo>
                  <a:lnTo>
                    <a:pt x="30" y="441"/>
                  </a:lnTo>
                  <a:lnTo>
                    <a:pt x="43" y="454"/>
                  </a:lnTo>
                  <a:lnTo>
                    <a:pt x="82" y="475"/>
                  </a:lnTo>
                  <a:lnTo>
                    <a:pt x="95" y="479"/>
                  </a:lnTo>
                  <a:lnTo>
                    <a:pt x="123" y="484"/>
                  </a:lnTo>
                  <a:lnTo>
                    <a:pt x="133" y="486"/>
                  </a:lnTo>
                  <a:lnTo>
                    <a:pt x="134" y="512"/>
                  </a:lnTo>
                  <a:lnTo>
                    <a:pt x="133" y="529"/>
                  </a:lnTo>
                  <a:lnTo>
                    <a:pt x="143" y="538"/>
                  </a:lnTo>
                  <a:lnTo>
                    <a:pt x="153" y="525"/>
                  </a:lnTo>
                  <a:lnTo>
                    <a:pt x="165" y="499"/>
                  </a:lnTo>
                  <a:lnTo>
                    <a:pt x="168" y="475"/>
                  </a:lnTo>
                  <a:lnTo>
                    <a:pt x="185" y="444"/>
                  </a:lnTo>
                  <a:lnTo>
                    <a:pt x="195" y="418"/>
                  </a:lnTo>
                  <a:lnTo>
                    <a:pt x="220" y="383"/>
                  </a:lnTo>
                  <a:lnTo>
                    <a:pt x="230" y="357"/>
                  </a:lnTo>
                  <a:lnTo>
                    <a:pt x="240" y="333"/>
                  </a:lnTo>
                  <a:lnTo>
                    <a:pt x="240" y="317"/>
                  </a:lnTo>
                  <a:lnTo>
                    <a:pt x="234" y="243"/>
                  </a:lnTo>
                  <a:lnTo>
                    <a:pt x="227" y="185"/>
                  </a:lnTo>
                  <a:lnTo>
                    <a:pt x="216" y="168"/>
                  </a:lnTo>
                  <a:lnTo>
                    <a:pt x="191" y="174"/>
                  </a:lnTo>
                  <a:lnTo>
                    <a:pt x="182" y="181"/>
                  </a:lnTo>
                  <a:lnTo>
                    <a:pt x="174" y="178"/>
                  </a:lnTo>
                  <a:lnTo>
                    <a:pt x="171" y="174"/>
                  </a:lnTo>
                  <a:lnTo>
                    <a:pt x="164" y="178"/>
                  </a:lnTo>
                  <a:lnTo>
                    <a:pt x="160" y="176"/>
                  </a:lnTo>
                  <a:lnTo>
                    <a:pt x="160" y="165"/>
                  </a:lnTo>
                  <a:lnTo>
                    <a:pt x="172" y="138"/>
                  </a:lnTo>
                  <a:lnTo>
                    <a:pt x="179" y="133"/>
                  </a:lnTo>
                  <a:lnTo>
                    <a:pt x="190" y="132"/>
                  </a:lnTo>
                  <a:lnTo>
                    <a:pt x="188" y="107"/>
                  </a:lnTo>
                  <a:lnTo>
                    <a:pt x="191" y="93"/>
                  </a:lnTo>
                  <a:lnTo>
                    <a:pt x="198" y="84"/>
                  </a:lnTo>
                  <a:lnTo>
                    <a:pt x="208" y="74"/>
                  </a:lnTo>
                  <a:lnTo>
                    <a:pt x="198" y="50"/>
                  </a:lnTo>
                  <a:lnTo>
                    <a:pt x="55" y="0"/>
                  </a:lnTo>
                  <a:lnTo>
                    <a:pt x="46" y="3"/>
                  </a:lnTo>
                  <a:lnTo>
                    <a:pt x="34" y="22"/>
                  </a:lnTo>
                  <a:lnTo>
                    <a:pt x="34" y="32"/>
                  </a:lnTo>
                  <a:lnTo>
                    <a:pt x="29" y="65"/>
                  </a:lnTo>
                  <a:lnTo>
                    <a:pt x="8" y="84"/>
                  </a:lnTo>
                  <a:lnTo>
                    <a:pt x="4" y="91"/>
                  </a:lnTo>
                  <a:lnTo>
                    <a:pt x="4" y="99"/>
                  </a:lnTo>
                  <a:lnTo>
                    <a:pt x="19" y="112"/>
                  </a:lnTo>
                  <a:lnTo>
                    <a:pt x="20" y="135"/>
                  </a:lnTo>
                  <a:lnTo>
                    <a:pt x="10" y="142"/>
                  </a:lnTo>
                  <a:lnTo>
                    <a:pt x="11" y="181"/>
                  </a:lnTo>
                  <a:lnTo>
                    <a:pt x="16" y="185"/>
                  </a:lnTo>
                  <a:lnTo>
                    <a:pt x="36" y="188"/>
                  </a:lnTo>
                  <a:lnTo>
                    <a:pt x="45" y="214"/>
                  </a:lnTo>
                  <a:lnTo>
                    <a:pt x="62" y="220"/>
                  </a:lnTo>
                  <a:lnTo>
                    <a:pt x="67" y="226"/>
                  </a:lnTo>
                  <a:lnTo>
                    <a:pt x="81" y="231"/>
                  </a:lnTo>
                  <a:lnTo>
                    <a:pt x="90" y="242"/>
                  </a:lnTo>
                  <a:lnTo>
                    <a:pt x="114" y="259"/>
                  </a:lnTo>
                  <a:lnTo>
                    <a:pt x="111" y="265"/>
                  </a:lnTo>
                  <a:lnTo>
                    <a:pt x="86" y="279"/>
                  </a:lnTo>
                  <a:lnTo>
                    <a:pt x="58" y="308"/>
                  </a:lnTo>
                  <a:lnTo>
                    <a:pt x="53" y="331"/>
                  </a:lnTo>
                  <a:lnTo>
                    <a:pt x="10" y="361"/>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nvGrpSpPr>
          <p:cNvPr id="284" name="Group 242"/>
          <p:cNvGrpSpPr>
            <a:grpSpLocks/>
          </p:cNvGrpSpPr>
          <p:nvPr/>
        </p:nvGrpSpPr>
        <p:grpSpPr bwMode="auto">
          <a:xfrm>
            <a:off x="2959914" y="2387786"/>
            <a:ext cx="1628776" cy="3035300"/>
            <a:chOff x="639" y="872"/>
            <a:chExt cx="1026" cy="1912"/>
          </a:xfrm>
        </p:grpSpPr>
        <p:sp>
          <p:nvSpPr>
            <p:cNvPr id="285" name="Freeform 132"/>
            <p:cNvSpPr>
              <a:spLocks/>
            </p:cNvSpPr>
            <p:nvPr/>
          </p:nvSpPr>
          <p:spPr bwMode="auto">
            <a:xfrm>
              <a:off x="1336" y="1476"/>
              <a:ext cx="329" cy="410"/>
            </a:xfrm>
            <a:custGeom>
              <a:avLst/>
              <a:gdLst>
                <a:gd name="T0" fmla="*/ 289 w 989"/>
                <a:gd name="T1" fmla="*/ 410 h 1230"/>
                <a:gd name="T2" fmla="*/ 329 w 989"/>
                <a:gd name="T3" fmla="*/ 117 h 1230"/>
                <a:gd name="T4" fmla="*/ 221 w 989"/>
                <a:gd name="T5" fmla="*/ 100 h 1230"/>
                <a:gd name="T6" fmla="*/ 232 w 989"/>
                <a:gd name="T7" fmla="*/ 29 h 1230"/>
                <a:gd name="T8" fmla="*/ 71 w 989"/>
                <a:gd name="T9" fmla="*/ 0 h 1230"/>
                <a:gd name="T10" fmla="*/ 0 w 989"/>
                <a:gd name="T11" fmla="*/ 364 h 1230"/>
                <a:gd name="T12" fmla="*/ 289 w 989"/>
                <a:gd name="T13" fmla="*/ 410 h 1230"/>
                <a:gd name="T14" fmla="*/ 289 w 989"/>
                <a:gd name="T15" fmla="*/ 410 h 1230"/>
                <a:gd name="T16" fmla="*/ 0 60000 65536"/>
                <a:gd name="T17" fmla="*/ 0 60000 65536"/>
                <a:gd name="T18" fmla="*/ 0 60000 65536"/>
                <a:gd name="T19" fmla="*/ 0 60000 65536"/>
                <a:gd name="T20" fmla="*/ 0 60000 65536"/>
                <a:gd name="T21" fmla="*/ 0 60000 65536"/>
                <a:gd name="T22" fmla="*/ 0 60000 65536"/>
                <a:gd name="T23" fmla="*/ 0 60000 65536"/>
                <a:gd name="T24" fmla="*/ 0 w 989"/>
                <a:gd name="T25" fmla="*/ 0 h 1230"/>
                <a:gd name="T26" fmla="*/ 989 w 989"/>
                <a:gd name="T27" fmla="*/ 1230 h 1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89" h="1230">
                  <a:moveTo>
                    <a:pt x="869" y="1230"/>
                  </a:moveTo>
                  <a:lnTo>
                    <a:pt x="989" y="351"/>
                  </a:lnTo>
                  <a:lnTo>
                    <a:pt x="664" y="301"/>
                  </a:lnTo>
                  <a:lnTo>
                    <a:pt x="698" y="87"/>
                  </a:lnTo>
                  <a:lnTo>
                    <a:pt x="213" y="0"/>
                  </a:lnTo>
                  <a:lnTo>
                    <a:pt x="0" y="1093"/>
                  </a:lnTo>
                  <a:lnTo>
                    <a:pt x="869" y="1230"/>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86" name="Freeform 180"/>
            <p:cNvSpPr>
              <a:spLocks/>
            </p:cNvSpPr>
            <p:nvPr/>
          </p:nvSpPr>
          <p:spPr bwMode="auto">
            <a:xfrm>
              <a:off x="1336" y="1476"/>
              <a:ext cx="329" cy="410"/>
            </a:xfrm>
            <a:custGeom>
              <a:avLst/>
              <a:gdLst>
                <a:gd name="T0" fmla="*/ 289 w 989"/>
                <a:gd name="T1" fmla="*/ 410 h 1230"/>
                <a:gd name="T2" fmla="*/ 329 w 989"/>
                <a:gd name="T3" fmla="*/ 117 h 1230"/>
                <a:gd name="T4" fmla="*/ 221 w 989"/>
                <a:gd name="T5" fmla="*/ 100 h 1230"/>
                <a:gd name="T6" fmla="*/ 232 w 989"/>
                <a:gd name="T7" fmla="*/ 29 h 1230"/>
                <a:gd name="T8" fmla="*/ 71 w 989"/>
                <a:gd name="T9" fmla="*/ 0 h 1230"/>
                <a:gd name="T10" fmla="*/ 0 w 989"/>
                <a:gd name="T11" fmla="*/ 364 h 1230"/>
                <a:gd name="T12" fmla="*/ 289 w 989"/>
                <a:gd name="T13" fmla="*/ 410 h 1230"/>
                <a:gd name="T14" fmla="*/ 289 w 989"/>
                <a:gd name="T15" fmla="*/ 410 h 1230"/>
                <a:gd name="T16" fmla="*/ 289 w 989"/>
                <a:gd name="T17" fmla="*/ 410 h 12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9"/>
                <a:gd name="T28" fmla="*/ 0 h 1230"/>
                <a:gd name="T29" fmla="*/ 989 w 989"/>
                <a:gd name="T30" fmla="*/ 1230 h 12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9" h="1230">
                  <a:moveTo>
                    <a:pt x="869" y="1230"/>
                  </a:moveTo>
                  <a:lnTo>
                    <a:pt x="989" y="351"/>
                  </a:lnTo>
                  <a:lnTo>
                    <a:pt x="664" y="301"/>
                  </a:lnTo>
                  <a:lnTo>
                    <a:pt x="698" y="87"/>
                  </a:lnTo>
                  <a:lnTo>
                    <a:pt x="213" y="0"/>
                  </a:lnTo>
                  <a:lnTo>
                    <a:pt x="0" y="1093"/>
                  </a:lnTo>
                  <a:lnTo>
                    <a:pt x="869" y="123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287" name="Freeform 124"/>
            <p:cNvSpPr>
              <a:spLocks/>
            </p:cNvSpPr>
            <p:nvPr/>
          </p:nvSpPr>
          <p:spPr bwMode="auto">
            <a:xfrm>
              <a:off x="863" y="1673"/>
              <a:ext cx="23" cy="23"/>
            </a:xfrm>
            <a:custGeom>
              <a:avLst/>
              <a:gdLst>
                <a:gd name="T0" fmla="*/ 12 w 70"/>
                <a:gd name="T1" fmla="*/ 23 h 69"/>
                <a:gd name="T2" fmla="*/ 17 w 70"/>
                <a:gd name="T3" fmla="*/ 22 h 69"/>
                <a:gd name="T4" fmla="*/ 21 w 70"/>
                <a:gd name="T5" fmla="*/ 17 h 69"/>
                <a:gd name="T6" fmla="*/ 23 w 70"/>
                <a:gd name="T7" fmla="*/ 12 h 69"/>
                <a:gd name="T8" fmla="*/ 23 w 70"/>
                <a:gd name="T9" fmla="*/ 12 h 69"/>
                <a:gd name="T10" fmla="*/ 21 w 70"/>
                <a:gd name="T11" fmla="*/ 6 h 69"/>
                <a:gd name="T12" fmla="*/ 17 w 70"/>
                <a:gd name="T13" fmla="*/ 2 h 69"/>
                <a:gd name="T14" fmla="*/ 12 w 70"/>
                <a:gd name="T15" fmla="*/ 0 h 69"/>
                <a:gd name="T16" fmla="*/ 12 w 70"/>
                <a:gd name="T17" fmla="*/ 0 h 69"/>
                <a:gd name="T18" fmla="*/ 6 w 70"/>
                <a:gd name="T19" fmla="*/ 2 h 69"/>
                <a:gd name="T20" fmla="*/ 2 w 70"/>
                <a:gd name="T21" fmla="*/ 6 h 69"/>
                <a:gd name="T22" fmla="*/ 0 w 70"/>
                <a:gd name="T23" fmla="*/ 12 h 69"/>
                <a:gd name="T24" fmla="*/ 0 w 70"/>
                <a:gd name="T25" fmla="*/ 12 h 69"/>
                <a:gd name="T26" fmla="*/ 2 w 70"/>
                <a:gd name="T27" fmla="*/ 17 h 69"/>
                <a:gd name="T28" fmla="*/ 6 w 70"/>
                <a:gd name="T29" fmla="*/ 22 h 69"/>
                <a:gd name="T30" fmla="*/ 12 w 70"/>
                <a:gd name="T31" fmla="*/ 23 h 69"/>
                <a:gd name="T32" fmla="*/ 12 w 70"/>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69"/>
                <a:gd name="T53" fmla="*/ 70 w 70"/>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69">
                  <a:moveTo>
                    <a:pt x="35" y="69"/>
                  </a:moveTo>
                  <a:lnTo>
                    <a:pt x="52" y="65"/>
                  </a:lnTo>
                  <a:lnTo>
                    <a:pt x="64" y="51"/>
                  </a:lnTo>
                  <a:lnTo>
                    <a:pt x="70" y="35"/>
                  </a:lnTo>
                  <a:lnTo>
                    <a:pt x="64" y="18"/>
                  </a:lnTo>
                  <a:lnTo>
                    <a:pt x="52" y="6"/>
                  </a:lnTo>
                  <a:lnTo>
                    <a:pt x="35" y="0"/>
                  </a:lnTo>
                  <a:lnTo>
                    <a:pt x="18" y="6"/>
                  </a:lnTo>
                  <a:lnTo>
                    <a:pt x="5" y="18"/>
                  </a:lnTo>
                  <a:lnTo>
                    <a:pt x="0" y="35"/>
                  </a:lnTo>
                  <a:lnTo>
                    <a:pt x="5" y="51"/>
                  </a:lnTo>
                  <a:lnTo>
                    <a:pt x="18" y="65"/>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288" name="Freeform 127"/>
            <p:cNvSpPr>
              <a:spLocks/>
            </p:cNvSpPr>
            <p:nvPr/>
          </p:nvSpPr>
          <p:spPr bwMode="auto">
            <a:xfrm>
              <a:off x="1246" y="943"/>
              <a:ext cx="349" cy="562"/>
            </a:xfrm>
            <a:custGeom>
              <a:avLst/>
              <a:gdLst>
                <a:gd name="T0" fmla="*/ 158 w 1047"/>
                <a:gd name="T1" fmla="*/ 9 h 1687"/>
                <a:gd name="T2" fmla="*/ 154 w 1047"/>
                <a:gd name="T3" fmla="*/ 99 h 1687"/>
                <a:gd name="T4" fmla="*/ 154 w 1047"/>
                <a:gd name="T5" fmla="*/ 118 h 1687"/>
                <a:gd name="T6" fmla="*/ 155 w 1047"/>
                <a:gd name="T7" fmla="*/ 126 h 1687"/>
                <a:gd name="T8" fmla="*/ 173 w 1047"/>
                <a:gd name="T9" fmla="*/ 146 h 1687"/>
                <a:gd name="T10" fmla="*/ 183 w 1047"/>
                <a:gd name="T11" fmla="*/ 175 h 1687"/>
                <a:gd name="T12" fmla="*/ 195 w 1047"/>
                <a:gd name="T13" fmla="*/ 184 h 1687"/>
                <a:gd name="T14" fmla="*/ 207 w 1047"/>
                <a:gd name="T15" fmla="*/ 192 h 1687"/>
                <a:gd name="T16" fmla="*/ 199 w 1047"/>
                <a:gd name="T17" fmla="*/ 219 h 1687"/>
                <a:gd name="T18" fmla="*/ 195 w 1047"/>
                <a:gd name="T19" fmla="*/ 227 h 1687"/>
                <a:gd name="T20" fmla="*/ 196 w 1047"/>
                <a:gd name="T21" fmla="*/ 240 h 1687"/>
                <a:gd name="T22" fmla="*/ 187 w 1047"/>
                <a:gd name="T23" fmla="*/ 252 h 1687"/>
                <a:gd name="T24" fmla="*/ 187 w 1047"/>
                <a:gd name="T25" fmla="*/ 263 h 1687"/>
                <a:gd name="T26" fmla="*/ 195 w 1047"/>
                <a:gd name="T27" fmla="*/ 279 h 1687"/>
                <a:gd name="T28" fmla="*/ 214 w 1047"/>
                <a:gd name="T29" fmla="*/ 265 h 1687"/>
                <a:gd name="T30" fmla="*/ 218 w 1047"/>
                <a:gd name="T31" fmla="*/ 265 h 1687"/>
                <a:gd name="T32" fmla="*/ 222 w 1047"/>
                <a:gd name="T33" fmla="*/ 272 h 1687"/>
                <a:gd name="T34" fmla="*/ 223 w 1047"/>
                <a:gd name="T35" fmla="*/ 283 h 1687"/>
                <a:gd name="T36" fmla="*/ 227 w 1047"/>
                <a:gd name="T37" fmla="*/ 308 h 1687"/>
                <a:gd name="T38" fmla="*/ 232 w 1047"/>
                <a:gd name="T39" fmla="*/ 321 h 1687"/>
                <a:gd name="T40" fmla="*/ 235 w 1047"/>
                <a:gd name="T41" fmla="*/ 336 h 1687"/>
                <a:gd name="T42" fmla="*/ 246 w 1047"/>
                <a:gd name="T43" fmla="*/ 343 h 1687"/>
                <a:gd name="T44" fmla="*/ 245 w 1047"/>
                <a:gd name="T45" fmla="*/ 357 h 1687"/>
                <a:gd name="T46" fmla="*/ 249 w 1047"/>
                <a:gd name="T47" fmla="*/ 368 h 1687"/>
                <a:gd name="T48" fmla="*/ 260 w 1047"/>
                <a:gd name="T49" fmla="*/ 365 h 1687"/>
                <a:gd name="T50" fmla="*/ 274 w 1047"/>
                <a:gd name="T51" fmla="*/ 368 h 1687"/>
                <a:gd name="T52" fmla="*/ 284 w 1047"/>
                <a:gd name="T53" fmla="*/ 364 h 1687"/>
                <a:gd name="T54" fmla="*/ 291 w 1047"/>
                <a:gd name="T55" fmla="*/ 366 h 1687"/>
                <a:gd name="T56" fmla="*/ 311 w 1047"/>
                <a:gd name="T57" fmla="*/ 370 h 1687"/>
                <a:gd name="T58" fmla="*/ 328 w 1047"/>
                <a:gd name="T59" fmla="*/ 369 h 1687"/>
                <a:gd name="T60" fmla="*/ 334 w 1047"/>
                <a:gd name="T61" fmla="*/ 358 h 1687"/>
                <a:gd name="T62" fmla="*/ 344 w 1047"/>
                <a:gd name="T63" fmla="*/ 375 h 1687"/>
                <a:gd name="T64" fmla="*/ 349 w 1047"/>
                <a:gd name="T65" fmla="*/ 379 h 1687"/>
                <a:gd name="T66" fmla="*/ 322 w 1047"/>
                <a:gd name="T67" fmla="*/ 562 h 1687"/>
                <a:gd name="T68" fmla="*/ 0 w 1047"/>
                <a:gd name="T69" fmla="*/ 500 h 1687"/>
                <a:gd name="T70" fmla="*/ 36 w 1047"/>
                <a:gd name="T71" fmla="*/ 360 h 1687"/>
                <a:gd name="T72" fmla="*/ 39 w 1047"/>
                <a:gd name="T73" fmla="*/ 351 h 1687"/>
                <a:gd name="T74" fmla="*/ 42 w 1047"/>
                <a:gd name="T75" fmla="*/ 344 h 1687"/>
                <a:gd name="T76" fmla="*/ 30 w 1047"/>
                <a:gd name="T77" fmla="*/ 334 h 1687"/>
                <a:gd name="T78" fmla="*/ 30 w 1047"/>
                <a:gd name="T79" fmla="*/ 321 h 1687"/>
                <a:gd name="T80" fmla="*/ 51 w 1047"/>
                <a:gd name="T81" fmla="*/ 297 h 1687"/>
                <a:gd name="T82" fmla="*/ 57 w 1047"/>
                <a:gd name="T83" fmla="*/ 286 h 1687"/>
                <a:gd name="T84" fmla="*/ 87 w 1047"/>
                <a:gd name="T85" fmla="*/ 243 h 1687"/>
                <a:gd name="T86" fmla="*/ 80 w 1047"/>
                <a:gd name="T87" fmla="*/ 228 h 1687"/>
                <a:gd name="T88" fmla="*/ 70 w 1047"/>
                <a:gd name="T89" fmla="*/ 220 h 1687"/>
                <a:gd name="T90" fmla="*/ 69 w 1047"/>
                <a:gd name="T91" fmla="*/ 204 h 1687"/>
                <a:gd name="T92" fmla="*/ 72 w 1047"/>
                <a:gd name="T93" fmla="*/ 197 h 1687"/>
                <a:gd name="T94" fmla="*/ 69 w 1047"/>
                <a:gd name="T95" fmla="*/ 185 h 1687"/>
                <a:gd name="T96" fmla="*/ 111 w 1047"/>
                <a:gd name="T97" fmla="*/ 0 h 16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47"/>
                <a:gd name="T148" fmla="*/ 0 h 1687"/>
                <a:gd name="T149" fmla="*/ 1047 w 1047"/>
                <a:gd name="T150" fmla="*/ 1687 h 168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47" h="1687">
                  <a:moveTo>
                    <a:pt x="334" y="0"/>
                  </a:moveTo>
                  <a:lnTo>
                    <a:pt x="474" y="27"/>
                  </a:lnTo>
                  <a:lnTo>
                    <a:pt x="436" y="238"/>
                  </a:lnTo>
                  <a:lnTo>
                    <a:pt x="461" y="296"/>
                  </a:lnTo>
                  <a:lnTo>
                    <a:pt x="468" y="332"/>
                  </a:lnTo>
                  <a:lnTo>
                    <a:pt x="461" y="355"/>
                  </a:lnTo>
                  <a:lnTo>
                    <a:pt x="454" y="365"/>
                  </a:lnTo>
                  <a:lnTo>
                    <a:pt x="464" y="377"/>
                  </a:lnTo>
                  <a:lnTo>
                    <a:pt x="481" y="401"/>
                  </a:lnTo>
                  <a:lnTo>
                    <a:pt x="519" y="437"/>
                  </a:lnTo>
                  <a:lnTo>
                    <a:pt x="545" y="496"/>
                  </a:lnTo>
                  <a:lnTo>
                    <a:pt x="549" y="524"/>
                  </a:lnTo>
                  <a:lnTo>
                    <a:pt x="562" y="551"/>
                  </a:lnTo>
                  <a:lnTo>
                    <a:pt x="586" y="553"/>
                  </a:lnTo>
                  <a:lnTo>
                    <a:pt x="588" y="570"/>
                  </a:lnTo>
                  <a:lnTo>
                    <a:pt x="620" y="576"/>
                  </a:lnTo>
                  <a:lnTo>
                    <a:pt x="631" y="588"/>
                  </a:lnTo>
                  <a:lnTo>
                    <a:pt x="597" y="658"/>
                  </a:lnTo>
                  <a:lnTo>
                    <a:pt x="598" y="670"/>
                  </a:lnTo>
                  <a:lnTo>
                    <a:pt x="586" y="681"/>
                  </a:lnTo>
                  <a:lnTo>
                    <a:pt x="584" y="716"/>
                  </a:lnTo>
                  <a:lnTo>
                    <a:pt x="588" y="719"/>
                  </a:lnTo>
                  <a:lnTo>
                    <a:pt x="586" y="738"/>
                  </a:lnTo>
                  <a:lnTo>
                    <a:pt x="561" y="755"/>
                  </a:lnTo>
                  <a:lnTo>
                    <a:pt x="561" y="774"/>
                  </a:lnTo>
                  <a:lnTo>
                    <a:pt x="562" y="788"/>
                  </a:lnTo>
                  <a:lnTo>
                    <a:pt x="554" y="806"/>
                  </a:lnTo>
                  <a:lnTo>
                    <a:pt x="584" y="836"/>
                  </a:lnTo>
                  <a:lnTo>
                    <a:pt x="593" y="833"/>
                  </a:lnTo>
                  <a:lnTo>
                    <a:pt x="642" y="795"/>
                  </a:lnTo>
                  <a:lnTo>
                    <a:pt x="648" y="791"/>
                  </a:lnTo>
                  <a:lnTo>
                    <a:pt x="653" y="795"/>
                  </a:lnTo>
                  <a:lnTo>
                    <a:pt x="661" y="810"/>
                  </a:lnTo>
                  <a:lnTo>
                    <a:pt x="665" y="816"/>
                  </a:lnTo>
                  <a:lnTo>
                    <a:pt x="674" y="823"/>
                  </a:lnTo>
                  <a:lnTo>
                    <a:pt x="669" y="850"/>
                  </a:lnTo>
                  <a:lnTo>
                    <a:pt x="669" y="895"/>
                  </a:lnTo>
                  <a:lnTo>
                    <a:pt x="680" y="924"/>
                  </a:lnTo>
                  <a:lnTo>
                    <a:pt x="697" y="949"/>
                  </a:lnTo>
                  <a:lnTo>
                    <a:pt x="697" y="963"/>
                  </a:lnTo>
                  <a:lnTo>
                    <a:pt x="687" y="982"/>
                  </a:lnTo>
                  <a:lnTo>
                    <a:pt x="704" y="1009"/>
                  </a:lnTo>
                  <a:lnTo>
                    <a:pt x="723" y="1009"/>
                  </a:lnTo>
                  <a:lnTo>
                    <a:pt x="738" y="1030"/>
                  </a:lnTo>
                  <a:lnTo>
                    <a:pt x="742" y="1044"/>
                  </a:lnTo>
                  <a:lnTo>
                    <a:pt x="736" y="1073"/>
                  </a:lnTo>
                  <a:lnTo>
                    <a:pt x="736" y="1082"/>
                  </a:lnTo>
                  <a:lnTo>
                    <a:pt x="746" y="1106"/>
                  </a:lnTo>
                  <a:lnTo>
                    <a:pt x="769" y="1118"/>
                  </a:lnTo>
                  <a:lnTo>
                    <a:pt x="780" y="1097"/>
                  </a:lnTo>
                  <a:lnTo>
                    <a:pt x="788" y="1090"/>
                  </a:lnTo>
                  <a:lnTo>
                    <a:pt x="823" y="1105"/>
                  </a:lnTo>
                  <a:lnTo>
                    <a:pt x="839" y="1106"/>
                  </a:lnTo>
                  <a:lnTo>
                    <a:pt x="852" y="1092"/>
                  </a:lnTo>
                  <a:lnTo>
                    <a:pt x="865" y="1090"/>
                  </a:lnTo>
                  <a:lnTo>
                    <a:pt x="873" y="1099"/>
                  </a:lnTo>
                  <a:lnTo>
                    <a:pt x="914" y="1101"/>
                  </a:lnTo>
                  <a:lnTo>
                    <a:pt x="933" y="1112"/>
                  </a:lnTo>
                  <a:lnTo>
                    <a:pt x="940" y="1108"/>
                  </a:lnTo>
                  <a:lnTo>
                    <a:pt x="985" y="1108"/>
                  </a:lnTo>
                  <a:lnTo>
                    <a:pt x="984" y="1090"/>
                  </a:lnTo>
                  <a:lnTo>
                    <a:pt x="1002" y="1075"/>
                  </a:lnTo>
                  <a:lnTo>
                    <a:pt x="1025" y="1099"/>
                  </a:lnTo>
                  <a:lnTo>
                    <a:pt x="1032" y="1125"/>
                  </a:lnTo>
                  <a:lnTo>
                    <a:pt x="1047" y="1141"/>
                  </a:lnTo>
                  <a:lnTo>
                    <a:pt x="1047" y="1139"/>
                  </a:lnTo>
                  <a:lnTo>
                    <a:pt x="968" y="1687"/>
                  </a:lnTo>
                  <a:lnTo>
                    <a:pt x="966" y="1687"/>
                  </a:lnTo>
                  <a:lnTo>
                    <a:pt x="481" y="1600"/>
                  </a:lnTo>
                  <a:lnTo>
                    <a:pt x="0" y="1500"/>
                  </a:lnTo>
                  <a:lnTo>
                    <a:pt x="86" y="1109"/>
                  </a:lnTo>
                  <a:lnTo>
                    <a:pt x="109" y="1082"/>
                  </a:lnTo>
                  <a:lnTo>
                    <a:pt x="111" y="1056"/>
                  </a:lnTo>
                  <a:lnTo>
                    <a:pt x="116" y="1053"/>
                  </a:lnTo>
                  <a:lnTo>
                    <a:pt x="118" y="1046"/>
                  </a:lnTo>
                  <a:lnTo>
                    <a:pt x="125" y="1034"/>
                  </a:lnTo>
                  <a:lnTo>
                    <a:pt x="115" y="1016"/>
                  </a:lnTo>
                  <a:lnTo>
                    <a:pt x="89" y="1004"/>
                  </a:lnTo>
                  <a:lnTo>
                    <a:pt x="83" y="990"/>
                  </a:lnTo>
                  <a:lnTo>
                    <a:pt x="90" y="964"/>
                  </a:lnTo>
                  <a:lnTo>
                    <a:pt x="130" y="904"/>
                  </a:lnTo>
                  <a:lnTo>
                    <a:pt x="154" y="892"/>
                  </a:lnTo>
                  <a:lnTo>
                    <a:pt x="171" y="875"/>
                  </a:lnTo>
                  <a:lnTo>
                    <a:pt x="171" y="859"/>
                  </a:lnTo>
                  <a:lnTo>
                    <a:pt x="185" y="846"/>
                  </a:lnTo>
                  <a:lnTo>
                    <a:pt x="261" y="729"/>
                  </a:lnTo>
                  <a:lnTo>
                    <a:pt x="256" y="699"/>
                  </a:lnTo>
                  <a:lnTo>
                    <a:pt x="241" y="684"/>
                  </a:lnTo>
                  <a:lnTo>
                    <a:pt x="226" y="681"/>
                  </a:lnTo>
                  <a:lnTo>
                    <a:pt x="211" y="660"/>
                  </a:lnTo>
                  <a:lnTo>
                    <a:pt x="208" y="641"/>
                  </a:lnTo>
                  <a:lnTo>
                    <a:pt x="206" y="613"/>
                  </a:lnTo>
                  <a:lnTo>
                    <a:pt x="213" y="603"/>
                  </a:lnTo>
                  <a:lnTo>
                    <a:pt x="216" y="592"/>
                  </a:lnTo>
                  <a:lnTo>
                    <a:pt x="206" y="573"/>
                  </a:lnTo>
                  <a:lnTo>
                    <a:pt x="206" y="554"/>
                  </a:lnTo>
                  <a:lnTo>
                    <a:pt x="213" y="546"/>
                  </a:lnTo>
                  <a:lnTo>
                    <a:pt x="334" y="0"/>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89" name="Freeform 128"/>
            <p:cNvSpPr>
              <a:spLocks/>
            </p:cNvSpPr>
            <p:nvPr/>
          </p:nvSpPr>
          <p:spPr bwMode="auto">
            <a:xfrm>
              <a:off x="863" y="1051"/>
              <a:ext cx="470" cy="392"/>
            </a:xfrm>
            <a:custGeom>
              <a:avLst/>
              <a:gdLst>
                <a:gd name="T0" fmla="*/ 4 w 1410"/>
                <a:gd name="T1" fmla="*/ 292 h 1175"/>
                <a:gd name="T2" fmla="*/ 3 w 1410"/>
                <a:gd name="T3" fmla="*/ 269 h 1175"/>
                <a:gd name="T4" fmla="*/ 8 w 1410"/>
                <a:gd name="T5" fmla="*/ 252 h 1175"/>
                <a:gd name="T6" fmla="*/ 9 w 1410"/>
                <a:gd name="T7" fmla="*/ 223 h 1175"/>
                <a:gd name="T8" fmla="*/ 17 w 1410"/>
                <a:gd name="T9" fmla="*/ 217 h 1175"/>
                <a:gd name="T10" fmla="*/ 22 w 1410"/>
                <a:gd name="T11" fmla="*/ 206 h 1175"/>
                <a:gd name="T12" fmla="*/ 26 w 1410"/>
                <a:gd name="T13" fmla="*/ 195 h 1175"/>
                <a:gd name="T14" fmla="*/ 47 w 1410"/>
                <a:gd name="T15" fmla="*/ 163 h 1175"/>
                <a:gd name="T16" fmla="*/ 72 w 1410"/>
                <a:gd name="T17" fmla="*/ 100 h 1175"/>
                <a:gd name="T18" fmla="*/ 90 w 1410"/>
                <a:gd name="T19" fmla="*/ 57 h 1175"/>
                <a:gd name="T20" fmla="*/ 105 w 1410"/>
                <a:gd name="T21" fmla="*/ 14 h 1175"/>
                <a:gd name="T22" fmla="*/ 107 w 1410"/>
                <a:gd name="T23" fmla="*/ 2 h 1175"/>
                <a:gd name="T24" fmla="*/ 117 w 1410"/>
                <a:gd name="T25" fmla="*/ 2 h 1175"/>
                <a:gd name="T26" fmla="*/ 130 w 1410"/>
                <a:gd name="T27" fmla="*/ 5 h 1175"/>
                <a:gd name="T28" fmla="*/ 136 w 1410"/>
                <a:gd name="T29" fmla="*/ 11 h 1175"/>
                <a:gd name="T30" fmla="*/ 155 w 1410"/>
                <a:gd name="T31" fmla="*/ 21 h 1175"/>
                <a:gd name="T32" fmla="*/ 155 w 1410"/>
                <a:gd name="T33" fmla="*/ 36 h 1175"/>
                <a:gd name="T34" fmla="*/ 157 w 1410"/>
                <a:gd name="T35" fmla="*/ 60 h 1175"/>
                <a:gd name="T36" fmla="*/ 190 w 1410"/>
                <a:gd name="T37" fmla="*/ 69 h 1175"/>
                <a:gd name="T38" fmla="*/ 211 w 1410"/>
                <a:gd name="T39" fmla="*/ 69 h 1175"/>
                <a:gd name="T40" fmla="*/ 236 w 1410"/>
                <a:gd name="T41" fmla="*/ 81 h 1175"/>
                <a:gd name="T42" fmla="*/ 267 w 1410"/>
                <a:gd name="T43" fmla="*/ 81 h 1175"/>
                <a:gd name="T44" fmla="*/ 283 w 1410"/>
                <a:gd name="T45" fmla="*/ 85 h 1175"/>
                <a:gd name="T46" fmla="*/ 296 w 1410"/>
                <a:gd name="T47" fmla="*/ 81 h 1175"/>
                <a:gd name="T48" fmla="*/ 310 w 1410"/>
                <a:gd name="T49" fmla="*/ 82 h 1175"/>
                <a:gd name="T50" fmla="*/ 321 w 1410"/>
                <a:gd name="T51" fmla="*/ 81 h 1175"/>
                <a:gd name="T52" fmla="*/ 332 w 1410"/>
                <a:gd name="T53" fmla="*/ 83 h 1175"/>
                <a:gd name="T54" fmla="*/ 342 w 1410"/>
                <a:gd name="T55" fmla="*/ 85 h 1175"/>
                <a:gd name="T56" fmla="*/ 452 w 1410"/>
                <a:gd name="T57" fmla="*/ 105 h 1175"/>
                <a:gd name="T58" fmla="*/ 458 w 1410"/>
                <a:gd name="T59" fmla="*/ 119 h 1175"/>
                <a:gd name="T60" fmla="*/ 468 w 1410"/>
                <a:gd name="T61" fmla="*/ 125 h 1175"/>
                <a:gd name="T62" fmla="*/ 445 w 1410"/>
                <a:gd name="T63" fmla="*/ 174 h 1175"/>
                <a:gd name="T64" fmla="*/ 440 w 1410"/>
                <a:gd name="T65" fmla="*/ 183 h 1175"/>
                <a:gd name="T66" fmla="*/ 426 w 1410"/>
                <a:gd name="T67" fmla="*/ 193 h 1175"/>
                <a:gd name="T68" fmla="*/ 411 w 1410"/>
                <a:gd name="T69" fmla="*/ 222 h 1175"/>
                <a:gd name="T70" fmla="*/ 421 w 1410"/>
                <a:gd name="T71" fmla="*/ 231 h 1175"/>
                <a:gd name="T72" fmla="*/ 422 w 1410"/>
                <a:gd name="T73" fmla="*/ 241 h 1175"/>
                <a:gd name="T74" fmla="*/ 420 w 1410"/>
                <a:gd name="T75" fmla="*/ 244 h 1175"/>
                <a:gd name="T76" fmla="*/ 412 w 1410"/>
                <a:gd name="T77" fmla="*/ 262 h 1175"/>
                <a:gd name="T78" fmla="*/ 226 w 1410"/>
                <a:gd name="T79" fmla="*/ 355 h 1175"/>
                <a:gd name="T80" fmla="*/ 7 w 1410"/>
                <a:gd name="T81" fmla="*/ 295 h 11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0"/>
                <a:gd name="T124" fmla="*/ 0 h 1175"/>
                <a:gd name="T125" fmla="*/ 1410 w 1410"/>
                <a:gd name="T126" fmla="*/ 1175 h 11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0" h="1175">
                  <a:moveTo>
                    <a:pt x="21" y="885"/>
                  </a:moveTo>
                  <a:lnTo>
                    <a:pt x="12" y="875"/>
                  </a:lnTo>
                  <a:lnTo>
                    <a:pt x="0" y="829"/>
                  </a:lnTo>
                  <a:lnTo>
                    <a:pt x="10" y="807"/>
                  </a:lnTo>
                  <a:lnTo>
                    <a:pt x="10" y="788"/>
                  </a:lnTo>
                  <a:lnTo>
                    <a:pt x="25" y="754"/>
                  </a:lnTo>
                  <a:lnTo>
                    <a:pt x="17" y="684"/>
                  </a:lnTo>
                  <a:lnTo>
                    <a:pt x="28" y="669"/>
                  </a:lnTo>
                  <a:lnTo>
                    <a:pt x="42" y="661"/>
                  </a:lnTo>
                  <a:lnTo>
                    <a:pt x="51" y="650"/>
                  </a:lnTo>
                  <a:lnTo>
                    <a:pt x="58" y="627"/>
                  </a:lnTo>
                  <a:lnTo>
                    <a:pt x="67" y="618"/>
                  </a:lnTo>
                  <a:lnTo>
                    <a:pt x="71" y="588"/>
                  </a:lnTo>
                  <a:lnTo>
                    <a:pt x="78" y="586"/>
                  </a:lnTo>
                  <a:lnTo>
                    <a:pt x="119" y="536"/>
                  </a:lnTo>
                  <a:lnTo>
                    <a:pt x="140" y="489"/>
                  </a:lnTo>
                  <a:lnTo>
                    <a:pt x="177" y="421"/>
                  </a:lnTo>
                  <a:lnTo>
                    <a:pt x="216" y="299"/>
                  </a:lnTo>
                  <a:lnTo>
                    <a:pt x="245" y="247"/>
                  </a:lnTo>
                  <a:lnTo>
                    <a:pt x="271" y="171"/>
                  </a:lnTo>
                  <a:lnTo>
                    <a:pt x="303" y="76"/>
                  </a:lnTo>
                  <a:lnTo>
                    <a:pt x="314" y="43"/>
                  </a:lnTo>
                  <a:lnTo>
                    <a:pt x="320" y="14"/>
                  </a:lnTo>
                  <a:lnTo>
                    <a:pt x="320" y="5"/>
                  </a:lnTo>
                  <a:lnTo>
                    <a:pt x="335" y="0"/>
                  </a:lnTo>
                  <a:lnTo>
                    <a:pt x="352" y="5"/>
                  </a:lnTo>
                  <a:lnTo>
                    <a:pt x="363" y="1"/>
                  </a:lnTo>
                  <a:lnTo>
                    <a:pt x="391" y="14"/>
                  </a:lnTo>
                  <a:lnTo>
                    <a:pt x="404" y="27"/>
                  </a:lnTo>
                  <a:lnTo>
                    <a:pt x="408" y="34"/>
                  </a:lnTo>
                  <a:lnTo>
                    <a:pt x="432" y="38"/>
                  </a:lnTo>
                  <a:lnTo>
                    <a:pt x="465" y="62"/>
                  </a:lnTo>
                  <a:lnTo>
                    <a:pt x="470" y="96"/>
                  </a:lnTo>
                  <a:lnTo>
                    <a:pt x="466" y="107"/>
                  </a:lnTo>
                  <a:lnTo>
                    <a:pt x="463" y="163"/>
                  </a:lnTo>
                  <a:lnTo>
                    <a:pt x="472" y="180"/>
                  </a:lnTo>
                  <a:lnTo>
                    <a:pt x="517" y="203"/>
                  </a:lnTo>
                  <a:lnTo>
                    <a:pt x="570" y="207"/>
                  </a:lnTo>
                  <a:lnTo>
                    <a:pt x="607" y="203"/>
                  </a:lnTo>
                  <a:lnTo>
                    <a:pt x="634" y="207"/>
                  </a:lnTo>
                  <a:lnTo>
                    <a:pt x="693" y="225"/>
                  </a:lnTo>
                  <a:lnTo>
                    <a:pt x="707" y="244"/>
                  </a:lnTo>
                  <a:lnTo>
                    <a:pt x="778" y="235"/>
                  </a:lnTo>
                  <a:lnTo>
                    <a:pt x="801" y="244"/>
                  </a:lnTo>
                  <a:lnTo>
                    <a:pt x="811" y="251"/>
                  </a:lnTo>
                  <a:lnTo>
                    <a:pt x="849" y="255"/>
                  </a:lnTo>
                  <a:lnTo>
                    <a:pt x="866" y="252"/>
                  </a:lnTo>
                  <a:lnTo>
                    <a:pt x="888" y="242"/>
                  </a:lnTo>
                  <a:lnTo>
                    <a:pt x="908" y="242"/>
                  </a:lnTo>
                  <a:lnTo>
                    <a:pt x="930" y="247"/>
                  </a:lnTo>
                  <a:lnTo>
                    <a:pt x="947" y="242"/>
                  </a:lnTo>
                  <a:lnTo>
                    <a:pt x="963" y="242"/>
                  </a:lnTo>
                  <a:lnTo>
                    <a:pt x="975" y="247"/>
                  </a:lnTo>
                  <a:lnTo>
                    <a:pt x="995" y="248"/>
                  </a:lnTo>
                  <a:lnTo>
                    <a:pt x="1011" y="254"/>
                  </a:lnTo>
                  <a:lnTo>
                    <a:pt x="1027" y="254"/>
                  </a:lnTo>
                  <a:lnTo>
                    <a:pt x="1048" y="244"/>
                  </a:lnTo>
                  <a:lnTo>
                    <a:pt x="1357" y="316"/>
                  </a:lnTo>
                  <a:lnTo>
                    <a:pt x="1360" y="335"/>
                  </a:lnTo>
                  <a:lnTo>
                    <a:pt x="1375" y="356"/>
                  </a:lnTo>
                  <a:lnTo>
                    <a:pt x="1390" y="359"/>
                  </a:lnTo>
                  <a:lnTo>
                    <a:pt x="1405" y="374"/>
                  </a:lnTo>
                  <a:lnTo>
                    <a:pt x="1410" y="404"/>
                  </a:lnTo>
                  <a:lnTo>
                    <a:pt x="1334" y="521"/>
                  </a:lnTo>
                  <a:lnTo>
                    <a:pt x="1320" y="534"/>
                  </a:lnTo>
                  <a:lnTo>
                    <a:pt x="1320" y="550"/>
                  </a:lnTo>
                  <a:lnTo>
                    <a:pt x="1303" y="567"/>
                  </a:lnTo>
                  <a:lnTo>
                    <a:pt x="1279" y="579"/>
                  </a:lnTo>
                  <a:lnTo>
                    <a:pt x="1239" y="639"/>
                  </a:lnTo>
                  <a:lnTo>
                    <a:pt x="1232" y="665"/>
                  </a:lnTo>
                  <a:lnTo>
                    <a:pt x="1238" y="679"/>
                  </a:lnTo>
                  <a:lnTo>
                    <a:pt x="1264" y="691"/>
                  </a:lnTo>
                  <a:lnTo>
                    <a:pt x="1274" y="709"/>
                  </a:lnTo>
                  <a:lnTo>
                    <a:pt x="1267" y="721"/>
                  </a:lnTo>
                  <a:lnTo>
                    <a:pt x="1265" y="728"/>
                  </a:lnTo>
                  <a:lnTo>
                    <a:pt x="1260" y="731"/>
                  </a:lnTo>
                  <a:lnTo>
                    <a:pt x="1258" y="757"/>
                  </a:lnTo>
                  <a:lnTo>
                    <a:pt x="1235" y="784"/>
                  </a:lnTo>
                  <a:lnTo>
                    <a:pt x="1149" y="1175"/>
                  </a:lnTo>
                  <a:lnTo>
                    <a:pt x="678" y="1064"/>
                  </a:lnTo>
                  <a:lnTo>
                    <a:pt x="21" y="885"/>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90" name="Freeform 129"/>
            <p:cNvSpPr>
              <a:spLocks/>
            </p:cNvSpPr>
            <p:nvPr/>
          </p:nvSpPr>
          <p:spPr bwMode="auto">
            <a:xfrm>
              <a:off x="825" y="1346"/>
              <a:ext cx="467" cy="797"/>
            </a:xfrm>
            <a:custGeom>
              <a:avLst/>
              <a:gdLst>
                <a:gd name="T0" fmla="*/ 264 w 1402"/>
                <a:gd name="T1" fmla="*/ 779 h 2390"/>
                <a:gd name="T2" fmla="*/ 265 w 1402"/>
                <a:gd name="T3" fmla="*/ 767 h 2390"/>
                <a:gd name="T4" fmla="*/ 259 w 1402"/>
                <a:gd name="T5" fmla="*/ 759 h 2390"/>
                <a:gd name="T6" fmla="*/ 247 w 1402"/>
                <a:gd name="T7" fmla="*/ 707 h 2390"/>
                <a:gd name="T8" fmla="*/ 221 w 1402"/>
                <a:gd name="T9" fmla="*/ 676 h 2390"/>
                <a:gd name="T10" fmla="*/ 210 w 1402"/>
                <a:gd name="T11" fmla="*/ 665 h 2390"/>
                <a:gd name="T12" fmla="*/ 203 w 1402"/>
                <a:gd name="T13" fmla="*/ 650 h 2390"/>
                <a:gd name="T14" fmla="*/ 169 w 1402"/>
                <a:gd name="T15" fmla="*/ 636 h 2390"/>
                <a:gd name="T16" fmla="*/ 144 w 1402"/>
                <a:gd name="T17" fmla="*/ 611 h 2390"/>
                <a:gd name="T18" fmla="*/ 99 w 1402"/>
                <a:gd name="T19" fmla="*/ 591 h 2390"/>
                <a:gd name="T20" fmla="*/ 96 w 1402"/>
                <a:gd name="T21" fmla="*/ 574 h 2390"/>
                <a:gd name="T22" fmla="*/ 101 w 1402"/>
                <a:gd name="T23" fmla="*/ 550 h 2390"/>
                <a:gd name="T24" fmla="*/ 92 w 1402"/>
                <a:gd name="T25" fmla="*/ 529 h 2390"/>
                <a:gd name="T26" fmla="*/ 96 w 1402"/>
                <a:gd name="T27" fmla="*/ 519 h 2390"/>
                <a:gd name="T28" fmla="*/ 70 w 1402"/>
                <a:gd name="T29" fmla="*/ 473 h 2390"/>
                <a:gd name="T30" fmla="*/ 53 w 1402"/>
                <a:gd name="T31" fmla="*/ 441 h 2390"/>
                <a:gd name="T32" fmla="*/ 60 w 1402"/>
                <a:gd name="T33" fmla="*/ 418 h 2390"/>
                <a:gd name="T34" fmla="*/ 64 w 1402"/>
                <a:gd name="T35" fmla="*/ 394 h 2390"/>
                <a:gd name="T36" fmla="*/ 42 w 1402"/>
                <a:gd name="T37" fmla="*/ 373 h 2390"/>
                <a:gd name="T38" fmla="*/ 43 w 1402"/>
                <a:gd name="T39" fmla="*/ 339 h 2390"/>
                <a:gd name="T40" fmla="*/ 50 w 1402"/>
                <a:gd name="T41" fmla="*/ 325 h 2390"/>
                <a:gd name="T42" fmla="*/ 54 w 1402"/>
                <a:gd name="T43" fmla="*/ 342 h 2390"/>
                <a:gd name="T44" fmla="*/ 65 w 1402"/>
                <a:gd name="T45" fmla="*/ 339 h 2390"/>
                <a:gd name="T46" fmla="*/ 60 w 1402"/>
                <a:gd name="T47" fmla="*/ 307 h 2390"/>
                <a:gd name="T48" fmla="*/ 53 w 1402"/>
                <a:gd name="T49" fmla="*/ 317 h 2390"/>
                <a:gd name="T50" fmla="*/ 33 w 1402"/>
                <a:gd name="T51" fmla="*/ 305 h 2390"/>
                <a:gd name="T52" fmla="*/ 30 w 1402"/>
                <a:gd name="T53" fmla="*/ 267 h 2390"/>
                <a:gd name="T54" fmla="*/ 5 w 1402"/>
                <a:gd name="T55" fmla="*/ 222 h 2390"/>
                <a:gd name="T56" fmla="*/ 6 w 1402"/>
                <a:gd name="T57" fmla="*/ 202 h 2390"/>
                <a:gd name="T58" fmla="*/ 18 w 1402"/>
                <a:gd name="T59" fmla="*/ 174 h 2390"/>
                <a:gd name="T60" fmla="*/ 9 w 1402"/>
                <a:gd name="T61" fmla="*/ 139 h 2390"/>
                <a:gd name="T62" fmla="*/ 1 w 1402"/>
                <a:gd name="T63" fmla="*/ 124 h 2390"/>
                <a:gd name="T64" fmla="*/ 1 w 1402"/>
                <a:gd name="T65" fmla="*/ 105 h 2390"/>
                <a:gd name="T66" fmla="*/ 30 w 1402"/>
                <a:gd name="T67" fmla="*/ 65 h 2390"/>
                <a:gd name="T68" fmla="*/ 41 w 1402"/>
                <a:gd name="T69" fmla="*/ 43 h 2390"/>
                <a:gd name="T70" fmla="*/ 43 w 1402"/>
                <a:gd name="T71" fmla="*/ 4 h 2390"/>
                <a:gd name="T72" fmla="*/ 209 w 1402"/>
                <a:gd name="T73" fmla="*/ 277 h 2390"/>
                <a:gd name="T74" fmla="*/ 450 w 1402"/>
                <a:gd name="T75" fmla="*/ 647 h 2390"/>
                <a:gd name="T76" fmla="*/ 454 w 1402"/>
                <a:gd name="T77" fmla="*/ 666 h 2390"/>
                <a:gd name="T78" fmla="*/ 462 w 1402"/>
                <a:gd name="T79" fmla="*/ 682 h 2390"/>
                <a:gd name="T80" fmla="*/ 466 w 1402"/>
                <a:gd name="T81" fmla="*/ 696 h 2390"/>
                <a:gd name="T82" fmla="*/ 447 w 1402"/>
                <a:gd name="T83" fmla="*/ 703 h 2390"/>
                <a:gd name="T84" fmla="*/ 425 w 1402"/>
                <a:gd name="T85" fmla="*/ 747 h 2390"/>
                <a:gd name="T86" fmla="*/ 420 w 1402"/>
                <a:gd name="T87" fmla="*/ 756 h 2390"/>
                <a:gd name="T88" fmla="*/ 419 w 1402"/>
                <a:gd name="T89" fmla="*/ 774 h 2390"/>
                <a:gd name="T90" fmla="*/ 425 w 1402"/>
                <a:gd name="T91" fmla="*/ 787 h 2390"/>
                <a:gd name="T92" fmla="*/ 416 w 1402"/>
                <a:gd name="T93" fmla="*/ 797 h 23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402"/>
                <a:gd name="T142" fmla="*/ 0 h 2390"/>
                <a:gd name="T143" fmla="*/ 1402 w 1402"/>
                <a:gd name="T144" fmla="*/ 2390 h 239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402" h="2390">
                  <a:moveTo>
                    <a:pt x="1222" y="2383"/>
                  </a:moveTo>
                  <a:lnTo>
                    <a:pt x="795" y="2342"/>
                  </a:lnTo>
                  <a:lnTo>
                    <a:pt x="792" y="2335"/>
                  </a:lnTo>
                  <a:lnTo>
                    <a:pt x="786" y="2315"/>
                  </a:lnTo>
                  <a:lnTo>
                    <a:pt x="792" y="2302"/>
                  </a:lnTo>
                  <a:lnTo>
                    <a:pt x="795" y="2301"/>
                  </a:lnTo>
                  <a:lnTo>
                    <a:pt x="790" y="2294"/>
                  </a:lnTo>
                  <a:lnTo>
                    <a:pt x="786" y="2294"/>
                  </a:lnTo>
                  <a:lnTo>
                    <a:pt x="779" y="2275"/>
                  </a:lnTo>
                  <a:lnTo>
                    <a:pt x="781" y="2268"/>
                  </a:lnTo>
                  <a:lnTo>
                    <a:pt x="779" y="2197"/>
                  </a:lnTo>
                  <a:lnTo>
                    <a:pt x="743" y="2119"/>
                  </a:lnTo>
                  <a:lnTo>
                    <a:pt x="723" y="2098"/>
                  </a:lnTo>
                  <a:lnTo>
                    <a:pt x="704" y="2065"/>
                  </a:lnTo>
                  <a:lnTo>
                    <a:pt x="662" y="2028"/>
                  </a:lnTo>
                  <a:lnTo>
                    <a:pt x="634" y="2029"/>
                  </a:lnTo>
                  <a:lnTo>
                    <a:pt x="620" y="2013"/>
                  </a:lnTo>
                  <a:lnTo>
                    <a:pt x="629" y="1993"/>
                  </a:lnTo>
                  <a:lnTo>
                    <a:pt x="623" y="1979"/>
                  </a:lnTo>
                  <a:lnTo>
                    <a:pt x="624" y="1967"/>
                  </a:lnTo>
                  <a:lnTo>
                    <a:pt x="608" y="1950"/>
                  </a:lnTo>
                  <a:lnTo>
                    <a:pt x="565" y="1945"/>
                  </a:lnTo>
                  <a:lnTo>
                    <a:pt x="539" y="1934"/>
                  </a:lnTo>
                  <a:lnTo>
                    <a:pt x="508" y="1906"/>
                  </a:lnTo>
                  <a:lnTo>
                    <a:pt x="490" y="1858"/>
                  </a:lnTo>
                  <a:lnTo>
                    <a:pt x="462" y="1837"/>
                  </a:lnTo>
                  <a:lnTo>
                    <a:pt x="433" y="1831"/>
                  </a:lnTo>
                  <a:lnTo>
                    <a:pt x="355" y="1794"/>
                  </a:lnTo>
                  <a:lnTo>
                    <a:pt x="329" y="1794"/>
                  </a:lnTo>
                  <a:lnTo>
                    <a:pt x="296" y="1772"/>
                  </a:lnTo>
                  <a:lnTo>
                    <a:pt x="275" y="1753"/>
                  </a:lnTo>
                  <a:lnTo>
                    <a:pt x="275" y="1736"/>
                  </a:lnTo>
                  <a:lnTo>
                    <a:pt x="287" y="1720"/>
                  </a:lnTo>
                  <a:lnTo>
                    <a:pt x="294" y="1682"/>
                  </a:lnTo>
                  <a:lnTo>
                    <a:pt x="299" y="1658"/>
                  </a:lnTo>
                  <a:lnTo>
                    <a:pt x="304" y="1648"/>
                  </a:lnTo>
                  <a:lnTo>
                    <a:pt x="297" y="1620"/>
                  </a:lnTo>
                  <a:lnTo>
                    <a:pt x="277" y="1609"/>
                  </a:lnTo>
                  <a:lnTo>
                    <a:pt x="275" y="1585"/>
                  </a:lnTo>
                  <a:lnTo>
                    <a:pt x="280" y="1578"/>
                  </a:lnTo>
                  <a:lnTo>
                    <a:pt x="285" y="1578"/>
                  </a:lnTo>
                  <a:lnTo>
                    <a:pt x="287" y="1555"/>
                  </a:lnTo>
                  <a:lnTo>
                    <a:pt x="267" y="1538"/>
                  </a:lnTo>
                  <a:lnTo>
                    <a:pt x="213" y="1444"/>
                  </a:lnTo>
                  <a:lnTo>
                    <a:pt x="209" y="1418"/>
                  </a:lnTo>
                  <a:lnTo>
                    <a:pt x="199" y="1396"/>
                  </a:lnTo>
                  <a:lnTo>
                    <a:pt x="196" y="1376"/>
                  </a:lnTo>
                  <a:lnTo>
                    <a:pt x="158" y="1322"/>
                  </a:lnTo>
                  <a:lnTo>
                    <a:pt x="161" y="1267"/>
                  </a:lnTo>
                  <a:lnTo>
                    <a:pt x="171" y="1256"/>
                  </a:lnTo>
                  <a:lnTo>
                    <a:pt x="181" y="1253"/>
                  </a:lnTo>
                  <a:lnTo>
                    <a:pt x="200" y="1232"/>
                  </a:lnTo>
                  <a:lnTo>
                    <a:pt x="204" y="1195"/>
                  </a:lnTo>
                  <a:lnTo>
                    <a:pt x="192" y="1182"/>
                  </a:lnTo>
                  <a:lnTo>
                    <a:pt x="164" y="1170"/>
                  </a:lnTo>
                  <a:lnTo>
                    <a:pt x="137" y="1146"/>
                  </a:lnTo>
                  <a:lnTo>
                    <a:pt x="126" y="1120"/>
                  </a:lnTo>
                  <a:lnTo>
                    <a:pt x="128" y="1045"/>
                  </a:lnTo>
                  <a:lnTo>
                    <a:pt x="133" y="1035"/>
                  </a:lnTo>
                  <a:lnTo>
                    <a:pt x="129" y="1016"/>
                  </a:lnTo>
                  <a:lnTo>
                    <a:pt x="138" y="1013"/>
                  </a:lnTo>
                  <a:lnTo>
                    <a:pt x="144" y="978"/>
                  </a:lnTo>
                  <a:lnTo>
                    <a:pt x="151" y="974"/>
                  </a:lnTo>
                  <a:lnTo>
                    <a:pt x="158" y="988"/>
                  </a:lnTo>
                  <a:lnTo>
                    <a:pt x="158" y="1016"/>
                  </a:lnTo>
                  <a:lnTo>
                    <a:pt x="161" y="1025"/>
                  </a:lnTo>
                  <a:lnTo>
                    <a:pt x="187" y="1043"/>
                  </a:lnTo>
                  <a:lnTo>
                    <a:pt x="192" y="1036"/>
                  </a:lnTo>
                  <a:lnTo>
                    <a:pt x="194" y="1016"/>
                  </a:lnTo>
                  <a:lnTo>
                    <a:pt x="181" y="977"/>
                  </a:lnTo>
                  <a:lnTo>
                    <a:pt x="178" y="952"/>
                  </a:lnTo>
                  <a:lnTo>
                    <a:pt x="181" y="921"/>
                  </a:lnTo>
                  <a:lnTo>
                    <a:pt x="177" y="919"/>
                  </a:lnTo>
                  <a:lnTo>
                    <a:pt x="158" y="938"/>
                  </a:lnTo>
                  <a:lnTo>
                    <a:pt x="158" y="951"/>
                  </a:lnTo>
                  <a:lnTo>
                    <a:pt x="151" y="961"/>
                  </a:lnTo>
                  <a:lnTo>
                    <a:pt x="126" y="952"/>
                  </a:lnTo>
                  <a:lnTo>
                    <a:pt x="100" y="916"/>
                  </a:lnTo>
                  <a:lnTo>
                    <a:pt x="76" y="906"/>
                  </a:lnTo>
                  <a:lnTo>
                    <a:pt x="89" y="881"/>
                  </a:lnTo>
                  <a:lnTo>
                    <a:pt x="89" y="802"/>
                  </a:lnTo>
                  <a:lnTo>
                    <a:pt x="54" y="763"/>
                  </a:lnTo>
                  <a:lnTo>
                    <a:pt x="40" y="734"/>
                  </a:lnTo>
                  <a:lnTo>
                    <a:pt x="14" y="666"/>
                  </a:lnTo>
                  <a:lnTo>
                    <a:pt x="28" y="644"/>
                  </a:lnTo>
                  <a:lnTo>
                    <a:pt x="22" y="624"/>
                  </a:lnTo>
                  <a:lnTo>
                    <a:pt x="19" y="607"/>
                  </a:lnTo>
                  <a:lnTo>
                    <a:pt x="33" y="558"/>
                  </a:lnTo>
                  <a:lnTo>
                    <a:pt x="48" y="533"/>
                  </a:lnTo>
                  <a:lnTo>
                    <a:pt x="54" y="522"/>
                  </a:lnTo>
                  <a:lnTo>
                    <a:pt x="48" y="475"/>
                  </a:lnTo>
                  <a:lnTo>
                    <a:pt x="28" y="428"/>
                  </a:lnTo>
                  <a:lnTo>
                    <a:pt x="26" y="416"/>
                  </a:lnTo>
                  <a:lnTo>
                    <a:pt x="21" y="405"/>
                  </a:lnTo>
                  <a:lnTo>
                    <a:pt x="11" y="393"/>
                  </a:lnTo>
                  <a:lnTo>
                    <a:pt x="3" y="373"/>
                  </a:lnTo>
                  <a:lnTo>
                    <a:pt x="0" y="345"/>
                  </a:lnTo>
                  <a:lnTo>
                    <a:pt x="5" y="337"/>
                  </a:lnTo>
                  <a:lnTo>
                    <a:pt x="3" y="314"/>
                  </a:lnTo>
                  <a:lnTo>
                    <a:pt x="26" y="278"/>
                  </a:lnTo>
                  <a:lnTo>
                    <a:pt x="89" y="208"/>
                  </a:lnTo>
                  <a:lnTo>
                    <a:pt x="89" y="195"/>
                  </a:lnTo>
                  <a:lnTo>
                    <a:pt x="93" y="168"/>
                  </a:lnTo>
                  <a:lnTo>
                    <a:pt x="107" y="155"/>
                  </a:lnTo>
                  <a:lnTo>
                    <a:pt x="123" y="129"/>
                  </a:lnTo>
                  <a:lnTo>
                    <a:pt x="128" y="69"/>
                  </a:lnTo>
                  <a:lnTo>
                    <a:pt x="116" y="41"/>
                  </a:lnTo>
                  <a:lnTo>
                    <a:pt x="128" y="12"/>
                  </a:lnTo>
                  <a:lnTo>
                    <a:pt x="137" y="0"/>
                  </a:lnTo>
                  <a:lnTo>
                    <a:pt x="794" y="179"/>
                  </a:lnTo>
                  <a:lnTo>
                    <a:pt x="627" y="832"/>
                  </a:lnTo>
                  <a:lnTo>
                    <a:pt x="1351" y="1896"/>
                  </a:lnTo>
                  <a:lnTo>
                    <a:pt x="1350" y="1928"/>
                  </a:lnTo>
                  <a:lnTo>
                    <a:pt x="1351" y="1939"/>
                  </a:lnTo>
                  <a:lnTo>
                    <a:pt x="1350" y="1948"/>
                  </a:lnTo>
                  <a:lnTo>
                    <a:pt x="1364" y="1976"/>
                  </a:lnTo>
                  <a:lnTo>
                    <a:pt x="1364" y="1996"/>
                  </a:lnTo>
                  <a:lnTo>
                    <a:pt x="1371" y="2012"/>
                  </a:lnTo>
                  <a:lnTo>
                    <a:pt x="1377" y="2038"/>
                  </a:lnTo>
                  <a:lnTo>
                    <a:pt x="1387" y="2045"/>
                  </a:lnTo>
                  <a:lnTo>
                    <a:pt x="1399" y="2058"/>
                  </a:lnTo>
                  <a:lnTo>
                    <a:pt x="1402" y="2080"/>
                  </a:lnTo>
                  <a:lnTo>
                    <a:pt x="1399" y="2087"/>
                  </a:lnTo>
                  <a:lnTo>
                    <a:pt x="1392" y="2081"/>
                  </a:lnTo>
                  <a:lnTo>
                    <a:pt x="1369" y="2100"/>
                  </a:lnTo>
                  <a:lnTo>
                    <a:pt x="1343" y="2109"/>
                  </a:lnTo>
                  <a:lnTo>
                    <a:pt x="1324" y="2135"/>
                  </a:lnTo>
                  <a:lnTo>
                    <a:pt x="1310" y="2195"/>
                  </a:lnTo>
                  <a:lnTo>
                    <a:pt x="1276" y="2240"/>
                  </a:lnTo>
                  <a:lnTo>
                    <a:pt x="1257" y="2240"/>
                  </a:lnTo>
                  <a:lnTo>
                    <a:pt x="1255" y="2252"/>
                  </a:lnTo>
                  <a:lnTo>
                    <a:pt x="1260" y="2268"/>
                  </a:lnTo>
                  <a:lnTo>
                    <a:pt x="1258" y="2280"/>
                  </a:lnTo>
                  <a:lnTo>
                    <a:pt x="1250" y="2308"/>
                  </a:lnTo>
                  <a:lnTo>
                    <a:pt x="1257" y="2321"/>
                  </a:lnTo>
                  <a:lnTo>
                    <a:pt x="1280" y="2342"/>
                  </a:lnTo>
                  <a:lnTo>
                    <a:pt x="1284" y="2351"/>
                  </a:lnTo>
                  <a:lnTo>
                    <a:pt x="1277" y="2361"/>
                  </a:lnTo>
                  <a:lnTo>
                    <a:pt x="1274" y="2375"/>
                  </a:lnTo>
                  <a:lnTo>
                    <a:pt x="1258" y="2390"/>
                  </a:lnTo>
                  <a:lnTo>
                    <a:pt x="1250" y="2389"/>
                  </a:lnTo>
                  <a:lnTo>
                    <a:pt x="1222" y="2383"/>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91" name="Freeform 130"/>
            <p:cNvSpPr>
              <a:spLocks/>
            </p:cNvSpPr>
            <p:nvPr/>
          </p:nvSpPr>
          <p:spPr bwMode="auto">
            <a:xfrm>
              <a:off x="1227" y="1840"/>
              <a:ext cx="398" cy="462"/>
            </a:xfrm>
            <a:custGeom>
              <a:avLst/>
              <a:gdLst>
                <a:gd name="T0" fmla="*/ 339 w 1194"/>
                <a:gd name="T1" fmla="*/ 462 h 1384"/>
                <a:gd name="T2" fmla="*/ 398 w 1194"/>
                <a:gd name="T3" fmla="*/ 46 h 1384"/>
                <a:gd name="T4" fmla="*/ 108 w 1194"/>
                <a:gd name="T5" fmla="*/ 0 h 1384"/>
                <a:gd name="T6" fmla="*/ 101 w 1194"/>
                <a:gd name="T7" fmla="*/ 38 h 1384"/>
                <a:gd name="T8" fmla="*/ 91 w 1194"/>
                <a:gd name="T9" fmla="*/ 69 h 1384"/>
                <a:gd name="T10" fmla="*/ 84 w 1194"/>
                <a:gd name="T11" fmla="*/ 69 h 1384"/>
                <a:gd name="T12" fmla="*/ 80 w 1194"/>
                <a:gd name="T13" fmla="*/ 65 h 1384"/>
                <a:gd name="T14" fmla="*/ 80 w 1194"/>
                <a:gd name="T15" fmla="*/ 62 h 1384"/>
                <a:gd name="T16" fmla="*/ 76 w 1194"/>
                <a:gd name="T17" fmla="*/ 57 h 1384"/>
                <a:gd name="T18" fmla="*/ 65 w 1194"/>
                <a:gd name="T19" fmla="*/ 54 h 1384"/>
                <a:gd name="T20" fmla="*/ 56 w 1194"/>
                <a:gd name="T21" fmla="*/ 56 h 1384"/>
                <a:gd name="T22" fmla="*/ 53 w 1194"/>
                <a:gd name="T23" fmla="*/ 59 h 1384"/>
                <a:gd name="T24" fmla="*/ 55 w 1194"/>
                <a:gd name="T25" fmla="*/ 73 h 1384"/>
                <a:gd name="T26" fmla="*/ 52 w 1194"/>
                <a:gd name="T27" fmla="*/ 108 h 1384"/>
                <a:gd name="T28" fmla="*/ 55 w 1194"/>
                <a:gd name="T29" fmla="*/ 114 h 1384"/>
                <a:gd name="T30" fmla="*/ 50 w 1194"/>
                <a:gd name="T31" fmla="*/ 129 h 1384"/>
                <a:gd name="T32" fmla="*/ 47 w 1194"/>
                <a:gd name="T33" fmla="*/ 135 h 1384"/>
                <a:gd name="T34" fmla="*/ 48 w 1194"/>
                <a:gd name="T35" fmla="*/ 138 h 1384"/>
                <a:gd name="T36" fmla="*/ 47 w 1194"/>
                <a:gd name="T37" fmla="*/ 149 h 1384"/>
                <a:gd name="T38" fmla="*/ 48 w 1194"/>
                <a:gd name="T39" fmla="*/ 152 h 1384"/>
                <a:gd name="T40" fmla="*/ 47 w 1194"/>
                <a:gd name="T41" fmla="*/ 155 h 1384"/>
                <a:gd name="T42" fmla="*/ 52 w 1194"/>
                <a:gd name="T43" fmla="*/ 165 h 1384"/>
                <a:gd name="T44" fmla="*/ 52 w 1194"/>
                <a:gd name="T45" fmla="*/ 171 h 1384"/>
                <a:gd name="T46" fmla="*/ 54 w 1194"/>
                <a:gd name="T47" fmla="*/ 177 h 1384"/>
                <a:gd name="T48" fmla="*/ 56 w 1194"/>
                <a:gd name="T49" fmla="*/ 185 h 1384"/>
                <a:gd name="T50" fmla="*/ 60 w 1194"/>
                <a:gd name="T51" fmla="*/ 188 h 1384"/>
                <a:gd name="T52" fmla="*/ 64 w 1194"/>
                <a:gd name="T53" fmla="*/ 192 h 1384"/>
                <a:gd name="T54" fmla="*/ 65 w 1194"/>
                <a:gd name="T55" fmla="*/ 199 h 1384"/>
                <a:gd name="T56" fmla="*/ 64 w 1194"/>
                <a:gd name="T57" fmla="*/ 202 h 1384"/>
                <a:gd name="T58" fmla="*/ 61 w 1194"/>
                <a:gd name="T59" fmla="*/ 200 h 1384"/>
                <a:gd name="T60" fmla="*/ 54 w 1194"/>
                <a:gd name="T61" fmla="*/ 206 h 1384"/>
                <a:gd name="T62" fmla="*/ 45 w 1194"/>
                <a:gd name="T63" fmla="*/ 209 h 1384"/>
                <a:gd name="T64" fmla="*/ 39 w 1194"/>
                <a:gd name="T65" fmla="*/ 218 h 1384"/>
                <a:gd name="T66" fmla="*/ 34 w 1194"/>
                <a:gd name="T67" fmla="*/ 238 h 1384"/>
                <a:gd name="T68" fmla="*/ 23 w 1194"/>
                <a:gd name="T69" fmla="*/ 253 h 1384"/>
                <a:gd name="T70" fmla="*/ 16 w 1194"/>
                <a:gd name="T71" fmla="*/ 253 h 1384"/>
                <a:gd name="T72" fmla="*/ 16 w 1194"/>
                <a:gd name="T73" fmla="*/ 257 h 1384"/>
                <a:gd name="T74" fmla="*/ 17 w 1194"/>
                <a:gd name="T75" fmla="*/ 262 h 1384"/>
                <a:gd name="T76" fmla="*/ 17 w 1194"/>
                <a:gd name="T77" fmla="*/ 266 h 1384"/>
                <a:gd name="T78" fmla="*/ 14 w 1194"/>
                <a:gd name="T79" fmla="*/ 275 h 1384"/>
                <a:gd name="T80" fmla="*/ 16 w 1194"/>
                <a:gd name="T81" fmla="*/ 280 h 1384"/>
                <a:gd name="T82" fmla="*/ 24 w 1194"/>
                <a:gd name="T83" fmla="*/ 287 h 1384"/>
                <a:gd name="T84" fmla="*/ 25 w 1194"/>
                <a:gd name="T85" fmla="*/ 290 h 1384"/>
                <a:gd name="T86" fmla="*/ 23 w 1194"/>
                <a:gd name="T87" fmla="*/ 293 h 1384"/>
                <a:gd name="T88" fmla="*/ 22 w 1194"/>
                <a:gd name="T89" fmla="*/ 298 h 1384"/>
                <a:gd name="T90" fmla="*/ 17 w 1194"/>
                <a:gd name="T91" fmla="*/ 303 h 1384"/>
                <a:gd name="T92" fmla="*/ 14 w 1194"/>
                <a:gd name="T93" fmla="*/ 302 h 1384"/>
                <a:gd name="T94" fmla="*/ 5 w 1194"/>
                <a:gd name="T95" fmla="*/ 300 h 1384"/>
                <a:gd name="T96" fmla="*/ 0 w 1194"/>
                <a:gd name="T97" fmla="*/ 318 h 1384"/>
                <a:gd name="T98" fmla="*/ 214 w 1194"/>
                <a:gd name="T99" fmla="*/ 441 h 1384"/>
                <a:gd name="T100" fmla="*/ 339 w 1194"/>
                <a:gd name="T101" fmla="*/ 462 h 1384"/>
                <a:gd name="T102" fmla="*/ 339 w 1194"/>
                <a:gd name="T103" fmla="*/ 462 h 1384"/>
                <a:gd name="T104" fmla="*/ 339 w 1194"/>
                <a:gd name="T105" fmla="*/ 462 h 13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94"/>
                <a:gd name="T160" fmla="*/ 0 h 1384"/>
                <a:gd name="T161" fmla="*/ 1194 w 1194"/>
                <a:gd name="T162" fmla="*/ 1384 h 13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94" h="1384">
                  <a:moveTo>
                    <a:pt x="1018" y="1383"/>
                  </a:moveTo>
                  <a:lnTo>
                    <a:pt x="1194" y="137"/>
                  </a:lnTo>
                  <a:lnTo>
                    <a:pt x="325" y="0"/>
                  </a:lnTo>
                  <a:lnTo>
                    <a:pt x="304" y="114"/>
                  </a:lnTo>
                  <a:lnTo>
                    <a:pt x="272" y="208"/>
                  </a:lnTo>
                  <a:lnTo>
                    <a:pt x="253" y="208"/>
                  </a:lnTo>
                  <a:lnTo>
                    <a:pt x="239" y="194"/>
                  </a:lnTo>
                  <a:lnTo>
                    <a:pt x="240" y="186"/>
                  </a:lnTo>
                  <a:lnTo>
                    <a:pt x="228" y="172"/>
                  </a:lnTo>
                  <a:lnTo>
                    <a:pt x="194" y="163"/>
                  </a:lnTo>
                  <a:lnTo>
                    <a:pt x="168" y="168"/>
                  </a:lnTo>
                  <a:lnTo>
                    <a:pt x="159" y="178"/>
                  </a:lnTo>
                  <a:lnTo>
                    <a:pt x="166" y="220"/>
                  </a:lnTo>
                  <a:lnTo>
                    <a:pt x="156" y="325"/>
                  </a:lnTo>
                  <a:lnTo>
                    <a:pt x="165" y="341"/>
                  </a:lnTo>
                  <a:lnTo>
                    <a:pt x="150" y="387"/>
                  </a:lnTo>
                  <a:lnTo>
                    <a:pt x="142" y="403"/>
                  </a:lnTo>
                  <a:lnTo>
                    <a:pt x="143" y="413"/>
                  </a:lnTo>
                  <a:lnTo>
                    <a:pt x="142" y="445"/>
                  </a:lnTo>
                  <a:lnTo>
                    <a:pt x="143" y="456"/>
                  </a:lnTo>
                  <a:lnTo>
                    <a:pt x="142" y="465"/>
                  </a:lnTo>
                  <a:lnTo>
                    <a:pt x="156" y="493"/>
                  </a:lnTo>
                  <a:lnTo>
                    <a:pt x="156" y="513"/>
                  </a:lnTo>
                  <a:lnTo>
                    <a:pt x="163" y="529"/>
                  </a:lnTo>
                  <a:lnTo>
                    <a:pt x="169" y="555"/>
                  </a:lnTo>
                  <a:lnTo>
                    <a:pt x="179" y="562"/>
                  </a:lnTo>
                  <a:lnTo>
                    <a:pt x="191" y="575"/>
                  </a:lnTo>
                  <a:lnTo>
                    <a:pt x="194" y="597"/>
                  </a:lnTo>
                  <a:lnTo>
                    <a:pt x="191" y="604"/>
                  </a:lnTo>
                  <a:lnTo>
                    <a:pt x="184" y="598"/>
                  </a:lnTo>
                  <a:lnTo>
                    <a:pt x="161" y="617"/>
                  </a:lnTo>
                  <a:lnTo>
                    <a:pt x="135" y="626"/>
                  </a:lnTo>
                  <a:lnTo>
                    <a:pt x="116" y="652"/>
                  </a:lnTo>
                  <a:lnTo>
                    <a:pt x="102" y="712"/>
                  </a:lnTo>
                  <a:lnTo>
                    <a:pt x="68" y="757"/>
                  </a:lnTo>
                  <a:lnTo>
                    <a:pt x="49" y="757"/>
                  </a:lnTo>
                  <a:lnTo>
                    <a:pt x="47" y="769"/>
                  </a:lnTo>
                  <a:lnTo>
                    <a:pt x="52" y="785"/>
                  </a:lnTo>
                  <a:lnTo>
                    <a:pt x="50" y="797"/>
                  </a:lnTo>
                  <a:lnTo>
                    <a:pt x="42" y="825"/>
                  </a:lnTo>
                  <a:lnTo>
                    <a:pt x="49" y="838"/>
                  </a:lnTo>
                  <a:lnTo>
                    <a:pt x="72" y="859"/>
                  </a:lnTo>
                  <a:lnTo>
                    <a:pt x="76" y="868"/>
                  </a:lnTo>
                  <a:lnTo>
                    <a:pt x="69" y="878"/>
                  </a:lnTo>
                  <a:lnTo>
                    <a:pt x="66" y="892"/>
                  </a:lnTo>
                  <a:lnTo>
                    <a:pt x="50" y="907"/>
                  </a:lnTo>
                  <a:lnTo>
                    <a:pt x="42" y="906"/>
                  </a:lnTo>
                  <a:lnTo>
                    <a:pt x="14" y="900"/>
                  </a:lnTo>
                  <a:lnTo>
                    <a:pt x="0" y="952"/>
                  </a:lnTo>
                  <a:lnTo>
                    <a:pt x="643" y="1322"/>
                  </a:lnTo>
                  <a:lnTo>
                    <a:pt x="1018" y="1384"/>
                  </a:lnTo>
                  <a:lnTo>
                    <a:pt x="1018" y="1383"/>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92" name="Freeform 131"/>
            <p:cNvSpPr>
              <a:spLocks/>
            </p:cNvSpPr>
            <p:nvPr/>
          </p:nvSpPr>
          <p:spPr bwMode="auto">
            <a:xfrm>
              <a:off x="1034" y="1406"/>
              <a:ext cx="373" cy="572"/>
            </a:xfrm>
            <a:custGeom>
              <a:avLst/>
              <a:gdLst>
                <a:gd name="T0" fmla="*/ 56 w 1119"/>
                <a:gd name="T1" fmla="*/ 0 h 1717"/>
                <a:gd name="T2" fmla="*/ 0 w 1119"/>
                <a:gd name="T3" fmla="*/ 218 h 1717"/>
                <a:gd name="T4" fmla="*/ 241 w 1119"/>
                <a:gd name="T5" fmla="*/ 572 h 1717"/>
                <a:gd name="T6" fmla="*/ 241 w 1119"/>
                <a:gd name="T7" fmla="*/ 569 h 1717"/>
                <a:gd name="T8" fmla="*/ 244 w 1119"/>
                <a:gd name="T9" fmla="*/ 563 h 1717"/>
                <a:gd name="T10" fmla="*/ 249 w 1119"/>
                <a:gd name="T11" fmla="*/ 548 h 1717"/>
                <a:gd name="T12" fmla="*/ 246 w 1119"/>
                <a:gd name="T13" fmla="*/ 543 h 1717"/>
                <a:gd name="T14" fmla="*/ 249 w 1119"/>
                <a:gd name="T15" fmla="*/ 508 h 1717"/>
                <a:gd name="T16" fmla="*/ 247 w 1119"/>
                <a:gd name="T17" fmla="*/ 494 h 1717"/>
                <a:gd name="T18" fmla="*/ 250 w 1119"/>
                <a:gd name="T19" fmla="*/ 490 h 1717"/>
                <a:gd name="T20" fmla="*/ 258 w 1119"/>
                <a:gd name="T21" fmla="*/ 489 h 1717"/>
                <a:gd name="T22" fmla="*/ 270 w 1119"/>
                <a:gd name="T23" fmla="*/ 492 h 1717"/>
                <a:gd name="T24" fmla="*/ 274 w 1119"/>
                <a:gd name="T25" fmla="*/ 496 h 1717"/>
                <a:gd name="T26" fmla="*/ 273 w 1119"/>
                <a:gd name="T27" fmla="*/ 499 h 1717"/>
                <a:gd name="T28" fmla="*/ 278 w 1119"/>
                <a:gd name="T29" fmla="*/ 504 h 1717"/>
                <a:gd name="T30" fmla="*/ 284 w 1119"/>
                <a:gd name="T31" fmla="*/ 504 h 1717"/>
                <a:gd name="T32" fmla="*/ 295 w 1119"/>
                <a:gd name="T33" fmla="*/ 472 h 1717"/>
                <a:gd name="T34" fmla="*/ 302 w 1119"/>
                <a:gd name="T35" fmla="*/ 434 h 1717"/>
                <a:gd name="T36" fmla="*/ 373 w 1119"/>
                <a:gd name="T37" fmla="*/ 70 h 1717"/>
                <a:gd name="T38" fmla="*/ 213 w 1119"/>
                <a:gd name="T39" fmla="*/ 37 h 1717"/>
                <a:gd name="T40" fmla="*/ 56 w 1119"/>
                <a:gd name="T41" fmla="*/ 0 h 1717"/>
                <a:gd name="T42" fmla="*/ 56 w 1119"/>
                <a:gd name="T43" fmla="*/ 0 h 17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19"/>
                <a:gd name="T67" fmla="*/ 0 h 1717"/>
                <a:gd name="T68" fmla="*/ 1119 w 1119"/>
                <a:gd name="T69" fmla="*/ 1717 h 17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19" h="1717">
                  <a:moveTo>
                    <a:pt x="167" y="0"/>
                  </a:moveTo>
                  <a:lnTo>
                    <a:pt x="0" y="653"/>
                  </a:lnTo>
                  <a:lnTo>
                    <a:pt x="724" y="1717"/>
                  </a:lnTo>
                  <a:lnTo>
                    <a:pt x="723" y="1707"/>
                  </a:lnTo>
                  <a:lnTo>
                    <a:pt x="731" y="1691"/>
                  </a:lnTo>
                  <a:lnTo>
                    <a:pt x="746" y="1645"/>
                  </a:lnTo>
                  <a:lnTo>
                    <a:pt x="737" y="1629"/>
                  </a:lnTo>
                  <a:lnTo>
                    <a:pt x="747" y="1524"/>
                  </a:lnTo>
                  <a:lnTo>
                    <a:pt x="740" y="1482"/>
                  </a:lnTo>
                  <a:lnTo>
                    <a:pt x="749" y="1472"/>
                  </a:lnTo>
                  <a:lnTo>
                    <a:pt x="775" y="1467"/>
                  </a:lnTo>
                  <a:lnTo>
                    <a:pt x="809" y="1476"/>
                  </a:lnTo>
                  <a:lnTo>
                    <a:pt x="821" y="1490"/>
                  </a:lnTo>
                  <a:lnTo>
                    <a:pt x="820" y="1498"/>
                  </a:lnTo>
                  <a:lnTo>
                    <a:pt x="834" y="1512"/>
                  </a:lnTo>
                  <a:lnTo>
                    <a:pt x="853" y="1512"/>
                  </a:lnTo>
                  <a:lnTo>
                    <a:pt x="885" y="1418"/>
                  </a:lnTo>
                  <a:lnTo>
                    <a:pt x="906" y="1304"/>
                  </a:lnTo>
                  <a:lnTo>
                    <a:pt x="1119" y="211"/>
                  </a:lnTo>
                  <a:lnTo>
                    <a:pt x="638" y="111"/>
                  </a:lnTo>
                  <a:lnTo>
                    <a:pt x="167" y="0"/>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93" name="Freeform 133"/>
            <p:cNvSpPr>
              <a:spLocks/>
            </p:cNvSpPr>
            <p:nvPr/>
          </p:nvSpPr>
          <p:spPr bwMode="auto">
            <a:xfrm>
              <a:off x="969" y="872"/>
              <a:ext cx="389" cy="284"/>
            </a:xfrm>
            <a:custGeom>
              <a:avLst/>
              <a:gdLst>
                <a:gd name="T0" fmla="*/ 349 w 1166"/>
                <a:gd name="T1" fmla="*/ 271 h 854"/>
                <a:gd name="T2" fmla="*/ 347 w 1166"/>
                <a:gd name="T3" fmla="*/ 284 h 854"/>
                <a:gd name="T4" fmla="*/ 237 w 1166"/>
                <a:gd name="T5" fmla="*/ 263 h 854"/>
                <a:gd name="T6" fmla="*/ 226 w 1166"/>
                <a:gd name="T7" fmla="*/ 261 h 854"/>
                <a:gd name="T8" fmla="*/ 216 w 1166"/>
                <a:gd name="T9" fmla="*/ 259 h 854"/>
                <a:gd name="T10" fmla="*/ 205 w 1166"/>
                <a:gd name="T11" fmla="*/ 261 h 854"/>
                <a:gd name="T12" fmla="*/ 190 w 1166"/>
                <a:gd name="T13" fmla="*/ 259 h 854"/>
                <a:gd name="T14" fmla="*/ 177 w 1166"/>
                <a:gd name="T15" fmla="*/ 264 h 854"/>
                <a:gd name="T16" fmla="*/ 161 w 1166"/>
                <a:gd name="T17" fmla="*/ 260 h 854"/>
                <a:gd name="T18" fmla="*/ 130 w 1166"/>
                <a:gd name="T19" fmla="*/ 260 h 854"/>
                <a:gd name="T20" fmla="*/ 106 w 1166"/>
                <a:gd name="T21" fmla="*/ 248 h 854"/>
                <a:gd name="T22" fmla="*/ 84 w 1166"/>
                <a:gd name="T23" fmla="*/ 248 h 854"/>
                <a:gd name="T24" fmla="*/ 52 w 1166"/>
                <a:gd name="T25" fmla="*/ 239 h 854"/>
                <a:gd name="T26" fmla="*/ 50 w 1166"/>
                <a:gd name="T27" fmla="*/ 214 h 854"/>
                <a:gd name="T28" fmla="*/ 49 w 1166"/>
                <a:gd name="T29" fmla="*/ 200 h 854"/>
                <a:gd name="T30" fmla="*/ 30 w 1166"/>
                <a:gd name="T31" fmla="*/ 190 h 854"/>
                <a:gd name="T32" fmla="*/ 25 w 1166"/>
                <a:gd name="T33" fmla="*/ 184 h 854"/>
                <a:gd name="T34" fmla="*/ 14 w 1166"/>
                <a:gd name="T35" fmla="*/ 178 h 854"/>
                <a:gd name="T36" fmla="*/ 2 w 1166"/>
                <a:gd name="T37" fmla="*/ 172 h 854"/>
                <a:gd name="T38" fmla="*/ 0 w 1166"/>
                <a:gd name="T39" fmla="*/ 169 h 854"/>
                <a:gd name="T40" fmla="*/ 4 w 1166"/>
                <a:gd name="T41" fmla="*/ 156 h 854"/>
                <a:gd name="T42" fmla="*/ 4 w 1166"/>
                <a:gd name="T43" fmla="*/ 150 h 854"/>
                <a:gd name="T44" fmla="*/ 7 w 1166"/>
                <a:gd name="T45" fmla="*/ 150 h 854"/>
                <a:gd name="T46" fmla="*/ 7 w 1166"/>
                <a:gd name="T47" fmla="*/ 158 h 854"/>
                <a:gd name="T48" fmla="*/ 7 w 1166"/>
                <a:gd name="T49" fmla="*/ 162 h 854"/>
                <a:gd name="T50" fmla="*/ 14 w 1166"/>
                <a:gd name="T51" fmla="*/ 154 h 854"/>
                <a:gd name="T52" fmla="*/ 16 w 1166"/>
                <a:gd name="T53" fmla="*/ 147 h 854"/>
                <a:gd name="T54" fmla="*/ 10 w 1166"/>
                <a:gd name="T55" fmla="*/ 141 h 854"/>
                <a:gd name="T56" fmla="*/ 11 w 1166"/>
                <a:gd name="T57" fmla="*/ 129 h 854"/>
                <a:gd name="T58" fmla="*/ 16 w 1166"/>
                <a:gd name="T59" fmla="*/ 128 h 854"/>
                <a:gd name="T60" fmla="*/ 19 w 1166"/>
                <a:gd name="T61" fmla="*/ 122 h 854"/>
                <a:gd name="T62" fmla="*/ 17 w 1166"/>
                <a:gd name="T63" fmla="*/ 119 h 854"/>
                <a:gd name="T64" fmla="*/ 12 w 1166"/>
                <a:gd name="T65" fmla="*/ 114 h 854"/>
                <a:gd name="T66" fmla="*/ 14 w 1166"/>
                <a:gd name="T67" fmla="*/ 101 h 854"/>
                <a:gd name="T68" fmla="*/ 12 w 1166"/>
                <a:gd name="T69" fmla="*/ 87 h 854"/>
                <a:gd name="T70" fmla="*/ 15 w 1166"/>
                <a:gd name="T71" fmla="*/ 66 h 854"/>
                <a:gd name="T72" fmla="*/ 9 w 1166"/>
                <a:gd name="T73" fmla="*/ 32 h 854"/>
                <a:gd name="T74" fmla="*/ 13 w 1166"/>
                <a:gd name="T75" fmla="*/ 15 h 854"/>
                <a:gd name="T76" fmla="*/ 68 w 1166"/>
                <a:gd name="T77" fmla="*/ 50 h 854"/>
                <a:gd name="T78" fmla="*/ 92 w 1166"/>
                <a:gd name="T79" fmla="*/ 60 h 854"/>
                <a:gd name="T80" fmla="*/ 102 w 1166"/>
                <a:gd name="T81" fmla="*/ 62 h 854"/>
                <a:gd name="T82" fmla="*/ 106 w 1166"/>
                <a:gd name="T83" fmla="*/ 84 h 854"/>
                <a:gd name="T84" fmla="*/ 99 w 1166"/>
                <a:gd name="T85" fmla="*/ 92 h 854"/>
                <a:gd name="T86" fmla="*/ 97 w 1166"/>
                <a:gd name="T87" fmla="*/ 107 h 854"/>
                <a:gd name="T88" fmla="*/ 97 w 1166"/>
                <a:gd name="T89" fmla="*/ 113 h 854"/>
                <a:gd name="T90" fmla="*/ 96 w 1166"/>
                <a:gd name="T91" fmla="*/ 119 h 854"/>
                <a:gd name="T92" fmla="*/ 106 w 1166"/>
                <a:gd name="T93" fmla="*/ 119 h 854"/>
                <a:gd name="T94" fmla="*/ 113 w 1166"/>
                <a:gd name="T95" fmla="*/ 99 h 854"/>
                <a:gd name="T96" fmla="*/ 126 w 1166"/>
                <a:gd name="T97" fmla="*/ 82 h 854"/>
                <a:gd name="T98" fmla="*/ 123 w 1166"/>
                <a:gd name="T99" fmla="*/ 64 h 854"/>
                <a:gd name="T100" fmla="*/ 114 w 1166"/>
                <a:gd name="T101" fmla="*/ 40 h 854"/>
                <a:gd name="T102" fmla="*/ 121 w 1166"/>
                <a:gd name="T103" fmla="*/ 40 h 854"/>
                <a:gd name="T104" fmla="*/ 125 w 1166"/>
                <a:gd name="T105" fmla="*/ 20 h 854"/>
                <a:gd name="T106" fmla="*/ 118 w 1166"/>
                <a:gd name="T107" fmla="*/ 13 h 854"/>
                <a:gd name="T108" fmla="*/ 195 w 1166"/>
                <a:gd name="T109" fmla="*/ 21 h 854"/>
                <a:gd name="T110" fmla="*/ 389 w 1166"/>
                <a:gd name="T111" fmla="*/ 71 h 854"/>
                <a:gd name="T112" fmla="*/ 346 w 1166"/>
                <a:gd name="T113" fmla="*/ 255 h 854"/>
                <a:gd name="T114" fmla="*/ 350 w 1166"/>
                <a:gd name="T115" fmla="*/ 268 h 8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66"/>
                <a:gd name="T175" fmla="*/ 0 h 854"/>
                <a:gd name="T176" fmla="*/ 1166 w 1166"/>
                <a:gd name="T177" fmla="*/ 854 h 85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66" h="854">
                  <a:moveTo>
                    <a:pt x="1048" y="805"/>
                  </a:moveTo>
                  <a:lnTo>
                    <a:pt x="1045" y="816"/>
                  </a:lnTo>
                  <a:lnTo>
                    <a:pt x="1038" y="826"/>
                  </a:lnTo>
                  <a:lnTo>
                    <a:pt x="1040" y="854"/>
                  </a:lnTo>
                  <a:lnTo>
                    <a:pt x="731" y="782"/>
                  </a:lnTo>
                  <a:lnTo>
                    <a:pt x="710" y="792"/>
                  </a:lnTo>
                  <a:lnTo>
                    <a:pt x="694" y="792"/>
                  </a:lnTo>
                  <a:lnTo>
                    <a:pt x="678" y="786"/>
                  </a:lnTo>
                  <a:lnTo>
                    <a:pt x="658" y="785"/>
                  </a:lnTo>
                  <a:lnTo>
                    <a:pt x="646" y="780"/>
                  </a:lnTo>
                  <a:lnTo>
                    <a:pt x="630" y="780"/>
                  </a:lnTo>
                  <a:lnTo>
                    <a:pt x="613" y="785"/>
                  </a:lnTo>
                  <a:lnTo>
                    <a:pt x="591" y="780"/>
                  </a:lnTo>
                  <a:lnTo>
                    <a:pt x="571" y="780"/>
                  </a:lnTo>
                  <a:lnTo>
                    <a:pt x="549" y="790"/>
                  </a:lnTo>
                  <a:lnTo>
                    <a:pt x="532" y="793"/>
                  </a:lnTo>
                  <a:lnTo>
                    <a:pt x="494" y="789"/>
                  </a:lnTo>
                  <a:lnTo>
                    <a:pt x="484" y="782"/>
                  </a:lnTo>
                  <a:lnTo>
                    <a:pt x="461" y="773"/>
                  </a:lnTo>
                  <a:lnTo>
                    <a:pt x="390" y="782"/>
                  </a:lnTo>
                  <a:lnTo>
                    <a:pt x="376" y="763"/>
                  </a:lnTo>
                  <a:lnTo>
                    <a:pt x="317" y="745"/>
                  </a:lnTo>
                  <a:lnTo>
                    <a:pt x="290" y="741"/>
                  </a:lnTo>
                  <a:lnTo>
                    <a:pt x="253" y="745"/>
                  </a:lnTo>
                  <a:lnTo>
                    <a:pt x="200" y="741"/>
                  </a:lnTo>
                  <a:lnTo>
                    <a:pt x="155" y="718"/>
                  </a:lnTo>
                  <a:lnTo>
                    <a:pt x="146" y="701"/>
                  </a:lnTo>
                  <a:lnTo>
                    <a:pt x="149" y="645"/>
                  </a:lnTo>
                  <a:lnTo>
                    <a:pt x="153" y="634"/>
                  </a:lnTo>
                  <a:lnTo>
                    <a:pt x="148" y="600"/>
                  </a:lnTo>
                  <a:lnTo>
                    <a:pt x="115" y="576"/>
                  </a:lnTo>
                  <a:lnTo>
                    <a:pt x="91" y="572"/>
                  </a:lnTo>
                  <a:lnTo>
                    <a:pt x="87" y="565"/>
                  </a:lnTo>
                  <a:lnTo>
                    <a:pt x="74" y="552"/>
                  </a:lnTo>
                  <a:lnTo>
                    <a:pt x="46" y="539"/>
                  </a:lnTo>
                  <a:lnTo>
                    <a:pt x="42" y="536"/>
                  </a:lnTo>
                  <a:lnTo>
                    <a:pt x="15" y="519"/>
                  </a:lnTo>
                  <a:lnTo>
                    <a:pt x="6" y="517"/>
                  </a:lnTo>
                  <a:lnTo>
                    <a:pt x="0" y="516"/>
                  </a:lnTo>
                  <a:lnTo>
                    <a:pt x="0" y="507"/>
                  </a:lnTo>
                  <a:lnTo>
                    <a:pt x="8" y="481"/>
                  </a:lnTo>
                  <a:lnTo>
                    <a:pt x="13" y="468"/>
                  </a:lnTo>
                  <a:lnTo>
                    <a:pt x="13" y="458"/>
                  </a:lnTo>
                  <a:lnTo>
                    <a:pt x="13" y="451"/>
                  </a:lnTo>
                  <a:lnTo>
                    <a:pt x="18" y="450"/>
                  </a:lnTo>
                  <a:lnTo>
                    <a:pt x="22" y="451"/>
                  </a:lnTo>
                  <a:lnTo>
                    <a:pt x="23" y="467"/>
                  </a:lnTo>
                  <a:lnTo>
                    <a:pt x="22" y="476"/>
                  </a:lnTo>
                  <a:lnTo>
                    <a:pt x="20" y="481"/>
                  </a:lnTo>
                  <a:lnTo>
                    <a:pt x="22" y="488"/>
                  </a:lnTo>
                  <a:lnTo>
                    <a:pt x="42" y="468"/>
                  </a:lnTo>
                  <a:lnTo>
                    <a:pt x="41" y="462"/>
                  </a:lnTo>
                  <a:lnTo>
                    <a:pt x="41" y="451"/>
                  </a:lnTo>
                  <a:lnTo>
                    <a:pt x="49" y="441"/>
                  </a:lnTo>
                  <a:lnTo>
                    <a:pt x="42" y="428"/>
                  </a:lnTo>
                  <a:lnTo>
                    <a:pt x="31" y="424"/>
                  </a:lnTo>
                  <a:lnTo>
                    <a:pt x="29" y="390"/>
                  </a:lnTo>
                  <a:lnTo>
                    <a:pt x="34" y="387"/>
                  </a:lnTo>
                  <a:lnTo>
                    <a:pt x="46" y="390"/>
                  </a:lnTo>
                  <a:lnTo>
                    <a:pt x="49" y="386"/>
                  </a:lnTo>
                  <a:lnTo>
                    <a:pt x="71" y="380"/>
                  </a:lnTo>
                  <a:lnTo>
                    <a:pt x="57" y="367"/>
                  </a:lnTo>
                  <a:lnTo>
                    <a:pt x="57" y="363"/>
                  </a:lnTo>
                  <a:lnTo>
                    <a:pt x="51" y="358"/>
                  </a:lnTo>
                  <a:lnTo>
                    <a:pt x="35" y="369"/>
                  </a:lnTo>
                  <a:lnTo>
                    <a:pt x="35" y="344"/>
                  </a:lnTo>
                  <a:lnTo>
                    <a:pt x="35" y="331"/>
                  </a:lnTo>
                  <a:lnTo>
                    <a:pt x="41" y="303"/>
                  </a:lnTo>
                  <a:lnTo>
                    <a:pt x="38" y="282"/>
                  </a:lnTo>
                  <a:lnTo>
                    <a:pt x="35" y="263"/>
                  </a:lnTo>
                  <a:lnTo>
                    <a:pt x="41" y="218"/>
                  </a:lnTo>
                  <a:lnTo>
                    <a:pt x="44" y="199"/>
                  </a:lnTo>
                  <a:lnTo>
                    <a:pt x="25" y="139"/>
                  </a:lnTo>
                  <a:lnTo>
                    <a:pt x="26" y="97"/>
                  </a:lnTo>
                  <a:lnTo>
                    <a:pt x="34" y="75"/>
                  </a:lnTo>
                  <a:lnTo>
                    <a:pt x="39" y="44"/>
                  </a:lnTo>
                  <a:lnTo>
                    <a:pt x="148" y="120"/>
                  </a:lnTo>
                  <a:lnTo>
                    <a:pt x="205" y="150"/>
                  </a:lnTo>
                  <a:lnTo>
                    <a:pt x="249" y="165"/>
                  </a:lnTo>
                  <a:lnTo>
                    <a:pt x="275" y="181"/>
                  </a:lnTo>
                  <a:lnTo>
                    <a:pt x="298" y="181"/>
                  </a:lnTo>
                  <a:lnTo>
                    <a:pt x="307" y="185"/>
                  </a:lnTo>
                  <a:lnTo>
                    <a:pt x="316" y="199"/>
                  </a:lnTo>
                  <a:lnTo>
                    <a:pt x="319" y="253"/>
                  </a:lnTo>
                  <a:lnTo>
                    <a:pt x="316" y="265"/>
                  </a:lnTo>
                  <a:lnTo>
                    <a:pt x="298" y="277"/>
                  </a:lnTo>
                  <a:lnTo>
                    <a:pt x="291" y="301"/>
                  </a:lnTo>
                  <a:lnTo>
                    <a:pt x="291" y="321"/>
                  </a:lnTo>
                  <a:lnTo>
                    <a:pt x="293" y="331"/>
                  </a:lnTo>
                  <a:lnTo>
                    <a:pt x="291" y="341"/>
                  </a:lnTo>
                  <a:lnTo>
                    <a:pt x="287" y="350"/>
                  </a:lnTo>
                  <a:lnTo>
                    <a:pt x="287" y="358"/>
                  </a:lnTo>
                  <a:lnTo>
                    <a:pt x="297" y="367"/>
                  </a:lnTo>
                  <a:lnTo>
                    <a:pt x="317" y="357"/>
                  </a:lnTo>
                  <a:lnTo>
                    <a:pt x="332" y="308"/>
                  </a:lnTo>
                  <a:lnTo>
                    <a:pt x="339" y="298"/>
                  </a:lnTo>
                  <a:lnTo>
                    <a:pt x="348" y="275"/>
                  </a:lnTo>
                  <a:lnTo>
                    <a:pt x="378" y="246"/>
                  </a:lnTo>
                  <a:lnTo>
                    <a:pt x="379" y="234"/>
                  </a:lnTo>
                  <a:lnTo>
                    <a:pt x="368" y="191"/>
                  </a:lnTo>
                  <a:lnTo>
                    <a:pt x="345" y="130"/>
                  </a:lnTo>
                  <a:lnTo>
                    <a:pt x="343" y="120"/>
                  </a:lnTo>
                  <a:lnTo>
                    <a:pt x="350" y="116"/>
                  </a:lnTo>
                  <a:lnTo>
                    <a:pt x="362" y="120"/>
                  </a:lnTo>
                  <a:lnTo>
                    <a:pt x="376" y="92"/>
                  </a:lnTo>
                  <a:lnTo>
                    <a:pt x="374" y="61"/>
                  </a:lnTo>
                  <a:lnTo>
                    <a:pt x="355" y="61"/>
                  </a:lnTo>
                  <a:lnTo>
                    <a:pt x="353" y="40"/>
                  </a:lnTo>
                  <a:lnTo>
                    <a:pt x="352" y="0"/>
                  </a:lnTo>
                  <a:lnTo>
                    <a:pt x="584" y="64"/>
                  </a:lnTo>
                  <a:lnTo>
                    <a:pt x="802" y="123"/>
                  </a:lnTo>
                  <a:lnTo>
                    <a:pt x="1166" y="213"/>
                  </a:lnTo>
                  <a:lnTo>
                    <a:pt x="1045" y="759"/>
                  </a:lnTo>
                  <a:lnTo>
                    <a:pt x="1038" y="767"/>
                  </a:lnTo>
                  <a:lnTo>
                    <a:pt x="1038" y="786"/>
                  </a:lnTo>
                  <a:lnTo>
                    <a:pt x="1048" y="805"/>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94" name="Freeform 134"/>
            <p:cNvSpPr>
              <a:spLocks/>
            </p:cNvSpPr>
            <p:nvPr/>
          </p:nvSpPr>
          <p:spPr bwMode="auto">
            <a:xfrm>
              <a:off x="1481" y="2590"/>
              <a:ext cx="88" cy="92"/>
            </a:xfrm>
            <a:custGeom>
              <a:avLst/>
              <a:gdLst>
                <a:gd name="T0" fmla="*/ 0 w 264"/>
                <a:gd name="T1" fmla="*/ 35 h 276"/>
                <a:gd name="T2" fmla="*/ 5 w 264"/>
                <a:gd name="T3" fmla="*/ 45 h 276"/>
                <a:gd name="T4" fmla="*/ 12 w 264"/>
                <a:gd name="T5" fmla="*/ 64 h 276"/>
                <a:gd name="T6" fmla="*/ 12 w 264"/>
                <a:gd name="T7" fmla="*/ 86 h 276"/>
                <a:gd name="T8" fmla="*/ 31 w 264"/>
                <a:gd name="T9" fmla="*/ 92 h 276"/>
                <a:gd name="T10" fmla="*/ 39 w 264"/>
                <a:gd name="T11" fmla="*/ 80 h 276"/>
                <a:gd name="T12" fmla="*/ 56 w 264"/>
                <a:gd name="T13" fmla="*/ 70 h 276"/>
                <a:gd name="T14" fmla="*/ 84 w 264"/>
                <a:gd name="T15" fmla="*/ 61 h 276"/>
                <a:gd name="T16" fmla="*/ 88 w 264"/>
                <a:gd name="T17" fmla="*/ 52 h 276"/>
                <a:gd name="T18" fmla="*/ 68 w 264"/>
                <a:gd name="T19" fmla="*/ 38 h 276"/>
                <a:gd name="T20" fmla="*/ 68 w 264"/>
                <a:gd name="T21" fmla="*/ 28 h 276"/>
                <a:gd name="T22" fmla="*/ 60 w 264"/>
                <a:gd name="T23" fmla="*/ 20 h 276"/>
                <a:gd name="T24" fmla="*/ 16 w 264"/>
                <a:gd name="T25" fmla="*/ 0 h 276"/>
                <a:gd name="T26" fmla="*/ 11 w 264"/>
                <a:gd name="T27" fmla="*/ 3 h 276"/>
                <a:gd name="T28" fmla="*/ 12 w 264"/>
                <a:gd name="T29" fmla="*/ 12 h 276"/>
                <a:gd name="T30" fmla="*/ 16 w 264"/>
                <a:gd name="T31" fmla="*/ 19 h 276"/>
                <a:gd name="T32" fmla="*/ 0 w 264"/>
                <a:gd name="T33" fmla="*/ 35 h 276"/>
                <a:gd name="T34" fmla="*/ 0 w 264"/>
                <a:gd name="T35" fmla="*/ 35 h 2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64"/>
                <a:gd name="T55" fmla="*/ 0 h 276"/>
                <a:gd name="T56" fmla="*/ 264 w 264"/>
                <a:gd name="T57" fmla="*/ 276 h 27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64" h="276">
                  <a:moveTo>
                    <a:pt x="0" y="106"/>
                  </a:moveTo>
                  <a:lnTo>
                    <a:pt x="14" y="134"/>
                  </a:lnTo>
                  <a:lnTo>
                    <a:pt x="36" y="192"/>
                  </a:lnTo>
                  <a:lnTo>
                    <a:pt x="37" y="258"/>
                  </a:lnTo>
                  <a:lnTo>
                    <a:pt x="92" y="276"/>
                  </a:lnTo>
                  <a:lnTo>
                    <a:pt x="116" y="241"/>
                  </a:lnTo>
                  <a:lnTo>
                    <a:pt x="169" y="209"/>
                  </a:lnTo>
                  <a:lnTo>
                    <a:pt x="252" y="183"/>
                  </a:lnTo>
                  <a:lnTo>
                    <a:pt x="264" y="155"/>
                  </a:lnTo>
                  <a:lnTo>
                    <a:pt x="205" y="113"/>
                  </a:lnTo>
                  <a:lnTo>
                    <a:pt x="203" y="84"/>
                  </a:lnTo>
                  <a:lnTo>
                    <a:pt x="181" y="60"/>
                  </a:lnTo>
                  <a:lnTo>
                    <a:pt x="47" y="0"/>
                  </a:lnTo>
                  <a:lnTo>
                    <a:pt x="34" y="9"/>
                  </a:lnTo>
                  <a:lnTo>
                    <a:pt x="37" y="35"/>
                  </a:lnTo>
                  <a:lnTo>
                    <a:pt x="49" y="58"/>
                  </a:lnTo>
                  <a:lnTo>
                    <a:pt x="0" y="106"/>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95" name="Freeform 135"/>
            <p:cNvSpPr>
              <a:spLocks/>
            </p:cNvSpPr>
            <p:nvPr/>
          </p:nvSpPr>
          <p:spPr bwMode="auto">
            <a:xfrm>
              <a:off x="1481" y="2590"/>
              <a:ext cx="88" cy="92"/>
            </a:xfrm>
            <a:custGeom>
              <a:avLst/>
              <a:gdLst>
                <a:gd name="T0" fmla="*/ 0 w 264"/>
                <a:gd name="T1" fmla="*/ 35 h 276"/>
                <a:gd name="T2" fmla="*/ 5 w 264"/>
                <a:gd name="T3" fmla="*/ 45 h 276"/>
                <a:gd name="T4" fmla="*/ 12 w 264"/>
                <a:gd name="T5" fmla="*/ 64 h 276"/>
                <a:gd name="T6" fmla="*/ 12 w 264"/>
                <a:gd name="T7" fmla="*/ 86 h 276"/>
                <a:gd name="T8" fmla="*/ 31 w 264"/>
                <a:gd name="T9" fmla="*/ 92 h 276"/>
                <a:gd name="T10" fmla="*/ 39 w 264"/>
                <a:gd name="T11" fmla="*/ 80 h 276"/>
                <a:gd name="T12" fmla="*/ 56 w 264"/>
                <a:gd name="T13" fmla="*/ 70 h 276"/>
                <a:gd name="T14" fmla="*/ 84 w 264"/>
                <a:gd name="T15" fmla="*/ 61 h 276"/>
                <a:gd name="T16" fmla="*/ 88 w 264"/>
                <a:gd name="T17" fmla="*/ 52 h 276"/>
                <a:gd name="T18" fmla="*/ 68 w 264"/>
                <a:gd name="T19" fmla="*/ 38 h 276"/>
                <a:gd name="T20" fmla="*/ 68 w 264"/>
                <a:gd name="T21" fmla="*/ 28 h 276"/>
                <a:gd name="T22" fmla="*/ 60 w 264"/>
                <a:gd name="T23" fmla="*/ 20 h 276"/>
                <a:gd name="T24" fmla="*/ 16 w 264"/>
                <a:gd name="T25" fmla="*/ 0 h 276"/>
                <a:gd name="T26" fmla="*/ 11 w 264"/>
                <a:gd name="T27" fmla="*/ 3 h 276"/>
                <a:gd name="T28" fmla="*/ 12 w 264"/>
                <a:gd name="T29" fmla="*/ 12 h 276"/>
                <a:gd name="T30" fmla="*/ 16 w 264"/>
                <a:gd name="T31" fmla="*/ 19 h 276"/>
                <a:gd name="T32" fmla="*/ 0 w 264"/>
                <a:gd name="T33" fmla="*/ 35 h 276"/>
                <a:gd name="T34" fmla="*/ 0 w 264"/>
                <a:gd name="T35" fmla="*/ 35 h 276"/>
                <a:gd name="T36" fmla="*/ 0 w 264"/>
                <a:gd name="T37" fmla="*/ 35 h 2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4"/>
                <a:gd name="T58" fmla="*/ 0 h 276"/>
                <a:gd name="T59" fmla="*/ 264 w 264"/>
                <a:gd name="T60" fmla="*/ 276 h 2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4" h="276">
                  <a:moveTo>
                    <a:pt x="0" y="106"/>
                  </a:moveTo>
                  <a:lnTo>
                    <a:pt x="14" y="134"/>
                  </a:lnTo>
                  <a:lnTo>
                    <a:pt x="36" y="192"/>
                  </a:lnTo>
                  <a:lnTo>
                    <a:pt x="37" y="258"/>
                  </a:lnTo>
                  <a:lnTo>
                    <a:pt x="92" y="276"/>
                  </a:lnTo>
                  <a:lnTo>
                    <a:pt x="116" y="241"/>
                  </a:lnTo>
                  <a:lnTo>
                    <a:pt x="169" y="209"/>
                  </a:lnTo>
                  <a:lnTo>
                    <a:pt x="252" y="183"/>
                  </a:lnTo>
                  <a:lnTo>
                    <a:pt x="264" y="155"/>
                  </a:lnTo>
                  <a:lnTo>
                    <a:pt x="205" y="113"/>
                  </a:lnTo>
                  <a:lnTo>
                    <a:pt x="203" y="84"/>
                  </a:lnTo>
                  <a:lnTo>
                    <a:pt x="181" y="60"/>
                  </a:lnTo>
                  <a:lnTo>
                    <a:pt x="47" y="0"/>
                  </a:lnTo>
                  <a:lnTo>
                    <a:pt x="34" y="9"/>
                  </a:lnTo>
                  <a:lnTo>
                    <a:pt x="37" y="35"/>
                  </a:lnTo>
                  <a:lnTo>
                    <a:pt x="49" y="58"/>
                  </a:lnTo>
                  <a:lnTo>
                    <a:pt x="0" y="106"/>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296" name="Freeform 136"/>
            <p:cNvSpPr>
              <a:spLocks/>
            </p:cNvSpPr>
            <p:nvPr/>
          </p:nvSpPr>
          <p:spPr bwMode="auto">
            <a:xfrm>
              <a:off x="1438" y="2566"/>
              <a:ext cx="7" cy="7"/>
            </a:xfrm>
            <a:custGeom>
              <a:avLst/>
              <a:gdLst>
                <a:gd name="T0" fmla="*/ 7 w 23"/>
                <a:gd name="T1" fmla="*/ 5 h 20"/>
                <a:gd name="T2" fmla="*/ 1 w 23"/>
                <a:gd name="T3" fmla="*/ 7 h 20"/>
                <a:gd name="T4" fmla="*/ 0 w 23"/>
                <a:gd name="T5" fmla="*/ 3 h 20"/>
                <a:gd name="T6" fmla="*/ 6 w 23"/>
                <a:gd name="T7" fmla="*/ 0 h 20"/>
                <a:gd name="T8" fmla="*/ 7 w 23"/>
                <a:gd name="T9" fmla="*/ 5 h 20"/>
                <a:gd name="T10" fmla="*/ 7 w 23"/>
                <a:gd name="T11" fmla="*/ 5 h 20"/>
                <a:gd name="T12" fmla="*/ 0 60000 65536"/>
                <a:gd name="T13" fmla="*/ 0 60000 65536"/>
                <a:gd name="T14" fmla="*/ 0 60000 65536"/>
                <a:gd name="T15" fmla="*/ 0 60000 65536"/>
                <a:gd name="T16" fmla="*/ 0 60000 65536"/>
                <a:gd name="T17" fmla="*/ 0 60000 65536"/>
                <a:gd name="T18" fmla="*/ 0 w 23"/>
                <a:gd name="T19" fmla="*/ 0 h 20"/>
                <a:gd name="T20" fmla="*/ 23 w 23"/>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3" h="20">
                  <a:moveTo>
                    <a:pt x="23" y="13"/>
                  </a:moveTo>
                  <a:lnTo>
                    <a:pt x="3" y="20"/>
                  </a:lnTo>
                  <a:lnTo>
                    <a:pt x="0" y="8"/>
                  </a:lnTo>
                  <a:lnTo>
                    <a:pt x="20" y="0"/>
                  </a:lnTo>
                  <a:lnTo>
                    <a:pt x="23" y="13"/>
                  </a:lnTo>
                  <a:close/>
                </a:path>
              </a:pathLst>
            </a:custGeom>
            <a:solidFill>
              <a:srgbClr val="5E5C15"/>
            </a:solidFill>
            <a:ln w="9525">
              <a:noFill/>
              <a:round/>
              <a:headEnd/>
              <a:tailEnd/>
            </a:ln>
          </p:spPr>
          <p:txBody>
            <a:bodyPr>
              <a:prstTxWarp prst="textNoShape">
                <a:avLst/>
              </a:prstTxWarp>
            </a:bodyPr>
            <a:lstStyle/>
            <a:p>
              <a:endParaRPr lang="en-US">
                <a:latin typeface="Times New Roman"/>
                <a:cs typeface="Times New Roman"/>
              </a:endParaRPr>
            </a:p>
          </p:txBody>
        </p:sp>
        <p:sp>
          <p:nvSpPr>
            <p:cNvPr id="297" name="Freeform 137"/>
            <p:cNvSpPr>
              <a:spLocks/>
            </p:cNvSpPr>
            <p:nvPr/>
          </p:nvSpPr>
          <p:spPr bwMode="auto">
            <a:xfrm>
              <a:off x="1438" y="2566"/>
              <a:ext cx="7" cy="7"/>
            </a:xfrm>
            <a:custGeom>
              <a:avLst/>
              <a:gdLst>
                <a:gd name="T0" fmla="*/ 7 w 23"/>
                <a:gd name="T1" fmla="*/ 5 h 20"/>
                <a:gd name="T2" fmla="*/ 1 w 23"/>
                <a:gd name="T3" fmla="*/ 7 h 20"/>
                <a:gd name="T4" fmla="*/ 0 w 23"/>
                <a:gd name="T5" fmla="*/ 3 h 20"/>
                <a:gd name="T6" fmla="*/ 6 w 23"/>
                <a:gd name="T7" fmla="*/ 0 h 20"/>
                <a:gd name="T8" fmla="*/ 7 w 23"/>
                <a:gd name="T9" fmla="*/ 5 h 20"/>
                <a:gd name="T10" fmla="*/ 7 w 23"/>
                <a:gd name="T11" fmla="*/ 5 h 20"/>
                <a:gd name="T12" fmla="*/ 7 w 23"/>
                <a:gd name="T13" fmla="*/ 5 h 20"/>
                <a:gd name="T14" fmla="*/ 0 60000 65536"/>
                <a:gd name="T15" fmla="*/ 0 60000 65536"/>
                <a:gd name="T16" fmla="*/ 0 60000 65536"/>
                <a:gd name="T17" fmla="*/ 0 60000 65536"/>
                <a:gd name="T18" fmla="*/ 0 60000 65536"/>
                <a:gd name="T19" fmla="*/ 0 60000 65536"/>
                <a:gd name="T20" fmla="*/ 0 60000 65536"/>
                <a:gd name="T21" fmla="*/ 0 w 23"/>
                <a:gd name="T22" fmla="*/ 0 h 20"/>
                <a:gd name="T23" fmla="*/ 23 w 23"/>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0">
                  <a:moveTo>
                    <a:pt x="23" y="13"/>
                  </a:moveTo>
                  <a:lnTo>
                    <a:pt x="3" y="20"/>
                  </a:lnTo>
                  <a:lnTo>
                    <a:pt x="0" y="8"/>
                  </a:lnTo>
                  <a:lnTo>
                    <a:pt x="20" y="0"/>
                  </a:lnTo>
                  <a:lnTo>
                    <a:pt x="23" y="1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298" name="Freeform 138"/>
            <p:cNvSpPr>
              <a:spLocks/>
            </p:cNvSpPr>
            <p:nvPr/>
          </p:nvSpPr>
          <p:spPr bwMode="auto">
            <a:xfrm>
              <a:off x="1435" y="2535"/>
              <a:ext cx="50" cy="32"/>
            </a:xfrm>
            <a:custGeom>
              <a:avLst/>
              <a:gdLst>
                <a:gd name="T0" fmla="*/ 16 w 149"/>
                <a:gd name="T1" fmla="*/ 18 h 98"/>
                <a:gd name="T2" fmla="*/ 20 w 149"/>
                <a:gd name="T3" fmla="*/ 32 h 98"/>
                <a:gd name="T4" fmla="*/ 29 w 149"/>
                <a:gd name="T5" fmla="*/ 32 h 98"/>
                <a:gd name="T6" fmla="*/ 41 w 149"/>
                <a:gd name="T7" fmla="*/ 29 h 98"/>
                <a:gd name="T8" fmla="*/ 50 w 149"/>
                <a:gd name="T9" fmla="*/ 24 h 98"/>
                <a:gd name="T10" fmla="*/ 49 w 149"/>
                <a:gd name="T11" fmla="*/ 18 h 98"/>
                <a:gd name="T12" fmla="*/ 31 w 149"/>
                <a:gd name="T13" fmla="*/ 8 h 98"/>
                <a:gd name="T14" fmla="*/ 16 w 149"/>
                <a:gd name="T15" fmla="*/ 10 h 98"/>
                <a:gd name="T16" fmla="*/ 7 w 149"/>
                <a:gd name="T17" fmla="*/ 0 h 98"/>
                <a:gd name="T18" fmla="*/ 5 w 149"/>
                <a:gd name="T19" fmla="*/ 1 h 98"/>
                <a:gd name="T20" fmla="*/ 0 w 149"/>
                <a:gd name="T21" fmla="*/ 9 h 98"/>
                <a:gd name="T22" fmla="*/ 5 w 149"/>
                <a:gd name="T23" fmla="*/ 16 h 98"/>
                <a:gd name="T24" fmla="*/ 16 w 149"/>
                <a:gd name="T25" fmla="*/ 18 h 98"/>
                <a:gd name="T26" fmla="*/ 16 w 149"/>
                <a:gd name="T27" fmla="*/ 18 h 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9"/>
                <a:gd name="T43" fmla="*/ 0 h 98"/>
                <a:gd name="T44" fmla="*/ 149 w 149"/>
                <a:gd name="T45" fmla="*/ 98 h 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9" h="98">
                  <a:moveTo>
                    <a:pt x="47" y="55"/>
                  </a:moveTo>
                  <a:lnTo>
                    <a:pt x="60" y="98"/>
                  </a:lnTo>
                  <a:lnTo>
                    <a:pt x="86" y="98"/>
                  </a:lnTo>
                  <a:lnTo>
                    <a:pt x="122" y="88"/>
                  </a:lnTo>
                  <a:lnTo>
                    <a:pt x="149" y="74"/>
                  </a:lnTo>
                  <a:lnTo>
                    <a:pt x="147" y="54"/>
                  </a:lnTo>
                  <a:lnTo>
                    <a:pt x="91" y="24"/>
                  </a:lnTo>
                  <a:lnTo>
                    <a:pt x="49" y="32"/>
                  </a:lnTo>
                  <a:lnTo>
                    <a:pt x="22" y="0"/>
                  </a:lnTo>
                  <a:lnTo>
                    <a:pt x="14" y="4"/>
                  </a:lnTo>
                  <a:lnTo>
                    <a:pt x="0" y="27"/>
                  </a:lnTo>
                  <a:lnTo>
                    <a:pt x="15" y="48"/>
                  </a:lnTo>
                  <a:lnTo>
                    <a:pt x="47" y="55"/>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299" name="Freeform 139"/>
            <p:cNvSpPr>
              <a:spLocks/>
            </p:cNvSpPr>
            <p:nvPr/>
          </p:nvSpPr>
          <p:spPr bwMode="auto">
            <a:xfrm>
              <a:off x="1435" y="2535"/>
              <a:ext cx="50" cy="32"/>
            </a:xfrm>
            <a:custGeom>
              <a:avLst/>
              <a:gdLst>
                <a:gd name="T0" fmla="*/ 16 w 149"/>
                <a:gd name="T1" fmla="*/ 18 h 98"/>
                <a:gd name="T2" fmla="*/ 20 w 149"/>
                <a:gd name="T3" fmla="*/ 32 h 98"/>
                <a:gd name="T4" fmla="*/ 29 w 149"/>
                <a:gd name="T5" fmla="*/ 32 h 98"/>
                <a:gd name="T6" fmla="*/ 41 w 149"/>
                <a:gd name="T7" fmla="*/ 29 h 98"/>
                <a:gd name="T8" fmla="*/ 50 w 149"/>
                <a:gd name="T9" fmla="*/ 24 h 98"/>
                <a:gd name="T10" fmla="*/ 49 w 149"/>
                <a:gd name="T11" fmla="*/ 18 h 98"/>
                <a:gd name="T12" fmla="*/ 31 w 149"/>
                <a:gd name="T13" fmla="*/ 8 h 98"/>
                <a:gd name="T14" fmla="*/ 16 w 149"/>
                <a:gd name="T15" fmla="*/ 10 h 98"/>
                <a:gd name="T16" fmla="*/ 7 w 149"/>
                <a:gd name="T17" fmla="*/ 0 h 98"/>
                <a:gd name="T18" fmla="*/ 5 w 149"/>
                <a:gd name="T19" fmla="*/ 1 h 98"/>
                <a:gd name="T20" fmla="*/ 0 w 149"/>
                <a:gd name="T21" fmla="*/ 9 h 98"/>
                <a:gd name="T22" fmla="*/ 5 w 149"/>
                <a:gd name="T23" fmla="*/ 16 h 98"/>
                <a:gd name="T24" fmla="*/ 16 w 149"/>
                <a:gd name="T25" fmla="*/ 18 h 98"/>
                <a:gd name="T26" fmla="*/ 16 w 149"/>
                <a:gd name="T27" fmla="*/ 18 h 98"/>
                <a:gd name="T28" fmla="*/ 16 w 149"/>
                <a:gd name="T29" fmla="*/ 18 h 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9"/>
                <a:gd name="T46" fmla="*/ 0 h 98"/>
                <a:gd name="T47" fmla="*/ 149 w 149"/>
                <a:gd name="T48" fmla="*/ 98 h 9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9" h="98">
                  <a:moveTo>
                    <a:pt x="47" y="55"/>
                  </a:moveTo>
                  <a:lnTo>
                    <a:pt x="60" y="98"/>
                  </a:lnTo>
                  <a:lnTo>
                    <a:pt x="86" y="98"/>
                  </a:lnTo>
                  <a:lnTo>
                    <a:pt x="122" y="88"/>
                  </a:lnTo>
                  <a:lnTo>
                    <a:pt x="149" y="74"/>
                  </a:lnTo>
                  <a:lnTo>
                    <a:pt x="147" y="54"/>
                  </a:lnTo>
                  <a:lnTo>
                    <a:pt x="91" y="24"/>
                  </a:lnTo>
                  <a:lnTo>
                    <a:pt x="49" y="32"/>
                  </a:lnTo>
                  <a:lnTo>
                    <a:pt x="22" y="0"/>
                  </a:lnTo>
                  <a:lnTo>
                    <a:pt x="14" y="4"/>
                  </a:lnTo>
                  <a:lnTo>
                    <a:pt x="0" y="27"/>
                  </a:lnTo>
                  <a:lnTo>
                    <a:pt x="15" y="48"/>
                  </a:lnTo>
                  <a:lnTo>
                    <a:pt x="47" y="5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00" name="Freeform 140"/>
            <p:cNvSpPr>
              <a:spLocks/>
            </p:cNvSpPr>
            <p:nvPr/>
          </p:nvSpPr>
          <p:spPr bwMode="auto">
            <a:xfrm>
              <a:off x="1410" y="2544"/>
              <a:ext cx="18" cy="13"/>
            </a:xfrm>
            <a:custGeom>
              <a:avLst/>
              <a:gdLst>
                <a:gd name="T0" fmla="*/ 10 w 53"/>
                <a:gd name="T1" fmla="*/ 0 h 39"/>
                <a:gd name="T2" fmla="*/ 18 w 53"/>
                <a:gd name="T3" fmla="*/ 7 h 39"/>
                <a:gd name="T4" fmla="*/ 15 w 53"/>
                <a:gd name="T5" fmla="*/ 11 h 39"/>
                <a:gd name="T6" fmla="*/ 6 w 53"/>
                <a:gd name="T7" fmla="*/ 13 h 39"/>
                <a:gd name="T8" fmla="*/ 5 w 53"/>
                <a:gd name="T9" fmla="*/ 7 h 39"/>
                <a:gd name="T10" fmla="*/ 0 w 53"/>
                <a:gd name="T11" fmla="*/ 3 h 39"/>
                <a:gd name="T12" fmla="*/ 0 w 53"/>
                <a:gd name="T13" fmla="*/ 1 h 39"/>
                <a:gd name="T14" fmla="*/ 10 w 53"/>
                <a:gd name="T15" fmla="*/ 0 h 39"/>
                <a:gd name="T16" fmla="*/ 10 w 53"/>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
                <a:gd name="T28" fmla="*/ 0 h 39"/>
                <a:gd name="T29" fmla="*/ 53 w 53"/>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 h="39">
                  <a:moveTo>
                    <a:pt x="29" y="0"/>
                  </a:moveTo>
                  <a:lnTo>
                    <a:pt x="53" y="21"/>
                  </a:lnTo>
                  <a:lnTo>
                    <a:pt x="44" y="34"/>
                  </a:lnTo>
                  <a:lnTo>
                    <a:pt x="19" y="39"/>
                  </a:lnTo>
                  <a:lnTo>
                    <a:pt x="16" y="21"/>
                  </a:lnTo>
                  <a:lnTo>
                    <a:pt x="0" y="10"/>
                  </a:lnTo>
                  <a:lnTo>
                    <a:pt x="0" y="3"/>
                  </a:lnTo>
                  <a:lnTo>
                    <a:pt x="29" y="0"/>
                  </a:lnTo>
                  <a:close/>
                </a:path>
              </a:pathLst>
            </a:custGeom>
            <a:solidFill>
              <a:srgbClr val="5E5C15"/>
            </a:solidFill>
            <a:ln w="9525">
              <a:noFill/>
              <a:round/>
              <a:headEnd/>
              <a:tailEnd/>
            </a:ln>
          </p:spPr>
          <p:txBody>
            <a:bodyPr>
              <a:prstTxWarp prst="textNoShape">
                <a:avLst/>
              </a:prstTxWarp>
            </a:bodyPr>
            <a:lstStyle/>
            <a:p>
              <a:endParaRPr lang="en-US">
                <a:latin typeface="Times New Roman"/>
                <a:cs typeface="Times New Roman"/>
              </a:endParaRPr>
            </a:p>
          </p:txBody>
        </p:sp>
        <p:sp>
          <p:nvSpPr>
            <p:cNvPr id="301" name="Freeform 141"/>
            <p:cNvSpPr>
              <a:spLocks/>
            </p:cNvSpPr>
            <p:nvPr/>
          </p:nvSpPr>
          <p:spPr bwMode="auto">
            <a:xfrm>
              <a:off x="1410" y="2544"/>
              <a:ext cx="18" cy="13"/>
            </a:xfrm>
            <a:custGeom>
              <a:avLst/>
              <a:gdLst>
                <a:gd name="T0" fmla="*/ 10 w 53"/>
                <a:gd name="T1" fmla="*/ 0 h 39"/>
                <a:gd name="T2" fmla="*/ 18 w 53"/>
                <a:gd name="T3" fmla="*/ 7 h 39"/>
                <a:gd name="T4" fmla="*/ 15 w 53"/>
                <a:gd name="T5" fmla="*/ 11 h 39"/>
                <a:gd name="T6" fmla="*/ 6 w 53"/>
                <a:gd name="T7" fmla="*/ 13 h 39"/>
                <a:gd name="T8" fmla="*/ 5 w 53"/>
                <a:gd name="T9" fmla="*/ 7 h 39"/>
                <a:gd name="T10" fmla="*/ 0 w 53"/>
                <a:gd name="T11" fmla="*/ 3 h 39"/>
                <a:gd name="T12" fmla="*/ 0 w 53"/>
                <a:gd name="T13" fmla="*/ 1 h 39"/>
                <a:gd name="T14" fmla="*/ 10 w 53"/>
                <a:gd name="T15" fmla="*/ 0 h 39"/>
                <a:gd name="T16" fmla="*/ 10 w 53"/>
                <a:gd name="T17" fmla="*/ 0 h 39"/>
                <a:gd name="T18" fmla="*/ 10 w 53"/>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39"/>
                <a:gd name="T32" fmla="*/ 53 w 53"/>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39">
                  <a:moveTo>
                    <a:pt x="29" y="0"/>
                  </a:moveTo>
                  <a:lnTo>
                    <a:pt x="53" y="21"/>
                  </a:lnTo>
                  <a:lnTo>
                    <a:pt x="44" y="34"/>
                  </a:lnTo>
                  <a:lnTo>
                    <a:pt x="19" y="39"/>
                  </a:lnTo>
                  <a:lnTo>
                    <a:pt x="16" y="21"/>
                  </a:lnTo>
                  <a:lnTo>
                    <a:pt x="0" y="10"/>
                  </a:lnTo>
                  <a:lnTo>
                    <a:pt x="0" y="3"/>
                  </a:lnTo>
                  <a:lnTo>
                    <a:pt x="29"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02" name="Freeform 142"/>
            <p:cNvSpPr>
              <a:spLocks/>
            </p:cNvSpPr>
            <p:nvPr/>
          </p:nvSpPr>
          <p:spPr bwMode="auto">
            <a:xfrm>
              <a:off x="1393" y="2523"/>
              <a:ext cx="42" cy="12"/>
            </a:xfrm>
            <a:custGeom>
              <a:avLst/>
              <a:gdLst>
                <a:gd name="T0" fmla="*/ 32 w 127"/>
                <a:gd name="T1" fmla="*/ 12 h 36"/>
                <a:gd name="T2" fmla="*/ 38 w 127"/>
                <a:gd name="T3" fmla="*/ 11 h 36"/>
                <a:gd name="T4" fmla="*/ 42 w 127"/>
                <a:gd name="T5" fmla="*/ 4 h 36"/>
                <a:gd name="T6" fmla="*/ 4 w 127"/>
                <a:gd name="T7" fmla="*/ 0 h 36"/>
                <a:gd name="T8" fmla="*/ 0 w 127"/>
                <a:gd name="T9" fmla="*/ 9 h 36"/>
                <a:gd name="T10" fmla="*/ 4 w 127"/>
                <a:gd name="T11" fmla="*/ 9 h 36"/>
                <a:gd name="T12" fmla="*/ 17 w 127"/>
                <a:gd name="T13" fmla="*/ 8 h 36"/>
                <a:gd name="T14" fmla="*/ 32 w 127"/>
                <a:gd name="T15" fmla="*/ 12 h 36"/>
                <a:gd name="T16" fmla="*/ 32 w 127"/>
                <a:gd name="T17" fmla="*/ 12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7"/>
                <a:gd name="T28" fmla="*/ 0 h 36"/>
                <a:gd name="T29" fmla="*/ 127 w 127"/>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7" h="36">
                  <a:moveTo>
                    <a:pt x="96" y="36"/>
                  </a:moveTo>
                  <a:lnTo>
                    <a:pt x="116" y="32"/>
                  </a:lnTo>
                  <a:lnTo>
                    <a:pt x="127" y="13"/>
                  </a:lnTo>
                  <a:lnTo>
                    <a:pt x="12" y="0"/>
                  </a:lnTo>
                  <a:lnTo>
                    <a:pt x="0" y="26"/>
                  </a:lnTo>
                  <a:lnTo>
                    <a:pt x="11" y="28"/>
                  </a:lnTo>
                  <a:lnTo>
                    <a:pt x="51" y="23"/>
                  </a:lnTo>
                  <a:lnTo>
                    <a:pt x="96" y="36"/>
                  </a:lnTo>
                  <a:close/>
                </a:path>
              </a:pathLst>
            </a:custGeom>
            <a:solidFill>
              <a:srgbClr val="5E5C15"/>
            </a:solidFill>
            <a:ln w="9525">
              <a:noFill/>
              <a:round/>
              <a:headEnd/>
              <a:tailEnd/>
            </a:ln>
          </p:spPr>
          <p:txBody>
            <a:bodyPr>
              <a:prstTxWarp prst="textNoShape">
                <a:avLst/>
              </a:prstTxWarp>
            </a:bodyPr>
            <a:lstStyle/>
            <a:p>
              <a:endParaRPr lang="en-US">
                <a:latin typeface="Times New Roman"/>
                <a:cs typeface="Times New Roman"/>
              </a:endParaRPr>
            </a:p>
          </p:txBody>
        </p:sp>
        <p:sp>
          <p:nvSpPr>
            <p:cNvPr id="303" name="Freeform 143"/>
            <p:cNvSpPr>
              <a:spLocks/>
            </p:cNvSpPr>
            <p:nvPr/>
          </p:nvSpPr>
          <p:spPr bwMode="auto">
            <a:xfrm>
              <a:off x="1393" y="2523"/>
              <a:ext cx="42" cy="12"/>
            </a:xfrm>
            <a:custGeom>
              <a:avLst/>
              <a:gdLst>
                <a:gd name="T0" fmla="*/ 32 w 127"/>
                <a:gd name="T1" fmla="*/ 12 h 36"/>
                <a:gd name="T2" fmla="*/ 38 w 127"/>
                <a:gd name="T3" fmla="*/ 11 h 36"/>
                <a:gd name="T4" fmla="*/ 42 w 127"/>
                <a:gd name="T5" fmla="*/ 4 h 36"/>
                <a:gd name="T6" fmla="*/ 4 w 127"/>
                <a:gd name="T7" fmla="*/ 0 h 36"/>
                <a:gd name="T8" fmla="*/ 0 w 127"/>
                <a:gd name="T9" fmla="*/ 9 h 36"/>
                <a:gd name="T10" fmla="*/ 4 w 127"/>
                <a:gd name="T11" fmla="*/ 9 h 36"/>
                <a:gd name="T12" fmla="*/ 17 w 127"/>
                <a:gd name="T13" fmla="*/ 8 h 36"/>
                <a:gd name="T14" fmla="*/ 32 w 127"/>
                <a:gd name="T15" fmla="*/ 12 h 36"/>
                <a:gd name="T16" fmla="*/ 32 w 127"/>
                <a:gd name="T17" fmla="*/ 12 h 36"/>
                <a:gd name="T18" fmla="*/ 32 w 127"/>
                <a:gd name="T19" fmla="*/ 12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7"/>
                <a:gd name="T31" fmla="*/ 0 h 36"/>
                <a:gd name="T32" fmla="*/ 127 w 127"/>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7" h="36">
                  <a:moveTo>
                    <a:pt x="96" y="36"/>
                  </a:moveTo>
                  <a:lnTo>
                    <a:pt x="116" y="32"/>
                  </a:lnTo>
                  <a:lnTo>
                    <a:pt x="127" y="13"/>
                  </a:lnTo>
                  <a:lnTo>
                    <a:pt x="12" y="0"/>
                  </a:lnTo>
                  <a:lnTo>
                    <a:pt x="0" y="26"/>
                  </a:lnTo>
                  <a:lnTo>
                    <a:pt x="11" y="28"/>
                  </a:lnTo>
                  <a:lnTo>
                    <a:pt x="51" y="23"/>
                  </a:lnTo>
                  <a:lnTo>
                    <a:pt x="96" y="36"/>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04" name="Freeform 144"/>
            <p:cNvSpPr>
              <a:spLocks/>
            </p:cNvSpPr>
            <p:nvPr/>
          </p:nvSpPr>
          <p:spPr bwMode="auto">
            <a:xfrm>
              <a:off x="1325" y="2490"/>
              <a:ext cx="42" cy="29"/>
            </a:xfrm>
            <a:custGeom>
              <a:avLst/>
              <a:gdLst>
                <a:gd name="T0" fmla="*/ 12 w 128"/>
                <a:gd name="T1" fmla="*/ 27 h 89"/>
                <a:gd name="T2" fmla="*/ 27 w 128"/>
                <a:gd name="T3" fmla="*/ 27 h 89"/>
                <a:gd name="T4" fmla="*/ 35 w 128"/>
                <a:gd name="T5" fmla="*/ 29 h 89"/>
                <a:gd name="T6" fmla="*/ 42 w 128"/>
                <a:gd name="T7" fmla="*/ 25 h 89"/>
                <a:gd name="T8" fmla="*/ 30 w 128"/>
                <a:gd name="T9" fmla="*/ 13 h 89"/>
                <a:gd name="T10" fmla="*/ 21 w 128"/>
                <a:gd name="T11" fmla="*/ 0 h 89"/>
                <a:gd name="T12" fmla="*/ 11 w 128"/>
                <a:gd name="T13" fmla="*/ 7 h 89"/>
                <a:gd name="T14" fmla="*/ 0 w 128"/>
                <a:gd name="T15" fmla="*/ 8 h 89"/>
                <a:gd name="T16" fmla="*/ 12 w 128"/>
                <a:gd name="T17" fmla="*/ 27 h 89"/>
                <a:gd name="T18" fmla="*/ 12 w 128"/>
                <a:gd name="T19" fmla="*/ 27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8"/>
                <a:gd name="T31" fmla="*/ 0 h 89"/>
                <a:gd name="T32" fmla="*/ 128 w 128"/>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8" h="89">
                  <a:moveTo>
                    <a:pt x="38" y="84"/>
                  </a:moveTo>
                  <a:lnTo>
                    <a:pt x="81" y="82"/>
                  </a:lnTo>
                  <a:lnTo>
                    <a:pt x="108" y="89"/>
                  </a:lnTo>
                  <a:lnTo>
                    <a:pt x="128" y="78"/>
                  </a:lnTo>
                  <a:lnTo>
                    <a:pt x="91" y="39"/>
                  </a:lnTo>
                  <a:lnTo>
                    <a:pt x="64" y="0"/>
                  </a:lnTo>
                  <a:lnTo>
                    <a:pt x="34" y="23"/>
                  </a:lnTo>
                  <a:lnTo>
                    <a:pt x="0" y="24"/>
                  </a:lnTo>
                  <a:lnTo>
                    <a:pt x="38" y="84"/>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305" name="Freeform 145"/>
            <p:cNvSpPr>
              <a:spLocks/>
            </p:cNvSpPr>
            <p:nvPr/>
          </p:nvSpPr>
          <p:spPr bwMode="auto">
            <a:xfrm>
              <a:off x="1325" y="2490"/>
              <a:ext cx="42" cy="29"/>
            </a:xfrm>
            <a:custGeom>
              <a:avLst/>
              <a:gdLst>
                <a:gd name="T0" fmla="*/ 12 w 128"/>
                <a:gd name="T1" fmla="*/ 27 h 89"/>
                <a:gd name="T2" fmla="*/ 27 w 128"/>
                <a:gd name="T3" fmla="*/ 27 h 89"/>
                <a:gd name="T4" fmla="*/ 35 w 128"/>
                <a:gd name="T5" fmla="*/ 29 h 89"/>
                <a:gd name="T6" fmla="*/ 42 w 128"/>
                <a:gd name="T7" fmla="*/ 25 h 89"/>
                <a:gd name="T8" fmla="*/ 30 w 128"/>
                <a:gd name="T9" fmla="*/ 13 h 89"/>
                <a:gd name="T10" fmla="*/ 21 w 128"/>
                <a:gd name="T11" fmla="*/ 0 h 89"/>
                <a:gd name="T12" fmla="*/ 11 w 128"/>
                <a:gd name="T13" fmla="*/ 7 h 89"/>
                <a:gd name="T14" fmla="*/ 0 w 128"/>
                <a:gd name="T15" fmla="*/ 8 h 89"/>
                <a:gd name="T16" fmla="*/ 12 w 128"/>
                <a:gd name="T17" fmla="*/ 27 h 89"/>
                <a:gd name="T18" fmla="*/ 12 w 128"/>
                <a:gd name="T19" fmla="*/ 27 h 89"/>
                <a:gd name="T20" fmla="*/ 12 w 128"/>
                <a:gd name="T21" fmla="*/ 27 h 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
                <a:gd name="T34" fmla="*/ 0 h 89"/>
                <a:gd name="T35" fmla="*/ 128 w 128"/>
                <a:gd name="T36" fmla="*/ 89 h 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 h="89">
                  <a:moveTo>
                    <a:pt x="38" y="84"/>
                  </a:moveTo>
                  <a:lnTo>
                    <a:pt x="81" y="82"/>
                  </a:lnTo>
                  <a:lnTo>
                    <a:pt x="108" y="89"/>
                  </a:lnTo>
                  <a:lnTo>
                    <a:pt x="128" y="78"/>
                  </a:lnTo>
                  <a:lnTo>
                    <a:pt x="91" y="39"/>
                  </a:lnTo>
                  <a:lnTo>
                    <a:pt x="64" y="0"/>
                  </a:lnTo>
                  <a:lnTo>
                    <a:pt x="34" y="23"/>
                  </a:lnTo>
                  <a:lnTo>
                    <a:pt x="0" y="24"/>
                  </a:lnTo>
                  <a:lnTo>
                    <a:pt x="38" y="8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06" name="Freeform 146"/>
            <p:cNvSpPr>
              <a:spLocks/>
            </p:cNvSpPr>
            <p:nvPr/>
          </p:nvSpPr>
          <p:spPr bwMode="auto">
            <a:xfrm>
              <a:off x="1220" y="2452"/>
              <a:ext cx="32" cy="24"/>
            </a:xfrm>
            <a:custGeom>
              <a:avLst/>
              <a:gdLst>
                <a:gd name="T0" fmla="*/ 25 w 96"/>
                <a:gd name="T1" fmla="*/ 24 h 73"/>
                <a:gd name="T2" fmla="*/ 30 w 96"/>
                <a:gd name="T3" fmla="*/ 19 h 73"/>
                <a:gd name="T4" fmla="*/ 32 w 96"/>
                <a:gd name="T5" fmla="*/ 6 h 73"/>
                <a:gd name="T6" fmla="*/ 26 w 96"/>
                <a:gd name="T7" fmla="*/ 0 h 73"/>
                <a:gd name="T8" fmla="*/ 12 w 96"/>
                <a:gd name="T9" fmla="*/ 2 h 73"/>
                <a:gd name="T10" fmla="*/ 1 w 96"/>
                <a:gd name="T11" fmla="*/ 9 h 73"/>
                <a:gd name="T12" fmla="*/ 0 w 96"/>
                <a:gd name="T13" fmla="*/ 16 h 73"/>
                <a:gd name="T14" fmla="*/ 15 w 96"/>
                <a:gd name="T15" fmla="*/ 24 h 73"/>
                <a:gd name="T16" fmla="*/ 25 w 96"/>
                <a:gd name="T17" fmla="*/ 24 h 73"/>
                <a:gd name="T18" fmla="*/ 25 w 96"/>
                <a:gd name="T19" fmla="*/ 24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6"/>
                <a:gd name="T31" fmla="*/ 0 h 73"/>
                <a:gd name="T32" fmla="*/ 96 w 96"/>
                <a:gd name="T33" fmla="*/ 73 h 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6" h="73">
                  <a:moveTo>
                    <a:pt x="74" y="73"/>
                  </a:moveTo>
                  <a:lnTo>
                    <a:pt x="91" y="58"/>
                  </a:lnTo>
                  <a:lnTo>
                    <a:pt x="96" y="17"/>
                  </a:lnTo>
                  <a:lnTo>
                    <a:pt x="77" y="0"/>
                  </a:lnTo>
                  <a:lnTo>
                    <a:pt x="35" y="7"/>
                  </a:lnTo>
                  <a:lnTo>
                    <a:pt x="4" y="26"/>
                  </a:lnTo>
                  <a:lnTo>
                    <a:pt x="0" y="50"/>
                  </a:lnTo>
                  <a:lnTo>
                    <a:pt x="46" y="73"/>
                  </a:lnTo>
                  <a:lnTo>
                    <a:pt x="74" y="73"/>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307" name="Freeform 147"/>
            <p:cNvSpPr>
              <a:spLocks/>
            </p:cNvSpPr>
            <p:nvPr/>
          </p:nvSpPr>
          <p:spPr bwMode="auto">
            <a:xfrm>
              <a:off x="1220" y="2452"/>
              <a:ext cx="32" cy="24"/>
            </a:xfrm>
            <a:custGeom>
              <a:avLst/>
              <a:gdLst>
                <a:gd name="T0" fmla="*/ 25 w 96"/>
                <a:gd name="T1" fmla="*/ 24 h 73"/>
                <a:gd name="T2" fmla="*/ 30 w 96"/>
                <a:gd name="T3" fmla="*/ 19 h 73"/>
                <a:gd name="T4" fmla="*/ 32 w 96"/>
                <a:gd name="T5" fmla="*/ 6 h 73"/>
                <a:gd name="T6" fmla="*/ 26 w 96"/>
                <a:gd name="T7" fmla="*/ 0 h 73"/>
                <a:gd name="T8" fmla="*/ 12 w 96"/>
                <a:gd name="T9" fmla="*/ 2 h 73"/>
                <a:gd name="T10" fmla="*/ 1 w 96"/>
                <a:gd name="T11" fmla="*/ 9 h 73"/>
                <a:gd name="T12" fmla="*/ 0 w 96"/>
                <a:gd name="T13" fmla="*/ 16 h 73"/>
                <a:gd name="T14" fmla="*/ 15 w 96"/>
                <a:gd name="T15" fmla="*/ 24 h 73"/>
                <a:gd name="T16" fmla="*/ 25 w 96"/>
                <a:gd name="T17" fmla="*/ 24 h 73"/>
                <a:gd name="T18" fmla="*/ 25 w 96"/>
                <a:gd name="T19" fmla="*/ 24 h 73"/>
                <a:gd name="T20" fmla="*/ 25 w 96"/>
                <a:gd name="T21" fmla="*/ 24 h 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6"/>
                <a:gd name="T34" fmla="*/ 0 h 73"/>
                <a:gd name="T35" fmla="*/ 96 w 96"/>
                <a:gd name="T36" fmla="*/ 73 h 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 h="73">
                  <a:moveTo>
                    <a:pt x="74" y="73"/>
                  </a:moveTo>
                  <a:lnTo>
                    <a:pt x="91" y="58"/>
                  </a:lnTo>
                  <a:lnTo>
                    <a:pt x="96" y="17"/>
                  </a:lnTo>
                  <a:lnTo>
                    <a:pt x="77" y="0"/>
                  </a:lnTo>
                  <a:lnTo>
                    <a:pt x="35" y="7"/>
                  </a:lnTo>
                  <a:lnTo>
                    <a:pt x="4" y="26"/>
                  </a:lnTo>
                  <a:lnTo>
                    <a:pt x="0" y="50"/>
                  </a:lnTo>
                  <a:lnTo>
                    <a:pt x="46" y="73"/>
                  </a:lnTo>
                  <a:lnTo>
                    <a:pt x="74" y="7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08" name="Freeform 148"/>
            <p:cNvSpPr>
              <a:spLocks/>
            </p:cNvSpPr>
            <p:nvPr/>
          </p:nvSpPr>
          <p:spPr bwMode="auto">
            <a:xfrm>
              <a:off x="1187" y="2466"/>
              <a:ext cx="13" cy="17"/>
            </a:xfrm>
            <a:custGeom>
              <a:avLst/>
              <a:gdLst>
                <a:gd name="T0" fmla="*/ 10 w 39"/>
                <a:gd name="T1" fmla="*/ 0 h 53"/>
                <a:gd name="T2" fmla="*/ 13 w 39"/>
                <a:gd name="T3" fmla="*/ 2 h 53"/>
                <a:gd name="T4" fmla="*/ 3 w 39"/>
                <a:gd name="T5" fmla="*/ 17 h 53"/>
                <a:gd name="T6" fmla="*/ 0 w 39"/>
                <a:gd name="T7" fmla="*/ 15 h 53"/>
                <a:gd name="T8" fmla="*/ 10 w 39"/>
                <a:gd name="T9" fmla="*/ 0 h 53"/>
                <a:gd name="T10" fmla="*/ 10 w 39"/>
                <a:gd name="T11" fmla="*/ 0 h 53"/>
                <a:gd name="T12" fmla="*/ 0 60000 65536"/>
                <a:gd name="T13" fmla="*/ 0 60000 65536"/>
                <a:gd name="T14" fmla="*/ 0 60000 65536"/>
                <a:gd name="T15" fmla="*/ 0 60000 65536"/>
                <a:gd name="T16" fmla="*/ 0 60000 65536"/>
                <a:gd name="T17" fmla="*/ 0 60000 65536"/>
                <a:gd name="T18" fmla="*/ 0 w 39"/>
                <a:gd name="T19" fmla="*/ 0 h 53"/>
                <a:gd name="T20" fmla="*/ 39 w 39"/>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39" h="53">
                  <a:moveTo>
                    <a:pt x="31" y="0"/>
                  </a:moveTo>
                  <a:lnTo>
                    <a:pt x="39" y="6"/>
                  </a:lnTo>
                  <a:lnTo>
                    <a:pt x="9" y="53"/>
                  </a:lnTo>
                  <a:lnTo>
                    <a:pt x="0" y="48"/>
                  </a:lnTo>
                  <a:lnTo>
                    <a:pt x="31" y="0"/>
                  </a:lnTo>
                  <a:close/>
                </a:path>
              </a:pathLst>
            </a:custGeom>
            <a:solidFill>
              <a:srgbClr val="5E5C15"/>
            </a:solidFill>
            <a:ln w="9525">
              <a:noFill/>
              <a:round/>
              <a:headEnd/>
              <a:tailEnd/>
            </a:ln>
          </p:spPr>
          <p:txBody>
            <a:bodyPr>
              <a:prstTxWarp prst="textNoShape">
                <a:avLst/>
              </a:prstTxWarp>
            </a:bodyPr>
            <a:lstStyle/>
            <a:p>
              <a:endParaRPr lang="en-US">
                <a:latin typeface="Times New Roman"/>
                <a:cs typeface="Times New Roman"/>
              </a:endParaRPr>
            </a:p>
          </p:txBody>
        </p:sp>
        <p:sp>
          <p:nvSpPr>
            <p:cNvPr id="309" name="Freeform 149"/>
            <p:cNvSpPr>
              <a:spLocks/>
            </p:cNvSpPr>
            <p:nvPr/>
          </p:nvSpPr>
          <p:spPr bwMode="auto">
            <a:xfrm>
              <a:off x="1187" y="2466"/>
              <a:ext cx="13" cy="17"/>
            </a:xfrm>
            <a:custGeom>
              <a:avLst/>
              <a:gdLst>
                <a:gd name="T0" fmla="*/ 10 w 39"/>
                <a:gd name="T1" fmla="*/ 0 h 53"/>
                <a:gd name="T2" fmla="*/ 13 w 39"/>
                <a:gd name="T3" fmla="*/ 2 h 53"/>
                <a:gd name="T4" fmla="*/ 3 w 39"/>
                <a:gd name="T5" fmla="*/ 17 h 53"/>
                <a:gd name="T6" fmla="*/ 0 w 39"/>
                <a:gd name="T7" fmla="*/ 15 h 53"/>
                <a:gd name="T8" fmla="*/ 10 w 39"/>
                <a:gd name="T9" fmla="*/ 0 h 53"/>
                <a:gd name="T10" fmla="*/ 10 w 39"/>
                <a:gd name="T11" fmla="*/ 0 h 53"/>
                <a:gd name="T12" fmla="*/ 10 w 39"/>
                <a:gd name="T13" fmla="*/ 0 h 53"/>
                <a:gd name="T14" fmla="*/ 0 60000 65536"/>
                <a:gd name="T15" fmla="*/ 0 60000 65536"/>
                <a:gd name="T16" fmla="*/ 0 60000 65536"/>
                <a:gd name="T17" fmla="*/ 0 60000 65536"/>
                <a:gd name="T18" fmla="*/ 0 60000 65536"/>
                <a:gd name="T19" fmla="*/ 0 60000 65536"/>
                <a:gd name="T20" fmla="*/ 0 60000 65536"/>
                <a:gd name="T21" fmla="*/ 0 w 39"/>
                <a:gd name="T22" fmla="*/ 0 h 53"/>
                <a:gd name="T23" fmla="*/ 39 w 39"/>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3">
                  <a:moveTo>
                    <a:pt x="31" y="0"/>
                  </a:moveTo>
                  <a:lnTo>
                    <a:pt x="39" y="6"/>
                  </a:lnTo>
                  <a:lnTo>
                    <a:pt x="9" y="53"/>
                  </a:lnTo>
                  <a:lnTo>
                    <a:pt x="0" y="48"/>
                  </a:lnTo>
                  <a:lnTo>
                    <a:pt x="31"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10" name="Freeform 150"/>
            <p:cNvSpPr>
              <a:spLocks/>
            </p:cNvSpPr>
            <p:nvPr/>
          </p:nvSpPr>
          <p:spPr bwMode="auto">
            <a:xfrm>
              <a:off x="673" y="2352"/>
              <a:ext cx="509" cy="432"/>
            </a:xfrm>
            <a:custGeom>
              <a:avLst/>
              <a:gdLst>
                <a:gd name="T0" fmla="*/ 39 w 1529"/>
                <a:gd name="T1" fmla="*/ 83 h 1297"/>
                <a:gd name="T2" fmla="*/ 69 w 1529"/>
                <a:gd name="T3" fmla="*/ 108 h 1297"/>
                <a:gd name="T4" fmla="*/ 48 w 1529"/>
                <a:gd name="T5" fmla="*/ 134 h 1297"/>
                <a:gd name="T6" fmla="*/ 43 w 1529"/>
                <a:gd name="T7" fmla="*/ 117 h 1297"/>
                <a:gd name="T8" fmla="*/ 13 w 1529"/>
                <a:gd name="T9" fmla="*/ 147 h 1297"/>
                <a:gd name="T10" fmla="*/ 30 w 1529"/>
                <a:gd name="T11" fmla="*/ 173 h 1297"/>
                <a:gd name="T12" fmla="*/ 73 w 1529"/>
                <a:gd name="T13" fmla="*/ 164 h 1297"/>
                <a:gd name="T14" fmla="*/ 60 w 1529"/>
                <a:gd name="T15" fmla="*/ 199 h 1297"/>
                <a:gd name="T16" fmla="*/ 48 w 1529"/>
                <a:gd name="T17" fmla="*/ 211 h 1297"/>
                <a:gd name="T18" fmla="*/ 26 w 1529"/>
                <a:gd name="T19" fmla="*/ 221 h 1297"/>
                <a:gd name="T20" fmla="*/ 17 w 1529"/>
                <a:gd name="T21" fmla="*/ 263 h 1297"/>
                <a:gd name="T22" fmla="*/ 30 w 1529"/>
                <a:gd name="T23" fmla="*/ 290 h 1297"/>
                <a:gd name="T24" fmla="*/ 60 w 1529"/>
                <a:gd name="T25" fmla="*/ 302 h 1297"/>
                <a:gd name="T26" fmla="*/ 60 w 1529"/>
                <a:gd name="T27" fmla="*/ 324 h 1297"/>
                <a:gd name="T28" fmla="*/ 95 w 1529"/>
                <a:gd name="T29" fmla="*/ 332 h 1297"/>
                <a:gd name="T30" fmla="*/ 112 w 1529"/>
                <a:gd name="T31" fmla="*/ 337 h 1297"/>
                <a:gd name="T32" fmla="*/ 78 w 1529"/>
                <a:gd name="T33" fmla="*/ 380 h 1297"/>
                <a:gd name="T34" fmla="*/ 52 w 1529"/>
                <a:gd name="T35" fmla="*/ 397 h 1297"/>
                <a:gd name="T36" fmla="*/ 9 w 1529"/>
                <a:gd name="T37" fmla="*/ 419 h 1297"/>
                <a:gd name="T38" fmla="*/ 9 w 1529"/>
                <a:gd name="T39" fmla="*/ 432 h 1297"/>
                <a:gd name="T40" fmla="*/ 78 w 1529"/>
                <a:gd name="T41" fmla="*/ 401 h 1297"/>
                <a:gd name="T42" fmla="*/ 168 w 1529"/>
                <a:gd name="T43" fmla="*/ 324 h 1297"/>
                <a:gd name="T44" fmla="*/ 159 w 1529"/>
                <a:gd name="T45" fmla="*/ 315 h 1297"/>
                <a:gd name="T46" fmla="*/ 207 w 1529"/>
                <a:gd name="T47" fmla="*/ 255 h 1297"/>
                <a:gd name="T48" fmla="*/ 194 w 1529"/>
                <a:gd name="T49" fmla="*/ 272 h 1297"/>
                <a:gd name="T50" fmla="*/ 198 w 1529"/>
                <a:gd name="T51" fmla="*/ 294 h 1297"/>
                <a:gd name="T52" fmla="*/ 194 w 1529"/>
                <a:gd name="T53" fmla="*/ 307 h 1297"/>
                <a:gd name="T54" fmla="*/ 233 w 1529"/>
                <a:gd name="T55" fmla="*/ 285 h 1297"/>
                <a:gd name="T56" fmla="*/ 233 w 1529"/>
                <a:gd name="T57" fmla="*/ 263 h 1297"/>
                <a:gd name="T58" fmla="*/ 289 w 1529"/>
                <a:gd name="T59" fmla="*/ 276 h 1297"/>
                <a:gd name="T60" fmla="*/ 328 w 1529"/>
                <a:gd name="T61" fmla="*/ 272 h 1297"/>
                <a:gd name="T62" fmla="*/ 393 w 1529"/>
                <a:gd name="T63" fmla="*/ 294 h 1297"/>
                <a:gd name="T64" fmla="*/ 414 w 1529"/>
                <a:gd name="T65" fmla="*/ 319 h 1297"/>
                <a:gd name="T66" fmla="*/ 449 w 1529"/>
                <a:gd name="T67" fmla="*/ 345 h 1297"/>
                <a:gd name="T68" fmla="*/ 509 w 1529"/>
                <a:gd name="T69" fmla="*/ 350 h 1297"/>
                <a:gd name="T70" fmla="*/ 500 w 1529"/>
                <a:gd name="T71" fmla="*/ 315 h 1297"/>
                <a:gd name="T72" fmla="*/ 475 w 1529"/>
                <a:gd name="T73" fmla="*/ 311 h 1297"/>
                <a:gd name="T74" fmla="*/ 440 w 1529"/>
                <a:gd name="T75" fmla="*/ 285 h 1297"/>
                <a:gd name="T76" fmla="*/ 397 w 1529"/>
                <a:gd name="T77" fmla="*/ 255 h 1297"/>
                <a:gd name="T78" fmla="*/ 379 w 1529"/>
                <a:gd name="T79" fmla="*/ 276 h 1297"/>
                <a:gd name="T80" fmla="*/ 349 w 1529"/>
                <a:gd name="T81" fmla="*/ 251 h 1297"/>
                <a:gd name="T82" fmla="*/ 315 w 1529"/>
                <a:gd name="T83" fmla="*/ 216 h 1297"/>
                <a:gd name="T84" fmla="*/ 276 w 1529"/>
                <a:gd name="T85" fmla="*/ 56 h 1297"/>
                <a:gd name="T86" fmla="*/ 241 w 1529"/>
                <a:gd name="T87" fmla="*/ 13 h 1297"/>
                <a:gd name="T88" fmla="*/ 185 w 1529"/>
                <a:gd name="T89" fmla="*/ 13 h 1297"/>
                <a:gd name="T90" fmla="*/ 159 w 1529"/>
                <a:gd name="T91" fmla="*/ 13 h 1297"/>
                <a:gd name="T92" fmla="*/ 121 w 1529"/>
                <a:gd name="T93" fmla="*/ 0 h 1297"/>
                <a:gd name="T94" fmla="*/ 95 w 1529"/>
                <a:gd name="T95" fmla="*/ 9 h 1297"/>
                <a:gd name="T96" fmla="*/ 65 w 1529"/>
                <a:gd name="T97" fmla="*/ 35 h 1297"/>
                <a:gd name="T98" fmla="*/ 52 w 1529"/>
                <a:gd name="T99" fmla="*/ 56 h 1297"/>
                <a:gd name="T100" fmla="*/ 26 w 1529"/>
                <a:gd name="T101" fmla="*/ 69 h 12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29"/>
                <a:gd name="T154" fmla="*/ 0 h 1297"/>
                <a:gd name="T155" fmla="*/ 1529 w 1529"/>
                <a:gd name="T156" fmla="*/ 1297 h 12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29" h="1297">
                  <a:moveTo>
                    <a:pt x="77" y="208"/>
                  </a:moveTo>
                  <a:lnTo>
                    <a:pt x="116" y="248"/>
                  </a:lnTo>
                  <a:lnTo>
                    <a:pt x="155" y="312"/>
                  </a:lnTo>
                  <a:lnTo>
                    <a:pt x="207" y="324"/>
                  </a:lnTo>
                  <a:lnTo>
                    <a:pt x="207" y="403"/>
                  </a:lnTo>
                  <a:lnTo>
                    <a:pt x="143" y="403"/>
                  </a:lnTo>
                  <a:lnTo>
                    <a:pt x="143" y="351"/>
                  </a:lnTo>
                  <a:lnTo>
                    <a:pt x="129" y="351"/>
                  </a:lnTo>
                  <a:lnTo>
                    <a:pt x="0" y="403"/>
                  </a:lnTo>
                  <a:lnTo>
                    <a:pt x="39" y="442"/>
                  </a:lnTo>
                  <a:lnTo>
                    <a:pt x="39" y="493"/>
                  </a:lnTo>
                  <a:lnTo>
                    <a:pt x="91" y="519"/>
                  </a:lnTo>
                  <a:lnTo>
                    <a:pt x="168" y="531"/>
                  </a:lnTo>
                  <a:lnTo>
                    <a:pt x="219" y="493"/>
                  </a:lnTo>
                  <a:lnTo>
                    <a:pt x="233" y="583"/>
                  </a:lnTo>
                  <a:lnTo>
                    <a:pt x="181" y="597"/>
                  </a:lnTo>
                  <a:lnTo>
                    <a:pt x="168" y="623"/>
                  </a:lnTo>
                  <a:lnTo>
                    <a:pt x="143" y="634"/>
                  </a:lnTo>
                  <a:lnTo>
                    <a:pt x="103" y="611"/>
                  </a:lnTo>
                  <a:lnTo>
                    <a:pt x="77" y="663"/>
                  </a:lnTo>
                  <a:lnTo>
                    <a:pt x="12" y="727"/>
                  </a:lnTo>
                  <a:lnTo>
                    <a:pt x="52" y="790"/>
                  </a:lnTo>
                  <a:lnTo>
                    <a:pt x="39" y="818"/>
                  </a:lnTo>
                  <a:lnTo>
                    <a:pt x="91" y="870"/>
                  </a:lnTo>
                  <a:lnTo>
                    <a:pt x="155" y="870"/>
                  </a:lnTo>
                  <a:lnTo>
                    <a:pt x="181" y="907"/>
                  </a:lnTo>
                  <a:lnTo>
                    <a:pt x="168" y="933"/>
                  </a:lnTo>
                  <a:lnTo>
                    <a:pt x="181" y="974"/>
                  </a:lnTo>
                  <a:lnTo>
                    <a:pt x="233" y="946"/>
                  </a:lnTo>
                  <a:lnTo>
                    <a:pt x="285" y="998"/>
                  </a:lnTo>
                  <a:lnTo>
                    <a:pt x="362" y="959"/>
                  </a:lnTo>
                  <a:lnTo>
                    <a:pt x="336" y="1011"/>
                  </a:lnTo>
                  <a:lnTo>
                    <a:pt x="336" y="1063"/>
                  </a:lnTo>
                  <a:lnTo>
                    <a:pt x="233" y="1141"/>
                  </a:lnTo>
                  <a:lnTo>
                    <a:pt x="195" y="1193"/>
                  </a:lnTo>
                  <a:lnTo>
                    <a:pt x="155" y="1193"/>
                  </a:lnTo>
                  <a:lnTo>
                    <a:pt x="91" y="1245"/>
                  </a:lnTo>
                  <a:lnTo>
                    <a:pt x="26" y="1257"/>
                  </a:lnTo>
                  <a:lnTo>
                    <a:pt x="0" y="1284"/>
                  </a:lnTo>
                  <a:lnTo>
                    <a:pt x="26" y="1297"/>
                  </a:lnTo>
                  <a:lnTo>
                    <a:pt x="155" y="1245"/>
                  </a:lnTo>
                  <a:lnTo>
                    <a:pt x="233" y="1205"/>
                  </a:lnTo>
                  <a:lnTo>
                    <a:pt x="388" y="1101"/>
                  </a:lnTo>
                  <a:lnTo>
                    <a:pt x="505" y="974"/>
                  </a:lnTo>
                  <a:lnTo>
                    <a:pt x="518" y="946"/>
                  </a:lnTo>
                  <a:lnTo>
                    <a:pt x="478" y="946"/>
                  </a:lnTo>
                  <a:lnTo>
                    <a:pt x="595" y="779"/>
                  </a:lnTo>
                  <a:lnTo>
                    <a:pt x="621" y="766"/>
                  </a:lnTo>
                  <a:lnTo>
                    <a:pt x="621" y="790"/>
                  </a:lnTo>
                  <a:lnTo>
                    <a:pt x="582" y="818"/>
                  </a:lnTo>
                  <a:lnTo>
                    <a:pt x="570" y="894"/>
                  </a:lnTo>
                  <a:lnTo>
                    <a:pt x="595" y="882"/>
                  </a:lnTo>
                  <a:lnTo>
                    <a:pt x="570" y="907"/>
                  </a:lnTo>
                  <a:lnTo>
                    <a:pt x="582" y="922"/>
                  </a:lnTo>
                  <a:lnTo>
                    <a:pt x="661" y="870"/>
                  </a:lnTo>
                  <a:lnTo>
                    <a:pt x="699" y="856"/>
                  </a:lnTo>
                  <a:lnTo>
                    <a:pt x="713" y="818"/>
                  </a:lnTo>
                  <a:lnTo>
                    <a:pt x="699" y="790"/>
                  </a:lnTo>
                  <a:lnTo>
                    <a:pt x="777" y="779"/>
                  </a:lnTo>
                  <a:lnTo>
                    <a:pt x="869" y="830"/>
                  </a:lnTo>
                  <a:lnTo>
                    <a:pt x="945" y="805"/>
                  </a:lnTo>
                  <a:lnTo>
                    <a:pt x="984" y="818"/>
                  </a:lnTo>
                  <a:lnTo>
                    <a:pt x="1036" y="818"/>
                  </a:lnTo>
                  <a:lnTo>
                    <a:pt x="1180" y="882"/>
                  </a:lnTo>
                  <a:lnTo>
                    <a:pt x="1204" y="907"/>
                  </a:lnTo>
                  <a:lnTo>
                    <a:pt x="1244" y="959"/>
                  </a:lnTo>
                  <a:lnTo>
                    <a:pt x="1322" y="1011"/>
                  </a:lnTo>
                  <a:lnTo>
                    <a:pt x="1348" y="1037"/>
                  </a:lnTo>
                  <a:lnTo>
                    <a:pt x="1439" y="1089"/>
                  </a:lnTo>
                  <a:lnTo>
                    <a:pt x="1529" y="1050"/>
                  </a:lnTo>
                  <a:lnTo>
                    <a:pt x="1529" y="998"/>
                  </a:lnTo>
                  <a:lnTo>
                    <a:pt x="1503" y="946"/>
                  </a:lnTo>
                  <a:lnTo>
                    <a:pt x="1463" y="933"/>
                  </a:lnTo>
                  <a:lnTo>
                    <a:pt x="1426" y="933"/>
                  </a:lnTo>
                  <a:lnTo>
                    <a:pt x="1374" y="894"/>
                  </a:lnTo>
                  <a:lnTo>
                    <a:pt x="1322" y="856"/>
                  </a:lnTo>
                  <a:lnTo>
                    <a:pt x="1218" y="753"/>
                  </a:lnTo>
                  <a:lnTo>
                    <a:pt x="1192" y="766"/>
                  </a:lnTo>
                  <a:lnTo>
                    <a:pt x="1167" y="805"/>
                  </a:lnTo>
                  <a:lnTo>
                    <a:pt x="1139" y="830"/>
                  </a:lnTo>
                  <a:lnTo>
                    <a:pt x="1048" y="779"/>
                  </a:lnTo>
                  <a:lnTo>
                    <a:pt x="1048" y="753"/>
                  </a:lnTo>
                  <a:lnTo>
                    <a:pt x="973" y="779"/>
                  </a:lnTo>
                  <a:lnTo>
                    <a:pt x="945" y="649"/>
                  </a:lnTo>
                  <a:lnTo>
                    <a:pt x="880" y="364"/>
                  </a:lnTo>
                  <a:lnTo>
                    <a:pt x="829" y="169"/>
                  </a:lnTo>
                  <a:lnTo>
                    <a:pt x="803" y="78"/>
                  </a:lnTo>
                  <a:lnTo>
                    <a:pt x="725" y="40"/>
                  </a:lnTo>
                  <a:lnTo>
                    <a:pt x="686" y="65"/>
                  </a:lnTo>
                  <a:lnTo>
                    <a:pt x="557" y="40"/>
                  </a:lnTo>
                  <a:lnTo>
                    <a:pt x="518" y="52"/>
                  </a:lnTo>
                  <a:lnTo>
                    <a:pt x="478" y="40"/>
                  </a:lnTo>
                  <a:lnTo>
                    <a:pt x="478" y="26"/>
                  </a:lnTo>
                  <a:lnTo>
                    <a:pt x="362" y="0"/>
                  </a:lnTo>
                  <a:lnTo>
                    <a:pt x="350" y="26"/>
                  </a:lnTo>
                  <a:lnTo>
                    <a:pt x="285" y="26"/>
                  </a:lnTo>
                  <a:lnTo>
                    <a:pt x="233" y="65"/>
                  </a:lnTo>
                  <a:lnTo>
                    <a:pt x="195" y="104"/>
                  </a:lnTo>
                  <a:lnTo>
                    <a:pt x="181" y="144"/>
                  </a:lnTo>
                  <a:lnTo>
                    <a:pt x="155" y="169"/>
                  </a:lnTo>
                  <a:lnTo>
                    <a:pt x="103" y="169"/>
                  </a:lnTo>
                  <a:lnTo>
                    <a:pt x="77" y="208"/>
                  </a:lnTo>
                  <a:close/>
                </a:path>
              </a:pathLst>
            </a:custGeom>
            <a:solidFill>
              <a:srgbClr val="5E5C15">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311" name="Freeform 151"/>
            <p:cNvSpPr>
              <a:spLocks/>
            </p:cNvSpPr>
            <p:nvPr/>
          </p:nvSpPr>
          <p:spPr bwMode="auto">
            <a:xfrm>
              <a:off x="673" y="2352"/>
              <a:ext cx="509" cy="432"/>
            </a:xfrm>
            <a:custGeom>
              <a:avLst/>
              <a:gdLst>
                <a:gd name="T0" fmla="*/ 39 w 1529"/>
                <a:gd name="T1" fmla="*/ 83 h 1297"/>
                <a:gd name="T2" fmla="*/ 69 w 1529"/>
                <a:gd name="T3" fmla="*/ 108 h 1297"/>
                <a:gd name="T4" fmla="*/ 48 w 1529"/>
                <a:gd name="T5" fmla="*/ 134 h 1297"/>
                <a:gd name="T6" fmla="*/ 43 w 1529"/>
                <a:gd name="T7" fmla="*/ 117 h 1297"/>
                <a:gd name="T8" fmla="*/ 13 w 1529"/>
                <a:gd name="T9" fmla="*/ 147 h 1297"/>
                <a:gd name="T10" fmla="*/ 30 w 1529"/>
                <a:gd name="T11" fmla="*/ 173 h 1297"/>
                <a:gd name="T12" fmla="*/ 73 w 1529"/>
                <a:gd name="T13" fmla="*/ 164 h 1297"/>
                <a:gd name="T14" fmla="*/ 60 w 1529"/>
                <a:gd name="T15" fmla="*/ 199 h 1297"/>
                <a:gd name="T16" fmla="*/ 48 w 1529"/>
                <a:gd name="T17" fmla="*/ 211 h 1297"/>
                <a:gd name="T18" fmla="*/ 26 w 1529"/>
                <a:gd name="T19" fmla="*/ 221 h 1297"/>
                <a:gd name="T20" fmla="*/ 17 w 1529"/>
                <a:gd name="T21" fmla="*/ 263 h 1297"/>
                <a:gd name="T22" fmla="*/ 30 w 1529"/>
                <a:gd name="T23" fmla="*/ 290 h 1297"/>
                <a:gd name="T24" fmla="*/ 60 w 1529"/>
                <a:gd name="T25" fmla="*/ 302 h 1297"/>
                <a:gd name="T26" fmla="*/ 60 w 1529"/>
                <a:gd name="T27" fmla="*/ 324 h 1297"/>
                <a:gd name="T28" fmla="*/ 95 w 1529"/>
                <a:gd name="T29" fmla="*/ 332 h 1297"/>
                <a:gd name="T30" fmla="*/ 112 w 1529"/>
                <a:gd name="T31" fmla="*/ 337 h 1297"/>
                <a:gd name="T32" fmla="*/ 78 w 1529"/>
                <a:gd name="T33" fmla="*/ 380 h 1297"/>
                <a:gd name="T34" fmla="*/ 52 w 1529"/>
                <a:gd name="T35" fmla="*/ 397 h 1297"/>
                <a:gd name="T36" fmla="*/ 9 w 1529"/>
                <a:gd name="T37" fmla="*/ 419 h 1297"/>
                <a:gd name="T38" fmla="*/ 9 w 1529"/>
                <a:gd name="T39" fmla="*/ 432 h 1297"/>
                <a:gd name="T40" fmla="*/ 78 w 1529"/>
                <a:gd name="T41" fmla="*/ 401 h 1297"/>
                <a:gd name="T42" fmla="*/ 168 w 1529"/>
                <a:gd name="T43" fmla="*/ 324 h 1297"/>
                <a:gd name="T44" fmla="*/ 159 w 1529"/>
                <a:gd name="T45" fmla="*/ 315 h 1297"/>
                <a:gd name="T46" fmla="*/ 207 w 1529"/>
                <a:gd name="T47" fmla="*/ 255 h 1297"/>
                <a:gd name="T48" fmla="*/ 194 w 1529"/>
                <a:gd name="T49" fmla="*/ 272 h 1297"/>
                <a:gd name="T50" fmla="*/ 198 w 1529"/>
                <a:gd name="T51" fmla="*/ 294 h 1297"/>
                <a:gd name="T52" fmla="*/ 194 w 1529"/>
                <a:gd name="T53" fmla="*/ 307 h 1297"/>
                <a:gd name="T54" fmla="*/ 233 w 1529"/>
                <a:gd name="T55" fmla="*/ 285 h 1297"/>
                <a:gd name="T56" fmla="*/ 233 w 1529"/>
                <a:gd name="T57" fmla="*/ 263 h 1297"/>
                <a:gd name="T58" fmla="*/ 289 w 1529"/>
                <a:gd name="T59" fmla="*/ 276 h 1297"/>
                <a:gd name="T60" fmla="*/ 328 w 1529"/>
                <a:gd name="T61" fmla="*/ 272 h 1297"/>
                <a:gd name="T62" fmla="*/ 393 w 1529"/>
                <a:gd name="T63" fmla="*/ 294 h 1297"/>
                <a:gd name="T64" fmla="*/ 414 w 1529"/>
                <a:gd name="T65" fmla="*/ 319 h 1297"/>
                <a:gd name="T66" fmla="*/ 449 w 1529"/>
                <a:gd name="T67" fmla="*/ 345 h 1297"/>
                <a:gd name="T68" fmla="*/ 509 w 1529"/>
                <a:gd name="T69" fmla="*/ 350 h 1297"/>
                <a:gd name="T70" fmla="*/ 500 w 1529"/>
                <a:gd name="T71" fmla="*/ 315 h 1297"/>
                <a:gd name="T72" fmla="*/ 475 w 1529"/>
                <a:gd name="T73" fmla="*/ 311 h 1297"/>
                <a:gd name="T74" fmla="*/ 440 w 1529"/>
                <a:gd name="T75" fmla="*/ 285 h 1297"/>
                <a:gd name="T76" fmla="*/ 397 w 1529"/>
                <a:gd name="T77" fmla="*/ 255 h 1297"/>
                <a:gd name="T78" fmla="*/ 379 w 1529"/>
                <a:gd name="T79" fmla="*/ 276 h 1297"/>
                <a:gd name="T80" fmla="*/ 349 w 1529"/>
                <a:gd name="T81" fmla="*/ 251 h 1297"/>
                <a:gd name="T82" fmla="*/ 315 w 1529"/>
                <a:gd name="T83" fmla="*/ 216 h 1297"/>
                <a:gd name="T84" fmla="*/ 276 w 1529"/>
                <a:gd name="T85" fmla="*/ 56 h 1297"/>
                <a:gd name="T86" fmla="*/ 241 w 1529"/>
                <a:gd name="T87" fmla="*/ 13 h 1297"/>
                <a:gd name="T88" fmla="*/ 185 w 1529"/>
                <a:gd name="T89" fmla="*/ 13 h 1297"/>
                <a:gd name="T90" fmla="*/ 159 w 1529"/>
                <a:gd name="T91" fmla="*/ 13 h 1297"/>
                <a:gd name="T92" fmla="*/ 121 w 1529"/>
                <a:gd name="T93" fmla="*/ 0 h 1297"/>
                <a:gd name="T94" fmla="*/ 95 w 1529"/>
                <a:gd name="T95" fmla="*/ 9 h 1297"/>
                <a:gd name="T96" fmla="*/ 65 w 1529"/>
                <a:gd name="T97" fmla="*/ 35 h 1297"/>
                <a:gd name="T98" fmla="*/ 52 w 1529"/>
                <a:gd name="T99" fmla="*/ 56 h 1297"/>
                <a:gd name="T100" fmla="*/ 26 w 1529"/>
                <a:gd name="T101" fmla="*/ 69 h 1297"/>
                <a:gd name="T102" fmla="*/ 26 w 1529"/>
                <a:gd name="T103" fmla="*/ 69 h 129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29"/>
                <a:gd name="T157" fmla="*/ 0 h 1297"/>
                <a:gd name="T158" fmla="*/ 1529 w 1529"/>
                <a:gd name="T159" fmla="*/ 1297 h 129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29" h="1297">
                  <a:moveTo>
                    <a:pt x="77" y="208"/>
                  </a:moveTo>
                  <a:lnTo>
                    <a:pt x="116" y="248"/>
                  </a:lnTo>
                  <a:lnTo>
                    <a:pt x="155" y="312"/>
                  </a:lnTo>
                  <a:lnTo>
                    <a:pt x="207" y="324"/>
                  </a:lnTo>
                  <a:lnTo>
                    <a:pt x="207" y="403"/>
                  </a:lnTo>
                  <a:lnTo>
                    <a:pt x="143" y="403"/>
                  </a:lnTo>
                  <a:lnTo>
                    <a:pt x="143" y="351"/>
                  </a:lnTo>
                  <a:lnTo>
                    <a:pt x="129" y="351"/>
                  </a:lnTo>
                  <a:lnTo>
                    <a:pt x="0" y="403"/>
                  </a:lnTo>
                  <a:lnTo>
                    <a:pt x="39" y="442"/>
                  </a:lnTo>
                  <a:lnTo>
                    <a:pt x="39" y="493"/>
                  </a:lnTo>
                  <a:lnTo>
                    <a:pt x="91" y="519"/>
                  </a:lnTo>
                  <a:lnTo>
                    <a:pt x="168" y="531"/>
                  </a:lnTo>
                  <a:lnTo>
                    <a:pt x="219" y="493"/>
                  </a:lnTo>
                  <a:lnTo>
                    <a:pt x="233" y="583"/>
                  </a:lnTo>
                  <a:lnTo>
                    <a:pt x="181" y="597"/>
                  </a:lnTo>
                  <a:lnTo>
                    <a:pt x="168" y="623"/>
                  </a:lnTo>
                  <a:lnTo>
                    <a:pt x="143" y="634"/>
                  </a:lnTo>
                  <a:lnTo>
                    <a:pt x="103" y="611"/>
                  </a:lnTo>
                  <a:lnTo>
                    <a:pt x="77" y="663"/>
                  </a:lnTo>
                  <a:lnTo>
                    <a:pt x="12" y="727"/>
                  </a:lnTo>
                  <a:lnTo>
                    <a:pt x="52" y="790"/>
                  </a:lnTo>
                  <a:lnTo>
                    <a:pt x="39" y="818"/>
                  </a:lnTo>
                  <a:lnTo>
                    <a:pt x="91" y="870"/>
                  </a:lnTo>
                  <a:lnTo>
                    <a:pt x="155" y="870"/>
                  </a:lnTo>
                  <a:lnTo>
                    <a:pt x="181" y="907"/>
                  </a:lnTo>
                  <a:lnTo>
                    <a:pt x="168" y="933"/>
                  </a:lnTo>
                  <a:lnTo>
                    <a:pt x="181" y="974"/>
                  </a:lnTo>
                  <a:lnTo>
                    <a:pt x="233" y="946"/>
                  </a:lnTo>
                  <a:lnTo>
                    <a:pt x="285" y="998"/>
                  </a:lnTo>
                  <a:lnTo>
                    <a:pt x="362" y="959"/>
                  </a:lnTo>
                  <a:lnTo>
                    <a:pt x="336" y="1011"/>
                  </a:lnTo>
                  <a:lnTo>
                    <a:pt x="336" y="1063"/>
                  </a:lnTo>
                  <a:lnTo>
                    <a:pt x="233" y="1141"/>
                  </a:lnTo>
                  <a:lnTo>
                    <a:pt x="195" y="1193"/>
                  </a:lnTo>
                  <a:lnTo>
                    <a:pt x="155" y="1193"/>
                  </a:lnTo>
                  <a:lnTo>
                    <a:pt x="91" y="1245"/>
                  </a:lnTo>
                  <a:lnTo>
                    <a:pt x="26" y="1257"/>
                  </a:lnTo>
                  <a:lnTo>
                    <a:pt x="0" y="1284"/>
                  </a:lnTo>
                  <a:lnTo>
                    <a:pt x="26" y="1297"/>
                  </a:lnTo>
                  <a:lnTo>
                    <a:pt x="155" y="1245"/>
                  </a:lnTo>
                  <a:lnTo>
                    <a:pt x="233" y="1205"/>
                  </a:lnTo>
                  <a:lnTo>
                    <a:pt x="388" y="1101"/>
                  </a:lnTo>
                  <a:lnTo>
                    <a:pt x="505" y="974"/>
                  </a:lnTo>
                  <a:lnTo>
                    <a:pt x="518" y="946"/>
                  </a:lnTo>
                  <a:lnTo>
                    <a:pt x="478" y="946"/>
                  </a:lnTo>
                  <a:lnTo>
                    <a:pt x="595" y="779"/>
                  </a:lnTo>
                  <a:lnTo>
                    <a:pt x="621" y="766"/>
                  </a:lnTo>
                  <a:lnTo>
                    <a:pt x="621" y="790"/>
                  </a:lnTo>
                  <a:lnTo>
                    <a:pt x="582" y="818"/>
                  </a:lnTo>
                  <a:lnTo>
                    <a:pt x="570" y="894"/>
                  </a:lnTo>
                  <a:lnTo>
                    <a:pt x="595" y="882"/>
                  </a:lnTo>
                  <a:lnTo>
                    <a:pt x="570" y="907"/>
                  </a:lnTo>
                  <a:lnTo>
                    <a:pt x="582" y="922"/>
                  </a:lnTo>
                  <a:lnTo>
                    <a:pt x="661" y="870"/>
                  </a:lnTo>
                  <a:lnTo>
                    <a:pt x="699" y="856"/>
                  </a:lnTo>
                  <a:lnTo>
                    <a:pt x="713" y="818"/>
                  </a:lnTo>
                  <a:lnTo>
                    <a:pt x="699" y="790"/>
                  </a:lnTo>
                  <a:lnTo>
                    <a:pt x="777" y="779"/>
                  </a:lnTo>
                  <a:lnTo>
                    <a:pt x="869" y="830"/>
                  </a:lnTo>
                  <a:lnTo>
                    <a:pt x="945" y="805"/>
                  </a:lnTo>
                  <a:lnTo>
                    <a:pt x="984" y="818"/>
                  </a:lnTo>
                  <a:lnTo>
                    <a:pt x="1036" y="818"/>
                  </a:lnTo>
                  <a:lnTo>
                    <a:pt x="1180" y="882"/>
                  </a:lnTo>
                  <a:lnTo>
                    <a:pt x="1204" y="907"/>
                  </a:lnTo>
                  <a:lnTo>
                    <a:pt x="1244" y="959"/>
                  </a:lnTo>
                  <a:lnTo>
                    <a:pt x="1322" y="1011"/>
                  </a:lnTo>
                  <a:lnTo>
                    <a:pt x="1348" y="1037"/>
                  </a:lnTo>
                  <a:lnTo>
                    <a:pt x="1439" y="1089"/>
                  </a:lnTo>
                  <a:lnTo>
                    <a:pt x="1529" y="1050"/>
                  </a:lnTo>
                  <a:lnTo>
                    <a:pt x="1529" y="998"/>
                  </a:lnTo>
                  <a:lnTo>
                    <a:pt x="1503" y="946"/>
                  </a:lnTo>
                  <a:lnTo>
                    <a:pt x="1463" y="933"/>
                  </a:lnTo>
                  <a:lnTo>
                    <a:pt x="1426" y="933"/>
                  </a:lnTo>
                  <a:lnTo>
                    <a:pt x="1374" y="894"/>
                  </a:lnTo>
                  <a:lnTo>
                    <a:pt x="1322" y="856"/>
                  </a:lnTo>
                  <a:lnTo>
                    <a:pt x="1218" y="753"/>
                  </a:lnTo>
                  <a:lnTo>
                    <a:pt x="1192" y="766"/>
                  </a:lnTo>
                  <a:lnTo>
                    <a:pt x="1167" y="805"/>
                  </a:lnTo>
                  <a:lnTo>
                    <a:pt x="1139" y="830"/>
                  </a:lnTo>
                  <a:lnTo>
                    <a:pt x="1048" y="779"/>
                  </a:lnTo>
                  <a:lnTo>
                    <a:pt x="1048" y="753"/>
                  </a:lnTo>
                  <a:lnTo>
                    <a:pt x="973" y="779"/>
                  </a:lnTo>
                  <a:lnTo>
                    <a:pt x="945" y="649"/>
                  </a:lnTo>
                  <a:lnTo>
                    <a:pt x="880" y="364"/>
                  </a:lnTo>
                  <a:lnTo>
                    <a:pt x="829" y="169"/>
                  </a:lnTo>
                  <a:lnTo>
                    <a:pt x="803" y="78"/>
                  </a:lnTo>
                  <a:lnTo>
                    <a:pt x="725" y="40"/>
                  </a:lnTo>
                  <a:lnTo>
                    <a:pt x="686" y="65"/>
                  </a:lnTo>
                  <a:lnTo>
                    <a:pt x="557" y="40"/>
                  </a:lnTo>
                  <a:lnTo>
                    <a:pt x="518" y="52"/>
                  </a:lnTo>
                  <a:lnTo>
                    <a:pt x="478" y="40"/>
                  </a:lnTo>
                  <a:lnTo>
                    <a:pt x="478" y="26"/>
                  </a:lnTo>
                  <a:lnTo>
                    <a:pt x="362" y="0"/>
                  </a:lnTo>
                  <a:lnTo>
                    <a:pt x="350" y="26"/>
                  </a:lnTo>
                  <a:lnTo>
                    <a:pt x="285" y="26"/>
                  </a:lnTo>
                  <a:lnTo>
                    <a:pt x="233" y="65"/>
                  </a:lnTo>
                  <a:lnTo>
                    <a:pt x="195" y="104"/>
                  </a:lnTo>
                  <a:lnTo>
                    <a:pt x="181" y="144"/>
                  </a:lnTo>
                  <a:lnTo>
                    <a:pt x="155" y="169"/>
                  </a:lnTo>
                  <a:lnTo>
                    <a:pt x="103" y="169"/>
                  </a:lnTo>
                  <a:lnTo>
                    <a:pt x="77" y="208"/>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12" name="Rectangle 152"/>
            <p:cNvSpPr>
              <a:spLocks noChangeArrowheads="1"/>
            </p:cNvSpPr>
            <p:nvPr/>
          </p:nvSpPr>
          <p:spPr bwMode="auto">
            <a:xfrm>
              <a:off x="639" y="2052"/>
              <a:ext cx="496" cy="222"/>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i="1" dirty="0">
                  <a:solidFill>
                    <a:srgbClr val="000000"/>
                  </a:solidFill>
                  <a:latin typeface="Times New Roman"/>
                  <a:cs typeface="Times New Roman"/>
                </a:rPr>
                <a:t>San</a:t>
              </a:r>
              <a:br>
                <a:rPr kumimoji="0" lang="en-US" sz="1400" b="0" i="1" dirty="0">
                  <a:solidFill>
                    <a:srgbClr val="000000"/>
                  </a:solidFill>
                  <a:latin typeface="Times New Roman"/>
                  <a:cs typeface="Times New Roman"/>
                </a:rPr>
              </a:br>
              <a:r>
                <a:rPr kumimoji="0" lang="en-US" sz="1400" b="0" i="1" dirty="0">
                  <a:solidFill>
                    <a:srgbClr val="000000"/>
                  </a:solidFill>
                  <a:latin typeface="Times New Roman"/>
                  <a:cs typeface="Times New Roman"/>
                </a:rPr>
                <a:t>Francisco </a:t>
              </a:r>
            </a:p>
          </p:txBody>
        </p:sp>
        <p:sp>
          <p:nvSpPr>
            <p:cNvPr id="313" name="Rectangle 154"/>
            <p:cNvSpPr>
              <a:spLocks noChangeArrowheads="1"/>
            </p:cNvSpPr>
            <p:nvPr/>
          </p:nvSpPr>
          <p:spPr bwMode="auto">
            <a:xfrm>
              <a:off x="1140" y="1512"/>
              <a:ext cx="144"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latin typeface="Times New Roman"/>
                  <a:cs typeface="Times New Roman"/>
                </a:rPr>
                <a:t>12</a:t>
              </a:r>
            </a:p>
          </p:txBody>
        </p:sp>
        <p:sp>
          <p:nvSpPr>
            <p:cNvPr id="314" name="Line 155"/>
            <p:cNvSpPr>
              <a:spLocks noChangeShapeType="1"/>
            </p:cNvSpPr>
            <p:nvPr/>
          </p:nvSpPr>
          <p:spPr bwMode="auto">
            <a:xfrm flipV="1">
              <a:off x="757" y="1685"/>
              <a:ext cx="119" cy="361"/>
            </a:xfrm>
            <a:prstGeom prst="line">
              <a:avLst/>
            </a:prstGeom>
            <a:noFill/>
            <a:ln w="19050">
              <a:solidFill>
                <a:srgbClr val="000000"/>
              </a:solidFill>
              <a:round/>
              <a:headEnd/>
              <a:tailEnd type="oval" w="med" len="me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15" name="Freeform 175"/>
            <p:cNvSpPr>
              <a:spLocks/>
            </p:cNvSpPr>
            <p:nvPr/>
          </p:nvSpPr>
          <p:spPr bwMode="auto">
            <a:xfrm>
              <a:off x="1246" y="943"/>
              <a:ext cx="349" cy="562"/>
            </a:xfrm>
            <a:custGeom>
              <a:avLst/>
              <a:gdLst>
                <a:gd name="T0" fmla="*/ 158 w 1047"/>
                <a:gd name="T1" fmla="*/ 9 h 1687"/>
                <a:gd name="T2" fmla="*/ 154 w 1047"/>
                <a:gd name="T3" fmla="*/ 99 h 1687"/>
                <a:gd name="T4" fmla="*/ 154 w 1047"/>
                <a:gd name="T5" fmla="*/ 118 h 1687"/>
                <a:gd name="T6" fmla="*/ 155 w 1047"/>
                <a:gd name="T7" fmla="*/ 126 h 1687"/>
                <a:gd name="T8" fmla="*/ 173 w 1047"/>
                <a:gd name="T9" fmla="*/ 146 h 1687"/>
                <a:gd name="T10" fmla="*/ 183 w 1047"/>
                <a:gd name="T11" fmla="*/ 175 h 1687"/>
                <a:gd name="T12" fmla="*/ 195 w 1047"/>
                <a:gd name="T13" fmla="*/ 184 h 1687"/>
                <a:gd name="T14" fmla="*/ 207 w 1047"/>
                <a:gd name="T15" fmla="*/ 192 h 1687"/>
                <a:gd name="T16" fmla="*/ 199 w 1047"/>
                <a:gd name="T17" fmla="*/ 219 h 1687"/>
                <a:gd name="T18" fmla="*/ 195 w 1047"/>
                <a:gd name="T19" fmla="*/ 227 h 1687"/>
                <a:gd name="T20" fmla="*/ 196 w 1047"/>
                <a:gd name="T21" fmla="*/ 240 h 1687"/>
                <a:gd name="T22" fmla="*/ 187 w 1047"/>
                <a:gd name="T23" fmla="*/ 252 h 1687"/>
                <a:gd name="T24" fmla="*/ 187 w 1047"/>
                <a:gd name="T25" fmla="*/ 263 h 1687"/>
                <a:gd name="T26" fmla="*/ 195 w 1047"/>
                <a:gd name="T27" fmla="*/ 279 h 1687"/>
                <a:gd name="T28" fmla="*/ 214 w 1047"/>
                <a:gd name="T29" fmla="*/ 265 h 1687"/>
                <a:gd name="T30" fmla="*/ 218 w 1047"/>
                <a:gd name="T31" fmla="*/ 265 h 1687"/>
                <a:gd name="T32" fmla="*/ 222 w 1047"/>
                <a:gd name="T33" fmla="*/ 272 h 1687"/>
                <a:gd name="T34" fmla="*/ 223 w 1047"/>
                <a:gd name="T35" fmla="*/ 283 h 1687"/>
                <a:gd name="T36" fmla="*/ 227 w 1047"/>
                <a:gd name="T37" fmla="*/ 308 h 1687"/>
                <a:gd name="T38" fmla="*/ 232 w 1047"/>
                <a:gd name="T39" fmla="*/ 321 h 1687"/>
                <a:gd name="T40" fmla="*/ 235 w 1047"/>
                <a:gd name="T41" fmla="*/ 336 h 1687"/>
                <a:gd name="T42" fmla="*/ 246 w 1047"/>
                <a:gd name="T43" fmla="*/ 343 h 1687"/>
                <a:gd name="T44" fmla="*/ 245 w 1047"/>
                <a:gd name="T45" fmla="*/ 357 h 1687"/>
                <a:gd name="T46" fmla="*/ 249 w 1047"/>
                <a:gd name="T47" fmla="*/ 368 h 1687"/>
                <a:gd name="T48" fmla="*/ 260 w 1047"/>
                <a:gd name="T49" fmla="*/ 365 h 1687"/>
                <a:gd name="T50" fmla="*/ 274 w 1047"/>
                <a:gd name="T51" fmla="*/ 368 h 1687"/>
                <a:gd name="T52" fmla="*/ 284 w 1047"/>
                <a:gd name="T53" fmla="*/ 364 h 1687"/>
                <a:gd name="T54" fmla="*/ 291 w 1047"/>
                <a:gd name="T55" fmla="*/ 366 h 1687"/>
                <a:gd name="T56" fmla="*/ 311 w 1047"/>
                <a:gd name="T57" fmla="*/ 370 h 1687"/>
                <a:gd name="T58" fmla="*/ 328 w 1047"/>
                <a:gd name="T59" fmla="*/ 369 h 1687"/>
                <a:gd name="T60" fmla="*/ 334 w 1047"/>
                <a:gd name="T61" fmla="*/ 358 h 1687"/>
                <a:gd name="T62" fmla="*/ 344 w 1047"/>
                <a:gd name="T63" fmla="*/ 375 h 1687"/>
                <a:gd name="T64" fmla="*/ 349 w 1047"/>
                <a:gd name="T65" fmla="*/ 379 h 1687"/>
                <a:gd name="T66" fmla="*/ 322 w 1047"/>
                <a:gd name="T67" fmla="*/ 562 h 1687"/>
                <a:gd name="T68" fmla="*/ 0 w 1047"/>
                <a:gd name="T69" fmla="*/ 500 h 1687"/>
                <a:gd name="T70" fmla="*/ 36 w 1047"/>
                <a:gd name="T71" fmla="*/ 360 h 1687"/>
                <a:gd name="T72" fmla="*/ 39 w 1047"/>
                <a:gd name="T73" fmla="*/ 351 h 1687"/>
                <a:gd name="T74" fmla="*/ 42 w 1047"/>
                <a:gd name="T75" fmla="*/ 344 h 1687"/>
                <a:gd name="T76" fmla="*/ 30 w 1047"/>
                <a:gd name="T77" fmla="*/ 334 h 1687"/>
                <a:gd name="T78" fmla="*/ 30 w 1047"/>
                <a:gd name="T79" fmla="*/ 321 h 1687"/>
                <a:gd name="T80" fmla="*/ 51 w 1047"/>
                <a:gd name="T81" fmla="*/ 297 h 1687"/>
                <a:gd name="T82" fmla="*/ 57 w 1047"/>
                <a:gd name="T83" fmla="*/ 286 h 1687"/>
                <a:gd name="T84" fmla="*/ 87 w 1047"/>
                <a:gd name="T85" fmla="*/ 243 h 1687"/>
                <a:gd name="T86" fmla="*/ 80 w 1047"/>
                <a:gd name="T87" fmla="*/ 228 h 1687"/>
                <a:gd name="T88" fmla="*/ 70 w 1047"/>
                <a:gd name="T89" fmla="*/ 220 h 1687"/>
                <a:gd name="T90" fmla="*/ 69 w 1047"/>
                <a:gd name="T91" fmla="*/ 204 h 1687"/>
                <a:gd name="T92" fmla="*/ 72 w 1047"/>
                <a:gd name="T93" fmla="*/ 197 h 1687"/>
                <a:gd name="T94" fmla="*/ 69 w 1047"/>
                <a:gd name="T95" fmla="*/ 185 h 1687"/>
                <a:gd name="T96" fmla="*/ 111 w 1047"/>
                <a:gd name="T97" fmla="*/ 0 h 1687"/>
                <a:gd name="T98" fmla="*/ 111 w 1047"/>
                <a:gd name="T99" fmla="*/ 0 h 168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47"/>
                <a:gd name="T151" fmla="*/ 0 h 1687"/>
                <a:gd name="T152" fmla="*/ 1047 w 1047"/>
                <a:gd name="T153" fmla="*/ 1687 h 168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47" h="1687">
                  <a:moveTo>
                    <a:pt x="334" y="0"/>
                  </a:moveTo>
                  <a:lnTo>
                    <a:pt x="474" y="27"/>
                  </a:lnTo>
                  <a:lnTo>
                    <a:pt x="436" y="238"/>
                  </a:lnTo>
                  <a:lnTo>
                    <a:pt x="461" y="296"/>
                  </a:lnTo>
                  <a:lnTo>
                    <a:pt x="468" y="332"/>
                  </a:lnTo>
                  <a:lnTo>
                    <a:pt x="461" y="355"/>
                  </a:lnTo>
                  <a:lnTo>
                    <a:pt x="454" y="365"/>
                  </a:lnTo>
                  <a:lnTo>
                    <a:pt x="464" y="377"/>
                  </a:lnTo>
                  <a:lnTo>
                    <a:pt x="481" y="401"/>
                  </a:lnTo>
                  <a:lnTo>
                    <a:pt x="519" y="437"/>
                  </a:lnTo>
                  <a:lnTo>
                    <a:pt x="545" y="496"/>
                  </a:lnTo>
                  <a:lnTo>
                    <a:pt x="549" y="524"/>
                  </a:lnTo>
                  <a:lnTo>
                    <a:pt x="562" y="551"/>
                  </a:lnTo>
                  <a:lnTo>
                    <a:pt x="586" y="553"/>
                  </a:lnTo>
                  <a:lnTo>
                    <a:pt x="588" y="570"/>
                  </a:lnTo>
                  <a:lnTo>
                    <a:pt x="620" y="576"/>
                  </a:lnTo>
                  <a:lnTo>
                    <a:pt x="631" y="588"/>
                  </a:lnTo>
                  <a:lnTo>
                    <a:pt x="597" y="658"/>
                  </a:lnTo>
                  <a:lnTo>
                    <a:pt x="598" y="670"/>
                  </a:lnTo>
                  <a:lnTo>
                    <a:pt x="586" y="681"/>
                  </a:lnTo>
                  <a:lnTo>
                    <a:pt x="584" y="716"/>
                  </a:lnTo>
                  <a:lnTo>
                    <a:pt x="588" y="719"/>
                  </a:lnTo>
                  <a:lnTo>
                    <a:pt x="586" y="738"/>
                  </a:lnTo>
                  <a:lnTo>
                    <a:pt x="561" y="755"/>
                  </a:lnTo>
                  <a:lnTo>
                    <a:pt x="561" y="774"/>
                  </a:lnTo>
                  <a:lnTo>
                    <a:pt x="562" y="788"/>
                  </a:lnTo>
                  <a:lnTo>
                    <a:pt x="554" y="806"/>
                  </a:lnTo>
                  <a:lnTo>
                    <a:pt x="584" y="836"/>
                  </a:lnTo>
                  <a:lnTo>
                    <a:pt x="593" y="833"/>
                  </a:lnTo>
                  <a:lnTo>
                    <a:pt x="642" y="795"/>
                  </a:lnTo>
                  <a:lnTo>
                    <a:pt x="648" y="791"/>
                  </a:lnTo>
                  <a:lnTo>
                    <a:pt x="653" y="795"/>
                  </a:lnTo>
                  <a:lnTo>
                    <a:pt x="661" y="810"/>
                  </a:lnTo>
                  <a:lnTo>
                    <a:pt x="665" y="816"/>
                  </a:lnTo>
                  <a:lnTo>
                    <a:pt x="674" y="823"/>
                  </a:lnTo>
                  <a:lnTo>
                    <a:pt x="669" y="850"/>
                  </a:lnTo>
                  <a:lnTo>
                    <a:pt x="669" y="895"/>
                  </a:lnTo>
                  <a:lnTo>
                    <a:pt x="680" y="924"/>
                  </a:lnTo>
                  <a:lnTo>
                    <a:pt x="697" y="949"/>
                  </a:lnTo>
                  <a:lnTo>
                    <a:pt x="697" y="963"/>
                  </a:lnTo>
                  <a:lnTo>
                    <a:pt x="687" y="982"/>
                  </a:lnTo>
                  <a:lnTo>
                    <a:pt x="704" y="1009"/>
                  </a:lnTo>
                  <a:lnTo>
                    <a:pt x="723" y="1009"/>
                  </a:lnTo>
                  <a:lnTo>
                    <a:pt x="738" y="1030"/>
                  </a:lnTo>
                  <a:lnTo>
                    <a:pt x="742" y="1044"/>
                  </a:lnTo>
                  <a:lnTo>
                    <a:pt x="736" y="1073"/>
                  </a:lnTo>
                  <a:lnTo>
                    <a:pt x="736" y="1082"/>
                  </a:lnTo>
                  <a:lnTo>
                    <a:pt x="746" y="1106"/>
                  </a:lnTo>
                  <a:lnTo>
                    <a:pt x="769" y="1118"/>
                  </a:lnTo>
                  <a:lnTo>
                    <a:pt x="780" y="1097"/>
                  </a:lnTo>
                  <a:lnTo>
                    <a:pt x="788" y="1090"/>
                  </a:lnTo>
                  <a:lnTo>
                    <a:pt x="823" y="1105"/>
                  </a:lnTo>
                  <a:lnTo>
                    <a:pt x="839" y="1106"/>
                  </a:lnTo>
                  <a:lnTo>
                    <a:pt x="852" y="1092"/>
                  </a:lnTo>
                  <a:lnTo>
                    <a:pt x="865" y="1090"/>
                  </a:lnTo>
                  <a:lnTo>
                    <a:pt x="873" y="1099"/>
                  </a:lnTo>
                  <a:lnTo>
                    <a:pt x="914" y="1101"/>
                  </a:lnTo>
                  <a:lnTo>
                    <a:pt x="933" y="1112"/>
                  </a:lnTo>
                  <a:lnTo>
                    <a:pt x="940" y="1108"/>
                  </a:lnTo>
                  <a:lnTo>
                    <a:pt x="985" y="1108"/>
                  </a:lnTo>
                  <a:lnTo>
                    <a:pt x="984" y="1090"/>
                  </a:lnTo>
                  <a:lnTo>
                    <a:pt x="1002" y="1075"/>
                  </a:lnTo>
                  <a:lnTo>
                    <a:pt x="1025" y="1099"/>
                  </a:lnTo>
                  <a:lnTo>
                    <a:pt x="1032" y="1125"/>
                  </a:lnTo>
                  <a:lnTo>
                    <a:pt x="1047" y="1141"/>
                  </a:lnTo>
                  <a:lnTo>
                    <a:pt x="1047" y="1139"/>
                  </a:lnTo>
                  <a:lnTo>
                    <a:pt x="968" y="1687"/>
                  </a:lnTo>
                  <a:lnTo>
                    <a:pt x="966" y="1687"/>
                  </a:lnTo>
                  <a:lnTo>
                    <a:pt x="481" y="1600"/>
                  </a:lnTo>
                  <a:lnTo>
                    <a:pt x="0" y="1500"/>
                  </a:lnTo>
                  <a:lnTo>
                    <a:pt x="86" y="1109"/>
                  </a:lnTo>
                  <a:lnTo>
                    <a:pt x="109" y="1082"/>
                  </a:lnTo>
                  <a:lnTo>
                    <a:pt x="111" y="1056"/>
                  </a:lnTo>
                  <a:lnTo>
                    <a:pt x="116" y="1053"/>
                  </a:lnTo>
                  <a:lnTo>
                    <a:pt x="118" y="1046"/>
                  </a:lnTo>
                  <a:lnTo>
                    <a:pt x="125" y="1034"/>
                  </a:lnTo>
                  <a:lnTo>
                    <a:pt x="115" y="1016"/>
                  </a:lnTo>
                  <a:lnTo>
                    <a:pt x="89" y="1004"/>
                  </a:lnTo>
                  <a:lnTo>
                    <a:pt x="83" y="990"/>
                  </a:lnTo>
                  <a:lnTo>
                    <a:pt x="90" y="964"/>
                  </a:lnTo>
                  <a:lnTo>
                    <a:pt x="130" y="904"/>
                  </a:lnTo>
                  <a:lnTo>
                    <a:pt x="154" y="892"/>
                  </a:lnTo>
                  <a:lnTo>
                    <a:pt x="171" y="875"/>
                  </a:lnTo>
                  <a:lnTo>
                    <a:pt x="171" y="859"/>
                  </a:lnTo>
                  <a:lnTo>
                    <a:pt x="185" y="846"/>
                  </a:lnTo>
                  <a:lnTo>
                    <a:pt x="261" y="729"/>
                  </a:lnTo>
                  <a:lnTo>
                    <a:pt x="256" y="699"/>
                  </a:lnTo>
                  <a:lnTo>
                    <a:pt x="241" y="684"/>
                  </a:lnTo>
                  <a:lnTo>
                    <a:pt x="226" y="681"/>
                  </a:lnTo>
                  <a:lnTo>
                    <a:pt x="211" y="660"/>
                  </a:lnTo>
                  <a:lnTo>
                    <a:pt x="208" y="641"/>
                  </a:lnTo>
                  <a:lnTo>
                    <a:pt x="206" y="613"/>
                  </a:lnTo>
                  <a:lnTo>
                    <a:pt x="213" y="603"/>
                  </a:lnTo>
                  <a:lnTo>
                    <a:pt x="216" y="592"/>
                  </a:lnTo>
                  <a:lnTo>
                    <a:pt x="206" y="573"/>
                  </a:lnTo>
                  <a:lnTo>
                    <a:pt x="206" y="554"/>
                  </a:lnTo>
                  <a:lnTo>
                    <a:pt x="213" y="546"/>
                  </a:lnTo>
                  <a:lnTo>
                    <a:pt x="334"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16" name="Freeform 176"/>
            <p:cNvSpPr>
              <a:spLocks/>
            </p:cNvSpPr>
            <p:nvPr/>
          </p:nvSpPr>
          <p:spPr bwMode="auto">
            <a:xfrm>
              <a:off x="863" y="1051"/>
              <a:ext cx="470" cy="392"/>
            </a:xfrm>
            <a:custGeom>
              <a:avLst/>
              <a:gdLst>
                <a:gd name="T0" fmla="*/ 4 w 1410"/>
                <a:gd name="T1" fmla="*/ 292 h 1175"/>
                <a:gd name="T2" fmla="*/ 3 w 1410"/>
                <a:gd name="T3" fmla="*/ 269 h 1175"/>
                <a:gd name="T4" fmla="*/ 8 w 1410"/>
                <a:gd name="T5" fmla="*/ 252 h 1175"/>
                <a:gd name="T6" fmla="*/ 9 w 1410"/>
                <a:gd name="T7" fmla="*/ 223 h 1175"/>
                <a:gd name="T8" fmla="*/ 17 w 1410"/>
                <a:gd name="T9" fmla="*/ 217 h 1175"/>
                <a:gd name="T10" fmla="*/ 22 w 1410"/>
                <a:gd name="T11" fmla="*/ 206 h 1175"/>
                <a:gd name="T12" fmla="*/ 26 w 1410"/>
                <a:gd name="T13" fmla="*/ 195 h 1175"/>
                <a:gd name="T14" fmla="*/ 47 w 1410"/>
                <a:gd name="T15" fmla="*/ 163 h 1175"/>
                <a:gd name="T16" fmla="*/ 72 w 1410"/>
                <a:gd name="T17" fmla="*/ 100 h 1175"/>
                <a:gd name="T18" fmla="*/ 90 w 1410"/>
                <a:gd name="T19" fmla="*/ 57 h 1175"/>
                <a:gd name="T20" fmla="*/ 105 w 1410"/>
                <a:gd name="T21" fmla="*/ 14 h 1175"/>
                <a:gd name="T22" fmla="*/ 107 w 1410"/>
                <a:gd name="T23" fmla="*/ 2 h 1175"/>
                <a:gd name="T24" fmla="*/ 117 w 1410"/>
                <a:gd name="T25" fmla="*/ 2 h 1175"/>
                <a:gd name="T26" fmla="*/ 130 w 1410"/>
                <a:gd name="T27" fmla="*/ 5 h 1175"/>
                <a:gd name="T28" fmla="*/ 136 w 1410"/>
                <a:gd name="T29" fmla="*/ 11 h 1175"/>
                <a:gd name="T30" fmla="*/ 155 w 1410"/>
                <a:gd name="T31" fmla="*/ 21 h 1175"/>
                <a:gd name="T32" fmla="*/ 155 w 1410"/>
                <a:gd name="T33" fmla="*/ 36 h 1175"/>
                <a:gd name="T34" fmla="*/ 157 w 1410"/>
                <a:gd name="T35" fmla="*/ 60 h 1175"/>
                <a:gd name="T36" fmla="*/ 190 w 1410"/>
                <a:gd name="T37" fmla="*/ 69 h 1175"/>
                <a:gd name="T38" fmla="*/ 211 w 1410"/>
                <a:gd name="T39" fmla="*/ 69 h 1175"/>
                <a:gd name="T40" fmla="*/ 236 w 1410"/>
                <a:gd name="T41" fmla="*/ 81 h 1175"/>
                <a:gd name="T42" fmla="*/ 267 w 1410"/>
                <a:gd name="T43" fmla="*/ 81 h 1175"/>
                <a:gd name="T44" fmla="*/ 283 w 1410"/>
                <a:gd name="T45" fmla="*/ 85 h 1175"/>
                <a:gd name="T46" fmla="*/ 296 w 1410"/>
                <a:gd name="T47" fmla="*/ 81 h 1175"/>
                <a:gd name="T48" fmla="*/ 310 w 1410"/>
                <a:gd name="T49" fmla="*/ 82 h 1175"/>
                <a:gd name="T50" fmla="*/ 321 w 1410"/>
                <a:gd name="T51" fmla="*/ 81 h 1175"/>
                <a:gd name="T52" fmla="*/ 332 w 1410"/>
                <a:gd name="T53" fmla="*/ 83 h 1175"/>
                <a:gd name="T54" fmla="*/ 342 w 1410"/>
                <a:gd name="T55" fmla="*/ 85 h 1175"/>
                <a:gd name="T56" fmla="*/ 452 w 1410"/>
                <a:gd name="T57" fmla="*/ 105 h 1175"/>
                <a:gd name="T58" fmla="*/ 458 w 1410"/>
                <a:gd name="T59" fmla="*/ 119 h 1175"/>
                <a:gd name="T60" fmla="*/ 468 w 1410"/>
                <a:gd name="T61" fmla="*/ 125 h 1175"/>
                <a:gd name="T62" fmla="*/ 445 w 1410"/>
                <a:gd name="T63" fmla="*/ 174 h 1175"/>
                <a:gd name="T64" fmla="*/ 440 w 1410"/>
                <a:gd name="T65" fmla="*/ 183 h 1175"/>
                <a:gd name="T66" fmla="*/ 426 w 1410"/>
                <a:gd name="T67" fmla="*/ 193 h 1175"/>
                <a:gd name="T68" fmla="*/ 411 w 1410"/>
                <a:gd name="T69" fmla="*/ 222 h 1175"/>
                <a:gd name="T70" fmla="*/ 421 w 1410"/>
                <a:gd name="T71" fmla="*/ 231 h 1175"/>
                <a:gd name="T72" fmla="*/ 422 w 1410"/>
                <a:gd name="T73" fmla="*/ 241 h 1175"/>
                <a:gd name="T74" fmla="*/ 420 w 1410"/>
                <a:gd name="T75" fmla="*/ 244 h 1175"/>
                <a:gd name="T76" fmla="*/ 412 w 1410"/>
                <a:gd name="T77" fmla="*/ 262 h 1175"/>
                <a:gd name="T78" fmla="*/ 226 w 1410"/>
                <a:gd name="T79" fmla="*/ 355 h 1175"/>
                <a:gd name="T80" fmla="*/ 7 w 1410"/>
                <a:gd name="T81" fmla="*/ 295 h 11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0"/>
                <a:gd name="T124" fmla="*/ 0 h 1175"/>
                <a:gd name="T125" fmla="*/ 1410 w 1410"/>
                <a:gd name="T126" fmla="*/ 1175 h 11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0" h="1175">
                  <a:moveTo>
                    <a:pt x="21" y="885"/>
                  </a:moveTo>
                  <a:lnTo>
                    <a:pt x="12" y="875"/>
                  </a:lnTo>
                  <a:lnTo>
                    <a:pt x="0" y="829"/>
                  </a:lnTo>
                  <a:lnTo>
                    <a:pt x="10" y="807"/>
                  </a:lnTo>
                  <a:lnTo>
                    <a:pt x="10" y="788"/>
                  </a:lnTo>
                  <a:lnTo>
                    <a:pt x="25" y="754"/>
                  </a:lnTo>
                  <a:lnTo>
                    <a:pt x="17" y="684"/>
                  </a:lnTo>
                  <a:lnTo>
                    <a:pt x="28" y="669"/>
                  </a:lnTo>
                  <a:lnTo>
                    <a:pt x="42" y="661"/>
                  </a:lnTo>
                  <a:lnTo>
                    <a:pt x="51" y="650"/>
                  </a:lnTo>
                  <a:lnTo>
                    <a:pt x="58" y="627"/>
                  </a:lnTo>
                  <a:lnTo>
                    <a:pt x="67" y="618"/>
                  </a:lnTo>
                  <a:lnTo>
                    <a:pt x="71" y="588"/>
                  </a:lnTo>
                  <a:lnTo>
                    <a:pt x="78" y="586"/>
                  </a:lnTo>
                  <a:lnTo>
                    <a:pt x="119" y="536"/>
                  </a:lnTo>
                  <a:lnTo>
                    <a:pt x="140" y="489"/>
                  </a:lnTo>
                  <a:lnTo>
                    <a:pt x="177" y="421"/>
                  </a:lnTo>
                  <a:lnTo>
                    <a:pt x="216" y="299"/>
                  </a:lnTo>
                  <a:lnTo>
                    <a:pt x="245" y="247"/>
                  </a:lnTo>
                  <a:lnTo>
                    <a:pt x="271" y="171"/>
                  </a:lnTo>
                  <a:lnTo>
                    <a:pt x="303" y="76"/>
                  </a:lnTo>
                  <a:lnTo>
                    <a:pt x="314" y="43"/>
                  </a:lnTo>
                  <a:lnTo>
                    <a:pt x="320" y="14"/>
                  </a:lnTo>
                  <a:lnTo>
                    <a:pt x="320" y="5"/>
                  </a:lnTo>
                  <a:lnTo>
                    <a:pt x="335" y="0"/>
                  </a:lnTo>
                  <a:lnTo>
                    <a:pt x="352" y="5"/>
                  </a:lnTo>
                  <a:lnTo>
                    <a:pt x="363" y="1"/>
                  </a:lnTo>
                  <a:lnTo>
                    <a:pt x="391" y="14"/>
                  </a:lnTo>
                  <a:lnTo>
                    <a:pt x="404" y="27"/>
                  </a:lnTo>
                  <a:lnTo>
                    <a:pt x="408" y="34"/>
                  </a:lnTo>
                  <a:lnTo>
                    <a:pt x="432" y="38"/>
                  </a:lnTo>
                  <a:lnTo>
                    <a:pt x="465" y="62"/>
                  </a:lnTo>
                  <a:lnTo>
                    <a:pt x="470" y="96"/>
                  </a:lnTo>
                  <a:lnTo>
                    <a:pt x="466" y="107"/>
                  </a:lnTo>
                  <a:lnTo>
                    <a:pt x="463" y="163"/>
                  </a:lnTo>
                  <a:lnTo>
                    <a:pt x="472" y="180"/>
                  </a:lnTo>
                  <a:lnTo>
                    <a:pt x="517" y="203"/>
                  </a:lnTo>
                  <a:lnTo>
                    <a:pt x="570" y="207"/>
                  </a:lnTo>
                  <a:lnTo>
                    <a:pt x="607" y="203"/>
                  </a:lnTo>
                  <a:lnTo>
                    <a:pt x="634" y="207"/>
                  </a:lnTo>
                  <a:lnTo>
                    <a:pt x="693" y="225"/>
                  </a:lnTo>
                  <a:lnTo>
                    <a:pt x="707" y="244"/>
                  </a:lnTo>
                  <a:lnTo>
                    <a:pt x="778" y="235"/>
                  </a:lnTo>
                  <a:lnTo>
                    <a:pt x="801" y="244"/>
                  </a:lnTo>
                  <a:lnTo>
                    <a:pt x="811" y="251"/>
                  </a:lnTo>
                  <a:lnTo>
                    <a:pt x="849" y="255"/>
                  </a:lnTo>
                  <a:lnTo>
                    <a:pt x="866" y="252"/>
                  </a:lnTo>
                  <a:lnTo>
                    <a:pt x="888" y="242"/>
                  </a:lnTo>
                  <a:lnTo>
                    <a:pt x="908" y="242"/>
                  </a:lnTo>
                  <a:lnTo>
                    <a:pt x="930" y="247"/>
                  </a:lnTo>
                  <a:lnTo>
                    <a:pt x="947" y="242"/>
                  </a:lnTo>
                  <a:lnTo>
                    <a:pt x="963" y="242"/>
                  </a:lnTo>
                  <a:lnTo>
                    <a:pt x="975" y="247"/>
                  </a:lnTo>
                  <a:lnTo>
                    <a:pt x="995" y="248"/>
                  </a:lnTo>
                  <a:lnTo>
                    <a:pt x="1011" y="254"/>
                  </a:lnTo>
                  <a:lnTo>
                    <a:pt x="1027" y="254"/>
                  </a:lnTo>
                  <a:lnTo>
                    <a:pt x="1048" y="244"/>
                  </a:lnTo>
                  <a:lnTo>
                    <a:pt x="1357" y="316"/>
                  </a:lnTo>
                  <a:lnTo>
                    <a:pt x="1360" y="335"/>
                  </a:lnTo>
                  <a:lnTo>
                    <a:pt x="1375" y="356"/>
                  </a:lnTo>
                  <a:lnTo>
                    <a:pt x="1390" y="359"/>
                  </a:lnTo>
                  <a:lnTo>
                    <a:pt x="1405" y="374"/>
                  </a:lnTo>
                  <a:lnTo>
                    <a:pt x="1410" y="404"/>
                  </a:lnTo>
                  <a:lnTo>
                    <a:pt x="1334" y="521"/>
                  </a:lnTo>
                  <a:lnTo>
                    <a:pt x="1320" y="534"/>
                  </a:lnTo>
                  <a:lnTo>
                    <a:pt x="1320" y="550"/>
                  </a:lnTo>
                  <a:lnTo>
                    <a:pt x="1303" y="567"/>
                  </a:lnTo>
                  <a:lnTo>
                    <a:pt x="1279" y="579"/>
                  </a:lnTo>
                  <a:lnTo>
                    <a:pt x="1239" y="639"/>
                  </a:lnTo>
                  <a:lnTo>
                    <a:pt x="1232" y="665"/>
                  </a:lnTo>
                  <a:lnTo>
                    <a:pt x="1238" y="679"/>
                  </a:lnTo>
                  <a:lnTo>
                    <a:pt x="1264" y="691"/>
                  </a:lnTo>
                  <a:lnTo>
                    <a:pt x="1274" y="709"/>
                  </a:lnTo>
                  <a:lnTo>
                    <a:pt x="1267" y="721"/>
                  </a:lnTo>
                  <a:lnTo>
                    <a:pt x="1265" y="728"/>
                  </a:lnTo>
                  <a:lnTo>
                    <a:pt x="1260" y="731"/>
                  </a:lnTo>
                  <a:lnTo>
                    <a:pt x="1258" y="757"/>
                  </a:lnTo>
                  <a:lnTo>
                    <a:pt x="1235" y="784"/>
                  </a:lnTo>
                  <a:lnTo>
                    <a:pt x="1149" y="1175"/>
                  </a:lnTo>
                  <a:lnTo>
                    <a:pt x="678" y="1064"/>
                  </a:lnTo>
                  <a:lnTo>
                    <a:pt x="21" y="88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17" name="Freeform 177"/>
            <p:cNvSpPr>
              <a:spLocks/>
            </p:cNvSpPr>
            <p:nvPr/>
          </p:nvSpPr>
          <p:spPr bwMode="auto">
            <a:xfrm>
              <a:off x="825" y="1346"/>
              <a:ext cx="467" cy="797"/>
            </a:xfrm>
            <a:custGeom>
              <a:avLst/>
              <a:gdLst>
                <a:gd name="T0" fmla="*/ 264 w 1402"/>
                <a:gd name="T1" fmla="*/ 779 h 2390"/>
                <a:gd name="T2" fmla="*/ 265 w 1402"/>
                <a:gd name="T3" fmla="*/ 767 h 2390"/>
                <a:gd name="T4" fmla="*/ 259 w 1402"/>
                <a:gd name="T5" fmla="*/ 759 h 2390"/>
                <a:gd name="T6" fmla="*/ 247 w 1402"/>
                <a:gd name="T7" fmla="*/ 707 h 2390"/>
                <a:gd name="T8" fmla="*/ 221 w 1402"/>
                <a:gd name="T9" fmla="*/ 676 h 2390"/>
                <a:gd name="T10" fmla="*/ 210 w 1402"/>
                <a:gd name="T11" fmla="*/ 665 h 2390"/>
                <a:gd name="T12" fmla="*/ 203 w 1402"/>
                <a:gd name="T13" fmla="*/ 650 h 2390"/>
                <a:gd name="T14" fmla="*/ 169 w 1402"/>
                <a:gd name="T15" fmla="*/ 636 h 2390"/>
                <a:gd name="T16" fmla="*/ 144 w 1402"/>
                <a:gd name="T17" fmla="*/ 611 h 2390"/>
                <a:gd name="T18" fmla="*/ 99 w 1402"/>
                <a:gd name="T19" fmla="*/ 591 h 2390"/>
                <a:gd name="T20" fmla="*/ 96 w 1402"/>
                <a:gd name="T21" fmla="*/ 574 h 2390"/>
                <a:gd name="T22" fmla="*/ 101 w 1402"/>
                <a:gd name="T23" fmla="*/ 550 h 2390"/>
                <a:gd name="T24" fmla="*/ 92 w 1402"/>
                <a:gd name="T25" fmla="*/ 529 h 2390"/>
                <a:gd name="T26" fmla="*/ 96 w 1402"/>
                <a:gd name="T27" fmla="*/ 519 h 2390"/>
                <a:gd name="T28" fmla="*/ 70 w 1402"/>
                <a:gd name="T29" fmla="*/ 473 h 2390"/>
                <a:gd name="T30" fmla="*/ 53 w 1402"/>
                <a:gd name="T31" fmla="*/ 441 h 2390"/>
                <a:gd name="T32" fmla="*/ 60 w 1402"/>
                <a:gd name="T33" fmla="*/ 418 h 2390"/>
                <a:gd name="T34" fmla="*/ 64 w 1402"/>
                <a:gd name="T35" fmla="*/ 394 h 2390"/>
                <a:gd name="T36" fmla="*/ 42 w 1402"/>
                <a:gd name="T37" fmla="*/ 373 h 2390"/>
                <a:gd name="T38" fmla="*/ 43 w 1402"/>
                <a:gd name="T39" fmla="*/ 339 h 2390"/>
                <a:gd name="T40" fmla="*/ 50 w 1402"/>
                <a:gd name="T41" fmla="*/ 325 h 2390"/>
                <a:gd name="T42" fmla="*/ 54 w 1402"/>
                <a:gd name="T43" fmla="*/ 342 h 2390"/>
                <a:gd name="T44" fmla="*/ 65 w 1402"/>
                <a:gd name="T45" fmla="*/ 339 h 2390"/>
                <a:gd name="T46" fmla="*/ 60 w 1402"/>
                <a:gd name="T47" fmla="*/ 307 h 2390"/>
                <a:gd name="T48" fmla="*/ 53 w 1402"/>
                <a:gd name="T49" fmla="*/ 317 h 2390"/>
                <a:gd name="T50" fmla="*/ 33 w 1402"/>
                <a:gd name="T51" fmla="*/ 305 h 2390"/>
                <a:gd name="T52" fmla="*/ 30 w 1402"/>
                <a:gd name="T53" fmla="*/ 267 h 2390"/>
                <a:gd name="T54" fmla="*/ 5 w 1402"/>
                <a:gd name="T55" fmla="*/ 222 h 2390"/>
                <a:gd name="T56" fmla="*/ 6 w 1402"/>
                <a:gd name="T57" fmla="*/ 202 h 2390"/>
                <a:gd name="T58" fmla="*/ 18 w 1402"/>
                <a:gd name="T59" fmla="*/ 174 h 2390"/>
                <a:gd name="T60" fmla="*/ 9 w 1402"/>
                <a:gd name="T61" fmla="*/ 139 h 2390"/>
                <a:gd name="T62" fmla="*/ 1 w 1402"/>
                <a:gd name="T63" fmla="*/ 124 h 2390"/>
                <a:gd name="T64" fmla="*/ 1 w 1402"/>
                <a:gd name="T65" fmla="*/ 105 h 2390"/>
                <a:gd name="T66" fmla="*/ 30 w 1402"/>
                <a:gd name="T67" fmla="*/ 65 h 2390"/>
                <a:gd name="T68" fmla="*/ 41 w 1402"/>
                <a:gd name="T69" fmla="*/ 43 h 2390"/>
                <a:gd name="T70" fmla="*/ 43 w 1402"/>
                <a:gd name="T71" fmla="*/ 4 h 2390"/>
                <a:gd name="T72" fmla="*/ 209 w 1402"/>
                <a:gd name="T73" fmla="*/ 277 h 2390"/>
                <a:gd name="T74" fmla="*/ 450 w 1402"/>
                <a:gd name="T75" fmla="*/ 647 h 2390"/>
                <a:gd name="T76" fmla="*/ 454 w 1402"/>
                <a:gd name="T77" fmla="*/ 666 h 2390"/>
                <a:gd name="T78" fmla="*/ 462 w 1402"/>
                <a:gd name="T79" fmla="*/ 682 h 2390"/>
                <a:gd name="T80" fmla="*/ 466 w 1402"/>
                <a:gd name="T81" fmla="*/ 696 h 2390"/>
                <a:gd name="T82" fmla="*/ 447 w 1402"/>
                <a:gd name="T83" fmla="*/ 703 h 2390"/>
                <a:gd name="T84" fmla="*/ 425 w 1402"/>
                <a:gd name="T85" fmla="*/ 747 h 2390"/>
                <a:gd name="T86" fmla="*/ 420 w 1402"/>
                <a:gd name="T87" fmla="*/ 756 h 2390"/>
                <a:gd name="T88" fmla="*/ 419 w 1402"/>
                <a:gd name="T89" fmla="*/ 774 h 2390"/>
                <a:gd name="T90" fmla="*/ 425 w 1402"/>
                <a:gd name="T91" fmla="*/ 787 h 2390"/>
                <a:gd name="T92" fmla="*/ 416 w 1402"/>
                <a:gd name="T93" fmla="*/ 797 h 2390"/>
                <a:gd name="T94" fmla="*/ 407 w 1402"/>
                <a:gd name="T95" fmla="*/ 795 h 23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02"/>
                <a:gd name="T145" fmla="*/ 0 h 2390"/>
                <a:gd name="T146" fmla="*/ 1402 w 1402"/>
                <a:gd name="T147" fmla="*/ 2390 h 239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02" h="2390">
                  <a:moveTo>
                    <a:pt x="1222" y="2383"/>
                  </a:moveTo>
                  <a:lnTo>
                    <a:pt x="795" y="2342"/>
                  </a:lnTo>
                  <a:lnTo>
                    <a:pt x="792" y="2335"/>
                  </a:lnTo>
                  <a:lnTo>
                    <a:pt x="786" y="2315"/>
                  </a:lnTo>
                  <a:lnTo>
                    <a:pt x="792" y="2302"/>
                  </a:lnTo>
                  <a:lnTo>
                    <a:pt x="795" y="2301"/>
                  </a:lnTo>
                  <a:lnTo>
                    <a:pt x="790" y="2294"/>
                  </a:lnTo>
                  <a:lnTo>
                    <a:pt x="786" y="2294"/>
                  </a:lnTo>
                  <a:lnTo>
                    <a:pt x="779" y="2275"/>
                  </a:lnTo>
                  <a:lnTo>
                    <a:pt x="781" y="2268"/>
                  </a:lnTo>
                  <a:lnTo>
                    <a:pt x="779" y="2197"/>
                  </a:lnTo>
                  <a:lnTo>
                    <a:pt x="743" y="2119"/>
                  </a:lnTo>
                  <a:lnTo>
                    <a:pt x="723" y="2098"/>
                  </a:lnTo>
                  <a:lnTo>
                    <a:pt x="704" y="2065"/>
                  </a:lnTo>
                  <a:lnTo>
                    <a:pt x="662" y="2028"/>
                  </a:lnTo>
                  <a:lnTo>
                    <a:pt x="634" y="2029"/>
                  </a:lnTo>
                  <a:lnTo>
                    <a:pt x="620" y="2013"/>
                  </a:lnTo>
                  <a:lnTo>
                    <a:pt x="629" y="1993"/>
                  </a:lnTo>
                  <a:lnTo>
                    <a:pt x="623" y="1979"/>
                  </a:lnTo>
                  <a:lnTo>
                    <a:pt x="624" y="1967"/>
                  </a:lnTo>
                  <a:lnTo>
                    <a:pt x="608" y="1950"/>
                  </a:lnTo>
                  <a:lnTo>
                    <a:pt x="565" y="1945"/>
                  </a:lnTo>
                  <a:lnTo>
                    <a:pt x="539" y="1934"/>
                  </a:lnTo>
                  <a:lnTo>
                    <a:pt x="508" y="1906"/>
                  </a:lnTo>
                  <a:lnTo>
                    <a:pt x="490" y="1858"/>
                  </a:lnTo>
                  <a:lnTo>
                    <a:pt x="462" y="1837"/>
                  </a:lnTo>
                  <a:lnTo>
                    <a:pt x="433" y="1831"/>
                  </a:lnTo>
                  <a:lnTo>
                    <a:pt x="355" y="1794"/>
                  </a:lnTo>
                  <a:lnTo>
                    <a:pt x="329" y="1794"/>
                  </a:lnTo>
                  <a:lnTo>
                    <a:pt x="296" y="1772"/>
                  </a:lnTo>
                  <a:lnTo>
                    <a:pt x="275" y="1753"/>
                  </a:lnTo>
                  <a:lnTo>
                    <a:pt x="275" y="1736"/>
                  </a:lnTo>
                  <a:lnTo>
                    <a:pt x="287" y="1720"/>
                  </a:lnTo>
                  <a:lnTo>
                    <a:pt x="294" y="1682"/>
                  </a:lnTo>
                  <a:lnTo>
                    <a:pt x="299" y="1658"/>
                  </a:lnTo>
                  <a:lnTo>
                    <a:pt x="304" y="1648"/>
                  </a:lnTo>
                  <a:lnTo>
                    <a:pt x="297" y="1620"/>
                  </a:lnTo>
                  <a:lnTo>
                    <a:pt x="277" y="1609"/>
                  </a:lnTo>
                  <a:lnTo>
                    <a:pt x="275" y="1585"/>
                  </a:lnTo>
                  <a:lnTo>
                    <a:pt x="280" y="1578"/>
                  </a:lnTo>
                  <a:lnTo>
                    <a:pt x="285" y="1578"/>
                  </a:lnTo>
                  <a:lnTo>
                    <a:pt x="287" y="1555"/>
                  </a:lnTo>
                  <a:lnTo>
                    <a:pt x="267" y="1538"/>
                  </a:lnTo>
                  <a:lnTo>
                    <a:pt x="213" y="1444"/>
                  </a:lnTo>
                  <a:lnTo>
                    <a:pt x="209" y="1418"/>
                  </a:lnTo>
                  <a:lnTo>
                    <a:pt x="199" y="1396"/>
                  </a:lnTo>
                  <a:lnTo>
                    <a:pt x="196" y="1376"/>
                  </a:lnTo>
                  <a:lnTo>
                    <a:pt x="158" y="1322"/>
                  </a:lnTo>
                  <a:lnTo>
                    <a:pt x="161" y="1267"/>
                  </a:lnTo>
                  <a:lnTo>
                    <a:pt x="171" y="1256"/>
                  </a:lnTo>
                  <a:lnTo>
                    <a:pt x="181" y="1253"/>
                  </a:lnTo>
                  <a:lnTo>
                    <a:pt x="200" y="1232"/>
                  </a:lnTo>
                  <a:lnTo>
                    <a:pt x="204" y="1195"/>
                  </a:lnTo>
                  <a:lnTo>
                    <a:pt x="192" y="1182"/>
                  </a:lnTo>
                  <a:lnTo>
                    <a:pt x="164" y="1170"/>
                  </a:lnTo>
                  <a:lnTo>
                    <a:pt x="137" y="1146"/>
                  </a:lnTo>
                  <a:lnTo>
                    <a:pt x="126" y="1120"/>
                  </a:lnTo>
                  <a:lnTo>
                    <a:pt x="128" y="1045"/>
                  </a:lnTo>
                  <a:lnTo>
                    <a:pt x="133" y="1035"/>
                  </a:lnTo>
                  <a:lnTo>
                    <a:pt x="129" y="1016"/>
                  </a:lnTo>
                  <a:lnTo>
                    <a:pt x="138" y="1013"/>
                  </a:lnTo>
                  <a:lnTo>
                    <a:pt x="144" y="978"/>
                  </a:lnTo>
                  <a:lnTo>
                    <a:pt x="151" y="974"/>
                  </a:lnTo>
                  <a:lnTo>
                    <a:pt x="158" y="988"/>
                  </a:lnTo>
                  <a:lnTo>
                    <a:pt x="158" y="1016"/>
                  </a:lnTo>
                  <a:lnTo>
                    <a:pt x="161" y="1025"/>
                  </a:lnTo>
                  <a:lnTo>
                    <a:pt x="187" y="1043"/>
                  </a:lnTo>
                  <a:lnTo>
                    <a:pt x="192" y="1036"/>
                  </a:lnTo>
                  <a:lnTo>
                    <a:pt x="194" y="1016"/>
                  </a:lnTo>
                  <a:lnTo>
                    <a:pt x="181" y="977"/>
                  </a:lnTo>
                  <a:lnTo>
                    <a:pt x="178" y="952"/>
                  </a:lnTo>
                  <a:lnTo>
                    <a:pt x="181" y="921"/>
                  </a:lnTo>
                  <a:lnTo>
                    <a:pt x="177" y="919"/>
                  </a:lnTo>
                  <a:lnTo>
                    <a:pt x="158" y="938"/>
                  </a:lnTo>
                  <a:lnTo>
                    <a:pt x="158" y="951"/>
                  </a:lnTo>
                  <a:lnTo>
                    <a:pt x="151" y="961"/>
                  </a:lnTo>
                  <a:lnTo>
                    <a:pt x="126" y="952"/>
                  </a:lnTo>
                  <a:lnTo>
                    <a:pt x="100" y="916"/>
                  </a:lnTo>
                  <a:lnTo>
                    <a:pt x="76" y="906"/>
                  </a:lnTo>
                  <a:lnTo>
                    <a:pt x="89" y="881"/>
                  </a:lnTo>
                  <a:lnTo>
                    <a:pt x="89" y="802"/>
                  </a:lnTo>
                  <a:lnTo>
                    <a:pt x="54" y="763"/>
                  </a:lnTo>
                  <a:lnTo>
                    <a:pt x="40" y="734"/>
                  </a:lnTo>
                  <a:lnTo>
                    <a:pt x="14" y="666"/>
                  </a:lnTo>
                  <a:lnTo>
                    <a:pt x="28" y="644"/>
                  </a:lnTo>
                  <a:lnTo>
                    <a:pt x="22" y="624"/>
                  </a:lnTo>
                  <a:lnTo>
                    <a:pt x="19" y="607"/>
                  </a:lnTo>
                  <a:lnTo>
                    <a:pt x="33" y="558"/>
                  </a:lnTo>
                  <a:lnTo>
                    <a:pt x="48" y="533"/>
                  </a:lnTo>
                  <a:lnTo>
                    <a:pt x="54" y="522"/>
                  </a:lnTo>
                  <a:lnTo>
                    <a:pt x="48" y="475"/>
                  </a:lnTo>
                  <a:lnTo>
                    <a:pt x="28" y="428"/>
                  </a:lnTo>
                  <a:lnTo>
                    <a:pt x="26" y="416"/>
                  </a:lnTo>
                  <a:lnTo>
                    <a:pt x="21" y="405"/>
                  </a:lnTo>
                  <a:lnTo>
                    <a:pt x="11" y="393"/>
                  </a:lnTo>
                  <a:lnTo>
                    <a:pt x="3" y="373"/>
                  </a:lnTo>
                  <a:lnTo>
                    <a:pt x="0" y="345"/>
                  </a:lnTo>
                  <a:lnTo>
                    <a:pt x="5" y="337"/>
                  </a:lnTo>
                  <a:lnTo>
                    <a:pt x="3" y="314"/>
                  </a:lnTo>
                  <a:lnTo>
                    <a:pt x="26" y="278"/>
                  </a:lnTo>
                  <a:lnTo>
                    <a:pt x="89" y="208"/>
                  </a:lnTo>
                  <a:lnTo>
                    <a:pt x="89" y="195"/>
                  </a:lnTo>
                  <a:lnTo>
                    <a:pt x="93" y="168"/>
                  </a:lnTo>
                  <a:lnTo>
                    <a:pt x="107" y="155"/>
                  </a:lnTo>
                  <a:lnTo>
                    <a:pt x="123" y="129"/>
                  </a:lnTo>
                  <a:lnTo>
                    <a:pt x="128" y="69"/>
                  </a:lnTo>
                  <a:lnTo>
                    <a:pt x="116" y="41"/>
                  </a:lnTo>
                  <a:lnTo>
                    <a:pt x="128" y="12"/>
                  </a:lnTo>
                  <a:lnTo>
                    <a:pt x="137" y="0"/>
                  </a:lnTo>
                  <a:lnTo>
                    <a:pt x="794" y="179"/>
                  </a:lnTo>
                  <a:lnTo>
                    <a:pt x="627" y="832"/>
                  </a:lnTo>
                  <a:lnTo>
                    <a:pt x="1351" y="1896"/>
                  </a:lnTo>
                  <a:lnTo>
                    <a:pt x="1350" y="1928"/>
                  </a:lnTo>
                  <a:lnTo>
                    <a:pt x="1351" y="1939"/>
                  </a:lnTo>
                  <a:lnTo>
                    <a:pt x="1350" y="1948"/>
                  </a:lnTo>
                  <a:lnTo>
                    <a:pt x="1364" y="1976"/>
                  </a:lnTo>
                  <a:lnTo>
                    <a:pt x="1364" y="1996"/>
                  </a:lnTo>
                  <a:lnTo>
                    <a:pt x="1371" y="2012"/>
                  </a:lnTo>
                  <a:lnTo>
                    <a:pt x="1377" y="2038"/>
                  </a:lnTo>
                  <a:lnTo>
                    <a:pt x="1387" y="2045"/>
                  </a:lnTo>
                  <a:lnTo>
                    <a:pt x="1399" y="2058"/>
                  </a:lnTo>
                  <a:lnTo>
                    <a:pt x="1402" y="2080"/>
                  </a:lnTo>
                  <a:lnTo>
                    <a:pt x="1399" y="2087"/>
                  </a:lnTo>
                  <a:lnTo>
                    <a:pt x="1392" y="2081"/>
                  </a:lnTo>
                  <a:lnTo>
                    <a:pt x="1369" y="2100"/>
                  </a:lnTo>
                  <a:lnTo>
                    <a:pt x="1343" y="2109"/>
                  </a:lnTo>
                  <a:lnTo>
                    <a:pt x="1324" y="2135"/>
                  </a:lnTo>
                  <a:lnTo>
                    <a:pt x="1310" y="2195"/>
                  </a:lnTo>
                  <a:lnTo>
                    <a:pt x="1276" y="2240"/>
                  </a:lnTo>
                  <a:lnTo>
                    <a:pt x="1257" y="2240"/>
                  </a:lnTo>
                  <a:lnTo>
                    <a:pt x="1255" y="2252"/>
                  </a:lnTo>
                  <a:lnTo>
                    <a:pt x="1260" y="2268"/>
                  </a:lnTo>
                  <a:lnTo>
                    <a:pt x="1258" y="2280"/>
                  </a:lnTo>
                  <a:lnTo>
                    <a:pt x="1250" y="2308"/>
                  </a:lnTo>
                  <a:lnTo>
                    <a:pt x="1257" y="2321"/>
                  </a:lnTo>
                  <a:lnTo>
                    <a:pt x="1280" y="2342"/>
                  </a:lnTo>
                  <a:lnTo>
                    <a:pt x="1284" y="2351"/>
                  </a:lnTo>
                  <a:lnTo>
                    <a:pt x="1277" y="2361"/>
                  </a:lnTo>
                  <a:lnTo>
                    <a:pt x="1274" y="2375"/>
                  </a:lnTo>
                  <a:lnTo>
                    <a:pt x="1258" y="2390"/>
                  </a:lnTo>
                  <a:lnTo>
                    <a:pt x="1250" y="2389"/>
                  </a:lnTo>
                  <a:lnTo>
                    <a:pt x="1222" y="238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18" name="Freeform 178"/>
            <p:cNvSpPr>
              <a:spLocks/>
            </p:cNvSpPr>
            <p:nvPr/>
          </p:nvSpPr>
          <p:spPr bwMode="auto">
            <a:xfrm>
              <a:off x="1227" y="1840"/>
              <a:ext cx="398" cy="462"/>
            </a:xfrm>
            <a:custGeom>
              <a:avLst/>
              <a:gdLst>
                <a:gd name="T0" fmla="*/ 339 w 1194"/>
                <a:gd name="T1" fmla="*/ 462 h 1384"/>
                <a:gd name="T2" fmla="*/ 398 w 1194"/>
                <a:gd name="T3" fmla="*/ 46 h 1384"/>
                <a:gd name="T4" fmla="*/ 108 w 1194"/>
                <a:gd name="T5" fmla="*/ 0 h 1384"/>
                <a:gd name="T6" fmla="*/ 101 w 1194"/>
                <a:gd name="T7" fmla="*/ 38 h 1384"/>
                <a:gd name="T8" fmla="*/ 91 w 1194"/>
                <a:gd name="T9" fmla="*/ 69 h 1384"/>
                <a:gd name="T10" fmla="*/ 84 w 1194"/>
                <a:gd name="T11" fmla="*/ 69 h 1384"/>
                <a:gd name="T12" fmla="*/ 80 w 1194"/>
                <a:gd name="T13" fmla="*/ 65 h 1384"/>
                <a:gd name="T14" fmla="*/ 80 w 1194"/>
                <a:gd name="T15" fmla="*/ 62 h 1384"/>
                <a:gd name="T16" fmla="*/ 76 w 1194"/>
                <a:gd name="T17" fmla="*/ 57 h 1384"/>
                <a:gd name="T18" fmla="*/ 65 w 1194"/>
                <a:gd name="T19" fmla="*/ 54 h 1384"/>
                <a:gd name="T20" fmla="*/ 56 w 1194"/>
                <a:gd name="T21" fmla="*/ 56 h 1384"/>
                <a:gd name="T22" fmla="*/ 53 w 1194"/>
                <a:gd name="T23" fmla="*/ 59 h 1384"/>
                <a:gd name="T24" fmla="*/ 55 w 1194"/>
                <a:gd name="T25" fmla="*/ 73 h 1384"/>
                <a:gd name="T26" fmla="*/ 52 w 1194"/>
                <a:gd name="T27" fmla="*/ 108 h 1384"/>
                <a:gd name="T28" fmla="*/ 55 w 1194"/>
                <a:gd name="T29" fmla="*/ 114 h 1384"/>
                <a:gd name="T30" fmla="*/ 50 w 1194"/>
                <a:gd name="T31" fmla="*/ 129 h 1384"/>
                <a:gd name="T32" fmla="*/ 47 w 1194"/>
                <a:gd name="T33" fmla="*/ 135 h 1384"/>
                <a:gd name="T34" fmla="*/ 48 w 1194"/>
                <a:gd name="T35" fmla="*/ 138 h 1384"/>
                <a:gd name="T36" fmla="*/ 47 w 1194"/>
                <a:gd name="T37" fmla="*/ 149 h 1384"/>
                <a:gd name="T38" fmla="*/ 48 w 1194"/>
                <a:gd name="T39" fmla="*/ 152 h 1384"/>
                <a:gd name="T40" fmla="*/ 47 w 1194"/>
                <a:gd name="T41" fmla="*/ 155 h 1384"/>
                <a:gd name="T42" fmla="*/ 52 w 1194"/>
                <a:gd name="T43" fmla="*/ 165 h 1384"/>
                <a:gd name="T44" fmla="*/ 52 w 1194"/>
                <a:gd name="T45" fmla="*/ 171 h 1384"/>
                <a:gd name="T46" fmla="*/ 54 w 1194"/>
                <a:gd name="T47" fmla="*/ 177 h 1384"/>
                <a:gd name="T48" fmla="*/ 56 w 1194"/>
                <a:gd name="T49" fmla="*/ 185 h 1384"/>
                <a:gd name="T50" fmla="*/ 60 w 1194"/>
                <a:gd name="T51" fmla="*/ 188 h 1384"/>
                <a:gd name="T52" fmla="*/ 64 w 1194"/>
                <a:gd name="T53" fmla="*/ 192 h 1384"/>
                <a:gd name="T54" fmla="*/ 65 w 1194"/>
                <a:gd name="T55" fmla="*/ 199 h 1384"/>
                <a:gd name="T56" fmla="*/ 64 w 1194"/>
                <a:gd name="T57" fmla="*/ 202 h 1384"/>
                <a:gd name="T58" fmla="*/ 61 w 1194"/>
                <a:gd name="T59" fmla="*/ 200 h 1384"/>
                <a:gd name="T60" fmla="*/ 54 w 1194"/>
                <a:gd name="T61" fmla="*/ 206 h 1384"/>
                <a:gd name="T62" fmla="*/ 45 w 1194"/>
                <a:gd name="T63" fmla="*/ 209 h 1384"/>
                <a:gd name="T64" fmla="*/ 39 w 1194"/>
                <a:gd name="T65" fmla="*/ 218 h 1384"/>
                <a:gd name="T66" fmla="*/ 34 w 1194"/>
                <a:gd name="T67" fmla="*/ 238 h 1384"/>
                <a:gd name="T68" fmla="*/ 23 w 1194"/>
                <a:gd name="T69" fmla="*/ 253 h 1384"/>
                <a:gd name="T70" fmla="*/ 16 w 1194"/>
                <a:gd name="T71" fmla="*/ 253 h 1384"/>
                <a:gd name="T72" fmla="*/ 16 w 1194"/>
                <a:gd name="T73" fmla="*/ 257 h 1384"/>
                <a:gd name="T74" fmla="*/ 17 w 1194"/>
                <a:gd name="T75" fmla="*/ 262 h 1384"/>
                <a:gd name="T76" fmla="*/ 17 w 1194"/>
                <a:gd name="T77" fmla="*/ 266 h 1384"/>
                <a:gd name="T78" fmla="*/ 14 w 1194"/>
                <a:gd name="T79" fmla="*/ 275 h 1384"/>
                <a:gd name="T80" fmla="*/ 16 w 1194"/>
                <a:gd name="T81" fmla="*/ 280 h 1384"/>
                <a:gd name="T82" fmla="*/ 24 w 1194"/>
                <a:gd name="T83" fmla="*/ 287 h 1384"/>
                <a:gd name="T84" fmla="*/ 25 w 1194"/>
                <a:gd name="T85" fmla="*/ 290 h 1384"/>
                <a:gd name="T86" fmla="*/ 23 w 1194"/>
                <a:gd name="T87" fmla="*/ 293 h 1384"/>
                <a:gd name="T88" fmla="*/ 22 w 1194"/>
                <a:gd name="T89" fmla="*/ 298 h 1384"/>
                <a:gd name="T90" fmla="*/ 17 w 1194"/>
                <a:gd name="T91" fmla="*/ 303 h 1384"/>
                <a:gd name="T92" fmla="*/ 14 w 1194"/>
                <a:gd name="T93" fmla="*/ 302 h 1384"/>
                <a:gd name="T94" fmla="*/ 5 w 1194"/>
                <a:gd name="T95" fmla="*/ 300 h 1384"/>
                <a:gd name="T96" fmla="*/ 0 w 1194"/>
                <a:gd name="T97" fmla="*/ 318 h 1384"/>
                <a:gd name="T98" fmla="*/ 214 w 1194"/>
                <a:gd name="T99" fmla="*/ 441 h 1384"/>
                <a:gd name="T100" fmla="*/ 339 w 1194"/>
                <a:gd name="T101" fmla="*/ 462 h 1384"/>
                <a:gd name="T102" fmla="*/ 339 w 1194"/>
                <a:gd name="T103" fmla="*/ 462 h 1384"/>
                <a:gd name="T104" fmla="*/ 339 w 1194"/>
                <a:gd name="T105" fmla="*/ 462 h 1384"/>
                <a:gd name="T106" fmla="*/ 339 w 1194"/>
                <a:gd name="T107" fmla="*/ 462 h 13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94"/>
                <a:gd name="T163" fmla="*/ 0 h 1384"/>
                <a:gd name="T164" fmla="*/ 1194 w 1194"/>
                <a:gd name="T165" fmla="*/ 1384 h 13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94" h="1384">
                  <a:moveTo>
                    <a:pt x="1018" y="1383"/>
                  </a:moveTo>
                  <a:lnTo>
                    <a:pt x="1194" y="137"/>
                  </a:lnTo>
                  <a:lnTo>
                    <a:pt x="325" y="0"/>
                  </a:lnTo>
                  <a:lnTo>
                    <a:pt x="304" y="114"/>
                  </a:lnTo>
                  <a:lnTo>
                    <a:pt x="272" y="208"/>
                  </a:lnTo>
                  <a:lnTo>
                    <a:pt x="253" y="208"/>
                  </a:lnTo>
                  <a:lnTo>
                    <a:pt x="239" y="194"/>
                  </a:lnTo>
                  <a:lnTo>
                    <a:pt x="240" y="186"/>
                  </a:lnTo>
                  <a:lnTo>
                    <a:pt x="228" y="172"/>
                  </a:lnTo>
                  <a:lnTo>
                    <a:pt x="194" y="163"/>
                  </a:lnTo>
                  <a:lnTo>
                    <a:pt x="168" y="168"/>
                  </a:lnTo>
                  <a:lnTo>
                    <a:pt x="159" y="178"/>
                  </a:lnTo>
                  <a:lnTo>
                    <a:pt x="166" y="220"/>
                  </a:lnTo>
                  <a:lnTo>
                    <a:pt x="156" y="325"/>
                  </a:lnTo>
                  <a:lnTo>
                    <a:pt x="165" y="341"/>
                  </a:lnTo>
                  <a:lnTo>
                    <a:pt x="150" y="387"/>
                  </a:lnTo>
                  <a:lnTo>
                    <a:pt x="142" y="403"/>
                  </a:lnTo>
                  <a:lnTo>
                    <a:pt x="143" y="413"/>
                  </a:lnTo>
                  <a:lnTo>
                    <a:pt x="142" y="445"/>
                  </a:lnTo>
                  <a:lnTo>
                    <a:pt x="143" y="456"/>
                  </a:lnTo>
                  <a:lnTo>
                    <a:pt x="142" y="465"/>
                  </a:lnTo>
                  <a:lnTo>
                    <a:pt x="156" y="493"/>
                  </a:lnTo>
                  <a:lnTo>
                    <a:pt x="156" y="513"/>
                  </a:lnTo>
                  <a:lnTo>
                    <a:pt x="163" y="529"/>
                  </a:lnTo>
                  <a:lnTo>
                    <a:pt x="169" y="555"/>
                  </a:lnTo>
                  <a:lnTo>
                    <a:pt x="179" y="562"/>
                  </a:lnTo>
                  <a:lnTo>
                    <a:pt x="191" y="575"/>
                  </a:lnTo>
                  <a:lnTo>
                    <a:pt x="194" y="597"/>
                  </a:lnTo>
                  <a:lnTo>
                    <a:pt x="191" y="604"/>
                  </a:lnTo>
                  <a:lnTo>
                    <a:pt x="184" y="598"/>
                  </a:lnTo>
                  <a:lnTo>
                    <a:pt x="161" y="617"/>
                  </a:lnTo>
                  <a:lnTo>
                    <a:pt x="135" y="626"/>
                  </a:lnTo>
                  <a:lnTo>
                    <a:pt x="116" y="652"/>
                  </a:lnTo>
                  <a:lnTo>
                    <a:pt x="102" y="712"/>
                  </a:lnTo>
                  <a:lnTo>
                    <a:pt x="68" y="757"/>
                  </a:lnTo>
                  <a:lnTo>
                    <a:pt x="49" y="757"/>
                  </a:lnTo>
                  <a:lnTo>
                    <a:pt x="47" y="769"/>
                  </a:lnTo>
                  <a:lnTo>
                    <a:pt x="52" y="785"/>
                  </a:lnTo>
                  <a:lnTo>
                    <a:pt x="50" y="797"/>
                  </a:lnTo>
                  <a:lnTo>
                    <a:pt x="42" y="825"/>
                  </a:lnTo>
                  <a:lnTo>
                    <a:pt x="49" y="838"/>
                  </a:lnTo>
                  <a:lnTo>
                    <a:pt x="72" y="859"/>
                  </a:lnTo>
                  <a:lnTo>
                    <a:pt x="76" y="868"/>
                  </a:lnTo>
                  <a:lnTo>
                    <a:pt x="69" y="878"/>
                  </a:lnTo>
                  <a:lnTo>
                    <a:pt x="66" y="892"/>
                  </a:lnTo>
                  <a:lnTo>
                    <a:pt x="50" y="907"/>
                  </a:lnTo>
                  <a:lnTo>
                    <a:pt x="42" y="906"/>
                  </a:lnTo>
                  <a:lnTo>
                    <a:pt x="14" y="900"/>
                  </a:lnTo>
                  <a:lnTo>
                    <a:pt x="0" y="952"/>
                  </a:lnTo>
                  <a:lnTo>
                    <a:pt x="643" y="1322"/>
                  </a:lnTo>
                  <a:lnTo>
                    <a:pt x="1018" y="1384"/>
                  </a:lnTo>
                  <a:lnTo>
                    <a:pt x="1018" y="138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19" name="Freeform 179"/>
            <p:cNvSpPr>
              <a:spLocks/>
            </p:cNvSpPr>
            <p:nvPr/>
          </p:nvSpPr>
          <p:spPr bwMode="auto">
            <a:xfrm>
              <a:off x="1034" y="1406"/>
              <a:ext cx="373" cy="572"/>
            </a:xfrm>
            <a:custGeom>
              <a:avLst/>
              <a:gdLst>
                <a:gd name="T0" fmla="*/ 56 w 1119"/>
                <a:gd name="T1" fmla="*/ 0 h 1717"/>
                <a:gd name="T2" fmla="*/ 0 w 1119"/>
                <a:gd name="T3" fmla="*/ 218 h 1717"/>
                <a:gd name="T4" fmla="*/ 241 w 1119"/>
                <a:gd name="T5" fmla="*/ 572 h 1717"/>
                <a:gd name="T6" fmla="*/ 241 w 1119"/>
                <a:gd name="T7" fmla="*/ 569 h 1717"/>
                <a:gd name="T8" fmla="*/ 244 w 1119"/>
                <a:gd name="T9" fmla="*/ 563 h 1717"/>
                <a:gd name="T10" fmla="*/ 249 w 1119"/>
                <a:gd name="T11" fmla="*/ 548 h 1717"/>
                <a:gd name="T12" fmla="*/ 246 w 1119"/>
                <a:gd name="T13" fmla="*/ 543 h 1717"/>
                <a:gd name="T14" fmla="*/ 249 w 1119"/>
                <a:gd name="T15" fmla="*/ 508 h 1717"/>
                <a:gd name="T16" fmla="*/ 247 w 1119"/>
                <a:gd name="T17" fmla="*/ 494 h 1717"/>
                <a:gd name="T18" fmla="*/ 250 w 1119"/>
                <a:gd name="T19" fmla="*/ 490 h 1717"/>
                <a:gd name="T20" fmla="*/ 258 w 1119"/>
                <a:gd name="T21" fmla="*/ 489 h 1717"/>
                <a:gd name="T22" fmla="*/ 270 w 1119"/>
                <a:gd name="T23" fmla="*/ 492 h 1717"/>
                <a:gd name="T24" fmla="*/ 274 w 1119"/>
                <a:gd name="T25" fmla="*/ 496 h 1717"/>
                <a:gd name="T26" fmla="*/ 273 w 1119"/>
                <a:gd name="T27" fmla="*/ 499 h 1717"/>
                <a:gd name="T28" fmla="*/ 278 w 1119"/>
                <a:gd name="T29" fmla="*/ 504 h 1717"/>
                <a:gd name="T30" fmla="*/ 284 w 1119"/>
                <a:gd name="T31" fmla="*/ 504 h 1717"/>
                <a:gd name="T32" fmla="*/ 295 w 1119"/>
                <a:gd name="T33" fmla="*/ 472 h 1717"/>
                <a:gd name="T34" fmla="*/ 302 w 1119"/>
                <a:gd name="T35" fmla="*/ 434 h 1717"/>
                <a:gd name="T36" fmla="*/ 373 w 1119"/>
                <a:gd name="T37" fmla="*/ 70 h 1717"/>
                <a:gd name="T38" fmla="*/ 213 w 1119"/>
                <a:gd name="T39" fmla="*/ 37 h 1717"/>
                <a:gd name="T40" fmla="*/ 56 w 1119"/>
                <a:gd name="T41" fmla="*/ 0 h 1717"/>
                <a:gd name="T42" fmla="*/ 56 w 1119"/>
                <a:gd name="T43" fmla="*/ 0 h 1717"/>
                <a:gd name="T44" fmla="*/ 56 w 1119"/>
                <a:gd name="T45" fmla="*/ 0 h 17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9"/>
                <a:gd name="T70" fmla="*/ 0 h 1717"/>
                <a:gd name="T71" fmla="*/ 1119 w 1119"/>
                <a:gd name="T72" fmla="*/ 1717 h 17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9" h="1717">
                  <a:moveTo>
                    <a:pt x="167" y="0"/>
                  </a:moveTo>
                  <a:lnTo>
                    <a:pt x="0" y="653"/>
                  </a:lnTo>
                  <a:lnTo>
                    <a:pt x="724" y="1717"/>
                  </a:lnTo>
                  <a:lnTo>
                    <a:pt x="723" y="1707"/>
                  </a:lnTo>
                  <a:lnTo>
                    <a:pt x="731" y="1691"/>
                  </a:lnTo>
                  <a:lnTo>
                    <a:pt x="746" y="1645"/>
                  </a:lnTo>
                  <a:lnTo>
                    <a:pt x="737" y="1629"/>
                  </a:lnTo>
                  <a:lnTo>
                    <a:pt x="747" y="1524"/>
                  </a:lnTo>
                  <a:lnTo>
                    <a:pt x="740" y="1482"/>
                  </a:lnTo>
                  <a:lnTo>
                    <a:pt x="749" y="1472"/>
                  </a:lnTo>
                  <a:lnTo>
                    <a:pt x="775" y="1467"/>
                  </a:lnTo>
                  <a:lnTo>
                    <a:pt x="809" y="1476"/>
                  </a:lnTo>
                  <a:lnTo>
                    <a:pt x="821" y="1490"/>
                  </a:lnTo>
                  <a:lnTo>
                    <a:pt x="820" y="1498"/>
                  </a:lnTo>
                  <a:lnTo>
                    <a:pt x="834" y="1512"/>
                  </a:lnTo>
                  <a:lnTo>
                    <a:pt x="853" y="1512"/>
                  </a:lnTo>
                  <a:lnTo>
                    <a:pt x="885" y="1418"/>
                  </a:lnTo>
                  <a:lnTo>
                    <a:pt x="906" y="1304"/>
                  </a:lnTo>
                  <a:lnTo>
                    <a:pt x="1119" y="211"/>
                  </a:lnTo>
                  <a:lnTo>
                    <a:pt x="638" y="111"/>
                  </a:lnTo>
                  <a:lnTo>
                    <a:pt x="167"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20" name="Freeform 181"/>
            <p:cNvSpPr>
              <a:spLocks/>
            </p:cNvSpPr>
            <p:nvPr/>
          </p:nvSpPr>
          <p:spPr bwMode="auto">
            <a:xfrm>
              <a:off x="969" y="872"/>
              <a:ext cx="389" cy="284"/>
            </a:xfrm>
            <a:custGeom>
              <a:avLst/>
              <a:gdLst>
                <a:gd name="T0" fmla="*/ 349 w 1166"/>
                <a:gd name="T1" fmla="*/ 271 h 854"/>
                <a:gd name="T2" fmla="*/ 347 w 1166"/>
                <a:gd name="T3" fmla="*/ 284 h 854"/>
                <a:gd name="T4" fmla="*/ 237 w 1166"/>
                <a:gd name="T5" fmla="*/ 263 h 854"/>
                <a:gd name="T6" fmla="*/ 226 w 1166"/>
                <a:gd name="T7" fmla="*/ 261 h 854"/>
                <a:gd name="T8" fmla="*/ 216 w 1166"/>
                <a:gd name="T9" fmla="*/ 259 h 854"/>
                <a:gd name="T10" fmla="*/ 205 w 1166"/>
                <a:gd name="T11" fmla="*/ 261 h 854"/>
                <a:gd name="T12" fmla="*/ 190 w 1166"/>
                <a:gd name="T13" fmla="*/ 259 h 854"/>
                <a:gd name="T14" fmla="*/ 177 w 1166"/>
                <a:gd name="T15" fmla="*/ 264 h 854"/>
                <a:gd name="T16" fmla="*/ 161 w 1166"/>
                <a:gd name="T17" fmla="*/ 260 h 854"/>
                <a:gd name="T18" fmla="*/ 130 w 1166"/>
                <a:gd name="T19" fmla="*/ 260 h 854"/>
                <a:gd name="T20" fmla="*/ 106 w 1166"/>
                <a:gd name="T21" fmla="*/ 248 h 854"/>
                <a:gd name="T22" fmla="*/ 84 w 1166"/>
                <a:gd name="T23" fmla="*/ 248 h 854"/>
                <a:gd name="T24" fmla="*/ 52 w 1166"/>
                <a:gd name="T25" fmla="*/ 239 h 854"/>
                <a:gd name="T26" fmla="*/ 50 w 1166"/>
                <a:gd name="T27" fmla="*/ 214 h 854"/>
                <a:gd name="T28" fmla="*/ 49 w 1166"/>
                <a:gd name="T29" fmla="*/ 200 h 854"/>
                <a:gd name="T30" fmla="*/ 30 w 1166"/>
                <a:gd name="T31" fmla="*/ 190 h 854"/>
                <a:gd name="T32" fmla="*/ 25 w 1166"/>
                <a:gd name="T33" fmla="*/ 184 h 854"/>
                <a:gd name="T34" fmla="*/ 14 w 1166"/>
                <a:gd name="T35" fmla="*/ 178 h 854"/>
                <a:gd name="T36" fmla="*/ 2 w 1166"/>
                <a:gd name="T37" fmla="*/ 172 h 854"/>
                <a:gd name="T38" fmla="*/ 0 w 1166"/>
                <a:gd name="T39" fmla="*/ 169 h 854"/>
                <a:gd name="T40" fmla="*/ 4 w 1166"/>
                <a:gd name="T41" fmla="*/ 156 h 854"/>
                <a:gd name="T42" fmla="*/ 4 w 1166"/>
                <a:gd name="T43" fmla="*/ 150 h 854"/>
                <a:gd name="T44" fmla="*/ 7 w 1166"/>
                <a:gd name="T45" fmla="*/ 150 h 854"/>
                <a:gd name="T46" fmla="*/ 7 w 1166"/>
                <a:gd name="T47" fmla="*/ 158 h 854"/>
                <a:gd name="T48" fmla="*/ 7 w 1166"/>
                <a:gd name="T49" fmla="*/ 162 h 854"/>
                <a:gd name="T50" fmla="*/ 14 w 1166"/>
                <a:gd name="T51" fmla="*/ 154 h 854"/>
                <a:gd name="T52" fmla="*/ 16 w 1166"/>
                <a:gd name="T53" fmla="*/ 147 h 854"/>
                <a:gd name="T54" fmla="*/ 10 w 1166"/>
                <a:gd name="T55" fmla="*/ 141 h 854"/>
                <a:gd name="T56" fmla="*/ 11 w 1166"/>
                <a:gd name="T57" fmla="*/ 129 h 854"/>
                <a:gd name="T58" fmla="*/ 16 w 1166"/>
                <a:gd name="T59" fmla="*/ 128 h 854"/>
                <a:gd name="T60" fmla="*/ 19 w 1166"/>
                <a:gd name="T61" fmla="*/ 122 h 854"/>
                <a:gd name="T62" fmla="*/ 17 w 1166"/>
                <a:gd name="T63" fmla="*/ 119 h 854"/>
                <a:gd name="T64" fmla="*/ 12 w 1166"/>
                <a:gd name="T65" fmla="*/ 114 h 854"/>
                <a:gd name="T66" fmla="*/ 14 w 1166"/>
                <a:gd name="T67" fmla="*/ 101 h 854"/>
                <a:gd name="T68" fmla="*/ 12 w 1166"/>
                <a:gd name="T69" fmla="*/ 87 h 854"/>
                <a:gd name="T70" fmla="*/ 15 w 1166"/>
                <a:gd name="T71" fmla="*/ 66 h 854"/>
                <a:gd name="T72" fmla="*/ 9 w 1166"/>
                <a:gd name="T73" fmla="*/ 32 h 854"/>
                <a:gd name="T74" fmla="*/ 13 w 1166"/>
                <a:gd name="T75" fmla="*/ 15 h 854"/>
                <a:gd name="T76" fmla="*/ 68 w 1166"/>
                <a:gd name="T77" fmla="*/ 50 h 854"/>
                <a:gd name="T78" fmla="*/ 92 w 1166"/>
                <a:gd name="T79" fmla="*/ 60 h 854"/>
                <a:gd name="T80" fmla="*/ 102 w 1166"/>
                <a:gd name="T81" fmla="*/ 62 h 854"/>
                <a:gd name="T82" fmla="*/ 106 w 1166"/>
                <a:gd name="T83" fmla="*/ 84 h 854"/>
                <a:gd name="T84" fmla="*/ 99 w 1166"/>
                <a:gd name="T85" fmla="*/ 92 h 854"/>
                <a:gd name="T86" fmla="*/ 97 w 1166"/>
                <a:gd name="T87" fmla="*/ 107 h 854"/>
                <a:gd name="T88" fmla="*/ 97 w 1166"/>
                <a:gd name="T89" fmla="*/ 113 h 854"/>
                <a:gd name="T90" fmla="*/ 96 w 1166"/>
                <a:gd name="T91" fmla="*/ 119 h 854"/>
                <a:gd name="T92" fmla="*/ 106 w 1166"/>
                <a:gd name="T93" fmla="*/ 119 h 854"/>
                <a:gd name="T94" fmla="*/ 113 w 1166"/>
                <a:gd name="T95" fmla="*/ 99 h 854"/>
                <a:gd name="T96" fmla="*/ 126 w 1166"/>
                <a:gd name="T97" fmla="*/ 82 h 854"/>
                <a:gd name="T98" fmla="*/ 123 w 1166"/>
                <a:gd name="T99" fmla="*/ 64 h 854"/>
                <a:gd name="T100" fmla="*/ 114 w 1166"/>
                <a:gd name="T101" fmla="*/ 40 h 854"/>
                <a:gd name="T102" fmla="*/ 121 w 1166"/>
                <a:gd name="T103" fmla="*/ 40 h 854"/>
                <a:gd name="T104" fmla="*/ 125 w 1166"/>
                <a:gd name="T105" fmla="*/ 20 h 854"/>
                <a:gd name="T106" fmla="*/ 118 w 1166"/>
                <a:gd name="T107" fmla="*/ 13 h 854"/>
                <a:gd name="T108" fmla="*/ 195 w 1166"/>
                <a:gd name="T109" fmla="*/ 21 h 854"/>
                <a:gd name="T110" fmla="*/ 389 w 1166"/>
                <a:gd name="T111" fmla="*/ 71 h 854"/>
                <a:gd name="T112" fmla="*/ 346 w 1166"/>
                <a:gd name="T113" fmla="*/ 255 h 854"/>
                <a:gd name="T114" fmla="*/ 350 w 1166"/>
                <a:gd name="T115" fmla="*/ 268 h 854"/>
                <a:gd name="T116" fmla="*/ 350 w 1166"/>
                <a:gd name="T117" fmla="*/ 268 h 85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66"/>
                <a:gd name="T178" fmla="*/ 0 h 854"/>
                <a:gd name="T179" fmla="*/ 1166 w 1166"/>
                <a:gd name="T180" fmla="*/ 854 h 85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66" h="854">
                  <a:moveTo>
                    <a:pt x="1048" y="805"/>
                  </a:moveTo>
                  <a:lnTo>
                    <a:pt x="1045" y="816"/>
                  </a:lnTo>
                  <a:lnTo>
                    <a:pt x="1038" y="826"/>
                  </a:lnTo>
                  <a:lnTo>
                    <a:pt x="1040" y="854"/>
                  </a:lnTo>
                  <a:lnTo>
                    <a:pt x="731" y="782"/>
                  </a:lnTo>
                  <a:lnTo>
                    <a:pt x="710" y="792"/>
                  </a:lnTo>
                  <a:lnTo>
                    <a:pt x="694" y="792"/>
                  </a:lnTo>
                  <a:lnTo>
                    <a:pt x="678" y="786"/>
                  </a:lnTo>
                  <a:lnTo>
                    <a:pt x="658" y="785"/>
                  </a:lnTo>
                  <a:lnTo>
                    <a:pt x="646" y="780"/>
                  </a:lnTo>
                  <a:lnTo>
                    <a:pt x="630" y="780"/>
                  </a:lnTo>
                  <a:lnTo>
                    <a:pt x="613" y="785"/>
                  </a:lnTo>
                  <a:lnTo>
                    <a:pt x="591" y="780"/>
                  </a:lnTo>
                  <a:lnTo>
                    <a:pt x="571" y="780"/>
                  </a:lnTo>
                  <a:lnTo>
                    <a:pt x="549" y="790"/>
                  </a:lnTo>
                  <a:lnTo>
                    <a:pt x="532" y="793"/>
                  </a:lnTo>
                  <a:lnTo>
                    <a:pt x="494" y="789"/>
                  </a:lnTo>
                  <a:lnTo>
                    <a:pt x="484" y="782"/>
                  </a:lnTo>
                  <a:lnTo>
                    <a:pt x="461" y="773"/>
                  </a:lnTo>
                  <a:lnTo>
                    <a:pt x="390" y="782"/>
                  </a:lnTo>
                  <a:lnTo>
                    <a:pt x="376" y="763"/>
                  </a:lnTo>
                  <a:lnTo>
                    <a:pt x="317" y="745"/>
                  </a:lnTo>
                  <a:lnTo>
                    <a:pt x="290" y="741"/>
                  </a:lnTo>
                  <a:lnTo>
                    <a:pt x="253" y="745"/>
                  </a:lnTo>
                  <a:lnTo>
                    <a:pt x="200" y="741"/>
                  </a:lnTo>
                  <a:lnTo>
                    <a:pt x="155" y="718"/>
                  </a:lnTo>
                  <a:lnTo>
                    <a:pt x="146" y="701"/>
                  </a:lnTo>
                  <a:lnTo>
                    <a:pt x="149" y="645"/>
                  </a:lnTo>
                  <a:lnTo>
                    <a:pt x="153" y="634"/>
                  </a:lnTo>
                  <a:lnTo>
                    <a:pt x="148" y="600"/>
                  </a:lnTo>
                  <a:lnTo>
                    <a:pt x="115" y="576"/>
                  </a:lnTo>
                  <a:lnTo>
                    <a:pt x="91" y="572"/>
                  </a:lnTo>
                  <a:lnTo>
                    <a:pt x="87" y="565"/>
                  </a:lnTo>
                  <a:lnTo>
                    <a:pt x="74" y="552"/>
                  </a:lnTo>
                  <a:lnTo>
                    <a:pt x="46" y="539"/>
                  </a:lnTo>
                  <a:lnTo>
                    <a:pt x="42" y="536"/>
                  </a:lnTo>
                  <a:lnTo>
                    <a:pt x="15" y="519"/>
                  </a:lnTo>
                  <a:lnTo>
                    <a:pt x="6" y="517"/>
                  </a:lnTo>
                  <a:lnTo>
                    <a:pt x="0" y="516"/>
                  </a:lnTo>
                  <a:lnTo>
                    <a:pt x="0" y="507"/>
                  </a:lnTo>
                  <a:lnTo>
                    <a:pt x="8" y="481"/>
                  </a:lnTo>
                  <a:lnTo>
                    <a:pt x="13" y="468"/>
                  </a:lnTo>
                  <a:lnTo>
                    <a:pt x="13" y="458"/>
                  </a:lnTo>
                  <a:lnTo>
                    <a:pt x="13" y="451"/>
                  </a:lnTo>
                  <a:lnTo>
                    <a:pt x="18" y="450"/>
                  </a:lnTo>
                  <a:lnTo>
                    <a:pt x="22" y="451"/>
                  </a:lnTo>
                  <a:lnTo>
                    <a:pt x="23" y="467"/>
                  </a:lnTo>
                  <a:lnTo>
                    <a:pt x="22" y="476"/>
                  </a:lnTo>
                  <a:lnTo>
                    <a:pt x="20" y="481"/>
                  </a:lnTo>
                  <a:lnTo>
                    <a:pt x="22" y="488"/>
                  </a:lnTo>
                  <a:lnTo>
                    <a:pt x="42" y="468"/>
                  </a:lnTo>
                  <a:lnTo>
                    <a:pt x="41" y="462"/>
                  </a:lnTo>
                  <a:lnTo>
                    <a:pt x="41" y="451"/>
                  </a:lnTo>
                  <a:lnTo>
                    <a:pt x="49" y="441"/>
                  </a:lnTo>
                  <a:lnTo>
                    <a:pt x="42" y="428"/>
                  </a:lnTo>
                  <a:lnTo>
                    <a:pt x="31" y="424"/>
                  </a:lnTo>
                  <a:lnTo>
                    <a:pt x="29" y="390"/>
                  </a:lnTo>
                  <a:lnTo>
                    <a:pt x="34" y="387"/>
                  </a:lnTo>
                  <a:lnTo>
                    <a:pt x="46" y="390"/>
                  </a:lnTo>
                  <a:lnTo>
                    <a:pt x="49" y="386"/>
                  </a:lnTo>
                  <a:lnTo>
                    <a:pt x="71" y="380"/>
                  </a:lnTo>
                  <a:lnTo>
                    <a:pt x="57" y="367"/>
                  </a:lnTo>
                  <a:lnTo>
                    <a:pt x="57" y="363"/>
                  </a:lnTo>
                  <a:lnTo>
                    <a:pt x="51" y="358"/>
                  </a:lnTo>
                  <a:lnTo>
                    <a:pt x="35" y="369"/>
                  </a:lnTo>
                  <a:lnTo>
                    <a:pt x="35" y="344"/>
                  </a:lnTo>
                  <a:lnTo>
                    <a:pt x="35" y="331"/>
                  </a:lnTo>
                  <a:lnTo>
                    <a:pt x="41" y="303"/>
                  </a:lnTo>
                  <a:lnTo>
                    <a:pt x="38" y="282"/>
                  </a:lnTo>
                  <a:lnTo>
                    <a:pt x="35" y="263"/>
                  </a:lnTo>
                  <a:lnTo>
                    <a:pt x="41" y="218"/>
                  </a:lnTo>
                  <a:lnTo>
                    <a:pt x="44" y="199"/>
                  </a:lnTo>
                  <a:lnTo>
                    <a:pt x="25" y="139"/>
                  </a:lnTo>
                  <a:lnTo>
                    <a:pt x="26" y="97"/>
                  </a:lnTo>
                  <a:lnTo>
                    <a:pt x="34" y="75"/>
                  </a:lnTo>
                  <a:lnTo>
                    <a:pt x="39" y="44"/>
                  </a:lnTo>
                  <a:lnTo>
                    <a:pt x="148" y="120"/>
                  </a:lnTo>
                  <a:lnTo>
                    <a:pt x="205" y="150"/>
                  </a:lnTo>
                  <a:lnTo>
                    <a:pt x="249" y="165"/>
                  </a:lnTo>
                  <a:lnTo>
                    <a:pt x="275" y="181"/>
                  </a:lnTo>
                  <a:lnTo>
                    <a:pt x="298" y="181"/>
                  </a:lnTo>
                  <a:lnTo>
                    <a:pt x="307" y="185"/>
                  </a:lnTo>
                  <a:lnTo>
                    <a:pt x="316" y="199"/>
                  </a:lnTo>
                  <a:lnTo>
                    <a:pt x="319" y="253"/>
                  </a:lnTo>
                  <a:lnTo>
                    <a:pt x="316" y="265"/>
                  </a:lnTo>
                  <a:lnTo>
                    <a:pt x="298" y="277"/>
                  </a:lnTo>
                  <a:lnTo>
                    <a:pt x="291" y="301"/>
                  </a:lnTo>
                  <a:lnTo>
                    <a:pt x="291" y="321"/>
                  </a:lnTo>
                  <a:lnTo>
                    <a:pt x="293" y="331"/>
                  </a:lnTo>
                  <a:lnTo>
                    <a:pt x="291" y="341"/>
                  </a:lnTo>
                  <a:lnTo>
                    <a:pt x="287" y="350"/>
                  </a:lnTo>
                  <a:lnTo>
                    <a:pt x="287" y="358"/>
                  </a:lnTo>
                  <a:lnTo>
                    <a:pt x="297" y="367"/>
                  </a:lnTo>
                  <a:lnTo>
                    <a:pt x="317" y="357"/>
                  </a:lnTo>
                  <a:lnTo>
                    <a:pt x="332" y="308"/>
                  </a:lnTo>
                  <a:lnTo>
                    <a:pt x="339" y="298"/>
                  </a:lnTo>
                  <a:lnTo>
                    <a:pt x="348" y="275"/>
                  </a:lnTo>
                  <a:lnTo>
                    <a:pt x="378" y="246"/>
                  </a:lnTo>
                  <a:lnTo>
                    <a:pt x="379" y="234"/>
                  </a:lnTo>
                  <a:lnTo>
                    <a:pt x="368" y="191"/>
                  </a:lnTo>
                  <a:lnTo>
                    <a:pt x="345" y="130"/>
                  </a:lnTo>
                  <a:lnTo>
                    <a:pt x="343" y="120"/>
                  </a:lnTo>
                  <a:lnTo>
                    <a:pt x="350" y="116"/>
                  </a:lnTo>
                  <a:lnTo>
                    <a:pt x="362" y="120"/>
                  </a:lnTo>
                  <a:lnTo>
                    <a:pt x="376" y="92"/>
                  </a:lnTo>
                  <a:lnTo>
                    <a:pt x="374" y="61"/>
                  </a:lnTo>
                  <a:lnTo>
                    <a:pt x="355" y="61"/>
                  </a:lnTo>
                  <a:lnTo>
                    <a:pt x="353" y="40"/>
                  </a:lnTo>
                  <a:lnTo>
                    <a:pt x="352" y="0"/>
                  </a:lnTo>
                  <a:lnTo>
                    <a:pt x="584" y="64"/>
                  </a:lnTo>
                  <a:lnTo>
                    <a:pt x="802" y="123"/>
                  </a:lnTo>
                  <a:lnTo>
                    <a:pt x="1166" y="213"/>
                  </a:lnTo>
                  <a:lnTo>
                    <a:pt x="1045" y="759"/>
                  </a:lnTo>
                  <a:lnTo>
                    <a:pt x="1038" y="767"/>
                  </a:lnTo>
                  <a:lnTo>
                    <a:pt x="1038" y="786"/>
                  </a:lnTo>
                  <a:lnTo>
                    <a:pt x="1048" y="80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nvGrpSpPr>
          <p:cNvPr id="321" name="Group 243"/>
          <p:cNvGrpSpPr>
            <a:grpSpLocks/>
          </p:cNvGrpSpPr>
          <p:nvPr/>
        </p:nvGrpSpPr>
        <p:grpSpPr bwMode="auto">
          <a:xfrm>
            <a:off x="7584301" y="2543361"/>
            <a:ext cx="1331913" cy="835025"/>
            <a:chOff x="3552" y="970"/>
            <a:chExt cx="839" cy="526"/>
          </a:xfrm>
        </p:grpSpPr>
        <p:sp>
          <p:nvSpPr>
            <p:cNvPr id="322" name="Freeform 38"/>
            <p:cNvSpPr>
              <a:spLocks/>
            </p:cNvSpPr>
            <p:nvPr/>
          </p:nvSpPr>
          <p:spPr bwMode="auto">
            <a:xfrm>
              <a:off x="3601" y="1398"/>
              <a:ext cx="100" cy="98"/>
            </a:xfrm>
            <a:custGeom>
              <a:avLst/>
              <a:gdLst>
                <a:gd name="T0" fmla="*/ 0 w 300"/>
                <a:gd name="T1" fmla="*/ 21 h 296"/>
                <a:gd name="T2" fmla="*/ 33 w 300"/>
                <a:gd name="T3" fmla="*/ 13 h 296"/>
                <a:gd name="T4" fmla="*/ 37 w 300"/>
                <a:gd name="T5" fmla="*/ 16 h 296"/>
                <a:gd name="T6" fmla="*/ 38 w 300"/>
                <a:gd name="T7" fmla="*/ 16 h 296"/>
                <a:gd name="T8" fmla="*/ 38 w 300"/>
                <a:gd name="T9" fmla="*/ 13 h 296"/>
                <a:gd name="T10" fmla="*/ 88 w 300"/>
                <a:gd name="T11" fmla="*/ 0 h 296"/>
                <a:gd name="T12" fmla="*/ 100 w 300"/>
                <a:gd name="T13" fmla="*/ 41 h 296"/>
                <a:gd name="T14" fmla="*/ 98 w 300"/>
                <a:gd name="T15" fmla="*/ 45 h 296"/>
                <a:gd name="T16" fmla="*/ 97 w 300"/>
                <a:gd name="T17" fmla="*/ 47 h 296"/>
                <a:gd name="T18" fmla="*/ 97 w 300"/>
                <a:gd name="T19" fmla="*/ 49 h 296"/>
                <a:gd name="T20" fmla="*/ 98 w 300"/>
                <a:gd name="T21" fmla="*/ 51 h 296"/>
                <a:gd name="T22" fmla="*/ 92 w 300"/>
                <a:gd name="T23" fmla="*/ 52 h 296"/>
                <a:gd name="T24" fmla="*/ 75 w 300"/>
                <a:gd name="T25" fmla="*/ 58 h 296"/>
                <a:gd name="T26" fmla="*/ 70 w 300"/>
                <a:gd name="T27" fmla="*/ 58 h 296"/>
                <a:gd name="T28" fmla="*/ 69 w 300"/>
                <a:gd name="T29" fmla="*/ 60 h 296"/>
                <a:gd name="T30" fmla="*/ 69 w 300"/>
                <a:gd name="T31" fmla="*/ 63 h 296"/>
                <a:gd name="T32" fmla="*/ 67 w 300"/>
                <a:gd name="T33" fmla="*/ 63 h 296"/>
                <a:gd name="T34" fmla="*/ 57 w 300"/>
                <a:gd name="T35" fmla="*/ 65 h 296"/>
                <a:gd name="T36" fmla="*/ 43 w 300"/>
                <a:gd name="T37" fmla="*/ 71 h 296"/>
                <a:gd name="T38" fmla="*/ 42 w 300"/>
                <a:gd name="T39" fmla="*/ 69 h 296"/>
                <a:gd name="T40" fmla="*/ 34 w 300"/>
                <a:gd name="T41" fmla="*/ 78 h 296"/>
                <a:gd name="T42" fmla="*/ 15 w 300"/>
                <a:gd name="T43" fmla="*/ 94 h 296"/>
                <a:gd name="T44" fmla="*/ 7 w 300"/>
                <a:gd name="T45" fmla="*/ 98 h 296"/>
                <a:gd name="T46" fmla="*/ 1 w 300"/>
                <a:gd name="T47" fmla="*/ 92 h 296"/>
                <a:gd name="T48" fmla="*/ 10 w 300"/>
                <a:gd name="T49" fmla="*/ 83 h 296"/>
                <a:gd name="T50" fmla="*/ 11 w 300"/>
                <a:gd name="T51" fmla="*/ 79 h 296"/>
                <a:gd name="T52" fmla="*/ 7 w 300"/>
                <a:gd name="T53" fmla="*/ 74 h 296"/>
                <a:gd name="T54" fmla="*/ 0 w 300"/>
                <a:gd name="T55" fmla="*/ 21 h 296"/>
                <a:gd name="T56" fmla="*/ 0 w 300"/>
                <a:gd name="T57" fmla="*/ 21 h 2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0"/>
                <a:gd name="T88" fmla="*/ 0 h 296"/>
                <a:gd name="T89" fmla="*/ 300 w 300"/>
                <a:gd name="T90" fmla="*/ 296 h 2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0" h="296">
                  <a:moveTo>
                    <a:pt x="0" y="62"/>
                  </a:moveTo>
                  <a:lnTo>
                    <a:pt x="100" y="39"/>
                  </a:lnTo>
                  <a:lnTo>
                    <a:pt x="110" y="49"/>
                  </a:lnTo>
                  <a:lnTo>
                    <a:pt x="113" y="47"/>
                  </a:lnTo>
                  <a:lnTo>
                    <a:pt x="114" y="39"/>
                  </a:lnTo>
                  <a:lnTo>
                    <a:pt x="263" y="0"/>
                  </a:lnTo>
                  <a:lnTo>
                    <a:pt x="300" y="123"/>
                  </a:lnTo>
                  <a:lnTo>
                    <a:pt x="295" y="135"/>
                  </a:lnTo>
                  <a:lnTo>
                    <a:pt x="291" y="143"/>
                  </a:lnTo>
                  <a:lnTo>
                    <a:pt x="292" y="147"/>
                  </a:lnTo>
                  <a:lnTo>
                    <a:pt x="295" y="153"/>
                  </a:lnTo>
                  <a:lnTo>
                    <a:pt x="275" y="156"/>
                  </a:lnTo>
                  <a:lnTo>
                    <a:pt x="226" y="176"/>
                  </a:lnTo>
                  <a:lnTo>
                    <a:pt x="211" y="175"/>
                  </a:lnTo>
                  <a:lnTo>
                    <a:pt x="207" y="180"/>
                  </a:lnTo>
                  <a:lnTo>
                    <a:pt x="207" y="189"/>
                  </a:lnTo>
                  <a:lnTo>
                    <a:pt x="201" y="190"/>
                  </a:lnTo>
                  <a:lnTo>
                    <a:pt x="172" y="196"/>
                  </a:lnTo>
                  <a:lnTo>
                    <a:pt x="130" y="215"/>
                  </a:lnTo>
                  <a:lnTo>
                    <a:pt x="126" y="208"/>
                  </a:lnTo>
                  <a:lnTo>
                    <a:pt x="101" y="235"/>
                  </a:lnTo>
                  <a:lnTo>
                    <a:pt x="45" y="284"/>
                  </a:lnTo>
                  <a:lnTo>
                    <a:pt x="22" y="296"/>
                  </a:lnTo>
                  <a:lnTo>
                    <a:pt x="4" y="279"/>
                  </a:lnTo>
                  <a:lnTo>
                    <a:pt x="30" y="251"/>
                  </a:lnTo>
                  <a:lnTo>
                    <a:pt x="32" y="238"/>
                  </a:lnTo>
                  <a:lnTo>
                    <a:pt x="20" y="225"/>
                  </a:lnTo>
                  <a:lnTo>
                    <a:pt x="0" y="62"/>
                  </a:lnTo>
                  <a:close/>
                </a:path>
              </a:pathLst>
            </a:custGeom>
            <a:solidFill>
              <a:srgbClr val="E0C9E1"/>
            </a:solidFill>
            <a:ln w="9525">
              <a:noFill/>
              <a:round/>
              <a:headEnd/>
              <a:tailEnd/>
            </a:ln>
          </p:spPr>
          <p:txBody>
            <a:bodyPr>
              <a:prstTxWarp prst="textNoShape">
                <a:avLst/>
              </a:prstTxWarp>
            </a:bodyPr>
            <a:lstStyle/>
            <a:p>
              <a:endParaRPr lang="en-US">
                <a:latin typeface="Times New Roman"/>
                <a:cs typeface="Times New Roman"/>
              </a:endParaRPr>
            </a:p>
          </p:txBody>
        </p:sp>
        <p:sp>
          <p:nvSpPr>
            <p:cNvPr id="323" name="Freeform 39"/>
            <p:cNvSpPr>
              <a:spLocks/>
            </p:cNvSpPr>
            <p:nvPr/>
          </p:nvSpPr>
          <p:spPr bwMode="auto">
            <a:xfrm>
              <a:off x="3688" y="1393"/>
              <a:ext cx="52" cy="56"/>
            </a:xfrm>
            <a:custGeom>
              <a:avLst/>
              <a:gdLst>
                <a:gd name="T0" fmla="*/ 0 w 154"/>
                <a:gd name="T1" fmla="*/ 5 h 169"/>
                <a:gd name="T2" fmla="*/ 12 w 154"/>
                <a:gd name="T3" fmla="*/ 46 h 169"/>
                <a:gd name="T4" fmla="*/ 11 w 154"/>
                <a:gd name="T5" fmla="*/ 50 h 169"/>
                <a:gd name="T6" fmla="*/ 9 w 154"/>
                <a:gd name="T7" fmla="*/ 52 h 169"/>
                <a:gd name="T8" fmla="*/ 10 w 154"/>
                <a:gd name="T9" fmla="*/ 54 h 169"/>
                <a:gd name="T10" fmla="*/ 11 w 154"/>
                <a:gd name="T11" fmla="*/ 56 h 169"/>
                <a:gd name="T12" fmla="*/ 14 w 154"/>
                <a:gd name="T13" fmla="*/ 56 h 169"/>
                <a:gd name="T14" fmla="*/ 24 w 154"/>
                <a:gd name="T15" fmla="*/ 49 h 169"/>
                <a:gd name="T16" fmla="*/ 30 w 154"/>
                <a:gd name="T17" fmla="*/ 44 h 169"/>
                <a:gd name="T18" fmla="*/ 30 w 154"/>
                <a:gd name="T19" fmla="*/ 39 h 169"/>
                <a:gd name="T20" fmla="*/ 29 w 154"/>
                <a:gd name="T21" fmla="*/ 36 h 169"/>
                <a:gd name="T22" fmla="*/ 29 w 154"/>
                <a:gd name="T23" fmla="*/ 29 h 169"/>
                <a:gd name="T24" fmla="*/ 33 w 154"/>
                <a:gd name="T25" fmla="*/ 25 h 169"/>
                <a:gd name="T26" fmla="*/ 35 w 154"/>
                <a:gd name="T27" fmla="*/ 27 h 169"/>
                <a:gd name="T28" fmla="*/ 35 w 154"/>
                <a:gd name="T29" fmla="*/ 30 h 169"/>
                <a:gd name="T30" fmla="*/ 35 w 154"/>
                <a:gd name="T31" fmla="*/ 39 h 169"/>
                <a:gd name="T32" fmla="*/ 37 w 154"/>
                <a:gd name="T33" fmla="*/ 42 h 169"/>
                <a:gd name="T34" fmla="*/ 40 w 154"/>
                <a:gd name="T35" fmla="*/ 41 h 169"/>
                <a:gd name="T36" fmla="*/ 40 w 154"/>
                <a:gd name="T37" fmla="*/ 36 h 169"/>
                <a:gd name="T38" fmla="*/ 43 w 154"/>
                <a:gd name="T39" fmla="*/ 36 h 169"/>
                <a:gd name="T40" fmla="*/ 46 w 154"/>
                <a:gd name="T41" fmla="*/ 32 h 169"/>
                <a:gd name="T42" fmla="*/ 51 w 154"/>
                <a:gd name="T43" fmla="*/ 32 h 169"/>
                <a:gd name="T44" fmla="*/ 52 w 154"/>
                <a:gd name="T45" fmla="*/ 31 h 169"/>
                <a:gd name="T46" fmla="*/ 48 w 154"/>
                <a:gd name="T47" fmla="*/ 27 h 169"/>
                <a:gd name="T48" fmla="*/ 48 w 154"/>
                <a:gd name="T49" fmla="*/ 25 h 169"/>
                <a:gd name="T50" fmla="*/ 45 w 154"/>
                <a:gd name="T51" fmla="*/ 24 h 169"/>
                <a:gd name="T52" fmla="*/ 44 w 154"/>
                <a:gd name="T53" fmla="*/ 22 h 169"/>
                <a:gd name="T54" fmla="*/ 40 w 154"/>
                <a:gd name="T55" fmla="*/ 20 h 169"/>
                <a:gd name="T56" fmla="*/ 40 w 154"/>
                <a:gd name="T57" fmla="*/ 18 h 169"/>
                <a:gd name="T58" fmla="*/ 30 w 154"/>
                <a:gd name="T59" fmla="*/ 15 h 169"/>
                <a:gd name="T60" fmla="*/ 27 w 154"/>
                <a:gd name="T61" fmla="*/ 8 h 169"/>
                <a:gd name="T62" fmla="*/ 24 w 154"/>
                <a:gd name="T63" fmla="*/ 7 h 169"/>
                <a:gd name="T64" fmla="*/ 21 w 154"/>
                <a:gd name="T65" fmla="*/ 0 h 169"/>
                <a:gd name="T66" fmla="*/ 0 w 154"/>
                <a:gd name="T67" fmla="*/ 5 h 169"/>
                <a:gd name="T68" fmla="*/ 0 w 154"/>
                <a:gd name="T69" fmla="*/ 5 h 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4"/>
                <a:gd name="T106" fmla="*/ 0 h 169"/>
                <a:gd name="T107" fmla="*/ 154 w 154"/>
                <a:gd name="T108" fmla="*/ 169 h 16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4" h="169">
                  <a:moveTo>
                    <a:pt x="0" y="15"/>
                  </a:moveTo>
                  <a:lnTo>
                    <a:pt x="37" y="138"/>
                  </a:lnTo>
                  <a:lnTo>
                    <a:pt x="32" y="150"/>
                  </a:lnTo>
                  <a:lnTo>
                    <a:pt x="28" y="158"/>
                  </a:lnTo>
                  <a:lnTo>
                    <a:pt x="29" y="162"/>
                  </a:lnTo>
                  <a:lnTo>
                    <a:pt x="32" y="168"/>
                  </a:lnTo>
                  <a:lnTo>
                    <a:pt x="41" y="169"/>
                  </a:lnTo>
                  <a:lnTo>
                    <a:pt x="71" y="148"/>
                  </a:lnTo>
                  <a:lnTo>
                    <a:pt x="90" y="132"/>
                  </a:lnTo>
                  <a:lnTo>
                    <a:pt x="90" y="117"/>
                  </a:lnTo>
                  <a:lnTo>
                    <a:pt x="86" y="109"/>
                  </a:lnTo>
                  <a:lnTo>
                    <a:pt x="86" y="88"/>
                  </a:lnTo>
                  <a:lnTo>
                    <a:pt x="99" y="74"/>
                  </a:lnTo>
                  <a:lnTo>
                    <a:pt x="104" y="80"/>
                  </a:lnTo>
                  <a:lnTo>
                    <a:pt x="104" y="91"/>
                  </a:lnTo>
                  <a:lnTo>
                    <a:pt x="104" y="117"/>
                  </a:lnTo>
                  <a:lnTo>
                    <a:pt x="109" y="126"/>
                  </a:lnTo>
                  <a:lnTo>
                    <a:pt x="119" y="124"/>
                  </a:lnTo>
                  <a:lnTo>
                    <a:pt x="119" y="109"/>
                  </a:lnTo>
                  <a:lnTo>
                    <a:pt x="126" y="109"/>
                  </a:lnTo>
                  <a:lnTo>
                    <a:pt x="137" y="98"/>
                  </a:lnTo>
                  <a:lnTo>
                    <a:pt x="152" y="97"/>
                  </a:lnTo>
                  <a:lnTo>
                    <a:pt x="154" y="94"/>
                  </a:lnTo>
                  <a:lnTo>
                    <a:pt x="142" y="81"/>
                  </a:lnTo>
                  <a:lnTo>
                    <a:pt x="141" y="74"/>
                  </a:lnTo>
                  <a:lnTo>
                    <a:pt x="134" y="72"/>
                  </a:lnTo>
                  <a:lnTo>
                    <a:pt x="130" y="67"/>
                  </a:lnTo>
                  <a:lnTo>
                    <a:pt x="118" y="61"/>
                  </a:lnTo>
                  <a:lnTo>
                    <a:pt x="118" y="54"/>
                  </a:lnTo>
                  <a:lnTo>
                    <a:pt x="89" y="46"/>
                  </a:lnTo>
                  <a:lnTo>
                    <a:pt x="80" y="24"/>
                  </a:lnTo>
                  <a:lnTo>
                    <a:pt x="70" y="21"/>
                  </a:lnTo>
                  <a:lnTo>
                    <a:pt x="63" y="0"/>
                  </a:lnTo>
                  <a:lnTo>
                    <a:pt x="0" y="15"/>
                  </a:lnTo>
                  <a:close/>
                </a:path>
              </a:pathLst>
            </a:custGeom>
            <a:solidFill>
              <a:srgbClr val="E0C9E1"/>
            </a:solidFill>
            <a:ln w="9525">
              <a:noFill/>
              <a:round/>
              <a:headEnd/>
              <a:tailEnd/>
            </a:ln>
          </p:spPr>
          <p:txBody>
            <a:bodyPr>
              <a:prstTxWarp prst="textNoShape">
                <a:avLst/>
              </a:prstTxWarp>
            </a:bodyPr>
            <a:lstStyle/>
            <a:p>
              <a:endParaRPr lang="en-US">
                <a:latin typeface="Times New Roman"/>
                <a:cs typeface="Times New Roman"/>
              </a:endParaRPr>
            </a:p>
          </p:txBody>
        </p:sp>
        <p:sp>
          <p:nvSpPr>
            <p:cNvPr id="324" name="Freeform 40"/>
            <p:cNvSpPr>
              <a:spLocks/>
            </p:cNvSpPr>
            <p:nvPr/>
          </p:nvSpPr>
          <p:spPr bwMode="auto">
            <a:xfrm>
              <a:off x="3598" y="1324"/>
              <a:ext cx="194" cy="100"/>
            </a:xfrm>
            <a:custGeom>
              <a:avLst/>
              <a:gdLst>
                <a:gd name="T0" fmla="*/ 40 w 583"/>
                <a:gd name="T1" fmla="*/ 34 h 300"/>
                <a:gd name="T2" fmla="*/ 104 w 583"/>
                <a:gd name="T3" fmla="*/ 17 h 300"/>
                <a:gd name="T4" fmla="*/ 107 w 583"/>
                <a:gd name="T5" fmla="*/ 17 h 300"/>
                <a:gd name="T6" fmla="*/ 107 w 583"/>
                <a:gd name="T7" fmla="*/ 10 h 300"/>
                <a:gd name="T8" fmla="*/ 117 w 583"/>
                <a:gd name="T9" fmla="*/ 1 h 300"/>
                <a:gd name="T10" fmla="*/ 124 w 583"/>
                <a:gd name="T11" fmla="*/ 2 h 300"/>
                <a:gd name="T12" fmla="*/ 134 w 583"/>
                <a:gd name="T13" fmla="*/ 16 h 300"/>
                <a:gd name="T14" fmla="*/ 135 w 583"/>
                <a:gd name="T15" fmla="*/ 22 h 300"/>
                <a:gd name="T16" fmla="*/ 128 w 583"/>
                <a:gd name="T17" fmla="*/ 31 h 300"/>
                <a:gd name="T18" fmla="*/ 126 w 583"/>
                <a:gd name="T19" fmla="*/ 43 h 300"/>
                <a:gd name="T20" fmla="*/ 140 w 583"/>
                <a:gd name="T21" fmla="*/ 47 h 300"/>
                <a:gd name="T22" fmla="*/ 156 w 583"/>
                <a:gd name="T23" fmla="*/ 66 h 300"/>
                <a:gd name="T24" fmla="*/ 174 w 583"/>
                <a:gd name="T25" fmla="*/ 73 h 300"/>
                <a:gd name="T26" fmla="*/ 187 w 583"/>
                <a:gd name="T27" fmla="*/ 61 h 300"/>
                <a:gd name="T28" fmla="*/ 179 w 583"/>
                <a:gd name="T29" fmla="*/ 53 h 300"/>
                <a:gd name="T30" fmla="*/ 173 w 583"/>
                <a:gd name="T31" fmla="*/ 47 h 300"/>
                <a:gd name="T32" fmla="*/ 180 w 583"/>
                <a:gd name="T33" fmla="*/ 47 h 300"/>
                <a:gd name="T34" fmla="*/ 194 w 583"/>
                <a:gd name="T35" fmla="*/ 73 h 300"/>
                <a:gd name="T36" fmla="*/ 188 w 583"/>
                <a:gd name="T37" fmla="*/ 75 h 300"/>
                <a:gd name="T38" fmla="*/ 173 w 583"/>
                <a:gd name="T39" fmla="*/ 84 h 300"/>
                <a:gd name="T40" fmla="*/ 161 w 583"/>
                <a:gd name="T41" fmla="*/ 91 h 300"/>
                <a:gd name="T42" fmla="*/ 159 w 583"/>
                <a:gd name="T43" fmla="*/ 87 h 300"/>
                <a:gd name="T44" fmla="*/ 155 w 583"/>
                <a:gd name="T45" fmla="*/ 81 h 300"/>
                <a:gd name="T46" fmla="*/ 143 w 583"/>
                <a:gd name="T47" fmla="*/ 98 h 300"/>
                <a:gd name="T48" fmla="*/ 137 w 583"/>
                <a:gd name="T49" fmla="*/ 96 h 300"/>
                <a:gd name="T50" fmla="*/ 135 w 583"/>
                <a:gd name="T51" fmla="*/ 93 h 300"/>
                <a:gd name="T52" fmla="*/ 129 w 583"/>
                <a:gd name="T53" fmla="*/ 89 h 300"/>
                <a:gd name="T54" fmla="*/ 120 w 583"/>
                <a:gd name="T55" fmla="*/ 84 h 300"/>
                <a:gd name="T56" fmla="*/ 113 w 583"/>
                <a:gd name="T57" fmla="*/ 76 h 300"/>
                <a:gd name="T58" fmla="*/ 90 w 583"/>
                <a:gd name="T59" fmla="*/ 74 h 300"/>
                <a:gd name="T60" fmla="*/ 40 w 583"/>
                <a:gd name="T61" fmla="*/ 89 h 300"/>
                <a:gd name="T62" fmla="*/ 36 w 583"/>
                <a:gd name="T63" fmla="*/ 87 h 300"/>
                <a:gd name="T64" fmla="*/ 0 w 583"/>
                <a:gd name="T65" fmla="*/ 93 h 300"/>
                <a:gd name="T66" fmla="*/ 1 w 583"/>
                <a:gd name="T67" fmla="*/ 42 h 3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83"/>
                <a:gd name="T103" fmla="*/ 0 h 300"/>
                <a:gd name="T104" fmla="*/ 583 w 583"/>
                <a:gd name="T105" fmla="*/ 300 h 30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83" h="300">
                  <a:moveTo>
                    <a:pt x="2" y="127"/>
                  </a:moveTo>
                  <a:lnTo>
                    <a:pt x="121" y="101"/>
                  </a:lnTo>
                  <a:lnTo>
                    <a:pt x="309" y="57"/>
                  </a:lnTo>
                  <a:lnTo>
                    <a:pt x="312" y="50"/>
                  </a:lnTo>
                  <a:lnTo>
                    <a:pt x="316" y="45"/>
                  </a:lnTo>
                  <a:lnTo>
                    <a:pt x="322" y="50"/>
                  </a:lnTo>
                  <a:lnTo>
                    <a:pt x="325" y="45"/>
                  </a:lnTo>
                  <a:lnTo>
                    <a:pt x="322" y="31"/>
                  </a:lnTo>
                  <a:lnTo>
                    <a:pt x="338" y="26"/>
                  </a:lnTo>
                  <a:lnTo>
                    <a:pt x="351" y="4"/>
                  </a:lnTo>
                  <a:lnTo>
                    <a:pt x="363" y="0"/>
                  </a:lnTo>
                  <a:lnTo>
                    <a:pt x="374" y="5"/>
                  </a:lnTo>
                  <a:lnTo>
                    <a:pt x="380" y="31"/>
                  </a:lnTo>
                  <a:lnTo>
                    <a:pt x="403" y="49"/>
                  </a:lnTo>
                  <a:lnTo>
                    <a:pt x="408" y="59"/>
                  </a:lnTo>
                  <a:lnTo>
                    <a:pt x="405" y="66"/>
                  </a:lnTo>
                  <a:lnTo>
                    <a:pt x="394" y="72"/>
                  </a:lnTo>
                  <a:lnTo>
                    <a:pt x="384" y="92"/>
                  </a:lnTo>
                  <a:lnTo>
                    <a:pt x="377" y="115"/>
                  </a:lnTo>
                  <a:lnTo>
                    <a:pt x="379" y="128"/>
                  </a:lnTo>
                  <a:lnTo>
                    <a:pt x="401" y="128"/>
                  </a:lnTo>
                  <a:lnTo>
                    <a:pt x="422" y="140"/>
                  </a:lnTo>
                  <a:lnTo>
                    <a:pt x="457" y="175"/>
                  </a:lnTo>
                  <a:lnTo>
                    <a:pt x="468" y="197"/>
                  </a:lnTo>
                  <a:lnTo>
                    <a:pt x="484" y="216"/>
                  </a:lnTo>
                  <a:lnTo>
                    <a:pt x="523" y="218"/>
                  </a:lnTo>
                  <a:lnTo>
                    <a:pt x="546" y="208"/>
                  </a:lnTo>
                  <a:lnTo>
                    <a:pt x="561" y="182"/>
                  </a:lnTo>
                  <a:lnTo>
                    <a:pt x="553" y="176"/>
                  </a:lnTo>
                  <a:lnTo>
                    <a:pt x="538" y="160"/>
                  </a:lnTo>
                  <a:lnTo>
                    <a:pt x="517" y="153"/>
                  </a:lnTo>
                  <a:lnTo>
                    <a:pt x="519" y="141"/>
                  </a:lnTo>
                  <a:lnTo>
                    <a:pt x="535" y="141"/>
                  </a:lnTo>
                  <a:lnTo>
                    <a:pt x="541" y="141"/>
                  </a:lnTo>
                  <a:lnTo>
                    <a:pt x="567" y="180"/>
                  </a:lnTo>
                  <a:lnTo>
                    <a:pt x="583" y="218"/>
                  </a:lnTo>
                  <a:lnTo>
                    <a:pt x="581" y="237"/>
                  </a:lnTo>
                  <a:lnTo>
                    <a:pt x="565" y="225"/>
                  </a:lnTo>
                  <a:lnTo>
                    <a:pt x="546" y="238"/>
                  </a:lnTo>
                  <a:lnTo>
                    <a:pt x="519" y="251"/>
                  </a:lnTo>
                  <a:lnTo>
                    <a:pt x="491" y="274"/>
                  </a:lnTo>
                  <a:lnTo>
                    <a:pt x="483" y="274"/>
                  </a:lnTo>
                  <a:lnTo>
                    <a:pt x="477" y="271"/>
                  </a:lnTo>
                  <a:lnTo>
                    <a:pt x="477" y="261"/>
                  </a:lnTo>
                  <a:lnTo>
                    <a:pt x="472" y="242"/>
                  </a:lnTo>
                  <a:lnTo>
                    <a:pt x="467" y="242"/>
                  </a:lnTo>
                  <a:lnTo>
                    <a:pt x="451" y="270"/>
                  </a:lnTo>
                  <a:lnTo>
                    <a:pt x="431" y="294"/>
                  </a:lnTo>
                  <a:lnTo>
                    <a:pt x="425" y="300"/>
                  </a:lnTo>
                  <a:lnTo>
                    <a:pt x="413" y="287"/>
                  </a:lnTo>
                  <a:lnTo>
                    <a:pt x="412" y="280"/>
                  </a:lnTo>
                  <a:lnTo>
                    <a:pt x="405" y="278"/>
                  </a:lnTo>
                  <a:lnTo>
                    <a:pt x="401" y="273"/>
                  </a:lnTo>
                  <a:lnTo>
                    <a:pt x="389" y="267"/>
                  </a:lnTo>
                  <a:lnTo>
                    <a:pt x="389" y="260"/>
                  </a:lnTo>
                  <a:lnTo>
                    <a:pt x="360" y="252"/>
                  </a:lnTo>
                  <a:lnTo>
                    <a:pt x="351" y="230"/>
                  </a:lnTo>
                  <a:lnTo>
                    <a:pt x="341" y="227"/>
                  </a:lnTo>
                  <a:lnTo>
                    <a:pt x="334" y="206"/>
                  </a:lnTo>
                  <a:lnTo>
                    <a:pt x="271" y="221"/>
                  </a:lnTo>
                  <a:lnTo>
                    <a:pt x="122" y="260"/>
                  </a:lnTo>
                  <a:lnTo>
                    <a:pt x="121" y="268"/>
                  </a:lnTo>
                  <a:lnTo>
                    <a:pt x="118" y="270"/>
                  </a:lnTo>
                  <a:lnTo>
                    <a:pt x="108" y="260"/>
                  </a:lnTo>
                  <a:lnTo>
                    <a:pt x="8" y="283"/>
                  </a:lnTo>
                  <a:lnTo>
                    <a:pt x="0" y="278"/>
                  </a:lnTo>
                  <a:lnTo>
                    <a:pt x="2" y="127"/>
                  </a:lnTo>
                  <a:close/>
                </a:path>
              </a:pathLst>
            </a:custGeom>
            <a:solidFill>
              <a:srgbClr val="E0C9E1"/>
            </a:solidFill>
            <a:ln w="9525">
              <a:noFill/>
              <a:round/>
              <a:headEnd/>
              <a:tailEnd/>
            </a:ln>
          </p:spPr>
          <p:txBody>
            <a:bodyPr>
              <a:prstTxWarp prst="textNoShape">
                <a:avLst/>
              </a:prstTxWarp>
            </a:bodyPr>
            <a:lstStyle/>
            <a:p>
              <a:endParaRPr lang="en-US">
                <a:latin typeface="Times New Roman"/>
                <a:cs typeface="Times New Roman"/>
              </a:endParaRPr>
            </a:p>
          </p:txBody>
        </p:sp>
        <p:sp>
          <p:nvSpPr>
            <p:cNvPr id="325" name="Freeform 41"/>
            <p:cNvSpPr>
              <a:spLocks/>
            </p:cNvSpPr>
            <p:nvPr/>
          </p:nvSpPr>
          <p:spPr bwMode="auto">
            <a:xfrm>
              <a:off x="3552" y="1182"/>
              <a:ext cx="102" cy="184"/>
            </a:xfrm>
            <a:custGeom>
              <a:avLst/>
              <a:gdLst>
                <a:gd name="T0" fmla="*/ 0 w 305"/>
                <a:gd name="T1" fmla="*/ 24 h 554"/>
                <a:gd name="T2" fmla="*/ 4 w 305"/>
                <a:gd name="T3" fmla="*/ 31 h 554"/>
                <a:gd name="T4" fmla="*/ 2 w 305"/>
                <a:gd name="T5" fmla="*/ 34 h 554"/>
                <a:gd name="T6" fmla="*/ 5 w 305"/>
                <a:gd name="T7" fmla="*/ 38 h 554"/>
                <a:gd name="T8" fmla="*/ 6 w 305"/>
                <a:gd name="T9" fmla="*/ 40 h 554"/>
                <a:gd name="T10" fmla="*/ 14 w 305"/>
                <a:gd name="T11" fmla="*/ 61 h 554"/>
                <a:gd name="T12" fmla="*/ 17 w 305"/>
                <a:gd name="T13" fmla="*/ 76 h 554"/>
                <a:gd name="T14" fmla="*/ 13 w 305"/>
                <a:gd name="T15" fmla="*/ 84 h 554"/>
                <a:gd name="T16" fmla="*/ 14 w 305"/>
                <a:gd name="T17" fmla="*/ 92 h 554"/>
                <a:gd name="T18" fmla="*/ 23 w 305"/>
                <a:gd name="T19" fmla="*/ 113 h 554"/>
                <a:gd name="T20" fmla="*/ 22 w 305"/>
                <a:gd name="T21" fmla="*/ 123 h 554"/>
                <a:gd name="T22" fmla="*/ 24 w 305"/>
                <a:gd name="T23" fmla="*/ 125 h 554"/>
                <a:gd name="T24" fmla="*/ 25 w 305"/>
                <a:gd name="T25" fmla="*/ 125 h 554"/>
                <a:gd name="T26" fmla="*/ 24 w 305"/>
                <a:gd name="T27" fmla="*/ 123 h 554"/>
                <a:gd name="T28" fmla="*/ 27 w 305"/>
                <a:gd name="T29" fmla="*/ 123 h 554"/>
                <a:gd name="T30" fmla="*/ 33 w 305"/>
                <a:gd name="T31" fmla="*/ 132 h 554"/>
                <a:gd name="T32" fmla="*/ 37 w 305"/>
                <a:gd name="T33" fmla="*/ 149 h 554"/>
                <a:gd name="T34" fmla="*/ 37 w 305"/>
                <a:gd name="T35" fmla="*/ 159 h 554"/>
                <a:gd name="T36" fmla="*/ 41 w 305"/>
                <a:gd name="T37" fmla="*/ 171 h 554"/>
                <a:gd name="T38" fmla="*/ 47 w 305"/>
                <a:gd name="T39" fmla="*/ 184 h 554"/>
                <a:gd name="T40" fmla="*/ 87 w 305"/>
                <a:gd name="T41" fmla="*/ 175 h 554"/>
                <a:gd name="T42" fmla="*/ 86 w 305"/>
                <a:gd name="T43" fmla="*/ 171 h 554"/>
                <a:gd name="T44" fmla="*/ 81 w 305"/>
                <a:gd name="T45" fmla="*/ 167 h 554"/>
                <a:gd name="T46" fmla="*/ 82 w 305"/>
                <a:gd name="T47" fmla="*/ 159 h 554"/>
                <a:gd name="T48" fmla="*/ 83 w 305"/>
                <a:gd name="T49" fmla="*/ 157 h 554"/>
                <a:gd name="T50" fmla="*/ 81 w 305"/>
                <a:gd name="T51" fmla="*/ 150 h 554"/>
                <a:gd name="T52" fmla="*/ 78 w 305"/>
                <a:gd name="T53" fmla="*/ 120 h 554"/>
                <a:gd name="T54" fmla="*/ 78 w 305"/>
                <a:gd name="T55" fmla="*/ 111 h 554"/>
                <a:gd name="T56" fmla="*/ 82 w 305"/>
                <a:gd name="T57" fmla="*/ 93 h 554"/>
                <a:gd name="T58" fmla="*/ 85 w 305"/>
                <a:gd name="T59" fmla="*/ 82 h 554"/>
                <a:gd name="T60" fmla="*/ 86 w 305"/>
                <a:gd name="T61" fmla="*/ 74 h 554"/>
                <a:gd name="T62" fmla="*/ 82 w 305"/>
                <a:gd name="T63" fmla="*/ 67 h 554"/>
                <a:gd name="T64" fmla="*/ 82 w 305"/>
                <a:gd name="T65" fmla="*/ 60 h 554"/>
                <a:gd name="T66" fmla="*/ 85 w 305"/>
                <a:gd name="T67" fmla="*/ 56 h 554"/>
                <a:gd name="T68" fmla="*/ 96 w 305"/>
                <a:gd name="T69" fmla="*/ 47 h 554"/>
                <a:gd name="T70" fmla="*/ 102 w 305"/>
                <a:gd name="T71" fmla="*/ 31 h 554"/>
                <a:gd name="T72" fmla="*/ 96 w 305"/>
                <a:gd name="T73" fmla="*/ 21 h 554"/>
                <a:gd name="T74" fmla="*/ 95 w 305"/>
                <a:gd name="T75" fmla="*/ 17 h 554"/>
                <a:gd name="T76" fmla="*/ 97 w 305"/>
                <a:gd name="T77" fmla="*/ 15 h 554"/>
                <a:gd name="T78" fmla="*/ 97 w 305"/>
                <a:gd name="T79" fmla="*/ 11 h 554"/>
                <a:gd name="T80" fmla="*/ 94 w 305"/>
                <a:gd name="T81" fmla="*/ 0 h 554"/>
                <a:gd name="T82" fmla="*/ 0 w 305"/>
                <a:gd name="T83" fmla="*/ 24 h 554"/>
                <a:gd name="T84" fmla="*/ 0 w 305"/>
                <a:gd name="T85" fmla="*/ 24 h 55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05"/>
                <a:gd name="T130" fmla="*/ 0 h 554"/>
                <a:gd name="T131" fmla="*/ 305 w 305"/>
                <a:gd name="T132" fmla="*/ 554 h 55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05" h="554">
                  <a:moveTo>
                    <a:pt x="0" y="71"/>
                  </a:moveTo>
                  <a:lnTo>
                    <a:pt x="12" y="92"/>
                  </a:lnTo>
                  <a:lnTo>
                    <a:pt x="7" y="102"/>
                  </a:lnTo>
                  <a:lnTo>
                    <a:pt x="16" y="113"/>
                  </a:lnTo>
                  <a:lnTo>
                    <a:pt x="17" y="119"/>
                  </a:lnTo>
                  <a:lnTo>
                    <a:pt x="42" y="184"/>
                  </a:lnTo>
                  <a:lnTo>
                    <a:pt x="50" y="230"/>
                  </a:lnTo>
                  <a:lnTo>
                    <a:pt x="40" y="252"/>
                  </a:lnTo>
                  <a:lnTo>
                    <a:pt x="42" y="277"/>
                  </a:lnTo>
                  <a:lnTo>
                    <a:pt x="69" y="339"/>
                  </a:lnTo>
                  <a:lnTo>
                    <a:pt x="66" y="369"/>
                  </a:lnTo>
                  <a:lnTo>
                    <a:pt x="71" y="377"/>
                  </a:lnTo>
                  <a:lnTo>
                    <a:pt x="76" y="375"/>
                  </a:lnTo>
                  <a:lnTo>
                    <a:pt x="72" y="369"/>
                  </a:lnTo>
                  <a:lnTo>
                    <a:pt x="82" y="369"/>
                  </a:lnTo>
                  <a:lnTo>
                    <a:pt x="100" y="396"/>
                  </a:lnTo>
                  <a:lnTo>
                    <a:pt x="111" y="450"/>
                  </a:lnTo>
                  <a:lnTo>
                    <a:pt x="111" y="480"/>
                  </a:lnTo>
                  <a:lnTo>
                    <a:pt x="123" y="516"/>
                  </a:lnTo>
                  <a:lnTo>
                    <a:pt x="140" y="554"/>
                  </a:lnTo>
                  <a:lnTo>
                    <a:pt x="259" y="528"/>
                  </a:lnTo>
                  <a:lnTo>
                    <a:pt x="256" y="515"/>
                  </a:lnTo>
                  <a:lnTo>
                    <a:pt x="242" y="502"/>
                  </a:lnTo>
                  <a:lnTo>
                    <a:pt x="244" y="479"/>
                  </a:lnTo>
                  <a:lnTo>
                    <a:pt x="249" y="472"/>
                  </a:lnTo>
                  <a:lnTo>
                    <a:pt x="242" y="451"/>
                  </a:lnTo>
                  <a:lnTo>
                    <a:pt x="233" y="362"/>
                  </a:lnTo>
                  <a:lnTo>
                    <a:pt x="233" y="334"/>
                  </a:lnTo>
                  <a:lnTo>
                    <a:pt x="244" y="281"/>
                  </a:lnTo>
                  <a:lnTo>
                    <a:pt x="254" y="246"/>
                  </a:lnTo>
                  <a:lnTo>
                    <a:pt x="256" y="222"/>
                  </a:lnTo>
                  <a:lnTo>
                    <a:pt x="246" y="203"/>
                  </a:lnTo>
                  <a:lnTo>
                    <a:pt x="246" y="181"/>
                  </a:lnTo>
                  <a:lnTo>
                    <a:pt x="253" y="170"/>
                  </a:lnTo>
                  <a:lnTo>
                    <a:pt x="286" y="141"/>
                  </a:lnTo>
                  <a:lnTo>
                    <a:pt x="305" y="92"/>
                  </a:lnTo>
                  <a:lnTo>
                    <a:pt x="286" y="64"/>
                  </a:lnTo>
                  <a:lnTo>
                    <a:pt x="283" y="50"/>
                  </a:lnTo>
                  <a:lnTo>
                    <a:pt x="290" y="44"/>
                  </a:lnTo>
                  <a:lnTo>
                    <a:pt x="290" y="34"/>
                  </a:lnTo>
                  <a:lnTo>
                    <a:pt x="282" y="0"/>
                  </a:lnTo>
                  <a:lnTo>
                    <a:pt x="0" y="71"/>
                  </a:lnTo>
                  <a:close/>
                </a:path>
              </a:pathLst>
            </a:custGeom>
            <a:solidFill>
              <a:srgbClr val="E0C9E1"/>
            </a:solidFill>
            <a:ln w="9525">
              <a:noFill/>
              <a:round/>
              <a:headEnd/>
              <a:tailEnd/>
            </a:ln>
          </p:spPr>
          <p:txBody>
            <a:bodyPr>
              <a:prstTxWarp prst="textNoShape">
                <a:avLst/>
              </a:prstTxWarp>
            </a:bodyPr>
            <a:lstStyle/>
            <a:p>
              <a:endParaRPr lang="en-US">
                <a:latin typeface="Times New Roman"/>
                <a:cs typeface="Times New Roman"/>
              </a:endParaRPr>
            </a:p>
          </p:txBody>
        </p:sp>
        <p:sp>
          <p:nvSpPr>
            <p:cNvPr id="326" name="Freeform 42"/>
            <p:cNvSpPr>
              <a:spLocks/>
            </p:cNvSpPr>
            <p:nvPr/>
          </p:nvSpPr>
          <p:spPr bwMode="auto">
            <a:xfrm>
              <a:off x="3630" y="1155"/>
              <a:ext cx="94" cy="203"/>
            </a:xfrm>
            <a:custGeom>
              <a:avLst/>
              <a:gdLst>
                <a:gd name="T0" fmla="*/ 93 w 282"/>
                <a:gd name="T1" fmla="*/ 171 h 609"/>
                <a:gd name="T2" fmla="*/ 89 w 282"/>
                <a:gd name="T3" fmla="*/ 169 h 609"/>
                <a:gd name="T4" fmla="*/ 85 w 282"/>
                <a:gd name="T5" fmla="*/ 171 h 609"/>
                <a:gd name="T6" fmla="*/ 81 w 282"/>
                <a:gd name="T7" fmla="*/ 178 h 609"/>
                <a:gd name="T8" fmla="*/ 76 w 282"/>
                <a:gd name="T9" fmla="*/ 180 h 609"/>
                <a:gd name="T10" fmla="*/ 77 w 282"/>
                <a:gd name="T11" fmla="*/ 184 h 609"/>
                <a:gd name="T12" fmla="*/ 76 w 282"/>
                <a:gd name="T13" fmla="*/ 186 h 609"/>
                <a:gd name="T14" fmla="*/ 74 w 282"/>
                <a:gd name="T15" fmla="*/ 184 h 609"/>
                <a:gd name="T16" fmla="*/ 72 w 282"/>
                <a:gd name="T17" fmla="*/ 186 h 609"/>
                <a:gd name="T18" fmla="*/ 71 w 282"/>
                <a:gd name="T19" fmla="*/ 188 h 609"/>
                <a:gd name="T20" fmla="*/ 9 w 282"/>
                <a:gd name="T21" fmla="*/ 203 h 609"/>
                <a:gd name="T22" fmla="*/ 8 w 282"/>
                <a:gd name="T23" fmla="*/ 199 h 609"/>
                <a:gd name="T24" fmla="*/ 3 w 282"/>
                <a:gd name="T25" fmla="*/ 194 h 609"/>
                <a:gd name="T26" fmla="*/ 4 w 282"/>
                <a:gd name="T27" fmla="*/ 187 h 609"/>
                <a:gd name="T28" fmla="*/ 5 w 282"/>
                <a:gd name="T29" fmla="*/ 184 h 609"/>
                <a:gd name="T30" fmla="*/ 3 w 282"/>
                <a:gd name="T31" fmla="*/ 177 h 609"/>
                <a:gd name="T32" fmla="*/ 0 w 282"/>
                <a:gd name="T33" fmla="*/ 148 h 609"/>
                <a:gd name="T34" fmla="*/ 0 w 282"/>
                <a:gd name="T35" fmla="*/ 138 h 609"/>
                <a:gd name="T36" fmla="*/ 4 w 282"/>
                <a:gd name="T37" fmla="*/ 121 h 609"/>
                <a:gd name="T38" fmla="*/ 7 w 282"/>
                <a:gd name="T39" fmla="*/ 109 h 609"/>
                <a:gd name="T40" fmla="*/ 8 w 282"/>
                <a:gd name="T41" fmla="*/ 101 h 609"/>
                <a:gd name="T42" fmla="*/ 4 w 282"/>
                <a:gd name="T43" fmla="*/ 95 h 609"/>
                <a:gd name="T44" fmla="*/ 4 w 282"/>
                <a:gd name="T45" fmla="*/ 87 h 609"/>
                <a:gd name="T46" fmla="*/ 7 w 282"/>
                <a:gd name="T47" fmla="*/ 84 h 609"/>
                <a:gd name="T48" fmla="*/ 18 w 282"/>
                <a:gd name="T49" fmla="*/ 74 h 609"/>
                <a:gd name="T50" fmla="*/ 24 w 282"/>
                <a:gd name="T51" fmla="*/ 58 h 609"/>
                <a:gd name="T52" fmla="*/ 18 w 282"/>
                <a:gd name="T53" fmla="*/ 48 h 609"/>
                <a:gd name="T54" fmla="*/ 17 w 282"/>
                <a:gd name="T55" fmla="*/ 44 h 609"/>
                <a:gd name="T56" fmla="*/ 19 w 282"/>
                <a:gd name="T57" fmla="*/ 42 h 609"/>
                <a:gd name="T58" fmla="*/ 19 w 282"/>
                <a:gd name="T59" fmla="*/ 38 h 609"/>
                <a:gd name="T60" fmla="*/ 16 w 282"/>
                <a:gd name="T61" fmla="*/ 27 h 609"/>
                <a:gd name="T62" fmla="*/ 19 w 282"/>
                <a:gd name="T63" fmla="*/ 13 h 609"/>
                <a:gd name="T64" fmla="*/ 15 w 282"/>
                <a:gd name="T65" fmla="*/ 8 h 609"/>
                <a:gd name="T66" fmla="*/ 16 w 282"/>
                <a:gd name="T67" fmla="*/ 7 h 609"/>
                <a:gd name="T68" fmla="*/ 20 w 282"/>
                <a:gd name="T69" fmla="*/ 7 h 609"/>
                <a:gd name="T70" fmla="*/ 22 w 282"/>
                <a:gd name="T71" fmla="*/ 2 h 609"/>
                <a:gd name="T72" fmla="*/ 25 w 282"/>
                <a:gd name="T73" fmla="*/ 4 h 609"/>
                <a:gd name="T74" fmla="*/ 29 w 282"/>
                <a:gd name="T75" fmla="*/ 3 h 609"/>
                <a:gd name="T76" fmla="*/ 32 w 282"/>
                <a:gd name="T77" fmla="*/ 0 h 609"/>
                <a:gd name="T78" fmla="*/ 74 w 282"/>
                <a:gd name="T79" fmla="*/ 124 h 609"/>
                <a:gd name="T80" fmla="*/ 74 w 282"/>
                <a:gd name="T81" fmla="*/ 127 h 609"/>
                <a:gd name="T82" fmla="*/ 74 w 282"/>
                <a:gd name="T83" fmla="*/ 132 h 609"/>
                <a:gd name="T84" fmla="*/ 74 w 282"/>
                <a:gd name="T85" fmla="*/ 134 h 609"/>
                <a:gd name="T86" fmla="*/ 85 w 282"/>
                <a:gd name="T87" fmla="*/ 142 h 609"/>
                <a:gd name="T88" fmla="*/ 87 w 282"/>
                <a:gd name="T89" fmla="*/ 143 h 609"/>
                <a:gd name="T90" fmla="*/ 88 w 282"/>
                <a:gd name="T91" fmla="*/ 147 h 609"/>
                <a:gd name="T92" fmla="*/ 88 w 282"/>
                <a:gd name="T93" fmla="*/ 150 h 609"/>
                <a:gd name="T94" fmla="*/ 94 w 282"/>
                <a:gd name="T95" fmla="*/ 160 h 609"/>
                <a:gd name="T96" fmla="*/ 93 w 282"/>
                <a:gd name="T97" fmla="*/ 161 h 609"/>
                <a:gd name="T98" fmla="*/ 93 w 282"/>
                <a:gd name="T99" fmla="*/ 166 h 609"/>
                <a:gd name="T100" fmla="*/ 93 w 282"/>
                <a:gd name="T101" fmla="*/ 171 h 609"/>
                <a:gd name="T102" fmla="*/ 93 w 282"/>
                <a:gd name="T103" fmla="*/ 171 h 60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2"/>
                <a:gd name="T157" fmla="*/ 0 h 609"/>
                <a:gd name="T158" fmla="*/ 282 w 282"/>
                <a:gd name="T159" fmla="*/ 609 h 60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2" h="609">
                  <a:moveTo>
                    <a:pt x="279" y="513"/>
                  </a:moveTo>
                  <a:lnTo>
                    <a:pt x="268" y="508"/>
                  </a:lnTo>
                  <a:lnTo>
                    <a:pt x="256" y="512"/>
                  </a:lnTo>
                  <a:lnTo>
                    <a:pt x="243" y="534"/>
                  </a:lnTo>
                  <a:lnTo>
                    <a:pt x="227" y="539"/>
                  </a:lnTo>
                  <a:lnTo>
                    <a:pt x="230" y="553"/>
                  </a:lnTo>
                  <a:lnTo>
                    <a:pt x="227" y="558"/>
                  </a:lnTo>
                  <a:lnTo>
                    <a:pt x="221" y="553"/>
                  </a:lnTo>
                  <a:lnTo>
                    <a:pt x="217" y="558"/>
                  </a:lnTo>
                  <a:lnTo>
                    <a:pt x="214" y="565"/>
                  </a:lnTo>
                  <a:lnTo>
                    <a:pt x="26" y="609"/>
                  </a:lnTo>
                  <a:lnTo>
                    <a:pt x="23" y="596"/>
                  </a:lnTo>
                  <a:lnTo>
                    <a:pt x="9" y="583"/>
                  </a:lnTo>
                  <a:lnTo>
                    <a:pt x="11" y="560"/>
                  </a:lnTo>
                  <a:lnTo>
                    <a:pt x="16" y="553"/>
                  </a:lnTo>
                  <a:lnTo>
                    <a:pt x="9" y="532"/>
                  </a:lnTo>
                  <a:lnTo>
                    <a:pt x="0" y="443"/>
                  </a:lnTo>
                  <a:lnTo>
                    <a:pt x="0" y="415"/>
                  </a:lnTo>
                  <a:lnTo>
                    <a:pt x="11" y="362"/>
                  </a:lnTo>
                  <a:lnTo>
                    <a:pt x="21" y="327"/>
                  </a:lnTo>
                  <a:lnTo>
                    <a:pt x="23" y="303"/>
                  </a:lnTo>
                  <a:lnTo>
                    <a:pt x="13" y="284"/>
                  </a:lnTo>
                  <a:lnTo>
                    <a:pt x="13" y="262"/>
                  </a:lnTo>
                  <a:lnTo>
                    <a:pt x="20" y="251"/>
                  </a:lnTo>
                  <a:lnTo>
                    <a:pt x="53" y="222"/>
                  </a:lnTo>
                  <a:lnTo>
                    <a:pt x="72" y="173"/>
                  </a:lnTo>
                  <a:lnTo>
                    <a:pt x="53" y="145"/>
                  </a:lnTo>
                  <a:lnTo>
                    <a:pt x="50" y="131"/>
                  </a:lnTo>
                  <a:lnTo>
                    <a:pt x="57" y="125"/>
                  </a:lnTo>
                  <a:lnTo>
                    <a:pt x="57" y="115"/>
                  </a:lnTo>
                  <a:lnTo>
                    <a:pt x="49" y="81"/>
                  </a:lnTo>
                  <a:lnTo>
                    <a:pt x="56" y="40"/>
                  </a:lnTo>
                  <a:lnTo>
                    <a:pt x="45" y="25"/>
                  </a:lnTo>
                  <a:lnTo>
                    <a:pt x="49" y="21"/>
                  </a:lnTo>
                  <a:lnTo>
                    <a:pt x="61" y="21"/>
                  </a:lnTo>
                  <a:lnTo>
                    <a:pt x="66" y="7"/>
                  </a:lnTo>
                  <a:lnTo>
                    <a:pt x="76" y="11"/>
                  </a:lnTo>
                  <a:lnTo>
                    <a:pt x="88" y="9"/>
                  </a:lnTo>
                  <a:lnTo>
                    <a:pt x="97" y="0"/>
                  </a:lnTo>
                  <a:lnTo>
                    <a:pt x="221" y="373"/>
                  </a:lnTo>
                  <a:lnTo>
                    <a:pt x="223" y="380"/>
                  </a:lnTo>
                  <a:lnTo>
                    <a:pt x="221" y="395"/>
                  </a:lnTo>
                  <a:lnTo>
                    <a:pt x="223" y="402"/>
                  </a:lnTo>
                  <a:lnTo>
                    <a:pt x="254" y="427"/>
                  </a:lnTo>
                  <a:lnTo>
                    <a:pt x="262" y="428"/>
                  </a:lnTo>
                  <a:lnTo>
                    <a:pt x="265" y="441"/>
                  </a:lnTo>
                  <a:lnTo>
                    <a:pt x="265" y="450"/>
                  </a:lnTo>
                  <a:lnTo>
                    <a:pt x="282" y="479"/>
                  </a:lnTo>
                  <a:lnTo>
                    <a:pt x="279" y="483"/>
                  </a:lnTo>
                  <a:lnTo>
                    <a:pt x="279" y="499"/>
                  </a:lnTo>
                  <a:lnTo>
                    <a:pt x="279" y="513"/>
                  </a:lnTo>
                  <a:close/>
                </a:path>
              </a:pathLst>
            </a:custGeom>
            <a:solidFill>
              <a:srgbClr val="E0C9E1"/>
            </a:solidFill>
            <a:ln w="9525">
              <a:noFill/>
              <a:round/>
              <a:headEnd/>
              <a:tailEnd/>
            </a:ln>
          </p:spPr>
          <p:txBody>
            <a:bodyPr>
              <a:prstTxWarp prst="textNoShape">
                <a:avLst/>
              </a:prstTxWarp>
            </a:bodyPr>
            <a:lstStyle/>
            <a:p>
              <a:endParaRPr lang="en-US">
                <a:latin typeface="Times New Roman"/>
                <a:cs typeface="Times New Roman"/>
              </a:endParaRPr>
            </a:p>
          </p:txBody>
        </p:sp>
        <p:sp>
          <p:nvSpPr>
            <p:cNvPr id="327" name="Freeform 43"/>
            <p:cNvSpPr>
              <a:spLocks/>
            </p:cNvSpPr>
            <p:nvPr/>
          </p:nvSpPr>
          <p:spPr bwMode="auto">
            <a:xfrm>
              <a:off x="3662" y="970"/>
              <a:ext cx="214" cy="344"/>
            </a:xfrm>
            <a:custGeom>
              <a:avLst/>
              <a:gdLst>
                <a:gd name="T0" fmla="*/ 41 w 641"/>
                <a:gd name="T1" fmla="*/ 309 h 1032"/>
                <a:gd name="T2" fmla="*/ 41 w 641"/>
                <a:gd name="T3" fmla="*/ 316 h 1032"/>
                <a:gd name="T4" fmla="*/ 52 w 641"/>
                <a:gd name="T5" fmla="*/ 327 h 1032"/>
                <a:gd name="T6" fmla="*/ 56 w 641"/>
                <a:gd name="T7" fmla="*/ 331 h 1032"/>
                <a:gd name="T8" fmla="*/ 62 w 641"/>
                <a:gd name="T9" fmla="*/ 344 h 1032"/>
                <a:gd name="T10" fmla="*/ 64 w 641"/>
                <a:gd name="T11" fmla="*/ 334 h 1032"/>
                <a:gd name="T12" fmla="*/ 70 w 641"/>
                <a:gd name="T13" fmla="*/ 316 h 1032"/>
                <a:gd name="T14" fmla="*/ 78 w 641"/>
                <a:gd name="T15" fmla="*/ 297 h 1032"/>
                <a:gd name="T16" fmla="*/ 76 w 641"/>
                <a:gd name="T17" fmla="*/ 292 h 1032"/>
                <a:gd name="T18" fmla="*/ 87 w 641"/>
                <a:gd name="T19" fmla="*/ 271 h 1032"/>
                <a:gd name="T20" fmla="*/ 92 w 641"/>
                <a:gd name="T21" fmla="*/ 279 h 1032"/>
                <a:gd name="T22" fmla="*/ 95 w 641"/>
                <a:gd name="T23" fmla="*/ 278 h 1032"/>
                <a:gd name="T24" fmla="*/ 96 w 641"/>
                <a:gd name="T25" fmla="*/ 268 h 1032"/>
                <a:gd name="T26" fmla="*/ 112 w 641"/>
                <a:gd name="T27" fmla="*/ 263 h 1032"/>
                <a:gd name="T28" fmla="*/ 113 w 641"/>
                <a:gd name="T29" fmla="*/ 256 h 1032"/>
                <a:gd name="T30" fmla="*/ 122 w 641"/>
                <a:gd name="T31" fmla="*/ 253 h 1032"/>
                <a:gd name="T32" fmla="*/ 127 w 641"/>
                <a:gd name="T33" fmla="*/ 242 h 1032"/>
                <a:gd name="T34" fmla="*/ 132 w 641"/>
                <a:gd name="T35" fmla="*/ 227 h 1032"/>
                <a:gd name="T36" fmla="*/ 135 w 641"/>
                <a:gd name="T37" fmla="*/ 223 h 1032"/>
                <a:gd name="T38" fmla="*/ 146 w 641"/>
                <a:gd name="T39" fmla="*/ 223 h 1032"/>
                <a:gd name="T40" fmla="*/ 151 w 641"/>
                <a:gd name="T41" fmla="*/ 211 h 1032"/>
                <a:gd name="T42" fmla="*/ 159 w 641"/>
                <a:gd name="T43" fmla="*/ 203 h 1032"/>
                <a:gd name="T44" fmla="*/ 173 w 641"/>
                <a:gd name="T45" fmla="*/ 209 h 1032"/>
                <a:gd name="T46" fmla="*/ 187 w 641"/>
                <a:gd name="T47" fmla="*/ 191 h 1032"/>
                <a:gd name="T48" fmla="*/ 201 w 641"/>
                <a:gd name="T49" fmla="*/ 176 h 1032"/>
                <a:gd name="T50" fmla="*/ 206 w 641"/>
                <a:gd name="T51" fmla="*/ 175 h 1032"/>
                <a:gd name="T52" fmla="*/ 214 w 641"/>
                <a:gd name="T53" fmla="*/ 166 h 1032"/>
                <a:gd name="T54" fmla="*/ 208 w 641"/>
                <a:gd name="T55" fmla="*/ 159 h 1032"/>
                <a:gd name="T56" fmla="*/ 205 w 641"/>
                <a:gd name="T57" fmla="*/ 158 h 1032"/>
                <a:gd name="T58" fmla="*/ 208 w 641"/>
                <a:gd name="T59" fmla="*/ 152 h 1032"/>
                <a:gd name="T60" fmla="*/ 204 w 641"/>
                <a:gd name="T61" fmla="*/ 139 h 1032"/>
                <a:gd name="T62" fmla="*/ 195 w 641"/>
                <a:gd name="T63" fmla="*/ 136 h 1032"/>
                <a:gd name="T64" fmla="*/ 188 w 641"/>
                <a:gd name="T65" fmla="*/ 140 h 1032"/>
                <a:gd name="T66" fmla="*/ 178 w 641"/>
                <a:gd name="T67" fmla="*/ 120 h 1032"/>
                <a:gd name="T68" fmla="*/ 179 w 641"/>
                <a:gd name="T69" fmla="*/ 114 h 1032"/>
                <a:gd name="T70" fmla="*/ 174 w 641"/>
                <a:gd name="T71" fmla="*/ 112 h 1032"/>
                <a:gd name="T72" fmla="*/ 164 w 641"/>
                <a:gd name="T73" fmla="*/ 110 h 1032"/>
                <a:gd name="T74" fmla="*/ 157 w 641"/>
                <a:gd name="T75" fmla="*/ 109 h 1032"/>
                <a:gd name="T76" fmla="*/ 153 w 641"/>
                <a:gd name="T77" fmla="*/ 95 h 1032"/>
                <a:gd name="T78" fmla="*/ 105 w 641"/>
                <a:gd name="T79" fmla="*/ 1 h 1032"/>
                <a:gd name="T80" fmla="*/ 93 w 641"/>
                <a:gd name="T81" fmla="*/ 0 h 1032"/>
                <a:gd name="T82" fmla="*/ 90 w 641"/>
                <a:gd name="T83" fmla="*/ 7 h 1032"/>
                <a:gd name="T84" fmla="*/ 79 w 641"/>
                <a:gd name="T85" fmla="*/ 12 h 1032"/>
                <a:gd name="T86" fmla="*/ 64 w 641"/>
                <a:gd name="T87" fmla="*/ 22 h 1032"/>
                <a:gd name="T88" fmla="*/ 61 w 641"/>
                <a:gd name="T89" fmla="*/ 8 h 1032"/>
                <a:gd name="T90" fmla="*/ 55 w 641"/>
                <a:gd name="T91" fmla="*/ 4 h 1032"/>
                <a:gd name="T92" fmla="*/ 27 w 641"/>
                <a:gd name="T93" fmla="*/ 71 h 1032"/>
                <a:gd name="T94" fmla="*/ 30 w 641"/>
                <a:gd name="T95" fmla="*/ 85 h 1032"/>
                <a:gd name="T96" fmla="*/ 28 w 641"/>
                <a:gd name="T97" fmla="*/ 96 h 1032"/>
                <a:gd name="T98" fmla="*/ 23 w 641"/>
                <a:gd name="T99" fmla="*/ 105 h 1032"/>
                <a:gd name="T100" fmla="*/ 26 w 641"/>
                <a:gd name="T101" fmla="*/ 138 h 1032"/>
                <a:gd name="T102" fmla="*/ 17 w 641"/>
                <a:gd name="T103" fmla="*/ 157 h 1032"/>
                <a:gd name="T104" fmla="*/ 19 w 641"/>
                <a:gd name="T105" fmla="*/ 171 h 1032"/>
                <a:gd name="T106" fmla="*/ 13 w 641"/>
                <a:gd name="T107" fmla="*/ 172 h 1032"/>
                <a:gd name="T108" fmla="*/ 12 w 641"/>
                <a:gd name="T109" fmla="*/ 182 h 1032"/>
                <a:gd name="T110" fmla="*/ 5 w 641"/>
                <a:gd name="T111" fmla="*/ 180 h 1032"/>
                <a:gd name="T112" fmla="*/ 0 w 641"/>
                <a:gd name="T113" fmla="*/ 184 h 103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41"/>
                <a:gd name="T172" fmla="*/ 0 h 1032"/>
                <a:gd name="T173" fmla="*/ 641 w 641"/>
                <a:gd name="T174" fmla="*/ 1032 h 103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41" h="1032">
                  <a:moveTo>
                    <a:pt x="0" y="553"/>
                  </a:moveTo>
                  <a:lnTo>
                    <a:pt x="124" y="926"/>
                  </a:lnTo>
                  <a:lnTo>
                    <a:pt x="126" y="933"/>
                  </a:lnTo>
                  <a:lnTo>
                    <a:pt x="124" y="948"/>
                  </a:lnTo>
                  <a:lnTo>
                    <a:pt x="126" y="955"/>
                  </a:lnTo>
                  <a:lnTo>
                    <a:pt x="157" y="980"/>
                  </a:lnTo>
                  <a:lnTo>
                    <a:pt x="165" y="981"/>
                  </a:lnTo>
                  <a:lnTo>
                    <a:pt x="168" y="994"/>
                  </a:lnTo>
                  <a:lnTo>
                    <a:pt x="168" y="1003"/>
                  </a:lnTo>
                  <a:lnTo>
                    <a:pt x="185" y="1032"/>
                  </a:lnTo>
                  <a:lnTo>
                    <a:pt x="188" y="1023"/>
                  </a:lnTo>
                  <a:lnTo>
                    <a:pt x="192" y="1003"/>
                  </a:lnTo>
                  <a:lnTo>
                    <a:pt x="195" y="974"/>
                  </a:lnTo>
                  <a:lnTo>
                    <a:pt x="209" y="947"/>
                  </a:lnTo>
                  <a:lnTo>
                    <a:pt x="218" y="906"/>
                  </a:lnTo>
                  <a:lnTo>
                    <a:pt x="235" y="890"/>
                  </a:lnTo>
                  <a:lnTo>
                    <a:pt x="237" y="881"/>
                  </a:lnTo>
                  <a:lnTo>
                    <a:pt x="228" y="876"/>
                  </a:lnTo>
                  <a:lnTo>
                    <a:pt x="220" y="851"/>
                  </a:lnTo>
                  <a:lnTo>
                    <a:pt x="260" y="814"/>
                  </a:lnTo>
                  <a:lnTo>
                    <a:pt x="268" y="819"/>
                  </a:lnTo>
                  <a:lnTo>
                    <a:pt x="275" y="837"/>
                  </a:lnTo>
                  <a:lnTo>
                    <a:pt x="280" y="841"/>
                  </a:lnTo>
                  <a:lnTo>
                    <a:pt x="285" y="835"/>
                  </a:lnTo>
                  <a:lnTo>
                    <a:pt x="285" y="815"/>
                  </a:lnTo>
                  <a:lnTo>
                    <a:pt x="289" y="805"/>
                  </a:lnTo>
                  <a:lnTo>
                    <a:pt x="320" y="802"/>
                  </a:lnTo>
                  <a:lnTo>
                    <a:pt x="334" y="788"/>
                  </a:lnTo>
                  <a:lnTo>
                    <a:pt x="334" y="775"/>
                  </a:lnTo>
                  <a:lnTo>
                    <a:pt x="339" y="767"/>
                  </a:lnTo>
                  <a:lnTo>
                    <a:pt x="354" y="767"/>
                  </a:lnTo>
                  <a:lnTo>
                    <a:pt x="366" y="760"/>
                  </a:lnTo>
                  <a:lnTo>
                    <a:pt x="372" y="753"/>
                  </a:lnTo>
                  <a:lnTo>
                    <a:pt x="379" y="726"/>
                  </a:lnTo>
                  <a:lnTo>
                    <a:pt x="375" y="705"/>
                  </a:lnTo>
                  <a:lnTo>
                    <a:pt x="396" y="682"/>
                  </a:lnTo>
                  <a:lnTo>
                    <a:pt x="396" y="669"/>
                  </a:lnTo>
                  <a:lnTo>
                    <a:pt x="405" y="669"/>
                  </a:lnTo>
                  <a:lnTo>
                    <a:pt x="427" y="672"/>
                  </a:lnTo>
                  <a:lnTo>
                    <a:pt x="437" y="668"/>
                  </a:lnTo>
                  <a:lnTo>
                    <a:pt x="444" y="655"/>
                  </a:lnTo>
                  <a:lnTo>
                    <a:pt x="453" y="634"/>
                  </a:lnTo>
                  <a:lnTo>
                    <a:pt x="461" y="633"/>
                  </a:lnTo>
                  <a:lnTo>
                    <a:pt x="476" y="608"/>
                  </a:lnTo>
                  <a:lnTo>
                    <a:pt x="499" y="610"/>
                  </a:lnTo>
                  <a:lnTo>
                    <a:pt x="517" y="627"/>
                  </a:lnTo>
                  <a:lnTo>
                    <a:pt x="541" y="584"/>
                  </a:lnTo>
                  <a:lnTo>
                    <a:pt x="561" y="574"/>
                  </a:lnTo>
                  <a:lnTo>
                    <a:pt x="595" y="545"/>
                  </a:lnTo>
                  <a:lnTo>
                    <a:pt x="603" y="529"/>
                  </a:lnTo>
                  <a:lnTo>
                    <a:pt x="608" y="525"/>
                  </a:lnTo>
                  <a:lnTo>
                    <a:pt x="617" y="525"/>
                  </a:lnTo>
                  <a:lnTo>
                    <a:pt x="632" y="516"/>
                  </a:lnTo>
                  <a:lnTo>
                    <a:pt x="641" y="497"/>
                  </a:lnTo>
                  <a:lnTo>
                    <a:pt x="638" y="484"/>
                  </a:lnTo>
                  <a:lnTo>
                    <a:pt x="624" y="477"/>
                  </a:lnTo>
                  <a:lnTo>
                    <a:pt x="622" y="479"/>
                  </a:lnTo>
                  <a:lnTo>
                    <a:pt x="614" y="475"/>
                  </a:lnTo>
                  <a:lnTo>
                    <a:pt x="619" y="460"/>
                  </a:lnTo>
                  <a:lnTo>
                    <a:pt x="624" y="457"/>
                  </a:lnTo>
                  <a:lnTo>
                    <a:pt x="624" y="444"/>
                  </a:lnTo>
                  <a:lnTo>
                    <a:pt x="610" y="416"/>
                  </a:lnTo>
                  <a:lnTo>
                    <a:pt x="593" y="408"/>
                  </a:lnTo>
                  <a:lnTo>
                    <a:pt x="583" y="409"/>
                  </a:lnTo>
                  <a:lnTo>
                    <a:pt x="577" y="416"/>
                  </a:lnTo>
                  <a:lnTo>
                    <a:pt x="563" y="419"/>
                  </a:lnTo>
                  <a:lnTo>
                    <a:pt x="548" y="415"/>
                  </a:lnTo>
                  <a:lnTo>
                    <a:pt x="534" y="360"/>
                  </a:lnTo>
                  <a:lnTo>
                    <a:pt x="540" y="353"/>
                  </a:lnTo>
                  <a:lnTo>
                    <a:pt x="535" y="343"/>
                  </a:lnTo>
                  <a:lnTo>
                    <a:pt x="531" y="335"/>
                  </a:lnTo>
                  <a:lnTo>
                    <a:pt x="521" y="335"/>
                  </a:lnTo>
                  <a:lnTo>
                    <a:pt x="515" y="340"/>
                  </a:lnTo>
                  <a:lnTo>
                    <a:pt x="491" y="331"/>
                  </a:lnTo>
                  <a:lnTo>
                    <a:pt x="477" y="331"/>
                  </a:lnTo>
                  <a:lnTo>
                    <a:pt x="470" y="327"/>
                  </a:lnTo>
                  <a:lnTo>
                    <a:pt x="460" y="294"/>
                  </a:lnTo>
                  <a:lnTo>
                    <a:pt x="458" y="285"/>
                  </a:lnTo>
                  <a:lnTo>
                    <a:pt x="382" y="43"/>
                  </a:lnTo>
                  <a:lnTo>
                    <a:pt x="314" y="2"/>
                  </a:lnTo>
                  <a:lnTo>
                    <a:pt x="298" y="0"/>
                  </a:lnTo>
                  <a:lnTo>
                    <a:pt x="280" y="0"/>
                  </a:lnTo>
                  <a:lnTo>
                    <a:pt x="275" y="10"/>
                  </a:lnTo>
                  <a:lnTo>
                    <a:pt x="269" y="22"/>
                  </a:lnTo>
                  <a:lnTo>
                    <a:pt x="260" y="22"/>
                  </a:lnTo>
                  <a:lnTo>
                    <a:pt x="237" y="35"/>
                  </a:lnTo>
                  <a:lnTo>
                    <a:pt x="202" y="62"/>
                  </a:lnTo>
                  <a:lnTo>
                    <a:pt x="192" y="65"/>
                  </a:lnTo>
                  <a:lnTo>
                    <a:pt x="178" y="48"/>
                  </a:lnTo>
                  <a:lnTo>
                    <a:pt x="182" y="25"/>
                  </a:lnTo>
                  <a:lnTo>
                    <a:pt x="175" y="13"/>
                  </a:lnTo>
                  <a:lnTo>
                    <a:pt x="165" y="13"/>
                  </a:lnTo>
                  <a:lnTo>
                    <a:pt x="139" y="25"/>
                  </a:lnTo>
                  <a:lnTo>
                    <a:pt x="82" y="213"/>
                  </a:lnTo>
                  <a:lnTo>
                    <a:pt x="79" y="240"/>
                  </a:lnTo>
                  <a:lnTo>
                    <a:pt x="90" y="254"/>
                  </a:lnTo>
                  <a:lnTo>
                    <a:pt x="91" y="275"/>
                  </a:lnTo>
                  <a:lnTo>
                    <a:pt x="85" y="289"/>
                  </a:lnTo>
                  <a:lnTo>
                    <a:pt x="76" y="298"/>
                  </a:lnTo>
                  <a:lnTo>
                    <a:pt x="69" y="314"/>
                  </a:lnTo>
                  <a:lnTo>
                    <a:pt x="88" y="390"/>
                  </a:lnTo>
                  <a:lnTo>
                    <a:pt x="78" y="415"/>
                  </a:lnTo>
                  <a:lnTo>
                    <a:pt x="78" y="435"/>
                  </a:lnTo>
                  <a:lnTo>
                    <a:pt x="50" y="471"/>
                  </a:lnTo>
                  <a:lnTo>
                    <a:pt x="46" y="486"/>
                  </a:lnTo>
                  <a:lnTo>
                    <a:pt x="57" y="512"/>
                  </a:lnTo>
                  <a:lnTo>
                    <a:pt x="55" y="515"/>
                  </a:lnTo>
                  <a:lnTo>
                    <a:pt x="40" y="515"/>
                  </a:lnTo>
                  <a:lnTo>
                    <a:pt x="42" y="534"/>
                  </a:lnTo>
                  <a:lnTo>
                    <a:pt x="36" y="546"/>
                  </a:lnTo>
                  <a:lnTo>
                    <a:pt x="27" y="545"/>
                  </a:lnTo>
                  <a:lnTo>
                    <a:pt x="16" y="539"/>
                  </a:lnTo>
                  <a:lnTo>
                    <a:pt x="0" y="553"/>
                  </a:lnTo>
                  <a:close/>
                </a:path>
              </a:pathLst>
            </a:custGeom>
            <a:solidFill>
              <a:srgbClr val="E0C9E1"/>
            </a:solidFill>
            <a:ln w="9525">
              <a:noFill/>
              <a:round/>
              <a:headEnd/>
              <a:tailEnd/>
            </a:ln>
          </p:spPr>
          <p:txBody>
            <a:bodyPr>
              <a:prstTxWarp prst="textNoShape">
                <a:avLst/>
              </a:prstTxWarp>
            </a:bodyPr>
            <a:lstStyle/>
            <a:p>
              <a:endParaRPr lang="en-US">
                <a:latin typeface="Times New Roman"/>
                <a:cs typeface="Times New Roman"/>
              </a:endParaRPr>
            </a:p>
          </p:txBody>
        </p:sp>
        <p:sp>
          <p:nvSpPr>
            <p:cNvPr id="328" name="Rectangle 44"/>
            <p:cNvSpPr>
              <a:spLocks noChangeArrowheads="1"/>
            </p:cNvSpPr>
            <p:nvPr/>
          </p:nvSpPr>
          <p:spPr bwMode="auto">
            <a:xfrm>
              <a:off x="3721" y="1020"/>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1</a:t>
              </a:r>
              <a:endParaRPr kumimoji="0" lang="en-US" sz="1800" b="0">
                <a:solidFill>
                  <a:schemeClr val="tx1"/>
                </a:solidFill>
                <a:latin typeface="Times New Roman"/>
                <a:cs typeface="Times New Roman"/>
              </a:endParaRPr>
            </a:p>
          </p:txBody>
        </p:sp>
        <p:sp>
          <p:nvSpPr>
            <p:cNvPr id="329" name="Freeform 45"/>
            <p:cNvSpPr>
              <a:spLocks/>
            </p:cNvSpPr>
            <p:nvPr/>
          </p:nvSpPr>
          <p:spPr bwMode="auto">
            <a:xfrm>
              <a:off x="3705" y="1352"/>
              <a:ext cx="23" cy="23"/>
            </a:xfrm>
            <a:custGeom>
              <a:avLst/>
              <a:gdLst>
                <a:gd name="T0" fmla="*/ 12 w 69"/>
                <a:gd name="T1" fmla="*/ 23 h 69"/>
                <a:gd name="T2" fmla="*/ 17 w 69"/>
                <a:gd name="T3" fmla="*/ 21 h 69"/>
                <a:gd name="T4" fmla="*/ 21 w 69"/>
                <a:gd name="T5" fmla="*/ 17 h 69"/>
                <a:gd name="T6" fmla="*/ 23 w 69"/>
                <a:gd name="T7" fmla="*/ 12 h 69"/>
                <a:gd name="T8" fmla="*/ 23 w 69"/>
                <a:gd name="T9" fmla="*/ 12 h 69"/>
                <a:gd name="T10" fmla="*/ 21 w 69"/>
                <a:gd name="T11" fmla="*/ 6 h 69"/>
                <a:gd name="T12" fmla="*/ 17 w 69"/>
                <a:gd name="T13" fmla="*/ 2 h 69"/>
                <a:gd name="T14" fmla="*/ 12 w 69"/>
                <a:gd name="T15" fmla="*/ 0 h 69"/>
                <a:gd name="T16" fmla="*/ 12 w 69"/>
                <a:gd name="T17" fmla="*/ 0 h 69"/>
                <a:gd name="T18" fmla="*/ 6 w 69"/>
                <a:gd name="T19" fmla="*/ 2 h 69"/>
                <a:gd name="T20" fmla="*/ 2 w 69"/>
                <a:gd name="T21" fmla="*/ 6 h 69"/>
                <a:gd name="T22" fmla="*/ 0 w 69"/>
                <a:gd name="T23" fmla="*/ 12 h 69"/>
                <a:gd name="T24" fmla="*/ 0 w 69"/>
                <a:gd name="T25" fmla="*/ 12 h 69"/>
                <a:gd name="T26" fmla="*/ 2 w 69"/>
                <a:gd name="T27" fmla="*/ 17 h 69"/>
                <a:gd name="T28" fmla="*/ 6 w 69"/>
                <a:gd name="T29" fmla="*/ 21 h 69"/>
                <a:gd name="T30" fmla="*/ 12 w 69"/>
                <a:gd name="T31" fmla="*/ 23 h 69"/>
                <a:gd name="T32" fmla="*/ 12 w 69"/>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69"/>
                <a:gd name="T53" fmla="*/ 69 w 69"/>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69">
                  <a:moveTo>
                    <a:pt x="35" y="69"/>
                  </a:moveTo>
                  <a:lnTo>
                    <a:pt x="51" y="64"/>
                  </a:lnTo>
                  <a:lnTo>
                    <a:pt x="64" y="52"/>
                  </a:lnTo>
                  <a:lnTo>
                    <a:pt x="69" y="35"/>
                  </a:lnTo>
                  <a:lnTo>
                    <a:pt x="64" y="18"/>
                  </a:lnTo>
                  <a:lnTo>
                    <a:pt x="51" y="6"/>
                  </a:lnTo>
                  <a:lnTo>
                    <a:pt x="35" y="0"/>
                  </a:lnTo>
                  <a:lnTo>
                    <a:pt x="18" y="6"/>
                  </a:lnTo>
                  <a:lnTo>
                    <a:pt x="5" y="18"/>
                  </a:lnTo>
                  <a:lnTo>
                    <a:pt x="0" y="35"/>
                  </a:lnTo>
                  <a:lnTo>
                    <a:pt x="5" y="52"/>
                  </a:lnTo>
                  <a:lnTo>
                    <a:pt x="18" y="64"/>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330" name="Rectangle 46"/>
            <p:cNvSpPr>
              <a:spLocks noChangeArrowheads="1"/>
            </p:cNvSpPr>
            <p:nvPr/>
          </p:nvSpPr>
          <p:spPr bwMode="auto">
            <a:xfrm>
              <a:off x="4039" y="1169"/>
              <a:ext cx="352"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Boston</a:t>
              </a:r>
              <a:endParaRPr kumimoji="0" lang="en-US" sz="1400" b="0" i="1" dirty="0">
                <a:solidFill>
                  <a:schemeClr val="tx1"/>
                </a:solidFill>
                <a:latin typeface="Times New Roman"/>
                <a:cs typeface="Times New Roman"/>
              </a:endParaRPr>
            </a:p>
          </p:txBody>
        </p:sp>
        <p:sp>
          <p:nvSpPr>
            <p:cNvPr id="331" name="Line 47"/>
            <p:cNvSpPr>
              <a:spLocks noChangeShapeType="1"/>
            </p:cNvSpPr>
            <p:nvPr/>
          </p:nvSpPr>
          <p:spPr bwMode="auto">
            <a:xfrm flipV="1">
              <a:off x="3717" y="1258"/>
              <a:ext cx="303" cy="104"/>
            </a:xfrm>
            <a:prstGeom prst="line">
              <a:avLst/>
            </a:prstGeom>
            <a:noFill/>
            <a:ln w="19050">
              <a:solidFill>
                <a:srgbClr val="00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32" name="Freeform 187"/>
            <p:cNvSpPr>
              <a:spLocks/>
            </p:cNvSpPr>
            <p:nvPr/>
          </p:nvSpPr>
          <p:spPr bwMode="auto">
            <a:xfrm>
              <a:off x="3601" y="1398"/>
              <a:ext cx="100" cy="98"/>
            </a:xfrm>
            <a:custGeom>
              <a:avLst/>
              <a:gdLst>
                <a:gd name="T0" fmla="*/ 0 w 300"/>
                <a:gd name="T1" fmla="*/ 21 h 296"/>
                <a:gd name="T2" fmla="*/ 33 w 300"/>
                <a:gd name="T3" fmla="*/ 13 h 296"/>
                <a:gd name="T4" fmla="*/ 37 w 300"/>
                <a:gd name="T5" fmla="*/ 16 h 296"/>
                <a:gd name="T6" fmla="*/ 38 w 300"/>
                <a:gd name="T7" fmla="*/ 16 h 296"/>
                <a:gd name="T8" fmla="*/ 38 w 300"/>
                <a:gd name="T9" fmla="*/ 13 h 296"/>
                <a:gd name="T10" fmla="*/ 88 w 300"/>
                <a:gd name="T11" fmla="*/ 0 h 296"/>
                <a:gd name="T12" fmla="*/ 100 w 300"/>
                <a:gd name="T13" fmla="*/ 41 h 296"/>
                <a:gd name="T14" fmla="*/ 98 w 300"/>
                <a:gd name="T15" fmla="*/ 45 h 296"/>
                <a:gd name="T16" fmla="*/ 97 w 300"/>
                <a:gd name="T17" fmla="*/ 47 h 296"/>
                <a:gd name="T18" fmla="*/ 97 w 300"/>
                <a:gd name="T19" fmla="*/ 49 h 296"/>
                <a:gd name="T20" fmla="*/ 98 w 300"/>
                <a:gd name="T21" fmla="*/ 51 h 296"/>
                <a:gd name="T22" fmla="*/ 92 w 300"/>
                <a:gd name="T23" fmla="*/ 52 h 296"/>
                <a:gd name="T24" fmla="*/ 75 w 300"/>
                <a:gd name="T25" fmla="*/ 58 h 296"/>
                <a:gd name="T26" fmla="*/ 70 w 300"/>
                <a:gd name="T27" fmla="*/ 58 h 296"/>
                <a:gd name="T28" fmla="*/ 69 w 300"/>
                <a:gd name="T29" fmla="*/ 60 h 296"/>
                <a:gd name="T30" fmla="*/ 69 w 300"/>
                <a:gd name="T31" fmla="*/ 63 h 296"/>
                <a:gd name="T32" fmla="*/ 67 w 300"/>
                <a:gd name="T33" fmla="*/ 63 h 296"/>
                <a:gd name="T34" fmla="*/ 57 w 300"/>
                <a:gd name="T35" fmla="*/ 65 h 296"/>
                <a:gd name="T36" fmla="*/ 43 w 300"/>
                <a:gd name="T37" fmla="*/ 71 h 296"/>
                <a:gd name="T38" fmla="*/ 42 w 300"/>
                <a:gd name="T39" fmla="*/ 69 h 296"/>
                <a:gd name="T40" fmla="*/ 34 w 300"/>
                <a:gd name="T41" fmla="*/ 78 h 296"/>
                <a:gd name="T42" fmla="*/ 15 w 300"/>
                <a:gd name="T43" fmla="*/ 94 h 296"/>
                <a:gd name="T44" fmla="*/ 7 w 300"/>
                <a:gd name="T45" fmla="*/ 98 h 296"/>
                <a:gd name="T46" fmla="*/ 1 w 300"/>
                <a:gd name="T47" fmla="*/ 92 h 296"/>
                <a:gd name="T48" fmla="*/ 10 w 300"/>
                <a:gd name="T49" fmla="*/ 83 h 296"/>
                <a:gd name="T50" fmla="*/ 11 w 300"/>
                <a:gd name="T51" fmla="*/ 79 h 296"/>
                <a:gd name="T52" fmla="*/ 7 w 300"/>
                <a:gd name="T53" fmla="*/ 74 h 296"/>
                <a:gd name="T54" fmla="*/ 0 w 300"/>
                <a:gd name="T55" fmla="*/ 21 h 296"/>
                <a:gd name="T56" fmla="*/ 0 w 300"/>
                <a:gd name="T57" fmla="*/ 21 h 296"/>
                <a:gd name="T58" fmla="*/ 0 w 300"/>
                <a:gd name="T59" fmla="*/ 21 h 2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0"/>
                <a:gd name="T91" fmla="*/ 0 h 296"/>
                <a:gd name="T92" fmla="*/ 300 w 300"/>
                <a:gd name="T93" fmla="*/ 296 h 2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0" h="296">
                  <a:moveTo>
                    <a:pt x="0" y="62"/>
                  </a:moveTo>
                  <a:lnTo>
                    <a:pt x="100" y="39"/>
                  </a:lnTo>
                  <a:lnTo>
                    <a:pt x="110" y="49"/>
                  </a:lnTo>
                  <a:lnTo>
                    <a:pt x="113" y="47"/>
                  </a:lnTo>
                  <a:lnTo>
                    <a:pt x="114" y="39"/>
                  </a:lnTo>
                  <a:lnTo>
                    <a:pt x="263" y="0"/>
                  </a:lnTo>
                  <a:lnTo>
                    <a:pt x="300" y="123"/>
                  </a:lnTo>
                  <a:lnTo>
                    <a:pt x="295" y="135"/>
                  </a:lnTo>
                  <a:lnTo>
                    <a:pt x="291" y="143"/>
                  </a:lnTo>
                  <a:lnTo>
                    <a:pt x="292" y="147"/>
                  </a:lnTo>
                  <a:lnTo>
                    <a:pt x="295" y="153"/>
                  </a:lnTo>
                  <a:lnTo>
                    <a:pt x="275" y="156"/>
                  </a:lnTo>
                  <a:lnTo>
                    <a:pt x="226" y="176"/>
                  </a:lnTo>
                  <a:lnTo>
                    <a:pt x="211" y="175"/>
                  </a:lnTo>
                  <a:lnTo>
                    <a:pt x="207" y="180"/>
                  </a:lnTo>
                  <a:lnTo>
                    <a:pt x="207" y="189"/>
                  </a:lnTo>
                  <a:lnTo>
                    <a:pt x="201" y="190"/>
                  </a:lnTo>
                  <a:lnTo>
                    <a:pt x="172" y="196"/>
                  </a:lnTo>
                  <a:lnTo>
                    <a:pt x="130" y="215"/>
                  </a:lnTo>
                  <a:lnTo>
                    <a:pt x="126" y="208"/>
                  </a:lnTo>
                  <a:lnTo>
                    <a:pt x="101" y="235"/>
                  </a:lnTo>
                  <a:lnTo>
                    <a:pt x="45" y="284"/>
                  </a:lnTo>
                  <a:lnTo>
                    <a:pt x="22" y="296"/>
                  </a:lnTo>
                  <a:lnTo>
                    <a:pt x="4" y="279"/>
                  </a:lnTo>
                  <a:lnTo>
                    <a:pt x="30" y="251"/>
                  </a:lnTo>
                  <a:lnTo>
                    <a:pt x="32" y="238"/>
                  </a:lnTo>
                  <a:lnTo>
                    <a:pt x="20" y="225"/>
                  </a:lnTo>
                  <a:lnTo>
                    <a:pt x="0" y="62"/>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33" name="Freeform 188"/>
            <p:cNvSpPr>
              <a:spLocks/>
            </p:cNvSpPr>
            <p:nvPr/>
          </p:nvSpPr>
          <p:spPr bwMode="auto">
            <a:xfrm>
              <a:off x="3688" y="1393"/>
              <a:ext cx="52" cy="56"/>
            </a:xfrm>
            <a:custGeom>
              <a:avLst/>
              <a:gdLst>
                <a:gd name="T0" fmla="*/ 0 w 154"/>
                <a:gd name="T1" fmla="*/ 5 h 169"/>
                <a:gd name="T2" fmla="*/ 12 w 154"/>
                <a:gd name="T3" fmla="*/ 46 h 169"/>
                <a:gd name="T4" fmla="*/ 11 w 154"/>
                <a:gd name="T5" fmla="*/ 50 h 169"/>
                <a:gd name="T6" fmla="*/ 9 w 154"/>
                <a:gd name="T7" fmla="*/ 52 h 169"/>
                <a:gd name="T8" fmla="*/ 10 w 154"/>
                <a:gd name="T9" fmla="*/ 54 h 169"/>
                <a:gd name="T10" fmla="*/ 11 w 154"/>
                <a:gd name="T11" fmla="*/ 56 h 169"/>
                <a:gd name="T12" fmla="*/ 14 w 154"/>
                <a:gd name="T13" fmla="*/ 56 h 169"/>
                <a:gd name="T14" fmla="*/ 24 w 154"/>
                <a:gd name="T15" fmla="*/ 49 h 169"/>
                <a:gd name="T16" fmla="*/ 30 w 154"/>
                <a:gd name="T17" fmla="*/ 44 h 169"/>
                <a:gd name="T18" fmla="*/ 30 w 154"/>
                <a:gd name="T19" fmla="*/ 39 h 169"/>
                <a:gd name="T20" fmla="*/ 29 w 154"/>
                <a:gd name="T21" fmla="*/ 36 h 169"/>
                <a:gd name="T22" fmla="*/ 29 w 154"/>
                <a:gd name="T23" fmla="*/ 29 h 169"/>
                <a:gd name="T24" fmla="*/ 33 w 154"/>
                <a:gd name="T25" fmla="*/ 25 h 169"/>
                <a:gd name="T26" fmla="*/ 35 w 154"/>
                <a:gd name="T27" fmla="*/ 27 h 169"/>
                <a:gd name="T28" fmla="*/ 35 w 154"/>
                <a:gd name="T29" fmla="*/ 30 h 169"/>
                <a:gd name="T30" fmla="*/ 35 w 154"/>
                <a:gd name="T31" fmla="*/ 39 h 169"/>
                <a:gd name="T32" fmla="*/ 37 w 154"/>
                <a:gd name="T33" fmla="*/ 42 h 169"/>
                <a:gd name="T34" fmla="*/ 40 w 154"/>
                <a:gd name="T35" fmla="*/ 41 h 169"/>
                <a:gd name="T36" fmla="*/ 40 w 154"/>
                <a:gd name="T37" fmla="*/ 36 h 169"/>
                <a:gd name="T38" fmla="*/ 43 w 154"/>
                <a:gd name="T39" fmla="*/ 36 h 169"/>
                <a:gd name="T40" fmla="*/ 46 w 154"/>
                <a:gd name="T41" fmla="*/ 32 h 169"/>
                <a:gd name="T42" fmla="*/ 51 w 154"/>
                <a:gd name="T43" fmla="*/ 32 h 169"/>
                <a:gd name="T44" fmla="*/ 52 w 154"/>
                <a:gd name="T45" fmla="*/ 31 h 169"/>
                <a:gd name="T46" fmla="*/ 48 w 154"/>
                <a:gd name="T47" fmla="*/ 27 h 169"/>
                <a:gd name="T48" fmla="*/ 48 w 154"/>
                <a:gd name="T49" fmla="*/ 25 h 169"/>
                <a:gd name="T50" fmla="*/ 45 w 154"/>
                <a:gd name="T51" fmla="*/ 24 h 169"/>
                <a:gd name="T52" fmla="*/ 44 w 154"/>
                <a:gd name="T53" fmla="*/ 22 h 169"/>
                <a:gd name="T54" fmla="*/ 40 w 154"/>
                <a:gd name="T55" fmla="*/ 20 h 169"/>
                <a:gd name="T56" fmla="*/ 40 w 154"/>
                <a:gd name="T57" fmla="*/ 18 h 169"/>
                <a:gd name="T58" fmla="*/ 30 w 154"/>
                <a:gd name="T59" fmla="*/ 15 h 169"/>
                <a:gd name="T60" fmla="*/ 27 w 154"/>
                <a:gd name="T61" fmla="*/ 8 h 169"/>
                <a:gd name="T62" fmla="*/ 24 w 154"/>
                <a:gd name="T63" fmla="*/ 7 h 169"/>
                <a:gd name="T64" fmla="*/ 21 w 154"/>
                <a:gd name="T65" fmla="*/ 0 h 169"/>
                <a:gd name="T66" fmla="*/ 0 w 154"/>
                <a:gd name="T67" fmla="*/ 5 h 169"/>
                <a:gd name="T68" fmla="*/ 0 w 154"/>
                <a:gd name="T69" fmla="*/ 5 h 169"/>
                <a:gd name="T70" fmla="*/ 0 w 154"/>
                <a:gd name="T71" fmla="*/ 5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4"/>
                <a:gd name="T109" fmla="*/ 0 h 169"/>
                <a:gd name="T110" fmla="*/ 154 w 154"/>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4" h="169">
                  <a:moveTo>
                    <a:pt x="0" y="15"/>
                  </a:moveTo>
                  <a:lnTo>
                    <a:pt x="37" y="138"/>
                  </a:lnTo>
                  <a:lnTo>
                    <a:pt x="32" y="150"/>
                  </a:lnTo>
                  <a:lnTo>
                    <a:pt x="28" y="158"/>
                  </a:lnTo>
                  <a:lnTo>
                    <a:pt x="29" y="162"/>
                  </a:lnTo>
                  <a:lnTo>
                    <a:pt x="32" y="168"/>
                  </a:lnTo>
                  <a:lnTo>
                    <a:pt x="41" y="169"/>
                  </a:lnTo>
                  <a:lnTo>
                    <a:pt x="71" y="148"/>
                  </a:lnTo>
                  <a:lnTo>
                    <a:pt x="90" y="132"/>
                  </a:lnTo>
                  <a:lnTo>
                    <a:pt x="90" y="117"/>
                  </a:lnTo>
                  <a:lnTo>
                    <a:pt x="86" y="109"/>
                  </a:lnTo>
                  <a:lnTo>
                    <a:pt x="86" y="88"/>
                  </a:lnTo>
                  <a:lnTo>
                    <a:pt x="99" y="74"/>
                  </a:lnTo>
                  <a:lnTo>
                    <a:pt x="104" y="80"/>
                  </a:lnTo>
                  <a:lnTo>
                    <a:pt x="104" y="91"/>
                  </a:lnTo>
                  <a:lnTo>
                    <a:pt x="104" y="117"/>
                  </a:lnTo>
                  <a:lnTo>
                    <a:pt x="109" y="126"/>
                  </a:lnTo>
                  <a:lnTo>
                    <a:pt x="119" y="124"/>
                  </a:lnTo>
                  <a:lnTo>
                    <a:pt x="119" y="109"/>
                  </a:lnTo>
                  <a:lnTo>
                    <a:pt x="126" y="109"/>
                  </a:lnTo>
                  <a:lnTo>
                    <a:pt x="137" y="98"/>
                  </a:lnTo>
                  <a:lnTo>
                    <a:pt x="152" y="97"/>
                  </a:lnTo>
                  <a:lnTo>
                    <a:pt x="154" y="94"/>
                  </a:lnTo>
                  <a:lnTo>
                    <a:pt x="142" y="81"/>
                  </a:lnTo>
                  <a:lnTo>
                    <a:pt x="141" y="74"/>
                  </a:lnTo>
                  <a:lnTo>
                    <a:pt x="134" y="72"/>
                  </a:lnTo>
                  <a:lnTo>
                    <a:pt x="130" y="67"/>
                  </a:lnTo>
                  <a:lnTo>
                    <a:pt x="118" y="61"/>
                  </a:lnTo>
                  <a:lnTo>
                    <a:pt x="118" y="54"/>
                  </a:lnTo>
                  <a:lnTo>
                    <a:pt x="89" y="46"/>
                  </a:lnTo>
                  <a:lnTo>
                    <a:pt x="80" y="24"/>
                  </a:lnTo>
                  <a:lnTo>
                    <a:pt x="70" y="21"/>
                  </a:lnTo>
                  <a:lnTo>
                    <a:pt x="63" y="0"/>
                  </a:lnTo>
                  <a:lnTo>
                    <a:pt x="0" y="1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34" name="Freeform 189"/>
            <p:cNvSpPr>
              <a:spLocks/>
            </p:cNvSpPr>
            <p:nvPr/>
          </p:nvSpPr>
          <p:spPr bwMode="auto">
            <a:xfrm>
              <a:off x="3598" y="1324"/>
              <a:ext cx="194" cy="100"/>
            </a:xfrm>
            <a:custGeom>
              <a:avLst/>
              <a:gdLst>
                <a:gd name="T0" fmla="*/ 40 w 583"/>
                <a:gd name="T1" fmla="*/ 34 h 300"/>
                <a:gd name="T2" fmla="*/ 104 w 583"/>
                <a:gd name="T3" fmla="*/ 17 h 300"/>
                <a:gd name="T4" fmla="*/ 107 w 583"/>
                <a:gd name="T5" fmla="*/ 17 h 300"/>
                <a:gd name="T6" fmla="*/ 107 w 583"/>
                <a:gd name="T7" fmla="*/ 10 h 300"/>
                <a:gd name="T8" fmla="*/ 117 w 583"/>
                <a:gd name="T9" fmla="*/ 1 h 300"/>
                <a:gd name="T10" fmla="*/ 124 w 583"/>
                <a:gd name="T11" fmla="*/ 2 h 300"/>
                <a:gd name="T12" fmla="*/ 134 w 583"/>
                <a:gd name="T13" fmla="*/ 16 h 300"/>
                <a:gd name="T14" fmla="*/ 135 w 583"/>
                <a:gd name="T15" fmla="*/ 22 h 300"/>
                <a:gd name="T16" fmla="*/ 128 w 583"/>
                <a:gd name="T17" fmla="*/ 31 h 300"/>
                <a:gd name="T18" fmla="*/ 126 w 583"/>
                <a:gd name="T19" fmla="*/ 43 h 300"/>
                <a:gd name="T20" fmla="*/ 140 w 583"/>
                <a:gd name="T21" fmla="*/ 47 h 300"/>
                <a:gd name="T22" fmla="*/ 156 w 583"/>
                <a:gd name="T23" fmla="*/ 66 h 300"/>
                <a:gd name="T24" fmla="*/ 174 w 583"/>
                <a:gd name="T25" fmla="*/ 73 h 300"/>
                <a:gd name="T26" fmla="*/ 187 w 583"/>
                <a:gd name="T27" fmla="*/ 61 h 300"/>
                <a:gd name="T28" fmla="*/ 179 w 583"/>
                <a:gd name="T29" fmla="*/ 53 h 300"/>
                <a:gd name="T30" fmla="*/ 173 w 583"/>
                <a:gd name="T31" fmla="*/ 47 h 300"/>
                <a:gd name="T32" fmla="*/ 180 w 583"/>
                <a:gd name="T33" fmla="*/ 47 h 300"/>
                <a:gd name="T34" fmla="*/ 194 w 583"/>
                <a:gd name="T35" fmla="*/ 73 h 300"/>
                <a:gd name="T36" fmla="*/ 188 w 583"/>
                <a:gd name="T37" fmla="*/ 75 h 300"/>
                <a:gd name="T38" fmla="*/ 173 w 583"/>
                <a:gd name="T39" fmla="*/ 84 h 300"/>
                <a:gd name="T40" fmla="*/ 161 w 583"/>
                <a:gd name="T41" fmla="*/ 91 h 300"/>
                <a:gd name="T42" fmla="*/ 159 w 583"/>
                <a:gd name="T43" fmla="*/ 87 h 300"/>
                <a:gd name="T44" fmla="*/ 155 w 583"/>
                <a:gd name="T45" fmla="*/ 81 h 300"/>
                <a:gd name="T46" fmla="*/ 143 w 583"/>
                <a:gd name="T47" fmla="*/ 98 h 300"/>
                <a:gd name="T48" fmla="*/ 137 w 583"/>
                <a:gd name="T49" fmla="*/ 96 h 300"/>
                <a:gd name="T50" fmla="*/ 135 w 583"/>
                <a:gd name="T51" fmla="*/ 93 h 300"/>
                <a:gd name="T52" fmla="*/ 129 w 583"/>
                <a:gd name="T53" fmla="*/ 89 h 300"/>
                <a:gd name="T54" fmla="*/ 120 w 583"/>
                <a:gd name="T55" fmla="*/ 84 h 300"/>
                <a:gd name="T56" fmla="*/ 113 w 583"/>
                <a:gd name="T57" fmla="*/ 76 h 300"/>
                <a:gd name="T58" fmla="*/ 90 w 583"/>
                <a:gd name="T59" fmla="*/ 74 h 300"/>
                <a:gd name="T60" fmla="*/ 40 w 583"/>
                <a:gd name="T61" fmla="*/ 89 h 300"/>
                <a:gd name="T62" fmla="*/ 36 w 583"/>
                <a:gd name="T63" fmla="*/ 87 h 300"/>
                <a:gd name="T64" fmla="*/ 0 w 583"/>
                <a:gd name="T65" fmla="*/ 93 h 300"/>
                <a:gd name="T66" fmla="*/ 1 w 583"/>
                <a:gd name="T67" fmla="*/ 42 h 3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83"/>
                <a:gd name="T103" fmla="*/ 0 h 300"/>
                <a:gd name="T104" fmla="*/ 583 w 583"/>
                <a:gd name="T105" fmla="*/ 300 h 30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83" h="300">
                  <a:moveTo>
                    <a:pt x="2" y="127"/>
                  </a:moveTo>
                  <a:lnTo>
                    <a:pt x="121" y="101"/>
                  </a:lnTo>
                  <a:lnTo>
                    <a:pt x="309" y="57"/>
                  </a:lnTo>
                  <a:lnTo>
                    <a:pt x="312" y="50"/>
                  </a:lnTo>
                  <a:lnTo>
                    <a:pt x="316" y="45"/>
                  </a:lnTo>
                  <a:lnTo>
                    <a:pt x="322" y="50"/>
                  </a:lnTo>
                  <a:lnTo>
                    <a:pt x="325" y="45"/>
                  </a:lnTo>
                  <a:lnTo>
                    <a:pt x="322" y="31"/>
                  </a:lnTo>
                  <a:lnTo>
                    <a:pt x="338" y="26"/>
                  </a:lnTo>
                  <a:lnTo>
                    <a:pt x="351" y="4"/>
                  </a:lnTo>
                  <a:lnTo>
                    <a:pt x="363" y="0"/>
                  </a:lnTo>
                  <a:lnTo>
                    <a:pt x="374" y="5"/>
                  </a:lnTo>
                  <a:lnTo>
                    <a:pt x="380" y="31"/>
                  </a:lnTo>
                  <a:lnTo>
                    <a:pt x="403" y="49"/>
                  </a:lnTo>
                  <a:lnTo>
                    <a:pt x="408" y="59"/>
                  </a:lnTo>
                  <a:lnTo>
                    <a:pt x="405" y="66"/>
                  </a:lnTo>
                  <a:lnTo>
                    <a:pt x="394" y="72"/>
                  </a:lnTo>
                  <a:lnTo>
                    <a:pt x="384" y="92"/>
                  </a:lnTo>
                  <a:lnTo>
                    <a:pt x="377" y="115"/>
                  </a:lnTo>
                  <a:lnTo>
                    <a:pt x="379" y="128"/>
                  </a:lnTo>
                  <a:lnTo>
                    <a:pt x="401" y="128"/>
                  </a:lnTo>
                  <a:lnTo>
                    <a:pt x="422" y="140"/>
                  </a:lnTo>
                  <a:lnTo>
                    <a:pt x="457" y="175"/>
                  </a:lnTo>
                  <a:lnTo>
                    <a:pt x="468" y="197"/>
                  </a:lnTo>
                  <a:lnTo>
                    <a:pt x="484" y="216"/>
                  </a:lnTo>
                  <a:lnTo>
                    <a:pt x="523" y="218"/>
                  </a:lnTo>
                  <a:lnTo>
                    <a:pt x="546" y="208"/>
                  </a:lnTo>
                  <a:lnTo>
                    <a:pt x="561" y="182"/>
                  </a:lnTo>
                  <a:lnTo>
                    <a:pt x="553" y="176"/>
                  </a:lnTo>
                  <a:lnTo>
                    <a:pt x="538" y="160"/>
                  </a:lnTo>
                  <a:lnTo>
                    <a:pt x="517" y="153"/>
                  </a:lnTo>
                  <a:lnTo>
                    <a:pt x="519" y="141"/>
                  </a:lnTo>
                  <a:lnTo>
                    <a:pt x="535" y="141"/>
                  </a:lnTo>
                  <a:lnTo>
                    <a:pt x="541" y="141"/>
                  </a:lnTo>
                  <a:lnTo>
                    <a:pt x="567" y="180"/>
                  </a:lnTo>
                  <a:lnTo>
                    <a:pt x="583" y="218"/>
                  </a:lnTo>
                  <a:lnTo>
                    <a:pt x="581" y="237"/>
                  </a:lnTo>
                  <a:lnTo>
                    <a:pt x="565" y="225"/>
                  </a:lnTo>
                  <a:lnTo>
                    <a:pt x="546" y="238"/>
                  </a:lnTo>
                  <a:lnTo>
                    <a:pt x="519" y="251"/>
                  </a:lnTo>
                  <a:lnTo>
                    <a:pt x="491" y="274"/>
                  </a:lnTo>
                  <a:lnTo>
                    <a:pt x="483" y="274"/>
                  </a:lnTo>
                  <a:lnTo>
                    <a:pt x="477" y="271"/>
                  </a:lnTo>
                  <a:lnTo>
                    <a:pt x="477" y="261"/>
                  </a:lnTo>
                  <a:lnTo>
                    <a:pt x="472" y="242"/>
                  </a:lnTo>
                  <a:lnTo>
                    <a:pt x="467" y="242"/>
                  </a:lnTo>
                  <a:lnTo>
                    <a:pt x="451" y="270"/>
                  </a:lnTo>
                  <a:lnTo>
                    <a:pt x="431" y="294"/>
                  </a:lnTo>
                  <a:lnTo>
                    <a:pt x="425" y="300"/>
                  </a:lnTo>
                  <a:lnTo>
                    <a:pt x="413" y="287"/>
                  </a:lnTo>
                  <a:lnTo>
                    <a:pt x="412" y="280"/>
                  </a:lnTo>
                  <a:lnTo>
                    <a:pt x="405" y="278"/>
                  </a:lnTo>
                  <a:lnTo>
                    <a:pt x="401" y="273"/>
                  </a:lnTo>
                  <a:lnTo>
                    <a:pt x="389" y="267"/>
                  </a:lnTo>
                  <a:lnTo>
                    <a:pt x="389" y="260"/>
                  </a:lnTo>
                  <a:lnTo>
                    <a:pt x="360" y="252"/>
                  </a:lnTo>
                  <a:lnTo>
                    <a:pt x="351" y="230"/>
                  </a:lnTo>
                  <a:lnTo>
                    <a:pt x="341" y="227"/>
                  </a:lnTo>
                  <a:lnTo>
                    <a:pt x="334" y="206"/>
                  </a:lnTo>
                  <a:lnTo>
                    <a:pt x="271" y="221"/>
                  </a:lnTo>
                  <a:lnTo>
                    <a:pt x="122" y="260"/>
                  </a:lnTo>
                  <a:lnTo>
                    <a:pt x="121" y="268"/>
                  </a:lnTo>
                  <a:lnTo>
                    <a:pt x="118" y="270"/>
                  </a:lnTo>
                  <a:lnTo>
                    <a:pt x="108" y="260"/>
                  </a:lnTo>
                  <a:lnTo>
                    <a:pt x="8" y="283"/>
                  </a:lnTo>
                  <a:lnTo>
                    <a:pt x="0" y="278"/>
                  </a:lnTo>
                  <a:lnTo>
                    <a:pt x="2" y="127"/>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35" name="Freeform 190"/>
            <p:cNvSpPr>
              <a:spLocks/>
            </p:cNvSpPr>
            <p:nvPr/>
          </p:nvSpPr>
          <p:spPr bwMode="auto">
            <a:xfrm>
              <a:off x="3552" y="1182"/>
              <a:ext cx="102" cy="184"/>
            </a:xfrm>
            <a:custGeom>
              <a:avLst/>
              <a:gdLst>
                <a:gd name="T0" fmla="*/ 0 w 305"/>
                <a:gd name="T1" fmla="*/ 24 h 554"/>
                <a:gd name="T2" fmla="*/ 4 w 305"/>
                <a:gd name="T3" fmla="*/ 31 h 554"/>
                <a:gd name="T4" fmla="*/ 2 w 305"/>
                <a:gd name="T5" fmla="*/ 34 h 554"/>
                <a:gd name="T6" fmla="*/ 5 w 305"/>
                <a:gd name="T7" fmla="*/ 38 h 554"/>
                <a:gd name="T8" fmla="*/ 6 w 305"/>
                <a:gd name="T9" fmla="*/ 40 h 554"/>
                <a:gd name="T10" fmla="*/ 14 w 305"/>
                <a:gd name="T11" fmla="*/ 61 h 554"/>
                <a:gd name="T12" fmla="*/ 17 w 305"/>
                <a:gd name="T13" fmla="*/ 76 h 554"/>
                <a:gd name="T14" fmla="*/ 13 w 305"/>
                <a:gd name="T15" fmla="*/ 84 h 554"/>
                <a:gd name="T16" fmla="*/ 14 w 305"/>
                <a:gd name="T17" fmla="*/ 92 h 554"/>
                <a:gd name="T18" fmla="*/ 23 w 305"/>
                <a:gd name="T19" fmla="*/ 113 h 554"/>
                <a:gd name="T20" fmla="*/ 22 w 305"/>
                <a:gd name="T21" fmla="*/ 123 h 554"/>
                <a:gd name="T22" fmla="*/ 24 w 305"/>
                <a:gd name="T23" fmla="*/ 125 h 554"/>
                <a:gd name="T24" fmla="*/ 25 w 305"/>
                <a:gd name="T25" fmla="*/ 125 h 554"/>
                <a:gd name="T26" fmla="*/ 24 w 305"/>
                <a:gd name="T27" fmla="*/ 123 h 554"/>
                <a:gd name="T28" fmla="*/ 27 w 305"/>
                <a:gd name="T29" fmla="*/ 123 h 554"/>
                <a:gd name="T30" fmla="*/ 33 w 305"/>
                <a:gd name="T31" fmla="*/ 132 h 554"/>
                <a:gd name="T32" fmla="*/ 37 w 305"/>
                <a:gd name="T33" fmla="*/ 149 h 554"/>
                <a:gd name="T34" fmla="*/ 37 w 305"/>
                <a:gd name="T35" fmla="*/ 159 h 554"/>
                <a:gd name="T36" fmla="*/ 41 w 305"/>
                <a:gd name="T37" fmla="*/ 171 h 554"/>
                <a:gd name="T38" fmla="*/ 47 w 305"/>
                <a:gd name="T39" fmla="*/ 184 h 554"/>
                <a:gd name="T40" fmla="*/ 87 w 305"/>
                <a:gd name="T41" fmla="*/ 175 h 554"/>
                <a:gd name="T42" fmla="*/ 86 w 305"/>
                <a:gd name="T43" fmla="*/ 171 h 554"/>
                <a:gd name="T44" fmla="*/ 81 w 305"/>
                <a:gd name="T45" fmla="*/ 167 h 554"/>
                <a:gd name="T46" fmla="*/ 82 w 305"/>
                <a:gd name="T47" fmla="*/ 159 h 554"/>
                <a:gd name="T48" fmla="*/ 83 w 305"/>
                <a:gd name="T49" fmla="*/ 157 h 554"/>
                <a:gd name="T50" fmla="*/ 81 w 305"/>
                <a:gd name="T51" fmla="*/ 150 h 554"/>
                <a:gd name="T52" fmla="*/ 78 w 305"/>
                <a:gd name="T53" fmla="*/ 120 h 554"/>
                <a:gd name="T54" fmla="*/ 78 w 305"/>
                <a:gd name="T55" fmla="*/ 111 h 554"/>
                <a:gd name="T56" fmla="*/ 82 w 305"/>
                <a:gd name="T57" fmla="*/ 93 h 554"/>
                <a:gd name="T58" fmla="*/ 85 w 305"/>
                <a:gd name="T59" fmla="*/ 82 h 554"/>
                <a:gd name="T60" fmla="*/ 86 w 305"/>
                <a:gd name="T61" fmla="*/ 74 h 554"/>
                <a:gd name="T62" fmla="*/ 82 w 305"/>
                <a:gd name="T63" fmla="*/ 67 h 554"/>
                <a:gd name="T64" fmla="*/ 82 w 305"/>
                <a:gd name="T65" fmla="*/ 60 h 554"/>
                <a:gd name="T66" fmla="*/ 85 w 305"/>
                <a:gd name="T67" fmla="*/ 56 h 554"/>
                <a:gd name="T68" fmla="*/ 96 w 305"/>
                <a:gd name="T69" fmla="*/ 47 h 554"/>
                <a:gd name="T70" fmla="*/ 102 w 305"/>
                <a:gd name="T71" fmla="*/ 31 h 554"/>
                <a:gd name="T72" fmla="*/ 96 w 305"/>
                <a:gd name="T73" fmla="*/ 21 h 554"/>
                <a:gd name="T74" fmla="*/ 95 w 305"/>
                <a:gd name="T75" fmla="*/ 17 h 554"/>
                <a:gd name="T76" fmla="*/ 97 w 305"/>
                <a:gd name="T77" fmla="*/ 15 h 554"/>
                <a:gd name="T78" fmla="*/ 97 w 305"/>
                <a:gd name="T79" fmla="*/ 11 h 554"/>
                <a:gd name="T80" fmla="*/ 94 w 305"/>
                <a:gd name="T81" fmla="*/ 0 h 554"/>
                <a:gd name="T82" fmla="*/ 0 w 305"/>
                <a:gd name="T83" fmla="*/ 24 h 554"/>
                <a:gd name="T84" fmla="*/ 0 w 305"/>
                <a:gd name="T85" fmla="*/ 24 h 554"/>
                <a:gd name="T86" fmla="*/ 0 w 305"/>
                <a:gd name="T87" fmla="*/ 24 h 5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05"/>
                <a:gd name="T133" fmla="*/ 0 h 554"/>
                <a:gd name="T134" fmla="*/ 305 w 305"/>
                <a:gd name="T135" fmla="*/ 554 h 5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05" h="554">
                  <a:moveTo>
                    <a:pt x="0" y="71"/>
                  </a:moveTo>
                  <a:lnTo>
                    <a:pt x="12" y="92"/>
                  </a:lnTo>
                  <a:lnTo>
                    <a:pt x="7" y="102"/>
                  </a:lnTo>
                  <a:lnTo>
                    <a:pt x="16" y="113"/>
                  </a:lnTo>
                  <a:lnTo>
                    <a:pt x="17" y="119"/>
                  </a:lnTo>
                  <a:lnTo>
                    <a:pt x="42" y="184"/>
                  </a:lnTo>
                  <a:lnTo>
                    <a:pt x="50" y="230"/>
                  </a:lnTo>
                  <a:lnTo>
                    <a:pt x="40" y="252"/>
                  </a:lnTo>
                  <a:lnTo>
                    <a:pt x="42" y="277"/>
                  </a:lnTo>
                  <a:lnTo>
                    <a:pt x="69" y="339"/>
                  </a:lnTo>
                  <a:lnTo>
                    <a:pt x="66" y="369"/>
                  </a:lnTo>
                  <a:lnTo>
                    <a:pt x="71" y="377"/>
                  </a:lnTo>
                  <a:lnTo>
                    <a:pt x="76" y="375"/>
                  </a:lnTo>
                  <a:lnTo>
                    <a:pt x="72" y="369"/>
                  </a:lnTo>
                  <a:lnTo>
                    <a:pt x="82" y="369"/>
                  </a:lnTo>
                  <a:lnTo>
                    <a:pt x="100" y="396"/>
                  </a:lnTo>
                  <a:lnTo>
                    <a:pt x="111" y="450"/>
                  </a:lnTo>
                  <a:lnTo>
                    <a:pt x="111" y="480"/>
                  </a:lnTo>
                  <a:lnTo>
                    <a:pt x="123" y="516"/>
                  </a:lnTo>
                  <a:lnTo>
                    <a:pt x="140" y="554"/>
                  </a:lnTo>
                  <a:lnTo>
                    <a:pt x="259" y="528"/>
                  </a:lnTo>
                  <a:lnTo>
                    <a:pt x="256" y="515"/>
                  </a:lnTo>
                  <a:lnTo>
                    <a:pt x="242" y="502"/>
                  </a:lnTo>
                  <a:lnTo>
                    <a:pt x="244" y="479"/>
                  </a:lnTo>
                  <a:lnTo>
                    <a:pt x="249" y="472"/>
                  </a:lnTo>
                  <a:lnTo>
                    <a:pt x="242" y="451"/>
                  </a:lnTo>
                  <a:lnTo>
                    <a:pt x="233" y="362"/>
                  </a:lnTo>
                  <a:lnTo>
                    <a:pt x="233" y="334"/>
                  </a:lnTo>
                  <a:lnTo>
                    <a:pt x="244" y="281"/>
                  </a:lnTo>
                  <a:lnTo>
                    <a:pt x="254" y="246"/>
                  </a:lnTo>
                  <a:lnTo>
                    <a:pt x="256" y="222"/>
                  </a:lnTo>
                  <a:lnTo>
                    <a:pt x="246" y="203"/>
                  </a:lnTo>
                  <a:lnTo>
                    <a:pt x="246" y="181"/>
                  </a:lnTo>
                  <a:lnTo>
                    <a:pt x="253" y="170"/>
                  </a:lnTo>
                  <a:lnTo>
                    <a:pt x="286" y="141"/>
                  </a:lnTo>
                  <a:lnTo>
                    <a:pt x="305" y="92"/>
                  </a:lnTo>
                  <a:lnTo>
                    <a:pt x="286" y="64"/>
                  </a:lnTo>
                  <a:lnTo>
                    <a:pt x="283" y="50"/>
                  </a:lnTo>
                  <a:lnTo>
                    <a:pt x="290" y="44"/>
                  </a:lnTo>
                  <a:lnTo>
                    <a:pt x="290" y="34"/>
                  </a:lnTo>
                  <a:lnTo>
                    <a:pt x="282" y="0"/>
                  </a:lnTo>
                  <a:lnTo>
                    <a:pt x="0" y="71"/>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36" name="Freeform 191"/>
            <p:cNvSpPr>
              <a:spLocks/>
            </p:cNvSpPr>
            <p:nvPr/>
          </p:nvSpPr>
          <p:spPr bwMode="auto">
            <a:xfrm>
              <a:off x="3630" y="1155"/>
              <a:ext cx="94" cy="203"/>
            </a:xfrm>
            <a:custGeom>
              <a:avLst/>
              <a:gdLst>
                <a:gd name="T0" fmla="*/ 93 w 282"/>
                <a:gd name="T1" fmla="*/ 171 h 609"/>
                <a:gd name="T2" fmla="*/ 89 w 282"/>
                <a:gd name="T3" fmla="*/ 169 h 609"/>
                <a:gd name="T4" fmla="*/ 85 w 282"/>
                <a:gd name="T5" fmla="*/ 171 h 609"/>
                <a:gd name="T6" fmla="*/ 81 w 282"/>
                <a:gd name="T7" fmla="*/ 178 h 609"/>
                <a:gd name="T8" fmla="*/ 76 w 282"/>
                <a:gd name="T9" fmla="*/ 180 h 609"/>
                <a:gd name="T10" fmla="*/ 77 w 282"/>
                <a:gd name="T11" fmla="*/ 184 h 609"/>
                <a:gd name="T12" fmla="*/ 76 w 282"/>
                <a:gd name="T13" fmla="*/ 186 h 609"/>
                <a:gd name="T14" fmla="*/ 74 w 282"/>
                <a:gd name="T15" fmla="*/ 184 h 609"/>
                <a:gd name="T16" fmla="*/ 72 w 282"/>
                <a:gd name="T17" fmla="*/ 186 h 609"/>
                <a:gd name="T18" fmla="*/ 71 w 282"/>
                <a:gd name="T19" fmla="*/ 188 h 609"/>
                <a:gd name="T20" fmla="*/ 9 w 282"/>
                <a:gd name="T21" fmla="*/ 203 h 609"/>
                <a:gd name="T22" fmla="*/ 8 w 282"/>
                <a:gd name="T23" fmla="*/ 199 h 609"/>
                <a:gd name="T24" fmla="*/ 3 w 282"/>
                <a:gd name="T25" fmla="*/ 194 h 609"/>
                <a:gd name="T26" fmla="*/ 4 w 282"/>
                <a:gd name="T27" fmla="*/ 187 h 609"/>
                <a:gd name="T28" fmla="*/ 5 w 282"/>
                <a:gd name="T29" fmla="*/ 184 h 609"/>
                <a:gd name="T30" fmla="*/ 3 w 282"/>
                <a:gd name="T31" fmla="*/ 177 h 609"/>
                <a:gd name="T32" fmla="*/ 0 w 282"/>
                <a:gd name="T33" fmla="*/ 148 h 609"/>
                <a:gd name="T34" fmla="*/ 0 w 282"/>
                <a:gd name="T35" fmla="*/ 138 h 609"/>
                <a:gd name="T36" fmla="*/ 4 w 282"/>
                <a:gd name="T37" fmla="*/ 121 h 609"/>
                <a:gd name="T38" fmla="*/ 7 w 282"/>
                <a:gd name="T39" fmla="*/ 109 h 609"/>
                <a:gd name="T40" fmla="*/ 8 w 282"/>
                <a:gd name="T41" fmla="*/ 101 h 609"/>
                <a:gd name="T42" fmla="*/ 4 w 282"/>
                <a:gd name="T43" fmla="*/ 95 h 609"/>
                <a:gd name="T44" fmla="*/ 4 w 282"/>
                <a:gd name="T45" fmla="*/ 87 h 609"/>
                <a:gd name="T46" fmla="*/ 7 w 282"/>
                <a:gd name="T47" fmla="*/ 84 h 609"/>
                <a:gd name="T48" fmla="*/ 18 w 282"/>
                <a:gd name="T49" fmla="*/ 74 h 609"/>
                <a:gd name="T50" fmla="*/ 24 w 282"/>
                <a:gd name="T51" fmla="*/ 58 h 609"/>
                <a:gd name="T52" fmla="*/ 18 w 282"/>
                <a:gd name="T53" fmla="*/ 48 h 609"/>
                <a:gd name="T54" fmla="*/ 17 w 282"/>
                <a:gd name="T55" fmla="*/ 44 h 609"/>
                <a:gd name="T56" fmla="*/ 19 w 282"/>
                <a:gd name="T57" fmla="*/ 42 h 609"/>
                <a:gd name="T58" fmla="*/ 19 w 282"/>
                <a:gd name="T59" fmla="*/ 38 h 609"/>
                <a:gd name="T60" fmla="*/ 16 w 282"/>
                <a:gd name="T61" fmla="*/ 27 h 609"/>
                <a:gd name="T62" fmla="*/ 19 w 282"/>
                <a:gd name="T63" fmla="*/ 13 h 609"/>
                <a:gd name="T64" fmla="*/ 15 w 282"/>
                <a:gd name="T65" fmla="*/ 8 h 609"/>
                <a:gd name="T66" fmla="*/ 16 w 282"/>
                <a:gd name="T67" fmla="*/ 7 h 609"/>
                <a:gd name="T68" fmla="*/ 20 w 282"/>
                <a:gd name="T69" fmla="*/ 7 h 609"/>
                <a:gd name="T70" fmla="*/ 22 w 282"/>
                <a:gd name="T71" fmla="*/ 2 h 609"/>
                <a:gd name="T72" fmla="*/ 25 w 282"/>
                <a:gd name="T73" fmla="*/ 4 h 609"/>
                <a:gd name="T74" fmla="*/ 29 w 282"/>
                <a:gd name="T75" fmla="*/ 3 h 609"/>
                <a:gd name="T76" fmla="*/ 32 w 282"/>
                <a:gd name="T77" fmla="*/ 0 h 609"/>
                <a:gd name="T78" fmla="*/ 74 w 282"/>
                <a:gd name="T79" fmla="*/ 124 h 609"/>
                <a:gd name="T80" fmla="*/ 74 w 282"/>
                <a:gd name="T81" fmla="*/ 127 h 609"/>
                <a:gd name="T82" fmla="*/ 74 w 282"/>
                <a:gd name="T83" fmla="*/ 132 h 609"/>
                <a:gd name="T84" fmla="*/ 74 w 282"/>
                <a:gd name="T85" fmla="*/ 134 h 609"/>
                <a:gd name="T86" fmla="*/ 85 w 282"/>
                <a:gd name="T87" fmla="*/ 142 h 609"/>
                <a:gd name="T88" fmla="*/ 87 w 282"/>
                <a:gd name="T89" fmla="*/ 143 h 609"/>
                <a:gd name="T90" fmla="*/ 88 w 282"/>
                <a:gd name="T91" fmla="*/ 147 h 609"/>
                <a:gd name="T92" fmla="*/ 88 w 282"/>
                <a:gd name="T93" fmla="*/ 150 h 609"/>
                <a:gd name="T94" fmla="*/ 94 w 282"/>
                <a:gd name="T95" fmla="*/ 160 h 609"/>
                <a:gd name="T96" fmla="*/ 93 w 282"/>
                <a:gd name="T97" fmla="*/ 161 h 609"/>
                <a:gd name="T98" fmla="*/ 93 w 282"/>
                <a:gd name="T99" fmla="*/ 166 h 609"/>
                <a:gd name="T100" fmla="*/ 93 w 282"/>
                <a:gd name="T101" fmla="*/ 171 h 609"/>
                <a:gd name="T102" fmla="*/ 93 w 282"/>
                <a:gd name="T103" fmla="*/ 171 h 609"/>
                <a:gd name="T104" fmla="*/ 93 w 282"/>
                <a:gd name="T105" fmla="*/ 171 h 60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2"/>
                <a:gd name="T160" fmla="*/ 0 h 609"/>
                <a:gd name="T161" fmla="*/ 282 w 282"/>
                <a:gd name="T162" fmla="*/ 609 h 60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2" h="609">
                  <a:moveTo>
                    <a:pt x="279" y="513"/>
                  </a:moveTo>
                  <a:lnTo>
                    <a:pt x="268" y="508"/>
                  </a:lnTo>
                  <a:lnTo>
                    <a:pt x="256" y="512"/>
                  </a:lnTo>
                  <a:lnTo>
                    <a:pt x="243" y="534"/>
                  </a:lnTo>
                  <a:lnTo>
                    <a:pt x="227" y="539"/>
                  </a:lnTo>
                  <a:lnTo>
                    <a:pt x="230" y="553"/>
                  </a:lnTo>
                  <a:lnTo>
                    <a:pt x="227" y="558"/>
                  </a:lnTo>
                  <a:lnTo>
                    <a:pt x="221" y="553"/>
                  </a:lnTo>
                  <a:lnTo>
                    <a:pt x="217" y="558"/>
                  </a:lnTo>
                  <a:lnTo>
                    <a:pt x="214" y="565"/>
                  </a:lnTo>
                  <a:lnTo>
                    <a:pt x="26" y="609"/>
                  </a:lnTo>
                  <a:lnTo>
                    <a:pt x="23" y="596"/>
                  </a:lnTo>
                  <a:lnTo>
                    <a:pt x="9" y="583"/>
                  </a:lnTo>
                  <a:lnTo>
                    <a:pt x="11" y="560"/>
                  </a:lnTo>
                  <a:lnTo>
                    <a:pt x="16" y="553"/>
                  </a:lnTo>
                  <a:lnTo>
                    <a:pt x="9" y="532"/>
                  </a:lnTo>
                  <a:lnTo>
                    <a:pt x="0" y="443"/>
                  </a:lnTo>
                  <a:lnTo>
                    <a:pt x="0" y="415"/>
                  </a:lnTo>
                  <a:lnTo>
                    <a:pt x="11" y="362"/>
                  </a:lnTo>
                  <a:lnTo>
                    <a:pt x="21" y="327"/>
                  </a:lnTo>
                  <a:lnTo>
                    <a:pt x="23" y="303"/>
                  </a:lnTo>
                  <a:lnTo>
                    <a:pt x="13" y="284"/>
                  </a:lnTo>
                  <a:lnTo>
                    <a:pt x="13" y="262"/>
                  </a:lnTo>
                  <a:lnTo>
                    <a:pt x="20" y="251"/>
                  </a:lnTo>
                  <a:lnTo>
                    <a:pt x="53" y="222"/>
                  </a:lnTo>
                  <a:lnTo>
                    <a:pt x="72" y="173"/>
                  </a:lnTo>
                  <a:lnTo>
                    <a:pt x="53" y="145"/>
                  </a:lnTo>
                  <a:lnTo>
                    <a:pt x="50" y="131"/>
                  </a:lnTo>
                  <a:lnTo>
                    <a:pt x="57" y="125"/>
                  </a:lnTo>
                  <a:lnTo>
                    <a:pt x="57" y="115"/>
                  </a:lnTo>
                  <a:lnTo>
                    <a:pt x="49" y="81"/>
                  </a:lnTo>
                  <a:lnTo>
                    <a:pt x="56" y="40"/>
                  </a:lnTo>
                  <a:lnTo>
                    <a:pt x="45" y="25"/>
                  </a:lnTo>
                  <a:lnTo>
                    <a:pt x="49" y="21"/>
                  </a:lnTo>
                  <a:lnTo>
                    <a:pt x="61" y="21"/>
                  </a:lnTo>
                  <a:lnTo>
                    <a:pt x="66" y="7"/>
                  </a:lnTo>
                  <a:lnTo>
                    <a:pt x="76" y="11"/>
                  </a:lnTo>
                  <a:lnTo>
                    <a:pt x="88" y="9"/>
                  </a:lnTo>
                  <a:lnTo>
                    <a:pt x="97" y="0"/>
                  </a:lnTo>
                  <a:lnTo>
                    <a:pt x="221" y="373"/>
                  </a:lnTo>
                  <a:lnTo>
                    <a:pt x="223" y="380"/>
                  </a:lnTo>
                  <a:lnTo>
                    <a:pt x="221" y="395"/>
                  </a:lnTo>
                  <a:lnTo>
                    <a:pt x="223" y="402"/>
                  </a:lnTo>
                  <a:lnTo>
                    <a:pt x="254" y="427"/>
                  </a:lnTo>
                  <a:lnTo>
                    <a:pt x="262" y="428"/>
                  </a:lnTo>
                  <a:lnTo>
                    <a:pt x="265" y="441"/>
                  </a:lnTo>
                  <a:lnTo>
                    <a:pt x="265" y="450"/>
                  </a:lnTo>
                  <a:lnTo>
                    <a:pt x="282" y="479"/>
                  </a:lnTo>
                  <a:lnTo>
                    <a:pt x="279" y="483"/>
                  </a:lnTo>
                  <a:lnTo>
                    <a:pt x="279" y="499"/>
                  </a:lnTo>
                  <a:lnTo>
                    <a:pt x="279" y="51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37" name="Freeform 192"/>
            <p:cNvSpPr>
              <a:spLocks/>
            </p:cNvSpPr>
            <p:nvPr/>
          </p:nvSpPr>
          <p:spPr bwMode="auto">
            <a:xfrm>
              <a:off x="3662" y="970"/>
              <a:ext cx="214" cy="344"/>
            </a:xfrm>
            <a:custGeom>
              <a:avLst/>
              <a:gdLst>
                <a:gd name="T0" fmla="*/ 41 w 641"/>
                <a:gd name="T1" fmla="*/ 309 h 1032"/>
                <a:gd name="T2" fmla="*/ 41 w 641"/>
                <a:gd name="T3" fmla="*/ 316 h 1032"/>
                <a:gd name="T4" fmla="*/ 52 w 641"/>
                <a:gd name="T5" fmla="*/ 327 h 1032"/>
                <a:gd name="T6" fmla="*/ 56 w 641"/>
                <a:gd name="T7" fmla="*/ 331 h 1032"/>
                <a:gd name="T8" fmla="*/ 62 w 641"/>
                <a:gd name="T9" fmla="*/ 344 h 1032"/>
                <a:gd name="T10" fmla="*/ 64 w 641"/>
                <a:gd name="T11" fmla="*/ 334 h 1032"/>
                <a:gd name="T12" fmla="*/ 70 w 641"/>
                <a:gd name="T13" fmla="*/ 316 h 1032"/>
                <a:gd name="T14" fmla="*/ 78 w 641"/>
                <a:gd name="T15" fmla="*/ 297 h 1032"/>
                <a:gd name="T16" fmla="*/ 76 w 641"/>
                <a:gd name="T17" fmla="*/ 292 h 1032"/>
                <a:gd name="T18" fmla="*/ 87 w 641"/>
                <a:gd name="T19" fmla="*/ 271 h 1032"/>
                <a:gd name="T20" fmla="*/ 92 w 641"/>
                <a:gd name="T21" fmla="*/ 279 h 1032"/>
                <a:gd name="T22" fmla="*/ 95 w 641"/>
                <a:gd name="T23" fmla="*/ 278 h 1032"/>
                <a:gd name="T24" fmla="*/ 96 w 641"/>
                <a:gd name="T25" fmla="*/ 268 h 1032"/>
                <a:gd name="T26" fmla="*/ 112 w 641"/>
                <a:gd name="T27" fmla="*/ 263 h 1032"/>
                <a:gd name="T28" fmla="*/ 113 w 641"/>
                <a:gd name="T29" fmla="*/ 256 h 1032"/>
                <a:gd name="T30" fmla="*/ 122 w 641"/>
                <a:gd name="T31" fmla="*/ 253 h 1032"/>
                <a:gd name="T32" fmla="*/ 127 w 641"/>
                <a:gd name="T33" fmla="*/ 242 h 1032"/>
                <a:gd name="T34" fmla="*/ 132 w 641"/>
                <a:gd name="T35" fmla="*/ 227 h 1032"/>
                <a:gd name="T36" fmla="*/ 135 w 641"/>
                <a:gd name="T37" fmla="*/ 223 h 1032"/>
                <a:gd name="T38" fmla="*/ 146 w 641"/>
                <a:gd name="T39" fmla="*/ 223 h 1032"/>
                <a:gd name="T40" fmla="*/ 151 w 641"/>
                <a:gd name="T41" fmla="*/ 211 h 1032"/>
                <a:gd name="T42" fmla="*/ 159 w 641"/>
                <a:gd name="T43" fmla="*/ 203 h 1032"/>
                <a:gd name="T44" fmla="*/ 173 w 641"/>
                <a:gd name="T45" fmla="*/ 209 h 1032"/>
                <a:gd name="T46" fmla="*/ 187 w 641"/>
                <a:gd name="T47" fmla="*/ 191 h 1032"/>
                <a:gd name="T48" fmla="*/ 201 w 641"/>
                <a:gd name="T49" fmla="*/ 176 h 1032"/>
                <a:gd name="T50" fmla="*/ 206 w 641"/>
                <a:gd name="T51" fmla="*/ 175 h 1032"/>
                <a:gd name="T52" fmla="*/ 214 w 641"/>
                <a:gd name="T53" fmla="*/ 166 h 1032"/>
                <a:gd name="T54" fmla="*/ 208 w 641"/>
                <a:gd name="T55" fmla="*/ 159 h 1032"/>
                <a:gd name="T56" fmla="*/ 205 w 641"/>
                <a:gd name="T57" fmla="*/ 158 h 1032"/>
                <a:gd name="T58" fmla="*/ 208 w 641"/>
                <a:gd name="T59" fmla="*/ 152 h 1032"/>
                <a:gd name="T60" fmla="*/ 204 w 641"/>
                <a:gd name="T61" fmla="*/ 139 h 1032"/>
                <a:gd name="T62" fmla="*/ 195 w 641"/>
                <a:gd name="T63" fmla="*/ 136 h 1032"/>
                <a:gd name="T64" fmla="*/ 188 w 641"/>
                <a:gd name="T65" fmla="*/ 140 h 1032"/>
                <a:gd name="T66" fmla="*/ 178 w 641"/>
                <a:gd name="T67" fmla="*/ 120 h 1032"/>
                <a:gd name="T68" fmla="*/ 179 w 641"/>
                <a:gd name="T69" fmla="*/ 114 h 1032"/>
                <a:gd name="T70" fmla="*/ 174 w 641"/>
                <a:gd name="T71" fmla="*/ 112 h 1032"/>
                <a:gd name="T72" fmla="*/ 164 w 641"/>
                <a:gd name="T73" fmla="*/ 110 h 1032"/>
                <a:gd name="T74" fmla="*/ 157 w 641"/>
                <a:gd name="T75" fmla="*/ 109 h 1032"/>
                <a:gd name="T76" fmla="*/ 153 w 641"/>
                <a:gd name="T77" fmla="*/ 95 h 1032"/>
                <a:gd name="T78" fmla="*/ 105 w 641"/>
                <a:gd name="T79" fmla="*/ 1 h 1032"/>
                <a:gd name="T80" fmla="*/ 93 w 641"/>
                <a:gd name="T81" fmla="*/ 0 h 1032"/>
                <a:gd name="T82" fmla="*/ 90 w 641"/>
                <a:gd name="T83" fmla="*/ 7 h 1032"/>
                <a:gd name="T84" fmla="*/ 79 w 641"/>
                <a:gd name="T85" fmla="*/ 12 h 1032"/>
                <a:gd name="T86" fmla="*/ 64 w 641"/>
                <a:gd name="T87" fmla="*/ 22 h 1032"/>
                <a:gd name="T88" fmla="*/ 61 w 641"/>
                <a:gd name="T89" fmla="*/ 8 h 1032"/>
                <a:gd name="T90" fmla="*/ 55 w 641"/>
                <a:gd name="T91" fmla="*/ 4 h 1032"/>
                <a:gd name="T92" fmla="*/ 27 w 641"/>
                <a:gd name="T93" fmla="*/ 71 h 1032"/>
                <a:gd name="T94" fmla="*/ 30 w 641"/>
                <a:gd name="T95" fmla="*/ 85 h 1032"/>
                <a:gd name="T96" fmla="*/ 28 w 641"/>
                <a:gd name="T97" fmla="*/ 96 h 1032"/>
                <a:gd name="T98" fmla="*/ 23 w 641"/>
                <a:gd name="T99" fmla="*/ 105 h 1032"/>
                <a:gd name="T100" fmla="*/ 26 w 641"/>
                <a:gd name="T101" fmla="*/ 138 h 1032"/>
                <a:gd name="T102" fmla="*/ 17 w 641"/>
                <a:gd name="T103" fmla="*/ 157 h 1032"/>
                <a:gd name="T104" fmla="*/ 19 w 641"/>
                <a:gd name="T105" fmla="*/ 171 h 1032"/>
                <a:gd name="T106" fmla="*/ 13 w 641"/>
                <a:gd name="T107" fmla="*/ 172 h 1032"/>
                <a:gd name="T108" fmla="*/ 12 w 641"/>
                <a:gd name="T109" fmla="*/ 182 h 1032"/>
                <a:gd name="T110" fmla="*/ 5 w 641"/>
                <a:gd name="T111" fmla="*/ 180 h 1032"/>
                <a:gd name="T112" fmla="*/ 0 w 641"/>
                <a:gd name="T113" fmla="*/ 184 h 103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41"/>
                <a:gd name="T172" fmla="*/ 0 h 1032"/>
                <a:gd name="T173" fmla="*/ 641 w 641"/>
                <a:gd name="T174" fmla="*/ 1032 h 103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41" h="1032">
                  <a:moveTo>
                    <a:pt x="0" y="553"/>
                  </a:moveTo>
                  <a:lnTo>
                    <a:pt x="124" y="926"/>
                  </a:lnTo>
                  <a:lnTo>
                    <a:pt x="126" y="933"/>
                  </a:lnTo>
                  <a:lnTo>
                    <a:pt x="124" y="948"/>
                  </a:lnTo>
                  <a:lnTo>
                    <a:pt x="126" y="955"/>
                  </a:lnTo>
                  <a:lnTo>
                    <a:pt x="157" y="980"/>
                  </a:lnTo>
                  <a:lnTo>
                    <a:pt x="165" y="981"/>
                  </a:lnTo>
                  <a:lnTo>
                    <a:pt x="168" y="994"/>
                  </a:lnTo>
                  <a:lnTo>
                    <a:pt x="168" y="1003"/>
                  </a:lnTo>
                  <a:lnTo>
                    <a:pt x="185" y="1032"/>
                  </a:lnTo>
                  <a:lnTo>
                    <a:pt x="188" y="1023"/>
                  </a:lnTo>
                  <a:lnTo>
                    <a:pt x="192" y="1003"/>
                  </a:lnTo>
                  <a:lnTo>
                    <a:pt x="195" y="974"/>
                  </a:lnTo>
                  <a:lnTo>
                    <a:pt x="209" y="947"/>
                  </a:lnTo>
                  <a:lnTo>
                    <a:pt x="218" y="906"/>
                  </a:lnTo>
                  <a:lnTo>
                    <a:pt x="235" y="890"/>
                  </a:lnTo>
                  <a:lnTo>
                    <a:pt x="237" y="881"/>
                  </a:lnTo>
                  <a:lnTo>
                    <a:pt x="228" y="876"/>
                  </a:lnTo>
                  <a:lnTo>
                    <a:pt x="220" y="851"/>
                  </a:lnTo>
                  <a:lnTo>
                    <a:pt x="260" y="814"/>
                  </a:lnTo>
                  <a:lnTo>
                    <a:pt x="268" y="819"/>
                  </a:lnTo>
                  <a:lnTo>
                    <a:pt x="275" y="837"/>
                  </a:lnTo>
                  <a:lnTo>
                    <a:pt x="280" y="841"/>
                  </a:lnTo>
                  <a:lnTo>
                    <a:pt x="285" y="835"/>
                  </a:lnTo>
                  <a:lnTo>
                    <a:pt x="285" y="815"/>
                  </a:lnTo>
                  <a:lnTo>
                    <a:pt x="289" y="805"/>
                  </a:lnTo>
                  <a:lnTo>
                    <a:pt x="320" y="802"/>
                  </a:lnTo>
                  <a:lnTo>
                    <a:pt x="334" y="788"/>
                  </a:lnTo>
                  <a:lnTo>
                    <a:pt x="334" y="775"/>
                  </a:lnTo>
                  <a:lnTo>
                    <a:pt x="339" y="767"/>
                  </a:lnTo>
                  <a:lnTo>
                    <a:pt x="354" y="767"/>
                  </a:lnTo>
                  <a:lnTo>
                    <a:pt x="366" y="760"/>
                  </a:lnTo>
                  <a:lnTo>
                    <a:pt x="372" y="753"/>
                  </a:lnTo>
                  <a:lnTo>
                    <a:pt x="379" y="726"/>
                  </a:lnTo>
                  <a:lnTo>
                    <a:pt x="375" y="705"/>
                  </a:lnTo>
                  <a:lnTo>
                    <a:pt x="396" y="682"/>
                  </a:lnTo>
                  <a:lnTo>
                    <a:pt x="396" y="669"/>
                  </a:lnTo>
                  <a:lnTo>
                    <a:pt x="405" y="669"/>
                  </a:lnTo>
                  <a:lnTo>
                    <a:pt x="427" y="672"/>
                  </a:lnTo>
                  <a:lnTo>
                    <a:pt x="437" y="668"/>
                  </a:lnTo>
                  <a:lnTo>
                    <a:pt x="444" y="655"/>
                  </a:lnTo>
                  <a:lnTo>
                    <a:pt x="453" y="634"/>
                  </a:lnTo>
                  <a:lnTo>
                    <a:pt x="461" y="633"/>
                  </a:lnTo>
                  <a:lnTo>
                    <a:pt x="476" y="608"/>
                  </a:lnTo>
                  <a:lnTo>
                    <a:pt x="499" y="610"/>
                  </a:lnTo>
                  <a:lnTo>
                    <a:pt x="517" y="627"/>
                  </a:lnTo>
                  <a:lnTo>
                    <a:pt x="541" y="584"/>
                  </a:lnTo>
                  <a:lnTo>
                    <a:pt x="561" y="574"/>
                  </a:lnTo>
                  <a:lnTo>
                    <a:pt x="595" y="545"/>
                  </a:lnTo>
                  <a:lnTo>
                    <a:pt x="603" y="529"/>
                  </a:lnTo>
                  <a:lnTo>
                    <a:pt x="608" y="525"/>
                  </a:lnTo>
                  <a:lnTo>
                    <a:pt x="617" y="525"/>
                  </a:lnTo>
                  <a:lnTo>
                    <a:pt x="632" y="516"/>
                  </a:lnTo>
                  <a:lnTo>
                    <a:pt x="641" y="497"/>
                  </a:lnTo>
                  <a:lnTo>
                    <a:pt x="638" y="484"/>
                  </a:lnTo>
                  <a:lnTo>
                    <a:pt x="624" y="477"/>
                  </a:lnTo>
                  <a:lnTo>
                    <a:pt x="622" y="479"/>
                  </a:lnTo>
                  <a:lnTo>
                    <a:pt x="614" y="475"/>
                  </a:lnTo>
                  <a:lnTo>
                    <a:pt x="619" y="460"/>
                  </a:lnTo>
                  <a:lnTo>
                    <a:pt x="624" y="457"/>
                  </a:lnTo>
                  <a:lnTo>
                    <a:pt x="624" y="444"/>
                  </a:lnTo>
                  <a:lnTo>
                    <a:pt x="610" y="416"/>
                  </a:lnTo>
                  <a:lnTo>
                    <a:pt x="593" y="408"/>
                  </a:lnTo>
                  <a:lnTo>
                    <a:pt x="583" y="409"/>
                  </a:lnTo>
                  <a:lnTo>
                    <a:pt x="577" y="416"/>
                  </a:lnTo>
                  <a:lnTo>
                    <a:pt x="563" y="419"/>
                  </a:lnTo>
                  <a:lnTo>
                    <a:pt x="548" y="415"/>
                  </a:lnTo>
                  <a:lnTo>
                    <a:pt x="534" y="360"/>
                  </a:lnTo>
                  <a:lnTo>
                    <a:pt x="540" y="353"/>
                  </a:lnTo>
                  <a:lnTo>
                    <a:pt x="535" y="343"/>
                  </a:lnTo>
                  <a:lnTo>
                    <a:pt x="531" y="335"/>
                  </a:lnTo>
                  <a:lnTo>
                    <a:pt x="521" y="335"/>
                  </a:lnTo>
                  <a:lnTo>
                    <a:pt x="515" y="340"/>
                  </a:lnTo>
                  <a:lnTo>
                    <a:pt x="491" y="331"/>
                  </a:lnTo>
                  <a:lnTo>
                    <a:pt x="477" y="331"/>
                  </a:lnTo>
                  <a:lnTo>
                    <a:pt x="470" y="327"/>
                  </a:lnTo>
                  <a:lnTo>
                    <a:pt x="460" y="294"/>
                  </a:lnTo>
                  <a:lnTo>
                    <a:pt x="458" y="285"/>
                  </a:lnTo>
                  <a:lnTo>
                    <a:pt x="382" y="43"/>
                  </a:lnTo>
                  <a:lnTo>
                    <a:pt x="314" y="2"/>
                  </a:lnTo>
                  <a:lnTo>
                    <a:pt x="298" y="0"/>
                  </a:lnTo>
                  <a:lnTo>
                    <a:pt x="280" y="0"/>
                  </a:lnTo>
                  <a:lnTo>
                    <a:pt x="275" y="10"/>
                  </a:lnTo>
                  <a:lnTo>
                    <a:pt x="269" y="22"/>
                  </a:lnTo>
                  <a:lnTo>
                    <a:pt x="260" y="22"/>
                  </a:lnTo>
                  <a:lnTo>
                    <a:pt x="237" y="35"/>
                  </a:lnTo>
                  <a:lnTo>
                    <a:pt x="202" y="62"/>
                  </a:lnTo>
                  <a:lnTo>
                    <a:pt x="192" y="65"/>
                  </a:lnTo>
                  <a:lnTo>
                    <a:pt x="178" y="48"/>
                  </a:lnTo>
                  <a:lnTo>
                    <a:pt x="182" y="25"/>
                  </a:lnTo>
                  <a:lnTo>
                    <a:pt x="175" y="13"/>
                  </a:lnTo>
                  <a:lnTo>
                    <a:pt x="165" y="13"/>
                  </a:lnTo>
                  <a:lnTo>
                    <a:pt x="139" y="25"/>
                  </a:lnTo>
                  <a:lnTo>
                    <a:pt x="82" y="213"/>
                  </a:lnTo>
                  <a:lnTo>
                    <a:pt x="79" y="240"/>
                  </a:lnTo>
                  <a:lnTo>
                    <a:pt x="90" y="254"/>
                  </a:lnTo>
                  <a:lnTo>
                    <a:pt x="91" y="275"/>
                  </a:lnTo>
                  <a:lnTo>
                    <a:pt x="85" y="289"/>
                  </a:lnTo>
                  <a:lnTo>
                    <a:pt x="76" y="298"/>
                  </a:lnTo>
                  <a:lnTo>
                    <a:pt x="69" y="314"/>
                  </a:lnTo>
                  <a:lnTo>
                    <a:pt x="88" y="390"/>
                  </a:lnTo>
                  <a:lnTo>
                    <a:pt x="78" y="415"/>
                  </a:lnTo>
                  <a:lnTo>
                    <a:pt x="78" y="435"/>
                  </a:lnTo>
                  <a:lnTo>
                    <a:pt x="50" y="471"/>
                  </a:lnTo>
                  <a:lnTo>
                    <a:pt x="46" y="486"/>
                  </a:lnTo>
                  <a:lnTo>
                    <a:pt x="57" y="512"/>
                  </a:lnTo>
                  <a:lnTo>
                    <a:pt x="55" y="515"/>
                  </a:lnTo>
                  <a:lnTo>
                    <a:pt x="40" y="515"/>
                  </a:lnTo>
                  <a:lnTo>
                    <a:pt x="42" y="534"/>
                  </a:lnTo>
                  <a:lnTo>
                    <a:pt x="36" y="546"/>
                  </a:lnTo>
                  <a:lnTo>
                    <a:pt x="27" y="545"/>
                  </a:lnTo>
                  <a:lnTo>
                    <a:pt x="16" y="539"/>
                  </a:lnTo>
                  <a:lnTo>
                    <a:pt x="0" y="55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nvGrpSpPr>
          <p:cNvPr id="338" name="Group 241"/>
          <p:cNvGrpSpPr>
            <a:grpSpLocks/>
          </p:cNvGrpSpPr>
          <p:nvPr/>
        </p:nvGrpSpPr>
        <p:grpSpPr bwMode="auto">
          <a:xfrm>
            <a:off x="6625454" y="2670361"/>
            <a:ext cx="889001" cy="1408112"/>
            <a:chOff x="2948" y="1050"/>
            <a:chExt cx="560" cy="887"/>
          </a:xfrm>
        </p:grpSpPr>
        <p:sp>
          <p:nvSpPr>
            <p:cNvPr id="339" name="Freeform 55"/>
            <p:cNvSpPr>
              <a:spLocks/>
            </p:cNvSpPr>
            <p:nvPr/>
          </p:nvSpPr>
          <p:spPr bwMode="auto">
            <a:xfrm>
              <a:off x="2948" y="1742"/>
              <a:ext cx="247" cy="195"/>
            </a:xfrm>
            <a:custGeom>
              <a:avLst/>
              <a:gdLst>
                <a:gd name="T0" fmla="*/ 0 w 741"/>
                <a:gd name="T1" fmla="*/ 195 h 584"/>
                <a:gd name="T2" fmla="*/ 157 w 741"/>
                <a:gd name="T3" fmla="*/ 181 h 584"/>
                <a:gd name="T4" fmla="*/ 163 w 741"/>
                <a:gd name="T5" fmla="*/ 177 h 584"/>
                <a:gd name="T6" fmla="*/ 167 w 741"/>
                <a:gd name="T7" fmla="*/ 173 h 584"/>
                <a:gd name="T8" fmla="*/ 187 w 741"/>
                <a:gd name="T9" fmla="*/ 163 h 584"/>
                <a:gd name="T10" fmla="*/ 190 w 741"/>
                <a:gd name="T11" fmla="*/ 158 h 584"/>
                <a:gd name="T12" fmla="*/ 201 w 741"/>
                <a:gd name="T13" fmla="*/ 150 h 584"/>
                <a:gd name="T14" fmla="*/ 202 w 741"/>
                <a:gd name="T15" fmla="*/ 145 h 584"/>
                <a:gd name="T16" fmla="*/ 203 w 741"/>
                <a:gd name="T17" fmla="*/ 142 h 584"/>
                <a:gd name="T18" fmla="*/ 209 w 741"/>
                <a:gd name="T19" fmla="*/ 139 h 584"/>
                <a:gd name="T20" fmla="*/ 210 w 741"/>
                <a:gd name="T21" fmla="*/ 132 h 584"/>
                <a:gd name="T22" fmla="*/ 215 w 741"/>
                <a:gd name="T23" fmla="*/ 127 h 584"/>
                <a:gd name="T24" fmla="*/ 246 w 741"/>
                <a:gd name="T25" fmla="*/ 101 h 584"/>
                <a:gd name="T26" fmla="*/ 247 w 741"/>
                <a:gd name="T27" fmla="*/ 95 h 584"/>
                <a:gd name="T28" fmla="*/ 243 w 741"/>
                <a:gd name="T29" fmla="*/ 95 h 584"/>
                <a:gd name="T30" fmla="*/ 239 w 741"/>
                <a:gd name="T31" fmla="*/ 92 h 584"/>
                <a:gd name="T32" fmla="*/ 237 w 741"/>
                <a:gd name="T33" fmla="*/ 92 h 584"/>
                <a:gd name="T34" fmla="*/ 236 w 741"/>
                <a:gd name="T35" fmla="*/ 90 h 584"/>
                <a:gd name="T36" fmla="*/ 230 w 741"/>
                <a:gd name="T37" fmla="*/ 87 h 584"/>
                <a:gd name="T38" fmla="*/ 227 w 741"/>
                <a:gd name="T39" fmla="*/ 87 h 584"/>
                <a:gd name="T40" fmla="*/ 225 w 741"/>
                <a:gd name="T41" fmla="*/ 86 h 584"/>
                <a:gd name="T42" fmla="*/ 218 w 741"/>
                <a:gd name="T43" fmla="*/ 75 h 584"/>
                <a:gd name="T44" fmla="*/ 206 w 741"/>
                <a:gd name="T45" fmla="*/ 60 h 584"/>
                <a:gd name="T46" fmla="*/ 205 w 741"/>
                <a:gd name="T47" fmla="*/ 55 h 584"/>
                <a:gd name="T48" fmla="*/ 205 w 741"/>
                <a:gd name="T49" fmla="*/ 51 h 584"/>
                <a:gd name="T50" fmla="*/ 205 w 741"/>
                <a:gd name="T51" fmla="*/ 44 h 584"/>
                <a:gd name="T52" fmla="*/ 203 w 741"/>
                <a:gd name="T53" fmla="*/ 35 h 584"/>
                <a:gd name="T54" fmla="*/ 201 w 741"/>
                <a:gd name="T55" fmla="*/ 33 h 584"/>
                <a:gd name="T56" fmla="*/ 195 w 741"/>
                <a:gd name="T57" fmla="*/ 28 h 584"/>
                <a:gd name="T58" fmla="*/ 188 w 741"/>
                <a:gd name="T59" fmla="*/ 26 h 584"/>
                <a:gd name="T60" fmla="*/ 183 w 741"/>
                <a:gd name="T61" fmla="*/ 18 h 584"/>
                <a:gd name="T62" fmla="*/ 180 w 741"/>
                <a:gd name="T63" fmla="*/ 13 h 584"/>
                <a:gd name="T64" fmla="*/ 173 w 741"/>
                <a:gd name="T65" fmla="*/ 19 h 584"/>
                <a:gd name="T66" fmla="*/ 171 w 741"/>
                <a:gd name="T67" fmla="*/ 22 h 584"/>
                <a:gd name="T68" fmla="*/ 167 w 741"/>
                <a:gd name="T69" fmla="*/ 24 h 584"/>
                <a:gd name="T70" fmla="*/ 166 w 741"/>
                <a:gd name="T71" fmla="*/ 25 h 584"/>
                <a:gd name="T72" fmla="*/ 157 w 741"/>
                <a:gd name="T73" fmla="*/ 27 h 584"/>
                <a:gd name="T74" fmla="*/ 147 w 741"/>
                <a:gd name="T75" fmla="*/ 23 h 584"/>
                <a:gd name="T76" fmla="*/ 143 w 741"/>
                <a:gd name="T77" fmla="*/ 23 h 584"/>
                <a:gd name="T78" fmla="*/ 138 w 741"/>
                <a:gd name="T79" fmla="*/ 30 h 584"/>
                <a:gd name="T80" fmla="*/ 126 w 741"/>
                <a:gd name="T81" fmla="*/ 21 h 584"/>
                <a:gd name="T82" fmla="*/ 114 w 741"/>
                <a:gd name="T83" fmla="*/ 22 h 584"/>
                <a:gd name="T84" fmla="*/ 105 w 741"/>
                <a:gd name="T85" fmla="*/ 19 h 584"/>
                <a:gd name="T86" fmla="*/ 101 w 741"/>
                <a:gd name="T87" fmla="*/ 9 h 584"/>
                <a:gd name="T88" fmla="*/ 90 w 741"/>
                <a:gd name="T89" fmla="*/ 0 h 584"/>
                <a:gd name="T90" fmla="*/ 84 w 741"/>
                <a:gd name="T91" fmla="*/ 3 h 584"/>
                <a:gd name="T92" fmla="*/ 80 w 741"/>
                <a:gd name="T93" fmla="*/ 3 h 584"/>
                <a:gd name="T94" fmla="*/ 74 w 741"/>
                <a:gd name="T95" fmla="*/ 0 h 584"/>
                <a:gd name="T96" fmla="*/ 70 w 741"/>
                <a:gd name="T97" fmla="*/ 0 h 584"/>
                <a:gd name="T98" fmla="*/ 68 w 741"/>
                <a:gd name="T99" fmla="*/ 6 h 584"/>
                <a:gd name="T100" fmla="*/ 68 w 741"/>
                <a:gd name="T101" fmla="*/ 10 h 584"/>
                <a:gd name="T102" fmla="*/ 71 w 741"/>
                <a:gd name="T103" fmla="*/ 22 h 584"/>
                <a:gd name="T104" fmla="*/ 69 w 741"/>
                <a:gd name="T105" fmla="*/ 56 h 584"/>
                <a:gd name="T106" fmla="*/ 67 w 741"/>
                <a:gd name="T107" fmla="*/ 92 h 584"/>
                <a:gd name="T108" fmla="*/ 23 w 741"/>
                <a:gd name="T109" fmla="*/ 172 h 584"/>
                <a:gd name="T110" fmla="*/ 4 w 741"/>
                <a:gd name="T111" fmla="*/ 181 h 584"/>
                <a:gd name="T112" fmla="*/ 0 w 741"/>
                <a:gd name="T113" fmla="*/ 195 h 584"/>
                <a:gd name="T114" fmla="*/ 0 w 741"/>
                <a:gd name="T115" fmla="*/ 195 h 5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41"/>
                <a:gd name="T175" fmla="*/ 0 h 584"/>
                <a:gd name="T176" fmla="*/ 741 w 741"/>
                <a:gd name="T177" fmla="*/ 584 h 58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41" h="584">
                  <a:moveTo>
                    <a:pt x="0" y="584"/>
                  </a:moveTo>
                  <a:lnTo>
                    <a:pt x="472" y="541"/>
                  </a:lnTo>
                  <a:lnTo>
                    <a:pt x="488" y="530"/>
                  </a:lnTo>
                  <a:lnTo>
                    <a:pt x="500" y="519"/>
                  </a:lnTo>
                  <a:lnTo>
                    <a:pt x="562" y="489"/>
                  </a:lnTo>
                  <a:lnTo>
                    <a:pt x="569" y="473"/>
                  </a:lnTo>
                  <a:lnTo>
                    <a:pt x="604" y="449"/>
                  </a:lnTo>
                  <a:lnTo>
                    <a:pt x="605" y="434"/>
                  </a:lnTo>
                  <a:lnTo>
                    <a:pt x="610" y="425"/>
                  </a:lnTo>
                  <a:lnTo>
                    <a:pt x="627" y="415"/>
                  </a:lnTo>
                  <a:lnTo>
                    <a:pt x="630" y="396"/>
                  </a:lnTo>
                  <a:lnTo>
                    <a:pt x="646" y="380"/>
                  </a:lnTo>
                  <a:lnTo>
                    <a:pt x="737" y="302"/>
                  </a:lnTo>
                  <a:lnTo>
                    <a:pt x="741" y="285"/>
                  </a:lnTo>
                  <a:lnTo>
                    <a:pt x="730" y="285"/>
                  </a:lnTo>
                  <a:lnTo>
                    <a:pt x="717" y="276"/>
                  </a:lnTo>
                  <a:lnTo>
                    <a:pt x="712" y="276"/>
                  </a:lnTo>
                  <a:lnTo>
                    <a:pt x="707" y="269"/>
                  </a:lnTo>
                  <a:lnTo>
                    <a:pt x="689" y="260"/>
                  </a:lnTo>
                  <a:lnTo>
                    <a:pt x="681" y="262"/>
                  </a:lnTo>
                  <a:lnTo>
                    <a:pt x="676" y="259"/>
                  </a:lnTo>
                  <a:lnTo>
                    <a:pt x="653" y="224"/>
                  </a:lnTo>
                  <a:lnTo>
                    <a:pt x="617" y="179"/>
                  </a:lnTo>
                  <a:lnTo>
                    <a:pt x="614" y="165"/>
                  </a:lnTo>
                  <a:lnTo>
                    <a:pt x="615" y="153"/>
                  </a:lnTo>
                  <a:lnTo>
                    <a:pt x="615" y="132"/>
                  </a:lnTo>
                  <a:lnTo>
                    <a:pt x="610" y="104"/>
                  </a:lnTo>
                  <a:lnTo>
                    <a:pt x="604" y="98"/>
                  </a:lnTo>
                  <a:lnTo>
                    <a:pt x="584" y="84"/>
                  </a:lnTo>
                  <a:lnTo>
                    <a:pt x="565" y="79"/>
                  </a:lnTo>
                  <a:lnTo>
                    <a:pt x="548" y="55"/>
                  </a:lnTo>
                  <a:lnTo>
                    <a:pt x="539" y="40"/>
                  </a:lnTo>
                  <a:lnTo>
                    <a:pt x="518" y="56"/>
                  </a:lnTo>
                  <a:lnTo>
                    <a:pt x="514" y="65"/>
                  </a:lnTo>
                  <a:lnTo>
                    <a:pt x="501" y="72"/>
                  </a:lnTo>
                  <a:lnTo>
                    <a:pt x="498" y="76"/>
                  </a:lnTo>
                  <a:lnTo>
                    <a:pt x="472" y="81"/>
                  </a:lnTo>
                  <a:lnTo>
                    <a:pt x="440" y="68"/>
                  </a:lnTo>
                  <a:lnTo>
                    <a:pt x="429" y="70"/>
                  </a:lnTo>
                  <a:lnTo>
                    <a:pt x="414" y="89"/>
                  </a:lnTo>
                  <a:lnTo>
                    <a:pt x="378" y="63"/>
                  </a:lnTo>
                  <a:lnTo>
                    <a:pt x="342" y="66"/>
                  </a:lnTo>
                  <a:lnTo>
                    <a:pt x="316" y="56"/>
                  </a:lnTo>
                  <a:lnTo>
                    <a:pt x="304" y="26"/>
                  </a:lnTo>
                  <a:lnTo>
                    <a:pt x="269" y="0"/>
                  </a:lnTo>
                  <a:lnTo>
                    <a:pt x="251" y="10"/>
                  </a:lnTo>
                  <a:lnTo>
                    <a:pt x="240" y="10"/>
                  </a:lnTo>
                  <a:lnTo>
                    <a:pt x="223" y="1"/>
                  </a:lnTo>
                  <a:lnTo>
                    <a:pt x="209" y="1"/>
                  </a:lnTo>
                  <a:lnTo>
                    <a:pt x="203" y="17"/>
                  </a:lnTo>
                  <a:lnTo>
                    <a:pt x="203" y="29"/>
                  </a:lnTo>
                  <a:lnTo>
                    <a:pt x="213" y="66"/>
                  </a:lnTo>
                  <a:lnTo>
                    <a:pt x="208" y="169"/>
                  </a:lnTo>
                  <a:lnTo>
                    <a:pt x="202" y="277"/>
                  </a:lnTo>
                  <a:lnTo>
                    <a:pt x="68" y="516"/>
                  </a:lnTo>
                  <a:lnTo>
                    <a:pt x="13" y="542"/>
                  </a:lnTo>
                  <a:lnTo>
                    <a:pt x="0" y="584"/>
                  </a:lnTo>
                  <a:close/>
                </a:path>
              </a:pathLst>
            </a:custGeom>
            <a:solidFill>
              <a:srgbClr val="B7CCEA"/>
            </a:solidFill>
            <a:ln w="9525">
              <a:noFill/>
              <a:round/>
              <a:headEnd/>
              <a:tailEnd/>
            </a:ln>
          </p:spPr>
          <p:txBody>
            <a:bodyPr>
              <a:prstTxWarp prst="textNoShape">
                <a:avLst/>
              </a:prstTxWarp>
            </a:bodyPr>
            <a:lstStyle/>
            <a:p>
              <a:endParaRPr lang="en-US">
                <a:latin typeface="Times New Roman"/>
                <a:cs typeface="Times New Roman"/>
              </a:endParaRPr>
            </a:p>
          </p:txBody>
        </p:sp>
        <p:sp>
          <p:nvSpPr>
            <p:cNvPr id="340" name="Freeform 56"/>
            <p:cNvSpPr>
              <a:spLocks/>
            </p:cNvSpPr>
            <p:nvPr/>
          </p:nvSpPr>
          <p:spPr bwMode="auto">
            <a:xfrm>
              <a:off x="2995" y="1503"/>
              <a:ext cx="245" cy="274"/>
            </a:xfrm>
            <a:custGeom>
              <a:avLst/>
              <a:gdLst>
                <a:gd name="T0" fmla="*/ 22 w 735"/>
                <a:gd name="T1" fmla="*/ 240 h 822"/>
                <a:gd name="T2" fmla="*/ 32 w 735"/>
                <a:gd name="T3" fmla="*/ 243 h 822"/>
                <a:gd name="T4" fmla="*/ 42 w 735"/>
                <a:gd name="T5" fmla="*/ 239 h 822"/>
                <a:gd name="T6" fmla="*/ 58 w 735"/>
                <a:gd name="T7" fmla="*/ 258 h 822"/>
                <a:gd name="T8" fmla="*/ 78 w 735"/>
                <a:gd name="T9" fmla="*/ 260 h 822"/>
                <a:gd name="T10" fmla="*/ 95 w 735"/>
                <a:gd name="T11" fmla="*/ 263 h 822"/>
                <a:gd name="T12" fmla="*/ 110 w 735"/>
                <a:gd name="T13" fmla="*/ 266 h 822"/>
                <a:gd name="T14" fmla="*/ 119 w 735"/>
                <a:gd name="T15" fmla="*/ 263 h 822"/>
                <a:gd name="T16" fmla="*/ 125 w 735"/>
                <a:gd name="T17" fmla="*/ 258 h 822"/>
                <a:gd name="T18" fmla="*/ 135 w 735"/>
                <a:gd name="T19" fmla="*/ 258 h 822"/>
                <a:gd name="T20" fmla="*/ 147 w 735"/>
                <a:gd name="T21" fmla="*/ 267 h 822"/>
                <a:gd name="T22" fmla="*/ 156 w 735"/>
                <a:gd name="T23" fmla="*/ 274 h 822"/>
                <a:gd name="T24" fmla="*/ 169 w 735"/>
                <a:gd name="T25" fmla="*/ 264 h 822"/>
                <a:gd name="T26" fmla="*/ 174 w 735"/>
                <a:gd name="T27" fmla="*/ 253 h 822"/>
                <a:gd name="T28" fmla="*/ 179 w 735"/>
                <a:gd name="T29" fmla="*/ 227 h 822"/>
                <a:gd name="T30" fmla="*/ 188 w 735"/>
                <a:gd name="T31" fmla="*/ 235 h 822"/>
                <a:gd name="T32" fmla="*/ 193 w 735"/>
                <a:gd name="T33" fmla="*/ 219 h 822"/>
                <a:gd name="T34" fmla="*/ 203 w 735"/>
                <a:gd name="T35" fmla="*/ 202 h 822"/>
                <a:gd name="T36" fmla="*/ 209 w 735"/>
                <a:gd name="T37" fmla="*/ 194 h 822"/>
                <a:gd name="T38" fmla="*/ 220 w 735"/>
                <a:gd name="T39" fmla="*/ 193 h 822"/>
                <a:gd name="T40" fmla="*/ 231 w 735"/>
                <a:gd name="T41" fmla="*/ 178 h 822"/>
                <a:gd name="T42" fmla="*/ 240 w 735"/>
                <a:gd name="T43" fmla="*/ 170 h 822"/>
                <a:gd name="T44" fmla="*/ 239 w 735"/>
                <a:gd name="T45" fmla="*/ 158 h 822"/>
                <a:gd name="T46" fmla="*/ 241 w 735"/>
                <a:gd name="T47" fmla="*/ 146 h 822"/>
                <a:gd name="T48" fmla="*/ 234 w 735"/>
                <a:gd name="T49" fmla="*/ 114 h 822"/>
                <a:gd name="T50" fmla="*/ 239 w 735"/>
                <a:gd name="T51" fmla="*/ 100 h 822"/>
                <a:gd name="T52" fmla="*/ 245 w 735"/>
                <a:gd name="T53" fmla="*/ 97 h 822"/>
                <a:gd name="T54" fmla="*/ 200 w 735"/>
                <a:gd name="T55" fmla="*/ 14 h 822"/>
                <a:gd name="T56" fmla="*/ 183 w 735"/>
                <a:gd name="T57" fmla="*/ 25 h 822"/>
                <a:gd name="T58" fmla="*/ 163 w 735"/>
                <a:gd name="T59" fmla="*/ 46 h 822"/>
                <a:gd name="T60" fmla="*/ 149 w 735"/>
                <a:gd name="T61" fmla="*/ 45 h 822"/>
                <a:gd name="T62" fmla="*/ 130 w 735"/>
                <a:gd name="T63" fmla="*/ 58 h 822"/>
                <a:gd name="T64" fmla="*/ 115 w 735"/>
                <a:gd name="T65" fmla="*/ 53 h 822"/>
                <a:gd name="T66" fmla="*/ 108 w 735"/>
                <a:gd name="T67" fmla="*/ 53 h 822"/>
                <a:gd name="T68" fmla="*/ 108 w 735"/>
                <a:gd name="T69" fmla="*/ 48 h 822"/>
                <a:gd name="T70" fmla="*/ 83 w 735"/>
                <a:gd name="T71" fmla="*/ 41 h 822"/>
                <a:gd name="T72" fmla="*/ 72 w 735"/>
                <a:gd name="T73" fmla="*/ 42 h 822"/>
                <a:gd name="T74" fmla="*/ 0 w 735"/>
                <a:gd name="T75" fmla="*/ 48 h 8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35"/>
                <a:gd name="T115" fmla="*/ 0 h 822"/>
                <a:gd name="T116" fmla="*/ 735 w 735"/>
                <a:gd name="T117" fmla="*/ 822 h 82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35" h="822">
                  <a:moveTo>
                    <a:pt x="0" y="145"/>
                  </a:moveTo>
                  <a:lnTo>
                    <a:pt x="66" y="719"/>
                  </a:lnTo>
                  <a:lnTo>
                    <a:pt x="80" y="719"/>
                  </a:lnTo>
                  <a:lnTo>
                    <a:pt x="97" y="728"/>
                  </a:lnTo>
                  <a:lnTo>
                    <a:pt x="108" y="728"/>
                  </a:lnTo>
                  <a:lnTo>
                    <a:pt x="126" y="718"/>
                  </a:lnTo>
                  <a:lnTo>
                    <a:pt x="161" y="744"/>
                  </a:lnTo>
                  <a:lnTo>
                    <a:pt x="173" y="774"/>
                  </a:lnTo>
                  <a:lnTo>
                    <a:pt x="199" y="784"/>
                  </a:lnTo>
                  <a:lnTo>
                    <a:pt x="235" y="781"/>
                  </a:lnTo>
                  <a:lnTo>
                    <a:pt x="271" y="807"/>
                  </a:lnTo>
                  <a:lnTo>
                    <a:pt x="286" y="788"/>
                  </a:lnTo>
                  <a:lnTo>
                    <a:pt x="297" y="786"/>
                  </a:lnTo>
                  <a:lnTo>
                    <a:pt x="329" y="799"/>
                  </a:lnTo>
                  <a:lnTo>
                    <a:pt x="355" y="794"/>
                  </a:lnTo>
                  <a:lnTo>
                    <a:pt x="358" y="790"/>
                  </a:lnTo>
                  <a:lnTo>
                    <a:pt x="371" y="783"/>
                  </a:lnTo>
                  <a:lnTo>
                    <a:pt x="375" y="774"/>
                  </a:lnTo>
                  <a:lnTo>
                    <a:pt x="396" y="758"/>
                  </a:lnTo>
                  <a:lnTo>
                    <a:pt x="405" y="773"/>
                  </a:lnTo>
                  <a:lnTo>
                    <a:pt x="422" y="797"/>
                  </a:lnTo>
                  <a:lnTo>
                    <a:pt x="441" y="802"/>
                  </a:lnTo>
                  <a:lnTo>
                    <a:pt x="461" y="816"/>
                  </a:lnTo>
                  <a:lnTo>
                    <a:pt x="467" y="822"/>
                  </a:lnTo>
                  <a:lnTo>
                    <a:pt x="490" y="820"/>
                  </a:lnTo>
                  <a:lnTo>
                    <a:pt x="507" y="791"/>
                  </a:lnTo>
                  <a:lnTo>
                    <a:pt x="519" y="781"/>
                  </a:lnTo>
                  <a:lnTo>
                    <a:pt x="523" y="758"/>
                  </a:lnTo>
                  <a:lnTo>
                    <a:pt x="519" y="732"/>
                  </a:lnTo>
                  <a:lnTo>
                    <a:pt x="536" y="680"/>
                  </a:lnTo>
                  <a:lnTo>
                    <a:pt x="550" y="680"/>
                  </a:lnTo>
                  <a:lnTo>
                    <a:pt x="564" y="706"/>
                  </a:lnTo>
                  <a:lnTo>
                    <a:pt x="585" y="684"/>
                  </a:lnTo>
                  <a:lnTo>
                    <a:pt x="578" y="657"/>
                  </a:lnTo>
                  <a:lnTo>
                    <a:pt x="595" y="618"/>
                  </a:lnTo>
                  <a:lnTo>
                    <a:pt x="610" y="605"/>
                  </a:lnTo>
                  <a:lnTo>
                    <a:pt x="613" y="596"/>
                  </a:lnTo>
                  <a:lnTo>
                    <a:pt x="626" y="581"/>
                  </a:lnTo>
                  <a:lnTo>
                    <a:pt x="640" y="584"/>
                  </a:lnTo>
                  <a:lnTo>
                    <a:pt x="661" y="579"/>
                  </a:lnTo>
                  <a:lnTo>
                    <a:pt x="661" y="570"/>
                  </a:lnTo>
                  <a:lnTo>
                    <a:pt x="694" y="533"/>
                  </a:lnTo>
                  <a:lnTo>
                    <a:pt x="702" y="529"/>
                  </a:lnTo>
                  <a:lnTo>
                    <a:pt x="721" y="511"/>
                  </a:lnTo>
                  <a:lnTo>
                    <a:pt x="720" y="485"/>
                  </a:lnTo>
                  <a:lnTo>
                    <a:pt x="716" y="475"/>
                  </a:lnTo>
                  <a:lnTo>
                    <a:pt x="716" y="456"/>
                  </a:lnTo>
                  <a:lnTo>
                    <a:pt x="723" y="437"/>
                  </a:lnTo>
                  <a:lnTo>
                    <a:pt x="735" y="358"/>
                  </a:lnTo>
                  <a:lnTo>
                    <a:pt x="702" y="342"/>
                  </a:lnTo>
                  <a:lnTo>
                    <a:pt x="726" y="322"/>
                  </a:lnTo>
                  <a:lnTo>
                    <a:pt x="717" y="299"/>
                  </a:lnTo>
                  <a:lnTo>
                    <a:pt x="730" y="289"/>
                  </a:lnTo>
                  <a:lnTo>
                    <a:pt x="735" y="290"/>
                  </a:lnTo>
                  <a:lnTo>
                    <a:pt x="684" y="0"/>
                  </a:lnTo>
                  <a:lnTo>
                    <a:pt x="600" y="42"/>
                  </a:lnTo>
                  <a:lnTo>
                    <a:pt x="564" y="63"/>
                  </a:lnTo>
                  <a:lnTo>
                    <a:pt x="550" y="76"/>
                  </a:lnTo>
                  <a:lnTo>
                    <a:pt x="501" y="128"/>
                  </a:lnTo>
                  <a:lnTo>
                    <a:pt x="488" y="137"/>
                  </a:lnTo>
                  <a:lnTo>
                    <a:pt x="474" y="134"/>
                  </a:lnTo>
                  <a:lnTo>
                    <a:pt x="446" y="134"/>
                  </a:lnTo>
                  <a:lnTo>
                    <a:pt x="431" y="138"/>
                  </a:lnTo>
                  <a:lnTo>
                    <a:pt x="391" y="173"/>
                  </a:lnTo>
                  <a:lnTo>
                    <a:pt x="375" y="169"/>
                  </a:lnTo>
                  <a:lnTo>
                    <a:pt x="345" y="159"/>
                  </a:lnTo>
                  <a:lnTo>
                    <a:pt x="336" y="164"/>
                  </a:lnTo>
                  <a:lnTo>
                    <a:pt x="323" y="160"/>
                  </a:lnTo>
                  <a:lnTo>
                    <a:pt x="332" y="147"/>
                  </a:lnTo>
                  <a:lnTo>
                    <a:pt x="325" y="145"/>
                  </a:lnTo>
                  <a:lnTo>
                    <a:pt x="301" y="141"/>
                  </a:lnTo>
                  <a:lnTo>
                    <a:pt x="249" y="124"/>
                  </a:lnTo>
                  <a:lnTo>
                    <a:pt x="239" y="121"/>
                  </a:lnTo>
                  <a:lnTo>
                    <a:pt x="215" y="126"/>
                  </a:lnTo>
                  <a:lnTo>
                    <a:pt x="215" y="117"/>
                  </a:lnTo>
                  <a:lnTo>
                    <a:pt x="0" y="145"/>
                  </a:lnTo>
                  <a:close/>
                </a:path>
              </a:pathLst>
            </a:custGeom>
            <a:solidFill>
              <a:srgbClr val="B7CCEA"/>
            </a:solidFill>
            <a:ln w="9525">
              <a:noFill/>
              <a:round/>
              <a:headEnd/>
              <a:tailEnd/>
            </a:ln>
          </p:spPr>
          <p:txBody>
            <a:bodyPr>
              <a:prstTxWarp prst="textNoShape">
                <a:avLst/>
              </a:prstTxWarp>
            </a:bodyPr>
            <a:lstStyle/>
            <a:p>
              <a:endParaRPr lang="en-US">
                <a:latin typeface="Times New Roman"/>
                <a:cs typeface="Times New Roman"/>
              </a:endParaRPr>
            </a:p>
          </p:txBody>
        </p:sp>
        <p:sp>
          <p:nvSpPr>
            <p:cNvPr id="341" name="Freeform 57"/>
            <p:cNvSpPr>
              <a:spLocks/>
            </p:cNvSpPr>
            <p:nvPr/>
          </p:nvSpPr>
          <p:spPr bwMode="auto">
            <a:xfrm>
              <a:off x="3223" y="1472"/>
              <a:ext cx="100" cy="192"/>
            </a:xfrm>
            <a:custGeom>
              <a:avLst/>
              <a:gdLst>
                <a:gd name="T0" fmla="*/ 100 w 299"/>
                <a:gd name="T1" fmla="*/ 178 h 576"/>
                <a:gd name="T2" fmla="*/ 85 w 299"/>
                <a:gd name="T3" fmla="*/ 181 h 576"/>
                <a:gd name="T4" fmla="*/ 28 w 299"/>
                <a:gd name="T5" fmla="*/ 192 h 576"/>
                <a:gd name="T6" fmla="*/ 17 w 299"/>
                <a:gd name="T7" fmla="*/ 127 h 576"/>
                <a:gd name="T8" fmla="*/ 0 w 299"/>
                <a:gd name="T9" fmla="*/ 30 h 576"/>
                <a:gd name="T10" fmla="*/ 4 w 299"/>
                <a:gd name="T11" fmla="*/ 27 h 576"/>
                <a:gd name="T12" fmla="*/ 15 w 299"/>
                <a:gd name="T13" fmla="*/ 18 h 576"/>
                <a:gd name="T14" fmla="*/ 18 w 299"/>
                <a:gd name="T15" fmla="*/ 11 h 576"/>
                <a:gd name="T16" fmla="*/ 20 w 299"/>
                <a:gd name="T17" fmla="*/ 11 h 576"/>
                <a:gd name="T18" fmla="*/ 22 w 299"/>
                <a:gd name="T19" fmla="*/ 13 h 576"/>
                <a:gd name="T20" fmla="*/ 24 w 299"/>
                <a:gd name="T21" fmla="*/ 12 h 576"/>
                <a:gd name="T22" fmla="*/ 37 w 299"/>
                <a:gd name="T23" fmla="*/ 0 h 576"/>
                <a:gd name="T24" fmla="*/ 41 w 299"/>
                <a:gd name="T25" fmla="*/ 19 h 576"/>
                <a:gd name="T26" fmla="*/ 91 w 299"/>
                <a:gd name="T27" fmla="*/ 9 h 576"/>
                <a:gd name="T28" fmla="*/ 100 w 299"/>
                <a:gd name="T29" fmla="*/ 178 h 576"/>
                <a:gd name="T30" fmla="*/ 100 w 299"/>
                <a:gd name="T31" fmla="*/ 178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9"/>
                <a:gd name="T49" fmla="*/ 0 h 576"/>
                <a:gd name="T50" fmla="*/ 299 w 299"/>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9" h="576">
                  <a:moveTo>
                    <a:pt x="299" y="534"/>
                  </a:moveTo>
                  <a:lnTo>
                    <a:pt x="255" y="543"/>
                  </a:lnTo>
                  <a:lnTo>
                    <a:pt x="84" y="576"/>
                  </a:lnTo>
                  <a:lnTo>
                    <a:pt x="51" y="381"/>
                  </a:lnTo>
                  <a:lnTo>
                    <a:pt x="0" y="91"/>
                  </a:lnTo>
                  <a:lnTo>
                    <a:pt x="13" y="82"/>
                  </a:lnTo>
                  <a:lnTo>
                    <a:pt x="44" y="55"/>
                  </a:lnTo>
                  <a:lnTo>
                    <a:pt x="53" y="32"/>
                  </a:lnTo>
                  <a:lnTo>
                    <a:pt x="59" y="32"/>
                  </a:lnTo>
                  <a:lnTo>
                    <a:pt x="65" y="39"/>
                  </a:lnTo>
                  <a:lnTo>
                    <a:pt x="72" y="36"/>
                  </a:lnTo>
                  <a:lnTo>
                    <a:pt x="110" y="0"/>
                  </a:lnTo>
                  <a:lnTo>
                    <a:pt x="122" y="56"/>
                  </a:lnTo>
                  <a:lnTo>
                    <a:pt x="272" y="26"/>
                  </a:lnTo>
                  <a:lnTo>
                    <a:pt x="299" y="534"/>
                  </a:lnTo>
                  <a:close/>
                </a:path>
              </a:pathLst>
            </a:custGeom>
            <a:solidFill>
              <a:srgbClr val="B7CCEA"/>
            </a:solidFill>
            <a:ln w="9525">
              <a:noFill/>
              <a:round/>
              <a:headEnd/>
              <a:tailEnd/>
            </a:ln>
          </p:spPr>
          <p:txBody>
            <a:bodyPr>
              <a:prstTxWarp prst="textNoShape">
                <a:avLst/>
              </a:prstTxWarp>
            </a:bodyPr>
            <a:lstStyle/>
            <a:p>
              <a:endParaRPr lang="en-US">
                <a:latin typeface="Times New Roman"/>
                <a:cs typeface="Times New Roman"/>
              </a:endParaRPr>
            </a:p>
          </p:txBody>
        </p:sp>
        <p:sp>
          <p:nvSpPr>
            <p:cNvPr id="342" name="Rectangle 58"/>
            <p:cNvSpPr>
              <a:spLocks noChangeArrowheads="1"/>
            </p:cNvSpPr>
            <p:nvPr/>
          </p:nvSpPr>
          <p:spPr bwMode="auto">
            <a:xfrm>
              <a:off x="3072" y="1554"/>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4</a:t>
              </a:r>
              <a:endParaRPr kumimoji="0" lang="en-US" sz="1800" b="0">
                <a:solidFill>
                  <a:schemeClr val="tx1"/>
                </a:solidFill>
                <a:latin typeface="Times New Roman"/>
                <a:cs typeface="Times New Roman"/>
              </a:endParaRPr>
            </a:p>
          </p:txBody>
        </p:sp>
        <p:sp>
          <p:nvSpPr>
            <p:cNvPr id="343" name="Freeform 59"/>
            <p:cNvSpPr>
              <a:spLocks/>
            </p:cNvSpPr>
            <p:nvPr/>
          </p:nvSpPr>
          <p:spPr bwMode="auto">
            <a:xfrm>
              <a:off x="3163" y="1535"/>
              <a:ext cx="23" cy="23"/>
            </a:xfrm>
            <a:custGeom>
              <a:avLst/>
              <a:gdLst>
                <a:gd name="T0" fmla="*/ 11 w 69"/>
                <a:gd name="T1" fmla="*/ 23 h 69"/>
                <a:gd name="T2" fmla="*/ 17 w 69"/>
                <a:gd name="T3" fmla="*/ 21 h 69"/>
                <a:gd name="T4" fmla="*/ 21 w 69"/>
                <a:gd name="T5" fmla="*/ 17 h 69"/>
                <a:gd name="T6" fmla="*/ 23 w 69"/>
                <a:gd name="T7" fmla="*/ 11 h 69"/>
                <a:gd name="T8" fmla="*/ 23 w 69"/>
                <a:gd name="T9" fmla="*/ 11 h 69"/>
                <a:gd name="T10" fmla="*/ 21 w 69"/>
                <a:gd name="T11" fmla="*/ 6 h 69"/>
                <a:gd name="T12" fmla="*/ 17 w 69"/>
                <a:gd name="T13" fmla="*/ 2 h 69"/>
                <a:gd name="T14" fmla="*/ 11 w 69"/>
                <a:gd name="T15" fmla="*/ 0 h 69"/>
                <a:gd name="T16" fmla="*/ 11 w 69"/>
                <a:gd name="T17" fmla="*/ 0 h 69"/>
                <a:gd name="T18" fmla="*/ 6 w 69"/>
                <a:gd name="T19" fmla="*/ 2 h 69"/>
                <a:gd name="T20" fmla="*/ 2 w 69"/>
                <a:gd name="T21" fmla="*/ 6 h 69"/>
                <a:gd name="T22" fmla="*/ 0 w 69"/>
                <a:gd name="T23" fmla="*/ 11 h 69"/>
                <a:gd name="T24" fmla="*/ 0 w 69"/>
                <a:gd name="T25" fmla="*/ 11 h 69"/>
                <a:gd name="T26" fmla="*/ 2 w 69"/>
                <a:gd name="T27" fmla="*/ 17 h 69"/>
                <a:gd name="T28" fmla="*/ 6 w 69"/>
                <a:gd name="T29" fmla="*/ 21 h 69"/>
                <a:gd name="T30" fmla="*/ 11 w 69"/>
                <a:gd name="T31" fmla="*/ 23 h 69"/>
                <a:gd name="T32" fmla="*/ 11 w 69"/>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69"/>
                <a:gd name="T53" fmla="*/ 69 w 69"/>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69">
                  <a:moveTo>
                    <a:pt x="34" y="69"/>
                  </a:moveTo>
                  <a:lnTo>
                    <a:pt x="51" y="63"/>
                  </a:lnTo>
                  <a:lnTo>
                    <a:pt x="63" y="51"/>
                  </a:lnTo>
                  <a:lnTo>
                    <a:pt x="69" y="34"/>
                  </a:lnTo>
                  <a:lnTo>
                    <a:pt x="63" y="17"/>
                  </a:lnTo>
                  <a:lnTo>
                    <a:pt x="51" y="5"/>
                  </a:lnTo>
                  <a:lnTo>
                    <a:pt x="34" y="0"/>
                  </a:lnTo>
                  <a:lnTo>
                    <a:pt x="17" y="5"/>
                  </a:lnTo>
                  <a:lnTo>
                    <a:pt x="5" y="17"/>
                  </a:lnTo>
                  <a:lnTo>
                    <a:pt x="0" y="34"/>
                  </a:lnTo>
                  <a:lnTo>
                    <a:pt x="5" y="51"/>
                  </a:lnTo>
                  <a:lnTo>
                    <a:pt x="17" y="63"/>
                  </a:lnTo>
                  <a:lnTo>
                    <a:pt x="34"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344" name="Rectangle 60"/>
            <p:cNvSpPr>
              <a:spLocks noChangeArrowheads="1"/>
            </p:cNvSpPr>
            <p:nvPr/>
          </p:nvSpPr>
          <p:spPr bwMode="auto">
            <a:xfrm>
              <a:off x="3012" y="1050"/>
              <a:ext cx="496"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Cleveland</a:t>
              </a:r>
              <a:endParaRPr kumimoji="0" lang="en-US" sz="1400" b="0" i="1" dirty="0">
                <a:solidFill>
                  <a:schemeClr val="tx1"/>
                </a:solidFill>
                <a:latin typeface="Times New Roman"/>
                <a:cs typeface="Times New Roman"/>
              </a:endParaRPr>
            </a:p>
          </p:txBody>
        </p:sp>
        <p:sp>
          <p:nvSpPr>
            <p:cNvPr id="345" name="Line 61"/>
            <p:cNvSpPr>
              <a:spLocks noChangeShapeType="1"/>
            </p:cNvSpPr>
            <p:nvPr/>
          </p:nvSpPr>
          <p:spPr bwMode="auto">
            <a:xfrm flipV="1">
              <a:off x="3174" y="1200"/>
              <a:ext cx="1" cy="346"/>
            </a:xfrm>
            <a:prstGeom prst="line">
              <a:avLst/>
            </a:prstGeom>
            <a:noFill/>
            <a:ln w="19050">
              <a:solidFill>
                <a:srgbClr val="00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46" name="Freeform 193"/>
            <p:cNvSpPr>
              <a:spLocks/>
            </p:cNvSpPr>
            <p:nvPr/>
          </p:nvSpPr>
          <p:spPr bwMode="auto">
            <a:xfrm>
              <a:off x="2948" y="1742"/>
              <a:ext cx="247" cy="195"/>
            </a:xfrm>
            <a:custGeom>
              <a:avLst/>
              <a:gdLst>
                <a:gd name="T0" fmla="*/ 0 w 741"/>
                <a:gd name="T1" fmla="*/ 195 h 584"/>
                <a:gd name="T2" fmla="*/ 157 w 741"/>
                <a:gd name="T3" fmla="*/ 181 h 584"/>
                <a:gd name="T4" fmla="*/ 163 w 741"/>
                <a:gd name="T5" fmla="*/ 177 h 584"/>
                <a:gd name="T6" fmla="*/ 167 w 741"/>
                <a:gd name="T7" fmla="*/ 173 h 584"/>
                <a:gd name="T8" fmla="*/ 187 w 741"/>
                <a:gd name="T9" fmla="*/ 163 h 584"/>
                <a:gd name="T10" fmla="*/ 190 w 741"/>
                <a:gd name="T11" fmla="*/ 158 h 584"/>
                <a:gd name="T12" fmla="*/ 201 w 741"/>
                <a:gd name="T13" fmla="*/ 150 h 584"/>
                <a:gd name="T14" fmla="*/ 202 w 741"/>
                <a:gd name="T15" fmla="*/ 145 h 584"/>
                <a:gd name="T16" fmla="*/ 203 w 741"/>
                <a:gd name="T17" fmla="*/ 142 h 584"/>
                <a:gd name="T18" fmla="*/ 209 w 741"/>
                <a:gd name="T19" fmla="*/ 139 h 584"/>
                <a:gd name="T20" fmla="*/ 210 w 741"/>
                <a:gd name="T21" fmla="*/ 132 h 584"/>
                <a:gd name="T22" fmla="*/ 215 w 741"/>
                <a:gd name="T23" fmla="*/ 127 h 584"/>
                <a:gd name="T24" fmla="*/ 246 w 741"/>
                <a:gd name="T25" fmla="*/ 101 h 584"/>
                <a:gd name="T26" fmla="*/ 247 w 741"/>
                <a:gd name="T27" fmla="*/ 95 h 584"/>
                <a:gd name="T28" fmla="*/ 243 w 741"/>
                <a:gd name="T29" fmla="*/ 95 h 584"/>
                <a:gd name="T30" fmla="*/ 239 w 741"/>
                <a:gd name="T31" fmla="*/ 92 h 584"/>
                <a:gd name="T32" fmla="*/ 237 w 741"/>
                <a:gd name="T33" fmla="*/ 92 h 584"/>
                <a:gd name="T34" fmla="*/ 236 w 741"/>
                <a:gd name="T35" fmla="*/ 90 h 584"/>
                <a:gd name="T36" fmla="*/ 230 w 741"/>
                <a:gd name="T37" fmla="*/ 87 h 584"/>
                <a:gd name="T38" fmla="*/ 227 w 741"/>
                <a:gd name="T39" fmla="*/ 87 h 584"/>
                <a:gd name="T40" fmla="*/ 225 w 741"/>
                <a:gd name="T41" fmla="*/ 86 h 584"/>
                <a:gd name="T42" fmla="*/ 218 w 741"/>
                <a:gd name="T43" fmla="*/ 75 h 584"/>
                <a:gd name="T44" fmla="*/ 206 w 741"/>
                <a:gd name="T45" fmla="*/ 60 h 584"/>
                <a:gd name="T46" fmla="*/ 205 w 741"/>
                <a:gd name="T47" fmla="*/ 55 h 584"/>
                <a:gd name="T48" fmla="*/ 205 w 741"/>
                <a:gd name="T49" fmla="*/ 51 h 584"/>
                <a:gd name="T50" fmla="*/ 205 w 741"/>
                <a:gd name="T51" fmla="*/ 44 h 584"/>
                <a:gd name="T52" fmla="*/ 203 w 741"/>
                <a:gd name="T53" fmla="*/ 35 h 584"/>
                <a:gd name="T54" fmla="*/ 201 w 741"/>
                <a:gd name="T55" fmla="*/ 33 h 584"/>
                <a:gd name="T56" fmla="*/ 195 w 741"/>
                <a:gd name="T57" fmla="*/ 28 h 584"/>
                <a:gd name="T58" fmla="*/ 188 w 741"/>
                <a:gd name="T59" fmla="*/ 26 h 584"/>
                <a:gd name="T60" fmla="*/ 183 w 741"/>
                <a:gd name="T61" fmla="*/ 18 h 584"/>
                <a:gd name="T62" fmla="*/ 180 w 741"/>
                <a:gd name="T63" fmla="*/ 13 h 584"/>
                <a:gd name="T64" fmla="*/ 173 w 741"/>
                <a:gd name="T65" fmla="*/ 19 h 584"/>
                <a:gd name="T66" fmla="*/ 171 w 741"/>
                <a:gd name="T67" fmla="*/ 22 h 584"/>
                <a:gd name="T68" fmla="*/ 167 w 741"/>
                <a:gd name="T69" fmla="*/ 24 h 584"/>
                <a:gd name="T70" fmla="*/ 166 w 741"/>
                <a:gd name="T71" fmla="*/ 25 h 584"/>
                <a:gd name="T72" fmla="*/ 157 w 741"/>
                <a:gd name="T73" fmla="*/ 27 h 584"/>
                <a:gd name="T74" fmla="*/ 147 w 741"/>
                <a:gd name="T75" fmla="*/ 23 h 584"/>
                <a:gd name="T76" fmla="*/ 143 w 741"/>
                <a:gd name="T77" fmla="*/ 23 h 584"/>
                <a:gd name="T78" fmla="*/ 138 w 741"/>
                <a:gd name="T79" fmla="*/ 30 h 584"/>
                <a:gd name="T80" fmla="*/ 126 w 741"/>
                <a:gd name="T81" fmla="*/ 21 h 584"/>
                <a:gd name="T82" fmla="*/ 114 w 741"/>
                <a:gd name="T83" fmla="*/ 22 h 584"/>
                <a:gd name="T84" fmla="*/ 105 w 741"/>
                <a:gd name="T85" fmla="*/ 19 h 584"/>
                <a:gd name="T86" fmla="*/ 101 w 741"/>
                <a:gd name="T87" fmla="*/ 9 h 584"/>
                <a:gd name="T88" fmla="*/ 90 w 741"/>
                <a:gd name="T89" fmla="*/ 0 h 584"/>
                <a:gd name="T90" fmla="*/ 84 w 741"/>
                <a:gd name="T91" fmla="*/ 3 h 584"/>
                <a:gd name="T92" fmla="*/ 80 w 741"/>
                <a:gd name="T93" fmla="*/ 3 h 584"/>
                <a:gd name="T94" fmla="*/ 74 w 741"/>
                <a:gd name="T95" fmla="*/ 0 h 584"/>
                <a:gd name="T96" fmla="*/ 70 w 741"/>
                <a:gd name="T97" fmla="*/ 0 h 584"/>
                <a:gd name="T98" fmla="*/ 68 w 741"/>
                <a:gd name="T99" fmla="*/ 6 h 584"/>
                <a:gd name="T100" fmla="*/ 68 w 741"/>
                <a:gd name="T101" fmla="*/ 10 h 584"/>
                <a:gd name="T102" fmla="*/ 71 w 741"/>
                <a:gd name="T103" fmla="*/ 22 h 584"/>
                <a:gd name="T104" fmla="*/ 69 w 741"/>
                <a:gd name="T105" fmla="*/ 56 h 584"/>
                <a:gd name="T106" fmla="*/ 67 w 741"/>
                <a:gd name="T107" fmla="*/ 92 h 584"/>
                <a:gd name="T108" fmla="*/ 23 w 741"/>
                <a:gd name="T109" fmla="*/ 172 h 584"/>
                <a:gd name="T110" fmla="*/ 4 w 741"/>
                <a:gd name="T111" fmla="*/ 181 h 584"/>
                <a:gd name="T112" fmla="*/ 0 w 741"/>
                <a:gd name="T113" fmla="*/ 195 h 584"/>
                <a:gd name="T114" fmla="*/ 0 w 741"/>
                <a:gd name="T115" fmla="*/ 195 h 584"/>
                <a:gd name="T116" fmla="*/ 0 w 741"/>
                <a:gd name="T117" fmla="*/ 195 h 5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41"/>
                <a:gd name="T178" fmla="*/ 0 h 584"/>
                <a:gd name="T179" fmla="*/ 741 w 741"/>
                <a:gd name="T180" fmla="*/ 584 h 5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41" h="584">
                  <a:moveTo>
                    <a:pt x="0" y="584"/>
                  </a:moveTo>
                  <a:lnTo>
                    <a:pt x="472" y="541"/>
                  </a:lnTo>
                  <a:lnTo>
                    <a:pt x="488" y="530"/>
                  </a:lnTo>
                  <a:lnTo>
                    <a:pt x="500" y="519"/>
                  </a:lnTo>
                  <a:lnTo>
                    <a:pt x="562" y="489"/>
                  </a:lnTo>
                  <a:lnTo>
                    <a:pt x="569" y="473"/>
                  </a:lnTo>
                  <a:lnTo>
                    <a:pt x="604" y="449"/>
                  </a:lnTo>
                  <a:lnTo>
                    <a:pt x="605" y="434"/>
                  </a:lnTo>
                  <a:lnTo>
                    <a:pt x="610" y="425"/>
                  </a:lnTo>
                  <a:lnTo>
                    <a:pt x="627" y="415"/>
                  </a:lnTo>
                  <a:lnTo>
                    <a:pt x="630" y="396"/>
                  </a:lnTo>
                  <a:lnTo>
                    <a:pt x="646" y="380"/>
                  </a:lnTo>
                  <a:lnTo>
                    <a:pt x="737" y="302"/>
                  </a:lnTo>
                  <a:lnTo>
                    <a:pt x="741" y="285"/>
                  </a:lnTo>
                  <a:lnTo>
                    <a:pt x="730" y="285"/>
                  </a:lnTo>
                  <a:lnTo>
                    <a:pt x="717" y="276"/>
                  </a:lnTo>
                  <a:lnTo>
                    <a:pt x="712" y="276"/>
                  </a:lnTo>
                  <a:lnTo>
                    <a:pt x="707" y="269"/>
                  </a:lnTo>
                  <a:lnTo>
                    <a:pt x="689" y="260"/>
                  </a:lnTo>
                  <a:lnTo>
                    <a:pt x="681" y="262"/>
                  </a:lnTo>
                  <a:lnTo>
                    <a:pt x="676" y="259"/>
                  </a:lnTo>
                  <a:lnTo>
                    <a:pt x="653" y="224"/>
                  </a:lnTo>
                  <a:lnTo>
                    <a:pt x="617" y="179"/>
                  </a:lnTo>
                  <a:lnTo>
                    <a:pt x="614" y="165"/>
                  </a:lnTo>
                  <a:lnTo>
                    <a:pt x="615" y="153"/>
                  </a:lnTo>
                  <a:lnTo>
                    <a:pt x="615" y="132"/>
                  </a:lnTo>
                  <a:lnTo>
                    <a:pt x="610" y="104"/>
                  </a:lnTo>
                  <a:lnTo>
                    <a:pt x="604" y="98"/>
                  </a:lnTo>
                  <a:lnTo>
                    <a:pt x="584" y="84"/>
                  </a:lnTo>
                  <a:lnTo>
                    <a:pt x="565" y="79"/>
                  </a:lnTo>
                  <a:lnTo>
                    <a:pt x="548" y="55"/>
                  </a:lnTo>
                  <a:lnTo>
                    <a:pt x="539" y="40"/>
                  </a:lnTo>
                  <a:lnTo>
                    <a:pt x="518" y="56"/>
                  </a:lnTo>
                  <a:lnTo>
                    <a:pt x="514" y="65"/>
                  </a:lnTo>
                  <a:lnTo>
                    <a:pt x="501" y="72"/>
                  </a:lnTo>
                  <a:lnTo>
                    <a:pt x="498" y="76"/>
                  </a:lnTo>
                  <a:lnTo>
                    <a:pt x="472" y="81"/>
                  </a:lnTo>
                  <a:lnTo>
                    <a:pt x="440" y="68"/>
                  </a:lnTo>
                  <a:lnTo>
                    <a:pt x="429" y="70"/>
                  </a:lnTo>
                  <a:lnTo>
                    <a:pt x="414" y="89"/>
                  </a:lnTo>
                  <a:lnTo>
                    <a:pt x="378" y="63"/>
                  </a:lnTo>
                  <a:lnTo>
                    <a:pt x="342" y="66"/>
                  </a:lnTo>
                  <a:lnTo>
                    <a:pt x="316" y="56"/>
                  </a:lnTo>
                  <a:lnTo>
                    <a:pt x="304" y="26"/>
                  </a:lnTo>
                  <a:lnTo>
                    <a:pt x="269" y="0"/>
                  </a:lnTo>
                  <a:lnTo>
                    <a:pt x="251" y="10"/>
                  </a:lnTo>
                  <a:lnTo>
                    <a:pt x="240" y="10"/>
                  </a:lnTo>
                  <a:lnTo>
                    <a:pt x="223" y="1"/>
                  </a:lnTo>
                  <a:lnTo>
                    <a:pt x="209" y="1"/>
                  </a:lnTo>
                  <a:lnTo>
                    <a:pt x="203" y="17"/>
                  </a:lnTo>
                  <a:lnTo>
                    <a:pt x="203" y="29"/>
                  </a:lnTo>
                  <a:lnTo>
                    <a:pt x="213" y="66"/>
                  </a:lnTo>
                  <a:lnTo>
                    <a:pt x="208" y="169"/>
                  </a:lnTo>
                  <a:lnTo>
                    <a:pt x="202" y="277"/>
                  </a:lnTo>
                  <a:lnTo>
                    <a:pt x="68" y="516"/>
                  </a:lnTo>
                  <a:lnTo>
                    <a:pt x="13" y="542"/>
                  </a:lnTo>
                  <a:lnTo>
                    <a:pt x="0" y="58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47" name="Freeform 194"/>
            <p:cNvSpPr>
              <a:spLocks/>
            </p:cNvSpPr>
            <p:nvPr/>
          </p:nvSpPr>
          <p:spPr bwMode="auto">
            <a:xfrm>
              <a:off x="2995" y="1503"/>
              <a:ext cx="245" cy="274"/>
            </a:xfrm>
            <a:custGeom>
              <a:avLst/>
              <a:gdLst>
                <a:gd name="T0" fmla="*/ 22 w 735"/>
                <a:gd name="T1" fmla="*/ 240 h 822"/>
                <a:gd name="T2" fmla="*/ 32 w 735"/>
                <a:gd name="T3" fmla="*/ 243 h 822"/>
                <a:gd name="T4" fmla="*/ 42 w 735"/>
                <a:gd name="T5" fmla="*/ 239 h 822"/>
                <a:gd name="T6" fmla="*/ 58 w 735"/>
                <a:gd name="T7" fmla="*/ 258 h 822"/>
                <a:gd name="T8" fmla="*/ 78 w 735"/>
                <a:gd name="T9" fmla="*/ 260 h 822"/>
                <a:gd name="T10" fmla="*/ 95 w 735"/>
                <a:gd name="T11" fmla="*/ 263 h 822"/>
                <a:gd name="T12" fmla="*/ 110 w 735"/>
                <a:gd name="T13" fmla="*/ 266 h 822"/>
                <a:gd name="T14" fmla="*/ 119 w 735"/>
                <a:gd name="T15" fmla="*/ 263 h 822"/>
                <a:gd name="T16" fmla="*/ 125 w 735"/>
                <a:gd name="T17" fmla="*/ 258 h 822"/>
                <a:gd name="T18" fmla="*/ 135 w 735"/>
                <a:gd name="T19" fmla="*/ 258 h 822"/>
                <a:gd name="T20" fmla="*/ 147 w 735"/>
                <a:gd name="T21" fmla="*/ 267 h 822"/>
                <a:gd name="T22" fmla="*/ 156 w 735"/>
                <a:gd name="T23" fmla="*/ 274 h 822"/>
                <a:gd name="T24" fmla="*/ 169 w 735"/>
                <a:gd name="T25" fmla="*/ 264 h 822"/>
                <a:gd name="T26" fmla="*/ 174 w 735"/>
                <a:gd name="T27" fmla="*/ 253 h 822"/>
                <a:gd name="T28" fmla="*/ 179 w 735"/>
                <a:gd name="T29" fmla="*/ 227 h 822"/>
                <a:gd name="T30" fmla="*/ 188 w 735"/>
                <a:gd name="T31" fmla="*/ 235 h 822"/>
                <a:gd name="T32" fmla="*/ 193 w 735"/>
                <a:gd name="T33" fmla="*/ 219 h 822"/>
                <a:gd name="T34" fmla="*/ 203 w 735"/>
                <a:gd name="T35" fmla="*/ 202 h 822"/>
                <a:gd name="T36" fmla="*/ 209 w 735"/>
                <a:gd name="T37" fmla="*/ 194 h 822"/>
                <a:gd name="T38" fmla="*/ 220 w 735"/>
                <a:gd name="T39" fmla="*/ 193 h 822"/>
                <a:gd name="T40" fmla="*/ 231 w 735"/>
                <a:gd name="T41" fmla="*/ 178 h 822"/>
                <a:gd name="T42" fmla="*/ 240 w 735"/>
                <a:gd name="T43" fmla="*/ 170 h 822"/>
                <a:gd name="T44" fmla="*/ 239 w 735"/>
                <a:gd name="T45" fmla="*/ 158 h 822"/>
                <a:gd name="T46" fmla="*/ 241 w 735"/>
                <a:gd name="T47" fmla="*/ 146 h 822"/>
                <a:gd name="T48" fmla="*/ 234 w 735"/>
                <a:gd name="T49" fmla="*/ 114 h 822"/>
                <a:gd name="T50" fmla="*/ 239 w 735"/>
                <a:gd name="T51" fmla="*/ 100 h 822"/>
                <a:gd name="T52" fmla="*/ 245 w 735"/>
                <a:gd name="T53" fmla="*/ 97 h 822"/>
                <a:gd name="T54" fmla="*/ 200 w 735"/>
                <a:gd name="T55" fmla="*/ 14 h 822"/>
                <a:gd name="T56" fmla="*/ 183 w 735"/>
                <a:gd name="T57" fmla="*/ 25 h 822"/>
                <a:gd name="T58" fmla="*/ 163 w 735"/>
                <a:gd name="T59" fmla="*/ 46 h 822"/>
                <a:gd name="T60" fmla="*/ 149 w 735"/>
                <a:gd name="T61" fmla="*/ 45 h 822"/>
                <a:gd name="T62" fmla="*/ 130 w 735"/>
                <a:gd name="T63" fmla="*/ 58 h 822"/>
                <a:gd name="T64" fmla="*/ 115 w 735"/>
                <a:gd name="T65" fmla="*/ 53 h 822"/>
                <a:gd name="T66" fmla="*/ 108 w 735"/>
                <a:gd name="T67" fmla="*/ 53 h 822"/>
                <a:gd name="T68" fmla="*/ 108 w 735"/>
                <a:gd name="T69" fmla="*/ 48 h 822"/>
                <a:gd name="T70" fmla="*/ 83 w 735"/>
                <a:gd name="T71" fmla="*/ 41 h 822"/>
                <a:gd name="T72" fmla="*/ 72 w 735"/>
                <a:gd name="T73" fmla="*/ 42 h 822"/>
                <a:gd name="T74" fmla="*/ 0 w 735"/>
                <a:gd name="T75" fmla="*/ 48 h 822"/>
                <a:gd name="T76" fmla="*/ 0 w 735"/>
                <a:gd name="T77" fmla="*/ 48 h 82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35"/>
                <a:gd name="T118" fmla="*/ 0 h 822"/>
                <a:gd name="T119" fmla="*/ 735 w 735"/>
                <a:gd name="T120" fmla="*/ 822 h 82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35" h="822">
                  <a:moveTo>
                    <a:pt x="0" y="145"/>
                  </a:moveTo>
                  <a:lnTo>
                    <a:pt x="66" y="719"/>
                  </a:lnTo>
                  <a:lnTo>
                    <a:pt x="80" y="719"/>
                  </a:lnTo>
                  <a:lnTo>
                    <a:pt x="97" y="728"/>
                  </a:lnTo>
                  <a:lnTo>
                    <a:pt x="108" y="728"/>
                  </a:lnTo>
                  <a:lnTo>
                    <a:pt x="126" y="718"/>
                  </a:lnTo>
                  <a:lnTo>
                    <a:pt x="161" y="744"/>
                  </a:lnTo>
                  <a:lnTo>
                    <a:pt x="173" y="774"/>
                  </a:lnTo>
                  <a:lnTo>
                    <a:pt x="199" y="784"/>
                  </a:lnTo>
                  <a:lnTo>
                    <a:pt x="235" y="781"/>
                  </a:lnTo>
                  <a:lnTo>
                    <a:pt x="271" y="807"/>
                  </a:lnTo>
                  <a:lnTo>
                    <a:pt x="286" y="788"/>
                  </a:lnTo>
                  <a:lnTo>
                    <a:pt x="297" y="786"/>
                  </a:lnTo>
                  <a:lnTo>
                    <a:pt x="329" y="799"/>
                  </a:lnTo>
                  <a:lnTo>
                    <a:pt x="355" y="794"/>
                  </a:lnTo>
                  <a:lnTo>
                    <a:pt x="358" y="790"/>
                  </a:lnTo>
                  <a:lnTo>
                    <a:pt x="371" y="783"/>
                  </a:lnTo>
                  <a:lnTo>
                    <a:pt x="375" y="774"/>
                  </a:lnTo>
                  <a:lnTo>
                    <a:pt x="396" y="758"/>
                  </a:lnTo>
                  <a:lnTo>
                    <a:pt x="405" y="773"/>
                  </a:lnTo>
                  <a:lnTo>
                    <a:pt x="422" y="797"/>
                  </a:lnTo>
                  <a:lnTo>
                    <a:pt x="441" y="802"/>
                  </a:lnTo>
                  <a:lnTo>
                    <a:pt x="461" y="816"/>
                  </a:lnTo>
                  <a:lnTo>
                    <a:pt x="467" y="822"/>
                  </a:lnTo>
                  <a:lnTo>
                    <a:pt x="490" y="820"/>
                  </a:lnTo>
                  <a:lnTo>
                    <a:pt x="507" y="791"/>
                  </a:lnTo>
                  <a:lnTo>
                    <a:pt x="519" y="781"/>
                  </a:lnTo>
                  <a:lnTo>
                    <a:pt x="523" y="758"/>
                  </a:lnTo>
                  <a:lnTo>
                    <a:pt x="519" y="732"/>
                  </a:lnTo>
                  <a:lnTo>
                    <a:pt x="536" y="680"/>
                  </a:lnTo>
                  <a:lnTo>
                    <a:pt x="550" y="680"/>
                  </a:lnTo>
                  <a:lnTo>
                    <a:pt x="564" y="706"/>
                  </a:lnTo>
                  <a:lnTo>
                    <a:pt x="585" y="684"/>
                  </a:lnTo>
                  <a:lnTo>
                    <a:pt x="578" y="657"/>
                  </a:lnTo>
                  <a:lnTo>
                    <a:pt x="595" y="618"/>
                  </a:lnTo>
                  <a:lnTo>
                    <a:pt x="610" y="605"/>
                  </a:lnTo>
                  <a:lnTo>
                    <a:pt x="613" y="596"/>
                  </a:lnTo>
                  <a:lnTo>
                    <a:pt x="626" y="581"/>
                  </a:lnTo>
                  <a:lnTo>
                    <a:pt x="640" y="584"/>
                  </a:lnTo>
                  <a:lnTo>
                    <a:pt x="661" y="579"/>
                  </a:lnTo>
                  <a:lnTo>
                    <a:pt x="661" y="570"/>
                  </a:lnTo>
                  <a:lnTo>
                    <a:pt x="694" y="533"/>
                  </a:lnTo>
                  <a:lnTo>
                    <a:pt x="702" y="529"/>
                  </a:lnTo>
                  <a:lnTo>
                    <a:pt x="721" y="511"/>
                  </a:lnTo>
                  <a:lnTo>
                    <a:pt x="720" y="485"/>
                  </a:lnTo>
                  <a:lnTo>
                    <a:pt x="716" y="475"/>
                  </a:lnTo>
                  <a:lnTo>
                    <a:pt x="716" y="456"/>
                  </a:lnTo>
                  <a:lnTo>
                    <a:pt x="723" y="437"/>
                  </a:lnTo>
                  <a:lnTo>
                    <a:pt x="735" y="358"/>
                  </a:lnTo>
                  <a:lnTo>
                    <a:pt x="702" y="342"/>
                  </a:lnTo>
                  <a:lnTo>
                    <a:pt x="726" y="322"/>
                  </a:lnTo>
                  <a:lnTo>
                    <a:pt x="717" y="299"/>
                  </a:lnTo>
                  <a:lnTo>
                    <a:pt x="730" y="289"/>
                  </a:lnTo>
                  <a:lnTo>
                    <a:pt x="735" y="290"/>
                  </a:lnTo>
                  <a:lnTo>
                    <a:pt x="684" y="0"/>
                  </a:lnTo>
                  <a:lnTo>
                    <a:pt x="600" y="42"/>
                  </a:lnTo>
                  <a:lnTo>
                    <a:pt x="564" y="63"/>
                  </a:lnTo>
                  <a:lnTo>
                    <a:pt x="550" y="76"/>
                  </a:lnTo>
                  <a:lnTo>
                    <a:pt x="501" y="128"/>
                  </a:lnTo>
                  <a:lnTo>
                    <a:pt x="488" y="137"/>
                  </a:lnTo>
                  <a:lnTo>
                    <a:pt x="474" y="134"/>
                  </a:lnTo>
                  <a:lnTo>
                    <a:pt x="446" y="134"/>
                  </a:lnTo>
                  <a:lnTo>
                    <a:pt x="431" y="138"/>
                  </a:lnTo>
                  <a:lnTo>
                    <a:pt x="391" y="173"/>
                  </a:lnTo>
                  <a:lnTo>
                    <a:pt x="375" y="169"/>
                  </a:lnTo>
                  <a:lnTo>
                    <a:pt x="345" y="159"/>
                  </a:lnTo>
                  <a:lnTo>
                    <a:pt x="336" y="164"/>
                  </a:lnTo>
                  <a:lnTo>
                    <a:pt x="323" y="160"/>
                  </a:lnTo>
                  <a:lnTo>
                    <a:pt x="332" y="147"/>
                  </a:lnTo>
                  <a:lnTo>
                    <a:pt x="325" y="145"/>
                  </a:lnTo>
                  <a:lnTo>
                    <a:pt x="301" y="141"/>
                  </a:lnTo>
                  <a:lnTo>
                    <a:pt x="249" y="124"/>
                  </a:lnTo>
                  <a:lnTo>
                    <a:pt x="239" y="121"/>
                  </a:lnTo>
                  <a:lnTo>
                    <a:pt x="215" y="126"/>
                  </a:lnTo>
                  <a:lnTo>
                    <a:pt x="215" y="117"/>
                  </a:lnTo>
                  <a:lnTo>
                    <a:pt x="0" y="14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48" name="Freeform 195"/>
            <p:cNvSpPr>
              <a:spLocks/>
            </p:cNvSpPr>
            <p:nvPr/>
          </p:nvSpPr>
          <p:spPr bwMode="auto">
            <a:xfrm>
              <a:off x="3223" y="1472"/>
              <a:ext cx="100" cy="192"/>
            </a:xfrm>
            <a:custGeom>
              <a:avLst/>
              <a:gdLst>
                <a:gd name="T0" fmla="*/ 100 w 299"/>
                <a:gd name="T1" fmla="*/ 178 h 576"/>
                <a:gd name="T2" fmla="*/ 85 w 299"/>
                <a:gd name="T3" fmla="*/ 181 h 576"/>
                <a:gd name="T4" fmla="*/ 28 w 299"/>
                <a:gd name="T5" fmla="*/ 192 h 576"/>
                <a:gd name="T6" fmla="*/ 17 w 299"/>
                <a:gd name="T7" fmla="*/ 127 h 576"/>
                <a:gd name="T8" fmla="*/ 0 w 299"/>
                <a:gd name="T9" fmla="*/ 30 h 576"/>
                <a:gd name="T10" fmla="*/ 4 w 299"/>
                <a:gd name="T11" fmla="*/ 27 h 576"/>
                <a:gd name="T12" fmla="*/ 15 w 299"/>
                <a:gd name="T13" fmla="*/ 18 h 576"/>
                <a:gd name="T14" fmla="*/ 18 w 299"/>
                <a:gd name="T15" fmla="*/ 11 h 576"/>
                <a:gd name="T16" fmla="*/ 20 w 299"/>
                <a:gd name="T17" fmla="*/ 11 h 576"/>
                <a:gd name="T18" fmla="*/ 22 w 299"/>
                <a:gd name="T19" fmla="*/ 13 h 576"/>
                <a:gd name="T20" fmla="*/ 24 w 299"/>
                <a:gd name="T21" fmla="*/ 12 h 576"/>
                <a:gd name="T22" fmla="*/ 37 w 299"/>
                <a:gd name="T23" fmla="*/ 0 h 576"/>
                <a:gd name="T24" fmla="*/ 41 w 299"/>
                <a:gd name="T25" fmla="*/ 19 h 576"/>
                <a:gd name="T26" fmla="*/ 91 w 299"/>
                <a:gd name="T27" fmla="*/ 9 h 576"/>
                <a:gd name="T28" fmla="*/ 100 w 299"/>
                <a:gd name="T29" fmla="*/ 178 h 576"/>
                <a:gd name="T30" fmla="*/ 100 w 299"/>
                <a:gd name="T31" fmla="*/ 178 h 576"/>
                <a:gd name="T32" fmla="*/ 100 w 299"/>
                <a:gd name="T33" fmla="*/ 178 h 5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9"/>
                <a:gd name="T52" fmla="*/ 0 h 576"/>
                <a:gd name="T53" fmla="*/ 299 w 299"/>
                <a:gd name="T54" fmla="*/ 576 h 5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9" h="576">
                  <a:moveTo>
                    <a:pt x="299" y="534"/>
                  </a:moveTo>
                  <a:lnTo>
                    <a:pt x="255" y="543"/>
                  </a:lnTo>
                  <a:lnTo>
                    <a:pt x="84" y="576"/>
                  </a:lnTo>
                  <a:lnTo>
                    <a:pt x="51" y="381"/>
                  </a:lnTo>
                  <a:lnTo>
                    <a:pt x="0" y="91"/>
                  </a:lnTo>
                  <a:lnTo>
                    <a:pt x="13" y="82"/>
                  </a:lnTo>
                  <a:lnTo>
                    <a:pt x="44" y="55"/>
                  </a:lnTo>
                  <a:lnTo>
                    <a:pt x="53" y="32"/>
                  </a:lnTo>
                  <a:lnTo>
                    <a:pt x="59" y="32"/>
                  </a:lnTo>
                  <a:lnTo>
                    <a:pt x="65" y="39"/>
                  </a:lnTo>
                  <a:lnTo>
                    <a:pt x="72" y="36"/>
                  </a:lnTo>
                  <a:lnTo>
                    <a:pt x="110" y="0"/>
                  </a:lnTo>
                  <a:lnTo>
                    <a:pt x="122" y="56"/>
                  </a:lnTo>
                  <a:lnTo>
                    <a:pt x="272" y="26"/>
                  </a:lnTo>
                  <a:lnTo>
                    <a:pt x="299" y="53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nvGrpSpPr>
          <p:cNvPr id="349" name="Group 238"/>
          <p:cNvGrpSpPr>
            <a:grpSpLocks/>
          </p:cNvGrpSpPr>
          <p:nvPr/>
        </p:nvGrpSpPr>
        <p:grpSpPr bwMode="auto">
          <a:xfrm>
            <a:off x="4155301" y="2136961"/>
            <a:ext cx="2590800" cy="1301750"/>
            <a:chOff x="1392" y="714"/>
            <a:chExt cx="1632" cy="820"/>
          </a:xfrm>
        </p:grpSpPr>
        <p:sp>
          <p:nvSpPr>
            <p:cNvPr id="350" name="Freeform 203"/>
            <p:cNvSpPr>
              <a:spLocks/>
            </p:cNvSpPr>
            <p:nvPr/>
          </p:nvSpPr>
          <p:spPr bwMode="auto">
            <a:xfrm>
              <a:off x="1952" y="1258"/>
              <a:ext cx="409" cy="276"/>
            </a:xfrm>
            <a:custGeom>
              <a:avLst/>
              <a:gdLst>
                <a:gd name="T0" fmla="*/ 0 w 1228"/>
                <a:gd name="T1" fmla="*/ 217 h 828"/>
                <a:gd name="T2" fmla="*/ 12 w 1228"/>
                <a:gd name="T3" fmla="*/ 71 h 828"/>
                <a:gd name="T4" fmla="*/ 18 w 1228"/>
                <a:gd name="T5" fmla="*/ 0 h 828"/>
                <a:gd name="T6" fmla="*/ 401 w 1228"/>
                <a:gd name="T7" fmla="*/ 17 h 828"/>
                <a:gd name="T8" fmla="*/ 402 w 1228"/>
                <a:gd name="T9" fmla="*/ 23 h 828"/>
                <a:gd name="T10" fmla="*/ 398 w 1228"/>
                <a:gd name="T11" fmla="*/ 30 h 828"/>
                <a:gd name="T12" fmla="*/ 389 w 1228"/>
                <a:gd name="T13" fmla="*/ 40 h 828"/>
                <a:gd name="T14" fmla="*/ 390 w 1228"/>
                <a:gd name="T15" fmla="*/ 47 h 828"/>
                <a:gd name="T16" fmla="*/ 408 w 1228"/>
                <a:gd name="T17" fmla="*/ 65 h 828"/>
                <a:gd name="T18" fmla="*/ 409 w 1228"/>
                <a:gd name="T19" fmla="*/ 199 h 828"/>
                <a:gd name="T20" fmla="*/ 405 w 1228"/>
                <a:gd name="T21" fmla="*/ 198 h 828"/>
                <a:gd name="T22" fmla="*/ 401 w 1228"/>
                <a:gd name="T23" fmla="*/ 199 h 828"/>
                <a:gd name="T24" fmla="*/ 403 w 1228"/>
                <a:gd name="T25" fmla="*/ 203 h 828"/>
                <a:gd name="T26" fmla="*/ 405 w 1228"/>
                <a:gd name="T27" fmla="*/ 208 h 828"/>
                <a:gd name="T28" fmla="*/ 402 w 1228"/>
                <a:gd name="T29" fmla="*/ 215 h 828"/>
                <a:gd name="T30" fmla="*/ 406 w 1228"/>
                <a:gd name="T31" fmla="*/ 219 h 828"/>
                <a:gd name="T32" fmla="*/ 408 w 1228"/>
                <a:gd name="T33" fmla="*/ 230 h 828"/>
                <a:gd name="T34" fmla="*/ 404 w 1228"/>
                <a:gd name="T35" fmla="*/ 233 h 828"/>
                <a:gd name="T36" fmla="*/ 405 w 1228"/>
                <a:gd name="T37" fmla="*/ 239 h 828"/>
                <a:gd name="T38" fmla="*/ 400 w 1228"/>
                <a:gd name="T39" fmla="*/ 253 h 828"/>
                <a:gd name="T40" fmla="*/ 405 w 1228"/>
                <a:gd name="T41" fmla="*/ 267 h 828"/>
                <a:gd name="T42" fmla="*/ 406 w 1228"/>
                <a:gd name="T43" fmla="*/ 274 h 828"/>
                <a:gd name="T44" fmla="*/ 406 w 1228"/>
                <a:gd name="T45" fmla="*/ 276 h 828"/>
                <a:gd name="T46" fmla="*/ 395 w 1228"/>
                <a:gd name="T47" fmla="*/ 268 h 828"/>
                <a:gd name="T48" fmla="*/ 371 w 1228"/>
                <a:gd name="T49" fmla="*/ 252 h 828"/>
                <a:gd name="T50" fmla="*/ 365 w 1228"/>
                <a:gd name="T51" fmla="*/ 251 h 828"/>
                <a:gd name="T52" fmla="*/ 356 w 1228"/>
                <a:gd name="T53" fmla="*/ 251 h 828"/>
                <a:gd name="T54" fmla="*/ 348 w 1228"/>
                <a:gd name="T55" fmla="*/ 256 h 828"/>
                <a:gd name="T56" fmla="*/ 340 w 1228"/>
                <a:gd name="T57" fmla="*/ 258 h 828"/>
                <a:gd name="T58" fmla="*/ 333 w 1228"/>
                <a:gd name="T59" fmla="*/ 256 h 828"/>
                <a:gd name="T60" fmla="*/ 328 w 1228"/>
                <a:gd name="T61" fmla="*/ 247 h 828"/>
                <a:gd name="T62" fmla="*/ 322 w 1228"/>
                <a:gd name="T63" fmla="*/ 242 h 828"/>
                <a:gd name="T64" fmla="*/ 315 w 1228"/>
                <a:gd name="T65" fmla="*/ 244 h 828"/>
                <a:gd name="T66" fmla="*/ 305 w 1228"/>
                <a:gd name="T67" fmla="*/ 244 h 828"/>
                <a:gd name="T68" fmla="*/ 297 w 1228"/>
                <a:gd name="T69" fmla="*/ 233 h 828"/>
                <a:gd name="T70" fmla="*/ 0 w 1228"/>
                <a:gd name="T71" fmla="*/ 217 h 828"/>
                <a:gd name="T72" fmla="*/ 0 w 1228"/>
                <a:gd name="T73" fmla="*/ 217 h 828"/>
                <a:gd name="T74" fmla="*/ 0 w 1228"/>
                <a:gd name="T75" fmla="*/ 217 h 8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28"/>
                <a:gd name="T115" fmla="*/ 0 h 828"/>
                <a:gd name="T116" fmla="*/ 1228 w 1228"/>
                <a:gd name="T117" fmla="*/ 828 h 8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28" h="828">
                  <a:moveTo>
                    <a:pt x="0" y="652"/>
                  </a:moveTo>
                  <a:lnTo>
                    <a:pt x="36" y="214"/>
                  </a:lnTo>
                  <a:lnTo>
                    <a:pt x="55" y="0"/>
                  </a:lnTo>
                  <a:lnTo>
                    <a:pt x="1205" y="51"/>
                  </a:lnTo>
                  <a:lnTo>
                    <a:pt x="1206" y="69"/>
                  </a:lnTo>
                  <a:lnTo>
                    <a:pt x="1196" y="91"/>
                  </a:lnTo>
                  <a:lnTo>
                    <a:pt x="1168" y="121"/>
                  </a:lnTo>
                  <a:lnTo>
                    <a:pt x="1170" y="140"/>
                  </a:lnTo>
                  <a:lnTo>
                    <a:pt x="1225" y="194"/>
                  </a:lnTo>
                  <a:lnTo>
                    <a:pt x="1228" y="597"/>
                  </a:lnTo>
                  <a:lnTo>
                    <a:pt x="1216" y="594"/>
                  </a:lnTo>
                  <a:lnTo>
                    <a:pt x="1203" y="597"/>
                  </a:lnTo>
                  <a:lnTo>
                    <a:pt x="1209" y="610"/>
                  </a:lnTo>
                  <a:lnTo>
                    <a:pt x="1215" y="623"/>
                  </a:lnTo>
                  <a:lnTo>
                    <a:pt x="1206" y="645"/>
                  </a:lnTo>
                  <a:lnTo>
                    <a:pt x="1219" y="656"/>
                  </a:lnTo>
                  <a:lnTo>
                    <a:pt x="1225" y="689"/>
                  </a:lnTo>
                  <a:lnTo>
                    <a:pt x="1213" y="700"/>
                  </a:lnTo>
                  <a:lnTo>
                    <a:pt x="1216" y="718"/>
                  </a:lnTo>
                  <a:lnTo>
                    <a:pt x="1200" y="759"/>
                  </a:lnTo>
                  <a:lnTo>
                    <a:pt x="1216" y="800"/>
                  </a:lnTo>
                  <a:lnTo>
                    <a:pt x="1220" y="822"/>
                  </a:lnTo>
                  <a:lnTo>
                    <a:pt x="1220" y="828"/>
                  </a:lnTo>
                  <a:lnTo>
                    <a:pt x="1186" y="804"/>
                  </a:lnTo>
                  <a:lnTo>
                    <a:pt x="1115" y="757"/>
                  </a:lnTo>
                  <a:lnTo>
                    <a:pt x="1097" y="752"/>
                  </a:lnTo>
                  <a:lnTo>
                    <a:pt x="1068" y="752"/>
                  </a:lnTo>
                  <a:lnTo>
                    <a:pt x="1045" y="769"/>
                  </a:lnTo>
                  <a:lnTo>
                    <a:pt x="1022" y="775"/>
                  </a:lnTo>
                  <a:lnTo>
                    <a:pt x="999" y="769"/>
                  </a:lnTo>
                  <a:lnTo>
                    <a:pt x="986" y="740"/>
                  </a:lnTo>
                  <a:lnTo>
                    <a:pt x="968" y="727"/>
                  </a:lnTo>
                  <a:lnTo>
                    <a:pt x="945" y="733"/>
                  </a:lnTo>
                  <a:lnTo>
                    <a:pt x="916" y="733"/>
                  </a:lnTo>
                  <a:lnTo>
                    <a:pt x="892" y="698"/>
                  </a:lnTo>
                  <a:lnTo>
                    <a:pt x="0" y="652"/>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351" name="Group 237"/>
            <p:cNvGrpSpPr>
              <a:grpSpLocks/>
            </p:cNvGrpSpPr>
            <p:nvPr/>
          </p:nvGrpSpPr>
          <p:grpSpPr bwMode="auto">
            <a:xfrm>
              <a:off x="1392" y="714"/>
              <a:ext cx="1632" cy="820"/>
              <a:chOff x="1392" y="714"/>
              <a:chExt cx="1632" cy="820"/>
            </a:xfrm>
          </p:grpSpPr>
          <p:sp>
            <p:nvSpPr>
              <p:cNvPr id="352" name="Freeform 13"/>
              <p:cNvSpPr>
                <a:spLocks/>
              </p:cNvSpPr>
              <p:nvPr/>
            </p:nvSpPr>
            <p:spPr bwMode="auto">
              <a:xfrm>
                <a:off x="1392" y="952"/>
                <a:ext cx="597" cy="378"/>
              </a:xfrm>
              <a:custGeom>
                <a:avLst/>
                <a:gdLst>
                  <a:gd name="T0" fmla="*/ 209 w 1791"/>
                  <a:gd name="T1" fmla="*/ 334 h 1134"/>
                  <a:gd name="T2" fmla="*/ 204 w 1791"/>
                  <a:gd name="T3" fmla="*/ 371 h 1134"/>
                  <a:gd name="T4" fmla="*/ 196 w 1791"/>
                  <a:gd name="T5" fmla="*/ 357 h 1134"/>
                  <a:gd name="T6" fmla="*/ 183 w 1791"/>
                  <a:gd name="T7" fmla="*/ 354 h 1134"/>
                  <a:gd name="T8" fmla="*/ 168 w 1791"/>
                  <a:gd name="T9" fmla="*/ 360 h 1134"/>
                  <a:gd name="T10" fmla="*/ 159 w 1791"/>
                  <a:gd name="T11" fmla="*/ 358 h 1134"/>
                  <a:gd name="T12" fmla="*/ 143 w 1791"/>
                  <a:gd name="T13" fmla="*/ 354 h 1134"/>
                  <a:gd name="T14" fmla="*/ 134 w 1791"/>
                  <a:gd name="T15" fmla="*/ 360 h 1134"/>
                  <a:gd name="T16" fmla="*/ 117 w 1791"/>
                  <a:gd name="T17" fmla="*/ 354 h 1134"/>
                  <a:gd name="T18" fmla="*/ 111 w 1791"/>
                  <a:gd name="T19" fmla="*/ 364 h 1134"/>
                  <a:gd name="T20" fmla="*/ 100 w 1791"/>
                  <a:gd name="T21" fmla="*/ 352 h 1134"/>
                  <a:gd name="T22" fmla="*/ 102 w 1791"/>
                  <a:gd name="T23" fmla="*/ 339 h 1134"/>
                  <a:gd name="T24" fmla="*/ 96 w 1791"/>
                  <a:gd name="T25" fmla="*/ 327 h 1134"/>
                  <a:gd name="T26" fmla="*/ 84 w 1791"/>
                  <a:gd name="T27" fmla="*/ 318 h 1134"/>
                  <a:gd name="T28" fmla="*/ 87 w 1791"/>
                  <a:gd name="T29" fmla="*/ 307 h 1134"/>
                  <a:gd name="T30" fmla="*/ 78 w 1791"/>
                  <a:gd name="T31" fmla="*/ 289 h 1134"/>
                  <a:gd name="T32" fmla="*/ 79 w 1791"/>
                  <a:gd name="T33" fmla="*/ 265 h 1134"/>
                  <a:gd name="T34" fmla="*/ 75 w 1791"/>
                  <a:gd name="T35" fmla="*/ 261 h 1134"/>
                  <a:gd name="T36" fmla="*/ 71 w 1791"/>
                  <a:gd name="T37" fmla="*/ 255 h 1134"/>
                  <a:gd name="T38" fmla="*/ 52 w 1791"/>
                  <a:gd name="T39" fmla="*/ 269 h 1134"/>
                  <a:gd name="T40" fmla="*/ 39 w 1791"/>
                  <a:gd name="T41" fmla="*/ 260 h 1134"/>
                  <a:gd name="T42" fmla="*/ 42 w 1791"/>
                  <a:gd name="T43" fmla="*/ 249 h 1134"/>
                  <a:gd name="T44" fmla="*/ 50 w 1791"/>
                  <a:gd name="T45" fmla="*/ 237 h 1134"/>
                  <a:gd name="T46" fmla="*/ 49 w 1791"/>
                  <a:gd name="T47" fmla="*/ 230 h 1134"/>
                  <a:gd name="T48" fmla="*/ 54 w 1791"/>
                  <a:gd name="T49" fmla="*/ 214 h 1134"/>
                  <a:gd name="T50" fmla="*/ 65 w 1791"/>
                  <a:gd name="T51" fmla="*/ 187 h 1134"/>
                  <a:gd name="T52" fmla="*/ 51 w 1791"/>
                  <a:gd name="T53" fmla="*/ 181 h 1134"/>
                  <a:gd name="T54" fmla="*/ 42 w 1791"/>
                  <a:gd name="T55" fmla="*/ 175 h 1134"/>
                  <a:gd name="T56" fmla="*/ 36 w 1791"/>
                  <a:gd name="T57" fmla="*/ 156 h 1134"/>
                  <a:gd name="T58" fmla="*/ 15 w 1791"/>
                  <a:gd name="T59" fmla="*/ 125 h 1134"/>
                  <a:gd name="T60" fmla="*/ 6 w 1791"/>
                  <a:gd name="T61" fmla="*/ 113 h 1134"/>
                  <a:gd name="T62" fmla="*/ 11 w 1791"/>
                  <a:gd name="T63" fmla="*/ 102 h 1134"/>
                  <a:gd name="T64" fmla="*/ 0 w 1791"/>
                  <a:gd name="T65" fmla="*/ 70 h 1134"/>
                  <a:gd name="T66" fmla="*/ 67 w 1791"/>
                  <a:gd name="T67" fmla="*/ 10 h 1134"/>
                  <a:gd name="T68" fmla="*/ 363 w 1791"/>
                  <a:gd name="T69" fmla="*/ 60 h 1134"/>
                  <a:gd name="T70" fmla="*/ 579 w 1791"/>
                  <a:gd name="T71" fmla="*/ 307 h 1134"/>
                  <a:gd name="T72" fmla="*/ 572 w 1791"/>
                  <a:gd name="T73" fmla="*/ 378 h 11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91"/>
                  <a:gd name="T112" fmla="*/ 0 h 1134"/>
                  <a:gd name="T113" fmla="*/ 1791 w 1791"/>
                  <a:gd name="T114" fmla="*/ 1134 h 113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91" h="1134">
                    <a:moveTo>
                      <a:pt x="1717" y="1134"/>
                    </a:moveTo>
                    <a:lnTo>
                      <a:pt x="627" y="1001"/>
                    </a:lnTo>
                    <a:lnTo>
                      <a:pt x="611" y="1112"/>
                    </a:lnTo>
                    <a:lnTo>
                      <a:pt x="611" y="1114"/>
                    </a:lnTo>
                    <a:lnTo>
                      <a:pt x="596" y="1098"/>
                    </a:lnTo>
                    <a:lnTo>
                      <a:pt x="589" y="1072"/>
                    </a:lnTo>
                    <a:lnTo>
                      <a:pt x="566" y="1048"/>
                    </a:lnTo>
                    <a:lnTo>
                      <a:pt x="548" y="1063"/>
                    </a:lnTo>
                    <a:lnTo>
                      <a:pt x="549" y="1081"/>
                    </a:lnTo>
                    <a:lnTo>
                      <a:pt x="504" y="1081"/>
                    </a:lnTo>
                    <a:lnTo>
                      <a:pt x="497" y="1085"/>
                    </a:lnTo>
                    <a:lnTo>
                      <a:pt x="478" y="1074"/>
                    </a:lnTo>
                    <a:lnTo>
                      <a:pt x="437" y="1072"/>
                    </a:lnTo>
                    <a:lnTo>
                      <a:pt x="429" y="1063"/>
                    </a:lnTo>
                    <a:lnTo>
                      <a:pt x="416" y="1065"/>
                    </a:lnTo>
                    <a:lnTo>
                      <a:pt x="403" y="1079"/>
                    </a:lnTo>
                    <a:lnTo>
                      <a:pt x="387" y="1078"/>
                    </a:lnTo>
                    <a:lnTo>
                      <a:pt x="352" y="1063"/>
                    </a:lnTo>
                    <a:lnTo>
                      <a:pt x="344" y="1070"/>
                    </a:lnTo>
                    <a:lnTo>
                      <a:pt x="333" y="1091"/>
                    </a:lnTo>
                    <a:lnTo>
                      <a:pt x="310" y="1079"/>
                    </a:lnTo>
                    <a:lnTo>
                      <a:pt x="300" y="1055"/>
                    </a:lnTo>
                    <a:lnTo>
                      <a:pt x="300" y="1046"/>
                    </a:lnTo>
                    <a:lnTo>
                      <a:pt x="306" y="1017"/>
                    </a:lnTo>
                    <a:lnTo>
                      <a:pt x="302" y="1003"/>
                    </a:lnTo>
                    <a:lnTo>
                      <a:pt x="287" y="982"/>
                    </a:lnTo>
                    <a:lnTo>
                      <a:pt x="268" y="982"/>
                    </a:lnTo>
                    <a:lnTo>
                      <a:pt x="251" y="955"/>
                    </a:lnTo>
                    <a:lnTo>
                      <a:pt x="261" y="936"/>
                    </a:lnTo>
                    <a:lnTo>
                      <a:pt x="261" y="922"/>
                    </a:lnTo>
                    <a:lnTo>
                      <a:pt x="244" y="897"/>
                    </a:lnTo>
                    <a:lnTo>
                      <a:pt x="233" y="868"/>
                    </a:lnTo>
                    <a:lnTo>
                      <a:pt x="233" y="823"/>
                    </a:lnTo>
                    <a:lnTo>
                      <a:pt x="238" y="796"/>
                    </a:lnTo>
                    <a:lnTo>
                      <a:pt x="229" y="789"/>
                    </a:lnTo>
                    <a:lnTo>
                      <a:pt x="225" y="783"/>
                    </a:lnTo>
                    <a:lnTo>
                      <a:pt x="217" y="768"/>
                    </a:lnTo>
                    <a:lnTo>
                      <a:pt x="212" y="764"/>
                    </a:lnTo>
                    <a:lnTo>
                      <a:pt x="206" y="768"/>
                    </a:lnTo>
                    <a:lnTo>
                      <a:pt x="157" y="806"/>
                    </a:lnTo>
                    <a:lnTo>
                      <a:pt x="148" y="809"/>
                    </a:lnTo>
                    <a:lnTo>
                      <a:pt x="118" y="779"/>
                    </a:lnTo>
                    <a:lnTo>
                      <a:pt x="126" y="761"/>
                    </a:lnTo>
                    <a:lnTo>
                      <a:pt x="125" y="747"/>
                    </a:lnTo>
                    <a:lnTo>
                      <a:pt x="125" y="728"/>
                    </a:lnTo>
                    <a:lnTo>
                      <a:pt x="150" y="711"/>
                    </a:lnTo>
                    <a:lnTo>
                      <a:pt x="152" y="692"/>
                    </a:lnTo>
                    <a:lnTo>
                      <a:pt x="148" y="689"/>
                    </a:lnTo>
                    <a:lnTo>
                      <a:pt x="150" y="654"/>
                    </a:lnTo>
                    <a:lnTo>
                      <a:pt x="162" y="643"/>
                    </a:lnTo>
                    <a:lnTo>
                      <a:pt x="161" y="631"/>
                    </a:lnTo>
                    <a:lnTo>
                      <a:pt x="195" y="561"/>
                    </a:lnTo>
                    <a:lnTo>
                      <a:pt x="184" y="549"/>
                    </a:lnTo>
                    <a:lnTo>
                      <a:pt x="152" y="543"/>
                    </a:lnTo>
                    <a:lnTo>
                      <a:pt x="150" y="526"/>
                    </a:lnTo>
                    <a:lnTo>
                      <a:pt x="126" y="524"/>
                    </a:lnTo>
                    <a:lnTo>
                      <a:pt x="113" y="497"/>
                    </a:lnTo>
                    <a:lnTo>
                      <a:pt x="109" y="469"/>
                    </a:lnTo>
                    <a:lnTo>
                      <a:pt x="83" y="410"/>
                    </a:lnTo>
                    <a:lnTo>
                      <a:pt x="45" y="374"/>
                    </a:lnTo>
                    <a:lnTo>
                      <a:pt x="28" y="350"/>
                    </a:lnTo>
                    <a:lnTo>
                      <a:pt x="18" y="338"/>
                    </a:lnTo>
                    <a:lnTo>
                      <a:pt x="25" y="328"/>
                    </a:lnTo>
                    <a:lnTo>
                      <a:pt x="32" y="305"/>
                    </a:lnTo>
                    <a:lnTo>
                      <a:pt x="25" y="269"/>
                    </a:lnTo>
                    <a:lnTo>
                      <a:pt x="0" y="211"/>
                    </a:lnTo>
                    <a:lnTo>
                      <a:pt x="38" y="0"/>
                    </a:lnTo>
                    <a:lnTo>
                      <a:pt x="202" y="29"/>
                    </a:lnTo>
                    <a:lnTo>
                      <a:pt x="640" y="103"/>
                    </a:lnTo>
                    <a:lnTo>
                      <a:pt x="1090" y="179"/>
                    </a:lnTo>
                    <a:lnTo>
                      <a:pt x="1791" y="251"/>
                    </a:lnTo>
                    <a:lnTo>
                      <a:pt x="1736" y="920"/>
                    </a:lnTo>
                    <a:lnTo>
                      <a:pt x="1717" y="1134"/>
                    </a:lnTo>
                    <a:close/>
                  </a:path>
                </a:pathLst>
              </a:custGeom>
              <a:solidFill>
                <a:srgbClr val="DBE4A0"/>
              </a:solidFill>
              <a:ln w="9525">
                <a:noFill/>
                <a:round/>
                <a:headEnd/>
                <a:tailEnd/>
              </a:ln>
            </p:spPr>
            <p:txBody>
              <a:bodyPr>
                <a:prstTxWarp prst="textNoShape">
                  <a:avLst/>
                </a:prstTxWarp>
              </a:bodyPr>
              <a:lstStyle/>
              <a:p>
                <a:endParaRPr lang="en-US">
                  <a:latin typeface="Times New Roman"/>
                  <a:cs typeface="Times New Roman"/>
                </a:endParaRPr>
              </a:p>
            </p:txBody>
          </p:sp>
          <p:sp>
            <p:nvSpPr>
              <p:cNvPr id="353" name="Freeform 14"/>
              <p:cNvSpPr>
                <a:spLocks/>
              </p:cNvSpPr>
              <p:nvPr/>
            </p:nvSpPr>
            <p:spPr bwMode="auto">
              <a:xfrm>
                <a:off x="1952" y="1258"/>
                <a:ext cx="409" cy="276"/>
              </a:xfrm>
              <a:custGeom>
                <a:avLst/>
                <a:gdLst>
                  <a:gd name="T0" fmla="*/ 0 w 1228"/>
                  <a:gd name="T1" fmla="*/ 217 h 828"/>
                  <a:gd name="T2" fmla="*/ 12 w 1228"/>
                  <a:gd name="T3" fmla="*/ 71 h 828"/>
                  <a:gd name="T4" fmla="*/ 18 w 1228"/>
                  <a:gd name="T5" fmla="*/ 0 h 828"/>
                  <a:gd name="T6" fmla="*/ 401 w 1228"/>
                  <a:gd name="T7" fmla="*/ 17 h 828"/>
                  <a:gd name="T8" fmla="*/ 402 w 1228"/>
                  <a:gd name="T9" fmla="*/ 23 h 828"/>
                  <a:gd name="T10" fmla="*/ 398 w 1228"/>
                  <a:gd name="T11" fmla="*/ 30 h 828"/>
                  <a:gd name="T12" fmla="*/ 389 w 1228"/>
                  <a:gd name="T13" fmla="*/ 40 h 828"/>
                  <a:gd name="T14" fmla="*/ 390 w 1228"/>
                  <a:gd name="T15" fmla="*/ 47 h 828"/>
                  <a:gd name="T16" fmla="*/ 408 w 1228"/>
                  <a:gd name="T17" fmla="*/ 65 h 828"/>
                  <a:gd name="T18" fmla="*/ 409 w 1228"/>
                  <a:gd name="T19" fmla="*/ 199 h 828"/>
                  <a:gd name="T20" fmla="*/ 405 w 1228"/>
                  <a:gd name="T21" fmla="*/ 198 h 828"/>
                  <a:gd name="T22" fmla="*/ 401 w 1228"/>
                  <a:gd name="T23" fmla="*/ 199 h 828"/>
                  <a:gd name="T24" fmla="*/ 403 w 1228"/>
                  <a:gd name="T25" fmla="*/ 203 h 828"/>
                  <a:gd name="T26" fmla="*/ 405 w 1228"/>
                  <a:gd name="T27" fmla="*/ 208 h 828"/>
                  <a:gd name="T28" fmla="*/ 402 w 1228"/>
                  <a:gd name="T29" fmla="*/ 215 h 828"/>
                  <a:gd name="T30" fmla="*/ 406 w 1228"/>
                  <a:gd name="T31" fmla="*/ 219 h 828"/>
                  <a:gd name="T32" fmla="*/ 408 w 1228"/>
                  <a:gd name="T33" fmla="*/ 230 h 828"/>
                  <a:gd name="T34" fmla="*/ 404 w 1228"/>
                  <a:gd name="T35" fmla="*/ 233 h 828"/>
                  <a:gd name="T36" fmla="*/ 405 w 1228"/>
                  <a:gd name="T37" fmla="*/ 239 h 828"/>
                  <a:gd name="T38" fmla="*/ 400 w 1228"/>
                  <a:gd name="T39" fmla="*/ 253 h 828"/>
                  <a:gd name="T40" fmla="*/ 405 w 1228"/>
                  <a:gd name="T41" fmla="*/ 267 h 828"/>
                  <a:gd name="T42" fmla="*/ 406 w 1228"/>
                  <a:gd name="T43" fmla="*/ 274 h 828"/>
                  <a:gd name="T44" fmla="*/ 406 w 1228"/>
                  <a:gd name="T45" fmla="*/ 276 h 828"/>
                  <a:gd name="T46" fmla="*/ 395 w 1228"/>
                  <a:gd name="T47" fmla="*/ 268 h 828"/>
                  <a:gd name="T48" fmla="*/ 371 w 1228"/>
                  <a:gd name="T49" fmla="*/ 252 h 828"/>
                  <a:gd name="T50" fmla="*/ 365 w 1228"/>
                  <a:gd name="T51" fmla="*/ 251 h 828"/>
                  <a:gd name="T52" fmla="*/ 356 w 1228"/>
                  <a:gd name="T53" fmla="*/ 251 h 828"/>
                  <a:gd name="T54" fmla="*/ 348 w 1228"/>
                  <a:gd name="T55" fmla="*/ 256 h 828"/>
                  <a:gd name="T56" fmla="*/ 340 w 1228"/>
                  <a:gd name="T57" fmla="*/ 258 h 828"/>
                  <a:gd name="T58" fmla="*/ 333 w 1228"/>
                  <a:gd name="T59" fmla="*/ 256 h 828"/>
                  <a:gd name="T60" fmla="*/ 328 w 1228"/>
                  <a:gd name="T61" fmla="*/ 247 h 828"/>
                  <a:gd name="T62" fmla="*/ 322 w 1228"/>
                  <a:gd name="T63" fmla="*/ 242 h 828"/>
                  <a:gd name="T64" fmla="*/ 315 w 1228"/>
                  <a:gd name="T65" fmla="*/ 244 h 828"/>
                  <a:gd name="T66" fmla="*/ 305 w 1228"/>
                  <a:gd name="T67" fmla="*/ 244 h 828"/>
                  <a:gd name="T68" fmla="*/ 297 w 1228"/>
                  <a:gd name="T69" fmla="*/ 233 h 828"/>
                  <a:gd name="T70" fmla="*/ 0 w 1228"/>
                  <a:gd name="T71" fmla="*/ 217 h 828"/>
                  <a:gd name="T72" fmla="*/ 0 w 1228"/>
                  <a:gd name="T73" fmla="*/ 217 h 8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28"/>
                  <a:gd name="T112" fmla="*/ 0 h 828"/>
                  <a:gd name="T113" fmla="*/ 1228 w 1228"/>
                  <a:gd name="T114" fmla="*/ 828 h 82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28" h="828">
                    <a:moveTo>
                      <a:pt x="0" y="652"/>
                    </a:moveTo>
                    <a:lnTo>
                      <a:pt x="36" y="214"/>
                    </a:lnTo>
                    <a:lnTo>
                      <a:pt x="55" y="0"/>
                    </a:lnTo>
                    <a:lnTo>
                      <a:pt x="1205" y="51"/>
                    </a:lnTo>
                    <a:lnTo>
                      <a:pt x="1206" y="69"/>
                    </a:lnTo>
                    <a:lnTo>
                      <a:pt x="1196" y="91"/>
                    </a:lnTo>
                    <a:lnTo>
                      <a:pt x="1168" y="121"/>
                    </a:lnTo>
                    <a:lnTo>
                      <a:pt x="1170" y="140"/>
                    </a:lnTo>
                    <a:lnTo>
                      <a:pt x="1225" y="194"/>
                    </a:lnTo>
                    <a:lnTo>
                      <a:pt x="1228" y="597"/>
                    </a:lnTo>
                    <a:lnTo>
                      <a:pt x="1216" y="594"/>
                    </a:lnTo>
                    <a:lnTo>
                      <a:pt x="1203" y="597"/>
                    </a:lnTo>
                    <a:lnTo>
                      <a:pt x="1209" y="610"/>
                    </a:lnTo>
                    <a:lnTo>
                      <a:pt x="1215" y="623"/>
                    </a:lnTo>
                    <a:lnTo>
                      <a:pt x="1206" y="645"/>
                    </a:lnTo>
                    <a:lnTo>
                      <a:pt x="1219" y="656"/>
                    </a:lnTo>
                    <a:lnTo>
                      <a:pt x="1225" y="689"/>
                    </a:lnTo>
                    <a:lnTo>
                      <a:pt x="1213" y="700"/>
                    </a:lnTo>
                    <a:lnTo>
                      <a:pt x="1216" y="718"/>
                    </a:lnTo>
                    <a:lnTo>
                      <a:pt x="1200" y="759"/>
                    </a:lnTo>
                    <a:lnTo>
                      <a:pt x="1216" y="800"/>
                    </a:lnTo>
                    <a:lnTo>
                      <a:pt x="1220" y="822"/>
                    </a:lnTo>
                    <a:lnTo>
                      <a:pt x="1220" y="828"/>
                    </a:lnTo>
                    <a:lnTo>
                      <a:pt x="1186" y="804"/>
                    </a:lnTo>
                    <a:lnTo>
                      <a:pt x="1115" y="757"/>
                    </a:lnTo>
                    <a:lnTo>
                      <a:pt x="1097" y="752"/>
                    </a:lnTo>
                    <a:lnTo>
                      <a:pt x="1068" y="752"/>
                    </a:lnTo>
                    <a:lnTo>
                      <a:pt x="1045" y="769"/>
                    </a:lnTo>
                    <a:lnTo>
                      <a:pt x="1022" y="775"/>
                    </a:lnTo>
                    <a:lnTo>
                      <a:pt x="999" y="769"/>
                    </a:lnTo>
                    <a:lnTo>
                      <a:pt x="986" y="740"/>
                    </a:lnTo>
                    <a:lnTo>
                      <a:pt x="968" y="727"/>
                    </a:lnTo>
                    <a:lnTo>
                      <a:pt x="945" y="733"/>
                    </a:lnTo>
                    <a:lnTo>
                      <a:pt x="916" y="733"/>
                    </a:lnTo>
                    <a:lnTo>
                      <a:pt x="892" y="698"/>
                    </a:lnTo>
                    <a:lnTo>
                      <a:pt x="0" y="652"/>
                    </a:lnTo>
                    <a:close/>
                  </a:path>
                </a:pathLst>
              </a:custGeom>
              <a:solidFill>
                <a:srgbClr val="DBE4A0"/>
              </a:solidFill>
              <a:ln w="9525">
                <a:noFill/>
                <a:round/>
                <a:headEnd/>
                <a:tailEnd/>
              </a:ln>
            </p:spPr>
            <p:txBody>
              <a:bodyPr>
                <a:prstTxWarp prst="textNoShape">
                  <a:avLst/>
                </a:prstTxWarp>
              </a:bodyPr>
              <a:lstStyle/>
              <a:p>
                <a:endParaRPr lang="en-US">
                  <a:latin typeface="Times New Roman"/>
                  <a:cs typeface="Times New Roman"/>
                </a:endParaRPr>
              </a:p>
            </p:txBody>
          </p:sp>
          <p:sp>
            <p:nvSpPr>
              <p:cNvPr id="354" name="Freeform 15"/>
              <p:cNvSpPr>
                <a:spLocks/>
              </p:cNvSpPr>
              <p:nvPr/>
            </p:nvSpPr>
            <p:spPr bwMode="auto">
              <a:xfrm>
                <a:off x="2324" y="1025"/>
                <a:ext cx="383" cy="432"/>
              </a:xfrm>
              <a:custGeom>
                <a:avLst/>
                <a:gdLst>
                  <a:gd name="T0" fmla="*/ 37 w 1151"/>
                  <a:gd name="T1" fmla="*/ 298 h 1297"/>
                  <a:gd name="T2" fmla="*/ 18 w 1151"/>
                  <a:gd name="T3" fmla="*/ 273 h 1297"/>
                  <a:gd name="T4" fmla="*/ 30 w 1151"/>
                  <a:gd name="T5" fmla="*/ 256 h 1297"/>
                  <a:gd name="T6" fmla="*/ 29 w 1151"/>
                  <a:gd name="T7" fmla="*/ 239 h 1297"/>
                  <a:gd name="T8" fmla="*/ 22 w 1151"/>
                  <a:gd name="T9" fmla="*/ 204 h 1297"/>
                  <a:gd name="T10" fmla="*/ 21 w 1151"/>
                  <a:gd name="T11" fmla="*/ 184 h 1297"/>
                  <a:gd name="T12" fmla="*/ 18 w 1151"/>
                  <a:gd name="T13" fmla="*/ 140 h 1297"/>
                  <a:gd name="T14" fmla="*/ 8 w 1151"/>
                  <a:gd name="T15" fmla="*/ 112 h 1297"/>
                  <a:gd name="T16" fmla="*/ 2 w 1151"/>
                  <a:gd name="T17" fmla="*/ 67 h 1297"/>
                  <a:gd name="T18" fmla="*/ 6 w 1151"/>
                  <a:gd name="T19" fmla="*/ 50 h 1297"/>
                  <a:gd name="T20" fmla="*/ 0 w 1151"/>
                  <a:gd name="T21" fmla="*/ 27 h 1297"/>
                  <a:gd name="T22" fmla="*/ 100 w 1151"/>
                  <a:gd name="T23" fmla="*/ 10 h 1297"/>
                  <a:gd name="T24" fmla="*/ 108 w 1151"/>
                  <a:gd name="T25" fmla="*/ 0 h 1297"/>
                  <a:gd name="T26" fmla="*/ 120 w 1151"/>
                  <a:gd name="T27" fmla="*/ 20 h 1297"/>
                  <a:gd name="T28" fmla="*/ 122 w 1151"/>
                  <a:gd name="T29" fmla="*/ 41 h 1297"/>
                  <a:gd name="T30" fmla="*/ 137 w 1151"/>
                  <a:gd name="T31" fmla="*/ 48 h 1297"/>
                  <a:gd name="T32" fmla="*/ 148 w 1151"/>
                  <a:gd name="T33" fmla="*/ 53 h 1297"/>
                  <a:gd name="T34" fmla="*/ 166 w 1151"/>
                  <a:gd name="T35" fmla="*/ 54 h 1297"/>
                  <a:gd name="T36" fmla="*/ 168 w 1151"/>
                  <a:gd name="T37" fmla="*/ 60 h 1297"/>
                  <a:gd name="T38" fmla="*/ 187 w 1151"/>
                  <a:gd name="T39" fmla="*/ 54 h 1297"/>
                  <a:gd name="T40" fmla="*/ 222 w 1151"/>
                  <a:gd name="T41" fmla="*/ 57 h 1297"/>
                  <a:gd name="T42" fmla="*/ 223 w 1151"/>
                  <a:gd name="T43" fmla="*/ 61 h 1297"/>
                  <a:gd name="T44" fmla="*/ 230 w 1151"/>
                  <a:gd name="T45" fmla="*/ 63 h 1297"/>
                  <a:gd name="T46" fmla="*/ 235 w 1151"/>
                  <a:gd name="T47" fmla="*/ 75 h 1297"/>
                  <a:gd name="T48" fmla="*/ 246 w 1151"/>
                  <a:gd name="T49" fmla="*/ 72 h 1297"/>
                  <a:gd name="T50" fmla="*/ 255 w 1151"/>
                  <a:gd name="T51" fmla="*/ 72 h 1297"/>
                  <a:gd name="T52" fmla="*/ 269 w 1151"/>
                  <a:gd name="T53" fmla="*/ 81 h 1297"/>
                  <a:gd name="T54" fmla="*/ 278 w 1151"/>
                  <a:gd name="T55" fmla="*/ 90 h 1297"/>
                  <a:gd name="T56" fmla="*/ 293 w 1151"/>
                  <a:gd name="T57" fmla="*/ 88 h 1297"/>
                  <a:gd name="T58" fmla="*/ 315 w 1151"/>
                  <a:gd name="T59" fmla="*/ 76 h 1297"/>
                  <a:gd name="T60" fmla="*/ 349 w 1151"/>
                  <a:gd name="T61" fmla="*/ 82 h 1297"/>
                  <a:gd name="T62" fmla="*/ 357 w 1151"/>
                  <a:gd name="T63" fmla="*/ 86 h 1297"/>
                  <a:gd name="T64" fmla="*/ 371 w 1151"/>
                  <a:gd name="T65" fmla="*/ 88 h 1297"/>
                  <a:gd name="T66" fmla="*/ 376 w 1151"/>
                  <a:gd name="T67" fmla="*/ 95 h 1297"/>
                  <a:gd name="T68" fmla="*/ 350 w 1151"/>
                  <a:gd name="T69" fmla="*/ 107 h 1297"/>
                  <a:gd name="T70" fmla="*/ 335 w 1151"/>
                  <a:gd name="T71" fmla="*/ 117 h 1297"/>
                  <a:gd name="T72" fmla="*/ 314 w 1151"/>
                  <a:gd name="T73" fmla="*/ 128 h 1297"/>
                  <a:gd name="T74" fmla="*/ 256 w 1151"/>
                  <a:gd name="T75" fmla="*/ 187 h 1297"/>
                  <a:gd name="T76" fmla="*/ 248 w 1151"/>
                  <a:gd name="T77" fmla="*/ 195 h 1297"/>
                  <a:gd name="T78" fmla="*/ 245 w 1151"/>
                  <a:gd name="T79" fmla="*/ 239 h 1297"/>
                  <a:gd name="T80" fmla="*/ 226 w 1151"/>
                  <a:gd name="T81" fmla="*/ 254 h 1297"/>
                  <a:gd name="T82" fmla="*/ 223 w 1151"/>
                  <a:gd name="T83" fmla="*/ 262 h 1297"/>
                  <a:gd name="T84" fmla="*/ 227 w 1151"/>
                  <a:gd name="T85" fmla="*/ 277 h 1297"/>
                  <a:gd name="T86" fmla="*/ 228 w 1151"/>
                  <a:gd name="T87" fmla="*/ 295 h 1297"/>
                  <a:gd name="T88" fmla="*/ 227 w 1151"/>
                  <a:gd name="T89" fmla="*/ 314 h 1297"/>
                  <a:gd name="T90" fmla="*/ 230 w 1151"/>
                  <a:gd name="T91" fmla="*/ 338 h 1297"/>
                  <a:gd name="T92" fmla="*/ 237 w 1151"/>
                  <a:gd name="T93" fmla="*/ 345 h 1297"/>
                  <a:gd name="T94" fmla="*/ 253 w 1151"/>
                  <a:gd name="T95" fmla="*/ 350 h 1297"/>
                  <a:gd name="T96" fmla="*/ 257 w 1151"/>
                  <a:gd name="T97" fmla="*/ 355 h 1297"/>
                  <a:gd name="T98" fmla="*/ 279 w 1151"/>
                  <a:gd name="T99" fmla="*/ 374 h 1297"/>
                  <a:gd name="T100" fmla="*/ 309 w 1151"/>
                  <a:gd name="T101" fmla="*/ 396 h 1297"/>
                  <a:gd name="T102" fmla="*/ 311 w 1151"/>
                  <a:gd name="T103" fmla="*/ 409 h 1297"/>
                  <a:gd name="T104" fmla="*/ 38 w 1151"/>
                  <a:gd name="T105" fmla="*/ 432 h 129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51"/>
                  <a:gd name="T160" fmla="*/ 0 h 1297"/>
                  <a:gd name="T161" fmla="*/ 1151 w 1151"/>
                  <a:gd name="T162" fmla="*/ 1297 h 129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51" h="1297">
                    <a:moveTo>
                      <a:pt x="113" y="1297"/>
                    </a:moveTo>
                    <a:lnTo>
                      <a:pt x="110" y="894"/>
                    </a:lnTo>
                    <a:lnTo>
                      <a:pt x="55" y="840"/>
                    </a:lnTo>
                    <a:lnTo>
                      <a:pt x="53" y="821"/>
                    </a:lnTo>
                    <a:lnTo>
                      <a:pt x="81" y="791"/>
                    </a:lnTo>
                    <a:lnTo>
                      <a:pt x="91" y="769"/>
                    </a:lnTo>
                    <a:lnTo>
                      <a:pt x="90" y="751"/>
                    </a:lnTo>
                    <a:lnTo>
                      <a:pt x="88" y="717"/>
                    </a:lnTo>
                    <a:lnTo>
                      <a:pt x="91" y="687"/>
                    </a:lnTo>
                    <a:lnTo>
                      <a:pt x="65" y="611"/>
                    </a:lnTo>
                    <a:lnTo>
                      <a:pt x="64" y="593"/>
                    </a:lnTo>
                    <a:lnTo>
                      <a:pt x="64" y="553"/>
                    </a:lnTo>
                    <a:lnTo>
                      <a:pt x="56" y="531"/>
                    </a:lnTo>
                    <a:lnTo>
                      <a:pt x="53" y="420"/>
                    </a:lnTo>
                    <a:lnTo>
                      <a:pt x="42" y="356"/>
                    </a:lnTo>
                    <a:lnTo>
                      <a:pt x="23" y="335"/>
                    </a:lnTo>
                    <a:lnTo>
                      <a:pt x="9" y="264"/>
                    </a:lnTo>
                    <a:lnTo>
                      <a:pt x="7" y="202"/>
                    </a:lnTo>
                    <a:lnTo>
                      <a:pt x="12" y="166"/>
                    </a:lnTo>
                    <a:lnTo>
                      <a:pt x="17" y="150"/>
                    </a:lnTo>
                    <a:lnTo>
                      <a:pt x="1" y="99"/>
                    </a:lnTo>
                    <a:lnTo>
                      <a:pt x="0" y="82"/>
                    </a:lnTo>
                    <a:lnTo>
                      <a:pt x="297" y="79"/>
                    </a:lnTo>
                    <a:lnTo>
                      <a:pt x="300" y="30"/>
                    </a:lnTo>
                    <a:lnTo>
                      <a:pt x="303" y="0"/>
                    </a:lnTo>
                    <a:lnTo>
                      <a:pt x="326" y="0"/>
                    </a:lnTo>
                    <a:lnTo>
                      <a:pt x="356" y="12"/>
                    </a:lnTo>
                    <a:lnTo>
                      <a:pt x="360" y="60"/>
                    </a:lnTo>
                    <a:lnTo>
                      <a:pt x="368" y="93"/>
                    </a:lnTo>
                    <a:lnTo>
                      <a:pt x="367" y="122"/>
                    </a:lnTo>
                    <a:lnTo>
                      <a:pt x="400" y="147"/>
                    </a:lnTo>
                    <a:lnTo>
                      <a:pt x="412" y="144"/>
                    </a:lnTo>
                    <a:lnTo>
                      <a:pt x="434" y="147"/>
                    </a:lnTo>
                    <a:lnTo>
                      <a:pt x="445" y="159"/>
                    </a:lnTo>
                    <a:lnTo>
                      <a:pt x="471" y="156"/>
                    </a:lnTo>
                    <a:lnTo>
                      <a:pt x="498" y="161"/>
                    </a:lnTo>
                    <a:lnTo>
                      <a:pt x="505" y="171"/>
                    </a:lnTo>
                    <a:lnTo>
                      <a:pt x="505" y="180"/>
                    </a:lnTo>
                    <a:lnTo>
                      <a:pt x="549" y="179"/>
                    </a:lnTo>
                    <a:lnTo>
                      <a:pt x="562" y="161"/>
                    </a:lnTo>
                    <a:lnTo>
                      <a:pt x="626" y="157"/>
                    </a:lnTo>
                    <a:lnTo>
                      <a:pt x="668" y="170"/>
                    </a:lnTo>
                    <a:lnTo>
                      <a:pt x="678" y="170"/>
                    </a:lnTo>
                    <a:lnTo>
                      <a:pt x="671" y="182"/>
                    </a:lnTo>
                    <a:lnTo>
                      <a:pt x="685" y="193"/>
                    </a:lnTo>
                    <a:lnTo>
                      <a:pt x="692" y="190"/>
                    </a:lnTo>
                    <a:lnTo>
                      <a:pt x="698" y="197"/>
                    </a:lnTo>
                    <a:lnTo>
                      <a:pt x="705" y="226"/>
                    </a:lnTo>
                    <a:lnTo>
                      <a:pt x="721" y="235"/>
                    </a:lnTo>
                    <a:lnTo>
                      <a:pt x="739" y="215"/>
                    </a:lnTo>
                    <a:lnTo>
                      <a:pt x="747" y="209"/>
                    </a:lnTo>
                    <a:lnTo>
                      <a:pt x="765" y="215"/>
                    </a:lnTo>
                    <a:lnTo>
                      <a:pt x="775" y="235"/>
                    </a:lnTo>
                    <a:lnTo>
                      <a:pt x="809" y="244"/>
                    </a:lnTo>
                    <a:lnTo>
                      <a:pt x="820" y="258"/>
                    </a:lnTo>
                    <a:lnTo>
                      <a:pt x="835" y="270"/>
                    </a:lnTo>
                    <a:lnTo>
                      <a:pt x="857" y="270"/>
                    </a:lnTo>
                    <a:lnTo>
                      <a:pt x="880" y="264"/>
                    </a:lnTo>
                    <a:lnTo>
                      <a:pt x="937" y="225"/>
                    </a:lnTo>
                    <a:lnTo>
                      <a:pt x="946" y="229"/>
                    </a:lnTo>
                    <a:lnTo>
                      <a:pt x="961" y="249"/>
                    </a:lnTo>
                    <a:lnTo>
                      <a:pt x="1048" y="247"/>
                    </a:lnTo>
                    <a:lnTo>
                      <a:pt x="1061" y="251"/>
                    </a:lnTo>
                    <a:lnTo>
                      <a:pt x="1072" y="258"/>
                    </a:lnTo>
                    <a:lnTo>
                      <a:pt x="1095" y="273"/>
                    </a:lnTo>
                    <a:lnTo>
                      <a:pt x="1114" y="264"/>
                    </a:lnTo>
                    <a:lnTo>
                      <a:pt x="1151" y="263"/>
                    </a:lnTo>
                    <a:lnTo>
                      <a:pt x="1129" y="284"/>
                    </a:lnTo>
                    <a:lnTo>
                      <a:pt x="1079" y="313"/>
                    </a:lnTo>
                    <a:lnTo>
                      <a:pt x="1051" y="320"/>
                    </a:lnTo>
                    <a:lnTo>
                      <a:pt x="1031" y="329"/>
                    </a:lnTo>
                    <a:lnTo>
                      <a:pt x="1008" y="351"/>
                    </a:lnTo>
                    <a:lnTo>
                      <a:pt x="963" y="370"/>
                    </a:lnTo>
                    <a:lnTo>
                      <a:pt x="944" y="385"/>
                    </a:lnTo>
                    <a:lnTo>
                      <a:pt x="872" y="465"/>
                    </a:lnTo>
                    <a:lnTo>
                      <a:pt x="768" y="560"/>
                    </a:lnTo>
                    <a:lnTo>
                      <a:pt x="756" y="576"/>
                    </a:lnTo>
                    <a:lnTo>
                      <a:pt x="746" y="586"/>
                    </a:lnTo>
                    <a:lnTo>
                      <a:pt x="749" y="705"/>
                    </a:lnTo>
                    <a:lnTo>
                      <a:pt x="737" y="719"/>
                    </a:lnTo>
                    <a:lnTo>
                      <a:pt x="723" y="726"/>
                    </a:lnTo>
                    <a:lnTo>
                      <a:pt x="678" y="762"/>
                    </a:lnTo>
                    <a:lnTo>
                      <a:pt x="676" y="781"/>
                    </a:lnTo>
                    <a:lnTo>
                      <a:pt x="671" y="787"/>
                    </a:lnTo>
                    <a:lnTo>
                      <a:pt x="659" y="819"/>
                    </a:lnTo>
                    <a:lnTo>
                      <a:pt x="683" y="832"/>
                    </a:lnTo>
                    <a:lnTo>
                      <a:pt x="698" y="859"/>
                    </a:lnTo>
                    <a:lnTo>
                      <a:pt x="685" y="885"/>
                    </a:lnTo>
                    <a:lnTo>
                      <a:pt x="687" y="907"/>
                    </a:lnTo>
                    <a:lnTo>
                      <a:pt x="683" y="944"/>
                    </a:lnTo>
                    <a:lnTo>
                      <a:pt x="683" y="1002"/>
                    </a:lnTo>
                    <a:lnTo>
                      <a:pt x="692" y="1015"/>
                    </a:lnTo>
                    <a:lnTo>
                      <a:pt x="708" y="1027"/>
                    </a:lnTo>
                    <a:lnTo>
                      <a:pt x="713" y="1037"/>
                    </a:lnTo>
                    <a:lnTo>
                      <a:pt x="754" y="1044"/>
                    </a:lnTo>
                    <a:lnTo>
                      <a:pt x="761" y="1050"/>
                    </a:lnTo>
                    <a:lnTo>
                      <a:pt x="763" y="1060"/>
                    </a:lnTo>
                    <a:lnTo>
                      <a:pt x="773" y="1066"/>
                    </a:lnTo>
                    <a:lnTo>
                      <a:pt x="821" y="1087"/>
                    </a:lnTo>
                    <a:lnTo>
                      <a:pt x="837" y="1122"/>
                    </a:lnTo>
                    <a:lnTo>
                      <a:pt x="880" y="1154"/>
                    </a:lnTo>
                    <a:lnTo>
                      <a:pt x="930" y="1189"/>
                    </a:lnTo>
                    <a:lnTo>
                      <a:pt x="937" y="1201"/>
                    </a:lnTo>
                    <a:lnTo>
                      <a:pt x="935" y="1229"/>
                    </a:lnTo>
                    <a:lnTo>
                      <a:pt x="941" y="1268"/>
                    </a:lnTo>
                    <a:lnTo>
                      <a:pt x="113" y="1297"/>
                    </a:lnTo>
                    <a:close/>
                  </a:path>
                </a:pathLst>
              </a:custGeom>
              <a:solidFill>
                <a:srgbClr val="DBE4A0"/>
              </a:solidFill>
              <a:ln w="9525">
                <a:noFill/>
                <a:round/>
                <a:headEnd/>
                <a:tailEnd/>
              </a:ln>
            </p:spPr>
            <p:txBody>
              <a:bodyPr>
                <a:prstTxWarp prst="textNoShape">
                  <a:avLst/>
                </a:prstTxWarp>
              </a:bodyPr>
              <a:lstStyle/>
              <a:p>
                <a:endParaRPr lang="en-US">
                  <a:latin typeface="Times New Roman"/>
                  <a:cs typeface="Times New Roman"/>
                </a:endParaRPr>
              </a:p>
            </p:txBody>
          </p:sp>
          <p:sp>
            <p:nvSpPr>
              <p:cNvPr id="355" name="Freeform 16"/>
              <p:cNvSpPr>
                <a:spLocks/>
              </p:cNvSpPr>
              <p:nvPr/>
            </p:nvSpPr>
            <p:spPr bwMode="auto">
              <a:xfrm>
                <a:off x="2543" y="1193"/>
                <a:ext cx="279" cy="255"/>
              </a:xfrm>
              <a:custGeom>
                <a:avLst/>
                <a:gdLst>
                  <a:gd name="T0" fmla="*/ 92 w 837"/>
                  <a:gd name="T1" fmla="*/ 242 h 763"/>
                  <a:gd name="T2" fmla="*/ 90 w 837"/>
                  <a:gd name="T3" fmla="*/ 229 h 763"/>
                  <a:gd name="T4" fmla="*/ 59 w 837"/>
                  <a:gd name="T5" fmla="*/ 206 h 763"/>
                  <a:gd name="T6" fmla="*/ 38 w 837"/>
                  <a:gd name="T7" fmla="*/ 187 h 763"/>
                  <a:gd name="T8" fmla="*/ 34 w 837"/>
                  <a:gd name="T9" fmla="*/ 182 h 763"/>
                  <a:gd name="T10" fmla="*/ 18 w 837"/>
                  <a:gd name="T11" fmla="*/ 178 h 763"/>
                  <a:gd name="T12" fmla="*/ 11 w 837"/>
                  <a:gd name="T13" fmla="*/ 170 h 763"/>
                  <a:gd name="T14" fmla="*/ 8 w 837"/>
                  <a:gd name="T15" fmla="*/ 147 h 763"/>
                  <a:gd name="T16" fmla="*/ 9 w 837"/>
                  <a:gd name="T17" fmla="*/ 127 h 763"/>
                  <a:gd name="T18" fmla="*/ 8 w 837"/>
                  <a:gd name="T19" fmla="*/ 109 h 763"/>
                  <a:gd name="T20" fmla="*/ 4 w 837"/>
                  <a:gd name="T21" fmla="*/ 94 h 763"/>
                  <a:gd name="T22" fmla="*/ 6 w 837"/>
                  <a:gd name="T23" fmla="*/ 86 h 763"/>
                  <a:gd name="T24" fmla="*/ 26 w 837"/>
                  <a:gd name="T25" fmla="*/ 72 h 763"/>
                  <a:gd name="T26" fmla="*/ 29 w 837"/>
                  <a:gd name="T27" fmla="*/ 27 h 763"/>
                  <a:gd name="T28" fmla="*/ 36 w 837"/>
                  <a:gd name="T29" fmla="*/ 18 h 763"/>
                  <a:gd name="T30" fmla="*/ 48 w 837"/>
                  <a:gd name="T31" fmla="*/ 22 h 763"/>
                  <a:gd name="T32" fmla="*/ 71 w 837"/>
                  <a:gd name="T33" fmla="*/ 14 h 763"/>
                  <a:gd name="T34" fmla="*/ 101 w 837"/>
                  <a:gd name="T35" fmla="*/ 0 h 763"/>
                  <a:gd name="T36" fmla="*/ 103 w 837"/>
                  <a:gd name="T37" fmla="*/ 9 h 763"/>
                  <a:gd name="T38" fmla="*/ 101 w 837"/>
                  <a:gd name="T39" fmla="*/ 15 h 763"/>
                  <a:gd name="T40" fmla="*/ 108 w 837"/>
                  <a:gd name="T41" fmla="*/ 21 h 763"/>
                  <a:gd name="T42" fmla="*/ 119 w 837"/>
                  <a:gd name="T43" fmla="*/ 27 h 763"/>
                  <a:gd name="T44" fmla="*/ 128 w 837"/>
                  <a:gd name="T45" fmla="*/ 30 h 763"/>
                  <a:gd name="T46" fmla="*/ 139 w 837"/>
                  <a:gd name="T47" fmla="*/ 34 h 763"/>
                  <a:gd name="T48" fmla="*/ 145 w 837"/>
                  <a:gd name="T49" fmla="*/ 44 h 763"/>
                  <a:gd name="T50" fmla="*/ 199 w 837"/>
                  <a:gd name="T51" fmla="*/ 54 h 763"/>
                  <a:gd name="T52" fmla="*/ 216 w 837"/>
                  <a:gd name="T53" fmla="*/ 63 h 763"/>
                  <a:gd name="T54" fmla="*/ 221 w 837"/>
                  <a:gd name="T55" fmla="*/ 63 h 763"/>
                  <a:gd name="T56" fmla="*/ 236 w 837"/>
                  <a:gd name="T57" fmla="*/ 65 h 763"/>
                  <a:gd name="T58" fmla="*/ 247 w 837"/>
                  <a:gd name="T59" fmla="*/ 71 h 763"/>
                  <a:gd name="T60" fmla="*/ 245 w 837"/>
                  <a:gd name="T61" fmla="*/ 75 h 763"/>
                  <a:gd name="T62" fmla="*/ 262 w 837"/>
                  <a:gd name="T63" fmla="*/ 81 h 763"/>
                  <a:gd name="T64" fmla="*/ 261 w 837"/>
                  <a:gd name="T65" fmla="*/ 107 h 763"/>
                  <a:gd name="T66" fmla="*/ 271 w 837"/>
                  <a:gd name="T67" fmla="*/ 106 h 763"/>
                  <a:gd name="T68" fmla="*/ 271 w 837"/>
                  <a:gd name="T69" fmla="*/ 111 h 763"/>
                  <a:gd name="T70" fmla="*/ 271 w 837"/>
                  <a:gd name="T71" fmla="*/ 122 h 763"/>
                  <a:gd name="T72" fmla="*/ 278 w 837"/>
                  <a:gd name="T73" fmla="*/ 128 h 763"/>
                  <a:gd name="T74" fmla="*/ 260 w 837"/>
                  <a:gd name="T75" fmla="*/ 153 h 763"/>
                  <a:gd name="T76" fmla="*/ 256 w 837"/>
                  <a:gd name="T77" fmla="*/ 167 h 763"/>
                  <a:gd name="T78" fmla="*/ 218 w 837"/>
                  <a:gd name="T79" fmla="*/ 199 h 763"/>
                  <a:gd name="T80" fmla="*/ 94 w 837"/>
                  <a:gd name="T81" fmla="*/ 255 h 7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37"/>
                  <a:gd name="T124" fmla="*/ 0 h 763"/>
                  <a:gd name="T125" fmla="*/ 837 w 837"/>
                  <a:gd name="T126" fmla="*/ 763 h 7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37" h="763">
                    <a:moveTo>
                      <a:pt x="282" y="763"/>
                    </a:moveTo>
                    <a:lnTo>
                      <a:pt x="276" y="724"/>
                    </a:lnTo>
                    <a:lnTo>
                      <a:pt x="278" y="696"/>
                    </a:lnTo>
                    <a:lnTo>
                      <a:pt x="271" y="684"/>
                    </a:lnTo>
                    <a:lnTo>
                      <a:pt x="221" y="649"/>
                    </a:lnTo>
                    <a:lnTo>
                      <a:pt x="178" y="617"/>
                    </a:lnTo>
                    <a:lnTo>
                      <a:pt x="162" y="582"/>
                    </a:lnTo>
                    <a:lnTo>
                      <a:pt x="114" y="561"/>
                    </a:lnTo>
                    <a:lnTo>
                      <a:pt x="104" y="555"/>
                    </a:lnTo>
                    <a:lnTo>
                      <a:pt x="102" y="545"/>
                    </a:lnTo>
                    <a:lnTo>
                      <a:pt x="95" y="539"/>
                    </a:lnTo>
                    <a:lnTo>
                      <a:pt x="54" y="532"/>
                    </a:lnTo>
                    <a:lnTo>
                      <a:pt x="49" y="522"/>
                    </a:lnTo>
                    <a:lnTo>
                      <a:pt x="33" y="510"/>
                    </a:lnTo>
                    <a:lnTo>
                      <a:pt x="24" y="497"/>
                    </a:lnTo>
                    <a:lnTo>
                      <a:pt x="24" y="439"/>
                    </a:lnTo>
                    <a:lnTo>
                      <a:pt x="28" y="402"/>
                    </a:lnTo>
                    <a:lnTo>
                      <a:pt x="26" y="380"/>
                    </a:lnTo>
                    <a:lnTo>
                      <a:pt x="39" y="354"/>
                    </a:lnTo>
                    <a:lnTo>
                      <a:pt x="24" y="327"/>
                    </a:lnTo>
                    <a:lnTo>
                      <a:pt x="0" y="314"/>
                    </a:lnTo>
                    <a:lnTo>
                      <a:pt x="12" y="282"/>
                    </a:lnTo>
                    <a:lnTo>
                      <a:pt x="17" y="276"/>
                    </a:lnTo>
                    <a:lnTo>
                      <a:pt x="19" y="257"/>
                    </a:lnTo>
                    <a:lnTo>
                      <a:pt x="64" y="221"/>
                    </a:lnTo>
                    <a:lnTo>
                      <a:pt x="78" y="214"/>
                    </a:lnTo>
                    <a:lnTo>
                      <a:pt x="90" y="200"/>
                    </a:lnTo>
                    <a:lnTo>
                      <a:pt x="87" y="81"/>
                    </a:lnTo>
                    <a:lnTo>
                      <a:pt x="97" y="71"/>
                    </a:lnTo>
                    <a:lnTo>
                      <a:pt x="109" y="55"/>
                    </a:lnTo>
                    <a:lnTo>
                      <a:pt x="124" y="64"/>
                    </a:lnTo>
                    <a:lnTo>
                      <a:pt x="145" y="67"/>
                    </a:lnTo>
                    <a:lnTo>
                      <a:pt x="171" y="65"/>
                    </a:lnTo>
                    <a:lnTo>
                      <a:pt x="213" y="41"/>
                    </a:lnTo>
                    <a:lnTo>
                      <a:pt x="291" y="2"/>
                    </a:lnTo>
                    <a:lnTo>
                      <a:pt x="304" y="0"/>
                    </a:lnTo>
                    <a:lnTo>
                      <a:pt x="310" y="9"/>
                    </a:lnTo>
                    <a:lnTo>
                      <a:pt x="310" y="26"/>
                    </a:lnTo>
                    <a:lnTo>
                      <a:pt x="302" y="36"/>
                    </a:lnTo>
                    <a:lnTo>
                      <a:pt x="302" y="46"/>
                    </a:lnTo>
                    <a:lnTo>
                      <a:pt x="294" y="78"/>
                    </a:lnTo>
                    <a:lnTo>
                      <a:pt x="323" y="64"/>
                    </a:lnTo>
                    <a:lnTo>
                      <a:pt x="339" y="64"/>
                    </a:lnTo>
                    <a:lnTo>
                      <a:pt x="358" y="81"/>
                    </a:lnTo>
                    <a:lnTo>
                      <a:pt x="375" y="78"/>
                    </a:lnTo>
                    <a:lnTo>
                      <a:pt x="384" y="90"/>
                    </a:lnTo>
                    <a:lnTo>
                      <a:pt x="407" y="93"/>
                    </a:lnTo>
                    <a:lnTo>
                      <a:pt x="417" y="101"/>
                    </a:lnTo>
                    <a:lnTo>
                      <a:pt x="423" y="127"/>
                    </a:lnTo>
                    <a:lnTo>
                      <a:pt x="434" y="133"/>
                    </a:lnTo>
                    <a:lnTo>
                      <a:pt x="579" y="162"/>
                    </a:lnTo>
                    <a:lnTo>
                      <a:pt x="596" y="162"/>
                    </a:lnTo>
                    <a:lnTo>
                      <a:pt x="627" y="188"/>
                    </a:lnTo>
                    <a:lnTo>
                      <a:pt x="648" y="188"/>
                    </a:lnTo>
                    <a:lnTo>
                      <a:pt x="655" y="195"/>
                    </a:lnTo>
                    <a:lnTo>
                      <a:pt x="662" y="188"/>
                    </a:lnTo>
                    <a:lnTo>
                      <a:pt x="672" y="188"/>
                    </a:lnTo>
                    <a:lnTo>
                      <a:pt x="708" y="195"/>
                    </a:lnTo>
                    <a:lnTo>
                      <a:pt x="731" y="202"/>
                    </a:lnTo>
                    <a:lnTo>
                      <a:pt x="740" y="211"/>
                    </a:lnTo>
                    <a:lnTo>
                      <a:pt x="737" y="216"/>
                    </a:lnTo>
                    <a:lnTo>
                      <a:pt x="734" y="223"/>
                    </a:lnTo>
                    <a:lnTo>
                      <a:pt x="759" y="230"/>
                    </a:lnTo>
                    <a:lnTo>
                      <a:pt x="786" y="243"/>
                    </a:lnTo>
                    <a:lnTo>
                      <a:pt x="789" y="264"/>
                    </a:lnTo>
                    <a:lnTo>
                      <a:pt x="782" y="319"/>
                    </a:lnTo>
                    <a:lnTo>
                      <a:pt x="786" y="321"/>
                    </a:lnTo>
                    <a:lnTo>
                      <a:pt x="814" y="316"/>
                    </a:lnTo>
                    <a:lnTo>
                      <a:pt x="818" y="319"/>
                    </a:lnTo>
                    <a:lnTo>
                      <a:pt x="814" y="331"/>
                    </a:lnTo>
                    <a:lnTo>
                      <a:pt x="805" y="340"/>
                    </a:lnTo>
                    <a:lnTo>
                      <a:pt x="812" y="366"/>
                    </a:lnTo>
                    <a:lnTo>
                      <a:pt x="837" y="380"/>
                    </a:lnTo>
                    <a:lnTo>
                      <a:pt x="833" y="383"/>
                    </a:lnTo>
                    <a:lnTo>
                      <a:pt x="800" y="416"/>
                    </a:lnTo>
                    <a:lnTo>
                      <a:pt x="779" y="458"/>
                    </a:lnTo>
                    <a:lnTo>
                      <a:pt x="773" y="487"/>
                    </a:lnTo>
                    <a:lnTo>
                      <a:pt x="769" y="501"/>
                    </a:lnTo>
                    <a:lnTo>
                      <a:pt x="747" y="540"/>
                    </a:lnTo>
                    <a:lnTo>
                      <a:pt x="654" y="596"/>
                    </a:lnTo>
                    <a:lnTo>
                      <a:pt x="386" y="684"/>
                    </a:lnTo>
                    <a:lnTo>
                      <a:pt x="282" y="763"/>
                    </a:lnTo>
                    <a:close/>
                  </a:path>
                </a:pathLst>
              </a:custGeom>
              <a:solidFill>
                <a:srgbClr val="DBE4A0"/>
              </a:solidFill>
              <a:ln w="9525">
                <a:noFill/>
                <a:round/>
                <a:headEnd/>
                <a:tailEnd/>
              </a:ln>
            </p:spPr>
            <p:txBody>
              <a:bodyPr>
                <a:prstTxWarp prst="textNoShape">
                  <a:avLst/>
                </a:prstTxWarp>
              </a:bodyPr>
              <a:lstStyle/>
              <a:p>
                <a:endParaRPr lang="en-US">
                  <a:latin typeface="Times New Roman"/>
                  <a:cs typeface="Times New Roman"/>
                </a:endParaRPr>
              </a:p>
            </p:txBody>
          </p:sp>
          <p:sp>
            <p:nvSpPr>
              <p:cNvPr id="356" name="Freeform 17"/>
              <p:cNvSpPr>
                <a:spLocks/>
              </p:cNvSpPr>
              <p:nvPr/>
            </p:nvSpPr>
            <p:spPr bwMode="auto">
              <a:xfrm>
                <a:off x="2668" y="1145"/>
                <a:ext cx="356" cy="175"/>
              </a:xfrm>
              <a:custGeom>
                <a:avLst/>
                <a:gdLst>
                  <a:gd name="T0" fmla="*/ 15 w 1067"/>
                  <a:gd name="T1" fmla="*/ 68 h 526"/>
                  <a:gd name="T2" fmla="*/ 33 w 1067"/>
                  <a:gd name="T3" fmla="*/ 55 h 526"/>
                  <a:gd name="T4" fmla="*/ 83 w 1067"/>
                  <a:gd name="T5" fmla="*/ 24 h 526"/>
                  <a:gd name="T6" fmla="*/ 111 w 1067"/>
                  <a:gd name="T7" fmla="*/ 3 h 526"/>
                  <a:gd name="T8" fmla="*/ 131 w 1067"/>
                  <a:gd name="T9" fmla="*/ 3 h 526"/>
                  <a:gd name="T10" fmla="*/ 117 w 1067"/>
                  <a:gd name="T11" fmla="*/ 16 h 526"/>
                  <a:gd name="T12" fmla="*/ 98 w 1067"/>
                  <a:gd name="T13" fmla="*/ 37 h 526"/>
                  <a:gd name="T14" fmla="*/ 99 w 1067"/>
                  <a:gd name="T15" fmla="*/ 50 h 526"/>
                  <a:gd name="T16" fmla="*/ 119 w 1067"/>
                  <a:gd name="T17" fmla="*/ 42 h 526"/>
                  <a:gd name="T18" fmla="*/ 168 w 1067"/>
                  <a:gd name="T19" fmla="*/ 67 h 526"/>
                  <a:gd name="T20" fmla="*/ 184 w 1067"/>
                  <a:gd name="T21" fmla="*/ 70 h 526"/>
                  <a:gd name="T22" fmla="*/ 190 w 1067"/>
                  <a:gd name="T23" fmla="*/ 73 h 526"/>
                  <a:gd name="T24" fmla="*/ 209 w 1067"/>
                  <a:gd name="T25" fmla="*/ 56 h 526"/>
                  <a:gd name="T26" fmla="*/ 273 w 1067"/>
                  <a:gd name="T27" fmla="*/ 36 h 526"/>
                  <a:gd name="T28" fmla="*/ 272 w 1067"/>
                  <a:gd name="T29" fmla="*/ 49 h 526"/>
                  <a:gd name="T30" fmla="*/ 284 w 1067"/>
                  <a:gd name="T31" fmla="*/ 59 h 526"/>
                  <a:gd name="T32" fmla="*/ 309 w 1067"/>
                  <a:gd name="T33" fmla="*/ 57 h 526"/>
                  <a:gd name="T34" fmla="*/ 326 w 1067"/>
                  <a:gd name="T35" fmla="*/ 77 h 526"/>
                  <a:gd name="T36" fmla="*/ 352 w 1067"/>
                  <a:gd name="T37" fmla="*/ 79 h 526"/>
                  <a:gd name="T38" fmla="*/ 351 w 1067"/>
                  <a:gd name="T39" fmla="*/ 90 h 526"/>
                  <a:gd name="T40" fmla="*/ 339 w 1067"/>
                  <a:gd name="T41" fmla="*/ 88 h 526"/>
                  <a:gd name="T42" fmla="*/ 324 w 1067"/>
                  <a:gd name="T43" fmla="*/ 90 h 526"/>
                  <a:gd name="T44" fmla="*/ 299 w 1067"/>
                  <a:gd name="T45" fmla="*/ 90 h 526"/>
                  <a:gd name="T46" fmla="*/ 296 w 1067"/>
                  <a:gd name="T47" fmla="*/ 102 h 526"/>
                  <a:gd name="T48" fmla="*/ 266 w 1067"/>
                  <a:gd name="T49" fmla="*/ 91 h 526"/>
                  <a:gd name="T50" fmla="*/ 244 w 1067"/>
                  <a:gd name="T51" fmla="*/ 100 h 526"/>
                  <a:gd name="T52" fmla="*/ 234 w 1067"/>
                  <a:gd name="T53" fmla="*/ 105 h 526"/>
                  <a:gd name="T54" fmla="*/ 216 w 1067"/>
                  <a:gd name="T55" fmla="*/ 107 h 526"/>
                  <a:gd name="T56" fmla="*/ 197 w 1067"/>
                  <a:gd name="T57" fmla="*/ 131 h 526"/>
                  <a:gd name="T58" fmla="*/ 200 w 1067"/>
                  <a:gd name="T59" fmla="*/ 118 h 526"/>
                  <a:gd name="T60" fmla="*/ 187 w 1067"/>
                  <a:gd name="T61" fmla="*/ 123 h 526"/>
                  <a:gd name="T62" fmla="*/ 179 w 1067"/>
                  <a:gd name="T63" fmla="*/ 114 h 526"/>
                  <a:gd name="T64" fmla="*/ 169 w 1067"/>
                  <a:gd name="T65" fmla="*/ 136 h 526"/>
                  <a:gd name="T66" fmla="*/ 155 w 1067"/>
                  <a:gd name="T67" fmla="*/ 164 h 526"/>
                  <a:gd name="T68" fmla="*/ 146 w 1067"/>
                  <a:gd name="T69" fmla="*/ 170 h 526"/>
                  <a:gd name="T70" fmla="*/ 148 w 1067"/>
                  <a:gd name="T71" fmla="*/ 155 h 526"/>
                  <a:gd name="T72" fmla="*/ 136 w 1067"/>
                  <a:gd name="T73" fmla="*/ 155 h 526"/>
                  <a:gd name="T74" fmla="*/ 128 w 1067"/>
                  <a:gd name="T75" fmla="*/ 125 h 526"/>
                  <a:gd name="T76" fmla="*/ 122 w 1067"/>
                  <a:gd name="T77" fmla="*/ 119 h 526"/>
                  <a:gd name="T78" fmla="*/ 99 w 1067"/>
                  <a:gd name="T79" fmla="*/ 111 h 526"/>
                  <a:gd name="T80" fmla="*/ 91 w 1067"/>
                  <a:gd name="T81" fmla="*/ 111 h 526"/>
                  <a:gd name="T82" fmla="*/ 68 w 1067"/>
                  <a:gd name="T83" fmla="*/ 102 h 526"/>
                  <a:gd name="T84" fmla="*/ 14 w 1067"/>
                  <a:gd name="T85" fmla="*/ 82 h 526"/>
                  <a:gd name="T86" fmla="*/ 0 w 1067"/>
                  <a:gd name="T87" fmla="*/ 75 h 5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67"/>
                  <a:gd name="T133" fmla="*/ 0 h 526"/>
                  <a:gd name="T134" fmla="*/ 1067 w 1067"/>
                  <a:gd name="T135" fmla="*/ 526 h 52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67" h="526">
                    <a:moveTo>
                      <a:pt x="0" y="224"/>
                    </a:moveTo>
                    <a:lnTo>
                      <a:pt x="32" y="213"/>
                    </a:lnTo>
                    <a:lnTo>
                      <a:pt x="46" y="203"/>
                    </a:lnTo>
                    <a:lnTo>
                      <a:pt x="80" y="184"/>
                    </a:lnTo>
                    <a:lnTo>
                      <a:pt x="87" y="168"/>
                    </a:lnTo>
                    <a:lnTo>
                      <a:pt x="100" y="166"/>
                    </a:lnTo>
                    <a:lnTo>
                      <a:pt x="159" y="145"/>
                    </a:lnTo>
                    <a:lnTo>
                      <a:pt x="200" y="122"/>
                    </a:lnTo>
                    <a:lnTo>
                      <a:pt x="249" y="71"/>
                    </a:lnTo>
                    <a:lnTo>
                      <a:pt x="266" y="68"/>
                    </a:lnTo>
                    <a:lnTo>
                      <a:pt x="306" y="23"/>
                    </a:lnTo>
                    <a:lnTo>
                      <a:pt x="333" y="9"/>
                    </a:lnTo>
                    <a:lnTo>
                      <a:pt x="378" y="0"/>
                    </a:lnTo>
                    <a:lnTo>
                      <a:pt x="391" y="4"/>
                    </a:lnTo>
                    <a:lnTo>
                      <a:pt x="392" y="9"/>
                    </a:lnTo>
                    <a:lnTo>
                      <a:pt x="368" y="26"/>
                    </a:lnTo>
                    <a:lnTo>
                      <a:pt x="362" y="28"/>
                    </a:lnTo>
                    <a:lnTo>
                      <a:pt x="350" y="49"/>
                    </a:lnTo>
                    <a:lnTo>
                      <a:pt x="318" y="85"/>
                    </a:lnTo>
                    <a:lnTo>
                      <a:pt x="302" y="99"/>
                    </a:lnTo>
                    <a:lnTo>
                      <a:pt x="294" y="111"/>
                    </a:lnTo>
                    <a:lnTo>
                      <a:pt x="287" y="142"/>
                    </a:lnTo>
                    <a:lnTo>
                      <a:pt x="294" y="163"/>
                    </a:lnTo>
                    <a:lnTo>
                      <a:pt x="298" y="151"/>
                    </a:lnTo>
                    <a:lnTo>
                      <a:pt x="327" y="129"/>
                    </a:lnTo>
                    <a:lnTo>
                      <a:pt x="346" y="130"/>
                    </a:lnTo>
                    <a:lnTo>
                      <a:pt x="358" y="127"/>
                    </a:lnTo>
                    <a:lnTo>
                      <a:pt x="418" y="152"/>
                    </a:lnTo>
                    <a:lnTo>
                      <a:pt x="466" y="204"/>
                    </a:lnTo>
                    <a:lnTo>
                      <a:pt x="505" y="200"/>
                    </a:lnTo>
                    <a:lnTo>
                      <a:pt x="524" y="203"/>
                    </a:lnTo>
                    <a:lnTo>
                      <a:pt x="537" y="210"/>
                    </a:lnTo>
                    <a:lnTo>
                      <a:pt x="550" y="210"/>
                    </a:lnTo>
                    <a:lnTo>
                      <a:pt x="554" y="208"/>
                    </a:lnTo>
                    <a:lnTo>
                      <a:pt x="569" y="213"/>
                    </a:lnTo>
                    <a:lnTo>
                      <a:pt x="569" y="220"/>
                    </a:lnTo>
                    <a:lnTo>
                      <a:pt x="577" y="213"/>
                    </a:lnTo>
                    <a:lnTo>
                      <a:pt x="585" y="200"/>
                    </a:lnTo>
                    <a:lnTo>
                      <a:pt x="627" y="168"/>
                    </a:lnTo>
                    <a:lnTo>
                      <a:pt x="766" y="133"/>
                    </a:lnTo>
                    <a:lnTo>
                      <a:pt x="802" y="113"/>
                    </a:lnTo>
                    <a:lnTo>
                      <a:pt x="819" y="107"/>
                    </a:lnTo>
                    <a:lnTo>
                      <a:pt x="826" y="116"/>
                    </a:lnTo>
                    <a:lnTo>
                      <a:pt x="815" y="136"/>
                    </a:lnTo>
                    <a:lnTo>
                      <a:pt x="815" y="148"/>
                    </a:lnTo>
                    <a:lnTo>
                      <a:pt x="833" y="181"/>
                    </a:lnTo>
                    <a:lnTo>
                      <a:pt x="844" y="184"/>
                    </a:lnTo>
                    <a:lnTo>
                      <a:pt x="850" y="178"/>
                    </a:lnTo>
                    <a:lnTo>
                      <a:pt x="873" y="181"/>
                    </a:lnTo>
                    <a:lnTo>
                      <a:pt x="883" y="175"/>
                    </a:lnTo>
                    <a:lnTo>
                      <a:pt x="926" y="171"/>
                    </a:lnTo>
                    <a:lnTo>
                      <a:pt x="945" y="182"/>
                    </a:lnTo>
                    <a:lnTo>
                      <a:pt x="964" y="217"/>
                    </a:lnTo>
                    <a:lnTo>
                      <a:pt x="978" y="230"/>
                    </a:lnTo>
                    <a:lnTo>
                      <a:pt x="1011" y="246"/>
                    </a:lnTo>
                    <a:lnTo>
                      <a:pt x="1047" y="237"/>
                    </a:lnTo>
                    <a:lnTo>
                      <a:pt x="1055" y="237"/>
                    </a:lnTo>
                    <a:lnTo>
                      <a:pt x="1064" y="246"/>
                    </a:lnTo>
                    <a:lnTo>
                      <a:pt x="1067" y="259"/>
                    </a:lnTo>
                    <a:lnTo>
                      <a:pt x="1052" y="272"/>
                    </a:lnTo>
                    <a:lnTo>
                      <a:pt x="1029" y="273"/>
                    </a:lnTo>
                    <a:lnTo>
                      <a:pt x="1018" y="272"/>
                    </a:lnTo>
                    <a:lnTo>
                      <a:pt x="1015" y="265"/>
                    </a:lnTo>
                    <a:lnTo>
                      <a:pt x="1007" y="265"/>
                    </a:lnTo>
                    <a:lnTo>
                      <a:pt x="985" y="277"/>
                    </a:lnTo>
                    <a:lnTo>
                      <a:pt x="970" y="272"/>
                    </a:lnTo>
                    <a:lnTo>
                      <a:pt x="955" y="270"/>
                    </a:lnTo>
                    <a:lnTo>
                      <a:pt x="918" y="279"/>
                    </a:lnTo>
                    <a:lnTo>
                      <a:pt x="895" y="272"/>
                    </a:lnTo>
                    <a:lnTo>
                      <a:pt x="886" y="279"/>
                    </a:lnTo>
                    <a:lnTo>
                      <a:pt x="892" y="299"/>
                    </a:lnTo>
                    <a:lnTo>
                      <a:pt x="886" y="307"/>
                    </a:lnTo>
                    <a:lnTo>
                      <a:pt x="876" y="303"/>
                    </a:lnTo>
                    <a:lnTo>
                      <a:pt x="854" y="282"/>
                    </a:lnTo>
                    <a:lnTo>
                      <a:pt x="796" y="275"/>
                    </a:lnTo>
                    <a:lnTo>
                      <a:pt x="785" y="279"/>
                    </a:lnTo>
                    <a:lnTo>
                      <a:pt x="770" y="272"/>
                    </a:lnTo>
                    <a:lnTo>
                      <a:pt x="731" y="301"/>
                    </a:lnTo>
                    <a:lnTo>
                      <a:pt x="722" y="301"/>
                    </a:lnTo>
                    <a:lnTo>
                      <a:pt x="707" y="310"/>
                    </a:lnTo>
                    <a:lnTo>
                      <a:pt x="702" y="317"/>
                    </a:lnTo>
                    <a:lnTo>
                      <a:pt x="693" y="321"/>
                    </a:lnTo>
                    <a:lnTo>
                      <a:pt x="670" y="315"/>
                    </a:lnTo>
                    <a:lnTo>
                      <a:pt x="646" y="321"/>
                    </a:lnTo>
                    <a:lnTo>
                      <a:pt x="644" y="340"/>
                    </a:lnTo>
                    <a:lnTo>
                      <a:pt x="640" y="350"/>
                    </a:lnTo>
                    <a:lnTo>
                      <a:pt x="591" y="393"/>
                    </a:lnTo>
                    <a:lnTo>
                      <a:pt x="582" y="389"/>
                    </a:lnTo>
                    <a:lnTo>
                      <a:pt x="577" y="383"/>
                    </a:lnTo>
                    <a:lnTo>
                      <a:pt x="598" y="354"/>
                    </a:lnTo>
                    <a:lnTo>
                      <a:pt x="598" y="341"/>
                    </a:lnTo>
                    <a:lnTo>
                      <a:pt x="570" y="343"/>
                    </a:lnTo>
                    <a:lnTo>
                      <a:pt x="560" y="369"/>
                    </a:lnTo>
                    <a:lnTo>
                      <a:pt x="550" y="379"/>
                    </a:lnTo>
                    <a:lnTo>
                      <a:pt x="539" y="367"/>
                    </a:lnTo>
                    <a:lnTo>
                      <a:pt x="536" y="343"/>
                    </a:lnTo>
                    <a:lnTo>
                      <a:pt x="530" y="346"/>
                    </a:lnTo>
                    <a:lnTo>
                      <a:pt x="525" y="377"/>
                    </a:lnTo>
                    <a:lnTo>
                      <a:pt x="508" y="409"/>
                    </a:lnTo>
                    <a:lnTo>
                      <a:pt x="498" y="440"/>
                    </a:lnTo>
                    <a:lnTo>
                      <a:pt x="488" y="458"/>
                    </a:lnTo>
                    <a:lnTo>
                      <a:pt x="465" y="493"/>
                    </a:lnTo>
                    <a:lnTo>
                      <a:pt x="465" y="517"/>
                    </a:lnTo>
                    <a:lnTo>
                      <a:pt x="462" y="526"/>
                    </a:lnTo>
                    <a:lnTo>
                      <a:pt x="437" y="512"/>
                    </a:lnTo>
                    <a:lnTo>
                      <a:pt x="430" y="486"/>
                    </a:lnTo>
                    <a:lnTo>
                      <a:pt x="439" y="477"/>
                    </a:lnTo>
                    <a:lnTo>
                      <a:pt x="443" y="465"/>
                    </a:lnTo>
                    <a:lnTo>
                      <a:pt x="439" y="462"/>
                    </a:lnTo>
                    <a:lnTo>
                      <a:pt x="411" y="467"/>
                    </a:lnTo>
                    <a:lnTo>
                      <a:pt x="407" y="465"/>
                    </a:lnTo>
                    <a:lnTo>
                      <a:pt x="414" y="410"/>
                    </a:lnTo>
                    <a:lnTo>
                      <a:pt x="411" y="389"/>
                    </a:lnTo>
                    <a:lnTo>
                      <a:pt x="384" y="376"/>
                    </a:lnTo>
                    <a:lnTo>
                      <a:pt x="359" y="369"/>
                    </a:lnTo>
                    <a:lnTo>
                      <a:pt x="362" y="362"/>
                    </a:lnTo>
                    <a:lnTo>
                      <a:pt x="365" y="357"/>
                    </a:lnTo>
                    <a:lnTo>
                      <a:pt x="356" y="348"/>
                    </a:lnTo>
                    <a:lnTo>
                      <a:pt x="333" y="341"/>
                    </a:lnTo>
                    <a:lnTo>
                      <a:pt x="297" y="334"/>
                    </a:lnTo>
                    <a:lnTo>
                      <a:pt x="287" y="334"/>
                    </a:lnTo>
                    <a:lnTo>
                      <a:pt x="280" y="341"/>
                    </a:lnTo>
                    <a:lnTo>
                      <a:pt x="273" y="334"/>
                    </a:lnTo>
                    <a:lnTo>
                      <a:pt x="252" y="334"/>
                    </a:lnTo>
                    <a:lnTo>
                      <a:pt x="221" y="308"/>
                    </a:lnTo>
                    <a:lnTo>
                      <a:pt x="204" y="308"/>
                    </a:lnTo>
                    <a:lnTo>
                      <a:pt x="59" y="279"/>
                    </a:lnTo>
                    <a:lnTo>
                      <a:pt x="48" y="273"/>
                    </a:lnTo>
                    <a:lnTo>
                      <a:pt x="42" y="247"/>
                    </a:lnTo>
                    <a:lnTo>
                      <a:pt x="32" y="239"/>
                    </a:lnTo>
                    <a:lnTo>
                      <a:pt x="9" y="236"/>
                    </a:lnTo>
                    <a:lnTo>
                      <a:pt x="0" y="224"/>
                    </a:lnTo>
                    <a:close/>
                  </a:path>
                </a:pathLst>
              </a:custGeom>
              <a:solidFill>
                <a:srgbClr val="DBE4A0"/>
              </a:solidFill>
              <a:ln w="9525">
                <a:noFill/>
                <a:round/>
                <a:headEnd/>
                <a:tailEnd/>
              </a:ln>
            </p:spPr>
            <p:txBody>
              <a:bodyPr>
                <a:prstTxWarp prst="textNoShape">
                  <a:avLst/>
                </a:prstTxWarp>
              </a:bodyPr>
              <a:lstStyle/>
              <a:p>
                <a:endParaRPr lang="en-US">
                  <a:latin typeface="Times New Roman"/>
                  <a:cs typeface="Times New Roman"/>
                </a:endParaRPr>
              </a:p>
            </p:txBody>
          </p:sp>
          <p:sp>
            <p:nvSpPr>
              <p:cNvPr id="357" name="Freeform 18"/>
              <p:cNvSpPr>
                <a:spLocks/>
              </p:cNvSpPr>
              <p:nvPr/>
            </p:nvSpPr>
            <p:spPr bwMode="auto">
              <a:xfrm>
                <a:off x="1970" y="1035"/>
                <a:ext cx="384" cy="240"/>
              </a:xfrm>
              <a:custGeom>
                <a:avLst/>
                <a:gdLst>
                  <a:gd name="T0" fmla="*/ 0 w 1151"/>
                  <a:gd name="T1" fmla="*/ 223 h 720"/>
                  <a:gd name="T2" fmla="*/ 18 w 1151"/>
                  <a:gd name="T3" fmla="*/ 0 h 720"/>
                  <a:gd name="T4" fmla="*/ 118 w 1151"/>
                  <a:gd name="T5" fmla="*/ 7 h 720"/>
                  <a:gd name="T6" fmla="*/ 188 w 1151"/>
                  <a:gd name="T7" fmla="*/ 12 h 720"/>
                  <a:gd name="T8" fmla="*/ 354 w 1151"/>
                  <a:gd name="T9" fmla="*/ 17 h 720"/>
                  <a:gd name="T10" fmla="*/ 354 w 1151"/>
                  <a:gd name="T11" fmla="*/ 23 h 720"/>
                  <a:gd name="T12" fmla="*/ 359 w 1151"/>
                  <a:gd name="T13" fmla="*/ 40 h 720"/>
                  <a:gd name="T14" fmla="*/ 358 w 1151"/>
                  <a:gd name="T15" fmla="*/ 45 h 720"/>
                  <a:gd name="T16" fmla="*/ 356 w 1151"/>
                  <a:gd name="T17" fmla="*/ 57 h 720"/>
                  <a:gd name="T18" fmla="*/ 357 w 1151"/>
                  <a:gd name="T19" fmla="*/ 78 h 720"/>
                  <a:gd name="T20" fmla="*/ 361 w 1151"/>
                  <a:gd name="T21" fmla="*/ 101 h 720"/>
                  <a:gd name="T22" fmla="*/ 368 w 1151"/>
                  <a:gd name="T23" fmla="*/ 108 h 720"/>
                  <a:gd name="T24" fmla="*/ 371 w 1151"/>
                  <a:gd name="T25" fmla="*/ 130 h 720"/>
                  <a:gd name="T26" fmla="*/ 372 w 1151"/>
                  <a:gd name="T27" fmla="*/ 167 h 720"/>
                  <a:gd name="T28" fmla="*/ 375 w 1151"/>
                  <a:gd name="T29" fmla="*/ 174 h 720"/>
                  <a:gd name="T30" fmla="*/ 375 w 1151"/>
                  <a:gd name="T31" fmla="*/ 187 h 720"/>
                  <a:gd name="T32" fmla="*/ 375 w 1151"/>
                  <a:gd name="T33" fmla="*/ 193 h 720"/>
                  <a:gd name="T34" fmla="*/ 384 w 1151"/>
                  <a:gd name="T35" fmla="*/ 219 h 720"/>
                  <a:gd name="T36" fmla="*/ 383 w 1151"/>
                  <a:gd name="T37" fmla="*/ 229 h 720"/>
                  <a:gd name="T38" fmla="*/ 384 w 1151"/>
                  <a:gd name="T39" fmla="*/ 240 h 720"/>
                  <a:gd name="T40" fmla="*/ 0 w 1151"/>
                  <a:gd name="T41" fmla="*/ 223 h 720"/>
                  <a:gd name="T42" fmla="*/ 0 w 1151"/>
                  <a:gd name="T43" fmla="*/ 223 h 7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51"/>
                  <a:gd name="T67" fmla="*/ 0 h 720"/>
                  <a:gd name="T68" fmla="*/ 1151 w 1151"/>
                  <a:gd name="T69" fmla="*/ 720 h 72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51" h="720">
                    <a:moveTo>
                      <a:pt x="0" y="669"/>
                    </a:moveTo>
                    <a:lnTo>
                      <a:pt x="55" y="0"/>
                    </a:lnTo>
                    <a:lnTo>
                      <a:pt x="353" y="21"/>
                    </a:lnTo>
                    <a:lnTo>
                      <a:pt x="563" y="36"/>
                    </a:lnTo>
                    <a:lnTo>
                      <a:pt x="1060" y="51"/>
                    </a:lnTo>
                    <a:lnTo>
                      <a:pt x="1061" y="68"/>
                    </a:lnTo>
                    <a:lnTo>
                      <a:pt x="1077" y="119"/>
                    </a:lnTo>
                    <a:lnTo>
                      <a:pt x="1072" y="135"/>
                    </a:lnTo>
                    <a:lnTo>
                      <a:pt x="1067" y="171"/>
                    </a:lnTo>
                    <a:lnTo>
                      <a:pt x="1069" y="233"/>
                    </a:lnTo>
                    <a:lnTo>
                      <a:pt x="1083" y="304"/>
                    </a:lnTo>
                    <a:lnTo>
                      <a:pt x="1102" y="325"/>
                    </a:lnTo>
                    <a:lnTo>
                      <a:pt x="1113" y="389"/>
                    </a:lnTo>
                    <a:lnTo>
                      <a:pt x="1116" y="500"/>
                    </a:lnTo>
                    <a:lnTo>
                      <a:pt x="1124" y="522"/>
                    </a:lnTo>
                    <a:lnTo>
                      <a:pt x="1124" y="562"/>
                    </a:lnTo>
                    <a:lnTo>
                      <a:pt x="1125" y="580"/>
                    </a:lnTo>
                    <a:lnTo>
                      <a:pt x="1151" y="656"/>
                    </a:lnTo>
                    <a:lnTo>
                      <a:pt x="1148" y="686"/>
                    </a:lnTo>
                    <a:lnTo>
                      <a:pt x="1150" y="720"/>
                    </a:lnTo>
                    <a:lnTo>
                      <a:pt x="0" y="669"/>
                    </a:lnTo>
                    <a:close/>
                  </a:path>
                </a:pathLst>
              </a:custGeom>
              <a:solidFill>
                <a:srgbClr val="DBE4A0"/>
              </a:solidFill>
              <a:ln w="9525">
                <a:noFill/>
                <a:round/>
                <a:headEnd/>
                <a:tailEnd/>
              </a:ln>
            </p:spPr>
            <p:txBody>
              <a:bodyPr>
                <a:prstTxWarp prst="textNoShape">
                  <a:avLst/>
                </a:prstTxWarp>
              </a:bodyPr>
              <a:lstStyle/>
              <a:p>
                <a:endParaRPr lang="en-US">
                  <a:latin typeface="Times New Roman"/>
                  <a:cs typeface="Times New Roman"/>
                </a:endParaRPr>
              </a:p>
            </p:txBody>
          </p:sp>
          <p:sp>
            <p:nvSpPr>
              <p:cNvPr id="358" name="Rectangle 19"/>
              <p:cNvSpPr>
                <a:spLocks noChangeArrowheads="1"/>
              </p:cNvSpPr>
              <p:nvPr/>
            </p:nvSpPr>
            <p:spPr bwMode="auto">
              <a:xfrm>
                <a:off x="2103" y="1056"/>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9</a:t>
                </a:r>
                <a:endParaRPr kumimoji="0" lang="en-US" sz="1800">
                  <a:solidFill>
                    <a:schemeClr val="tx1"/>
                  </a:solidFill>
                  <a:latin typeface="Times New Roman"/>
                  <a:cs typeface="Times New Roman"/>
                </a:endParaRPr>
              </a:p>
            </p:txBody>
          </p:sp>
          <p:sp>
            <p:nvSpPr>
              <p:cNvPr id="359" name="Rectangle 20"/>
              <p:cNvSpPr>
                <a:spLocks noChangeArrowheads="1"/>
              </p:cNvSpPr>
              <p:nvPr/>
            </p:nvSpPr>
            <p:spPr bwMode="auto">
              <a:xfrm>
                <a:off x="2376" y="714"/>
                <a:ext cx="610"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Minneapolis</a:t>
                </a:r>
                <a:endParaRPr kumimoji="0" lang="en-US" sz="1400" b="0" i="1" dirty="0">
                  <a:solidFill>
                    <a:schemeClr val="tx1"/>
                  </a:solidFill>
                  <a:latin typeface="Times New Roman"/>
                  <a:cs typeface="Times New Roman"/>
                </a:endParaRPr>
              </a:p>
            </p:txBody>
          </p:sp>
          <p:sp>
            <p:nvSpPr>
              <p:cNvPr id="360" name="Line 21"/>
              <p:cNvSpPr>
                <a:spLocks noChangeShapeType="1"/>
              </p:cNvSpPr>
              <p:nvPr/>
            </p:nvSpPr>
            <p:spPr bwMode="auto">
              <a:xfrm flipV="1">
                <a:off x="2527" y="864"/>
                <a:ext cx="1" cy="483"/>
              </a:xfrm>
              <a:prstGeom prst="line">
                <a:avLst/>
              </a:prstGeom>
              <a:noFill/>
              <a:ln w="19050">
                <a:solidFill>
                  <a:srgbClr val="00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61" name="Freeform 22"/>
              <p:cNvSpPr>
                <a:spLocks/>
              </p:cNvSpPr>
              <p:nvPr/>
            </p:nvSpPr>
            <p:spPr bwMode="auto">
              <a:xfrm>
                <a:off x="2516" y="1336"/>
                <a:ext cx="23" cy="23"/>
              </a:xfrm>
              <a:custGeom>
                <a:avLst/>
                <a:gdLst>
                  <a:gd name="T0" fmla="*/ 12 w 68"/>
                  <a:gd name="T1" fmla="*/ 23 h 69"/>
                  <a:gd name="T2" fmla="*/ 17 w 68"/>
                  <a:gd name="T3" fmla="*/ 22 h 69"/>
                  <a:gd name="T4" fmla="*/ 22 w 68"/>
                  <a:gd name="T5" fmla="*/ 17 h 69"/>
                  <a:gd name="T6" fmla="*/ 23 w 68"/>
                  <a:gd name="T7" fmla="*/ 12 h 69"/>
                  <a:gd name="T8" fmla="*/ 23 w 68"/>
                  <a:gd name="T9" fmla="*/ 12 h 69"/>
                  <a:gd name="T10" fmla="*/ 22 w 68"/>
                  <a:gd name="T11" fmla="*/ 6 h 69"/>
                  <a:gd name="T12" fmla="*/ 17 w 68"/>
                  <a:gd name="T13" fmla="*/ 2 h 69"/>
                  <a:gd name="T14" fmla="*/ 12 w 68"/>
                  <a:gd name="T15" fmla="*/ 0 h 69"/>
                  <a:gd name="T16" fmla="*/ 12 w 68"/>
                  <a:gd name="T17" fmla="*/ 0 h 69"/>
                  <a:gd name="T18" fmla="*/ 6 w 68"/>
                  <a:gd name="T19" fmla="*/ 2 h 69"/>
                  <a:gd name="T20" fmla="*/ 1 w 68"/>
                  <a:gd name="T21" fmla="*/ 6 h 69"/>
                  <a:gd name="T22" fmla="*/ 0 w 68"/>
                  <a:gd name="T23" fmla="*/ 12 h 69"/>
                  <a:gd name="T24" fmla="*/ 0 w 68"/>
                  <a:gd name="T25" fmla="*/ 12 h 69"/>
                  <a:gd name="T26" fmla="*/ 1 w 68"/>
                  <a:gd name="T27" fmla="*/ 17 h 69"/>
                  <a:gd name="T28" fmla="*/ 6 w 68"/>
                  <a:gd name="T29" fmla="*/ 22 h 69"/>
                  <a:gd name="T30" fmla="*/ 12 w 68"/>
                  <a:gd name="T31" fmla="*/ 23 h 69"/>
                  <a:gd name="T32" fmla="*/ 12 w 68"/>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69"/>
                  <a:gd name="T53" fmla="*/ 68 w 68"/>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69">
                    <a:moveTo>
                      <a:pt x="35" y="69"/>
                    </a:moveTo>
                    <a:lnTo>
                      <a:pt x="50" y="65"/>
                    </a:lnTo>
                    <a:lnTo>
                      <a:pt x="64" y="52"/>
                    </a:lnTo>
                    <a:lnTo>
                      <a:pt x="68" y="35"/>
                    </a:lnTo>
                    <a:lnTo>
                      <a:pt x="64" y="18"/>
                    </a:lnTo>
                    <a:lnTo>
                      <a:pt x="50" y="6"/>
                    </a:lnTo>
                    <a:lnTo>
                      <a:pt x="35" y="0"/>
                    </a:lnTo>
                    <a:lnTo>
                      <a:pt x="18" y="6"/>
                    </a:lnTo>
                    <a:lnTo>
                      <a:pt x="4" y="18"/>
                    </a:lnTo>
                    <a:lnTo>
                      <a:pt x="0" y="35"/>
                    </a:lnTo>
                    <a:lnTo>
                      <a:pt x="4" y="52"/>
                    </a:lnTo>
                    <a:lnTo>
                      <a:pt x="18" y="65"/>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362" name="Freeform 202"/>
              <p:cNvSpPr>
                <a:spLocks/>
              </p:cNvSpPr>
              <p:nvPr/>
            </p:nvSpPr>
            <p:spPr bwMode="auto">
              <a:xfrm>
                <a:off x="1392" y="952"/>
                <a:ext cx="597" cy="378"/>
              </a:xfrm>
              <a:custGeom>
                <a:avLst/>
                <a:gdLst>
                  <a:gd name="T0" fmla="*/ 209 w 1791"/>
                  <a:gd name="T1" fmla="*/ 334 h 1134"/>
                  <a:gd name="T2" fmla="*/ 204 w 1791"/>
                  <a:gd name="T3" fmla="*/ 371 h 1134"/>
                  <a:gd name="T4" fmla="*/ 196 w 1791"/>
                  <a:gd name="T5" fmla="*/ 357 h 1134"/>
                  <a:gd name="T6" fmla="*/ 183 w 1791"/>
                  <a:gd name="T7" fmla="*/ 354 h 1134"/>
                  <a:gd name="T8" fmla="*/ 168 w 1791"/>
                  <a:gd name="T9" fmla="*/ 360 h 1134"/>
                  <a:gd name="T10" fmla="*/ 159 w 1791"/>
                  <a:gd name="T11" fmla="*/ 358 h 1134"/>
                  <a:gd name="T12" fmla="*/ 143 w 1791"/>
                  <a:gd name="T13" fmla="*/ 354 h 1134"/>
                  <a:gd name="T14" fmla="*/ 134 w 1791"/>
                  <a:gd name="T15" fmla="*/ 360 h 1134"/>
                  <a:gd name="T16" fmla="*/ 117 w 1791"/>
                  <a:gd name="T17" fmla="*/ 354 h 1134"/>
                  <a:gd name="T18" fmla="*/ 111 w 1791"/>
                  <a:gd name="T19" fmla="*/ 364 h 1134"/>
                  <a:gd name="T20" fmla="*/ 100 w 1791"/>
                  <a:gd name="T21" fmla="*/ 352 h 1134"/>
                  <a:gd name="T22" fmla="*/ 102 w 1791"/>
                  <a:gd name="T23" fmla="*/ 339 h 1134"/>
                  <a:gd name="T24" fmla="*/ 96 w 1791"/>
                  <a:gd name="T25" fmla="*/ 327 h 1134"/>
                  <a:gd name="T26" fmla="*/ 84 w 1791"/>
                  <a:gd name="T27" fmla="*/ 318 h 1134"/>
                  <a:gd name="T28" fmla="*/ 87 w 1791"/>
                  <a:gd name="T29" fmla="*/ 307 h 1134"/>
                  <a:gd name="T30" fmla="*/ 78 w 1791"/>
                  <a:gd name="T31" fmla="*/ 289 h 1134"/>
                  <a:gd name="T32" fmla="*/ 79 w 1791"/>
                  <a:gd name="T33" fmla="*/ 265 h 1134"/>
                  <a:gd name="T34" fmla="*/ 75 w 1791"/>
                  <a:gd name="T35" fmla="*/ 261 h 1134"/>
                  <a:gd name="T36" fmla="*/ 71 w 1791"/>
                  <a:gd name="T37" fmla="*/ 255 h 1134"/>
                  <a:gd name="T38" fmla="*/ 52 w 1791"/>
                  <a:gd name="T39" fmla="*/ 269 h 1134"/>
                  <a:gd name="T40" fmla="*/ 39 w 1791"/>
                  <a:gd name="T41" fmla="*/ 260 h 1134"/>
                  <a:gd name="T42" fmla="*/ 42 w 1791"/>
                  <a:gd name="T43" fmla="*/ 249 h 1134"/>
                  <a:gd name="T44" fmla="*/ 50 w 1791"/>
                  <a:gd name="T45" fmla="*/ 237 h 1134"/>
                  <a:gd name="T46" fmla="*/ 49 w 1791"/>
                  <a:gd name="T47" fmla="*/ 230 h 1134"/>
                  <a:gd name="T48" fmla="*/ 54 w 1791"/>
                  <a:gd name="T49" fmla="*/ 214 h 1134"/>
                  <a:gd name="T50" fmla="*/ 65 w 1791"/>
                  <a:gd name="T51" fmla="*/ 187 h 1134"/>
                  <a:gd name="T52" fmla="*/ 51 w 1791"/>
                  <a:gd name="T53" fmla="*/ 181 h 1134"/>
                  <a:gd name="T54" fmla="*/ 42 w 1791"/>
                  <a:gd name="T55" fmla="*/ 175 h 1134"/>
                  <a:gd name="T56" fmla="*/ 36 w 1791"/>
                  <a:gd name="T57" fmla="*/ 156 h 1134"/>
                  <a:gd name="T58" fmla="*/ 15 w 1791"/>
                  <a:gd name="T59" fmla="*/ 125 h 1134"/>
                  <a:gd name="T60" fmla="*/ 6 w 1791"/>
                  <a:gd name="T61" fmla="*/ 113 h 1134"/>
                  <a:gd name="T62" fmla="*/ 11 w 1791"/>
                  <a:gd name="T63" fmla="*/ 102 h 1134"/>
                  <a:gd name="T64" fmla="*/ 0 w 1791"/>
                  <a:gd name="T65" fmla="*/ 70 h 1134"/>
                  <a:gd name="T66" fmla="*/ 67 w 1791"/>
                  <a:gd name="T67" fmla="*/ 10 h 1134"/>
                  <a:gd name="T68" fmla="*/ 363 w 1791"/>
                  <a:gd name="T69" fmla="*/ 60 h 1134"/>
                  <a:gd name="T70" fmla="*/ 579 w 1791"/>
                  <a:gd name="T71" fmla="*/ 307 h 1134"/>
                  <a:gd name="T72" fmla="*/ 572 w 1791"/>
                  <a:gd name="T73" fmla="*/ 378 h 11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91"/>
                  <a:gd name="T112" fmla="*/ 0 h 1134"/>
                  <a:gd name="T113" fmla="*/ 1791 w 1791"/>
                  <a:gd name="T114" fmla="*/ 1134 h 113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91" h="1134">
                    <a:moveTo>
                      <a:pt x="1717" y="1134"/>
                    </a:moveTo>
                    <a:lnTo>
                      <a:pt x="627" y="1001"/>
                    </a:lnTo>
                    <a:lnTo>
                      <a:pt x="611" y="1112"/>
                    </a:lnTo>
                    <a:lnTo>
                      <a:pt x="611" y="1114"/>
                    </a:lnTo>
                    <a:lnTo>
                      <a:pt x="596" y="1098"/>
                    </a:lnTo>
                    <a:lnTo>
                      <a:pt x="589" y="1072"/>
                    </a:lnTo>
                    <a:lnTo>
                      <a:pt x="566" y="1048"/>
                    </a:lnTo>
                    <a:lnTo>
                      <a:pt x="548" y="1063"/>
                    </a:lnTo>
                    <a:lnTo>
                      <a:pt x="549" y="1081"/>
                    </a:lnTo>
                    <a:lnTo>
                      <a:pt x="504" y="1081"/>
                    </a:lnTo>
                    <a:lnTo>
                      <a:pt x="497" y="1085"/>
                    </a:lnTo>
                    <a:lnTo>
                      <a:pt x="478" y="1074"/>
                    </a:lnTo>
                    <a:lnTo>
                      <a:pt x="437" y="1072"/>
                    </a:lnTo>
                    <a:lnTo>
                      <a:pt x="429" y="1063"/>
                    </a:lnTo>
                    <a:lnTo>
                      <a:pt x="416" y="1065"/>
                    </a:lnTo>
                    <a:lnTo>
                      <a:pt x="403" y="1079"/>
                    </a:lnTo>
                    <a:lnTo>
                      <a:pt x="387" y="1078"/>
                    </a:lnTo>
                    <a:lnTo>
                      <a:pt x="352" y="1063"/>
                    </a:lnTo>
                    <a:lnTo>
                      <a:pt x="344" y="1070"/>
                    </a:lnTo>
                    <a:lnTo>
                      <a:pt x="333" y="1091"/>
                    </a:lnTo>
                    <a:lnTo>
                      <a:pt x="310" y="1079"/>
                    </a:lnTo>
                    <a:lnTo>
                      <a:pt x="300" y="1055"/>
                    </a:lnTo>
                    <a:lnTo>
                      <a:pt x="300" y="1046"/>
                    </a:lnTo>
                    <a:lnTo>
                      <a:pt x="306" y="1017"/>
                    </a:lnTo>
                    <a:lnTo>
                      <a:pt x="302" y="1003"/>
                    </a:lnTo>
                    <a:lnTo>
                      <a:pt x="287" y="982"/>
                    </a:lnTo>
                    <a:lnTo>
                      <a:pt x="268" y="982"/>
                    </a:lnTo>
                    <a:lnTo>
                      <a:pt x="251" y="955"/>
                    </a:lnTo>
                    <a:lnTo>
                      <a:pt x="261" y="936"/>
                    </a:lnTo>
                    <a:lnTo>
                      <a:pt x="261" y="922"/>
                    </a:lnTo>
                    <a:lnTo>
                      <a:pt x="244" y="897"/>
                    </a:lnTo>
                    <a:lnTo>
                      <a:pt x="233" y="868"/>
                    </a:lnTo>
                    <a:lnTo>
                      <a:pt x="233" y="823"/>
                    </a:lnTo>
                    <a:lnTo>
                      <a:pt x="238" y="796"/>
                    </a:lnTo>
                    <a:lnTo>
                      <a:pt x="229" y="789"/>
                    </a:lnTo>
                    <a:lnTo>
                      <a:pt x="225" y="783"/>
                    </a:lnTo>
                    <a:lnTo>
                      <a:pt x="217" y="768"/>
                    </a:lnTo>
                    <a:lnTo>
                      <a:pt x="212" y="764"/>
                    </a:lnTo>
                    <a:lnTo>
                      <a:pt x="206" y="768"/>
                    </a:lnTo>
                    <a:lnTo>
                      <a:pt x="157" y="806"/>
                    </a:lnTo>
                    <a:lnTo>
                      <a:pt x="148" y="809"/>
                    </a:lnTo>
                    <a:lnTo>
                      <a:pt x="118" y="779"/>
                    </a:lnTo>
                    <a:lnTo>
                      <a:pt x="126" y="761"/>
                    </a:lnTo>
                    <a:lnTo>
                      <a:pt x="125" y="747"/>
                    </a:lnTo>
                    <a:lnTo>
                      <a:pt x="125" y="728"/>
                    </a:lnTo>
                    <a:lnTo>
                      <a:pt x="150" y="711"/>
                    </a:lnTo>
                    <a:lnTo>
                      <a:pt x="152" y="692"/>
                    </a:lnTo>
                    <a:lnTo>
                      <a:pt x="148" y="689"/>
                    </a:lnTo>
                    <a:lnTo>
                      <a:pt x="150" y="654"/>
                    </a:lnTo>
                    <a:lnTo>
                      <a:pt x="162" y="643"/>
                    </a:lnTo>
                    <a:lnTo>
                      <a:pt x="161" y="631"/>
                    </a:lnTo>
                    <a:lnTo>
                      <a:pt x="195" y="561"/>
                    </a:lnTo>
                    <a:lnTo>
                      <a:pt x="184" y="549"/>
                    </a:lnTo>
                    <a:lnTo>
                      <a:pt x="152" y="543"/>
                    </a:lnTo>
                    <a:lnTo>
                      <a:pt x="150" y="526"/>
                    </a:lnTo>
                    <a:lnTo>
                      <a:pt x="126" y="524"/>
                    </a:lnTo>
                    <a:lnTo>
                      <a:pt x="113" y="497"/>
                    </a:lnTo>
                    <a:lnTo>
                      <a:pt x="109" y="469"/>
                    </a:lnTo>
                    <a:lnTo>
                      <a:pt x="83" y="410"/>
                    </a:lnTo>
                    <a:lnTo>
                      <a:pt x="45" y="374"/>
                    </a:lnTo>
                    <a:lnTo>
                      <a:pt x="28" y="350"/>
                    </a:lnTo>
                    <a:lnTo>
                      <a:pt x="18" y="338"/>
                    </a:lnTo>
                    <a:lnTo>
                      <a:pt x="25" y="328"/>
                    </a:lnTo>
                    <a:lnTo>
                      <a:pt x="32" y="305"/>
                    </a:lnTo>
                    <a:lnTo>
                      <a:pt x="25" y="269"/>
                    </a:lnTo>
                    <a:lnTo>
                      <a:pt x="0" y="211"/>
                    </a:lnTo>
                    <a:lnTo>
                      <a:pt x="38" y="0"/>
                    </a:lnTo>
                    <a:lnTo>
                      <a:pt x="202" y="29"/>
                    </a:lnTo>
                    <a:lnTo>
                      <a:pt x="640" y="103"/>
                    </a:lnTo>
                    <a:lnTo>
                      <a:pt x="1090" y="179"/>
                    </a:lnTo>
                    <a:lnTo>
                      <a:pt x="1791" y="251"/>
                    </a:lnTo>
                    <a:lnTo>
                      <a:pt x="1736" y="920"/>
                    </a:lnTo>
                    <a:lnTo>
                      <a:pt x="1717" y="113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63" name="Freeform 204"/>
              <p:cNvSpPr>
                <a:spLocks/>
              </p:cNvSpPr>
              <p:nvPr/>
            </p:nvSpPr>
            <p:spPr bwMode="auto">
              <a:xfrm>
                <a:off x="2324" y="1025"/>
                <a:ext cx="383" cy="432"/>
              </a:xfrm>
              <a:custGeom>
                <a:avLst/>
                <a:gdLst>
                  <a:gd name="T0" fmla="*/ 37 w 1151"/>
                  <a:gd name="T1" fmla="*/ 298 h 1297"/>
                  <a:gd name="T2" fmla="*/ 18 w 1151"/>
                  <a:gd name="T3" fmla="*/ 273 h 1297"/>
                  <a:gd name="T4" fmla="*/ 30 w 1151"/>
                  <a:gd name="T5" fmla="*/ 256 h 1297"/>
                  <a:gd name="T6" fmla="*/ 29 w 1151"/>
                  <a:gd name="T7" fmla="*/ 239 h 1297"/>
                  <a:gd name="T8" fmla="*/ 22 w 1151"/>
                  <a:gd name="T9" fmla="*/ 204 h 1297"/>
                  <a:gd name="T10" fmla="*/ 21 w 1151"/>
                  <a:gd name="T11" fmla="*/ 184 h 1297"/>
                  <a:gd name="T12" fmla="*/ 18 w 1151"/>
                  <a:gd name="T13" fmla="*/ 140 h 1297"/>
                  <a:gd name="T14" fmla="*/ 8 w 1151"/>
                  <a:gd name="T15" fmla="*/ 112 h 1297"/>
                  <a:gd name="T16" fmla="*/ 2 w 1151"/>
                  <a:gd name="T17" fmla="*/ 67 h 1297"/>
                  <a:gd name="T18" fmla="*/ 6 w 1151"/>
                  <a:gd name="T19" fmla="*/ 50 h 1297"/>
                  <a:gd name="T20" fmla="*/ 0 w 1151"/>
                  <a:gd name="T21" fmla="*/ 27 h 1297"/>
                  <a:gd name="T22" fmla="*/ 100 w 1151"/>
                  <a:gd name="T23" fmla="*/ 10 h 1297"/>
                  <a:gd name="T24" fmla="*/ 108 w 1151"/>
                  <a:gd name="T25" fmla="*/ 0 h 1297"/>
                  <a:gd name="T26" fmla="*/ 120 w 1151"/>
                  <a:gd name="T27" fmla="*/ 20 h 1297"/>
                  <a:gd name="T28" fmla="*/ 122 w 1151"/>
                  <a:gd name="T29" fmla="*/ 41 h 1297"/>
                  <a:gd name="T30" fmla="*/ 137 w 1151"/>
                  <a:gd name="T31" fmla="*/ 48 h 1297"/>
                  <a:gd name="T32" fmla="*/ 148 w 1151"/>
                  <a:gd name="T33" fmla="*/ 53 h 1297"/>
                  <a:gd name="T34" fmla="*/ 166 w 1151"/>
                  <a:gd name="T35" fmla="*/ 54 h 1297"/>
                  <a:gd name="T36" fmla="*/ 168 w 1151"/>
                  <a:gd name="T37" fmla="*/ 60 h 1297"/>
                  <a:gd name="T38" fmla="*/ 187 w 1151"/>
                  <a:gd name="T39" fmla="*/ 54 h 1297"/>
                  <a:gd name="T40" fmla="*/ 222 w 1151"/>
                  <a:gd name="T41" fmla="*/ 57 h 1297"/>
                  <a:gd name="T42" fmla="*/ 223 w 1151"/>
                  <a:gd name="T43" fmla="*/ 61 h 1297"/>
                  <a:gd name="T44" fmla="*/ 230 w 1151"/>
                  <a:gd name="T45" fmla="*/ 63 h 1297"/>
                  <a:gd name="T46" fmla="*/ 235 w 1151"/>
                  <a:gd name="T47" fmla="*/ 75 h 1297"/>
                  <a:gd name="T48" fmla="*/ 246 w 1151"/>
                  <a:gd name="T49" fmla="*/ 72 h 1297"/>
                  <a:gd name="T50" fmla="*/ 255 w 1151"/>
                  <a:gd name="T51" fmla="*/ 72 h 1297"/>
                  <a:gd name="T52" fmla="*/ 269 w 1151"/>
                  <a:gd name="T53" fmla="*/ 81 h 1297"/>
                  <a:gd name="T54" fmla="*/ 278 w 1151"/>
                  <a:gd name="T55" fmla="*/ 90 h 1297"/>
                  <a:gd name="T56" fmla="*/ 293 w 1151"/>
                  <a:gd name="T57" fmla="*/ 88 h 1297"/>
                  <a:gd name="T58" fmla="*/ 315 w 1151"/>
                  <a:gd name="T59" fmla="*/ 76 h 1297"/>
                  <a:gd name="T60" fmla="*/ 349 w 1151"/>
                  <a:gd name="T61" fmla="*/ 82 h 1297"/>
                  <a:gd name="T62" fmla="*/ 357 w 1151"/>
                  <a:gd name="T63" fmla="*/ 86 h 1297"/>
                  <a:gd name="T64" fmla="*/ 371 w 1151"/>
                  <a:gd name="T65" fmla="*/ 88 h 1297"/>
                  <a:gd name="T66" fmla="*/ 376 w 1151"/>
                  <a:gd name="T67" fmla="*/ 95 h 1297"/>
                  <a:gd name="T68" fmla="*/ 350 w 1151"/>
                  <a:gd name="T69" fmla="*/ 107 h 1297"/>
                  <a:gd name="T70" fmla="*/ 335 w 1151"/>
                  <a:gd name="T71" fmla="*/ 117 h 1297"/>
                  <a:gd name="T72" fmla="*/ 314 w 1151"/>
                  <a:gd name="T73" fmla="*/ 128 h 1297"/>
                  <a:gd name="T74" fmla="*/ 256 w 1151"/>
                  <a:gd name="T75" fmla="*/ 187 h 1297"/>
                  <a:gd name="T76" fmla="*/ 248 w 1151"/>
                  <a:gd name="T77" fmla="*/ 195 h 1297"/>
                  <a:gd name="T78" fmla="*/ 245 w 1151"/>
                  <a:gd name="T79" fmla="*/ 239 h 1297"/>
                  <a:gd name="T80" fmla="*/ 226 w 1151"/>
                  <a:gd name="T81" fmla="*/ 254 h 1297"/>
                  <a:gd name="T82" fmla="*/ 223 w 1151"/>
                  <a:gd name="T83" fmla="*/ 262 h 1297"/>
                  <a:gd name="T84" fmla="*/ 227 w 1151"/>
                  <a:gd name="T85" fmla="*/ 277 h 1297"/>
                  <a:gd name="T86" fmla="*/ 228 w 1151"/>
                  <a:gd name="T87" fmla="*/ 295 h 1297"/>
                  <a:gd name="T88" fmla="*/ 227 w 1151"/>
                  <a:gd name="T89" fmla="*/ 314 h 1297"/>
                  <a:gd name="T90" fmla="*/ 230 w 1151"/>
                  <a:gd name="T91" fmla="*/ 338 h 1297"/>
                  <a:gd name="T92" fmla="*/ 237 w 1151"/>
                  <a:gd name="T93" fmla="*/ 345 h 1297"/>
                  <a:gd name="T94" fmla="*/ 253 w 1151"/>
                  <a:gd name="T95" fmla="*/ 350 h 1297"/>
                  <a:gd name="T96" fmla="*/ 257 w 1151"/>
                  <a:gd name="T97" fmla="*/ 355 h 1297"/>
                  <a:gd name="T98" fmla="*/ 279 w 1151"/>
                  <a:gd name="T99" fmla="*/ 374 h 1297"/>
                  <a:gd name="T100" fmla="*/ 309 w 1151"/>
                  <a:gd name="T101" fmla="*/ 396 h 1297"/>
                  <a:gd name="T102" fmla="*/ 311 w 1151"/>
                  <a:gd name="T103" fmla="*/ 409 h 1297"/>
                  <a:gd name="T104" fmla="*/ 38 w 1151"/>
                  <a:gd name="T105" fmla="*/ 432 h 1297"/>
                  <a:gd name="T106" fmla="*/ 38 w 1151"/>
                  <a:gd name="T107" fmla="*/ 432 h 12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51"/>
                  <a:gd name="T163" fmla="*/ 0 h 1297"/>
                  <a:gd name="T164" fmla="*/ 1151 w 1151"/>
                  <a:gd name="T165" fmla="*/ 1297 h 12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51" h="1297">
                    <a:moveTo>
                      <a:pt x="113" y="1297"/>
                    </a:moveTo>
                    <a:lnTo>
                      <a:pt x="110" y="894"/>
                    </a:lnTo>
                    <a:lnTo>
                      <a:pt x="55" y="840"/>
                    </a:lnTo>
                    <a:lnTo>
                      <a:pt x="53" y="821"/>
                    </a:lnTo>
                    <a:lnTo>
                      <a:pt x="81" y="791"/>
                    </a:lnTo>
                    <a:lnTo>
                      <a:pt x="91" y="769"/>
                    </a:lnTo>
                    <a:lnTo>
                      <a:pt x="90" y="751"/>
                    </a:lnTo>
                    <a:lnTo>
                      <a:pt x="88" y="717"/>
                    </a:lnTo>
                    <a:lnTo>
                      <a:pt x="91" y="687"/>
                    </a:lnTo>
                    <a:lnTo>
                      <a:pt x="65" y="611"/>
                    </a:lnTo>
                    <a:lnTo>
                      <a:pt x="64" y="593"/>
                    </a:lnTo>
                    <a:lnTo>
                      <a:pt x="64" y="553"/>
                    </a:lnTo>
                    <a:lnTo>
                      <a:pt x="56" y="531"/>
                    </a:lnTo>
                    <a:lnTo>
                      <a:pt x="53" y="420"/>
                    </a:lnTo>
                    <a:lnTo>
                      <a:pt x="42" y="356"/>
                    </a:lnTo>
                    <a:lnTo>
                      <a:pt x="23" y="335"/>
                    </a:lnTo>
                    <a:lnTo>
                      <a:pt x="9" y="264"/>
                    </a:lnTo>
                    <a:lnTo>
                      <a:pt x="7" y="202"/>
                    </a:lnTo>
                    <a:lnTo>
                      <a:pt x="12" y="166"/>
                    </a:lnTo>
                    <a:lnTo>
                      <a:pt x="17" y="150"/>
                    </a:lnTo>
                    <a:lnTo>
                      <a:pt x="1" y="99"/>
                    </a:lnTo>
                    <a:lnTo>
                      <a:pt x="0" y="82"/>
                    </a:lnTo>
                    <a:lnTo>
                      <a:pt x="297" y="79"/>
                    </a:lnTo>
                    <a:lnTo>
                      <a:pt x="300" y="30"/>
                    </a:lnTo>
                    <a:lnTo>
                      <a:pt x="303" y="0"/>
                    </a:lnTo>
                    <a:lnTo>
                      <a:pt x="326" y="0"/>
                    </a:lnTo>
                    <a:lnTo>
                      <a:pt x="356" y="12"/>
                    </a:lnTo>
                    <a:lnTo>
                      <a:pt x="360" y="60"/>
                    </a:lnTo>
                    <a:lnTo>
                      <a:pt x="368" y="93"/>
                    </a:lnTo>
                    <a:lnTo>
                      <a:pt x="367" y="122"/>
                    </a:lnTo>
                    <a:lnTo>
                      <a:pt x="400" y="147"/>
                    </a:lnTo>
                    <a:lnTo>
                      <a:pt x="412" y="144"/>
                    </a:lnTo>
                    <a:lnTo>
                      <a:pt x="434" y="147"/>
                    </a:lnTo>
                    <a:lnTo>
                      <a:pt x="445" y="159"/>
                    </a:lnTo>
                    <a:lnTo>
                      <a:pt x="471" y="156"/>
                    </a:lnTo>
                    <a:lnTo>
                      <a:pt x="498" y="161"/>
                    </a:lnTo>
                    <a:lnTo>
                      <a:pt x="505" y="171"/>
                    </a:lnTo>
                    <a:lnTo>
                      <a:pt x="505" y="180"/>
                    </a:lnTo>
                    <a:lnTo>
                      <a:pt x="549" y="179"/>
                    </a:lnTo>
                    <a:lnTo>
                      <a:pt x="562" y="161"/>
                    </a:lnTo>
                    <a:lnTo>
                      <a:pt x="626" y="157"/>
                    </a:lnTo>
                    <a:lnTo>
                      <a:pt x="668" y="170"/>
                    </a:lnTo>
                    <a:lnTo>
                      <a:pt x="678" y="170"/>
                    </a:lnTo>
                    <a:lnTo>
                      <a:pt x="671" y="182"/>
                    </a:lnTo>
                    <a:lnTo>
                      <a:pt x="685" y="193"/>
                    </a:lnTo>
                    <a:lnTo>
                      <a:pt x="692" y="190"/>
                    </a:lnTo>
                    <a:lnTo>
                      <a:pt x="698" y="197"/>
                    </a:lnTo>
                    <a:lnTo>
                      <a:pt x="705" y="226"/>
                    </a:lnTo>
                    <a:lnTo>
                      <a:pt x="721" y="235"/>
                    </a:lnTo>
                    <a:lnTo>
                      <a:pt x="739" y="215"/>
                    </a:lnTo>
                    <a:lnTo>
                      <a:pt x="747" y="209"/>
                    </a:lnTo>
                    <a:lnTo>
                      <a:pt x="765" y="215"/>
                    </a:lnTo>
                    <a:lnTo>
                      <a:pt x="775" y="235"/>
                    </a:lnTo>
                    <a:lnTo>
                      <a:pt x="809" y="244"/>
                    </a:lnTo>
                    <a:lnTo>
                      <a:pt x="820" y="258"/>
                    </a:lnTo>
                    <a:lnTo>
                      <a:pt x="835" y="270"/>
                    </a:lnTo>
                    <a:lnTo>
                      <a:pt x="857" y="270"/>
                    </a:lnTo>
                    <a:lnTo>
                      <a:pt x="880" y="264"/>
                    </a:lnTo>
                    <a:lnTo>
                      <a:pt x="937" y="225"/>
                    </a:lnTo>
                    <a:lnTo>
                      <a:pt x="946" y="229"/>
                    </a:lnTo>
                    <a:lnTo>
                      <a:pt x="961" y="249"/>
                    </a:lnTo>
                    <a:lnTo>
                      <a:pt x="1048" y="247"/>
                    </a:lnTo>
                    <a:lnTo>
                      <a:pt x="1061" y="251"/>
                    </a:lnTo>
                    <a:lnTo>
                      <a:pt x="1072" y="258"/>
                    </a:lnTo>
                    <a:lnTo>
                      <a:pt x="1095" y="273"/>
                    </a:lnTo>
                    <a:lnTo>
                      <a:pt x="1114" y="264"/>
                    </a:lnTo>
                    <a:lnTo>
                      <a:pt x="1151" y="263"/>
                    </a:lnTo>
                    <a:lnTo>
                      <a:pt x="1129" y="284"/>
                    </a:lnTo>
                    <a:lnTo>
                      <a:pt x="1079" y="313"/>
                    </a:lnTo>
                    <a:lnTo>
                      <a:pt x="1051" y="320"/>
                    </a:lnTo>
                    <a:lnTo>
                      <a:pt x="1031" y="329"/>
                    </a:lnTo>
                    <a:lnTo>
                      <a:pt x="1008" y="351"/>
                    </a:lnTo>
                    <a:lnTo>
                      <a:pt x="963" y="370"/>
                    </a:lnTo>
                    <a:lnTo>
                      <a:pt x="944" y="385"/>
                    </a:lnTo>
                    <a:lnTo>
                      <a:pt x="872" y="465"/>
                    </a:lnTo>
                    <a:lnTo>
                      <a:pt x="768" y="560"/>
                    </a:lnTo>
                    <a:lnTo>
                      <a:pt x="756" y="576"/>
                    </a:lnTo>
                    <a:lnTo>
                      <a:pt x="746" y="586"/>
                    </a:lnTo>
                    <a:lnTo>
                      <a:pt x="749" y="705"/>
                    </a:lnTo>
                    <a:lnTo>
                      <a:pt x="737" y="719"/>
                    </a:lnTo>
                    <a:lnTo>
                      <a:pt x="723" y="726"/>
                    </a:lnTo>
                    <a:lnTo>
                      <a:pt x="678" y="762"/>
                    </a:lnTo>
                    <a:lnTo>
                      <a:pt x="676" y="781"/>
                    </a:lnTo>
                    <a:lnTo>
                      <a:pt x="671" y="787"/>
                    </a:lnTo>
                    <a:lnTo>
                      <a:pt x="659" y="819"/>
                    </a:lnTo>
                    <a:lnTo>
                      <a:pt x="683" y="832"/>
                    </a:lnTo>
                    <a:lnTo>
                      <a:pt x="698" y="859"/>
                    </a:lnTo>
                    <a:lnTo>
                      <a:pt x="685" y="885"/>
                    </a:lnTo>
                    <a:lnTo>
                      <a:pt x="687" y="907"/>
                    </a:lnTo>
                    <a:lnTo>
                      <a:pt x="683" y="944"/>
                    </a:lnTo>
                    <a:lnTo>
                      <a:pt x="683" y="1002"/>
                    </a:lnTo>
                    <a:lnTo>
                      <a:pt x="692" y="1015"/>
                    </a:lnTo>
                    <a:lnTo>
                      <a:pt x="708" y="1027"/>
                    </a:lnTo>
                    <a:lnTo>
                      <a:pt x="713" y="1037"/>
                    </a:lnTo>
                    <a:lnTo>
                      <a:pt x="754" y="1044"/>
                    </a:lnTo>
                    <a:lnTo>
                      <a:pt x="761" y="1050"/>
                    </a:lnTo>
                    <a:lnTo>
                      <a:pt x="763" y="1060"/>
                    </a:lnTo>
                    <a:lnTo>
                      <a:pt x="773" y="1066"/>
                    </a:lnTo>
                    <a:lnTo>
                      <a:pt x="821" y="1087"/>
                    </a:lnTo>
                    <a:lnTo>
                      <a:pt x="837" y="1122"/>
                    </a:lnTo>
                    <a:lnTo>
                      <a:pt x="880" y="1154"/>
                    </a:lnTo>
                    <a:lnTo>
                      <a:pt x="930" y="1189"/>
                    </a:lnTo>
                    <a:lnTo>
                      <a:pt x="937" y="1201"/>
                    </a:lnTo>
                    <a:lnTo>
                      <a:pt x="935" y="1229"/>
                    </a:lnTo>
                    <a:lnTo>
                      <a:pt x="941" y="1268"/>
                    </a:lnTo>
                    <a:lnTo>
                      <a:pt x="113" y="1297"/>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64" name="Freeform 205"/>
              <p:cNvSpPr>
                <a:spLocks/>
              </p:cNvSpPr>
              <p:nvPr/>
            </p:nvSpPr>
            <p:spPr bwMode="auto">
              <a:xfrm>
                <a:off x="2543" y="1193"/>
                <a:ext cx="279" cy="255"/>
              </a:xfrm>
              <a:custGeom>
                <a:avLst/>
                <a:gdLst>
                  <a:gd name="T0" fmla="*/ 92 w 837"/>
                  <a:gd name="T1" fmla="*/ 242 h 763"/>
                  <a:gd name="T2" fmla="*/ 90 w 837"/>
                  <a:gd name="T3" fmla="*/ 229 h 763"/>
                  <a:gd name="T4" fmla="*/ 59 w 837"/>
                  <a:gd name="T5" fmla="*/ 206 h 763"/>
                  <a:gd name="T6" fmla="*/ 38 w 837"/>
                  <a:gd name="T7" fmla="*/ 187 h 763"/>
                  <a:gd name="T8" fmla="*/ 34 w 837"/>
                  <a:gd name="T9" fmla="*/ 182 h 763"/>
                  <a:gd name="T10" fmla="*/ 18 w 837"/>
                  <a:gd name="T11" fmla="*/ 178 h 763"/>
                  <a:gd name="T12" fmla="*/ 11 w 837"/>
                  <a:gd name="T13" fmla="*/ 170 h 763"/>
                  <a:gd name="T14" fmla="*/ 8 w 837"/>
                  <a:gd name="T15" fmla="*/ 147 h 763"/>
                  <a:gd name="T16" fmla="*/ 9 w 837"/>
                  <a:gd name="T17" fmla="*/ 127 h 763"/>
                  <a:gd name="T18" fmla="*/ 8 w 837"/>
                  <a:gd name="T19" fmla="*/ 109 h 763"/>
                  <a:gd name="T20" fmla="*/ 4 w 837"/>
                  <a:gd name="T21" fmla="*/ 94 h 763"/>
                  <a:gd name="T22" fmla="*/ 6 w 837"/>
                  <a:gd name="T23" fmla="*/ 86 h 763"/>
                  <a:gd name="T24" fmla="*/ 26 w 837"/>
                  <a:gd name="T25" fmla="*/ 72 h 763"/>
                  <a:gd name="T26" fmla="*/ 29 w 837"/>
                  <a:gd name="T27" fmla="*/ 27 h 763"/>
                  <a:gd name="T28" fmla="*/ 36 w 837"/>
                  <a:gd name="T29" fmla="*/ 18 h 763"/>
                  <a:gd name="T30" fmla="*/ 48 w 837"/>
                  <a:gd name="T31" fmla="*/ 22 h 763"/>
                  <a:gd name="T32" fmla="*/ 71 w 837"/>
                  <a:gd name="T33" fmla="*/ 14 h 763"/>
                  <a:gd name="T34" fmla="*/ 101 w 837"/>
                  <a:gd name="T35" fmla="*/ 0 h 763"/>
                  <a:gd name="T36" fmla="*/ 103 w 837"/>
                  <a:gd name="T37" fmla="*/ 9 h 763"/>
                  <a:gd name="T38" fmla="*/ 101 w 837"/>
                  <a:gd name="T39" fmla="*/ 15 h 763"/>
                  <a:gd name="T40" fmla="*/ 108 w 837"/>
                  <a:gd name="T41" fmla="*/ 21 h 763"/>
                  <a:gd name="T42" fmla="*/ 119 w 837"/>
                  <a:gd name="T43" fmla="*/ 27 h 763"/>
                  <a:gd name="T44" fmla="*/ 128 w 837"/>
                  <a:gd name="T45" fmla="*/ 30 h 763"/>
                  <a:gd name="T46" fmla="*/ 139 w 837"/>
                  <a:gd name="T47" fmla="*/ 34 h 763"/>
                  <a:gd name="T48" fmla="*/ 145 w 837"/>
                  <a:gd name="T49" fmla="*/ 44 h 763"/>
                  <a:gd name="T50" fmla="*/ 199 w 837"/>
                  <a:gd name="T51" fmla="*/ 54 h 763"/>
                  <a:gd name="T52" fmla="*/ 216 w 837"/>
                  <a:gd name="T53" fmla="*/ 63 h 763"/>
                  <a:gd name="T54" fmla="*/ 221 w 837"/>
                  <a:gd name="T55" fmla="*/ 63 h 763"/>
                  <a:gd name="T56" fmla="*/ 236 w 837"/>
                  <a:gd name="T57" fmla="*/ 65 h 763"/>
                  <a:gd name="T58" fmla="*/ 247 w 837"/>
                  <a:gd name="T59" fmla="*/ 71 h 763"/>
                  <a:gd name="T60" fmla="*/ 245 w 837"/>
                  <a:gd name="T61" fmla="*/ 75 h 763"/>
                  <a:gd name="T62" fmla="*/ 262 w 837"/>
                  <a:gd name="T63" fmla="*/ 81 h 763"/>
                  <a:gd name="T64" fmla="*/ 261 w 837"/>
                  <a:gd name="T65" fmla="*/ 107 h 763"/>
                  <a:gd name="T66" fmla="*/ 271 w 837"/>
                  <a:gd name="T67" fmla="*/ 106 h 763"/>
                  <a:gd name="T68" fmla="*/ 271 w 837"/>
                  <a:gd name="T69" fmla="*/ 111 h 763"/>
                  <a:gd name="T70" fmla="*/ 271 w 837"/>
                  <a:gd name="T71" fmla="*/ 122 h 763"/>
                  <a:gd name="T72" fmla="*/ 278 w 837"/>
                  <a:gd name="T73" fmla="*/ 128 h 763"/>
                  <a:gd name="T74" fmla="*/ 260 w 837"/>
                  <a:gd name="T75" fmla="*/ 153 h 763"/>
                  <a:gd name="T76" fmla="*/ 256 w 837"/>
                  <a:gd name="T77" fmla="*/ 167 h 763"/>
                  <a:gd name="T78" fmla="*/ 218 w 837"/>
                  <a:gd name="T79" fmla="*/ 199 h 763"/>
                  <a:gd name="T80" fmla="*/ 94 w 837"/>
                  <a:gd name="T81" fmla="*/ 255 h 763"/>
                  <a:gd name="T82" fmla="*/ 94 w 837"/>
                  <a:gd name="T83" fmla="*/ 255 h 7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7"/>
                  <a:gd name="T127" fmla="*/ 0 h 763"/>
                  <a:gd name="T128" fmla="*/ 837 w 837"/>
                  <a:gd name="T129" fmla="*/ 763 h 7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7" h="763">
                    <a:moveTo>
                      <a:pt x="282" y="763"/>
                    </a:moveTo>
                    <a:lnTo>
                      <a:pt x="276" y="724"/>
                    </a:lnTo>
                    <a:lnTo>
                      <a:pt x="278" y="696"/>
                    </a:lnTo>
                    <a:lnTo>
                      <a:pt x="271" y="684"/>
                    </a:lnTo>
                    <a:lnTo>
                      <a:pt x="221" y="649"/>
                    </a:lnTo>
                    <a:lnTo>
                      <a:pt x="178" y="617"/>
                    </a:lnTo>
                    <a:lnTo>
                      <a:pt x="162" y="582"/>
                    </a:lnTo>
                    <a:lnTo>
                      <a:pt x="114" y="561"/>
                    </a:lnTo>
                    <a:lnTo>
                      <a:pt x="104" y="555"/>
                    </a:lnTo>
                    <a:lnTo>
                      <a:pt x="102" y="545"/>
                    </a:lnTo>
                    <a:lnTo>
                      <a:pt x="95" y="539"/>
                    </a:lnTo>
                    <a:lnTo>
                      <a:pt x="54" y="532"/>
                    </a:lnTo>
                    <a:lnTo>
                      <a:pt x="49" y="522"/>
                    </a:lnTo>
                    <a:lnTo>
                      <a:pt x="33" y="510"/>
                    </a:lnTo>
                    <a:lnTo>
                      <a:pt x="24" y="497"/>
                    </a:lnTo>
                    <a:lnTo>
                      <a:pt x="24" y="439"/>
                    </a:lnTo>
                    <a:lnTo>
                      <a:pt x="28" y="402"/>
                    </a:lnTo>
                    <a:lnTo>
                      <a:pt x="26" y="380"/>
                    </a:lnTo>
                    <a:lnTo>
                      <a:pt x="39" y="354"/>
                    </a:lnTo>
                    <a:lnTo>
                      <a:pt x="24" y="327"/>
                    </a:lnTo>
                    <a:lnTo>
                      <a:pt x="0" y="314"/>
                    </a:lnTo>
                    <a:lnTo>
                      <a:pt x="12" y="282"/>
                    </a:lnTo>
                    <a:lnTo>
                      <a:pt x="17" y="276"/>
                    </a:lnTo>
                    <a:lnTo>
                      <a:pt x="19" y="257"/>
                    </a:lnTo>
                    <a:lnTo>
                      <a:pt x="64" y="221"/>
                    </a:lnTo>
                    <a:lnTo>
                      <a:pt x="78" y="214"/>
                    </a:lnTo>
                    <a:lnTo>
                      <a:pt x="90" y="200"/>
                    </a:lnTo>
                    <a:lnTo>
                      <a:pt x="87" y="81"/>
                    </a:lnTo>
                    <a:lnTo>
                      <a:pt x="97" y="71"/>
                    </a:lnTo>
                    <a:lnTo>
                      <a:pt x="109" y="55"/>
                    </a:lnTo>
                    <a:lnTo>
                      <a:pt x="124" y="64"/>
                    </a:lnTo>
                    <a:lnTo>
                      <a:pt x="145" y="67"/>
                    </a:lnTo>
                    <a:lnTo>
                      <a:pt x="171" y="65"/>
                    </a:lnTo>
                    <a:lnTo>
                      <a:pt x="213" y="41"/>
                    </a:lnTo>
                    <a:lnTo>
                      <a:pt x="291" y="2"/>
                    </a:lnTo>
                    <a:lnTo>
                      <a:pt x="304" y="0"/>
                    </a:lnTo>
                    <a:lnTo>
                      <a:pt x="310" y="9"/>
                    </a:lnTo>
                    <a:lnTo>
                      <a:pt x="310" y="26"/>
                    </a:lnTo>
                    <a:lnTo>
                      <a:pt x="302" y="36"/>
                    </a:lnTo>
                    <a:lnTo>
                      <a:pt x="302" y="46"/>
                    </a:lnTo>
                    <a:lnTo>
                      <a:pt x="294" y="78"/>
                    </a:lnTo>
                    <a:lnTo>
                      <a:pt x="323" y="64"/>
                    </a:lnTo>
                    <a:lnTo>
                      <a:pt x="339" y="64"/>
                    </a:lnTo>
                    <a:lnTo>
                      <a:pt x="358" y="81"/>
                    </a:lnTo>
                    <a:lnTo>
                      <a:pt x="375" y="78"/>
                    </a:lnTo>
                    <a:lnTo>
                      <a:pt x="384" y="90"/>
                    </a:lnTo>
                    <a:lnTo>
                      <a:pt x="407" y="93"/>
                    </a:lnTo>
                    <a:lnTo>
                      <a:pt x="417" y="101"/>
                    </a:lnTo>
                    <a:lnTo>
                      <a:pt x="423" y="127"/>
                    </a:lnTo>
                    <a:lnTo>
                      <a:pt x="434" y="133"/>
                    </a:lnTo>
                    <a:lnTo>
                      <a:pt x="579" y="162"/>
                    </a:lnTo>
                    <a:lnTo>
                      <a:pt x="596" y="162"/>
                    </a:lnTo>
                    <a:lnTo>
                      <a:pt x="627" y="188"/>
                    </a:lnTo>
                    <a:lnTo>
                      <a:pt x="648" y="188"/>
                    </a:lnTo>
                    <a:lnTo>
                      <a:pt x="655" y="195"/>
                    </a:lnTo>
                    <a:lnTo>
                      <a:pt x="662" y="188"/>
                    </a:lnTo>
                    <a:lnTo>
                      <a:pt x="672" y="188"/>
                    </a:lnTo>
                    <a:lnTo>
                      <a:pt x="708" y="195"/>
                    </a:lnTo>
                    <a:lnTo>
                      <a:pt x="731" y="202"/>
                    </a:lnTo>
                    <a:lnTo>
                      <a:pt x="740" y="211"/>
                    </a:lnTo>
                    <a:lnTo>
                      <a:pt x="737" y="216"/>
                    </a:lnTo>
                    <a:lnTo>
                      <a:pt x="734" y="223"/>
                    </a:lnTo>
                    <a:lnTo>
                      <a:pt x="759" y="230"/>
                    </a:lnTo>
                    <a:lnTo>
                      <a:pt x="786" y="243"/>
                    </a:lnTo>
                    <a:lnTo>
                      <a:pt x="789" y="264"/>
                    </a:lnTo>
                    <a:lnTo>
                      <a:pt x="782" y="319"/>
                    </a:lnTo>
                    <a:lnTo>
                      <a:pt x="786" y="321"/>
                    </a:lnTo>
                    <a:lnTo>
                      <a:pt x="814" y="316"/>
                    </a:lnTo>
                    <a:lnTo>
                      <a:pt x="818" y="319"/>
                    </a:lnTo>
                    <a:lnTo>
                      <a:pt x="814" y="331"/>
                    </a:lnTo>
                    <a:lnTo>
                      <a:pt x="805" y="340"/>
                    </a:lnTo>
                    <a:lnTo>
                      <a:pt x="812" y="366"/>
                    </a:lnTo>
                    <a:lnTo>
                      <a:pt x="837" y="380"/>
                    </a:lnTo>
                    <a:lnTo>
                      <a:pt x="833" y="383"/>
                    </a:lnTo>
                    <a:lnTo>
                      <a:pt x="800" y="416"/>
                    </a:lnTo>
                    <a:lnTo>
                      <a:pt x="779" y="458"/>
                    </a:lnTo>
                    <a:lnTo>
                      <a:pt x="773" y="487"/>
                    </a:lnTo>
                    <a:lnTo>
                      <a:pt x="769" y="501"/>
                    </a:lnTo>
                    <a:lnTo>
                      <a:pt x="747" y="540"/>
                    </a:lnTo>
                    <a:lnTo>
                      <a:pt x="654" y="596"/>
                    </a:lnTo>
                    <a:lnTo>
                      <a:pt x="386" y="684"/>
                    </a:lnTo>
                    <a:lnTo>
                      <a:pt x="282" y="76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65" name="Freeform 206"/>
              <p:cNvSpPr>
                <a:spLocks/>
              </p:cNvSpPr>
              <p:nvPr/>
            </p:nvSpPr>
            <p:spPr bwMode="auto">
              <a:xfrm>
                <a:off x="2668" y="1145"/>
                <a:ext cx="356" cy="175"/>
              </a:xfrm>
              <a:custGeom>
                <a:avLst/>
                <a:gdLst>
                  <a:gd name="T0" fmla="*/ 15 w 1067"/>
                  <a:gd name="T1" fmla="*/ 68 h 526"/>
                  <a:gd name="T2" fmla="*/ 33 w 1067"/>
                  <a:gd name="T3" fmla="*/ 55 h 526"/>
                  <a:gd name="T4" fmla="*/ 83 w 1067"/>
                  <a:gd name="T5" fmla="*/ 24 h 526"/>
                  <a:gd name="T6" fmla="*/ 111 w 1067"/>
                  <a:gd name="T7" fmla="*/ 3 h 526"/>
                  <a:gd name="T8" fmla="*/ 131 w 1067"/>
                  <a:gd name="T9" fmla="*/ 3 h 526"/>
                  <a:gd name="T10" fmla="*/ 117 w 1067"/>
                  <a:gd name="T11" fmla="*/ 16 h 526"/>
                  <a:gd name="T12" fmla="*/ 98 w 1067"/>
                  <a:gd name="T13" fmla="*/ 37 h 526"/>
                  <a:gd name="T14" fmla="*/ 99 w 1067"/>
                  <a:gd name="T15" fmla="*/ 50 h 526"/>
                  <a:gd name="T16" fmla="*/ 119 w 1067"/>
                  <a:gd name="T17" fmla="*/ 42 h 526"/>
                  <a:gd name="T18" fmla="*/ 168 w 1067"/>
                  <a:gd name="T19" fmla="*/ 67 h 526"/>
                  <a:gd name="T20" fmla="*/ 184 w 1067"/>
                  <a:gd name="T21" fmla="*/ 70 h 526"/>
                  <a:gd name="T22" fmla="*/ 190 w 1067"/>
                  <a:gd name="T23" fmla="*/ 73 h 526"/>
                  <a:gd name="T24" fmla="*/ 209 w 1067"/>
                  <a:gd name="T25" fmla="*/ 56 h 526"/>
                  <a:gd name="T26" fmla="*/ 273 w 1067"/>
                  <a:gd name="T27" fmla="*/ 36 h 526"/>
                  <a:gd name="T28" fmla="*/ 272 w 1067"/>
                  <a:gd name="T29" fmla="*/ 49 h 526"/>
                  <a:gd name="T30" fmla="*/ 284 w 1067"/>
                  <a:gd name="T31" fmla="*/ 59 h 526"/>
                  <a:gd name="T32" fmla="*/ 309 w 1067"/>
                  <a:gd name="T33" fmla="*/ 57 h 526"/>
                  <a:gd name="T34" fmla="*/ 326 w 1067"/>
                  <a:gd name="T35" fmla="*/ 77 h 526"/>
                  <a:gd name="T36" fmla="*/ 352 w 1067"/>
                  <a:gd name="T37" fmla="*/ 79 h 526"/>
                  <a:gd name="T38" fmla="*/ 351 w 1067"/>
                  <a:gd name="T39" fmla="*/ 90 h 526"/>
                  <a:gd name="T40" fmla="*/ 339 w 1067"/>
                  <a:gd name="T41" fmla="*/ 88 h 526"/>
                  <a:gd name="T42" fmla="*/ 324 w 1067"/>
                  <a:gd name="T43" fmla="*/ 90 h 526"/>
                  <a:gd name="T44" fmla="*/ 299 w 1067"/>
                  <a:gd name="T45" fmla="*/ 90 h 526"/>
                  <a:gd name="T46" fmla="*/ 296 w 1067"/>
                  <a:gd name="T47" fmla="*/ 102 h 526"/>
                  <a:gd name="T48" fmla="*/ 266 w 1067"/>
                  <a:gd name="T49" fmla="*/ 91 h 526"/>
                  <a:gd name="T50" fmla="*/ 244 w 1067"/>
                  <a:gd name="T51" fmla="*/ 100 h 526"/>
                  <a:gd name="T52" fmla="*/ 234 w 1067"/>
                  <a:gd name="T53" fmla="*/ 105 h 526"/>
                  <a:gd name="T54" fmla="*/ 216 w 1067"/>
                  <a:gd name="T55" fmla="*/ 107 h 526"/>
                  <a:gd name="T56" fmla="*/ 197 w 1067"/>
                  <a:gd name="T57" fmla="*/ 131 h 526"/>
                  <a:gd name="T58" fmla="*/ 200 w 1067"/>
                  <a:gd name="T59" fmla="*/ 118 h 526"/>
                  <a:gd name="T60" fmla="*/ 187 w 1067"/>
                  <a:gd name="T61" fmla="*/ 123 h 526"/>
                  <a:gd name="T62" fmla="*/ 179 w 1067"/>
                  <a:gd name="T63" fmla="*/ 114 h 526"/>
                  <a:gd name="T64" fmla="*/ 169 w 1067"/>
                  <a:gd name="T65" fmla="*/ 136 h 526"/>
                  <a:gd name="T66" fmla="*/ 155 w 1067"/>
                  <a:gd name="T67" fmla="*/ 164 h 526"/>
                  <a:gd name="T68" fmla="*/ 146 w 1067"/>
                  <a:gd name="T69" fmla="*/ 170 h 526"/>
                  <a:gd name="T70" fmla="*/ 148 w 1067"/>
                  <a:gd name="T71" fmla="*/ 155 h 526"/>
                  <a:gd name="T72" fmla="*/ 136 w 1067"/>
                  <a:gd name="T73" fmla="*/ 155 h 526"/>
                  <a:gd name="T74" fmla="*/ 128 w 1067"/>
                  <a:gd name="T75" fmla="*/ 125 h 526"/>
                  <a:gd name="T76" fmla="*/ 122 w 1067"/>
                  <a:gd name="T77" fmla="*/ 119 h 526"/>
                  <a:gd name="T78" fmla="*/ 99 w 1067"/>
                  <a:gd name="T79" fmla="*/ 111 h 526"/>
                  <a:gd name="T80" fmla="*/ 91 w 1067"/>
                  <a:gd name="T81" fmla="*/ 111 h 526"/>
                  <a:gd name="T82" fmla="*/ 68 w 1067"/>
                  <a:gd name="T83" fmla="*/ 102 h 526"/>
                  <a:gd name="T84" fmla="*/ 14 w 1067"/>
                  <a:gd name="T85" fmla="*/ 82 h 526"/>
                  <a:gd name="T86" fmla="*/ 0 w 1067"/>
                  <a:gd name="T87" fmla="*/ 75 h 5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67"/>
                  <a:gd name="T133" fmla="*/ 0 h 526"/>
                  <a:gd name="T134" fmla="*/ 1067 w 1067"/>
                  <a:gd name="T135" fmla="*/ 526 h 52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67" h="526">
                    <a:moveTo>
                      <a:pt x="0" y="224"/>
                    </a:moveTo>
                    <a:lnTo>
                      <a:pt x="32" y="213"/>
                    </a:lnTo>
                    <a:lnTo>
                      <a:pt x="46" y="203"/>
                    </a:lnTo>
                    <a:lnTo>
                      <a:pt x="80" y="184"/>
                    </a:lnTo>
                    <a:lnTo>
                      <a:pt x="87" y="168"/>
                    </a:lnTo>
                    <a:lnTo>
                      <a:pt x="100" y="166"/>
                    </a:lnTo>
                    <a:lnTo>
                      <a:pt x="159" y="145"/>
                    </a:lnTo>
                    <a:lnTo>
                      <a:pt x="200" y="122"/>
                    </a:lnTo>
                    <a:lnTo>
                      <a:pt x="249" y="71"/>
                    </a:lnTo>
                    <a:lnTo>
                      <a:pt x="266" y="68"/>
                    </a:lnTo>
                    <a:lnTo>
                      <a:pt x="306" y="23"/>
                    </a:lnTo>
                    <a:lnTo>
                      <a:pt x="333" y="9"/>
                    </a:lnTo>
                    <a:lnTo>
                      <a:pt x="378" y="0"/>
                    </a:lnTo>
                    <a:lnTo>
                      <a:pt x="391" y="4"/>
                    </a:lnTo>
                    <a:lnTo>
                      <a:pt x="392" y="9"/>
                    </a:lnTo>
                    <a:lnTo>
                      <a:pt x="368" y="26"/>
                    </a:lnTo>
                    <a:lnTo>
                      <a:pt x="362" y="28"/>
                    </a:lnTo>
                    <a:lnTo>
                      <a:pt x="350" y="49"/>
                    </a:lnTo>
                    <a:lnTo>
                      <a:pt x="318" y="85"/>
                    </a:lnTo>
                    <a:lnTo>
                      <a:pt x="302" y="99"/>
                    </a:lnTo>
                    <a:lnTo>
                      <a:pt x="294" y="111"/>
                    </a:lnTo>
                    <a:lnTo>
                      <a:pt x="287" y="142"/>
                    </a:lnTo>
                    <a:lnTo>
                      <a:pt x="294" y="163"/>
                    </a:lnTo>
                    <a:lnTo>
                      <a:pt x="298" y="151"/>
                    </a:lnTo>
                    <a:lnTo>
                      <a:pt x="327" y="129"/>
                    </a:lnTo>
                    <a:lnTo>
                      <a:pt x="346" y="130"/>
                    </a:lnTo>
                    <a:lnTo>
                      <a:pt x="358" y="127"/>
                    </a:lnTo>
                    <a:lnTo>
                      <a:pt x="418" y="152"/>
                    </a:lnTo>
                    <a:lnTo>
                      <a:pt x="466" y="204"/>
                    </a:lnTo>
                    <a:lnTo>
                      <a:pt x="505" y="200"/>
                    </a:lnTo>
                    <a:lnTo>
                      <a:pt x="524" y="203"/>
                    </a:lnTo>
                    <a:lnTo>
                      <a:pt x="537" y="210"/>
                    </a:lnTo>
                    <a:lnTo>
                      <a:pt x="550" y="210"/>
                    </a:lnTo>
                    <a:lnTo>
                      <a:pt x="554" y="208"/>
                    </a:lnTo>
                    <a:lnTo>
                      <a:pt x="569" y="213"/>
                    </a:lnTo>
                    <a:lnTo>
                      <a:pt x="569" y="220"/>
                    </a:lnTo>
                    <a:lnTo>
                      <a:pt x="577" y="213"/>
                    </a:lnTo>
                    <a:lnTo>
                      <a:pt x="585" y="200"/>
                    </a:lnTo>
                    <a:lnTo>
                      <a:pt x="627" y="168"/>
                    </a:lnTo>
                    <a:lnTo>
                      <a:pt x="766" y="133"/>
                    </a:lnTo>
                    <a:lnTo>
                      <a:pt x="802" y="113"/>
                    </a:lnTo>
                    <a:lnTo>
                      <a:pt x="819" y="107"/>
                    </a:lnTo>
                    <a:lnTo>
                      <a:pt x="826" y="116"/>
                    </a:lnTo>
                    <a:lnTo>
                      <a:pt x="815" y="136"/>
                    </a:lnTo>
                    <a:lnTo>
                      <a:pt x="815" y="148"/>
                    </a:lnTo>
                    <a:lnTo>
                      <a:pt x="833" y="181"/>
                    </a:lnTo>
                    <a:lnTo>
                      <a:pt x="844" y="184"/>
                    </a:lnTo>
                    <a:lnTo>
                      <a:pt x="850" y="178"/>
                    </a:lnTo>
                    <a:lnTo>
                      <a:pt x="873" y="181"/>
                    </a:lnTo>
                    <a:lnTo>
                      <a:pt x="883" y="175"/>
                    </a:lnTo>
                    <a:lnTo>
                      <a:pt x="926" y="171"/>
                    </a:lnTo>
                    <a:lnTo>
                      <a:pt x="945" y="182"/>
                    </a:lnTo>
                    <a:lnTo>
                      <a:pt x="964" y="217"/>
                    </a:lnTo>
                    <a:lnTo>
                      <a:pt x="978" y="230"/>
                    </a:lnTo>
                    <a:lnTo>
                      <a:pt x="1011" y="246"/>
                    </a:lnTo>
                    <a:lnTo>
                      <a:pt x="1047" y="237"/>
                    </a:lnTo>
                    <a:lnTo>
                      <a:pt x="1055" y="237"/>
                    </a:lnTo>
                    <a:lnTo>
                      <a:pt x="1064" y="246"/>
                    </a:lnTo>
                    <a:lnTo>
                      <a:pt x="1067" y="259"/>
                    </a:lnTo>
                    <a:lnTo>
                      <a:pt x="1052" y="272"/>
                    </a:lnTo>
                    <a:lnTo>
                      <a:pt x="1029" y="273"/>
                    </a:lnTo>
                    <a:lnTo>
                      <a:pt x="1018" y="272"/>
                    </a:lnTo>
                    <a:lnTo>
                      <a:pt x="1015" y="265"/>
                    </a:lnTo>
                    <a:lnTo>
                      <a:pt x="1007" y="265"/>
                    </a:lnTo>
                    <a:lnTo>
                      <a:pt x="985" y="277"/>
                    </a:lnTo>
                    <a:lnTo>
                      <a:pt x="970" y="272"/>
                    </a:lnTo>
                    <a:lnTo>
                      <a:pt x="955" y="270"/>
                    </a:lnTo>
                    <a:lnTo>
                      <a:pt x="918" y="279"/>
                    </a:lnTo>
                    <a:lnTo>
                      <a:pt x="895" y="272"/>
                    </a:lnTo>
                    <a:lnTo>
                      <a:pt x="886" y="279"/>
                    </a:lnTo>
                    <a:lnTo>
                      <a:pt x="892" y="299"/>
                    </a:lnTo>
                    <a:lnTo>
                      <a:pt x="886" y="307"/>
                    </a:lnTo>
                    <a:lnTo>
                      <a:pt x="876" y="303"/>
                    </a:lnTo>
                    <a:lnTo>
                      <a:pt x="854" y="282"/>
                    </a:lnTo>
                    <a:lnTo>
                      <a:pt x="796" y="275"/>
                    </a:lnTo>
                    <a:lnTo>
                      <a:pt x="785" y="279"/>
                    </a:lnTo>
                    <a:lnTo>
                      <a:pt x="770" y="272"/>
                    </a:lnTo>
                    <a:lnTo>
                      <a:pt x="731" y="301"/>
                    </a:lnTo>
                    <a:lnTo>
                      <a:pt x="722" y="301"/>
                    </a:lnTo>
                    <a:lnTo>
                      <a:pt x="707" y="310"/>
                    </a:lnTo>
                    <a:lnTo>
                      <a:pt x="702" y="317"/>
                    </a:lnTo>
                    <a:lnTo>
                      <a:pt x="693" y="321"/>
                    </a:lnTo>
                    <a:lnTo>
                      <a:pt x="670" y="315"/>
                    </a:lnTo>
                    <a:lnTo>
                      <a:pt x="646" y="321"/>
                    </a:lnTo>
                    <a:lnTo>
                      <a:pt x="644" y="340"/>
                    </a:lnTo>
                    <a:lnTo>
                      <a:pt x="640" y="350"/>
                    </a:lnTo>
                    <a:lnTo>
                      <a:pt x="591" y="393"/>
                    </a:lnTo>
                    <a:lnTo>
                      <a:pt x="582" y="389"/>
                    </a:lnTo>
                    <a:lnTo>
                      <a:pt x="577" y="383"/>
                    </a:lnTo>
                    <a:lnTo>
                      <a:pt x="598" y="354"/>
                    </a:lnTo>
                    <a:lnTo>
                      <a:pt x="598" y="341"/>
                    </a:lnTo>
                    <a:lnTo>
                      <a:pt x="570" y="343"/>
                    </a:lnTo>
                    <a:lnTo>
                      <a:pt x="560" y="369"/>
                    </a:lnTo>
                    <a:lnTo>
                      <a:pt x="550" y="379"/>
                    </a:lnTo>
                    <a:lnTo>
                      <a:pt x="539" y="367"/>
                    </a:lnTo>
                    <a:lnTo>
                      <a:pt x="536" y="343"/>
                    </a:lnTo>
                    <a:lnTo>
                      <a:pt x="530" y="346"/>
                    </a:lnTo>
                    <a:lnTo>
                      <a:pt x="525" y="377"/>
                    </a:lnTo>
                    <a:lnTo>
                      <a:pt x="508" y="409"/>
                    </a:lnTo>
                    <a:lnTo>
                      <a:pt x="498" y="440"/>
                    </a:lnTo>
                    <a:lnTo>
                      <a:pt x="488" y="458"/>
                    </a:lnTo>
                    <a:lnTo>
                      <a:pt x="465" y="493"/>
                    </a:lnTo>
                    <a:lnTo>
                      <a:pt x="465" y="517"/>
                    </a:lnTo>
                    <a:lnTo>
                      <a:pt x="462" y="526"/>
                    </a:lnTo>
                    <a:lnTo>
                      <a:pt x="437" y="512"/>
                    </a:lnTo>
                    <a:lnTo>
                      <a:pt x="430" y="486"/>
                    </a:lnTo>
                    <a:lnTo>
                      <a:pt x="439" y="477"/>
                    </a:lnTo>
                    <a:lnTo>
                      <a:pt x="443" y="465"/>
                    </a:lnTo>
                    <a:lnTo>
                      <a:pt x="439" y="462"/>
                    </a:lnTo>
                    <a:lnTo>
                      <a:pt x="411" y="467"/>
                    </a:lnTo>
                    <a:lnTo>
                      <a:pt x="407" y="465"/>
                    </a:lnTo>
                    <a:lnTo>
                      <a:pt x="414" y="410"/>
                    </a:lnTo>
                    <a:lnTo>
                      <a:pt x="411" y="389"/>
                    </a:lnTo>
                    <a:lnTo>
                      <a:pt x="384" y="376"/>
                    </a:lnTo>
                    <a:lnTo>
                      <a:pt x="359" y="369"/>
                    </a:lnTo>
                    <a:lnTo>
                      <a:pt x="362" y="362"/>
                    </a:lnTo>
                    <a:lnTo>
                      <a:pt x="365" y="357"/>
                    </a:lnTo>
                    <a:lnTo>
                      <a:pt x="356" y="348"/>
                    </a:lnTo>
                    <a:lnTo>
                      <a:pt x="333" y="341"/>
                    </a:lnTo>
                    <a:lnTo>
                      <a:pt x="297" y="334"/>
                    </a:lnTo>
                    <a:lnTo>
                      <a:pt x="287" y="334"/>
                    </a:lnTo>
                    <a:lnTo>
                      <a:pt x="280" y="341"/>
                    </a:lnTo>
                    <a:lnTo>
                      <a:pt x="273" y="334"/>
                    </a:lnTo>
                    <a:lnTo>
                      <a:pt x="252" y="334"/>
                    </a:lnTo>
                    <a:lnTo>
                      <a:pt x="221" y="308"/>
                    </a:lnTo>
                    <a:lnTo>
                      <a:pt x="204" y="308"/>
                    </a:lnTo>
                    <a:lnTo>
                      <a:pt x="59" y="279"/>
                    </a:lnTo>
                    <a:lnTo>
                      <a:pt x="48" y="273"/>
                    </a:lnTo>
                    <a:lnTo>
                      <a:pt x="42" y="247"/>
                    </a:lnTo>
                    <a:lnTo>
                      <a:pt x="32" y="239"/>
                    </a:lnTo>
                    <a:lnTo>
                      <a:pt x="9" y="236"/>
                    </a:lnTo>
                    <a:lnTo>
                      <a:pt x="0" y="22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66" name="Freeform 207"/>
              <p:cNvSpPr>
                <a:spLocks/>
              </p:cNvSpPr>
              <p:nvPr/>
            </p:nvSpPr>
            <p:spPr bwMode="auto">
              <a:xfrm>
                <a:off x="1970" y="1035"/>
                <a:ext cx="384" cy="240"/>
              </a:xfrm>
              <a:custGeom>
                <a:avLst/>
                <a:gdLst>
                  <a:gd name="T0" fmla="*/ 0 w 1151"/>
                  <a:gd name="T1" fmla="*/ 223 h 720"/>
                  <a:gd name="T2" fmla="*/ 18 w 1151"/>
                  <a:gd name="T3" fmla="*/ 0 h 720"/>
                  <a:gd name="T4" fmla="*/ 118 w 1151"/>
                  <a:gd name="T5" fmla="*/ 7 h 720"/>
                  <a:gd name="T6" fmla="*/ 188 w 1151"/>
                  <a:gd name="T7" fmla="*/ 12 h 720"/>
                  <a:gd name="T8" fmla="*/ 354 w 1151"/>
                  <a:gd name="T9" fmla="*/ 17 h 720"/>
                  <a:gd name="T10" fmla="*/ 354 w 1151"/>
                  <a:gd name="T11" fmla="*/ 23 h 720"/>
                  <a:gd name="T12" fmla="*/ 359 w 1151"/>
                  <a:gd name="T13" fmla="*/ 40 h 720"/>
                  <a:gd name="T14" fmla="*/ 358 w 1151"/>
                  <a:gd name="T15" fmla="*/ 45 h 720"/>
                  <a:gd name="T16" fmla="*/ 356 w 1151"/>
                  <a:gd name="T17" fmla="*/ 57 h 720"/>
                  <a:gd name="T18" fmla="*/ 357 w 1151"/>
                  <a:gd name="T19" fmla="*/ 78 h 720"/>
                  <a:gd name="T20" fmla="*/ 361 w 1151"/>
                  <a:gd name="T21" fmla="*/ 101 h 720"/>
                  <a:gd name="T22" fmla="*/ 368 w 1151"/>
                  <a:gd name="T23" fmla="*/ 108 h 720"/>
                  <a:gd name="T24" fmla="*/ 371 w 1151"/>
                  <a:gd name="T25" fmla="*/ 130 h 720"/>
                  <a:gd name="T26" fmla="*/ 372 w 1151"/>
                  <a:gd name="T27" fmla="*/ 167 h 720"/>
                  <a:gd name="T28" fmla="*/ 375 w 1151"/>
                  <a:gd name="T29" fmla="*/ 174 h 720"/>
                  <a:gd name="T30" fmla="*/ 375 w 1151"/>
                  <a:gd name="T31" fmla="*/ 187 h 720"/>
                  <a:gd name="T32" fmla="*/ 375 w 1151"/>
                  <a:gd name="T33" fmla="*/ 193 h 720"/>
                  <a:gd name="T34" fmla="*/ 384 w 1151"/>
                  <a:gd name="T35" fmla="*/ 219 h 720"/>
                  <a:gd name="T36" fmla="*/ 383 w 1151"/>
                  <a:gd name="T37" fmla="*/ 229 h 720"/>
                  <a:gd name="T38" fmla="*/ 384 w 1151"/>
                  <a:gd name="T39" fmla="*/ 240 h 720"/>
                  <a:gd name="T40" fmla="*/ 0 w 1151"/>
                  <a:gd name="T41" fmla="*/ 223 h 720"/>
                  <a:gd name="T42" fmla="*/ 0 w 1151"/>
                  <a:gd name="T43" fmla="*/ 223 h 720"/>
                  <a:gd name="T44" fmla="*/ 0 w 1151"/>
                  <a:gd name="T45" fmla="*/ 223 h 7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51"/>
                  <a:gd name="T70" fmla="*/ 0 h 720"/>
                  <a:gd name="T71" fmla="*/ 1151 w 1151"/>
                  <a:gd name="T72" fmla="*/ 720 h 7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51" h="720">
                    <a:moveTo>
                      <a:pt x="0" y="669"/>
                    </a:moveTo>
                    <a:lnTo>
                      <a:pt x="55" y="0"/>
                    </a:lnTo>
                    <a:lnTo>
                      <a:pt x="353" y="21"/>
                    </a:lnTo>
                    <a:lnTo>
                      <a:pt x="563" y="36"/>
                    </a:lnTo>
                    <a:lnTo>
                      <a:pt x="1060" y="51"/>
                    </a:lnTo>
                    <a:lnTo>
                      <a:pt x="1061" y="68"/>
                    </a:lnTo>
                    <a:lnTo>
                      <a:pt x="1077" y="119"/>
                    </a:lnTo>
                    <a:lnTo>
                      <a:pt x="1072" y="135"/>
                    </a:lnTo>
                    <a:lnTo>
                      <a:pt x="1067" y="171"/>
                    </a:lnTo>
                    <a:lnTo>
                      <a:pt x="1069" y="233"/>
                    </a:lnTo>
                    <a:lnTo>
                      <a:pt x="1083" y="304"/>
                    </a:lnTo>
                    <a:lnTo>
                      <a:pt x="1102" y="325"/>
                    </a:lnTo>
                    <a:lnTo>
                      <a:pt x="1113" y="389"/>
                    </a:lnTo>
                    <a:lnTo>
                      <a:pt x="1116" y="500"/>
                    </a:lnTo>
                    <a:lnTo>
                      <a:pt x="1124" y="522"/>
                    </a:lnTo>
                    <a:lnTo>
                      <a:pt x="1124" y="562"/>
                    </a:lnTo>
                    <a:lnTo>
                      <a:pt x="1125" y="580"/>
                    </a:lnTo>
                    <a:lnTo>
                      <a:pt x="1151" y="656"/>
                    </a:lnTo>
                    <a:lnTo>
                      <a:pt x="1148" y="686"/>
                    </a:lnTo>
                    <a:lnTo>
                      <a:pt x="1150" y="720"/>
                    </a:lnTo>
                    <a:lnTo>
                      <a:pt x="0" y="669"/>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grpSp>
        <p:nvGrpSpPr>
          <p:cNvPr id="367" name="Group 257"/>
          <p:cNvGrpSpPr>
            <a:grpSpLocks/>
          </p:cNvGrpSpPr>
          <p:nvPr/>
        </p:nvGrpSpPr>
        <p:grpSpPr bwMode="auto">
          <a:xfrm>
            <a:off x="4433114" y="4116573"/>
            <a:ext cx="1879600" cy="1266825"/>
            <a:chOff x="1567" y="1961"/>
            <a:chExt cx="1184" cy="798"/>
          </a:xfrm>
        </p:grpSpPr>
        <p:sp>
          <p:nvSpPr>
            <p:cNvPr id="368" name="Freeform 103"/>
            <p:cNvSpPr>
              <a:spLocks/>
            </p:cNvSpPr>
            <p:nvPr/>
          </p:nvSpPr>
          <p:spPr bwMode="auto">
            <a:xfrm>
              <a:off x="2504" y="2225"/>
              <a:ext cx="194" cy="152"/>
            </a:xfrm>
            <a:custGeom>
              <a:avLst/>
              <a:gdLst>
                <a:gd name="T0" fmla="*/ 35 w 582"/>
                <a:gd name="T1" fmla="*/ 152 h 455"/>
                <a:gd name="T2" fmla="*/ 33 w 582"/>
                <a:gd name="T3" fmla="*/ 141 h 455"/>
                <a:gd name="T4" fmla="*/ 28 w 582"/>
                <a:gd name="T5" fmla="*/ 132 h 455"/>
                <a:gd name="T6" fmla="*/ 26 w 582"/>
                <a:gd name="T7" fmla="*/ 130 h 455"/>
                <a:gd name="T8" fmla="*/ 27 w 582"/>
                <a:gd name="T9" fmla="*/ 126 h 455"/>
                <a:gd name="T10" fmla="*/ 25 w 582"/>
                <a:gd name="T11" fmla="*/ 123 h 455"/>
                <a:gd name="T12" fmla="*/ 21 w 582"/>
                <a:gd name="T13" fmla="*/ 116 h 455"/>
                <a:gd name="T14" fmla="*/ 17 w 582"/>
                <a:gd name="T15" fmla="*/ 113 h 455"/>
                <a:gd name="T16" fmla="*/ 16 w 582"/>
                <a:gd name="T17" fmla="*/ 111 h 455"/>
                <a:gd name="T18" fmla="*/ 18 w 582"/>
                <a:gd name="T19" fmla="*/ 103 h 455"/>
                <a:gd name="T20" fmla="*/ 13 w 582"/>
                <a:gd name="T21" fmla="*/ 92 h 455"/>
                <a:gd name="T22" fmla="*/ 4 w 582"/>
                <a:gd name="T23" fmla="*/ 84 h 455"/>
                <a:gd name="T24" fmla="*/ 2 w 582"/>
                <a:gd name="T25" fmla="*/ 79 h 455"/>
                <a:gd name="T26" fmla="*/ 0 w 582"/>
                <a:gd name="T27" fmla="*/ 5 h 455"/>
                <a:gd name="T28" fmla="*/ 177 w 582"/>
                <a:gd name="T29" fmla="*/ 0 h 455"/>
                <a:gd name="T30" fmla="*/ 177 w 582"/>
                <a:gd name="T31" fmla="*/ 6 h 455"/>
                <a:gd name="T32" fmla="*/ 185 w 582"/>
                <a:gd name="T33" fmla="*/ 21 h 455"/>
                <a:gd name="T34" fmla="*/ 186 w 582"/>
                <a:gd name="T35" fmla="*/ 35 h 455"/>
                <a:gd name="T36" fmla="*/ 190 w 582"/>
                <a:gd name="T37" fmla="*/ 43 h 455"/>
                <a:gd name="T38" fmla="*/ 194 w 582"/>
                <a:gd name="T39" fmla="*/ 47 h 455"/>
                <a:gd name="T40" fmla="*/ 194 w 582"/>
                <a:gd name="T41" fmla="*/ 54 h 455"/>
                <a:gd name="T42" fmla="*/ 186 w 582"/>
                <a:gd name="T43" fmla="*/ 58 h 455"/>
                <a:gd name="T44" fmla="*/ 184 w 582"/>
                <a:gd name="T45" fmla="*/ 61 h 455"/>
                <a:gd name="T46" fmla="*/ 180 w 582"/>
                <a:gd name="T47" fmla="*/ 77 h 455"/>
                <a:gd name="T48" fmla="*/ 169 w 582"/>
                <a:gd name="T49" fmla="*/ 94 h 455"/>
                <a:gd name="T50" fmla="*/ 159 w 582"/>
                <a:gd name="T51" fmla="*/ 126 h 455"/>
                <a:gd name="T52" fmla="*/ 158 w 582"/>
                <a:gd name="T53" fmla="*/ 149 h 455"/>
                <a:gd name="T54" fmla="*/ 35 w 582"/>
                <a:gd name="T55" fmla="*/ 152 h 455"/>
                <a:gd name="T56" fmla="*/ 35 w 582"/>
                <a:gd name="T57" fmla="*/ 152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2"/>
                <a:gd name="T88" fmla="*/ 0 h 455"/>
                <a:gd name="T89" fmla="*/ 582 w 582"/>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2" h="455">
                  <a:moveTo>
                    <a:pt x="105" y="455"/>
                  </a:moveTo>
                  <a:lnTo>
                    <a:pt x="99" y="421"/>
                  </a:lnTo>
                  <a:lnTo>
                    <a:pt x="84" y="396"/>
                  </a:lnTo>
                  <a:lnTo>
                    <a:pt x="77" y="389"/>
                  </a:lnTo>
                  <a:lnTo>
                    <a:pt x="81" y="377"/>
                  </a:lnTo>
                  <a:lnTo>
                    <a:pt x="74" y="369"/>
                  </a:lnTo>
                  <a:lnTo>
                    <a:pt x="64" y="348"/>
                  </a:lnTo>
                  <a:lnTo>
                    <a:pt x="51" y="337"/>
                  </a:lnTo>
                  <a:lnTo>
                    <a:pt x="48" y="331"/>
                  </a:lnTo>
                  <a:lnTo>
                    <a:pt x="55" y="307"/>
                  </a:lnTo>
                  <a:lnTo>
                    <a:pt x="39" y="275"/>
                  </a:lnTo>
                  <a:lnTo>
                    <a:pt x="13" y="252"/>
                  </a:lnTo>
                  <a:lnTo>
                    <a:pt x="5" y="237"/>
                  </a:lnTo>
                  <a:lnTo>
                    <a:pt x="0" y="16"/>
                  </a:lnTo>
                  <a:lnTo>
                    <a:pt x="532" y="0"/>
                  </a:lnTo>
                  <a:lnTo>
                    <a:pt x="532" y="19"/>
                  </a:lnTo>
                  <a:lnTo>
                    <a:pt x="555" y="64"/>
                  </a:lnTo>
                  <a:lnTo>
                    <a:pt x="558" y="106"/>
                  </a:lnTo>
                  <a:lnTo>
                    <a:pt x="569" y="129"/>
                  </a:lnTo>
                  <a:lnTo>
                    <a:pt x="581" y="141"/>
                  </a:lnTo>
                  <a:lnTo>
                    <a:pt x="582" y="161"/>
                  </a:lnTo>
                  <a:lnTo>
                    <a:pt x="558" y="175"/>
                  </a:lnTo>
                  <a:lnTo>
                    <a:pt x="553" y="182"/>
                  </a:lnTo>
                  <a:lnTo>
                    <a:pt x="540" y="229"/>
                  </a:lnTo>
                  <a:lnTo>
                    <a:pt x="506" y="282"/>
                  </a:lnTo>
                  <a:lnTo>
                    <a:pt x="477" y="376"/>
                  </a:lnTo>
                  <a:lnTo>
                    <a:pt x="474" y="445"/>
                  </a:lnTo>
                  <a:lnTo>
                    <a:pt x="105" y="455"/>
                  </a:lnTo>
                  <a:close/>
                </a:path>
              </a:pathLst>
            </a:custGeom>
            <a:solidFill>
              <a:srgbClr val="32660E">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369" name="Rectangle 105"/>
            <p:cNvSpPr>
              <a:spLocks noChangeArrowheads="1"/>
            </p:cNvSpPr>
            <p:nvPr/>
          </p:nvSpPr>
          <p:spPr bwMode="auto">
            <a:xfrm>
              <a:off x="2106" y="2220"/>
              <a:ext cx="144"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11</a:t>
              </a:r>
              <a:endParaRPr kumimoji="0" lang="en-US" sz="1800" b="0">
                <a:solidFill>
                  <a:schemeClr val="tx1"/>
                </a:solidFill>
                <a:latin typeface="Times New Roman"/>
                <a:cs typeface="Times New Roman"/>
              </a:endParaRPr>
            </a:p>
          </p:txBody>
        </p:sp>
        <p:sp>
          <p:nvSpPr>
            <p:cNvPr id="370" name="Freeform 107"/>
            <p:cNvSpPr>
              <a:spLocks/>
            </p:cNvSpPr>
            <p:nvPr/>
          </p:nvSpPr>
          <p:spPr bwMode="auto">
            <a:xfrm>
              <a:off x="1722" y="1961"/>
              <a:ext cx="816" cy="798"/>
            </a:xfrm>
            <a:custGeom>
              <a:avLst/>
              <a:gdLst>
                <a:gd name="T0" fmla="*/ 741 w 2448"/>
                <a:gd name="T1" fmla="*/ 219 h 2393"/>
                <a:gd name="T2" fmla="*/ 688 w 2448"/>
                <a:gd name="T3" fmla="*/ 207 h 2393"/>
                <a:gd name="T4" fmla="*/ 655 w 2448"/>
                <a:gd name="T5" fmla="*/ 212 h 2393"/>
                <a:gd name="T6" fmla="*/ 627 w 2448"/>
                <a:gd name="T7" fmla="*/ 212 h 2393"/>
                <a:gd name="T8" fmla="*/ 619 w 2448"/>
                <a:gd name="T9" fmla="*/ 212 h 2393"/>
                <a:gd name="T10" fmla="*/ 606 w 2448"/>
                <a:gd name="T11" fmla="*/ 205 h 2393"/>
                <a:gd name="T12" fmla="*/ 593 w 2448"/>
                <a:gd name="T13" fmla="*/ 222 h 2393"/>
                <a:gd name="T14" fmla="*/ 586 w 2448"/>
                <a:gd name="T15" fmla="*/ 208 h 2393"/>
                <a:gd name="T16" fmla="*/ 558 w 2448"/>
                <a:gd name="T17" fmla="*/ 203 h 2393"/>
                <a:gd name="T18" fmla="*/ 542 w 2448"/>
                <a:gd name="T19" fmla="*/ 199 h 2393"/>
                <a:gd name="T20" fmla="*/ 515 w 2448"/>
                <a:gd name="T21" fmla="*/ 194 h 2393"/>
                <a:gd name="T22" fmla="*/ 499 w 2448"/>
                <a:gd name="T23" fmla="*/ 187 h 2393"/>
                <a:gd name="T24" fmla="*/ 472 w 2448"/>
                <a:gd name="T25" fmla="*/ 181 h 2393"/>
                <a:gd name="T26" fmla="*/ 461 w 2448"/>
                <a:gd name="T27" fmla="*/ 165 h 2393"/>
                <a:gd name="T28" fmla="*/ 432 w 2448"/>
                <a:gd name="T29" fmla="*/ 157 h 2393"/>
                <a:gd name="T30" fmla="*/ 251 w 2448"/>
                <a:gd name="T31" fmla="*/ 0 h 2393"/>
                <a:gd name="T32" fmla="*/ 0 w 2448"/>
                <a:gd name="T33" fmla="*/ 313 h 2393"/>
                <a:gd name="T34" fmla="*/ 2 w 2448"/>
                <a:gd name="T35" fmla="*/ 326 h 2393"/>
                <a:gd name="T36" fmla="*/ 22 w 2448"/>
                <a:gd name="T37" fmla="*/ 353 h 2393"/>
                <a:gd name="T38" fmla="*/ 99 w 2448"/>
                <a:gd name="T39" fmla="*/ 429 h 2393"/>
                <a:gd name="T40" fmla="*/ 109 w 2448"/>
                <a:gd name="T41" fmla="*/ 454 h 2393"/>
                <a:gd name="T42" fmla="*/ 163 w 2448"/>
                <a:gd name="T43" fmla="*/ 533 h 2393"/>
                <a:gd name="T44" fmla="*/ 213 w 2448"/>
                <a:gd name="T45" fmla="*/ 542 h 2393"/>
                <a:gd name="T46" fmla="*/ 241 w 2448"/>
                <a:gd name="T47" fmla="*/ 497 h 2393"/>
                <a:gd name="T48" fmla="*/ 259 w 2448"/>
                <a:gd name="T49" fmla="*/ 492 h 2393"/>
                <a:gd name="T50" fmla="*/ 291 w 2448"/>
                <a:gd name="T51" fmla="*/ 502 h 2393"/>
                <a:gd name="T52" fmla="*/ 323 w 2448"/>
                <a:gd name="T53" fmla="*/ 517 h 2393"/>
                <a:gd name="T54" fmla="*/ 334 w 2448"/>
                <a:gd name="T55" fmla="*/ 525 h 2393"/>
                <a:gd name="T56" fmla="*/ 361 w 2448"/>
                <a:gd name="T57" fmla="*/ 561 h 2393"/>
                <a:gd name="T58" fmla="*/ 406 w 2448"/>
                <a:gd name="T59" fmla="*/ 645 h 2393"/>
                <a:gd name="T60" fmla="*/ 432 w 2448"/>
                <a:gd name="T61" fmla="*/ 674 h 2393"/>
                <a:gd name="T62" fmla="*/ 442 w 2448"/>
                <a:gd name="T63" fmla="*/ 718 h 2393"/>
                <a:gd name="T64" fmla="*/ 480 w 2448"/>
                <a:gd name="T65" fmla="*/ 763 h 2393"/>
                <a:gd name="T66" fmla="*/ 548 w 2448"/>
                <a:gd name="T67" fmla="*/ 784 h 2393"/>
                <a:gd name="T68" fmla="*/ 583 w 2448"/>
                <a:gd name="T69" fmla="*/ 791 h 2393"/>
                <a:gd name="T70" fmla="*/ 580 w 2448"/>
                <a:gd name="T71" fmla="*/ 780 h 2393"/>
                <a:gd name="T72" fmla="*/ 567 w 2448"/>
                <a:gd name="T73" fmla="*/ 703 h 2393"/>
                <a:gd name="T74" fmla="*/ 562 w 2448"/>
                <a:gd name="T75" fmla="*/ 693 h 2393"/>
                <a:gd name="T76" fmla="*/ 578 w 2448"/>
                <a:gd name="T77" fmla="*/ 666 h 2393"/>
                <a:gd name="T78" fmla="*/ 582 w 2448"/>
                <a:gd name="T79" fmla="*/ 654 h 2393"/>
                <a:gd name="T80" fmla="*/ 593 w 2448"/>
                <a:gd name="T81" fmla="*/ 628 h 2393"/>
                <a:gd name="T82" fmla="*/ 604 w 2448"/>
                <a:gd name="T83" fmla="*/ 628 h 2393"/>
                <a:gd name="T84" fmla="*/ 610 w 2448"/>
                <a:gd name="T85" fmla="*/ 617 h 2393"/>
                <a:gd name="T86" fmla="*/ 619 w 2448"/>
                <a:gd name="T87" fmla="*/ 616 h 2393"/>
                <a:gd name="T88" fmla="*/ 635 w 2448"/>
                <a:gd name="T89" fmla="*/ 607 h 2393"/>
                <a:gd name="T90" fmla="*/ 644 w 2448"/>
                <a:gd name="T91" fmla="*/ 592 h 2393"/>
                <a:gd name="T92" fmla="*/ 649 w 2448"/>
                <a:gd name="T93" fmla="*/ 597 h 2393"/>
                <a:gd name="T94" fmla="*/ 714 w 2448"/>
                <a:gd name="T95" fmla="*/ 564 h 2393"/>
                <a:gd name="T96" fmla="*/ 726 w 2448"/>
                <a:gd name="T97" fmla="*/ 527 h 2393"/>
                <a:gd name="T98" fmla="*/ 740 w 2448"/>
                <a:gd name="T99" fmla="*/ 523 h 2393"/>
                <a:gd name="T100" fmla="*/ 783 w 2448"/>
                <a:gd name="T101" fmla="*/ 517 h 2393"/>
                <a:gd name="T102" fmla="*/ 796 w 2448"/>
                <a:gd name="T103" fmla="*/ 510 h 2393"/>
                <a:gd name="T104" fmla="*/ 803 w 2448"/>
                <a:gd name="T105" fmla="*/ 494 h 2393"/>
                <a:gd name="T106" fmla="*/ 805 w 2448"/>
                <a:gd name="T107" fmla="*/ 462 h 2393"/>
                <a:gd name="T108" fmla="*/ 814 w 2448"/>
                <a:gd name="T109" fmla="*/ 438 h 2393"/>
                <a:gd name="T110" fmla="*/ 809 w 2448"/>
                <a:gd name="T111" fmla="*/ 396 h 2393"/>
                <a:gd name="T112" fmla="*/ 803 w 2448"/>
                <a:gd name="T113" fmla="*/ 380 h 2393"/>
                <a:gd name="T114" fmla="*/ 794 w 2448"/>
                <a:gd name="T115" fmla="*/ 356 h 2393"/>
                <a:gd name="T116" fmla="*/ 781 w 2448"/>
                <a:gd name="T117" fmla="*/ 231 h 2393"/>
                <a:gd name="T118" fmla="*/ 752 w 2448"/>
                <a:gd name="T119" fmla="*/ 224 h 23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448"/>
                <a:gd name="T181" fmla="*/ 0 h 2393"/>
                <a:gd name="T182" fmla="*/ 2448 w 2448"/>
                <a:gd name="T183" fmla="*/ 2393 h 23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448" h="2393">
                  <a:moveTo>
                    <a:pt x="2256" y="673"/>
                  </a:moveTo>
                  <a:lnTo>
                    <a:pt x="2247" y="671"/>
                  </a:lnTo>
                  <a:lnTo>
                    <a:pt x="2240" y="662"/>
                  </a:lnTo>
                  <a:lnTo>
                    <a:pt x="2224" y="657"/>
                  </a:lnTo>
                  <a:lnTo>
                    <a:pt x="2136" y="611"/>
                  </a:lnTo>
                  <a:lnTo>
                    <a:pt x="2131" y="616"/>
                  </a:lnTo>
                  <a:lnTo>
                    <a:pt x="2105" y="624"/>
                  </a:lnTo>
                  <a:lnTo>
                    <a:pt x="2065" y="620"/>
                  </a:lnTo>
                  <a:lnTo>
                    <a:pt x="2050" y="620"/>
                  </a:lnTo>
                  <a:lnTo>
                    <a:pt x="2037" y="621"/>
                  </a:lnTo>
                  <a:lnTo>
                    <a:pt x="2005" y="633"/>
                  </a:lnTo>
                  <a:lnTo>
                    <a:pt x="1965" y="636"/>
                  </a:lnTo>
                  <a:lnTo>
                    <a:pt x="1956" y="642"/>
                  </a:lnTo>
                  <a:lnTo>
                    <a:pt x="1926" y="665"/>
                  </a:lnTo>
                  <a:lnTo>
                    <a:pt x="1899" y="646"/>
                  </a:lnTo>
                  <a:lnTo>
                    <a:pt x="1882" y="636"/>
                  </a:lnTo>
                  <a:lnTo>
                    <a:pt x="1882" y="631"/>
                  </a:lnTo>
                  <a:lnTo>
                    <a:pt x="1878" y="627"/>
                  </a:lnTo>
                  <a:lnTo>
                    <a:pt x="1864" y="626"/>
                  </a:lnTo>
                  <a:lnTo>
                    <a:pt x="1857" y="636"/>
                  </a:lnTo>
                  <a:lnTo>
                    <a:pt x="1848" y="636"/>
                  </a:lnTo>
                  <a:lnTo>
                    <a:pt x="1828" y="630"/>
                  </a:lnTo>
                  <a:lnTo>
                    <a:pt x="1827" y="616"/>
                  </a:lnTo>
                  <a:lnTo>
                    <a:pt x="1819" y="614"/>
                  </a:lnTo>
                  <a:lnTo>
                    <a:pt x="1802" y="624"/>
                  </a:lnTo>
                  <a:lnTo>
                    <a:pt x="1788" y="643"/>
                  </a:lnTo>
                  <a:lnTo>
                    <a:pt x="1789" y="656"/>
                  </a:lnTo>
                  <a:lnTo>
                    <a:pt x="1778" y="665"/>
                  </a:lnTo>
                  <a:lnTo>
                    <a:pt x="1770" y="650"/>
                  </a:lnTo>
                  <a:lnTo>
                    <a:pt x="1774" y="631"/>
                  </a:lnTo>
                  <a:lnTo>
                    <a:pt x="1773" y="623"/>
                  </a:lnTo>
                  <a:lnTo>
                    <a:pt x="1757" y="623"/>
                  </a:lnTo>
                  <a:lnTo>
                    <a:pt x="1738" y="636"/>
                  </a:lnTo>
                  <a:lnTo>
                    <a:pt x="1731" y="636"/>
                  </a:lnTo>
                  <a:lnTo>
                    <a:pt x="1688" y="604"/>
                  </a:lnTo>
                  <a:lnTo>
                    <a:pt x="1673" y="608"/>
                  </a:lnTo>
                  <a:lnTo>
                    <a:pt x="1667" y="631"/>
                  </a:lnTo>
                  <a:lnTo>
                    <a:pt x="1633" y="624"/>
                  </a:lnTo>
                  <a:lnTo>
                    <a:pt x="1633" y="602"/>
                  </a:lnTo>
                  <a:lnTo>
                    <a:pt x="1626" y="598"/>
                  </a:lnTo>
                  <a:lnTo>
                    <a:pt x="1605" y="581"/>
                  </a:lnTo>
                  <a:lnTo>
                    <a:pt x="1605" y="574"/>
                  </a:lnTo>
                  <a:lnTo>
                    <a:pt x="1559" y="568"/>
                  </a:lnTo>
                  <a:lnTo>
                    <a:pt x="1546" y="581"/>
                  </a:lnTo>
                  <a:lnTo>
                    <a:pt x="1527" y="572"/>
                  </a:lnTo>
                  <a:lnTo>
                    <a:pt x="1515" y="555"/>
                  </a:lnTo>
                  <a:lnTo>
                    <a:pt x="1501" y="559"/>
                  </a:lnTo>
                  <a:lnTo>
                    <a:pt x="1498" y="562"/>
                  </a:lnTo>
                  <a:lnTo>
                    <a:pt x="1488" y="562"/>
                  </a:lnTo>
                  <a:lnTo>
                    <a:pt x="1470" y="553"/>
                  </a:lnTo>
                  <a:lnTo>
                    <a:pt x="1421" y="545"/>
                  </a:lnTo>
                  <a:lnTo>
                    <a:pt x="1417" y="542"/>
                  </a:lnTo>
                  <a:lnTo>
                    <a:pt x="1406" y="526"/>
                  </a:lnTo>
                  <a:lnTo>
                    <a:pt x="1408" y="516"/>
                  </a:lnTo>
                  <a:lnTo>
                    <a:pt x="1403" y="506"/>
                  </a:lnTo>
                  <a:lnTo>
                    <a:pt x="1382" y="494"/>
                  </a:lnTo>
                  <a:lnTo>
                    <a:pt x="1369" y="506"/>
                  </a:lnTo>
                  <a:lnTo>
                    <a:pt x="1333" y="509"/>
                  </a:lnTo>
                  <a:lnTo>
                    <a:pt x="1321" y="503"/>
                  </a:lnTo>
                  <a:lnTo>
                    <a:pt x="1295" y="471"/>
                  </a:lnTo>
                  <a:lnTo>
                    <a:pt x="1285" y="462"/>
                  </a:lnTo>
                  <a:lnTo>
                    <a:pt x="1266" y="458"/>
                  </a:lnTo>
                  <a:lnTo>
                    <a:pt x="1280" y="32"/>
                  </a:lnTo>
                  <a:lnTo>
                    <a:pt x="753" y="0"/>
                  </a:lnTo>
                  <a:lnTo>
                    <a:pt x="744" y="0"/>
                  </a:lnTo>
                  <a:lnTo>
                    <a:pt x="664" y="996"/>
                  </a:lnTo>
                  <a:lnTo>
                    <a:pt x="3" y="934"/>
                  </a:lnTo>
                  <a:lnTo>
                    <a:pt x="0" y="938"/>
                  </a:lnTo>
                  <a:lnTo>
                    <a:pt x="4" y="944"/>
                  </a:lnTo>
                  <a:lnTo>
                    <a:pt x="7" y="948"/>
                  </a:lnTo>
                  <a:lnTo>
                    <a:pt x="0" y="961"/>
                  </a:lnTo>
                  <a:lnTo>
                    <a:pt x="7" y="978"/>
                  </a:lnTo>
                  <a:lnTo>
                    <a:pt x="10" y="982"/>
                  </a:lnTo>
                  <a:lnTo>
                    <a:pt x="45" y="1004"/>
                  </a:lnTo>
                  <a:lnTo>
                    <a:pt x="53" y="1027"/>
                  </a:lnTo>
                  <a:lnTo>
                    <a:pt x="66" y="1058"/>
                  </a:lnTo>
                  <a:lnTo>
                    <a:pt x="101" y="1081"/>
                  </a:lnTo>
                  <a:lnTo>
                    <a:pt x="204" y="1204"/>
                  </a:lnTo>
                  <a:lnTo>
                    <a:pt x="289" y="1273"/>
                  </a:lnTo>
                  <a:lnTo>
                    <a:pt x="297" y="1285"/>
                  </a:lnTo>
                  <a:lnTo>
                    <a:pt x="302" y="1300"/>
                  </a:lnTo>
                  <a:lnTo>
                    <a:pt x="300" y="1319"/>
                  </a:lnTo>
                  <a:lnTo>
                    <a:pt x="307" y="1329"/>
                  </a:lnTo>
                  <a:lnTo>
                    <a:pt x="326" y="1361"/>
                  </a:lnTo>
                  <a:lnTo>
                    <a:pt x="324" y="1432"/>
                  </a:lnTo>
                  <a:lnTo>
                    <a:pt x="330" y="1452"/>
                  </a:lnTo>
                  <a:lnTo>
                    <a:pt x="360" y="1503"/>
                  </a:lnTo>
                  <a:lnTo>
                    <a:pt x="490" y="1598"/>
                  </a:lnTo>
                  <a:lnTo>
                    <a:pt x="579" y="1653"/>
                  </a:lnTo>
                  <a:lnTo>
                    <a:pt x="602" y="1656"/>
                  </a:lnTo>
                  <a:lnTo>
                    <a:pt x="619" y="1647"/>
                  </a:lnTo>
                  <a:lnTo>
                    <a:pt x="638" y="1624"/>
                  </a:lnTo>
                  <a:lnTo>
                    <a:pt x="654" y="1611"/>
                  </a:lnTo>
                  <a:lnTo>
                    <a:pt x="692" y="1524"/>
                  </a:lnTo>
                  <a:lnTo>
                    <a:pt x="709" y="1497"/>
                  </a:lnTo>
                  <a:lnTo>
                    <a:pt x="724" y="1490"/>
                  </a:lnTo>
                  <a:lnTo>
                    <a:pt x="754" y="1498"/>
                  </a:lnTo>
                  <a:lnTo>
                    <a:pt x="761" y="1497"/>
                  </a:lnTo>
                  <a:lnTo>
                    <a:pt x="767" y="1484"/>
                  </a:lnTo>
                  <a:lnTo>
                    <a:pt x="776" y="1474"/>
                  </a:lnTo>
                  <a:lnTo>
                    <a:pt x="793" y="1480"/>
                  </a:lnTo>
                  <a:lnTo>
                    <a:pt x="808" y="1490"/>
                  </a:lnTo>
                  <a:lnTo>
                    <a:pt x="858" y="1497"/>
                  </a:lnTo>
                  <a:lnTo>
                    <a:pt x="873" y="1504"/>
                  </a:lnTo>
                  <a:lnTo>
                    <a:pt x="903" y="1513"/>
                  </a:lnTo>
                  <a:lnTo>
                    <a:pt x="920" y="1506"/>
                  </a:lnTo>
                  <a:lnTo>
                    <a:pt x="960" y="1529"/>
                  </a:lnTo>
                  <a:lnTo>
                    <a:pt x="968" y="1550"/>
                  </a:lnTo>
                  <a:lnTo>
                    <a:pt x="976" y="1555"/>
                  </a:lnTo>
                  <a:lnTo>
                    <a:pt x="980" y="1563"/>
                  </a:lnTo>
                  <a:lnTo>
                    <a:pt x="986" y="1565"/>
                  </a:lnTo>
                  <a:lnTo>
                    <a:pt x="1003" y="1575"/>
                  </a:lnTo>
                  <a:lnTo>
                    <a:pt x="1026" y="1606"/>
                  </a:lnTo>
                  <a:lnTo>
                    <a:pt x="1064" y="1639"/>
                  </a:lnTo>
                  <a:lnTo>
                    <a:pt x="1083" y="1669"/>
                  </a:lnTo>
                  <a:lnTo>
                    <a:pt x="1084" y="1682"/>
                  </a:lnTo>
                  <a:lnTo>
                    <a:pt x="1142" y="1819"/>
                  </a:lnTo>
                  <a:lnTo>
                    <a:pt x="1151" y="1846"/>
                  </a:lnTo>
                  <a:lnTo>
                    <a:pt x="1213" y="1917"/>
                  </a:lnTo>
                  <a:lnTo>
                    <a:pt x="1217" y="1935"/>
                  </a:lnTo>
                  <a:lnTo>
                    <a:pt x="1261" y="1981"/>
                  </a:lnTo>
                  <a:lnTo>
                    <a:pt x="1272" y="1988"/>
                  </a:lnTo>
                  <a:lnTo>
                    <a:pt x="1290" y="2008"/>
                  </a:lnTo>
                  <a:lnTo>
                    <a:pt x="1295" y="2021"/>
                  </a:lnTo>
                  <a:lnTo>
                    <a:pt x="1292" y="2068"/>
                  </a:lnTo>
                  <a:lnTo>
                    <a:pt x="1306" y="2085"/>
                  </a:lnTo>
                  <a:lnTo>
                    <a:pt x="1311" y="2137"/>
                  </a:lnTo>
                  <a:lnTo>
                    <a:pt x="1325" y="2154"/>
                  </a:lnTo>
                  <a:lnTo>
                    <a:pt x="1369" y="2241"/>
                  </a:lnTo>
                  <a:lnTo>
                    <a:pt x="1373" y="2264"/>
                  </a:lnTo>
                  <a:lnTo>
                    <a:pt x="1404" y="2268"/>
                  </a:lnTo>
                  <a:lnTo>
                    <a:pt x="1439" y="2289"/>
                  </a:lnTo>
                  <a:lnTo>
                    <a:pt x="1481" y="2303"/>
                  </a:lnTo>
                  <a:lnTo>
                    <a:pt x="1543" y="2342"/>
                  </a:lnTo>
                  <a:lnTo>
                    <a:pt x="1626" y="2349"/>
                  </a:lnTo>
                  <a:lnTo>
                    <a:pt x="1643" y="2351"/>
                  </a:lnTo>
                  <a:lnTo>
                    <a:pt x="1688" y="2382"/>
                  </a:lnTo>
                  <a:lnTo>
                    <a:pt x="1711" y="2393"/>
                  </a:lnTo>
                  <a:lnTo>
                    <a:pt x="1731" y="2367"/>
                  </a:lnTo>
                  <a:lnTo>
                    <a:pt x="1750" y="2372"/>
                  </a:lnTo>
                  <a:lnTo>
                    <a:pt x="1757" y="2365"/>
                  </a:lnTo>
                  <a:lnTo>
                    <a:pt x="1757" y="2352"/>
                  </a:lnTo>
                  <a:lnTo>
                    <a:pt x="1738" y="2346"/>
                  </a:lnTo>
                  <a:lnTo>
                    <a:pt x="1741" y="2339"/>
                  </a:lnTo>
                  <a:lnTo>
                    <a:pt x="1722" y="2316"/>
                  </a:lnTo>
                  <a:lnTo>
                    <a:pt x="1695" y="2212"/>
                  </a:lnTo>
                  <a:lnTo>
                    <a:pt x="1681" y="2171"/>
                  </a:lnTo>
                  <a:lnTo>
                    <a:pt x="1702" y="2109"/>
                  </a:lnTo>
                  <a:lnTo>
                    <a:pt x="1698" y="2088"/>
                  </a:lnTo>
                  <a:lnTo>
                    <a:pt x="1693" y="2085"/>
                  </a:lnTo>
                  <a:lnTo>
                    <a:pt x="1688" y="2083"/>
                  </a:lnTo>
                  <a:lnTo>
                    <a:pt x="1685" y="2079"/>
                  </a:lnTo>
                  <a:lnTo>
                    <a:pt x="1685" y="2075"/>
                  </a:lnTo>
                  <a:lnTo>
                    <a:pt x="1688" y="2071"/>
                  </a:lnTo>
                  <a:lnTo>
                    <a:pt x="1715" y="2053"/>
                  </a:lnTo>
                  <a:lnTo>
                    <a:pt x="1733" y="1997"/>
                  </a:lnTo>
                  <a:lnTo>
                    <a:pt x="1718" y="1991"/>
                  </a:lnTo>
                  <a:lnTo>
                    <a:pt x="1714" y="1964"/>
                  </a:lnTo>
                  <a:lnTo>
                    <a:pt x="1727" y="1946"/>
                  </a:lnTo>
                  <a:lnTo>
                    <a:pt x="1747" y="1961"/>
                  </a:lnTo>
                  <a:lnTo>
                    <a:pt x="1778" y="1938"/>
                  </a:lnTo>
                  <a:lnTo>
                    <a:pt x="1786" y="1909"/>
                  </a:lnTo>
                  <a:lnTo>
                    <a:pt x="1770" y="1897"/>
                  </a:lnTo>
                  <a:lnTo>
                    <a:pt x="1778" y="1883"/>
                  </a:lnTo>
                  <a:lnTo>
                    <a:pt x="1785" y="1886"/>
                  </a:lnTo>
                  <a:lnTo>
                    <a:pt x="1793" y="1888"/>
                  </a:lnTo>
                  <a:lnTo>
                    <a:pt x="1800" y="1880"/>
                  </a:lnTo>
                  <a:lnTo>
                    <a:pt x="1811" y="1884"/>
                  </a:lnTo>
                  <a:lnTo>
                    <a:pt x="1821" y="1884"/>
                  </a:lnTo>
                  <a:lnTo>
                    <a:pt x="1830" y="1881"/>
                  </a:lnTo>
                  <a:lnTo>
                    <a:pt x="1831" y="1874"/>
                  </a:lnTo>
                  <a:lnTo>
                    <a:pt x="1831" y="1849"/>
                  </a:lnTo>
                  <a:lnTo>
                    <a:pt x="1834" y="1842"/>
                  </a:lnTo>
                  <a:lnTo>
                    <a:pt x="1843" y="1841"/>
                  </a:lnTo>
                  <a:lnTo>
                    <a:pt x="1847" y="1845"/>
                  </a:lnTo>
                  <a:lnTo>
                    <a:pt x="1856" y="1846"/>
                  </a:lnTo>
                  <a:lnTo>
                    <a:pt x="1902" y="1835"/>
                  </a:lnTo>
                  <a:lnTo>
                    <a:pt x="1908" y="1832"/>
                  </a:lnTo>
                  <a:lnTo>
                    <a:pt x="1909" y="1823"/>
                  </a:lnTo>
                  <a:lnTo>
                    <a:pt x="1905" y="1819"/>
                  </a:lnTo>
                  <a:lnTo>
                    <a:pt x="1882" y="1805"/>
                  </a:lnTo>
                  <a:lnTo>
                    <a:pt x="1882" y="1794"/>
                  </a:lnTo>
                  <a:lnTo>
                    <a:pt x="1925" y="1783"/>
                  </a:lnTo>
                  <a:lnTo>
                    <a:pt x="1931" y="1774"/>
                  </a:lnTo>
                  <a:lnTo>
                    <a:pt x="1944" y="1770"/>
                  </a:lnTo>
                  <a:lnTo>
                    <a:pt x="1947" y="1774"/>
                  </a:lnTo>
                  <a:lnTo>
                    <a:pt x="1941" y="1779"/>
                  </a:lnTo>
                  <a:lnTo>
                    <a:pt x="1948" y="1791"/>
                  </a:lnTo>
                  <a:lnTo>
                    <a:pt x="1956" y="1791"/>
                  </a:lnTo>
                  <a:lnTo>
                    <a:pt x="1964" y="1784"/>
                  </a:lnTo>
                  <a:lnTo>
                    <a:pt x="2030" y="1763"/>
                  </a:lnTo>
                  <a:lnTo>
                    <a:pt x="2143" y="1691"/>
                  </a:lnTo>
                  <a:lnTo>
                    <a:pt x="2148" y="1663"/>
                  </a:lnTo>
                  <a:lnTo>
                    <a:pt x="2199" y="1618"/>
                  </a:lnTo>
                  <a:lnTo>
                    <a:pt x="2202" y="1611"/>
                  </a:lnTo>
                  <a:lnTo>
                    <a:pt x="2179" y="1580"/>
                  </a:lnTo>
                  <a:lnTo>
                    <a:pt x="2185" y="1556"/>
                  </a:lnTo>
                  <a:lnTo>
                    <a:pt x="2219" y="1542"/>
                  </a:lnTo>
                  <a:lnTo>
                    <a:pt x="2225" y="1542"/>
                  </a:lnTo>
                  <a:lnTo>
                    <a:pt x="2221" y="1569"/>
                  </a:lnTo>
                  <a:lnTo>
                    <a:pt x="2224" y="1578"/>
                  </a:lnTo>
                  <a:lnTo>
                    <a:pt x="2264" y="1573"/>
                  </a:lnTo>
                  <a:lnTo>
                    <a:pt x="2270" y="1584"/>
                  </a:lnTo>
                  <a:lnTo>
                    <a:pt x="2350" y="1549"/>
                  </a:lnTo>
                  <a:lnTo>
                    <a:pt x="2396" y="1543"/>
                  </a:lnTo>
                  <a:lnTo>
                    <a:pt x="2399" y="1542"/>
                  </a:lnTo>
                  <a:lnTo>
                    <a:pt x="2396" y="1537"/>
                  </a:lnTo>
                  <a:lnTo>
                    <a:pt x="2389" y="1529"/>
                  </a:lnTo>
                  <a:lnTo>
                    <a:pt x="2385" y="1514"/>
                  </a:lnTo>
                  <a:lnTo>
                    <a:pt x="2390" y="1507"/>
                  </a:lnTo>
                  <a:lnTo>
                    <a:pt x="2395" y="1494"/>
                  </a:lnTo>
                  <a:lnTo>
                    <a:pt x="2409" y="1480"/>
                  </a:lnTo>
                  <a:lnTo>
                    <a:pt x="2426" y="1432"/>
                  </a:lnTo>
                  <a:lnTo>
                    <a:pt x="2412" y="1410"/>
                  </a:lnTo>
                  <a:lnTo>
                    <a:pt x="2412" y="1396"/>
                  </a:lnTo>
                  <a:lnTo>
                    <a:pt x="2416" y="1384"/>
                  </a:lnTo>
                  <a:lnTo>
                    <a:pt x="2415" y="1371"/>
                  </a:lnTo>
                  <a:lnTo>
                    <a:pt x="2419" y="1344"/>
                  </a:lnTo>
                  <a:lnTo>
                    <a:pt x="2434" y="1333"/>
                  </a:lnTo>
                  <a:lnTo>
                    <a:pt x="2442" y="1312"/>
                  </a:lnTo>
                  <a:lnTo>
                    <a:pt x="2448" y="1273"/>
                  </a:lnTo>
                  <a:lnTo>
                    <a:pt x="2448" y="1248"/>
                  </a:lnTo>
                  <a:lnTo>
                    <a:pt x="2442" y="1214"/>
                  </a:lnTo>
                  <a:lnTo>
                    <a:pt x="2428" y="1189"/>
                  </a:lnTo>
                  <a:lnTo>
                    <a:pt x="2421" y="1182"/>
                  </a:lnTo>
                  <a:lnTo>
                    <a:pt x="2425" y="1170"/>
                  </a:lnTo>
                  <a:lnTo>
                    <a:pt x="2418" y="1162"/>
                  </a:lnTo>
                  <a:lnTo>
                    <a:pt x="2408" y="1141"/>
                  </a:lnTo>
                  <a:lnTo>
                    <a:pt x="2395" y="1131"/>
                  </a:lnTo>
                  <a:lnTo>
                    <a:pt x="2392" y="1124"/>
                  </a:lnTo>
                  <a:lnTo>
                    <a:pt x="2399" y="1100"/>
                  </a:lnTo>
                  <a:lnTo>
                    <a:pt x="2383" y="1069"/>
                  </a:lnTo>
                  <a:lnTo>
                    <a:pt x="2357" y="1045"/>
                  </a:lnTo>
                  <a:lnTo>
                    <a:pt x="2348" y="1030"/>
                  </a:lnTo>
                  <a:lnTo>
                    <a:pt x="2344" y="809"/>
                  </a:lnTo>
                  <a:lnTo>
                    <a:pt x="2344" y="692"/>
                  </a:lnTo>
                  <a:lnTo>
                    <a:pt x="2315" y="685"/>
                  </a:lnTo>
                  <a:lnTo>
                    <a:pt x="2292" y="695"/>
                  </a:lnTo>
                  <a:lnTo>
                    <a:pt x="2283" y="694"/>
                  </a:lnTo>
                  <a:lnTo>
                    <a:pt x="2256" y="673"/>
                  </a:lnTo>
                  <a:close/>
                </a:path>
              </a:pathLst>
            </a:custGeom>
            <a:solidFill>
              <a:srgbClr val="32660E">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371" name="Freeform 108"/>
            <p:cNvSpPr>
              <a:spLocks/>
            </p:cNvSpPr>
            <p:nvPr/>
          </p:nvSpPr>
          <p:spPr bwMode="auto">
            <a:xfrm>
              <a:off x="1567" y="1980"/>
              <a:ext cx="402" cy="327"/>
            </a:xfrm>
            <a:custGeom>
              <a:avLst/>
              <a:gdLst>
                <a:gd name="T0" fmla="*/ 36 w 1207"/>
                <a:gd name="T1" fmla="*/ 67 h 983"/>
                <a:gd name="T2" fmla="*/ 0 w 1207"/>
                <a:gd name="T3" fmla="*/ 321 h 983"/>
                <a:gd name="T4" fmla="*/ 0 w 1207"/>
                <a:gd name="T5" fmla="*/ 321 h 983"/>
                <a:gd name="T6" fmla="*/ 53 w 1207"/>
                <a:gd name="T7" fmla="*/ 327 h 983"/>
                <a:gd name="T8" fmla="*/ 58 w 1207"/>
                <a:gd name="T9" fmla="*/ 295 h 983"/>
                <a:gd name="T10" fmla="*/ 159 w 1207"/>
                <a:gd name="T11" fmla="*/ 308 h 983"/>
                <a:gd name="T12" fmla="*/ 158 w 1207"/>
                <a:gd name="T13" fmla="*/ 306 h 983"/>
                <a:gd name="T14" fmla="*/ 156 w 1207"/>
                <a:gd name="T15" fmla="*/ 301 h 983"/>
                <a:gd name="T16" fmla="*/ 158 w 1207"/>
                <a:gd name="T17" fmla="*/ 296 h 983"/>
                <a:gd name="T18" fmla="*/ 157 w 1207"/>
                <a:gd name="T19" fmla="*/ 295 h 983"/>
                <a:gd name="T20" fmla="*/ 156 w 1207"/>
                <a:gd name="T21" fmla="*/ 293 h 983"/>
                <a:gd name="T22" fmla="*/ 157 w 1207"/>
                <a:gd name="T23" fmla="*/ 292 h 983"/>
                <a:gd name="T24" fmla="*/ 377 w 1207"/>
                <a:gd name="T25" fmla="*/ 312 h 983"/>
                <a:gd name="T26" fmla="*/ 402 w 1207"/>
                <a:gd name="T27" fmla="*/ 0 h 983"/>
                <a:gd name="T28" fmla="*/ 401 w 1207"/>
                <a:gd name="T29" fmla="*/ 0 h 983"/>
                <a:gd name="T30" fmla="*/ 354 w 1207"/>
                <a:gd name="T31" fmla="*/ 7 h 983"/>
                <a:gd name="T32" fmla="*/ 307 w 1207"/>
                <a:gd name="T33" fmla="*/ 25 h 983"/>
                <a:gd name="T34" fmla="*/ 235 w 1207"/>
                <a:gd name="T35" fmla="*/ 38 h 983"/>
                <a:gd name="T36" fmla="*/ 198 w 1207"/>
                <a:gd name="T37" fmla="*/ 52 h 983"/>
                <a:gd name="T38" fmla="*/ 157 w 1207"/>
                <a:gd name="T39" fmla="*/ 45 h 983"/>
                <a:gd name="T40" fmla="*/ 135 w 1207"/>
                <a:gd name="T41" fmla="*/ 58 h 983"/>
                <a:gd name="T42" fmla="*/ 95 w 1207"/>
                <a:gd name="T43" fmla="*/ 65 h 983"/>
                <a:gd name="T44" fmla="*/ 74 w 1207"/>
                <a:gd name="T45" fmla="*/ 67 h 983"/>
                <a:gd name="T46" fmla="*/ 54 w 1207"/>
                <a:gd name="T47" fmla="*/ 67 h 983"/>
                <a:gd name="T48" fmla="*/ 36 w 1207"/>
                <a:gd name="T49" fmla="*/ 65 h 983"/>
                <a:gd name="T50" fmla="*/ 36 w 1207"/>
                <a:gd name="T51" fmla="*/ 67 h 983"/>
                <a:gd name="T52" fmla="*/ 36 w 1207"/>
                <a:gd name="T53" fmla="*/ 67 h 98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07"/>
                <a:gd name="T82" fmla="*/ 0 h 983"/>
                <a:gd name="T83" fmla="*/ 1207 w 1207"/>
                <a:gd name="T84" fmla="*/ 983 h 98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07" h="983">
                  <a:moveTo>
                    <a:pt x="109" y="200"/>
                  </a:moveTo>
                  <a:lnTo>
                    <a:pt x="0" y="965"/>
                  </a:lnTo>
                  <a:lnTo>
                    <a:pt x="0" y="966"/>
                  </a:lnTo>
                  <a:lnTo>
                    <a:pt x="160" y="983"/>
                  </a:lnTo>
                  <a:lnTo>
                    <a:pt x="173" y="887"/>
                  </a:lnTo>
                  <a:lnTo>
                    <a:pt x="477" y="925"/>
                  </a:lnTo>
                  <a:lnTo>
                    <a:pt x="474" y="921"/>
                  </a:lnTo>
                  <a:lnTo>
                    <a:pt x="467" y="904"/>
                  </a:lnTo>
                  <a:lnTo>
                    <a:pt x="474" y="891"/>
                  </a:lnTo>
                  <a:lnTo>
                    <a:pt x="472" y="887"/>
                  </a:lnTo>
                  <a:lnTo>
                    <a:pt x="467" y="881"/>
                  </a:lnTo>
                  <a:lnTo>
                    <a:pt x="470" y="877"/>
                  </a:lnTo>
                  <a:lnTo>
                    <a:pt x="1132" y="939"/>
                  </a:lnTo>
                  <a:lnTo>
                    <a:pt x="1207" y="0"/>
                  </a:lnTo>
                  <a:lnTo>
                    <a:pt x="1204" y="0"/>
                  </a:lnTo>
                  <a:lnTo>
                    <a:pt x="1064" y="22"/>
                  </a:lnTo>
                  <a:lnTo>
                    <a:pt x="923" y="75"/>
                  </a:lnTo>
                  <a:lnTo>
                    <a:pt x="707" y="113"/>
                  </a:lnTo>
                  <a:lnTo>
                    <a:pt x="594" y="156"/>
                  </a:lnTo>
                  <a:lnTo>
                    <a:pt x="470" y="135"/>
                  </a:lnTo>
                  <a:lnTo>
                    <a:pt x="405" y="173"/>
                  </a:lnTo>
                  <a:lnTo>
                    <a:pt x="285" y="195"/>
                  </a:lnTo>
                  <a:lnTo>
                    <a:pt x="221" y="200"/>
                  </a:lnTo>
                  <a:lnTo>
                    <a:pt x="162" y="200"/>
                  </a:lnTo>
                  <a:lnTo>
                    <a:pt x="107" y="195"/>
                  </a:lnTo>
                  <a:lnTo>
                    <a:pt x="109" y="200"/>
                  </a:lnTo>
                  <a:close/>
                </a:path>
              </a:pathLst>
            </a:custGeom>
            <a:solidFill>
              <a:srgbClr val="32660E">
                <a:alpha val="50195"/>
              </a:srgbClr>
            </a:solidFill>
            <a:ln w="9525">
              <a:noFill/>
              <a:round/>
              <a:headEnd/>
              <a:tailEnd/>
            </a:ln>
          </p:spPr>
          <p:txBody>
            <a:bodyPr>
              <a:prstTxWarp prst="textNoShape">
                <a:avLst/>
              </a:prstTxWarp>
            </a:bodyPr>
            <a:lstStyle/>
            <a:p>
              <a:endParaRPr lang="en-US">
                <a:latin typeface="Times New Roman"/>
                <a:cs typeface="Times New Roman"/>
              </a:endParaRPr>
            </a:p>
          </p:txBody>
        </p:sp>
        <p:sp>
          <p:nvSpPr>
            <p:cNvPr id="372" name="Freeform 109"/>
            <p:cNvSpPr>
              <a:spLocks/>
            </p:cNvSpPr>
            <p:nvPr/>
          </p:nvSpPr>
          <p:spPr bwMode="auto">
            <a:xfrm>
              <a:off x="2329" y="2222"/>
              <a:ext cx="22" cy="23"/>
            </a:xfrm>
            <a:custGeom>
              <a:avLst/>
              <a:gdLst>
                <a:gd name="T0" fmla="*/ 11 w 68"/>
                <a:gd name="T1" fmla="*/ 23 h 69"/>
                <a:gd name="T2" fmla="*/ 16 w 68"/>
                <a:gd name="T3" fmla="*/ 22 h 69"/>
                <a:gd name="T4" fmla="*/ 21 w 68"/>
                <a:gd name="T5" fmla="*/ 17 h 69"/>
                <a:gd name="T6" fmla="*/ 22 w 68"/>
                <a:gd name="T7" fmla="*/ 12 h 69"/>
                <a:gd name="T8" fmla="*/ 22 w 68"/>
                <a:gd name="T9" fmla="*/ 12 h 69"/>
                <a:gd name="T10" fmla="*/ 21 w 68"/>
                <a:gd name="T11" fmla="*/ 6 h 69"/>
                <a:gd name="T12" fmla="*/ 16 w 68"/>
                <a:gd name="T13" fmla="*/ 2 h 69"/>
                <a:gd name="T14" fmla="*/ 11 w 68"/>
                <a:gd name="T15" fmla="*/ 0 h 69"/>
                <a:gd name="T16" fmla="*/ 11 w 68"/>
                <a:gd name="T17" fmla="*/ 0 h 69"/>
                <a:gd name="T18" fmla="*/ 6 w 68"/>
                <a:gd name="T19" fmla="*/ 2 h 69"/>
                <a:gd name="T20" fmla="*/ 2 w 68"/>
                <a:gd name="T21" fmla="*/ 6 h 69"/>
                <a:gd name="T22" fmla="*/ 0 w 68"/>
                <a:gd name="T23" fmla="*/ 12 h 69"/>
                <a:gd name="T24" fmla="*/ 0 w 68"/>
                <a:gd name="T25" fmla="*/ 12 h 69"/>
                <a:gd name="T26" fmla="*/ 2 w 68"/>
                <a:gd name="T27" fmla="*/ 17 h 69"/>
                <a:gd name="T28" fmla="*/ 6 w 68"/>
                <a:gd name="T29" fmla="*/ 22 h 69"/>
                <a:gd name="T30" fmla="*/ 11 w 68"/>
                <a:gd name="T31" fmla="*/ 23 h 69"/>
                <a:gd name="T32" fmla="*/ 11 w 68"/>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69"/>
                <a:gd name="T53" fmla="*/ 68 w 68"/>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69">
                  <a:moveTo>
                    <a:pt x="35" y="69"/>
                  </a:moveTo>
                  <a:lnTo>
                    <a:pt x="50" y="65"/>
                  </a:lnTo>
                  <a:lnTo>
                    <a:pt x="64" y="51"/>
                  </a:lnTo>
                  <a:lnTo>
                    <a:pt x="68" y="35"/>
                  </a:lnTo>
                  <a:lnTo>
                    <a:pt x="64" y="18"/>
                  </a:lnTo>
                  <a:lnTo>
                    <a:pt x="50" y="6"/>
                  </a:lnTo>
                  <a:lnTo>
                    <a:pt x="35" y="0"/>
                  </a:lnTo>
                  <a:lnTo>
                    <a:pt x="18" y="6"/>
                  </a:lnTo>
                  <a:lnTo>
                    <a:pt x="5" y="18"/>
                  </a:lnTo>
                  <a:lnTo>
                    <a:pt x="0" y="35"/>
                  </a:lnTo>
                  <a:lnTo>
                    <a:pt x="5" y="51"/>
                  </a:lnTo>
                  <a:lnTo>
                    <a:pt x="18" y="65"/>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373" name="Rectangle 110"/>
            <p:cNvSpPr>
              <a:spLocks noChangeArrowheads="1"/>
            </p:cNvSpPr>
            <p:nvPr/>
          </p:nvSpPr>
          <p:spPr bwMode="auto">
            <a:xfrm>
              <a:off x="2412" y="2586"/>
              <a:ext cx="339"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Dallas</a:t>
              </a:r>
              <a:endParaRPr kumimoji="0" lang="en-US" sz="1400" b="0" i="1" dirty="0">
                <a:solidFill>
                  <a:schemeClr val="tx1"/>
                </a:solidFill>
                <a:latin typeface="Times New Roman"/>
                <a:cs typeface="Times New Roman"/>
              </a:endParaRPr>
            </a:p>
          </p:txBody>
        </p:sp>
        <p:sp>
          <p:nvSpPr>
            <p:cNvPr id="374" name="Freeform 111"/>
            <p:cNvSpPr>
              <a:spLocks/>
            </p:cNvSpPr>
            <p:nvPr/>
          </p:nvSpPr>
          <p:spPr bwMode="auto">
            <a:xfrm>
              <a:off x="2341" y="2236"/>
              <a:ext cx="40" cy="435"/>
            </a:xfrm>
            <a:custGeom>
              <a:avLst/>
              <a:gdLst/>
              <a:ahLst/>
              <a:cxnLst>
                <a:cxn ang="0">
                  <a:pos x="120" y="1304"/>
                </a:cxn>
                <a:cxn ang="0">
                  <a:pos x="0" y="1304"/>
                </a:cxn>
                <a:cxn ang="0">
                  <a:pos x="0" y="0"/>
                </a:cxn>
              </a:cxnLst>
              <a:rect l="0" t="0" r="r" b="b"/>
              <a:pathLst>
                <a:path w="120" h="1304">
                  <a:moveTo>
                    <a:pt x="120" y="1304"/>
                  </a:moveTo>
                  <a:lnTo>
                    <a:pt x="0" y="1304"/>
                  </a:lnTo>
                  <a:lnTo>
                    <a:pt x="0" y="0"/>
                  </a:lnTo>
                </a:path>
              </a:pathLst>
            </a:custGeom>
            <a:noFill/>
            <a:ln w="19050">
              <a:solidFill>
                <a:srgbClr val="000000"/>
              </a:solidFill>
              <a:prstDash val="solid"/>
              <a:round/>
              <a:headEnd/>
              <a:tailEnd type="oval" w="med" len="me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75" name="Freeform 208"/>
            <p:cNvSpPr>
              <a:spLocks/>
            </p:cNvSpPr>
            <p:nvPr/>
          </p:nvSpPr>
          <p:spPr bwMode="auto">
            <a:xfrm>
              <a:off x="2504" y="2225"/>
              <a:ext cx="194" cy="152"/>
            </a:xfrm>
            <a:custGeom>
              <a:avLst/>
              <a:gdLst>
                <a:gd name="T0" fmla="*/ 35 w 582"/>
                <a:gd name="T1" fmla="*/ 152 h 455"/>
                <a:gd name="T2" fmla="*/ 33 w 582"/>
                <a:gd name="T3" fmla="*/ 141 h 455"/>
                <a:gd name="T4" fmla="*/ 28 w 582"/>
                <a:gd name="T5" fmla="*/ 132 h 455"/>
                <a:gd name="T6" fmla="*/ 26 w 582"/>
                <a:gd name="T7" fmla="*/ 130 h 455"/>
                <a:gd name="T8" fmla="*/ 27 w 582"/>
                <a:gd name="T9" fmla="*/ 126 h 455"/>
                <a:gd name="T10" fmla="*/ 25 w 582"/>
                <a:gd name="T11" fmla="*/ 123 h 455"/>
                <a:gd name="T12" fmla="*/ 21 w 582"/>
                <a:gd name="T13" fmla="*/ 116 h 455"/>
                <a:gd name="T14" fmla="*/ 17 w 582"/>
                <a:gd name="T15" fmla="*/ 113 h 455"/>
                <a:gd name="T16" fmla="*/ 16 w 582"/>
                <a:gd name="T17" fmla="*/ 111 h 455"/>
                <a:gd name="T18" fmla="*/ 18 w 582"/>
                <a:gd name="T19" fmla="*/ 103 h 455"/>
                <a:gd name="T20" fmla="*/ 13 w 582"/>
                <a:gd name="T21" fmla="*/ 92 h 455"/>
                <a:gd name="T22" fmla="*/ 4 w 582"/>
                <a:gd name="T23" fmla="*/ 84 h 455"/>
                <a:gd name="T24" fmla="*/ 2 w 582"/>
                <a:gd name="T25" fmla="*/ 79 h 455"/>
                <a:gd name="T26" fmla="*/ 0 w 582"/>
                <a:gd name="T27" fmla="*/ 5 h 455"/>
                <a:gd name="T28" fmla="*/ 177 w 582"/>
                <a:gd name="T29" fmla="*/ 0 h 455"/>
                <a:gd name="T30" fmla="*/ 177 w 582"/>
                <a:gd name="T31" fmla="*/ 6 h 455"/>
                <a:gd name="T32" fmla="*/ 185 w 582"/>
                <a:gd name="T33" fmla="*/ 21 h 455"/>
                <a:gd name="T34" fmla="*/ 186 w 582"/>
                <a:gd name="T35" fmla="*/ 35 h 455"/>
                <a:gd name="T36" fmla="*/ 190 w 582"/>
                <a:gd name="T37" fmla="*/ 43 h 455"/>
                <a:gd name="T38" fmla="*/ 194 w 582"/>
                <a:gd name="T39" fmla="*/ 47 h 455"/>
                <a:gd name="T40" fmla="*/ 194 w 582"/>
                <a:gd name="T41" fmla="*/ 54 h 455"/>
                <a:gd name="T42" fmla="*/ 186 w 582"/>
                <a:gd name="T43" fmla="*/ 58 h 455"/>
                <a:gd name="T44" fmla="*/ 184 w 582"/>
                <a:gd name="T45" fmla="*/ 61 h 455"/>
                <a:gd name="T46" fmla="*/ 180 w 582"/>
                <a:gd name="T47" fmla="*/ 77 h 455"/>
                <a:gd name="T48" fmla="*/ 169 w 582"/>
                <a:gd name="T49" fmla="*/ 94 h 455"/>
                <a:gd name="T50" fmla="*/ 159 w 582"/>
                <a:gd name="T51" fmla="*/ 126 h 455"/>
                <a:gd name="T52" fmla="*/ 158 w 582"/>
                <a:gd name="T53" fmla="*/ 149 h 455"/>
                <a:gd name="T54" fmla="*/ 35 w 582"/>
                <a:gd name="T55" fmla="*/ 152 h 455"/>
                <a:gd name="T56" fmla="*/ 35 w 582"/>
                <a:gd name="T57" fmla="*/ 152 h 455"/>
                <a:gd name="T58" fmla="*/ 35 w 582"/>
                <a:gd name="T59" fmla="*/ 152 h 45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2"/>
                <a:gd name="T91" fmla="*/ 0 h 455"/>
                <a:gd name="T92" fmla="*/ 582 w 582"/>
                <a:gd name="T93" fmla="*/ 455 h 45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2" h="455">
                  <a:moveTo>
                    <a:pt x="105" y="455"/>
                  </a:moveTo>
                  <a:lnTo>
                    <a:pt x="99" y="421"/>
                  </a:lnTo>
                  <a:lnTo>
                    <a:pt x="84" y="396"/>
                  </a:lnTo>
                  <a:lnTo>
                    <a:pt x="77" y="389"/>
                  </a:lnTo>
                  <a:lnTo>
                    <a:pt x="81" y="377"/>
                  </a:lnTo>
                  <a:lnTo>
                    <a:pt x="74" y="369"/>
                  </a:lnTo>
                  <a:lnTo>
                    <a:pt x="64" y="348"/>
                  </a:lnTo>
                  <a:lnTo>
                    <a:pt x="51" y="337"/>
                  </a:lnTo>
                  <a:lnTo>
                    <a:pt x="48" y="331"/>
                  </a:lnTo>
                  <a:lnTo>
                    <a:pt x="55" y="307"/>
                  </a:lnTo>
                  <a:lnTo>
                    <a:pt x="39" y="275"/>
                  </a:lnTo>
                  <a:lnTo>
                    <a:pt x="13" y="252"/>
                  </a:lnTo>
                  <a:lnTo>
                    <a:pt x="5" y="237"/>
                  </a:lnTo>
                  <a:lnTo>
                    <a:pt x="0" y="16"/>
                  </a:lnTo>
                  <a:lnTo>
                    <a:pt x="532" y="0"/>
                  </a:lnTo>
                  <a:lnTo>
                    <a:pt x="532" y="19"/>
                  </a:lnTo>
                  <a:lnTo>
                    <a:pt x="555" y="64"/>
                  </a:lnTo>
                  <a:lnTo>
                    <a:pt x="558" y="106"/>
                  </a:lnTo>
                  <a:lnTo>
                    <a:pt x="569" y="129"/>
                  </a:lnTo>
                  <a:lnTo>
                    <a:pt x="581" y="141"/>
                  </a:lnTo>
                  <a:lnTo>
                    <a:pt x="582" y="161"/>
                  </a:lnTo>
                  <a:lnTo>
                    <a:pt x="558" y="175"/>
                  </a:lnTo>
                  <a:lnTo>
                    <a:pt x="553" y="182"/>
                  </a:lnTo>
                  <a:lnTo>
                    <a:pt x="540" y="229"/>
                  </a:lnTo>
                  <a:lnTo>
                    <a:pt x="506" y="282"/>
                  </a:lnTo>
                  <a:lnTo>
                    <a:pt x="477" y="376"/>
                  </a:lnTo>
                  <a:lnTo>
                    <a:pt x="474" y="445"/>
                  </a:lnTo>
                  <a:lnTo>
                    <a:pt x="105" y="45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76" name="Freeform 209"/>
            <p:cNvSpPr>
              <a:spLocks/>
            </p:cNvSpPr>
            <p:nvPr/>
          </p:nvSpPr>
          <p:spPr bwMode="auto">
            <a:xfrm>
              <a:off x="1722" y="1961"/>
              <a:ext cx="816" cy="798"/>
            </a:xfrm>
            <a:custGeom>
              <a:avLst/>
              <a:gdLst>
                <a:gd name="T0" fmla="*/ 741 w 2448"/>
                <a:gd name="T1" fmla="*/ 219 h 2393"/>
                <a:gd name="T2" fmla="*/ 688 w 2448"/>
                <a:gd name="T3" fmla="*/ 207 h 2393"/>
                <a:gd name="T4" fmla="*/ 655 w 2448"/>
                <a:gd name="T5" fmla="*/ 212 h 2393"/>
                <a:gd name="T6" fmla="*/ 627 w 2448"/>
                <a:gd name="T7" fmla="*/ 212 h 2393"/>
                <a:gd name="T8" fmla="*/ 619 w 2448"/>
                <a:gd name="T9" fmla="*/ 212 h 2393"/>
                <a:gd name="T10" fmla="*/ 606 w 2448"/>
                <a:gd name="T11" fmla="*/ 205 h 2393"/>
                <a:gd name="T12" fmla="*/ 593 w 2448"/>
                <a:gd name="T13" fmla="*/ 222 h 2393"/>
                <a:gd name="T14" fmla="*/ 586 w 2448"/>
                <a:gd name="T15" fmla="*/ 208 h 2393"/>
                <a:gd name="T16" fmla="*/ 558 w 2448"/>
                <a:gd name="T17" fmla="*/ 203 h 2393"/>
                <a:gd name="T18" fmla="*/ 542 w 2448"/>
                <a:gd name="T19" fmla="*/ 199 h 2393"/>
                <a:gd name="T20" fmla="*/ 515 w 2448"/>
                <a:gd name="T21" fmla="*/ 194 h 2393"/>
                <a:gd name="T22" fmla="*/ 499 w 2448"/>
                <a:gd name="T23" fmla="*/ 187 h 2393"/>
                <a:gd name="T24" fmla="*/ 472 w 2448"/>
                <a:gd name="T25" fmla="*/ 181 h 2393"/>
                <a:gd name="T26" fmla="*/ 461 w 2448"/>
                <a:gd name="T27" fmla="*/ 165 h 2393"/>
                <a:gd name="T28" fmla="*/ 432 w 2448"/>
                <a:gd name="T29" fmla="*/ 157 h 2393"/>
                <a:gd name="T30" fmla="*/ 251 w 2448"/>
                <a:gd name="T31" fmla="*/ 0 h 2393"/>
                <a:gd name="T32" fmla="*/ 0 w 2448"/>
                <a:gd name="T33" fmla="*/ 313 h 2393"/>
                <a:gd name="T34" fmla="*/ 2 w 2448"/>
                <a:gd name="T35" fmla="*/ 326 h 2393"/>
                <a:gd name="T36" fmla="*/ 22 w 2448"/>
                <a:gd name="T37" fmla="*/ 353 h 2393"/>
                <a:gd name="T38" fmla="*/ 99 w 2448"/>
                <a:gd name="T39" fmla="*/ 429 h 2393"/>
                <a:gd name="T40" fmla="*/ 109 w 2448"/>
                <a:gd name="T41" fmla="*/ 454 h 2393"/>
                <a:gd name="T42" fmla="*/ 163 w 2448"/>
                <a:gd name="T43" fmla="*/ 533 h 2393"/>
                <a:gd name="T44" fmla="*/ 213 w 2448"/>
                <a:gd name="T45" fmla="*/ 542 h 2393"/>
                <a:gd name="T46" fmla="*/ 241 w 2448"/>
                <a:gd name="T47" fmla="*/ 497 h 2393"/>
                <a:gd name="T48" fmla="*/ 259 w 2448"/>
                <a:gd name="T49" fmla="*/ 492 h 2393"/>
                <a:gd name="T50" fmla="*/ 291 w 2448"/>
                <a:gd name="T51" fmla="*/ 502 h 2393"/>
                <a:gd name="T52" fmla="*/ 323 w 2448"/>
                <a:gd name="T53" fmla="*/ 517 h 2393"/>
                <a:gd name="T54" fmla="*/ 334 w 2448"/>
                <a:gd name="T55" fmla="*/ 525 h 2393"/>
                <a:gd name="T56" fmla="*/ 361 w 2448"/>
                <a:gd name="T57" fmla="*/ 561 h 2393"/>
                <a:gd name="T58" fmla="*/ 406 w 2448"/>
                <a:gd name="T59" fmla="*/ 645 h 2393"/>
                <a:gd name="T60" fmla="*/ 432 w 2448"/>
                <a:gd name="T61" fmla="*/ 674 h 2393"/>
                <a:gd name="T62" fmla="*/ 442 w 2448"/>
                <a:gd name="T63" fmla="*/ 718 h 2393"/>
                <a:gd name="T64" fmla="*/ 480 w 2448"/>
                <a:gd name="T65" fmla="*/ 763 h 2393"/>
                <a:gd name="T66" fmla="*/ 548 w 2448"/>
                <a:gd name="T67" fmla="*/ 784 h 2393"/>
                <a:gd name="T68" fmla="*/ 583 w 2448"/>
                <a:gd name="T69" fmla="*/ 791 h 2393"/>
                <a:gd name="T70" fmla="*/ 580 w 2448"/>
                <a:gd name="T71" fmla="*/ 780 h 2393"/>
                <a:gd name="T72" fmla="*/ 567 w 2448"/>
                <a:gd name="T73" fmla="*/ 703 h 2393"/>
                <a:gd name="T74" fmla="*/ 562 w 2448"/>
                <a:gd name="T75" fmla="*/ 693 h 2393"/>
                <a:gd name="T76" fmla="*/ 578 w 2448"/>
                <a:gd name="T77" fmla="*/ 666 h 2393"/>
                <a:gd name="T78" fmla="*/ 582 w 2448"/>
                <a:gd name="T79" fmla="*/ 654 h 2393"/>
                <a:gd name="T80" fmla="*/ 593 w 2448"/>
                <a:gd name="T81" fmla="*/ 628 h 2393"/>
                <a:gd name="T82" fmla="*/ 604 w 2448"/>
                <a:gd name="T83" fmla="*/ 628 h 2393"/>
                <a:gd name="T84" fmla="*/ 610 w 2448"/>
                <a:gd name="T85" fmla="*/ 617 h 2393"/>
                <a:gd name="T86" fmla="*/ 619 w 2448"/>
                <a:gd name="T87" fmla="*/ 616 h 2393"/>
                <a:gd name="T88" fmla="*/ 635 w 2448"/>
                <a:gd name="T89" fmla="*/ 607 h 2393"/>
                <a:gd name="T90" fmla="*/ 644 w 2448"/>
                <a:gd name="T91" fmla="*/ 592 h 2393"/>
                <a:gd name="T92" fmla="*/ 649 w 2448"/>
                <a:gd name="T93" fmla="*/ 597 h 2393"/>
                <a:gd name="T94" fmla="*/ 714 w 2448"/>
                <a:gd name="T95" fmla="*/ 564 h 2393"/>
                <a:gd name="T96" fmla="*/ 726 w 2448"/>
                <a:gd name="T97" fmla="*/ 527 h 2393"/>
                <a:gd name="T98" fmla="*/ 740 w 2448"/>
                <a:gd name="T99" fmla="*/ 523 h 2393"/>
                <a:gd name="T100" fmla="*/ 783 w 2448"/>
                <a:gd name="T101" fmla="*/ 517 h 2393"/>
                <a:gd name="T102" fmla="*/ 796 w 2448"/>
                <a:gd name="T103" fmla="*/ 510 h 2393"/>
                <a:gd name="T104" fmla="*/ 803 w 2448"/>
                <a:gd name="T105" fmla="*/ 494 h 2393"/>
                <a:gd name="T106" fmla="*/ 805 w 2448"/>
                <a:gd name="T107" fmla="*/ 462 h 2393"/>
                <a:gd name="T108" fmla="*/ 814 w 2448"/>
                <a:gd name="T109" fmla="*/ 438 h 2393"/>
                <a:gd name="T110" fmla="*/ 809 w 2448"/>
                <a:gd name="T111" fmla="*/ 396 h 2393"/>
                <a:gd name="T112" fmla="*/ 803 w 2448"/>
                <a:gd name="T113" fmla="*/ 380 h 2393"/>
                <a:gd name="T114" fmla="*/ 794 w 2448"/>
                <a:gd name="T115" fmla="*/ 356 h 2393"/>
                <a:gd name="T116" fmla="*/ 781 w 2448"/>
                <a:gd name="T117" fmla="*/ 231 h 2393"/>
                <a:gd name="T118" fmla="*/ 752 w 2448"/>
                <a:gd name="T119" fmla="*/ 224 h 23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448"/>
                <a:gd name="T181" fmla="*/ 0 h 2393"/>
                <a:gd name="T182" fmla="*/ 2448 w 2448"/>
                <a:gd name="T183" fmla="*/ 2393 h 23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448" h="2393">
                  <a:moveTo>
                    <a:pt x="2256" y="673"/>
                  </a:moveTo>
                  <a:lnTo>
                    <a:pt x="2247" y="671"/>
                  </a:lnTo>
                  <a:lnTo>
                    <a:pt x="2240" y="662"/>
                  </a:lnTo>
                  <a:lnTo>
                    <a:pt x="2224" y="657"/>
                  </a:lnTo>
                  <a:lnTo>
                    <a:pt x="2136" y="611"/>
                  </a:lnTo>
                  <a:lnTo>
                    <a:pt x="2131" y="616"/>
                  </a:lnTo>
                  <a:lnTo>
                    <a:pt x="2105" y="624"/>
                  </a:lnTo>
                  <a:lnTo>
                    <a:pt x="2065" y="620"/>
                  </a:lnTo>
                  <a:lnTo>
                    <a:pt x="2050" y="620"/>
                  </a:lnTo>
                  <a:lnTo>
                    <a:pt x="2037" y="621"/>
                  </a:lnTo>
                  <a:lnTo>
                    <a:pt x="2005" y="633"/>
                  </a:lnTo>
                  <a:lnTo>
                    <a:pt x="1965" y="636"/>
                  </a:lnTo>
                  <a:lnTo>
                    <a:pt x="1956" y="642"/>
                  </a:lnTo>
                  <a:lnTo>
                    <a:pt x="1926" y="665"/>
                  </a:lnTo>
                  <a:lnTo>
                    <a:pt x="1899" y="646"/>
                  </a:lnTo>
                  <a:lnTo>
                    <a:pt x="1882" y="636"/>
                  </a:lnTo>
                  <a:lnTo>
                    <a:pt x="1882" y="631"/>
                  </a:lnTo>
                  <a:lnTo>
                    <a:pt x="1878" y="627"/>
                  </a:lnTo>
                  <a:lnTo>
                    <a:pt x="1864" y="626"/>
                  </a:lnTo>
                  <a:lnTo>
                    <a:pt x="1857" y="636"/>
                  </a:lnTo>
                  <a:lnTo>
                    <a:pt x="1848" y="636"/>
                  </a:lnTo>
                  <a:lnTo>
                    <a:pt x="1828" y="630"/>
                  </a:lnTo>
                  <a:lnTo>
                    <a:pt x="1827" y="616"/>
                  </a:lnTo>
                  <a:lnTo>
                    <a:pt x="1819" y="614"/>
                  </a:lnTo>
                  <a:lnTo>
                    <a:pt x="1802" y="624"/>
                  </a:lnTo>
                  <a:lnTo>
                    <a:pt x="1788" y="643"/>
                  </a:lnTo>
                  <a:lnTo>
                    <a:pt x="1789" y="656"/>
                  </a:lnTo>
                  <a:lnTo>
                    <a:pt x="1778" y="665"/>
                  </a:lnTo>
                  <a:lnTo>
                    <a:pt x="1770" y="650"/>
                  </a:lnTo>
                  <a:lnTo>
                    <a:pt x="1774" y="631"/>
                  </a:lnTo>
                  <a:lnTo>
                    <a:pt x="1773" y="623"/>
                  </a:lnTo>
                  <a:lnTo>
                    <a:pt x="1757" y="623"/>
                  </a:lnTo>
                  <a:lnTo>
                    <a:pt x="1738" y="636"/>
                  </a:lnTo>
                  <a:lnTo>
                    <a:pt x="1731" y="636"/>
                  </a:lnTo>
                  <a:lnTo>
                    <a:pt x="1688" y="604"/>
                  </a:lnTo>
                  <a:lnTo>
                    <a:pt x="1673" y="608"/>
                  </a:lnTo>
                  <a:lnTo>
                    <a:pt x="1667" y="631"/>
                  </a:lnTo>
                  <a:lnTo>
                    <a:pt x="1633" y="624"/>
                  </a:lnTo>
                  <a:lnTo>
                    <a:pt x="1633" y="602"/>
                  </a:lnTo>
                  <a:lnTo>
                    <a:pt x="1626" y="598"/>
                  </a:lnTo>
                  <a:lnTo>
                    <a:pt x="1605" y="581"/>
                  </a:lnTo>
                  <a:lnTo>
                    <a:pt x="1605" y="574"/>
                  </a:lnTo>
                  <a:lnTo>
                    <a:pt x="1559" y="568"/>
                  </a:lnTo>
                  <a:lnTo>
                    <a:pt x="1546" y="581"/>
                  </a:lnTo>
                  <a:lnTo>
                    <a:pt x="1527" y="572"/>
                  </a:lnTo>
                  <a:lnTo>
                    <a:pt x="1515" y="555"/>
                  </a:lnTo>
                  <a:lnTo>
                    <a:pt x="1501" y="559"/>
                  </a:lnTo>
                  <a:lnTo>
                    <a:pt x="1498" y="562"/>
                  </a:lnTo>
                  <a:lnTo>
                    <a:pt x="1488" y="562"/>
                  </a:lnTo>
                  <a:lnTo>
                    <a:pt x="1470" y="553"/>
                  </a:lnTo>
                  <a:lnTo>
                    <a:pt x="1421" y="545"/>
                  </a:lnTo>
                  <a:lnTo>
                    <a:pt x="1417" y="542"/>
                  </a:lnTo>
                  <a:lnTo>
                    <a:pt x="1406" y="526"/>
                  </a:lnTo>
                  <a:lnTo>
                    <a:pt x="1408" y="516"/>
                  </a:lnTo>
                  <a:lnTo>
                    <a:pt x="1403" y="506"/>
                  </a:lnTo>
                  <a:lnTo>
                    <a:pt x="1382" y="494"/>
                  </a:lnTo>
                  <a:lnTo>
                    <a:pt x="1369" y="506"/>
                  </a:lnTo>
                  <a:lnTo>
                    <a:pt x="1333" y="509"/>
                  </a:lnTo>
                  <a:lnTo>
                    <a:pt x="1321" y="503"/>
                  </a:lnTo>
                  <a:lnTo>
                    <a:pt x="1295" y="471"/>
                  </a:lnTo>
                  <a:lnTo>
                    <a:pt x="1285" y="462"/>
                  </a:lnTo>
                  <a:lnTo>
                    <a:pt x="1266" y="458"/>
                  </a:lnTo>
                  <a:lnTo>
                    <a:pt x="1280" y="32"/>
                  </a:lnTo>
                  <a:lnTo>
                    <a:pt x="753" y="0"/>
                  </a:lnTo>
                  <a:lnTo>
                    <a:pt x="744" y="0"/>
                  </a:lnTo>
                  <a:lnTo>
                    <a:pt x="664" y="996"/>
                  </a:lnTo>
                  <a:lnTo>
                    <a:pt x="3" y="934"/>
                  </a:lnTo>
                  <a:lnTo>
                    <a:pt x="0" y="938"/>
                  </a:lnTo>
                  <a:lnTo>
                    <a:pt x="4" y="944"/>
                  </a:lnTo>
                  <a:lnTo>
                    <a:pt x="7" y="948"/>
                  </a:lnTo>
                  <a:lnTo>
                    <a:pt x="0" y="961"/>
                  </a:lnTo>
                  <a:lnTo>
                    <a:pt x="7" y="978"/>
                  </a:lnTo>
                  <a:lnTo>
                    <a:pt x="10" y="982"/>
                  </a:lnTo>
                  <a:lnTo>
                    <a:pt x="45" y="1004"/>
                  </a:lnTo>
                  <a:lnTo>
                    <a:pt x="53" y="1027"/>
                  </a:lnTo>
                  <a:lnTo>
                    <a:pt x="66" y="1058"/>
                  </a:lnTo>
                  <a:lnTo>
                    <a:pt x="101" y="1081"/>
                  </a:lnTo>
                  <a:lnTo>
                    <a:pt x="204" y="1204"/>
                  </a:lnTo>
                  <a:lnTo>
                    <a:pt x="289" y="1273"/>
                  </a:lnTo>
                  <a:lnTo>
                    <a:pt x="297" y="1285"/>
                  </a:lnTo>
                  <a:lnTo>
                    <a:pt x="302" y="1300"/>
                  </a:lnTo>
                  <a:lnTo>
                    <a:pt x="300" y="1319"/>
                  </a:lnTo>
                  <a:lnTo>
                    <a:pt x="307" y="1329"/>
                  </a:lnTo>
                  <a:lnTo>
                    <a:pt x="326" y="1361"/>
                  </a:lnTo>
                  <a:lnTo>
                    <a:pt x="324" y="1432"/>
                  </a:lnTo>
                  <a:lnTo>
                    <a:pt x="330" y="1452"/>
                  </a:lnTo>
                  <a:lnTo>
                    <a:pt x="360" y="1503"/>
                  </a:lnTo>
                  <a:lnTo>
                    <a:pt x="490" y="1598"/>
                  </a:lnTo>
                  <a:lnTo>
                    <a:pt x="579" y="1653"/>
                  </a:lnTo>
                  <a:lnTo>
                    <a:pt x="602" y="1656"/>
                  </a:lnTo>
                  <a:lnTo>
                    <a:pt x="619" y="1647"/>
                  </a:lnTo>
                  <a:lnTo>
                    <a:pt x="638" y="1624"/>
                  </a:lnTo>
                  <a:lnTo>
                    <a:pt x="654" y="1611"/>
                  </a:lnTo>
                  <a:lnTo>
                    <a:pt x="692" y="1524"/>
                  </a:lnTo>
                  <a:lnTo>
                    <a:pt x="709" y="1497"/>
                  </a:lnTo>
                  <a:lnTo>
                    <a:pt x="724" y="1490"/>
                  </a:lnTo>
                  <a:lnTo>
                    <a:pt x="754" y="1498"/>
                  </a:lnTo>
                  <a:lnTo>
                    <a:pt x="761" y="1497"/>
                  </a:lnTo>
                  <a:lnTo>
                    <a:pt x="767" y="1484"/>
                  </a:lnTo>
                  <a:lnTo>
                    <a:pt x="776" y="1474"/>
                  </a:lnTo>
                  <a:lnTo>
                    <a:pt x="793" y="1480"/>
                  </a:lnTo>
                  <a:lnTo>
                    <a:pt x="808" y="1490"/>
                  </a:lnTo>
                  <a:lnTo>
                    <a:pt x="858" y="1497"/>
                  </a:lnTo>
                  <a:lnTo>
                    <a:pt x="873" y="1504"/>
                  </a:lnTo>
                  <a:lnTo>
                    <a:pt x="903" y="1513"/>
                  </a:lnTo>
                  <a:lnTo>
                    <a:pt x="920" y="1506"/>
                  </a:lnTo>
                  <a:lnTo>
                    <a:pt x="960" y="1529"/>
                  </a:lnTo>
                  <a:lnTo>
                    <a:pt x="968" y="1550"/>
                  </a:lnTo>
                  <a:lnTo>
                    <a:pt x="976" y="1555"/>
                  </a:lnTo>
                  <a:lnTo>
                    <a:pt x="980" y="1563"/>
                  </a:lnTo>
                  <a:lnTo>
                    <a:pt x="986" y="1565"/>
                  </a:lnTo>
                  <a:lnTo>
                    <a:pt x="1003" y="1575"/>
                  </a:lnTo>
                  <a:lnTo>
                    <a:pt x="1026" y="1606"/>
                  </a:lnTo>
                  <a:lnTo>
                    <a:pt x="1064" y="1639"/>
                  </a:lnTo>
                  <a:lnTo>
                    <a:pt x="1083" y="1669"/>
                  </a:lnTo>
                  <a:lnTo>
                    <a:pt x="1084" y="1682"/>
                  </a:lnTo>
                  <a:lnTo>
                    <a:pt x="1142" y="1819"/>
                  </a:lnTo>
                  <a:lnTo>
                    <a:pt x="1151" y="1846"/>
                  </a:lnTo>
                  <a:lnTo>
                    <a:pt x="1213" y="1917"/>
                  </a:lnTo>
                  <a:lnTo>
                    <a:pt x="1217" y="1935"/>
                  </a:lnTo>
                  <a:lnTo>
                    <a:pt x="1261" y="1981"/>
                  </a:lnTo>
                  <a:lnTo>
                    <a:pt x="1272" y="1988"/>
                  </a:lnTo>
                  <a:lnTo>
                    <a:pt x="1290" y="2008"/>
                  </a:lnTo>
                  <a:lnTo>
                    <a:pt x="1295" y="2021"/>
                  </a:lnTo>
                  <a:lnTo>
                    <a:pt x="1292" y="2068"/>
                  </a:lnTo>
                  <a:lnTo>
                    <a:pt x="1306" y="2085"/>
                  </a:lnTo>
                  <a:lnTo>
                    <a:pt x="1311" y="2137"/>
                  </a:lnTo>
                  <a:lnTo>
                    <a:pt x="1325" y="2154"/>
                  </a:lnTo>
                  <a:lnTo>
                    <a:pt x="1369" y="2241"/>
                  </a:lnTo>
                  <a:lnTo>
                    <a:pt x="1373" y="2264"/>
                  </a:lnTo>
                  <a:lnTo>
                    <a:pt x="1404" y="2268"/>
                  </a:lnTo>
                  <a:lnTo>
                    <a:pt x="1439" y="2289"/>
                  </a:lnTo>
                  <a:lnTo>
                    <a:pt x="1481" y="2303"/>
                  </a:lnTo>
                  <a:lnTo>
                    <a:pt x="1543" y="2342"/>
                  </a:lnTo>
                  <a:lnTo>
                    <a:pt x="1626" y="2349"/>
                  </a:lnTo>
                  <a:lnTo>
                    <a:pt x="1643" y="2351"/>
                  </a:lnTo>
                  <a:lnTo>
                    <a:pt x="1688" y="2382"/>
                  </a:lnTo>
                  <a:lnTo>
                    <a:pt x="1711" y="2393"/>
                  </a:lnTo>
                  <a:lnTo>
                    <a:pt x="1731" y="2367"/>
                  </a:lnTo>
                  <a:lnTo>
                    <a:pt x="1750" y="2372"/>
                  </a:lnTo>
                  <a:lnTo>
                    <a:pt x="1757" y="2365"/>
                  </a:lnTo>
                  <a:lnTo>
                    <a:pt x="1757" y="2352"/>
                  </a:lnTo>
                  <a:lnTo>
                    <a:pt x="1738" y="2346"/>
                  </a:lnTo>
                  <a:lnTo>
                    <a:pt x="1741" y="2339"/>
                  </a:lnTo>
                  <a:lnTo>
                    <a:pt x="1722" y="2316"/>
                  </a:lnTo>
                  <a:lnTo>
                    <a:pt x="1695" y="2212"/>
                  </a:lnTo>
                  <a:lnTo>
                    <a:pt x="1681" y="2171"/>
                  </a:lnTo>
                  <a:lnTo>
                    <a:pt x="1702" y="2109"/>
                  </a:lnTo>
                  <a:lnTo>
                    <a:pt x="1698" y="2088"/>
                  </a:lnTo>
                  <a:lnTo>
                    <a:pt x="1693" y="2085"/>
                  </a:lnTo>
                  <a:lnTo>
                    <a:pt x="1688" y="2083"/>
                  </a:lnTo>
                  <a:lnTo>
                    <a:pt x="1685" y="2079"/>
                  </a:lnTo>
                  <a:lnTo>
                    <a:pt x="1685" y="2075"/>
                  </a:lnTo>
                  <a:lnTo>
                    <a:pt x="1688" y="2071"/>
                  </a:lnTo>
                  <a:lnTo>
                    <a:pt x="1715" y="2053"/>
                  </a:lnTo>
                  <a:lnTo>
                    <a:pt x="1733" y="1997"/>
                  </a:lnTo>
                  <a:lnTo>
                    <a:pt x="1718" y="1991"/>
                  </a:lnTo>
                  <a:lnTo>
                    <a:pt x="1714" y="1964"/>
                  </a:lnTo>
                  <a:lnTo>
                    <a:pt x="1727" y="1946"/>
                  </a:lnTo>
                  <a:lnTo>
                    <a:pt x="1747" y="1961"/>
                  </a:lnTo>
                  <a:lnTo>
                    <a:pt x="1778" y="1938"/>
                  </a:lnTo>
                  <a:lnTo>
                    <a:pt x="1786" y="1909"/>
                  </a:lnTo>
                  <a:lnTo>
                    <a:pt x="1770" y="1897"/>
                  </a:lnTo>
                  <a:lnTo>
                    <a:pt x="1778" y="1883"/>
                  </a:lnTo>
                  <a:lnTo>
                    <a:pt x="1785" y="1886"/>
                  </a:lnTo>
                  <a:lnTo>
                    <a:pt x="1793" y="1888"/>
                  </a:lnTo>
                  <a:lnTo>
                    <a:pt x="1800" y="1880"/>
                  </a:lnTo>
                  <a:lnTo>
                    <a:pt x="1811" y="1884"/>
                  </a:lnTo>
                  <a:lnTo>
                    <a:pt x="1821" y="1884"/>
                  </a:lnTo>
                  <a:lnTo>
                    <a:pt x="1830" y="1881"/>
                  </a:lnTo>
                  <a:lnTo>
                    <a:pt x="1831" y="1874"/>
                  </a:lnTo>
                  <a:lnTo>
                    <a:pt x="1831" y="1849"/>
                  </a:lnTo>
                  <a:lnTo>
                    <a:pt x="1834" y="1842"/>
                  </a:lnTo>
                  <a:lnTo>
                    <a:pt x="1843" y="1841"/>
                  </a:lnTo>
                  <a:lnTo>
                    <a:pt x="1847" y="1845"/>
                  </a:lnTo>
                  <a:lnTo>
                    <a:pt x="1856" y="1846"/>
                  </a:lnTo>
                  <a:lnTo>
                    <a:pt x="1902" y="1835"/>
                  </a:lnTo>
                  <a:lnTo>
                    <a:pt x="1908" y="1832"/>
                  </a:lnTo>
                  <a:lnTo>
                    <a:pt x="1909" y="1823"/>
                  </a:lnTo>
                  <a:lnTo>
                    <a:pt x="1905" y="1819"/>
                  </a:lnTo>
                  <a:lnTo>
                    <a:pt x="1882" y="1805"/>
                  </a:lnTo>
                  <a:lnTo>
                    <a:pt x="1882" y="1794"/>
                  </a:lnTo>
                  <a:lnTo>
                    <a:pt x="1925" y="1783"/>
                  </a:lnTo>
                  <a:lnTo>
                    <a:pt x="1931" y="1774"/>
                  </a:lnTo>
                  <a:lnTo>
                    <a:pt x="1944" y="1770"/>
                  </a:lnTo>
                  <a:lnTo>
                    <a:pt x="1947" y="1774"/>
                  </a:lnTo>
                  <a:lnTo>
                    <a:pt x="1941" y="1779"/>
                  </a:lnTo>
                  <a:lnTo>
                    <a:pt x="1948" y="1791"/>
                  </a:lnTo>
                  <a:lnTo>
                    <a:pt x="1956" y="1791"/>
                  </a:lnTo>
                  <a:lnTo>
                    <a:pt x="1964" y="1784"/>
                  </a:lnTo>
                  <a:lnTo>
                    <a:pt x="2030" y="1763"/>
                  </a:lnTo>
                  <a:lnTo>
                    <a:pt x="2143" y="1691"/>
                  </a:lnTo>
                  <a:lnTo>
                    <a:pt x="2148" y="1663"/>
                  </a:lnTo>
                  <a:lnTo>
                    <a:pt x="2199" y="1618"/>
                  </a:lnTo>
                  <a:lnTo>
                    <a:pt x="2202" y="1611"/>
                  </a:lnTo>
                  <a:lnTo>
                    <a:pt x="2179" y="1580"/>
                  </a:lnTo>
                  <a:lnTo>
                    <a:pt x="2185" y="1556"/>
                  </a:lnTo>
                  <a:lnTo>
                    <a:pt x="2219" y="1542"/>
                  </a:lnTo>
                  <a:lnTo>
                    <a:pt x="2225" y="1542"/>
                  </a:lnTo>
                  <a:lnTo>
                    <a:pt x="2221" y="1569"/>
                  </a:lnTo>
                  <a:lnTo>
                    <a:pt x="2224" y="1578"/>
                  </a:lnTo>
                  <a:lnTo>
                    <a:pt x="2264" y="1573"/>
                  </a:lnTo>
                  <a:lnTo>
                    <a:pt x="2270" y="1584"/>
                  </a:lnTo>
                  <a:lnTo>
                    <a:pt x="2350" y="1549"/>
                  </a:lnTo>
                  <a:lnTo>
                    <a:pt x="2396" y="1543"/>
                  </a:lnTo>
                  <a:lnTo>
                    <a:pt x="2399" y="1542"/>
                  </a:lnTo>
                  <a:lnTo>
                    <a:pt x="2396" y="1537"/>
                  </a:lnTo>
                  <a:lnTo>
                    <a:pt x="2389" y="1529"/>
                  </a:lnTo>
                  <a:lnTo>
                    <a:pt x="2385" y="1514"/>
                  </a:lnTo>
                  <a:lnTo>
                    <a:pt x="2390" y="1507"/>
                  </a:lnTo>
                  <a:lnTo>
                    <a:pt x="2395" y="1494"/>
                  </a:lnTo>
                  <a:lnTo>
                    <a:pt x="2409" y="1480"/>
                  </a:lnTo>
                  <a:lnTo>
                    <a:pt x="2426" y="1432"/>
                  </a:lnTo>
                  <a:lnTo>
                    <a:pt x="2412" y="1410"/>
                  </a:lnTo>
                  <a:lnTo>
                    <a:pt x="2412" y="1396"/>
                  </a:lnTo>
                  <a:lnTo>
                    <a:pt x="2416" y="1384"/>
                  </a:lnTo>
                  <a:lnTo>
                    <a:pt x="2415" y="1371"/>
                  </a:lnTo>
                  <a:lnTo>
                    <a:pt x="2419" y="1344"/>
                  </a:lnTo>
                  <a:lnTo>
                    <a:pt x="2434" y="1333"/>
                  </a:lnTo>
                  <a:lnTo>
                    <a:pt x="2442" y="1312"/>
                  </a:lnTo>
                  <a:lnTo>
                    <a:pt x="2448" y="1273"/>
                  </a:lnTo>
                  <a:lnTo>
                    <a:pt x="2448" y="1248"/>
                  </a:lnTo>
                  <a:lnTo>
                    <a:pt x="2442" y="1214"/>
                  </a:lnTo>
                  <a:lnTo>
                    <a:pt x="2428" y="1189"/>
                  </a:lnTo>
                  <a:lnTo>
                    <a:pt x="2421" y="1182"/>
                  </a:lnTo>
                  <a:lnTo>
                    <a:pt x="2425" y="1170"/>
                  </a:lnTo>
                  <a:lnTo>
                    <a:pt x="2418" y="1162"/>
                  </a:lnTo>
                  <a:lnTo>
                    <a:pt x="2408" y="1141"/>
                  </a:lnTo>
                  <a:lnTo>
                    <a:pt x="2395" y="1131"/>
                  </a:lnTo>
                  <a:lnTo>
                    <a:pt x="2392" y="1124"/>
                  </a:lnTo>
                  <a:lnTo>
                    <a:pt x="2399" y="1100"/>
                  </a:lnTo>
                  <a:lnTo>
                    <a:pt x="2383" y="1069"/>
                  </a:lnTo>
                  <a:lnTo>
                    <a:pt x="2357" y="1045"/>
                  </a:lnTo>
                  <a:lnTo>
                    <a:pt x="2348" y="1030"/>
                  </a:lnTo>
                  <a:lnTo>
                    <a:pt x="2344" y="809"/>
                  </a:lnTo>
                  <a:lnTo>
                    <a:pt x="2344" y="692"/>
                  </a:lnTo>
                  <a:lnTo>
                    <a:pt x="2315" y="685"/>
                  </a:lnTo>
                  <a:lnTo>
                    <a:pt x="2292" y="695"/>
                  </a:lnTo>
                  <a:lnTo>
                    <a:pt x="2283" y="694"/>
                  </a:lnTo>
                  <a:lnTo>
                    <a:pt x="2256" y="67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77" name="Freeform 210"/>
            <p:cNvSpPr>
              <a:spLocks/>
            </p:cNvSpPr>
            <p:nvPr/>
          </p:nvSpPr>
          <p:spPr bwMode="auto">
            <a:xfrm>
              <a:off x="1567" y="1980"/>
              <a:ext cx="402" cy="327"/>
            </a:xfrm>
            <a:custGeom>
              <a:avLst/>
              <a:gdLst>
                <a:gd name="T0" fmla="*/ 36 w 1207"/>
                <a:gd name="T1" fmla="*/ 67 h 983"/>
                <a:gd name="T2" fmla="*/ 0 w 1207"/>
                <a:gd name="T3" fmla="*/ 321 h 983"/>
                <a:gd name="T4" fmla="*/ 0 w 1207"/>
                <a:gd name="T5" fmla="*/ 321 h 983"/>
                <a:gd name="T6" fmla="*/ 53 w 1207"/>
                <a:gd name="T7" fmla="*/ 327 h 983"/>
                <a:gd name="T8" fmla="*/ 58 w 1207"/>
                <a:gd name="T9" fmla="*/ 295 h 983"/>
                <a:gd name="T10" fmla="*/ 159 w 1207"/>
                <a:gd name="T11" fmla="*/ 308 h 983"/>
                <a:gd name="T12" fmla="*/ 158 w 1207"/>
                <a:gd name="T13" fmla="*/ 306 h 983"/>
                <a:gd name="T14" fmla="*/ 156 w 1207"/>
                <a:gd name="T15" fmla="*/ 301 h 983"/>
                <a:gd name="T16" fmla="*/ 158 w 1207"/>
                <a:gd name="T17" fmla="*/ 296 h 983"/>
                <a:gd name="T18" fmla="*/ 157 w 1207"/>
                <a:gd name="T19" fmla="*/ 295 h 983"/>
                <a:gd name="T20" fmla="*/ 156 w 1207"/>
                <a:gd name="T21" fmla="*/ 293 h 983"/>
                <a:gd name="T22" fmla="*/ 157 w 1207"/>
                <a:gd name="T23" fmla="*/ 292 h 983"/>
                <a:gd name="T24" fmla="*/ 377 w 1207"/>
                <a:gd name="T25" fmla="*/ 312 h 983"/>
                <a:gd name="T26" fmla="*/ 402 w 1207"/>
                <a:gd name="T27" fmla="*/ 0 h 983"/>
                <a:gd name="T28" fmla="*/ 401 w 1207"/>
                <a:gd name="T29" fmla="*/ 0 h 983"/>
                <a:gd name="T30" fmla="*/ 354 w 1207"/>
                <a:gd name="T31" fmla="*/ 7 h 983"/>
                <a:gd name="T32" fmla="*/ 307 w 1207"/>
                <a:gd name="T33" fmla="*/ 25 h 983"/>
                <a:gd name="T34" fmla="*/ 235 w 1207"/>
                <a:gd name="T35" fmla="*/ 38 h 983"/>
                <a:gd name="T36" fmla="*/ 198 w 1207"/>
                <a:gd name="T37" fmla="*/ 52 h 983"/>
                <a:gd name="T38" fmla="*/ 157 w 1207"/>
                <a:gd name="T39" fmla="*/ 45 h 983"/>
                <a:gd name="T40" fmla="*/ 135 w 1207"/>
                <a:gd name="T41" fmla="*/ 58 h 983"/>
                <a:gd name="T42" fmla="*/ 95 w 1207"/>
                <a:gd name="T43" fmla="*/ 65 h 983"/>
                <a:gd name="T44" fmla="*/ 74 w 1207"/>
                <a:gd name="T45" fmla="*/ 67 h 983"/>
                <a:gd name="T46" fmla="*/ 54 w 1207"/>
                <a:gd name="T47" fmla="*/ 67 h 983"/>
                <a:gd name="T48" fmla="*/ 36 w 1207"/>
                <a:gd name="T49" fmla="*/ 65 h 983"/>
                <a:gd name="T50" fmla="*/ 36 w 1207"/>
                <a:gd name="T51" fmla="*/ 67 h 983"/>
                <a:gd name="T52" fmla="*/ 36 w 1207"/>
                <a:gd name="T53" fmla="*/ 67 h 983"/>
                <a:gd name="T54" fmla="*/ 36 w 1207"/>
                <a:gd name="T55" fmla="*/ 67 h 9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07"/>
                <a:gd name="T85" fmla="*/ 0 h 983"/>
                <a:gd name="T86" fmla="*/ 1207 w 1207"/>
                <a:gd name="T87" fmla="*/ 983 h 9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07" h="983">
                  <a:moveTo>
                    <a:pt x="109" y="200"/>
                  </a:moveTo>
                  <a:lnTo>
                    <a:pt x="0" y="965"/>
                  </a:lnTo>
                  <a:lnTo>
                    <a:pt x="0" y="966"/>
                  </a:lnTo>
                  <a:lnTo>
                    <a:pt x="160" y="983"/>
                  </a:lnTo>
                  <a:lnTo>
                    <a:pt x="173" y="887"/>
                  </a:lnTo>
                  <a:lnTo>
                    <a:pt x="477" y="925"/>
                  </a:lnTo>
                  <a:lnTo>
                    <a:pt x="474" y="921"/>
                  </a:lnTo>
                  <a:lnTo>
                    <a:pt x="467" y="904"/>
                  </a:lnTo>
                  <a:lnTo>
                    <a:pt x="474" y="891"/>
                  </a:lnTo>
                  <a:lnTo>
                    <a:pt x="472" y="887"/>
                  </a:lnTo>
                  <a:lnTo>
                    <a:pt x="467" y="881"/>
                  </a:lnTo>
                  <a:lnTo>
                    <a:pt x="470" y="877"/>
                  </a:lnTo>
                  <a:lnTo>
                    <a:pt x="1132" y="939"/>
                  </a:lnTo>
                  <a:lnTo>
                    <a:pt x="1207" y="0"/>
                  </a:lnTo>
                  <a:lnTo>
                    <a:pt x="1204" y="0"/>
                  </a:lnTo>
                  <a:lnTo>
                    <a:pt x="1064" y="22"/>
                  </a:lnTo>
                  <a:lnTo>
                    <a:pt x="923" y="75"/>
                  </a:lnTo>
                  <a:lnTo>
                    <a:pt x="707" y="113"/>
                  </a:lnTo>
                  <a:lnTo>
                    <a:pt x="594" y="156"/>
                  </a:lnTo>
                  <a:lnTo>
                    <a:pt x="470" y="135"/>
                  </a:lnTo>
                  <a:lnTo>
                    <a:pt x="405" y="173"/>
                  </a:lnTo>
                  <a:lnTo>
                    <a:pt x="285" y="195"/>
                  </a:lnTo>
                  <a:lnTo>
                    <a:pt x="221" y="200"/>
                  </a:lnTo>
                  <a:lnTo>
                    <a:pt x="162" y="200"/>
                  </a:lnTo>
                  <a:lnTo>
                    <a:pt x="107" y="195"/>
                  </a:lnTo>
                  <a:lnTo>
                    <a:pt x="109" y="20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nvGrpSpPr>
          <p:cNvPr id="383" name="Group 236"/>
          <p:cNvGrpSpPr>
            <a:grpSpLocks/>
          </p:cNvGrpSpPr>
          <p:nvPr/>
        </p:nvGrpSpPr>
        <p:grpSpPr bwMode="auto">
          <a:xfrm>
            <a:off x="4417239" y="1898836"/>
            <a:ext cx="1595437" cy="2573337"/>
            <a:chOff x="1557" y="564"/>
            <a:chExt cx="1005" cy="1621"/>
          </a:xfrm>
        </p:grpSpPr>
        <p:sp>
          <p:nvSpPr>
            <p:cNvPr id="384" name="Freeform 24"/>
            <p:cNvSpPr>
              <a:spLocks/>
            </p:cNvSpPr>
            <p:nvPr/>
          </p:nvSpPr>
          <p:spPr bwMode="auto">
            <a:xfrm>
              <a:off x="2398" y="1666"/>
              <a:ext cx="142" cy="116"/>
            </a:xfrm>
            <a:custGeom>
              <a:avLst/>
              <a:gdLst>
                <a:gd name="T0" fmla="*/ 65 w 426"/>
                <a:gd name="T1" fmla="*/ 116 h 348"/>
                <a:gd name="T2" fmla="*/ 65 w 426"/>
                <a:gd name="T3" fmla="*/ 112 h 348"/>
                <a:gd name="T4" fmla="*/ 63 w 426"/>
                <a:gd name="T5" fmla="*/ 110 h 348"/>
                <a:gd name="T6" fmla="*/ 57 w 426"/>
                <a:gd name="T7" fmla="*/ 109 h 348"/>
                <a:gd name="T8" fmla="*/ 51 w 426"/>
                <a:gd name="T9" fmla="*/ 105 h 348"/>
                <a:gd name="T10" fmla="*/ 48 w 426"/>
                <a:gd name="T11" fmla="*/ 92 h 348"/>
                <a:gd name="T12" fmla="*/ 42 w 426"/>
                <a:gd name="T13" fmla="*/ 90 h 348"/>
                <a:gd name="T14" fmla="*/ 38 w 426"/>
                <a:gd name="T15" fmla="*/ 85 h 348"/>
                <a:gd name="T16" fmla="*/ 39 w 426"/>
                <a:gd name="T17" fmla="*/ 76 h 348"/>
                <a:gd name="T18" fmla="*/ 47 w 426"/>
                <a:gd name="T19" fmla="*/ 67 h 348"/>
                <a:gd name="T20" fmla="*/ 23 w 426"/>
                <a:gd name="T21" fmla="*/ 48 h 348"/>
                <a:gd name="T22" fmla="*/ 21 w 426"/>
                <a:gd name="T23" fmla="*/ 46 h 348"/>
                <a:gd name="T24" fmla="*/ 23 w 426"/>
                <a:gd name="T25" fmla="*/ 38 h 348"/>
                <a:gd name="T26" fmla="*/ 20 w 426"/>
                <a:gd name="T27" fmla="*/ 36 h 348"/>
                <a:gd name="T28" fmla="*/ 12 w 426"/>
                <a:gd name="T29" fmla="*/ 26 h 348"/>
                <a:gd name="T30" fmla="*/ 10 w 426"/>
                <a:gd name="T31" fmla="*/ 16 h 348"/>
                <a:gd name="T32" fmla="*/ 4 w 426"/>
                <a:gd name="T33" fmla="*/ 11 h 348"/>
                <a:gd name="T34" fmla="*/ 0 w 426"/>
                <a:gd name="T35" fmla="*/ 4 h 348"/>
                <a:gd name="T36" fmla="*/ 142 w 426"/>
                <a:gd name="T37" fmla="*/ 0 h 348"/>
                <a:gd name="T38" fmla="*/ 141 w 426"/>
                <a:gd name="T39" fmla="*/ 24 h 348"/>
                <a:gd name="T40" fmla="*/ 115 w 426"/>
                <a:gd name="T41" fmla="*/ 56 h 348"/>
                <a:gd name="T42" fmla="*/ 93 w 426"/>
                <a:gd name="T43" fmla="*/ 76 h 348"/>
                <a:gd name="T44" fmla="*/ 72 w 426"/>
                <a:gd name="T45" fmla="*/ 108 h 348"/>
                <a:gd name="T46" fmla="*/ 65 w 426"/>
                <a:gd name="T47" fmla="*/ 116 h 348"/>
                <a:gd name="T48" fmla="*/ 65 w 426"/>
                <a:gd name="T49" fmla="*/ 116 h 3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6"/>
                <a:gd name="T76" fmla="*/ 0 h 348"/>
                <a:gd name="T77" fmla="*/ 426 w 426"/>
                <a:gd name="T78" fmla="*/ 348 h 34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6" h="348">
                  <a:moveTo>
                    <a:pt x="196" y="348"/>
                  </a:moveTo>
                  <a:lnTo>
                    <a:pt x="196" y="337"/>
                  </a:lnTo>
                  <a:lnTo>
                    <a:pt x="189" y="331"/>
                  </a:lnTo>
                  <a:lnTo>
                    <a:pt x="171" y="328"/>
                  </a:lnTo>
                  <a:lnTo>
                    <a:pt x="154" y="316"/>
                  </a:lnTo>
                  <a:lnTo>
                    <a:pt x="144" y="277"/>
                  </a:lnTo>
                  <a:lnTo>
                    <a:pt x="125" y="269"/>
                  </a:lnTo>
                  <a:lnTo>
                    <a:pt x="113" y="256"/>
                  </a:lnTo>
                  <a:lnTo>
                    <a:pt x="118" y="228"/>
                  </a:lnTo>
                  <a:lnTo>
                    <a:pt x="141" y="201"/>
                  </a:lnTo>
                  <a:lnTo>
                    <a:pt x="68" y="145"/>
                  </a:lnTo>
                  <a:lnTo>
                    <a:pt x="64" y="137"/>
                  </a:lnTo>
                  <a:lnTo>
                    <a:pt x="70" y="115"/>
                  </a:lnTo>
                  <a:lnTo>
                    <a:pt x="59" y="108"/>
                  </a:lnTo>
                  <a:lnTo>
                    <a:pt x="35" y="79"/>
                  </a:lnTo>
                  <a:lnTo>
                    <a:pt x="29" y="49"/>
                  </a:lnTo>
                  <a:lnTo>
                    <a:pt x="12" y="33"/>
                  </a:lnTo>
                  <a:lnTo>
                    <a:pt x="0" y="13"/>
                  </a:lnTo>
                  <a:lnTo>
                    <a:pt x="426" y="0"/>
                  </a:lnTo>
                  <a:lnTo>
                    <a:pt x="422" y="72"/>
                  </a:lnTo>
                  <a:lnTo>
                    <a:pt x="344" y="169"/>
                  </a:lnTo>
                  <a:lnTo>
                    <a:pt x="278" y="227"/>
                  </a:lnTo>
                  <a:lnTo>
                    <a:pt x="217" y="324"/>
                  </a:lnTo>
                  <a:lnTo>
                    <a:pt x="196" y="348"/>
                  </a:lnTo>
                  <a:close/>
                </a:path>
              </a:pathLst>
            </a:custGeom>
            <a:solidFill>
              <a:srgbClr val="ABAA9C"/>
            </a:solidFill>
            <a:ln w="9525">
              <a:noFill/>
              <a:round/>
              <a:headEnd/>
              <a:tailEnd/>
            </a:ln>
          </p:spPr>
          <p:txBody>
            <a:bodyPr>
              <a:prstTxWarp prst="textNoShape">
                <a:avLst/>
              </a:prstTxWarp>
            </a:bodyPr>
            <a:lstStyle/>
            <a:p>
              <a:endParaRPr lang="en-US">
                <a:latin typeface="Times New Roman"/>
                <a:cs typeface="Times New Roman"/>
              </a:endParaRPr>
            </a:p>
          </p:txBody>
        </p:sp>
        <p:sp>
          <p:nvSpPr>
            <p:cNvPr id="385" name="Freeform 25"/>
            <p:cNvSpPr>
              <a:spLocks/>
            </p:cNvSpPr>
            <p:nvPr/>
          </p:nvSpPr>
          <p:spPr bwMode="auto">
            <a:xfrm>
              <a:off x="2452" y="1758"/>
              <a:ext cx="23" cy="23"/>
            </a:xfrm>
            <a:custGeom>
              <a:avLst/>
              <a:gdLst>
                <a:gd name="T0" fmla="*/ 12 w 70"/>
                <a:gd name="T1" fmla="*/ 23 h 69"/>
                <a:gd name="T2" fmla="*/ 17 w 70"/>
                <a:gd name="T3" fmla="*/ 21 h 69"/>
                <a:gd name="T4" fmla="*/ 21 w 70"/>
                <a:gd name="T5" fmla="*/ 17 h 69"/>
                <a:gd name="T6" fmla="*/ 23 w 70"/>
                <a:gd name="T7" fmla="*/ 11 h 69"/>
                <a:gd name="T8" fmla="*/ 23 w 70"/>
                <a:gd name="T9" fmla="*/ 11 h 69"/>
                <a:gd name="T10" fmla="*/ 21 w 70"/>
                <a:gd name="T11" fmla="*/ 6 h 69"/>
                <a:gd name="T12" fmla="*/ 17 w 70"/>
                <a:gd name="T13" fmla="*/ 1 h 69"/>
                <a:gd name="T14" fmla="*/ 12 w 70"/>
                <a:gd name="T15" fmla="*/ 0 h 69"/>
                <a:gd name="T16" fmla="*/ 12 w 70"/>
                <a:gd name="T17" fmla="*/ 0 h 69"/>
                <a:gd name="T18" fmla="*/ 6 w 70"/>
                <a:gd name="T19" fmla="*/ 1 h 69"/>
                <a:gd name="T20" fmla="*/ 2 w 70"/>
                <a:gd name="T21" fmla="*/ 6 h 69"/>
                <a:gd name="T22" fmla="*/ 0 w 70"/>
                <a:gd name="T23" fmla="*/ 11 h 69"/>
                <a:gd name="T24" fmla="*/ 0 w 70"/>
                <a:gd name="T25" fmla="*/ 11 h 69"/>
                <a:gd name="T26" fmla="*/ 2 w 70"/>
                <a:gd name="T27" fmla="*/ 17 h 69"/>
                <a:gd name="T28" fmla="*/ 6 w 70"/>
                <a:gd name="T29" fmla="*/ 21 h 69"/>
                <a:gd name="T30" fmla="*/ 12 w 70"/>
                <a:gd name="T31" fmla="*/ 23 h 69"/>
                <a:gd name="T32" fmla="*/ 12 w 70"/>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69"/>
                <a:gd name="T53" fmla="*/ 70 w 70"/>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69">
                  <a:moveTo>
                    <a:pt x="35" y="69"/>
                  </a:moveTo>
                  <a:lnTo>
                    <a:pt x="52" y="64"/>
                  </a:lnTo>
                  <a:lnTo>
                    <a:pt x="64" y="51"/>
                  </a:lnTo>
                  <a:lnTo>
                    <a:pt x="70" y="34"/>
                  </a:lnTo>
                  <a:lnTo>
                    <a:pt x="64" y="18"/>
                  </a:lnTo>
                  <a:lnTo>
                    <a:pt x="52" y="4"/>
                  </a:lnTo>
                  <a:lnTo>
                    <a:pt x="35" y="0"/>
                  </a:lnTo>
                  <a:lnTo>
                    <a:pt x="18" y="4"/>
                  </a:lnTo>
                  <a:lnTo>
                    <a:pt x="6" y="18"/>
                  </a:lnTo>
                  <a:lnTo>
                    <a:pt x="0" y="34"/>
                  </a:lnTo>
                  <a:lnTo>
                    <a:pt x="6" y="51"/>
                  </a:lnTo>
                  <a:lnTo>
                    <a:pt x="18" y="64"/>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386" name="Freeform 27"/>
            <p:cNvSpPr>
              <a:spLocks/>
            </p:cNvSpPr>
            <p:nvPr/>
          </p:nvSpPr>
          <p:spPr bwMode="auto">
            <a:xfrm>
              <a:off x="1557" y="1285"/>
              <a:ext cx="407" cy="338"/>
            </a:xfrm>
            <a:custGeom>
              <a:avLst/>
              <a:gdLst>
                <a:gd name="T0" fmla="*/ 382 w 1221"/>
                <a:gd name="T1" fmla="*/ 338 h 1013"/>
                <a:gd name="T2" fmla="*/ 395 w 1221"/>
                <a:gd name="T3" fmla="*/ 191 h 1013"/>
                <a:gd name="T4" fmla="*/ 407 w 1221"/>
                <a:gd name="T5" fmla="*/ 44 h 1013"/>
                <a:gd name="T6" fmla="*/ 44 w 1221"/>
                <a:gd name="T7" fmla="*/ 0 h 1013"/>
                <a:gd name="T8" fmla="*/ 38 w 1221"/>
                <a:gd name="T9" fmla="*/ 37 h 1013"/>
                <a:gd name="T10" fmla="*/ 12 w 1221"/>
                <a:gd name="T11" fmla="*/ 220 h 1013"/>
                <a:gd name="T12" fmla="*/ 11 w 1221"/>
                <a:gd name="T13" fmla="*/ 220 h 1013"/>
                <a:gd name="T14" fmla="*/ 0 w 1221"/>
                <a:gd name="T15" fmla="*/ 291 h 1013"/>
                <a:gd name="T16" fmla="*/ 108 w 1221"/>
                <a:gd name="T17" fmla="*/ 308 h 1013"/>
                <a:gd name="T18" fmla="*/ 382 w 1221"/>
                <a:gd name="T19" fmla="*/ 338 h 1013"/>
                <a:gd name="T20" fmla="*/ 382 w 1221"/>
                <a:gd name="T21" fmla="*/ 338 h 10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21"/>
                <a:gd name="T34" fmla="*/ 0 h 1013"/>
                <a:gd name="T35" fmla="*/ 1221 w 1221"/>
                <a:gd name="T36" fmla="*/ 1013 h 10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21" h="1013">
                  <a:moveTo>
                    <a:pt x="1147" y="1013"/>
                  </a:moveTo>
                  <a:lnTo>
                    <a:pt x="1185" y="571"/>
                  </a:lnTo>
                  <a:lnTo>
                    <a:pt x="1221" y="133"/>
                  </a:lnTo>
                  <a:lnTo>
                    <a:pt x="131" y="0"/>
                  </a:lnTo>
                  <a:lnTo>
                    <a:pt x="115" y="111"/>
                  </a:lnTo>
                  <a:lnTo>
                    <a:pt x="36" y="659"/>
                  </a:lnTo>
                  <a:lnTo>
                    <a:pt x="34" y="659"/>
                  </a:lnTo>
                  <a:lnTo>
                    <a:pt x="0" y="873"/>
                  </a:lnTo>
                  <a:lnTo>
                    <a:pt x="325" y="923"/>
                  </a:lnTo>
                  <a:lnTo>
                    <a:pt x="1147" y="1013"/>
                  </a:lnTo>
                  <a:close/>
                </a:path>
              </a:pathLst>
            </a:custGeom>
            <a:solidFill>
              <a:srgbClr val="ABAA9C"/>
            </a:solidFill>
            <a:ln w="9525">
              <a:noFill/>
              <a:round/>
              <a:headEnd/>
              <a:tailEnd/>
            </a:ln>
          </p:spPr>
          <p:txBody>
            <a:bodyPr>
              <a:prstTxWarp prst="textNoShape">
                <a:avLst/>
              </a:prstTxWarp>
            </a:bodyPr>
            <a:lstStyle/>
            <a:p>
              <a:endParaRPr lang="en-US">
                <a:latin typeface="Times New Roman"/>
                <a:cs typeface="Times New Roman"/>
              </a:endParaRPr>
            </a:p>
          </p:txBody>
        </p:sp>
        <p:sp>
          <p:nvSpPr>
            <p:cNvPr id="387" name="Freeform 28"/>
            <p:cNvSpPr>
              <a:spLocks/>
            </p:cNvSpPr>
            <p:nvPr/>
          </p:nvSpPr>
          <p:spPr bwMode="auto">
            <a:xfrm>
              <a:off x="1625" y="1593"/>
              <a:ext cx="425" cy="335"/>
            </a:xfrm>
            <a:custGeom>
              <a:avLst/>
              <a:gdLst>
                <a:gd name="T0" fmla="*/ 0 w 1274"/>
                <a:gd name="T1" fmla="*/ 293 h 1006"/>
                <a:gd name="T2" fmla="*/ 40 w 1274"/>
                <a:gd name="T3" fmla="*/ 0 h 1006"/>
                <a:gd name="T4" fmla="*/ 314 w 1274"/>
                <a:gd name="T5" fmla="*/ 30 h 1006"/>
                <a:gd name="T6" fmla="*/ 425 w 1274"/>
                <a:gd name="T7" fmla="*/ 39 h 1006"/>
                <a:gd name="T8" fmla="*/ 420 w 1274"/>
                <a:gd name="T9" fmla="*/ 113 h 1006"/>
                <a:gd name="T10" fmla="*/ 408 w 1274"/>
                <a:gd name="T11" fmla="*/ 335 h 1006"/>
                <a:gd name="T12" fmla="*/ 351 w 1274"/>
                <a:gd name="T13" fmla="*/ 332 h 1006"/>
                <a:gd name="T14" fmla="*/ 0 w 1274"/>
                <a:gd name="T15" fmla="*/ 293 h 1006"/>
                <a:gd name="T16" fmla="*/ 0 w 1274"/>
                <a:gd name="T17" fmla="*/ 293 h 10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74"/>
                <a:gd name="T28" fmla="*/ 0 h 1006"/>
                <a:gd name="T29" fmla="*/ 1274 w 1274"/>
                <a:gd name="T30" fmla="*/ 1006 h 10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74" h="1006">
                  <a:moveTo>
                    <a:pt x="0" y="879"/>
                  </a:moveTo>
                  <a:lnTo>
                    <a:pt x="120" y="0"/>
                  </a:lnTo>
                  <a:lnTo>
                    <a:pt x="942" y="90"/>
                  </a:lnTo>
                  <a:lnTo>
                    <a:pt x="1274" y="117"/>
                  </a:lnTo>
                  <a:lnTo>
                    <a:pt x="1260" y="339"/>
                  </a:lnTo>
                  <a:lnTo>
                    <a:pt x="1222" y="1006"/>
                  </a:lnTo>
                  <a:lnTo>
                    <a:pt x="1051" y="996"/>
                  </a:lnTo>
                  <a:lnTo>
                    <a:pt x="0" y="879"/>
                  </a:lnTo>
                  <a:close/>
                </a:path>
              </a:pathLst>
            </a:custGeom>
            <a:solidFill>
              <a:srgbClr val="ABAA9C"/>
            </a:solidFill>
            <a:ln w="9525">
              <a:noFill/>
              <a:round/>
              <a:headEnd/>
              <a:tailEnd/>
            </a:ln>
          </p:spPr>
          <p:txBody>
            <a:bodyPr>
              <a:prstTxWarp prst="textNoShape">
                <a:avLst/>
              </a:prstTxWarp>
            </a:bodyPr>
            <a:lstStyle/>
            <a:p>
              <a:endParaRPr lang="en-US">
                <a:latin typeface="Times New Roman"/>
                <a:cs typeface="Times New Roman"/>
              </a:endParaRPr>
            </a:p>
          </p:txBody>
        </p:sp>
        <p:sp>
          <p:nvSpPr>
            <p:cNvPr id="388" name="Freeform 29"/>
            <p:cNvSpPr>
              <a:spLocks/>
            </p:cNvSpPr>
            <p:nvPr/>
          </p:nvSpPr>
          <p:spPr bwMode="auto">
            <a:xfrm>
              <a:off x="2033" y="1706"/>
              <a:ext cx="432" cy="232"/>
            </a:xfrm>
            <a:custGeom>
              <a:avLst/>
              <a:gdLst>
                <a:gd name="T0" fmla="*/ 13 w 1297"/>
                <a:gd name="T1" fmla="*/ 0 h 695"/>
                <a:gd name="T2" fmla="*/ 388 w 1297"/>
                <a:gd name="T3" fmla="*/ 9 h 695"/>
                <a:gd name="T4" fmla="*/ 412 w 1297"/>
                <a:gd name="T5" fmla="*/ 27 h 695"/>
                <a:gd name="T6" fmla="*/ 404 w 1297"/>
                <a:gd name="T7" fmla="*/ 36 h 695"/>
                <a:gd name="T8" fmla="*/ 403 w 1297"/>
                <a:gd name="T9" fmla="*/ 46 h 695"/>
                <a:gd name="T10" fmla="*/ 407 w 1297"/>
                <a:gd name="T11" fmla="*/ 50 h 695"/>
                <a:gd name="T12" fmla="*/ 413 w 1297"/>
                <a:gd name="T13" fmla="*/ 53 h 695"/>
                <a:gd name="T14" fmla="*/ 416 w 1297"/>
                <a:gd name="T15" fmla="*/ 66 h 695"/>
                <a:gd name="T16" fmla="*/ 422 w 1297"/>
                <a:gd name="T17" fmla="*/ 70 h 695"/>
                <a:gd name="T18" fmla="*/ 428 w 1297"/>
                <a:gd name="T19" fmla="*/ 71 h 695"/>
                <a:gd name="T20" fmla="*/ 430 w 1297"/>
                <a:gd name="T21" fmla="*/ 73 h 695"/>
                <a:gd name="T22" fmla="*/ 432 w 1297"/>
                <a:gd name="T23" fmla="*/ 232 h 695"/>
                <a:gd name="T24" fmla="*/ 0 w 1297"/>
                <a:gd name="T25" fmla="*/ 223 h 695"/>
                <a:gd name="T26" fmla="*/ 13 w 1297"/>
                <a:gd name="T27" fmla="*/ 0 h 695"/>
                <a:gd name="T28" fmla="*/ 13 w 1297"/>
                <a:gd name="T29" fmla="*/ 0 h 6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97"/>
                <a:gd name="T46" fmla="*/ 0 h 695"/>
                <a:gd name="T47" fmla="*/ 1297 w 1297"/>
                <a:gd name="T48" fmla="*/ 695 h 6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97" h="695">
                  <a:moveTo>
                    <a:pt x="38" y="0"/>
                  </a:moveTo>
                  <a:lnTo>
                    <a:pt x="1164" y="26"/>
                  </a:lnTo>
                  <a:lnTo>
                    <a:pt x="1237" y="82"/>
                  </a:lnTo>
                  <a:lnTo>
                    <a:pt x="1214" y="109"/>
                  </a:lnTo>
                  <a:lnTo>
                    <a:pt x="1209" y="137"/>
                  </a:lnTo>
                  <a:lnTo>
                    <a:pt x="1221" y="150"/>
                  </a:lnTo>
                  <a:lnTo>
                    <a:pt x="1240" y="158"/>
                  </a:lnTo>
                  <a:lnTo>
                    <a:pt x="1250" y="197"/>
                  </a:lnTo>
                  <a:lnTo>
                    <a:pt x="1267" y="209"/>
                  </a:lnTo>
                  <a:lnTo>
                    <a:pt x="1285" y="212"/>
                  </a:lnTo>
                  <a:lnTo>
                    <a:pt x="1292" y="218"/>
                  </a:lnTo>
                  <a:lnTo>
                    <a:pt x="1297" y="695"/>
                  </a:lnTo>
                  <a:lnTo>
                    <a:pt x="0" y="667"/>
                  </a:lnTo>
                  <a:lnTo>
                    <a:pt x="38" y="0"/>
                  </a:lnTo>
                  <a:close/>
                </a:path>
              </a:pathLst>
            </a:custGeom>
            <a:solidFill>
              <a:srgbClr val="ABAA9C"/>
            </a:solidFill>
            <a:ln w="9525">
              <a:noFill/>
              <a:round/>
              <a:headEnd/>
              <a:tailEnd/>
            </a:ln>
          </p:spPr>
          <p:txBody>
            <a:bodyPr>
              <a:prstTxWarp prst="textNoShape">
                <a:avLst/>
              </a:prstTxWarp>
            </a:bodyPr>
            <a:lstStyle/>
            <a:p>
              <a:endParaRPr lang="en-US">
                <a:latin typeface="Times New Roman"/>
                <a:cs typeface="Times New Roman"/>
              </a:endParaRPr>
            </a:p>
          </p:txBody>
        </p:sp>
        <p:sp>
          <p:nvSpPr>
            <p:cNvPr id="389" name="Freeform 30"/>
            <p:cNvSpPr>
              <a:spLocks/>
            </p:cNvSpPr>
            <p:nvPr/>
          </p:nvSpPr>
          <p:spPr bwMode="auto">
            <a:xfrm>
              <a:off x="1939" y="1476"/>
              <a:ext cx="482" cy="239"/>
            </a:xfrm>
            <a:custGeom>
              <a:avLst/>
              <a:gdLst>
                <a:gd name="T0" fmla="*/ 0 w 1446"/>
                <a:gd name="T1" fmla="*/ 147 h 717"/>
                <a:gd name="T2" fmla="*/ 13 w 1446"/>
                <a:gd name="T3" fmla="*/ 0 h 717"/>
                <a:gd name="T4" fmla="*/ 310 w 1446"/>
                <a:gd name="T5" fmla="*/ 15 h 717"/>
                <a:gd name="T6" fmla="*/ 318 w 1446"/>
                <a:gd name="T7" fmla="*/ 27 h 717"/>
                <a:gd name="T8" fmla="*/ 328 w 1446"/>
                <a:gd name="T9" fmla="*/ 27 h 717"/>
                <a:gd name="T10" fmla="*/ 335 w 1446"/>
                <a:gd name="T11" fmla="*/ 25 h 717"/>
                <a:gd name="T12" fmla="*/ 341 w 1446"/>
                <a:gd name="T13" fmla="*/ 29 h 717"/>
                <a:gd name="T14" fmla="*/ 346 w 1446"/>
                <a:gd name="T15" fmla="*/ 39 h 717"/>
                <a:gd name="T16" fmla="*/ 353 w 1446"/>
                <a:gd name="T17" fmla="*/ 41 h 717"/>
                <a:gd name="T18" fmla="*/ 361 w 1446"/>
                <a:gd name="T19" fmla="*/ 39 h 717"/>
                <a:gd name="T20" fmla="*/ 369 w 1446"/>
                <a:gd name="T21" fmla="*/ 33 h 717"/>
                <a:gd name="T22" fmla="*/ 378 w 1446"/>
                <a:gd name="T23" fmla="*/ 33 h 717"/>
                <a:gd name="T24" fmla="*/ 384 w 1446"/>
                <a:gd name="T25" fmla="*/ 35 h 717"/>
                <a:gd name="T26" fmla="*/ 408 w 1446"/>
                <a:gd name="T27" fmla="*/ 51 h 717"/>
                <a:gd name="T28" fmla="*/ 419 w 1446"/>
                <a:gd name="T29" fmla="*/ 59 h 717"/>
                <a:gd name="T30" fmla="*/ 419 w 1446"/>
                <a:gd name="T31" fmla="*/ 66 h 717"/>
                <a:gd name="T32" fmla="*/ 428 w 1446"/>
                <a:gd name="T33" fmla="*/ 71 h 717"/>
                <a:gd name="T34" fmla="*/ 428 w 1446"/>
                <a:gd name="T35" fmla="*/ 76 h 717"/>
                <a:gd name="T36" fmla="*/ 424 w 1446"/>
                <a:gd name="T37" fmla="*/ 86 h 717"/>
                <a:gd name="T38" fmla="*/ 430 w 1446"/>
                <a:gd name="T39" fmla="*/ 91 h 717"/>
                <a:gd name="T40" fmla="*/ 433 w 1446"/>
                <a:gd name="T41" fmla="*/ 104 h 717"/>
                <a:gd name="T42" fmla="*/ 439 w 1446"/>
                <a:gd name="T43" fmla="*/ 109 h 717"/>
                <a:gd name="T44" fmla="*/ 437 w 1446"/>
                <a:gd name="T45" fmla="*/ 115 h 717"/>
                <a:gd name="T46" fmla="*/ 439 w 1446"/>
                <a:gd name="T47" fmla="*/ 121 h 717"/>
                <a:gd name="T48" fmla="*/ 447 w 1446"/>
                <a:gd name="T49" fmla="*/ 127 h 717"/>
                <a:gd name="T50" fmla="*/ 449 w 1446"/>
                <a:gd name="T51" fmla="*/ 133 h 717"/>
                <a:gd name="T52" fmla="*/ 447 w 1446"/>
                <a:gd name="T53" fmla="*/ 139 h 717"/>
                <a:gd name="T54" fmla="*/ 445 w 1446"/>
                <a:gd name="T55" fmla="*/ 151 h 717"/>
                <a:gd name="T56" fmla="*/ 452 w 1446"/>
                <a:gd name="T57" fmla="*/ 155 h 717"/>
                <a:gd name="T58" fmla="*/ 455 w 1446"/>
                <a:gd name="T59" fmla="*/ 161 h 717"/>
                <a:gd name="T60" fmla="*/ 451 w 1446"/>
                <a:gd name="T61" fmla="*/ 166 h 717"/>
                <a:gd name="T62" fmla="*/ 452 w 1446"/>
                <a:gd name="T63" fmla="*/ 172 h 717"/>
                <a:gd name="T64" fmla="*/ 456 w 1446"/>
                <a:gd name="T65" fmla="*/ 178 h 717"/>
                <a:gd name="T66" fmla="*/ 455 w 1446"/>
                <a:gd name="T67" fmla="*/ 183 h 717"/>
                <a:gd name="T68" fmla="*/ 456 w 1446"/>
                <a:gd name="T69" fmla="*/ 192 h 717"/>
                <a:gd name="T70" fmla="*/ 459 w 1446"/>
                <a:gd name="T71" fmla="*/ 195 h 717"/>
                <a:gd name="T72" fmla="*/ 463 w 1446"/>
                <a:gd name="T73" fmla="*/ 202 h 717"/>
                <a:gd name="T74" fmla="*/ 468 w 1446"/>
                <a:gd name="T75" fmla="*/ 207 h 717"/>
                <a:gd name="T76" fmla="*/ 470 w 1446"/>
                <a:gd name="T77" fmla="*/ 217 h 717"/>
                <a:gd name="T78" fmla="*/ 478 w 1446"/>
                <a:gd name="T79" fmla="*/ 227 h 717"/>
                <a:gd name="T80" fmla="*/ 482 w 1446"/>
                <a:gd name="T81" fmla="*/ 229 h 717"/>
                <a:gd name="T82" fmla="*/ 480 w 1446"/>
                <a:gd name="T83" fmla="*/ 236 h 717"/>
                <a:gd name="T84" fmla="*/ 481 w 1446"/>
                <a:gd name="T85" fmla="*/ 239 h 717"/>
                <a:gd name="T86" fmla="*/ 106 w 1446"/>
                <a:gd name="T87" fmla="*/ 230 h 717"/>
                <a:gd name="T88" fmla="*/ 111 w 1446"/>
                <a:gd name="T89" fmla="*/ 156 h 717"/>
                <a:gd name="T90" fmla="*/ 0 w 1446"/>
                <a:gd name="T91" fmla="*/ 147 h 717"/>
                <a:gd name="T92" fmla="*/ 0 w 1446"/>
                <a:gd name="T93" fmla="*/ 147 h 7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446"/>
                <a:gd name="T142" fmla="*/ 0 h 717"/>
                <a:gd name="T143" fmla="*/ 1446 w 1446"/>
                <a:gd name="T144" fmla="*/ 717 h 7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446" h="717">
                  <a:moveTo>
                    <a:pt x="0" y="442"/>
                  </a:moveTo>
                  <a:lnTo>
                    <a:pt x="38" y="0"/>
                  </a:lnTo>
                  <a:lnTo>
                    <a:pt x="930" y="46"/>
                  </a:lnTo>
                  <a:lnTo>
                    <a:pt x="954" y="81"/>
                  </a:lnTo>
                  <a:lnTo>
                    <a:pt x="983" y="81"/>
                  </a:lnTo>
                  <a:lnTo>
                    <a:pt x="1006" y="75"/>
                  </a:lnTo>
                  <a:lnTo>
                    <a:pt x="1024" y="88"/>
                  </a:lnTo>
                  <a:lnTo>
                    <a:pt x="1037" y="117"/>
                  </a:lnTo>
                  <a:lnTo>
                    <a:pt x="1060" y="123"/>
                  </a:lnTo>
                  <a:lnTo>
                    <a:pt x="1083" y="117"/>
                  </a:lnTo>
                  <a:lnTo>
                    <a:pt x="1106" y="100"/>
                  </a:lnTo>
                  <a:lnTo>
                    <a:pt x="1135" y="100"/>
                  </a:lnTo>
                  <a:lnTo>
                    <a:pt x="1153" y="105"/>
                  </a:lnTo>
                  <a:lnTo>
                    <a:pt x="1224" y="152"/>
                  </a:lnTo>
                  <a:lnTo>
                    <a:pt x="1258" y="176"/>
                  </a:lnTo>
                  <a:lnTo>
                    <a:pt x="1258" y="198"/>
                  </a:lnTo>
                  <a:lnTo>
                    <a:pt x="1283" y="212"/>
                  </a:lnTo>
                  <a:lnTo>
                    <a:pt x="1283" y="228"/>
                  </a:lnTo>
                  <a:lnTo>
                    <a:pt x="1272" y="259"/>
                  </a:lnTo>
                  <a:lnTo>
                    <a:pt x="1289" y="274"/>
                  </a:lnTo>
                  <a:lnTo>
                    <a:pt x="1299" y="311"/>
                  </a:lnTo>
                  <a:lnTo>
                    <a:pt x="1318" y="328"/>
                  </a:lnTo>
                  <a:lnTo>
                    <a:pt x="1312" y="345"/>
                  </a:lnTo>
                  <a:lnTo>
                    <a:pt x="1318" y="364"/>
                  </a:lnTo>
                  <a:lnTo>
                    <a:pt x="1340" y="381"/>
                  </a:lnTo>
                  <a:lnTo>
                    <a:pt x="1347" y="399"/>
                  </a:lnTo>
                  <a:lnTo>
                    <a:pt x="1340" y="417"/>
                  </a:lnTo>
                  <a:lnTo>
                    <a:pt x="1334" y="452"/>
                  </a:lnTo>
                  <a:lnTo>
                    <a:pt x="1357" y="465"/>
                  </a:lnTo>
                  <a:lnTo>
                    <a:pt x="1365" y="482"/>
                  </a:lnTo>
                  <a:lnTo>
                    <a:pt x="1352" y="499"/>
                  </a:lnTo>
                  <a:lnTo>
                    <a:pt x="1357" y="517"/>
                  </a:lnTo>
                  <a:lnTo>
                    <a:pt x="1369" y="533"/>
                  </a:lnTo>
                  <a:lnTo>
                    <a:pt x="1365" y="550"/>
                  </a:lnTo>
                  <a:lnTo>
                    <a:pt x="1369" y="575"/>
                  </a:lnTo>
                  <a:lnTo>
                    <a:pt x="1376" y="585"/>
                  </a:lnTo>
                  <a:lnTo>
                    <a:pt x="1388" y="605"/>
                  </a:lnTo>
                  <a:lnTo>
                    <a:pt x="1405" y="621"/>
                  </a:lnTo>
                  <a:lnTo>
                    <a:pt x="1411" y="651"/>
                  </a:lnTo>
                  <a:lnTo>
                    <a:pt x="1435" y="680"/>
                  </a:lnTo>
                  <a:lnTo>
                    <a:pt x="1446" y="687"/>
                  </a:lnTo>
                  <a:lnTo>
                    <a:pt x="1440" y="709"/>
                  </a:lnTo>
                  <a:lnTo>
                    <a:pt x="1444" y="717"/>
                  </a:lnTo>
                  <a:lnTo>
                    <a:pt x="318" y="691"/>
                  </a:lnTo>
                  <a:lnTo>
                    <a:pt x="332" y="469"/>
                  </a:lnTo>
                  <a:lnTo>
                    <a:pt x="0" y="442"/>
                  </a:lnTo>
                  <a:close/>
                </a:path>
              </a:pathLst>
            </a:custGeom>
            <a:solidFill>
              <a:srgbClr val="ABAA9C"/>
            </a:solidFill>
            <a:ln w="9525">
              <a:noFill/>
              <a:round/>
              <a:headEnd/>
              <a:tailEnd/>
            </a:ln>
          </p:spPr>
          <p:txBody>
            <a:bodyPr>
              <a:prstTxWarp prst="textNoShape">
                <a:avLst/>
              </a:prstTxWarp>
            </a:bodyPr>
            <a:lstStyle/>
            <a:p>
              <a:endParaRPr lang="en-US">
                <a:latin typeface="Times New Roman"/>
                <a:cs typeface="Times New Roman"/>
              </a:endParaRPr>
            </a:p>
          </p:txBody>
        </p:sp>
        <p:sp>
          <p:nvSpPr>
            <p:cNvPr id="390" name="Freeform 31"/>
            <p:cNvSpPr>
              <a:spLocks/>
            </p:cNvSpPr>
            <p:nvPr/>
          </p:nvSpPr>
          <p:spPr bwMode="auto">
            <a:xfrm>
              <a:off x="2398" y="1666"/>
              <a:ext cx="142" cy="116"/>
            </a:xfrm>
            <a:custGeom>
              <a:avLst/>
              <a:gdLst>
                <a:gd name="T0" fmla="*/ 65 w 426"/>
                <a:gd name="T1" fmla="*/ 116 h 348"/>
                <a:gd name="T2" fmla="*/ 65 w 426"/>
                <a:gd name="T3" fmla="*/ 112 h 348"/>
                <a:gd name="T4" fmla="*/ 63 w 426"/>
                <a:gd name="T5" fmla="*/ 110 h 348"/>
                <a:gd name="T6" fmla="*/ 57 w 426"/>
                <a:gd name="T7" fmla="*/ 109 h 348"/>
                <a:gd name="T8" fmla="*/ 51 w 426"/>
                <a:gd name="T9" fmla="*/ 105 h 348"/>
                <a:gd name="T10" fmla="*/ 48 w 426"/>
                <a:gd name="T11" fmla="*/ 92 h 348"/>
                <a:gd name="T12" fmla="*/ 42 w 426"/>
                <a:gd name="T13" fmla="*/ 90 h 348"/>
                <a:gd name="T14" fmla="*/ 38 w 426"/>
                <a:gd name="T15" fmla="*/ 85 h 348"/>
                <a:gd name="T16" fmla="*/ 39 w 426"/>
                <a:gd name="T17" fmla="*/ 76 h 348"/>
                <a:gd name="T18" fmla="*/ 47 w 426"/>
                <a:gd name="T19" fmla="*/ 67 h 348"/>
                <a:gd name="T20" fmla="*/ 23 w 426"/>
                <a:gd name="T21" fmla="*/ 48 h 348"/>
                <a:gd name="T22" fmla="*/ 21 w 426"/>
                <a:gd name="T23" fmla="*/ 46 h 348"/>
                <a:gd name="T24" fmla="*/ 23 w 426"/>
                <a:gd name="T25" fmla="*/ 38 h 348"/>
                <a:gd name="T26" fmla="*/ 20 w 426"/>
                <a:gd name="T27" fmla="*/ 36 h 348"/>
                <a:gd name="T28" fmla="*/ 12 w 426"/>
                <a:gd name="T29" fmla="*/ 26 h 348"/>
                <a:gd name="T30" fmla="*/ 10 w 426"/>
                <a:gd name="T31" fmla="*/ 16 h 348"/>
                <a:gd name="T32" fmla="*/ 4 w 426"/>
                <a:gd name="T33" fmla="*/ 11 h 348"/>
                <a:gd name="T34" fmla="*/ 0 w 426"/>
                <a:gd name="T35" fmla="*/ 4 h 348"/>
                <a:gd name="T36" fmla="*/ 142 w 426"/>
                <a:gd name="T37" fmla="*/ 0 h 348"/>
                <a:gd name="T38" fmla="*/ 141 w 426"/>
                <a:gd name="T39" fmla="*/ 24 h 348"/>
                <a:gd name="T40" fmla="*/ 115 w 426"/>
                <a:gd name="T41" fmla="*/ 56 h 348"/>
                <a:gd name="T42" fmla="*/ 93 w 426"/>
                <a:gd name="T43" fmla="*/ 76 h 348"/>
                <a:gd name="T44" fmla="*/ 72 w 426"/>
                <a:gd name="T45" fmla="*/ 108 h 348"/>
                <a:gd name="T46" fmla="*/ 65 w 426"/>
                <a:gd name="T47" fmla="*/ 116 h 348"/>
                <a:gd name="T48" fmla="*/ 65 w 426"/>
                <a:gd name="T49" fmla="*/ 116 h 348"/>
                <a:gd name="T50" fmla="*/ 65 w 426"/>
                <a:gd name="T51" fmla="*/ 116 h 3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6"/>
                <a:gd name="T79" fmla="*/ 0 h 348"/>
                <a:gd name="T80" fmla="*/ 426 w 426"/>
                <a:gd name="T81" fmla="*/ 348 h 3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6" h="348">
                  <a:moveTo>
                    <a:pt x="196" y="348"/>
                  </a:moveTo>
                  <a:lnTo>
                    <a:pt x="196" y="337"/>
                  </a:lnTo>
                  <a:lnTo>
                    <a:pt x="189" y="331"/>
                  </a:lnTo>
                  <a:lnTo>
                    <a:pt x="171" y="328"/>
                  </a:lnTo>
                  <a:lnTo>
                    <a:pt x="154" y="316"/>
                  </a:lnTo>
                  <a:lnTo>
                    <a:pt x="144" y="277"/>
                  </a:lnTo>
                  <a:lnTo>
                    <a:pt x="125" y="269"/>
                  </a:lnTo>
                  <a:lnTo>
                    <a:pt x="113" y="256"/>
                  </a:lnTo>
                  <a:lnTo>
                    <a:pt x="118" y="228"/>
                  </a:lnTo>
                  <a:lnTo>
                    <a:pt x="141" y="201"/>
                  </a:lnTo>
                  <a:lnTo>
                    <a:pt x="68" y="145"/>
                  </a:lnTo>
                  <a:lnTo>
                    <a:pt x="64" y="137"/>
                  </a:lnTo>
                  <a:lnTo>
                    <a:pt x="70" y="115"/>
                  </a:lnTo>
                  <a:lnTo>
                    <a:pt x="59" y="108"/>
                  </a:lnTo>
                  <a:lnTo>
                    <a:pt x="35" y="79"/>
                  </a:lnTo>
                  <a:lnTo>
                    <a:pt x="29" y="49"/>
                  </a:lnTo>
                  <a:lnTo>
                    <a:pt x="12" y="33"/>
                  </a:lnTo>
                  <a:lnTo>
                    <a:pt x="0" y="13"/>
                  </a:lnTo>
                  <a:lnTo>
                    <a:pt x="426" y="0"/>
                  </a:lnTo>
                  <a:lnTo>
                    <a:pt x="422" y="72"/>
                  </a:lnTo>
                  <a:lnTo>
                    <a:pt x="344" y="169"/>
                  </a:lnTo>
                  <a:lnTo>
                    <a:pt x="278" y="227"/>
                  </a:lnTo>
                  <a:lnTo>
                    <a:pt x="217" y="324"/>
                  </a:lnTo>
                  <a:lnTo>
                    <a:pt x="196" y="348"/>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91" name="Freeform 32"/>
            <p:cNvSpPr>
              <a:spLocks/>
            </p:cNvSpPr>
            <p:nvPr/>
          </p:nvSpPr>
          <p:spPr bwMode="auto">
            <a:xfrm>
              <a:off x="1973" y="1925"/>
              <a:ext cx="503" cy="260"/>
            </a:xfrm>
            <a:custGeom>
              <a:avLst/>
              <a:gdLst>
                <a:gd name="T0" fmla="*/ 59 w 1507"/>
                <a:gd name="T1" fmla="*/ 3 h 779"/>
                <a:gd name="T2" fmla="*/ 0 w 1507"/>
                <a:gd name="T3" fmla="*/ 36 h 779"/>
                <a:gd name="T4" fmla="*/ 172 w 1507"/>
                <a:gd name="T5" fmla="*/ 189 h 779"/>
                <a:gd name="T6" fmla="*/ 181 w 1507"/>
                <a:gd name="T7" fmla="*/ 193 h 779"/>
                <a:gd name="T8" fmla="*/ 194 w 1507"/>
                <a:gd name="T9" fmla="*/ 206 h 779"/>
                <a:gd name="T10" fmla="*/ 210 w 1507"/>
                <a:gd name="T11" fmla="*/ 201 h 779"/>
                <a:gd name="T12" fmla="*/ 219 w 1507"/>
                <a:gd name="T13" fmla="*/ 208 h 779"/>
                <a:gd name="T14" fmla="*/ 222 w 1507"/>
                <a:gd name="T15" fmla="*/ 217 h 779"/>
                <a:gd name="T16" fmla="*/ 240 w 1507"/>
                <a:gd name="T17" fmla="*/ 220 h 779"/>
                <a:gd name="T18" fmla="*/ 249 w 1507"/>
                <a:gd name="T19" fmla="*/ 223 h 779"/>
                <a:gd name="T20" fmla="*/ 255 w 1507"/>
                <a:gd name="T21" fmla="*/ 221 h 779"/>
                <a:gd name="T22" fmla="*/ 265 w 1507"/>
                <a:gd name="T23" fmla="*/ 230 h 779"/>
                <a:gd name="T24" fmla="*/ 284 w 1507"/>
                <a:gd name="T25" fmla="*/ 227 h 779"/>
                <a:gd name="T26" fmla="*/ 291 w 1507"/>
                <a:gd name="T27" fmla="*/ 235 h 779"/>
                <a:gd name="T28" fmla="*/ 294 w 1507"/>
                <a:gd name="T29" fmla="*/ 244 h 779"/>
                <a:gd name="T30" fmla="*/ 308 w 1507"/>
                <a:gd name="T31" fmla="*/ 239 h 779"/>
                <a:gd name="T32" fmla="*/ 326 w 1507"/>
                <a:gd name="T33" fmla="*/ 248 h 779"/>
                <a:gd name="T34" fmla="*/ 335 w 1507"/>
                <a:gd name="T35" fmla="*/ 244 h 779"/>
                <a:gd name="T36" fmla="*/ 341 w 1507"/>
                <a:gd name="T37" fmla="*/ 246 h 779"/>
                <a:gd name="T38" fmla="*/ 342 w 1507"/>
                <a:gd name="T39" fmla="*/ 258 h 779"/>
                <a:gd name="T40" fmla="*/ 345 w 1507"/>
                <a:gd name="T41" fmla="*/ 250 h 779"/>
                <a:gd name="T42" fmla="*/ 356 w 1507"/>
                <a:gd name="T43" fmla="*/ 241 h 779"/>
                <a:gd name="T44" fmla="*/ 359 w 1507"/>
                <a:gd name="T45" fmla="*/ 246 h 779"/>
                <a:gd name="T46" fmla="*/ 368 w 1507"/>
                <a:gd name="T47" fmla="*/ 248 h 779"/>
                <a:gd name="T48" fmla="*/ 375 w 1507"/>
                <a:gd name="T49" fmla="*/ 245 h 779"/>
                <a:gd name="T50" fmla="*/ 377 w 1507"/>
                <a:gd name="T51" fmla="*/ 248 h 779"/>
                <a:gd name="T52" fmla="*/ 392 w 1507"/>
                <a:gd name="T53" fmla="*/ 258 h 779"/>
                <a:gd name="T54" fmla="*/ 405 w 1507"/>
                <a:gd name="T55" fmla="*/ 248 h 779"/>
                <a:gd name="T56" fmla="*/ 429 w 1507"/>
                <a:gd name="T57" fmla="*/ 243 h 779"/>
                <a:gd name="T58" fmla="*/ 438 w 1507"/>
                <a:gd name="T59" fmla="*/ 242 h 779"/>
                <a:gd name="T60" fmla="*/ 460 w 1507"/>
                <a:gd name="T61" fmla="*/ 241 h 779"/>
                <a:gd name="T62" fmla="*/ 491 w 1507"/>
                <a:gd name="T63" fmla="*/ 255 h 779"/>
                <a:gd name="T64" fmla="*/ 499 w 1507"/>
                <a:gd name="T65" fmla="*/ 260 h 779"/>
                <a:gd name="T66" fmla="*/ 503 w 1507"/>
                <a:gd name="T67" fmla="*/ 130 h 779"/>
                <a:gd name="T68" fmla="*/ 492 w 1507"/>
                <a:gd name="T69" fmla="*/ 13 h 7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07"/>
                <a:gd name="T106" fmla="*/ 0 h 779"/>
                <a:gd name="T107" fmla="*/ 1507 w 1507"/>
                <a:gd name="T108" fmla="*/ 779 h 7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07" h="779">
                  <a:moveTo>
                    <a:pt x="1475" y="38"/>
                  </a:moveTo>
                  <a:lnTo>
                    <a:pt x="178" y="10"/>
                  </a:lnTo>
                  <a:lnTo>
                    <a:pt x="7" y="0"/>
                  </a:lnTo>
                  <a:lnTo>
                    <a:pt x="0" y="107"/>
                  </a:lnTo>
                  <a:lnTo>
                    <a:pt x="527" y="139"/>
                  </a:lnTo>
                  <a:lnTo>
                    <a:pt x="514" y="565"/>
                  </a:lnTo>
                  <a:lnTo>
                    <a:pt x="533" y="569"/>
                  </a:lnTo>
                  <a:lnTo>
                    <a:pt x="543" y="578"/>
                  </a:lnTo>
                  <a:lnTo>
                    <a:pt x="569" y="610"/>
                  </a:lnTo>
                  <a:lnTo>
                    <a:pt x="580" y="616"/>
                  </a:lnTo>
                  <a:lnTo>
                    <a:pt x="617" y="613"/>
                  </a:lnTo>
                  <a:lnTo>
                    <a:pt x="629" y="601"/>
                  </a:lnTo>
                  <a:lnTo>
                    <a:pt x="650" y="613"/>
                  </a:lnTo>
                  <a:lnTo>
                    <a:pt x="655" y="623"/>
                  </a:lnTo>
                  <a:lnTo>
                    <a:pt x="653" y="633"/>
                  </a:lnTo>
                  <a:lnTo>
                    <a:pt x="664" y="649"/>
                  </a:lnTo>
                  <a:lnTo>
                    <a:pt x="669" y="652"/>
                  </a:lnTo>
                  <a:lnTo>
                    <a:pt x="718" y="660"/>
                  </a:lnTo>
                  <a:lnTo>
                    <a:pt x="735" y="669"/>
                  </a:lnTo>
                  <a:lnTo>
                    <a:pt x="745" y="669"/>
                  </a:lnTo>
                  <a:lnTo>
                    <a:pt x="748" y="666"/>
                  </a:lnTo>
                  <a:lnTo>
                    <a:pt x="763" y="662"/>
                  </a:lnTo>
                  <a:lnTo>
                    <a:pt x="774" y="679"/>
                  </a:lnTo>
                  <a:lnTo>
                    <a:pt x="793" y="688"/>
                  </a:lnTo>
                  <a:lnTo>
                    <a:pt x="806" y="675"/>
                  </a:lnTo>
                  <a:lnTo>
                    <a:pt x="852" y="681"/>
                  </a:lnTo>
                  <a:lnTo>
                    <a:pt x="852" y="688"/>
                  </a:lnTo>
                  <a:lnTo>
                    <a:pt x="873" y="705"/>
                  </a:lnTo>
                  <a:lnTo>
                    <a:pt x="880" y="708"/>
                  </a:lnTo>
                  <a:lnTo>
                    <a:pt x="880" y="731"/>
                  </a:lnTo>
                  <a:lnTo>
                    <a:pt x="915" y="738"/>
                  </a:lnTo>
                  <a:lnTo>
                    <a:pt x="922" y="715"/>
                  </a:lnTo>
                  <a:lnTo>
                    <a:pt x="935" y="711"/>
                  </a:lnTo>
                  <a:lnTo>
                    <a:pt x="978" y="743"/>
                  </a:lnTo>
                  <a:lnTo>
                    <a:pt x="986" y="743"/>
                  </a:lnTo>
                  <a:lnTo>
                    <a:pt x="1004" y="730"/>
                  </a:lnTo>
                  <a:lnTo>
                    <a:pt x="1020" y="730"/>
                  </a:lnTo>
                  <a:lnTo>
                    <a:pt x="1022" y="738"/>
                  </a:lnTo>
                  <a:lnTo>
                    <a:pt x="1018" y="757"/>
                  </a:lnTo>
                  <a:lnTo>
                    <a:pt x="1025" y="772"/>
                  </a:lnTo>
                  <a:lnTo>
                    <a:pt x="1038" y="763"/>
                  </a:lnTo>
                  <a:lnTo>
                    <a:pt x="1035" y="750"/>
                  </a:lnTo>
                  <a:lnTo>
                    <a:pt x="1049" y="731"/>
                  </a:lnTo>
                  <a:lnTo>
                    <a:pt x="1067" y="721"/>
                  </a:lnTo>
                  <a:lnTo>
                    <a:pt x="1074" y="723"/>
                  </a:lnTo>
                  <a:lnTo>
                    <a:pt x="1075" y="737"/>
                  </a:lnTo>
                  <a:lnTo>
                    <a:pt x="1096" y="743"/>
                  </a:lnTo>
                  <a:lnTo>
                    <a:pt x="1104" y="743"/>
                  </a:lnTo>
                  <a:lnTo>
                    <a:pt x="1112" y="733"/>
                  </a:lnTo>
                  <a:lnTo>
                    <a:pt x="1125" y="734"/>
                  </a:lnTo>
                  <a:lnTo>
                    <a:pt x="1129" y="738"/>
                  </a:lnTo>
                  <a:lnTo>
                    <a:pt x="1129" y="743"/>
                  </a:lnTo>
                  <a:lnTo>
                    <a:pt x="1146" y="752"/>
                  </a:lnTo>
                  <a:lnTo>
                    <a:pt x="1174" y="772"/>
                  </a:lnTo>
                  <a:lnTo>
                    <a:pt x="1203" y="749"/>
                  </a:lnTo>
                  <a:lnTo>
                    <a:pt x="1212" y="743"/>
                  </a:lnTo>
                  <a:lnTo>
                    <a:pt x="1252" y="740"/>
                  </a:lnTo>
                  <a:lnTo>
                    <a:pt x="1285" y="728"/>
                  </a:lnTo>
                  <a:lnTo>
                    <a:pt x="1297" y="726"/>
                  </a:lnTo>
                  <a:lnTo>
                    <a:pt x="1312" y="726"/>
                  </a:lnTo>
                  <a:lnTo>
                    <a:pt x="1352" y="731"/>
                  </a:lnTo>
                  <a:lnTo>
                    <a:pt x="1378" y="723"/>
                  </a:lnTo>
                  <a:lnTo>
                    <a:pt x="1383" y="717"/>
                  </a:lnTo>
                  <a:lnTo>
                    <a:pt x="1471" y="764"/>
                  </a:lnTo>
                  <a:lnTo>
                    <a:pt x="1487" y="769"/>
                  </a:lnTo>
                  <a:lnTo>
                    <a:pt x="1494" y="778"/>
                  </a:lnTo>
                  <a:lnTo>
                    <a:pt x="1503" y="779"/>
                  </a:lnTo>
                  <a:lnTo>
                    <a:pt x="1507" y="390"/>
                  </a:lnTo>
                  <a:lnTo>
                    <a:pt x="1477" y="149"/>
                  </a:lnTo>
                  <a:lnTo>
                    <a:pt x="1475" y="38"/>
                  </a:lnTo>
                  <a:close/>
                </a:path>
              </a:pathLst>
            </a:custGeom>
            <a:solidFill>
              <a:srgbClr val="ABAA9C"/>
            </a:solidFill>
            <a:ln w="9525">
              <a:noFill/>
              <a:round/>
              <a:headEnd/>
              <a:tailEnd/>
            </a:ln>
          </p:spPr>
          <p:txBody>
            <a:bodyPr>
              <a:prstTxWarp prst="textNoShape">
                <a:avLst/>
              </a:prstTxWarp>
            </a:bodyPr>
            <a:lstStyle/>
            <a:p>
              <a:endParaRPr lang="en-US">
                <a:latin typeface="Times New Roman"/>
                <a:cs typeface="Times New Roman"/>
              </a:endParaRPr>
            </a:p>
          </p:txBody>
        </p:sp>
        <p:sp>
          <p:nvSpPr>
            <p:cNvPr id="392" name="Freeform 33"/>
            <p:cNvSpPr>
              <a:spLocks/>
            </p:cNvSpPr>
            <p:nvPr/>
          </p:nvSpPr>
          <p:spPr bwMode="auto">
            <a:xfrm>
              <a:off x="1602" y="1886"/>
              <a:ext cx="374" cy="160"/>
            </a:xfrm>
            <a:custGeom>
              <a:avLst/>
              <a:gdLst>
                <a:gd name="T0" fmla="*/ 1 w 1120"/>
                <a:gd name="T1" fmla="*/ 160 h 481"/>
                <a:gd name="T2" fmla="*/ 23 w 1120"/>
                <a:gd name="T3" fmla="*/ 0 h 481"/>
                <a:gd name="T4" fmla="*/ 374 w 1120"/>
                <a:gd name="T5" fmla="*/ 39 h 481"/>
                <a:gd name="T6" fmla="*/ 372 w 1120"/>
                <a:gd name="T7" fmla="*/ 75 h 481"/>
                <a:gd name="T8" fmla="*/ 369 w 1120"/>
                <a:gd name="T9" fmla="*/ 75 h 481"/>
                <a:gd name="T10" fmla="*/ 367 w 1120"/>
                <a:gd name="T11" fmla="*/ 93 h 481"/>
                <a:gd name="T12" fmla="*/ 366 w 1120"/>
                <a:gd name="T13" fmla="*/ 93 h 481"/>
                <a:gd name="T14" fmla="*/ 320 w 1120"/>
                <a:gd name="T15" fmla="*/ 101 h 481"/>
                <a:gd name="T16" fmla="*/ 272 w 1120"/>
                <a:gd name="T17" fmla="*/ 118 h 481"/>
                <a:gd name="T18" fmla="*/ 200 w 1120"/>
                <a:gd name="T19" fmla="*/ 131 h 481"/>
                <a:gd name="T20" fmla="*/ 163 w 1120"/>
                <a:gd name="T21" fmla="*/ 145 h 481"/>
                <a:gd name="T22" fmla="*/ 121 w 1120"/>
                <a:gd name="T23" fmla="*/ 138 h 481"/>
                <a:gd name="T24" fmla="*/ 100 w 1120"/>
                <a:gd name="T25" fmla="*/ 151 h 481"/>
                <a:gd name="T26" fmla="*/ 59 w 1120"/>
                <a:gd name="T27" fmla="*/ 158 h 481"/>
                <a:gd name="T28" fmla="*/ 38 w 1120"/>
                <a:gd name="T29" fmla="*/ 160 h 481"/>
                <a:gd name="T30" fmla="*/ 18 w 1120"/>
                <a:gd name="T31" fmla="*/ 160 h 481"/>
                <a:gd name="T32" fmla="*/ 0 w 1120"/>
                <a:gd name="T33" fmla="*/ 158 h 481"/>
                <a:gd name="T34" fmla="*/ 1 w 1120"/>
                <a:gd name="T35" fmla="*/ 160 h 481"/>
                <a:gd name="T36" fmla="*/ 1 w 1120"/>
                <a:gd name="T37" fmla="*/ 160 h 4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20"/>
                <a:gd name="T58" fmla="*/ 0 h 481"/>
                <a:gd name="T59" fmla="*/ 1120 w 1120"/>
                <a:gd name="T60" fmla="*/ 481 h 4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20" h="481">
                  <a:moveTo>
                    <a:pt x="2" y="481"/>
                  </a:moveTo>
                  <a:lnTo>
                    <a:pt x="69" y="0"/>
                  </a:lnTo>
                  <a:lnTo>
                    <a:pt x="1120" y="117"/>
                  </a:lnTo>
                  <a:lnTo>
                    <a:pt x="1113" y="224"/>
                  </a:lnTo>
                  <a:lnTo>
                    <a:pt x="1104" y="224"/>
                  </a:lnTo>
                  <a:lnTo>
                    <a:pt x="1100" y="281"/>
                  </a:lnTo>
                  <a:lnTo>
                    <a:pt x="1097" y="281"/>
                  </a:lnTo>
                  <a:lnTo>
                    <a:pt x="957" y="303"/>
                  </a:lnTo>
                  <a:lnTo>
                    <a:pt x="816" y="356"/>
                  </a:lnTo>
                  <a:lnTo>
                    <a:pt x="600" y="394"/>
                  </a:lnTo>
                  <a:lnTo>
                    <a:pt x="487" y="437"/>
                  </a:lnTo>
                  <a:lnTo>
                    <a:pt x="363" y="416"/>
                  </a:lnTo>
                  <a:lnTo>
                    <a:pt x="298" y="454"/>
                  </a:lnTo>
                  <a:lnTo>
                    <a:pt x="178" y="476"/>
                  </a:lnTo>
                  <a:lnTo>
                    <a:pt x="114" y="481"/>
                  </a:lnTo>
                  <a:lnTo>
                    <a:pt x="55" y="481"/>
                  </a:lnTo>
                  <a:lnTo>
                    <a:pt x="0" y="476"/>
                  </a:lnTo>
                  <a:lnTo>
                    <a:pt x="2" y="481"/>
                  </a:lnTo>
                  <a:close/>
                </a:path>
              </a:pathLst>
            </a:custGeom>
            <a:solidFill>
              <a:srgbClr val="ABAA9C"/>
            </a:solidFill>
            <a:ln w="9525">
              <a:noFill/>
              <a:round/>
              <a:headEnd/>
              <a:tailEnd/>
            </a:ln>
          </p:spPr>
          <p:txBody>
            <a:bodyPr>
              <a:prstTxWarp prst="textNoShape">
                <a:avLst/>
              </a:prstTxWarp>
            </a:bodyPr>
            <a:lstStyle/>
            <a:p>
              <a:endParaRPr lang="en-US">
                <a:latin typeface="Times New Roman"/>
                <a:cs typeface="Times New Roman"/>
              </a:endParaRPr>
            </a:p>
          </p:txBody>
        </p:sp>
        <p:sp>
          <p:nvSpPr>
            <p:cNvPr id="393" name="Rectangle 34"/>
            <p:cNvSpPr>
              <a:spLocks noChangeArrowheads="1"/>
            </p:cNvSpPr>
            <p:nvPr/>
          </p:nvSpPr>
          <p:spPr bwMode="auto">
            <a:xfrm>
              <a:off x="2096" y="1700"/>
              <a:ext cx="144"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10</a:t>
              </a:r>
              <a:endParaRPr kumimoji="0" lang="en-US" sz="1800" b="0">
                <a:solidFill>
                  <a:schemeClr val="tx1"/>
                </a:solidFill>
                <a:latin typeface="Times New Roman"/>
                <a:cs typeface="Times New Roman"/>
              </a:endParaRPr>
            </a:p>
          </p:txBody>
        </p:sp>
        <p:sp>
          <p:nvSpPr>
            <p:cNvPr id="394" name="Rectangle 35"/>
            <p:cNvSpPr>
              <a:spLocks noChangeArrowheads="1"/>
            </p:cNvSpPr>
            <p:nvPr/>
          </p:nvSpPr>
          <p:spPr bwMode="auto">
            <a:xfrm>
              <a:off x="1974" y="564"/>
              <a:ext cx="588"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Kansas City</a:t>
              </a:r>
              <a:endParaRPr kumimoji="0" lang="en-US" sz="1400" b="0" i="1" dirty="0">
                <a:solidFill>
                  <a:schemeClr val="tx1"/>
                </a:solidFill>
                <a:latin typeface="Times New Roman"/>
                <a:cs typeface="Times New Roman"/>
              </a:endParaRPr>
            </a:p>
          </p:txBody>
        </p:sp>
        <p:sp>
          <p:nvSpPr>
            <p:cNvPr id="395" name="Freeform 211"/>
            <p:cNvSpPr>
              <a:spLocks/>
            </p:cNvSpPr>
            <p:nvPr/>
          </p:nvSpPr>
          <p:spPr bwMode="auto">
            <a:xfrm>
              <a:off x="1557" y="1285"/>
              <a:ext cx="407" cy="338"/>
            </a:xfrm>
            <a:custGeom>
              <a:avLst/>
              <a:gdLst>
                <a:gd name="T0" fmla="*/ 382 w 1221"/>
                <a:gd name="T1" fmla="*/ 338 h 1013"/>
                <a:gd name="T2" fmla="*/ 395 w 1221"/>
                <a:gd name="T3" fmla="*/ 191 h 1013"/>
                <a:gd name="T4" fmla="*/ 407 w 1221"/>
                <a:gd name="T5" fmla="*/ 44 h 1013"/>
                <a:gd name="T6" fmla="*/ 44 w 1221"/>
                <a:gd name="T7" fmla="*/ 0 h 1013"/>
                <a:gd name="T8" fmla="*/ 38 w 1221"/>
                <a:gd name="T9" fmla="*/ 37 h 1013"/>
                <a:gd name="T10" fmla="*/ 12 w 1221"/>
                <a:gd name="T11" fmla="*/ 220 h 1013"/>
                <a:gd name="T12" fmla="*/ 11 w 1221"/>
                <a:gd name="T13" fmla="*/ 220 h 1013"/>
                <a:gd name="T14" fmla="*/ 0 w 1221"/>
                <a:gd name="T15" fmla="*/ 291 h 1013"/>
                <a:gd name="T16" fmla="*/ 108 w 1221"/>
                <a:gd name="T17" fmla="*/ 308 h 1013"/>
                <a:gd name="T18" fmla="*/ 382 w 1221"/>
                <a:gd name="T19" fmla="*/ 338 h 1013"/>
                <a:gd name="T20" fmla="*/ 382 w 1221"/>
                <a:gd name="T21" fmla="*/ 338 h 1013"/>
                <a:gd name="T22" fmla="*/ 382 w 1221"/>
                <a:gd name="T23" fmla="*/ 338 h 10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21"/>
                <a:gd name="T37" fmla="*/ 0 h 1013"/>
                <a:gd name="T38" fmla="*/ 1221 w 1221"/>
                <a:gd name="T39" fmla="*/ 1013 h 10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21" h="1013">
                  <a:moveTo>
                    <a:pt x="1147" y="1013"/>
                  </a:moveTo>
                  <a:lnTo>
                    <a:pt x="1185" y="571"/>
                  </a:lnTo>
                  <a:lnTo>
                    <a:pt x="1221" y="133"/>
                  </a:lnTo>
                  <a:lnTo>
                    <a:pt x="131" y="0"/>
                  </a:lnTo>
                  <a:lnTo>
                    <a:pt x="115" y="111"/>
                  </a:lnTo>
                  <a:lnTo>
                    <a:pt x="36" y="659"/>
                  </a:lnTo>
                  <a:lnTo>
                    <a:pt x="34" y="659"/>
                  </a:lnTo>
                  <a:lnTo>
                    <a:pt x="0" y="873"/>
                  </a:lnTo>
                  <a:lnTo>
                    <a:pt x="325" y="923"/>
                  </a:lnTo>
                  <a:lnTo>
                    <a:pt x="1147" y="101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96" name="Freeform 212"/>
            <p:cNvSpPr>
              <a:spLocks/>
            </p:cNvSpPr>
            <p:nvPr/>
          </p:nvSpPr>
          <p:spPr bwMode="auto">
            <a:xfrm>
              <a:off x="1625" y="1593"/>
              <a:ext cx="425" cy="335"/>
            </a:xfrm>
            <a:custGeom>
              <a:avLst/>
              <a:gdLst>
                <a:gd name="T0" fmla="*/ 0 w 1274"/>
                <a:gd name="T1" fmla="*/ 293 h 1006"/>
                <a:gd name="T2" fmla="*/ 40 w 1274"/>
                <a:gd name="T3" fmla="*/ 0 h 1006"/>
                <a:gd name="T4" fmla="*/ 314 w 1274"/>
                <a:gd name="T5" fmla="*/ 30 h 1006"/>
                <a:gd name="T6" fmla="*/ 425 w 1274"/>
                <a:gd name="T7" fmla="*/ 39 h 1006"/>
                <a:gd name="T8" fmla="*/ 420 w 1274"/>
                <a:gd name="T9" fmla="*/ 113 h 1006"/>
                <a:gd name="T10" fmla="*/ 408 w 1274"/>
                <a:gd name="T11" fmla="*/ 335 h 1006"/>
                <a:gd name="T12" fmla="*/ 351 w 1274"/>
                <a:gd name="T13" fmla="*/ 332 h 1006"/>
                <a:gd name="T14" fmla="*/ 0 w 1274"/>
                <a:gd name="T15" fmla="*/ 293 h 1006"/>
                <a:gd name="T16" fmla="*/ 0 w 1274"/>
                <a:gd name="T17" fmla="*/ 293 h 1006"/>
                <a:gd name="T18" fmla="*/ 0 w 1274"/>
                <a:gd name="T19" fmla="*/ 293 h 10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74"/>
                <a:gd name="T31" fmla="*/ 0 h 1006"/>
                <a:gd name="T32" fmla="*/ 1274 w 1274"/>
                <a:gd name="T33" fmla="*/ 1006 h 10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74" h="1006">
                  <a:moveTo>
                    <a:pt x="0" y="879"/>
                  </a:moveTo>
                  <a:lnTo>
                    <a:pt x="120" y="0"/>
                  </a:lnTo>
                  <a:lnTo>
                    <a:pt x="942" y="90"/>
                  </a:lnTo>
                  <a:lnTo>
                    <a:pt x="1274" y="117"/>
                  </a:lnTo>
                  <a:lnTo>
                    <a:pt x="1260" y="339"/>
                  </a:lnTo>
                  <a:lnTo>
                    <a:pt x="1222" y="1006"/>
                  </a:lnTo>
                  <a:lnTo>
                    <a:pt x="1051" y="996"/>
                  </a:lnTo>
                  <a:lnTo>
                    <a:pt x="0" y="879"/>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97" name="Freeform 213"/>
            <p:cNvSpPr>
              <a:spLocks/>
            </p:cNvSpPr>
            <p:nvPr/>
          </p:nvSpPr>
          <p:spPr bwMode="auto">
            <a:xfrm>
              <a:off x="2033" y="1706"/>
              <a:ext cx="432" cy="232"/>
            </a:xfrm>
            <a:custGeom>
              <a:avLst/>
              <a:gdLst>
                <a:gd name="T0" fmla="*/ 13 w 1297"/>
                <a:gd name="T1" fmla="*/ 0 h 695"/>
                <a:gd name="T2" fmla="*/ 388 w 1297"/>
                <a:gd name="T3" fmla="*/ 9 h 695"/>
                <a:gd name="T4" fmla="*/ 412 w 1297"/>
                <a:gd name="T5" fmla="*/ 27 h 695"/>
                <a:gd name="T6" fmla="*/ 404 w 1297"/>
                <a:gd name="T7" fmla="*/ 36 h 695"/>
                <a:gd name="T8" fmla="*/ 403 w 1297"/>
                <a:gd name="T9" fmla="*/ 46 h 695"/>
                <a:gd name="T10" fmla="*/ 407 w 1297"/>
                <a:gd name="T11" fmla="*/ 50 h 695"/>
                <a:gd name="T12" fmla="*/ 413 w 1297"/>
                <a:gd name="T13" fmla="*/ 53 h 695"/>
                <a:gd name="T14" fmla="*/ 416 w 1297"/>
                <a:gd name="T15" fmla="*/ 66 h 695"/>
                <a:gd name="T16" fmla="*/ 422 w 1297"/>
                <a:gd name="T17" fmla="*/ 70 h 695"/>
                <a:gd name="T18" fmla="*/ 428 w 1297"/>
                <a:gd name="T19" fmla="*/ 71 h 695"/>
                <a:gd name="T20" fmla="*/ 430 w 1297"/>
                <a:gd name="T21" fmla="*/ 73 h 695"/>
                <a:gd name="T22" fmla="*/ 432 w 1297"/>
                <a:gd name="T23" fmla="*/ 232 h 695"/>
                <a:gd name="T24" fmla="*/ 0 w 1297"/>
                <a:gd name="T25" fmla="*/ 223 h 695"/>
                <a:gd name="T26" fmla="*/ 13 w 1297"/>
                <a:gd name="T27" fmla="*/ 0 h 695"/>
                <a:gd name="T28" fmla="*/ 13 w 1297"/>
                <a:gd name="T29" fmla="*/ 0 h 695"/>
                <a:gd name="T30" fmla="*/ 13 w 1297"/>
                <a:gd name="T31" fmla="*/ 0 h 6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7"/>
                <a:gd name="T49" fmla="*/ 0 h 695"/>
                <a:gd name="T50" fmla="*/ 1297 w 1297"/>
                <a:gd name="T51" fmla="*/ 695 h 6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7" h="695">
                  <a:moveTo>
                    <a:pt x="38" y="0"/>
                  </a:moveTo>
                  <a:lnTo>
                    <a:pt x="1164" y="26"/>
                  </a:lnTo>
                  <a:lnTo>
                    <a:pt x="1237" y="82"/>
                  </a:lnTo>
                  <a:lnTo>
                    <a:pt x="1214" y="109"/>
                  </a:lnTo>
                  <a:lnTo>
                    <a:pt x="1209" y="137"/>
                  </a:lnTo>
                  <a:lnTo>
                    <a:pt x="1221" y="150"/>
                  </a:lnTo>
                  <a:lnTo>
                    <a:pt x="1240" y="158"/>
                  </a:lnTo>
                  <a:lnTo>
                    <a:pt x="1250" y="197"/>
                  </a:lnTo>
                  <a:lnTo>
                    <a:pt x="1267" y="209"/>
                  </a:lnTo>
                  <a:lnTo>
                    <a:pt x="1285" y="212"/>
                  </a:lnTo>
                  <a:lnTo>
                    <a:pt x="1292" y="218"/>
                  </a:lnTo>
                  <a:lnTo>
                    <a:pt x="1297" y="695"/>
                  </a:lnTo>
                  <a:lnTo>
                    <a:pt x="0" y="667"/>
                  </a:lnTo>
                  <a:lnTo>
                    <a:pt x="38"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98" name="Freeform 214"/>
            <p:cNvSpPr>
              <a:spLocks/>
            </p:cNvSpPr>
            <p:nvPr/>
          </p:nvSpPr>
          <p:spPr bwMode="auto">
            <a:xfrm>
              <a:off x="1939" y="1476"/>
              <a:ext cx="482" cy="239"/>
            </a:xfrm>
            <a:custGeom>
              <a:avLst/>
              <a:gdLst>
                <a:gd name="T0" fmla="*/ 0 w 1446"/>
                <a:gd name="T1" fmla="*/ 147 h 717"/>
                <a:gd name="T2" fmla="*/ 13 w 1446"/>
                <a:gd name="T3" fmla="*/ 0 h 717"/>
                <a:gd name="T4" fmla="*/ 310 w 1446"/>
                <a:gd name="T5" fmla="*/ 15 h 717"/>
                <a:gd name="T6" fmla="*/ 318 w 1446"/>
                <a:gd name="T7" fmla="*/ 27 h 717"/>
                <a:gd name="T8" fmla="*/ 328 w 1446"/>
                <a:gd name="T9" fmla="*/ 27 h 717"/>
                <a:gd name="T10" fmla="*/ 335 w 1446"/>
                <a:gd name="T11" fmla="*/ 25 h 717"/>
                <a:gd name="T12" fmla="*/ 341 w 1446"/>
                <a:gd name="T13" fmla="*/ 29 h 717"/>
                <a:gd name="T14" fmla="*/ 346 w 1446"/>
                <a:gd name="T15" fmla="*/ 39 h 717"/>
                <a:gd name="T16" fmla="*/ 353 w 1446"/>
                <a:gd name="T17" fmla="*/ 41 h 717"/>
                <a:gd name="T18" fmla="*/ 361 w 1446"/>
                <a:gd name="T19" fmla="*/ 39 h 717"/>
                <a:gd name="T20" fmla="*/ 369 w 1446"/>
                <a:gd name="T21" fmla="*/ 33 h 717"/>
                <a:gd name="T22" fmla="*/ 378 w 1446"/>
                <a:gd name="T23" fmla="*/ 33 h 717"/>
                <a:gd name="T24" fmla="*/ 384 w 1446"/>
                <a:gd name="T25" fmla="*/ 35 h 717"/>
                <a:gd name="T26" fmla="*/ 408 w 1446"/>
                <a:gd name="T27" fmla="*/ 51 h 717"/>
                <a:gd name="T28" fmla="*/ 419 w 1446"/>
                <a:gd name="T29" fmla="*/ 59 h 717"/>
                <a:gd name="T30" fmla="*/ 419 w 1446"/>
                <a:gd name="T31" fmla="*/ 66 h 717"/>
                <a:gd name="T32" fmla="*/ 428 w 1446"/>
                <a:gd name="T33" fmla="*/ 71 h 717"/>
                <a:gd name="T34" fmla="*/ 428 w 1446"/>
                <a:gd name="T35" fmla="*/ 76 h 717"/>
                <a:gd name="T36" fmla="*/ 424 w 1446"/>
                <a:gd name="T37" fmla="*/ 86 h 717"/>
                <a:gd name="T38" fmla="*/ 430 w 1446"/>
                <a:gd name="T39" fmla="*/ 91 h 717"/>
                <a:gd name="T40" fmla="*/ 433 w 1446"/>
                <a:gd name="T41" fmla="*/ 104 h 717"/>
                <a:gd name="T42" fmla="*/ 439 w 1446"/>
                <a:gd name="T43" fmla="*/ 109 h 717"/>
                <a:gd name="T44" fmla="*/ 437 w 1446"/>
                <a:gd name="T45" fmla="*/ 115 h 717"/>
                <a:gd name="T46" fmla="*/ 439 w 1446"/>
                <a:gd name="T47" fmla="*/ 121 h 717"/>
                <a:gd name="T48" fmla="*/ 447 w 1446"/>
                <a:gd name="T49" fmla="*/ 127 h 717"/>
                <a:gd name="T50" fmla="*/ 449 w 1446"/>
                <a:gd name="T51" fmla="*/ 133 h 717"/>
                <a:gd name="T52" fmla="*/ 447 w 1446"/>
                <a:gd name="T53" fmla="*/ 139 h 717"/>
                <a:gd name="T54" fmla="*/ 445 w 1446"/>
                <a:gd name="T55" fmla="*/ 151 h 717"/>
                <a:gd name="T56" fmla="*/ 452 w 1446"/>
                <a:gd name="T57" fmla="*/ 155 h 717"/>
                <a:gd name="T58" fmla="*/ 455 w 1446"/>
                <a:gd name="T59" fmla="*/ 161 h 717"/>
                <a:gd name="T60" fmla="*/ 451 w 1446"/>
                <a:gd name="T61" fmla="*/ 166 h 717"/>
                <a:gd name="T62" fmla="*/ 452 w 1446"/>
                <a:gd name="T63" fmla="*/ 172 h 717"/>
                <a:gd name="T64" fmla="*/ 456 w 1446"/>
                <a:gd name="T65" fmla="*/ 178 h 717"/>
                <a:gd name="T66" fmla="*/ 455 w 1446"/>
                <a:gd name="T67" fmla="*/ 183 h 717"/>
                <a:gd name="T68" fmla="*/ 456 w 1446"/>
                <a:gd name="T69" fmla="*/ 192 h 717"/>
                <a:gd name="T70" fmla="*/ 459 w 1446"/>
                <a:gd name="T71" fmla="*/ 195 h 717"/>
                <a:gd name="T72" fmla="*/ 463 w 1446"/>
                <a:gd name="T73" fmla="*/ 202 h 717"/>
                <a:gd name="T74" fmla="*/ 468 w 1446"/>
                <a:gd name="T75" fmla="*/ 207 h 717"/>
                <a:gd name="T76" fmla="*/ 470 w 1446"/>
                <a:gd name="T77" fmla="*/ 217 h 717"/>
                <a:gd name="T78" fmla="*/ 478 w 1446"/>
                <a:gd name="T79" fmla="*/ 227 h 717"/>
                <a:gd name="T80" fmla="*/ 482 w 1446"/>
                <a:gd name="T81" fmla="*/ 229 h 717"/>
                <a:gd name="T82" fmla="*/ 480 w 1446"/>
                <a:gd name="T83" fmla="*/ 236 h 717"/>
                <a:gd name="T84" fmla="*/ 481 w 1446"/>
                <a:gd name="T85" fmla="*/ 239 h 717"/>
                <a:gd name="T86" fmla="*/ 106 w 1446"/>
                <a:gd name="T87" fmla="*/ 230 h 717"/>
                <a:gd name="T88" fmla="*/ 111 w 1446"/>
                <a:gd name="T89" fmla="*/ 156 h 717"/>
                <a:gd name="T90" fmla="*/ 0 w 1446"/>
                <a:gd name="T91" fmla="*/ 147 h 717"/>
                <a:gd name="T92" fmla="*/ 0 w 1446"/>
                <a:gd name="T93" fmla="*/ 147 h 717"/>
                <a:gd name="T94" fmla="*/ 0 w 1446"/>
                <a:gd name="T95" fmla="*/ 147 h 7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6"/>
                <a:gd name="T145" fmla="*/ 0 h 717"/>
                <a:gd name="T146" fmla="*/ 1446 w 1446"/>
                <a:gd name="T147" fmla="*/ 717 h 71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6" h="717">
                  <a:moveTo>
                    <a:pt x="0" y="442"/>
                  </a:moveTo>
                  <a:lnTo>
                    <a:pt x="38" y="0"/>
                  </a:lnTo>
                  <a:lnTo>
                    <a:pt x="930" y="46"/>
                  </a:lnTo>
                  <a:lnTo>
                    <a:pt x="954" y="81"/>
                  </a:lnTo>
                  <a:lnTo>
                    <a:pt x="983" y="81"/>
                  </a:lnTo>
                  <a:lnTo>
                    <a:pt x="1006" y="75"/>
                  </a:lnTo>
                  <a:lnTo>
                    <a:pt x="1024" y="88"/>
                  </a:lnTo>
                  <a:lnTo>
                    <a:pt x="1037" y="117"/>
                  </a:lnTo>
                  <a:lnTo>
                    <a:pt x="1060" y="123"/>
                  </a:lnTo>
                  <a:lnTo>
                    <a:pt x="1083" y="117"/>
                  </a:lnTo>
                  <a:lnTo>
                    <a:pt x="1106" y="100"/>
                  </a:lnTo>
                  <a:lnTo>
                    <a:pt x="1135" y="100"/>
                  </a:lnTo>
                  <a:lnTo>
                    <a:pt x="1153" y="105"/>
                  </a:lnTo>
                  <a:lnTo>
                    <a:pt x="1224" y="152"/>
                  </a:lnTo>
                  <a:lnTo>
                    <a:pt x="1258" y="176"/>
                  </a:lnTo>
                  <a:lnTo>
                    <a:pt x="1258" y="198"/>
                  </a:lnTo>
                  <a:lnTo>
                    <a:pt x="1283" y="212"/>
                  </a:lnTo>
                  <a:lnTo>
                    <a:pt x="1283" y="228"/>
                  </a:lnTo>
                  <a:lnTo>
                    <a:pt x="1272" y="259"/>
                  </a:lnTo>
                  <a:lnTo>
                    <a:pt x="1289" y="274"/>
                  </a:lnTo>
                  <a:lnTo>
                    <a:pt x="1299" y="311"/>
                  </a:lnTo>
                  <a:lnTo>
                    <a:pt x="1318" y="328"/>
                  </a:lnTo>
                  <a:lnTo>
                    <a:pt x="1312" y="345"/>
                  </a:lnTo>
                  <a:lnTo>
                    <a:pt x="1318" y="364"/>
                  </a:lnTo>
                  <a:lnTo>
                    <a:pt x="1340" y="381"/>
                  </a:lnTo>
                  <a:lnTo>
                    <a:pt x="1347" y="399"/>
                  </a:lnTo>
                  <a:lnTo>
                    <a:pt x="1340" y="417"/>
                  </a:lnTo>
                  <a:lnTo>
                    <a:pt x="1334" y="452"/>
                  </a:lnTo>
                  <a:lnTo>
                    <a:pt x="1357" y="465"/>
                  </a:lnTo>
                  <a:lnTo>
                    <a:pt x="1365" y="482"/>
                  </a:lnTo>
                  <a:lnTo>
                    <a:pt x="1352" y="499"/>
                  </a:lnTo>
                  <a:lnTo>
                    <a:pt x="1357" y="517"/>
                  </a:lnTo>
                  <a:lnTo>
                    <a:pt x="1369" y="533"/>
                  </a:lnTo>
                  <a:lnTo>
                    <a:pt x="1365" y="550"/>
                  </a:lnTo>
                  <a:lnTo>
                    <a:pt x="1369" y="575"/>
                  </a:lnTo>
                  <a:lnTo>
                    <a:pt x="1376" y="585"/>
                  </a:lnTo>
                  <a:lnTo>
                    <a:pt x="1388" y="605"/>
                  </a:lnTo>
                  <a:lnTo>
                    <a:pt x="1405" y="621"/>
                  </a:lnTo>
                  <a:lnTo>
                    <a:pt x="1411" y="651"/>
                  </a:lnTo>
                  <a:lnTo>
                    <a:pt x="1435" y="680"/>
                  </a:lnTo>
                  <a:lnTo>
                    <a:pt x="1446" y="687"/>
                  </a:lnTo>
                  <a:lnTo>
                    <a:pt x="1440" y="709"/>
                  </a:lnTo>
                  <a:lnTo>
                    <a:pt x="1444" y="717"/>
                  </a:lnTo>
                  <a:lnTo>
                    <a:pt x="318" y="691"/>
                  </a:lnTo>
                  <a:lnTo>
                    <a:pt x="332" y="469"/>
                  </a:lnTo>
                  <a:lnTo>
                    <a:pt x="0" y="442"/>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399" name="Freeform 215"/>
            <p:cNvSpPr>
              <a:spLocks/>
            </p:cNvSpPr>
            <p:nvPr/>
          </p:nvSpPr>
          <p:spPr bwMode="auto">
            <a:xfrm>
              <a:off x="1973" y="1925"/>
              <a:ext cx="503" cy="260"/>
            </a:xfrm>
            <a:custGeom>
              <a:avLst/>
              <a:gdLst>
                <a:gd name="T0" fmla="*/ 59 w 1507"/>
                <a:gd name="T1" fmla="*/ 3 h 779"/>
                <a:gd name="T2" fmla="*/ 0 w 1507"/>
                <a:gd name="T3" fmla="*/ 36 h 779"/>
                <a:gd name="T4" fmla="*/ 172 w 1507"/>
                <a:gd name="T5" fmla="*/ 189 h 779"/>
                <a:gd name="T6" fmla="*/ 181 w 1507"/>
                <a:gd name="T7" fmla="*/ 193 h 779"/>
                <a:gd name="T8" fmla="*/ 194 w 1507"/>
                <a:gd name="T9" fmla="*/ 206 h 779"/>
                <a:gd name="T10" fmla="*/ 210 w 1507"/>
                <a:gd name="T11" fmla="*/ 201 h 779"/>
                <a:gd name="T12" fmla="*/ 219 w 1507"/>
                <a:gd name="T13" fmla="*/ 208 h 779"/>
                <a:gd name="T14" fmla="*/ 222 w 1507"/>
                <a:gd name="T15" fmla="*/ 217 h 779"/>
                <a:gd name="T16" fmla="*/ 240 w 1507"/>
                <a:gd name="T17" fmla="*/ 220 h 779"/>
                <a:gd name="T18" fmla="*/ 249 w 1507"/>
                <a:gd name="T19" fmla="*/ 223 h 779"/>
                <a:gd name="T20" fmla="*/ 255 w 1507"/>
                <a:gd name="T21" fmla="*/ 221 h 779"/>
                <a:gd name="T22" fmla="*/ 265 w 1507"/>
                <a:gd name="T23" fmla="*/ 230 h 779"/>
                <a:gd name="T24" fmla="*/ 284 w 1507"/>
                <a:gd name="T25" fmla="*/ 227 h 779"/>
                <a:gd name="T26" fmla="*/ 291 w 1507"/>
                <a:gd name="T27" fmla="*/ 235 h 779"/>
                <a:gd name="T28" fmla="*/ 294 w 1507"/>
                <a:gd name="T29" fmla="*/ 244 h 779"/>
                <a:gd name="T30" fmla="*/ 308 w 1507"/>
                <a:gd name="T31" fmla="*/ 239 h 779"/>
                <a:gd name="T32" fmla="*/ 326 w 1507"/>
                <a:gd name="T33" fmla="*/ 248 h 779"/>
                <a:gd name="T34" fmla="*/ 335 w 1507"/>
                <a:gd name="T35" fmla="*/ 244 h 779"/>
                <a:gd name="T36" fmla="*/ 341 w 1507"/>
                <a:gd name="T37" fmla="*/ 246 h 779"/>
                <a:gd name="T38" fmla="*/ 342 w 1507"/>
                <a:gd name="T39" fmla="*/ 258 h 779"/>
                <a:gd name="T40" fmla="*/ 345 w 1507"/>
                <a:gd name="T41" fmla="*/ 250 h 779"/>
                <a:gd name="T42" fmla="*/ 356 w 1507"/>
                <a:gd name="T43" fmla="*/ 241 h 779"/>
                <a:gd name="T44" fmla="*/ 359 w 1507"/>
                <a:gd name="T45" fmla="*/ 246 h 779"/>
                <a:gd name="T46" fmla="*/ 368 w 1507"/>
                <a:gd name="T47" fmla="*/ 248 h 779"/>
                <a:gd name="T48" fmla="*/ 375 w 1507"/>
                <a:gd name="T49" fmla="*/ 245 h 779"/>
                <a:gd name="T50" fmla="*/ 377 w 1507"/>
                <a:gd name="T51" fmla="*/ 248 h 779"/>
                <a:gd name="T52" fmla="*/ 392 w 1507"/>
                <a:gd name="T53" fmla="*/ 258 h 779"/>
                <a:gd name="T54" fmla="*/ 405 w 1507"/>
                <a:gd name="T55" fmla="*/ 248 h 779"/>
                <a:gd name="T56" fmla="*/ 429 w 1507"/>
                <a:gd name="T57" fmla="*/ 243 h 779"/>
                <a:gd name="T58" fmla="*/ 438 w 1507"/>
                <a:gd name="T59" fmla="*/ 242 h 779"/>
                <a:gd name="T60" fmla="*/ 460 w 1507"/>
                <a:gd name="T61" fmla="*/ 241 h 779"/>
                <a:gd name="T62" fmla="*/ 491 w 1507"/>
                <a:gd name="T63" fmla="*/ 255 h 779"/>
                <a:gd name="T64" fmla="*/ 499 w 1507"/>
                <a:gd name="T65" fmla="*/ 260 h 779"/>
                <a:gd name="T66" fmla="*/ 503 w 1507"/>
                <a:gd name="T67" fmla="*/ 130 h 779"/>
                <a:gd name="T68" fmla="*/ 492 w 1507"/>
                <a:gd name="T69" fmla="*/ 13 h 779"/>
                <a:gd name="T70" fmla="*/ 492 w 1507"/>
                <a:gd name="T71" fmla="*/ 13 h 7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07"/>
                <a:gd name="T109" fmla="*/ 0 h 779"/>
                <a:gd name="T110" fmla="*/ 1507 w 1507"/>
                <a:gd name="T111" fmla="*/ 779 h 7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07" h="779">
                  <a:moveTo>
                    <a:pt x="1475" y="38"/>
                  </a:moveTo>
                  <a:lnTo>
                    <a:pt x="178" y="10"/>
                  </a:lnTo>
                  <a:lnTo>
                    <a:pt x="7" y="0"/>
                  </a:lnTo>
                  <a:lnTo>
                    <a:pt x="0" y="107"/>
                  </a:lnTo>
                  <a:lnTo>
                    <a:pt x="527" y="139"/>
                  </a:lnTo>
                  <a:lnTo>
                    <a:pt x="514" y="565"/>
                  </a:lnTo>
                  <a:lnTo>
                    <a:pt x="533" y="569"/>
                  </a:lnTo>
                  <a:lnTo>
                    <a:pt x="543" y="578"/>
                  </a:lnTo>
                  <a:lnTo>
                    <a:pt x="569" y="610"/>
                  </a:lnTo>
                  <a:lnTo>
                    <a:pt x="580" y="616"/>
                  </a:lnTo>
                  <a:lnTo>
                    <a:pt x="617" y="613"/>
                  </a:lnTo>
                  <a:lnTo>
                    <a:pt x="629" y="601"/>
                  </a:lnTo>
                  <a:lnTo>
                    <a:pt x="650" y="613"/>
                  </a:lnTo>
                  <a:lnTo>
                    <a:pt x="655" y="623"/>
                  </a:lnTo>
                  <a:lnTo>
                    <a:pt x="653" y="633"/>
                  </a:lnTo>
                  <a:lnTo>
                    <a:pt x="664" y="649"/>
                  </a:lnTo>
                  <a:lnTo>
                    <a:pt x="669" y="652"/>
                  </a:lnTo>
                  <a:lnTo>
                    <a:pt x="718" y="660"/>
                  </a:lnTo>
                  <a:lnTo>
                    <a:pt x="735" y="669"/>
                  </a:lnTo>
                  <a:lnTo>
                    <a:pt x="745" y="669"/>
                  </a:lnTo>
                  <a:lnTo>
                    <a:pt x="748" y="666"/>
                  </a:lnTo>
                  <a:lnTo>
                    <a:pt x="763" y="662"/>
                  </a:lnTo>
                  <a:lnTo>
                    <a:pt x="774" y="679"/>
                  </a:lnTo>
                  <a:lnTo>
                    <a:pt x="793" y="688"/>
                  </a:lnTo>
                  <a:lnTo>
                    <a:pt x="806" y="675"/>
                  </a:lnTo>
                  <a:lnTo>
                    <a:pt x="852" y="681"/>
                  </a:lnTo>
                  <a:lnTo>
                    <a:pt x="852" y="688"/>
                  </a:lnTo>
                  <a:lnTo>
                    <a:pt x="873" y="705"/>
                  </a:lnTo>
                  <a:lnTo>
                    <a:pt x="880" y="708"/>
                  </a:lnTo>
                  <a:lnTo>
                    <a:pt x="880" y="731"/>
                  </a:lnTo>
                  <a:lnTo>
                    <a:pt x="915" y="738"/>
                  </a:lnTo>
                  <a:lnTo>
                    <a:pt x="922" y="715"/>
                  </a:lnTo>
                  <a:lnTo>
                    <a:pt x="935" y="711"/>
                  </a:lnTo>
                  <a:lnTo>
                    <a:pt x="978" y="743"/>
                  </a:lnTo>
                  <a:lnTo>
                    <a:pt x="986" y="743"/>
                  </a:lnTo>
                  <a:lnTo>
                    <a:pt x="1004" y="730"/>
                  </a:lnTo>
                  <a:lnTo>
                    <a:pt x="1020" y="730"/>
                  </a:lnTo>
                  <a:lnTo>
                    <a:pt x="1022" y="738"/>
                  </a:lnTo>
                  <a:lnTo>
                    <a:pt x="1018" y="757"/>
                  </a:lnTo>
                  <a:lnTo>
                    <a:pt x="1025" y="772"/>
                  </a:lnTo>
                  <a:lnTo>
                    <a:pt x="1038" y="763"/>
                  </a:lnTo>
                  <a:lnTo>
                    <a:pt x="1035" y="750"/>
                  </a:lnTo>
                  <a:lnTo>
                    <a:pt x="1049" y="731"/>
                  </a:lnTo>
                  <a:lnTo>
                    <a:pt x="1067" y="721"/>
                  </a:lnTo>
                  <a:lnTo>
                    <a:pt x="1074" y="723"/>
                  </a:lnTo>
                  <a:lnTo>
                    <a:pt x="1075" y="737"/>
                  </a:lnTo>
                  <a:lnTo>
                    <a:pt x="1096" y="743"/>
                  </a:lnTo>
                  <a:lnTo>
                    <a:pt x="1104" y="743"/>
                  </a:lnTo>
                  <a:lnTo>
                    <a:pt x="1112" y="733"/>
                  </a:lnTo>
                  <a:lnTo>
                    <a:pt x="1125" y="734"/>
                  </a:lnTo>
                  <a:lnTo>
                    <a:pt x="1129" y="738"/>
                  </a:lnTo>
                  <a:lnTo>
                    <a:pt x="1129" y="743"/>
                  </a:lnTo>
                  <a:lnTo>
                    <a:pt x="1146" y="752"/>
                  </a:lnTo>
                  <a:lnTo>
                    <a:pt x="1174" y="772"/>
                  </a:lnTo>
                  <a:lnTo>
                    <a:pt x="1203" y="749"/>
                  </a:lnTo>
                  <a:lnTo>
                    <a:pt x="1212" y="743"/>
                  </a:lnTo>
                  <a:lnTo>
                    <a:pt x="1252" y="740"/>
                  </a:lnTo>
                  <a:lnTo>
                    <a:pt x="1285" y="728"/>
                  </a:lnTo>
                  <a:lnTo>
                    <a:pt x="1297" y="726"/>
                  </a:lnTo>
                  <a:lnTo>
                    <a:pt x="1312" y="726"/>
                  </a:lnTo>
                  <a:lnTo>
                    <a:pt x="1352" y="731"/>
                  </a:lnTo>
                  <a:lnTo>
                    <a:pt x="1378" y="723"/>
                  </a:lnTo>
                  <a:lnTo>
                    <a:pt x="1383" y="717"/>
                  </a:lnTo>
                  <a:lnTo>
                    <a:pt x="1471" y="764"/>
                  </a:lnTo>
                  <a:lnTo>
                    <a:pt x="1487" y="769"/>
                  </a:lnTo>
                  <a:lnTo>
                    <a:pt x="1494" y="778"/>
                  </a:lnTo>
                  <a:lnTo>
                    <a:pt x="1503" y="779"/>
                  </a:lnTo>
                  <a:lnTo>
                    <a:pt x="1507" y="390"/>
                  </a:lnTo>
                  <a:lnTo>
                    <a:pt x="1477" y="149"/>
                  </a:lnTo>
                  <a:lnTo>
                    <a:pt x="1475" y="38"/>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00" name="Freeform 216"/>
            <p:cNvSpPr>
              <a:spLocks/>
            </p:cNvSpPr>
            <p:nvPr/>
          </p:nvSpPr>
          <p:spPr bwMode="auto">
            <a:xfrm>
              <a:off x="1602" y="1886"/>
              <a:ext cx="374" cy="160"/>
            </a:xfrm>
            <a:custGeom>
              <a:avLst/>
              <a:gdLst>
                <a:gd name="T0" fmla="*/ 1 w 1120"/>
                <a:gd name="T1" fmla="*/ 160 h 481"/>
                <a:gd name="T2" fmla="*/ 23 w 1120"/>
                <a:gd name="T3" fmla="*/ 0 h 481"/>
                <a:gd name="T4" fmla="*/ 374 w 1120"/>
                <a:gd name="T5" fmla="*/ 39 h 481"/>
                <a:gd name="T6" fmla="*/ 372 w 1120"/>
                <a:gd name="T7" fmla="*/ 75 h 481"/>
                <a:gd name="T8" fmla="*/ 369 w 1120"/>
                <a:gd name="T9" fmla="*/ 75 h 481"/>
                <a:gd name="T10" fmla="*/ 367 w 1120"/>
                <a:gd name="T11" fmla="*/ 93 h 481"/>
                <a:gd name="T12" fmla="*/ 366 w 1120"/>
                <a:gd name="T13" fmla="*/ 93 h 481"/>
                <a:gd name="T14" fmla="*/ 320 w 1120"/>
                <a:gd name="T15" fmla="*/ 101 h 481"/>
                <a:gd name="T16" fmla="*/ 272 w 1120"/>
                <a:gd name="T17" fmla="*/ 118 h 481"/>
                <a:gd name="T18" fmla="*/ 200 w 1120"/>
                <a:gd name="T19" fmla="*/ 131 h 481"/>
                <a:gd name="T20" fmla="*/ 163 w 1120"/>
                <a:gd name="T21" fmla="*/ 145 h 481"/>
                <a:gd name="T22" fmla="*/ 121 w 1120"/>
                <a:gd name="T23" fmla="*/ 138 h 481"/>
                <a:gd name="T24" fmla="*/ 100 w 1120"/>
                <a:gd name="T25" fmla="*/ 151 h 481"/>
                <a:gd name="T26" fmla="*/ 59 w 1120"/>
                <a:gd name="T27" fmla="*/ 158 h 481"/>
                <a:gd name="T28" fmla="*/ 38 w 1120"/>
                <a:gd name="T29" fmla="*/ 160 h 481"/>
                <a:gd name="T30" fmla="*/ 18 w 1120"/>
                <a:gd name="T31" fmla="*/ 160 h 481"/>
                <a:gd name="T32" fmla="*/ 0 w 1120"/>
                <a:gd name="T33" fmla="*/ 158 h 481"/>
                <a:gd name="T34" fmla="*/ 1 w 1120"/>
                <a:gd name="T35" fmla="*/ 160 h 481"/>
                <a:gd name="T36" fmla="*/ 1 w 1120"/>
                <a:gd name="T37" fmla="*/ 160 h 481"/>
                <a:gd name="T38" fmla="*/ 1 w 1120"/>
                <a:gd name="T39" fmla="*/ 160 h 4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20"/>
                <a:gd name="T61" fmla="*/ 0 h 481"/>
                <a:gd name="T62" fmla="*/ 1120 w 1120"/>
                <a:gd name="T63" fmla="*/ 481 h 4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20" h="481">
                  <a:moveTo>
                    <a:pt x="2" y="481"/>
                  </a:moveTo>
                  <a:lnTo>
                    <a:pt x="69" y="0"/>
                  </a:lnTo>
                  <a:lnTo>
                    <a:pt x="1120" y="117"/>
                  </a:lnTo>
                  <a:lnTo>
                    <a:pt x="1113" y="224"/>
                  </a:lnTo>
                  <a:lnTo>
                    <a:pt x="1104" y="224"/>
                  </a:lnTo>
                  <a:lnTo>
                    <a:pt x="1100" y="281"/>
                  </a:lnTo>
                  <a:lnTo>
                    <a:pt x="1097" y="281"/>
                  </a:lnTo>
                  <a:lnTo>
                    <a:pt x="957" y="303"/>
                  </a:lnTo>
                  <a:lnTo>
                    <a:pt x="816" y="356"/>
                  </a:lnTo>
                  <a:lnTo>
                    <a:pt x="600" y="394"/>
                  </a:lnTo>
                  <a:lnTo>
                    <a:pt x="487" y="437"/>
                  </a:lnTo>
                  <a:lnTo>
                    <a:pt x="363" y="416"/>
                  </a:lnTo>
                  <a:lnTo>
                    <a:pt x="298" y="454"/>
                  </a:lnTo>
                  <a:lnTo>
                    <a:pt x="178" y="476"/>
                  </a:lnTo>
                  <a:lnTo>
                    <a:pt x="114" y="481"/>
                  </a:lnTo>
                  <a:lnTo>
                    <a:pt x="55" y="481"/>
                  </a:lnTo>
                  <a:lnTo>
                    <a:pt x="0" y="476"/>
                  </a:lnTo>
                  <a:lnTo>
                    <a:pt x="2" y="481"/>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01" name="Freeform 36"/>
            <p:cNvSpPr>
              <a:spLocks/>
            </p:cNvSpPr>
            <p:nvPr/>
          </p:nvSpPr>
          <p:spPr bwMode="auto">
            <a:xfrm>
              <a:off x="2290" y="720"/>
              <a:ext cx="170" cy="1048"/>
            </a:xfrm>
            <a:custGeom>
              <a:avLst/>
              <a:gdLst/>
              <a:ahLst/>
              <a:cxnLst>
                <a:cxn ang="0">
                  <a:pos x="510" y="2600"/>
                </a:cxn>
                <a:cxn ang="0">
                  <a:pos x="0" y="2600"/>
                </a:cxn>
                <a:cxn ang="0">
                  <a:pos x="0" y="0"/>
                </a:cxn>
              </a:cxnLst>
              <a:rect l="0" t="0" r="r" b="b"/>
              <a:pathLst>
                <a:path w="510" h="2600">
                  <a:moveTo>
                    <a:pt x="510" y="2600"/>
                  </a:moveTo>
                  <a:lnTo>
                    <a:pt x="0" y="2600"/>
                  </a:lnTo>
                  <a:lnTo>
                    <a:pt x="0" y="0"/>
                  </a:lnTo>
                </a:path>
              </a:pathLst>
            </a:custGeom>
            <a:noFill/>
            <a:ln w="19050" cmpd="sng">
              <a:solidFill>
                <a:srgbClr val="000000"/>
              </a:solidFill>
              <a:prstDash val="solid"/>
              <a:round/>
              <a:headEnd type="oval" w="med" len="me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grpSp>
        <p:nvGrpSpPr>
          <p:cNvPr id="402" name="Group 240"/>
          <p:cNvGrpSpPr>
            <a:grpSpLocks/>
          </p:cNvGrpSpPr>
          <p:nvPr/>
        </p:nvGrpSpPr>
        <p:grpSpPr bwMode="auto">
          <a:xfrm>
            <a:off x="5679301" y="2384611"/>
            <a:ext cx="1397000" cy="1317625"/>
            <a:chOff x="2352" y="870"/>
            <a:chExt cx="880" cy="830"/>
          </a:xfrm>
        </p:grpSpPr>
        <p:sp>
          <p:nvSpPr>
            <p:cNvPr id="403" name="Freeform 114"/>
            <p:cNvSpPr>
              <a:spLocks/>
            </p:cNvSpPr>
            <p:nvPr/>
          </p:nvSpPr>
          <p:spPr bwMode="auto">
            <a:xfrm>
              <a:off x="2637" y="1302"/>
              <a:ext cx="215" cy="219"/>
            </a:xfrm>
            <a:custGeom>
              <a:avLst/>
              <a:gdLst>
                <a:gd name="T0" fmla="*/ 0 w 643"/>
                <a:gd name="T1" fmla="*/ 146 h 658"/>
                <a:gd name="T2" fmla="*/ 3 w 643"/>
                <a:gd name="T3" fmla="*/ 155 h 658"/>
                <a:gd name="T4" fmla="*/ 9 w 643"/>
                <a:gd name="T5" fmla="*/ 161 h 658"/>
                <a:gd name="T6" fmla="*/ 9 w 643"/>
                <a:gd name="T7" fmla="*/ 165 h 658"/>
                <a:gd name="T8" fmla="*/ 4 w 643"/>
                <a:gd name="T9" fmla="*/ 173 h 658"/>
                <a:gd name="T10" fmla="*/ 7 w 643"/>
                <a:gd name="T11" fmla="*/ 182 h 658"/>
                <a:gd name="T12" fmla="*/ 13 w 643"/>
                <a:gd name="T13" fmla="*/ 202 h 658"/>
                <a:gd name="T14" fmla="*/ 29 w 643"/>
                <a:gd name="T15" fmla="*/ 207 h 658"/>
                <a:gd name="T16" fmla="*/ 34 w 643"/>
                <a:gd name="T17" fmla="*/ 212 h 658"/>
                <a:gd name="T18" fmla="*/ 37 w 643"/>
                <a:gd name="T19" fmla="*/ 219 h 658"/>
                <a:gd name="T20" fmla="*/ 189 w 643"/>
                <a:gd name="T21" fmla="*/ 209 h 658"/>
                <a:gd name="T22" fmla="*/ 189 w 643"/>
                <a:gd name="T23" fmla="*/ 201 h 658"/>
                <a:gd name="T24" fmla="*/ 189 w 643"/>
                <a:gd name="T25" fmla="*/ 198 h 658"/>
                <a:gd name="T26" fmla="*/ 188 w 643"/>
                <a:gd name="T27" fmla="*/ 194 h 658"/>
                <a:gd name="T28" fmla="*/ 190 w 643"/>
                <a:gd name="T29" fmla="*/ 191 h 658"/>
                <a:gd name="T30" fmla="*/ 183 w 643"/>
                <a:gd name="T31" fmla="*/ 173 h 658"/>
                <a:gd name="T32" fmla="*/ 179 w 643"/>
                <a:gd name="T33" fmla="*/ 145 h 658"/>
                <a:gd name="T34" fmla="*/ 185 w 643"/>
                <a:gd name="T35" fmla="*/ 127 h 658"/>
                <a:gd name="T36" fmla="*/ 188 w 643"/>
                <a:gd name="T37" fmla="*/ 123 h 658"/>
                <a:gd name="T38" fmla="*/ 187 w 643"/>
                <a:gd name="T39" fmla="*/ 105 h 658"/>
                <a:gd name="T40" fmla="*/ 185 w 643"/>
                <a:gd name="T41" fmla="*/ 95 h 658"/>
                <a:gd name="T42" fmla="*/ 187 w 643"/>
                <a:gd name="T43" fmla="*/ 90 h 658"/>
                <a:gd name="T44" fmla="*/ 193 w 643"/>
                <a:gd name="T45" fmla="*/ 83 h 658"/>
                <a:gd name="T46" fmla="*/ 194 w 643"/>
                <a:gd name="T47" fmla="*/ 74 h 658"/>
                <a:gd name="T48" fmla="*/ 194 w 643"/>
                <a:gd name="T49" fmla="*/ 61 h 658"/>
                <a:gd name="T50" fmla="*/ 201 w 643"/>
                <a:gd name="T51" fmla="*/ 46 h 658"/>
                <a:gd name="T52" fmla="*/ 201 w 643"/>
                <a:gd name="T53" fmla="*/ 42 h 658"/>
                <a:gd name="T54" fmla="*/ 203 w 643"/>
                <a:gd name="T55" fmla="*/ 35 h 658"/>
                <a:gd name="T56" fmla="*/ 206 w 643"/>
                <a:gd name="T57" fmla="*/ 30 h 658"/>
                <a:gd name="T58" fmla="*/ 214 w 643"/>
                <a:gd name="T59" fmla="*/ 12 h 658"/>
                <a:gd name="T60" fmla="*/ 215 w 643"/>
                <a:gd name="T61" fmla="*/ 3 h 658"/>
                <a:gd name="T62" fmla="*/ 213 w 643"/>
                <a:gd name="T63" fmla="*/ 0 h 658"/>
                <a:gd name="T64" fmla="*/ 210 w 643"/>
                <a:gd name="T65" fmla="*/ 1 h 658"/>
                <a:gd name="T66" fmla="*/ 208 w 643"/>
                <a:gd name="T67" fmla="*/ 3 h 658"/>
                <a:gd name="T68" fmla="*/ 205 w 643"/>
                <a:gd name="T69" fmla="*/ 7 h 658"/>
                <a:gd name="T70" fmla="*/ 203 w 643"/>
                <a:gd name="T71" fmla="*/ 9 h 658"/>
                <a:gd name="T72" fmla="*/ 203 w 643"/>
                <a:gd name="T73" fmla="*/ 13 h 658"/>
                <a:gd name="T74" fmla="*/ 203 w 643"/>
                <a:gd name="T75" fmla="*/ 18 h 658"/>
                <a:gd name="T76" fmla="*/ 201 w 643"/>
                <a:gd name="T77" fmla="*/ 23 h 658"/>
                <a:gd name="T78" fmla="*/ 197 w 643"/>
                <a:gd name="T79" fmla="*/ 27 h 658"/>
                <a:gd name="T80" fmla="*/ 196 w 643"/>
                <a:gd name="T81" fmla="*/ 30 h 658"/>
                <a:gd name="T82" fmla="*/ 191 w 643"/>
                <a:gd name="T83" fmla="*/ 33 h 658"/>
                <a:gd name="T84" fmla="*/ 182 w 643"/>
                <a:gd name="T85" fmla="*/ 40 h 658"/>
                <a:gd name="T86" fmla="*/ 173 w 643"/>
                <a:gd name="T87" fmla="*/ 56 h 658"/>
                <a:gd name="T88" fmla="*/ 165 w 643"/>
                <a:gd name="T89" fmla="*/ 60 h 658"/>
                <a:gd name="T90" fmla="*/ 163 w 643"/>
                <a:gd name="T91" fmla="*/ 59 h 658"/>
                <a:gd name="T92" fmla="*/ 154 w 643"/>
                <a:gd name="T93" fmla="*/ 73 h 658"/>
                <a:gd name="T94" fmla="*/ 125 w 643"/>
                <a:gd name="T95" fmla="*/ 91 h 658"/>
                <a:gd name="T96" fmla="*/ 37 w 643"/>
                <a:gd name="T97" fmla="*/ 118 h 658"/>
                <a:gd name="T98" fmla="*/ 0 w 643"/>
                <a:gd name="T99" fmla="*/ 146 h 658"/>
                <a:gd name="T100" fmla="*/ 0 w 643"/>
                <a:gd name="T101" fmla="*/ 146 h 6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3"/>
                <a:gd name="T154" fmla="*/ 0 h 658"/>
                <a:gd name="T155" fmla="*/ 643 w 643"/>
                <a:gd name="T156" fmla="*/ 658 h 65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3" h="658">
                  <a:moveTo>
                    <a:pt x="0" y="438"/>
                  </a:moveTo>
                  <a:lnTo>
                    <a:pt x="9" y="467"/>
                  </a:lnTo>
                  <a:lnTo>
                    <a:pt x="28" y="484"/>
                  </a:lnTo>
                  <a:lnTo>
                    <a:pt x="28" y="497"/>
                  </a:lnTo>
                  <a:lnTo>
                    <a:pt x="13" y="519"/>
                  </a:lnTo>
                  <a:lnTo>
                    <a:pt x="22" y="546"/>
                  </a:lnTo>
                  <a:lnTo>
                    <a:pt x="38" y="606"/>
                  </a:lnTo>
                  <a:lnTo>
                    <a:pt x="87" y="623"/>
                  </a:lnTo>
                  <a:lnTo>
                    <a:pt x="103" y="637"/>
                  </a:lnTo>
                  <a:lnTo>
                    <a:pt x="110" y="658"/>
                  </a:lnTo>
                  <a:lnTo>
                    <a:pt x="566" y="627"/>
                  </a:lnTo>
                  <a:lnTo>
                    <a:pt x="565" y="603"/>
                  </a:lnTo>
                  <a:lnTo>
                    <a:pt x="566" y="594"/>
                  </a:lnTo>
                  <a:lnTo>
                    <a:pt x="563" y="582"/>
                  </a:lnTo>
                  <a:lnTo>
                    <a:pt x="568" y="574"/>
                  </a:lnTo>
                  <a:lnTo>
                    <a:pt x="546" y="519"/>
                  </a:lnTo>
                  <a:lnTo>
                    <a:pt x="536" y="437"/>
                  </a:lnTo>
                  <a:lnTo>
                    <a:pt x="553" y="382"/>
                  </a:lnTo>
                  <a:lnTo>
                    <a:pt x="562" y="370"/>
                  </a:lnTo>
                  <a:lnTo>
                    <a:pt x="559" y="315"/>
                  </a:lnTo>
                  <a:lnTo>
                    <a:pt x="553" y="285"/>
                  </a:lnTo>
                  <a:lnTo>
                    <a:pt x="558" y="271"/>
                  </a:lnTo>
                  <a:lnTo>
                    <a:pt x="578" y="250"/>
                  </a:lnTo>
                  <a:lnTo>
                    <a:pt x="581" y="223"/>
                  </a:lnTo>
                  <a:lnTo>
                    <a:pt x="581" y="182"/>
                  </a:lnTo>
                  <a:lnTo>
                    <a:pt x="601" y="138"/>
                  </a:lnTo>
                  <a:lnTo>
                    <a:pt x="601" y="126"/>
                  </a:lnTo>
                  <a:lnTo>
                    <a:pt x="607" y="106"/>
                  </a:lnTo>
                  <a:lnTo>
                    <a:pt x="617" y="91"/>
                  </a:lnTo>
                  <a:lnTo>
                    <a:pt x="639" y="36"/>
                  </a:lnTo>
                  <a:lnTo>
                    <a:pt x="643" y="9"/>
                  </a:lnTo>
                  <a:lnTo>
                    <a:pt x="637" y="0"/>
                  </a:lnTo>
                  <a:lnTo>
                    <a:pt x="629" y="2"/>
                  </a:lnTo>
                  <a:lnTo>
                    <a:pt x="621" y="9"/>
                  </a:lnTo>
                  <a:lnTo>
                    <a:pt x="614" y="22"/>
                  </a:lnTo>
                  <a:lnTo>
                    <a:pt x="608" y="28"/>
                  </a:lnTo>
                  <a:lnTo>
                    <a:pt x="607" y="39"/>
                  </a:lnTo>
                  <a:lnTo>
                    <a:pt x="608" y="55"/>
                  </a:lnTo>
                  <a:lnTo>
                    <a:pt x="601" y="68"/>
                  </a:lnTo>
                  <a:lnTo>
                    <a:pt x="589" y="80"/>
                  </a:lnTo>
                  <a:lnTo>
                    <a:pt x="585" y="91"/>
                  </a:lnTo>
                  <a:lnTo>
                    <a:pt x="572" y="98"/>
                  </a:lnTo>
                  <a:lnTo>
                    <a:pt x="544" y="120"/>
                  </a:lnTo>
                  <a:lnTo>
                    <a:pt x="518" y="169"/>
                  </a:lnTo>
                  <a:lnTo>
                    <a:pt x="494" y="181"/>
                  </a:lnTo>
                  <a:lnTo>
                    <a:pt x="487" y="176"/>
                  </a:lnTo>
                  <a:lnTo>
                    <a:pt x="461" y="218"/>
                  </a:lnTo>
                  <a:lnTo>
                    <a:pt x="375" y="273"/>
                  </a:lnTo>
                  <a:lnTo>
                    <a:pt x="111" y="356"/>
                  </a:lnTo>
                  <a:lnTo>
                    <a:pt x="0" y="438"/>
                  </a:lnTo>
                  <a:close/>
                </a:path>
              </a:pathLst>
            </a:custGeom>
            <a:solidFill>
              <a:srgbClr val="D9D8CC"/>
            </a:solidFill>
            <a:ln w="9525">
              <a:noFill/>
              <a:round/>
              <a:headEnd/>
              <a:tailEnd/>
            </a:ln>
          </p:spPr>
          <p:txBody>
            <a:bodyPr>
              <a:prstTxWarp prst="textNoShape">
                <a:avLst/>
              </a:prstTxWarp>
            </a:bodyPr>
            <a:lstStyle/>
            <a:p>
              <a:endParaRPr lang="en-US">
                <a:latin typeface="Times New Roman"/>
                <a:cs typeface="Times New Roman"/>
              </a:endParaRPr>
            </a:p>
          </p:txBody>
        </p:sp>
        <p:sp>
          <p:nvSpPr>
            <p:cNvPr id="404" name="Freeform 115"/>
            <p:cNvSpPr>
              <a:spLocks/>
            </p:cNvSpPr>
            <p:nvPr/>
          </p:nvSpPr>
          <p:spPr bwMode="auto">
            <a:xfrm>
              <a:off x="2882" y="1251"/>
              <a:ext cx="227" cy="311"/>
            </a:xfrm>
            <a:custGeom>
              <a:avLst/>
              <a:gdLst>
                <a:gd name="T0" fmla="*/ 113 w 681"/>
                <a:gd name="T1" fmla="*/ 296 h 934"/>
                <a:gd name="T2" fmla="*/ 185 w 681"/>
                <a:gd name="T3" fmla="*/ 291 h 934"/>
                <a:gd name="T4" fmla="*/ 195 w 681"/>
                <a:gd name="T5" fmla="*/ 270 h 934"/>
                <a:gd name="T6" fmla="*/ 198 w 681"/>
                <a:gd name="T7" fmla="*/ 254 h 934"/>
                <a:gd name="T8" fmla="*/ 210 w 681"/>
                <a:gd name="T9" fmla="*/ 237 h 934"/>
                <a:gd name="T10" fmla="*/ 211 w 681"/>
                <a:gd name="T11" fmla="*/ 226 h 934"/>
                <a:gd name="T12" fmla="*/ 217 w 681"/>
                <a:gd name="T13" fmla="*/ 216 h 934"/>
                <a:gd name="T14" fmla="*/ 221 w 681"/>
                <a:gd name="T15" fmla="*/ 222 h 934"/>
                <a:gd name="T16" fmla="*/ 226 w 681"/>
                <a:gd name="T17" fmla="*/ 217 h 934"/>
                <a:gd name="T18" fmla="*/ 225 w 681"/>
                <a:gd name="T19" fmla="*/ 202 h 934"/>
                <a:gd name="T20" fmla="*/ 223 w 681"/>
                <a:gd name="T21" fmla="*/ 181 h 934"/>
                <a:gd name="T22" fmla="*/ 205 w 681"/>
                <a:gd name="T23" fmla="*/ 122 h 934"/>
                <a:gd name="T24" fmla="*/ 182 w 681"/>
                <a:gd name="T25" fmla="*/ 120 h 934"/>
                <a:gd name="T26" fmla="*/ 155 w 681"/>
                <a:gd name="T27" fmla="*/ 156 h 934"/>
                <a:gd name="T28" fmla="*/ 152 w 681"/>
                <a:gd name="T29" fmla="*/ 155 h 934"/>
                <a:gd name="T30" fmla="*/ 142 w 681"/>
                <a:gd name="T31" fmla="*/ 150 h 934"/>
                <a:gd name="T32" fmla="*/ 142 w 681"/>
                <a:gd name="T33" fmla="*/ 132 h 934"/>
                <a:gd name="T34" fmla="*/ 154 w 681"/>
                <a:gd name="T35" fmla="*/ 121 h 934"/>
                <a:gd name="T36" fmla="*/ 157 w 681"/>
                <a:gd name="T37" fmla="*/ 112 h 934"/>
                <a:gd name="T38" fmla="*/ 163 w 681"/>
                <a:gd name="T39" fmla="*/ 105 h 934"/>
                <a:gd name="T40" fmla="*/ 167 w 681"/>
                <a:gd name="T41" fmla="*/ 77 h 934"/>
                <a:gd name="T42" fmla="*/ 161 w 681"/>
                <a:gd name="T43" fmla="*/ 63 h 934"/>
                <a:gd name="T44" fmla="*/ 154 w 681"/>
                <a:gd name="T45" fmla="*/ 52 h 934"/>
                <a:gd name="T46" fmla="*/ 161 w 681"/>
                <a:gd name="T47" fmla="*/ 45 h 934"/>
                <a:gd name="T48" fmla="*/ 155 w 681"/>
                <a:gd name="T49" fmla="*/ 30 h 934"/>
                <a:gd name="T50" fmla="*/ 129 w 681"/>
                <a:gd name="T51" fmla="*/ 19 h 934"/>
                <a:gd name="T52" fmla="*/ 111 w 681"/>
                <a:gd name="T53" fmla="*/ 11 h 934"/>
                <a:gd name="T54" fmla="*/ 90 w 681"/>
                <a:gd name="T55" fmla="*/ 5 h 934"/>
                <a:gd name="T56" fmla="*/ 78 w 681"/>
                <a:gd name="T57" fmla="*/ 4 h 934"/>
                <a:gd name="T58" fmla="*/ 66 w 681"/>
                <a:gd name="T59" fmla="*/ 17 h 934"/>
                <a:gd name="T60" fmla="*/ 68 w 681"/>
                <a:gd name="T61" fmla="*/ 28 h 934"/>
                <a:gd name="T62" fmla="*/ 71 w 681"/>
                <a:gd name="T63" fmla="*/ 32 h 934"/>
                <a:gd name="T64" fmla="*/ 64 w 681"/>
                <a:gd name="T65" fmla="*/ 35 h 934"/>
                <a:gd name="T66" fmla="*/ 57 w 681"/>
                <a:gd name="T67" fmla="*/ 43 h 934"/>
                <a:gd name="T68" fmla="*/ 54 w 681"/>
                <a:gd name="T69" fmla="*/ 58 h 934"/>
                <a:gd name="T70" fmla="*/ 50 w 681"/>
                <a:gd name="T71" fmla="*/ 75 h 934"/>
                <a:gd name="T72" fmla="*/ 43 w 681"/>
                <a:gd name="T73" fmla="*/ 72 h 934"/>
                <a:gd name="T74" fmla="*/ 43 w 681"/>
                <a:gd name="T75" fmla="*/ 56 h 934"/>
                <a:gd name="T76" fmla="*/ 43 w 681"/>
                <a:gd name="T77" fmla="*/ 51 h 934"/>
                <a:gd name="T78" fmla="*/ 37 w 681"/>
                <a:gd name="T79" fmla="*/ 58 h 934"/>
                <a:gd name="T80" fmla="*/ 33 w 681"/>
                <a:gd name="T81" fmla="*/ 69 h 934"/>
                <a:gd name="T82" fmla="*/ 22 w 681"/>
                <a:gd name="T83" fmla="*/ 75 h 934"/>
                <a:gd name="T84" fmla="*/ 19 w 681"/>
                <a:gd name="T85" fmla="*/ 84 h 934"/>
                <a:gd name="T86" fmla="*/ 13 w 681"/>
                <a:gd name="T87" fmla="*/ 103 h 934"/>
                <a:gd name="T88" fmla="*/ 11 w 681"/>
                <a:gd name="T89" fmla="*/ 123 h 934"/>
                <a:gd name="T90" fmla="*/ 2 w 681"/>
                <a:gd name="T91" fmla="*/ 139 h 934"/>
                <a:gd name="T92" fmla="*/ 9 w 681"/>
                <a:gd name="T93" fmla="*/ 161 h 934"/>
                <a:gd name="T94" fmla="*/ 10 w 681"/>
                <a:gd name="T95" fmla="*/ 180 h 934"/>
                <a:gd name="T96" fmla="*/ 28 w 681"/>
                <a:gd name="T97" fmla="*/ 219 h 934"/>
                <a:gd name="T98" fmla="*/ 31 w 681"/>
                <a:gd name="T99" fmla="*/ 238 h 934"/>
                <a:gd name="T100" fmla="*/ 29 w 681"/>
                <a:gd name="T101" fmla="*/ 242 h 934"/>
                <a:gd name="T102" fmla="*/ 24 w 681"/>
                <a:gd name="T103" fmla="*/ 269 h 934"/>
                <a:gd name="T104" fmla="*/ 11 w 681"/>
                <a:gd name="T105" fmla="*/ 301 h 934"/>
                <a:gd name="T106" fmla="*/ 0 w 681"/>
                <a:gd name="T107" fmla="*/ 311 h 9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1"/>
                <a:gd name="T163" fmla="*/ 0 h 934"/>
                <a:gd name="T164" fmla="*/ 681 w 681"/>
                <a:gd name="T165" fmla="*/ 934 h 93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1" h="934">
                  <a:moveTo>
                    <a:pt x="0" y="934"/>
                  </a:moveTo>
                  <a:lnTo>
                    <a:pt x="339" y="890"/>
                  </a:lnTo>
                  <a:lnTo>
                    <a:pt x="340" y="901"/>
                  </a:lnTo>
                  <a:lnTo>
                    <a:pt x="555" y="873"/>
                  </a:lnTo>
                  <a:lnTo>
                    <a:pt x="558" y="863"/>
                  </a:lnTo>
                  <a:lnTo>
                    <a:pt x="584" y="811"/>
                  </a:lnTo>
                  <a:lnTo>
                    <a:pt x="595" y="798"/>
                  </a:lnTo>
                  <a:lnTo>
                    <a:pt x="593" y="763"/>
                  </a:lnTo>
                  <a:lnTo>
                    <a:pt x="601" y="735"/>
                  </a:lnTo>
                  <a:lnTo>
                    <a:pt x="629" y="712"/>
                  </a:lnTo>
                  <a:lnTo>
                    <a:pt x="629" y="683"/>
                  </a:lnTo>
                  <a:lnTo>
                    <a:pt x="634" y="678"/>
                  </a:lnTo>
                  <a:lnTo>
                    <a:pt x="634" y="662"/>
                  </a:lnTo>
                  <a:lnTo>
                    <a:pt x="650" y="649"/>
                  </a:lnTo>
                  <a:lnTo>
                    <a:pt x="656" y="665"/>
                  </a:lnTo>
                  <a:lnTo>
                    <a:pt x="662" y="666"/>
                  </a:lnTo>
                  <a:lnTo>
                    <a:pt x="672" y="659"/>
                  </a:lnTo>
                  <a:lnTo>
                    <a:pt x="678" y="652"/>
                  </a:lnTo>
                  <a:lnTo>
                    <a:pt x="681" y="637"/>
                  </a:lnTo>
                  <a:lnTo>
                    <a:pt x="676" y="607"/>
                  </a:lnTo>
                  <a:lnTo>
                    <a:pt x="679" y="569"/>
                  </a:lnTo>
                  <a:lnTo>
                    <a:pt x="669" y="545"/>
                  </a:lnTo>
                  <a:lnTo>
                    <a:pt x="662" y="491"/>
                  </a:lnTo>
                  <a:lnTo>
                    <a:pt x="614" y="366"/>
                  </a:lnTo>
                  <a:lnTo>
                    <a:pt x="565" y="350"/>
                  </a:lnTo>
                  <a:lnTo>
                    <a:pt x="546" y="361"/>
                  </a:lnTo>
                  <a:lnTo>
                    <a:pt x="524" y="384"/>
                  </a:lnTo>
                  <a:lnTo>
                    <a:pt x="466" y="468"/>
                  </a:lnTo>
                  <a:lnTo>
                    <a:pt x="462" y="468"/>
                  </a:lnTo>
                  <a:lnTo>
                    <a:pt x="456" y="465"/>
                  </a:lnTo>
                  <a:lnTo>
                    <a:pt x="433" y="457"/>
                  </a:lnTo>
                  <a:lnTo>
                    <a:pt x="427" y="450"/>
                  </a:lnTo>
                  <a:lnTo>
                    <a:pt x="419" y="431"/>
                  </a:lnTo>
                  <a:lnTo>
                    <a:pt x="426" y="396"/>
                  </a:lnTo>
                  <a:lnTo>
                    <a:pt x="436" y="380"/>
                  </a:lnTo>
                  <a:lnTo>
                    <a:pt x="463" y="364"/>
                  </a:lnTo>
                  <a:lnTo>
                    <a:pt x="471" y="348"/>
                  </a:lnTo>
                  <a:lnTo>
                    <a:pt x="472" y="335"/>
                  </a:lnTo>
                  <a:lnTo>
                    <a:pt x="475" y="321"/>
                  </a:lnTo>
                  <a:lnTo>
                    <a:pt x="489" y="314"/>
                  </a:lnTo>
                  <a:lnTo>
                    <a:pt x="501" y="286"/>
                  </a:lnTo>
                  <a:lnTo>
                    <a:pt x="501" y="230"/>
                  </a:lnTo>
                  <a:lnTo>
                    <a:pt x="493" y="203"/>
                  </a:lnTo>
                  <a:lnTo>
                    <a:pt x="484" y="188"/>
                  </a:lnTo>
                  <a:lnTo>
                    <a:pt x="466" y="166"/>
                  </a:lnTo>
                  <a:lnTo>
                    <a:pt x="462" y="156"/>
                  </a:lnTo>
                  <a:lnTo>
                    <a:pt x="465" y="142"/>
                  </a:lnTo>
                  <a:lnTo>
                    <a:pt x="484" y="136"/>
                  </a:lnTo>
                  <a:lnTo>
                    <a:pt x="488" y="130"/>
                  </a:lnTo>
                  <a:lnTo>
                    <a:pt x="465" y="91"/>
                  </a:lnTo>
                  <a:lnTo>
                    <a:pt x="446" y="80"/>
                  </a:lnTo>
                  <a:lnTo>
                    <a:pt x="388" y="58"/>
                  </a:lnTo>
                  <a:lnTo>
                    <a:pt x="348" y="51"/>
                  </a:lnTo>
                  <a:lnTo>
                    <a:pt x="333" y="33"/>
                  </a:lnTo>
                  <a:lnTo>
                    <a:pt x="301" y="26"/>
                  </a:lnTo>
                  <a:lnTo>
                    <a:pt x="270" y="16"/>
                  </a:lnTo>
                  <a:lnTo>
                    <a:pt x="248" y="0"/>
                  </a:lnTo>
                  <a:lnTo>
                    <a:pt x="233" y="13"/>
                  </a:lnTo>
                  <a:lnTo>
                    <a:pt x="216" y="19"/>
                  </a:lnTo>
                  <a:lnTo>
                    <a:pt x="199" y="51"/>
                  </a:lnTo>
                  <a:lnTo>
                    <a:pt x="199" y="75"/>
                  </a:lnTo>
                  <a:lnTo>
                    <a:pt x="203" y="85"/>
                  </a:lnTo>
                  <a:lnTo>
                    <a:pt x="209" y="85"/>
                  </a:lnTo>
                  <a:lnTo>
                    <a:pt x="213" y="96"/>
                  </a:lnTo>
                  <a:lnTo>
                    <a:pt x="206" y="100"/>
                  </a:lnTo>
                  <a:lnTo>
                    <a:pt x="192" y="106"/>
                  </a:lnTo>
                  <a:lnTo>
                    <a:pt x="181" y="113"/>
                  </a:lnTo>
                  <a:lnTo>
                    <a:pt x="170" y="129"/>
                  </a:lnTo>
                  <a:lnTo>
                    <a:pt x="158" y="151"/>
                  </a:lnTo>
                  <a:lnTo>
                    <a:pt x="161" y="175"/>
                  </a:lnTo>
                  <a:lnTo>
                    <a:pt x="164" y="198"/>
                  </a:lnTo>
                  <a:lnTo>
                    <a:pt x="151" y="224"/>
                  </a:lnTo>
                  <a:lnTo>
                    <a:pt x="132" y="234"/>
                  </a:lnTo>
                  <a:lnTo>
                    <a:pt x="128" y="215"/>
                  </a:lnTo>
                  <a:lnTo>
                    <a:pt x="136" y="192"/>
                  </a:lnTo>
                  <a:lnTo>
                    <a:pt x="128" y="168"/>
                  </a:lnTo>
                  <a:lnTo>
                    <a:pt x="132" y="159"/>
                  </a:lnTo>
                  <a:lnTo>
                    <a:pt x="129" y="153"/>
                  </a:lnTo>
                  <a:lnTo>
                    <a:pt x="121" y="158"/>
                  </a:lnTo>
                  <a:lnTo>
                    <a:pt x="110" y="175"/>
                  </a:lnTo>
                  <a:lnTo>
                    <a:pt x="107" y="195"/>
                  </a:lnTo>
                  <a:lnTo>
                    <a:pt x="100" y="208"/>
                  </a:lnTo>
                  <a:lnTo>
                    <a:pt x="88" y="208"/>
                  </a:lnTo>
                  <a:lnTo>
                    <a:pt x="67" y="225"/>
                  </a:lnTo>
                  <a:lnTo>
                    <a:pt x="61" y="241"/>
                  </a:lnTo>
                  <a:lnTo>
                    <a:pt x="57" y="253"/>
                  </a:lnTo>
                  <a:lnTo>
                    <a:pt x="39" y="273"/>
                  </a:lnTo>
                  <a:lnTo>
                    <a:pt x="38" y="308"/>
                  </a:lnTo>
                  <a:lnTo>
                    <a:pt x="36" y="348"/>
                  </a:lnTo>
                  <a:lnTo>
                    <a:pt x="33" y="370"/>
                  </a:lnTo>
                  <a:lnTo>
                    <a:pt x="19" y="400"/>
                  </a:lnTo>
                  <a:lnTo>
                    <a:pt x="7" y="417"/>
                  </a:lnTo>
                  <a:lnTo>
                    <a:pt x="10" y="436"/>
                  </a:lnTo>
                  <a:lnTo>
                    <a:pt x="26" y="484"/>
                  </a:lnTo>
                  <a:lnTo>
                    <a:pt x="18" y="514"/>
                  </a:lnTo>
                  <a:lnTo>
                    <a:pt x="29" y="540"/>
                  </a:lnTo>
                  <a:lnTo>
                    <a:pt x="61" y="605"/>
                  </a:lnTo>
                  <a:lnTo>
                    <a:pt x="83" y="659"/>
                  </a:lnTo>
                  <a:lnTo>
                    <a:pt x="83" y="704"/>
                  </a:lnTo>
                  <a:lnTo>
                    <a:pt x="93" y="714"/>
                  </a:lnTo>
                  <a:lnTo>
                    <a:pt x="93" y="721"/>
                  </a:lnTo>
                  <a:lnTo>
                    <a:pt x="87" y="728"/>
                  </a:lnTo>
                  <a:lnTo>
                    <a:pt x="81" y="775"/>
                  </a:lnTo>
                  <a:lnTo>
                    <a:pt x="73" y="808"/>
                  </a:lnTo>
                  <a:lnTo>
                    <a:pt x="61" y="841"/>
                  </a:lnTo>
                  <a:lnTo>
                    <a:pt x="33" y="905"/>
                  </a:lnTo>
                  <a:lnTo>
                    <a:pt x="9" y="925"/>
                  </a:lnTo>
                  <a:lnTo>
                    <a:pt x="0" y="934"/>
                  </a:lnTo>
                  <a:close/>
                </a:path>
              </a:pathLst>
            </a:custGeom>
            <a:solidFill>
              <a:srgbClr val="D9D8CC"/>
            </a:solidFill>
            <a:ln w="9525">
              <a:noFill/>
              <a:round/>
              <a:headEnd/>
              <a:tailEnd/>
            </a:ln>
          </p:spPr>
          <p:txBody>
            <a:bodyPr>
              <a:prstTxWarp prst="textNoShape">
                <a:avLst/>
              </a:prstTxWarp>
            </a:bodyPr>
            <a:lstStyle/>
            <a:p>
              <a:endParaRPr lang="en-US">
                <a:latin typeface="Times New Roman"/>
                <a:cs typeface="Times New Roman"/>
              </a:endParaRPr>
            </a:p>
          </p:txBody>
        </p:sp>
        <p:sp>
          <p:nvSpPr>
            <p:cNvPr id="405" name="Freeform 116"/>
            <p:cNvSpPr>
              <a:spLocks/>
            </p:cNvSpPr>
            <p:nvPr/>
          </p:nvSpPr>
          <p:spPr bwMode="auto">
            <a:xfrm>
              <a:off x="2352" y="1448"/>
              <a:ext cx="351" cy="233"/>
            </a:xfrm>
            <a:custGeom>
              <a:avLst/>
              <a:gdLst>
                <a:gd name="T0" fmla="*/ 285 w 1053"/>
                <a:gd name="T1" fmla="*/ 0 h 699"/>
                <a:gd name="T2" fmla="*/ 295 w 1053"/>
                <a:gd name="T3" fmla="*/ 15 h 699"/>
                <a:gd name="T4" fmla="*/ 290 w 1053"/>
                <a:gd name="T5" fmla="*/ 27 h 699"/>
                <a:gd name="T6" fmla="*/ 298 w 1053"/>
                <a:gd name="T7" fmla="*/ 56 h 699"/>
                <a:gd name="T8" fmla="*/ 320 w 1053"/>
                <a:gd name="T9" fmla="*/ 66 h 699"/>
                <a:gd name="T10" fmla="*/ 324 w 1053"/>
                <a:gd name="T11" fmla="*/ 77 h 699"/>
                <a:gd name="T12" fmla="*/ 337 w 1053"/>
                <a:gd name="T13" fmla="*/ 92 h 699"/>
                <a:gd name="T14" fmla="*/ 351 w 1053"/>
                <a:gd name="T15" fmla="*/ 111 h 699"/>
                <a:gd name="T16" fmla="*/ 347 w 1053"/>
                <a:gd name="T17" fmla="*/ 125 h 699"/>
                <a:gd name="T18" fmla="*/ 343 w 1053"/>
                <a:gd name="T19" fmla="*/ 135 h 699"/>
                <a:gd name="T20" fmla="*/ 324 w 1053"/>
                <a:gd name="T21" fmla="*/ 148 h 699"/>
                <a:gd name="T22" fmla="*/ 311 w 1053"/>
                <a:gd name="T23" fmla="*/ 152 h 699"/>
                <a:gd name="T24" fmla="*/ 301 w 1053"/>
                <a:gd name="T25" fmla="*/ 163 h 699"/>
                <a:gd name="T26" fmla="*/ 309 w 1053"/>
                <a:gd name="T27" fmla="*/ 176 h 699"/>
                <a:gd name="T28" fmla="*/ 309 w 1053"/>
                <a:gd name="T29" fmla="*/ 192 h 699"/>
                <a:gd name="T30" fmla="*/ 292 w 1053"/>
                <a:gd name="T31" fmla="*/ 215 h 699"/>
                <a:gd name="T32" fmla="*/ 290 w 1053"/>
                <a:gd name="T33" fmla="*/ 227 h 699"/>
                <a:gd name="T34" fmla="*/ 269 w 1053"/>
                <a:gd name="T35" fmla="*/ 216 h 699"/>
                <a:gd name="T36" fmla="*/ 44 w 1053"/>
                <a:gd name="T37" fmla="*/ 220 h 699"/>
                <a:gd name="T38" fmla="*/ 44 w 1053"/>
                <a:gd name="T39" fmla="*/ 206 h 699"/>
                <a:gd name="T40" fmla="*/ 38 w 1053"/>
                <a:gd name="T41" fmla="*/ 194 h 699"/>
                <a:gd name="T42" fmla="*/ 40 w 1053"/>
                <a:gd name="T43" fmla="*/ 183 h 699"/>
                <a:gd name="T44" fmla="*/ 34 w 1053"/>
                <a:gd name="T45" fmla="*/ 167 h 699"/>
                <a:gd name="T46" fmla="*/ 34 w 1053"/>
                <a:gd name="T47" fmla="*/ 155 h 699"/>
                <a:gd name="T48" fmla="*/ 25 w 1053"/>
                <a:gd name="T49" fmla="*/ 143 h 699"/>
                <a:gd name="T50" fmla="*/ 20 w 1053"/>
                <a:gd name="T51" fmla="*/ 132 h 699"/>
                <a:gd name="T52" fmla="*/ 11 w 1053"/>
                <a:gd name="T53" fmla="*/ 114 h 699"/>
                <a:gd name="T54" fmla="*/ 15 w 1053"/>
                <a:gd name="T55" fmla="*/ 99 h 699"/>
                <a:gd name="T56" fmla="*/ 7 w 1053"/>
                <a:gd name="T57" fmla="*/ 87 h 699"/>
                <a:gd name="T58" fmla="*/ 5 w 1053"/>
                <a:gd name="T59" fmla="*/ 77 h 699"/>
                <a:gd name="T60" fmla="*/ 5 w 1053"/>
                <a:gd name="T61" fmla="*/ 50 h 699"/>
                <a:gd name="T62" fmla="*/ 8 w 1053"/>
                <a:gd name="T63" fmla="*/ 40 h 699"/>
                <a:gd name="T64" fmla="*/ 2 w 1053"/>
                <a:gd name="T65" fmla="*/ 26 h 699"/>
                <a:gd name="T66" fmla="*/ 3 w 1053"/>
                <a:gd name="T67" fmla="*/ 14 h 699"/>
                <a:gd name="T68" fmla="*/ 5 w 1053"/>
                <a:gd name="T69" fmla="*/ 9 h 699"/>
                <a:gd name="T70" fmla="*/ 9 w 1053"/>
                <a:gd name="T71" fmla="*/ 10 h 6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53"/>
                <a:gd name="T109" fmla="*/ 0 h 699"/>
                <a:gd name="T110" fmla="*/ 1053 w 1053"/>
                <a:gd name="T111" fmla="*/ 699 h 69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53" h="699">
                  <a:moveTo>
                    <a:pt x="28" y="29"/>
                  </a:moveTo>
                  <a:lnTo>
                    <a:pt x="856" y="0"/>
                  </a:lnTo>
                  <a:lnTo>
                    <a:pt x="865" y="29"/>
                  </a:lnTo>
                  <a:lnTo>
                    <a:pt x="884" y="46"/>
                  </a:lnTo>
                  <a:lnTo>
                    <a:pt x="884" y="59"/>
                  </a:lnTo>
                  <a:lnTo>
                    <a:pt x="869" y="81"/>
                  </a:lnTo>
                  <a:lnTo>
                    <a:pt x="878" y="108"/>
                  </a:lnTo>
                  <a:lnTo>
                    <a:pt x="894" y="168"/>
                  </a:lnTo>
                  <a:lnTo>
                    <a:pt x="943" y="185"/>
                  </a:lnTo>
                  <a:lnTo>
                    <a:pt x="959" y="199"/>
                  </a:lnTo>
                  <a:lnTo>
                    <a:pt x="966" y="220"/>
                  </a:lnTo>
                  <a:lnTo>
                    <a:pt x="973" y="232"/>
                  </a:lnTo>
                  <a:lnTo>
                    <a:pt x="1006" y="254"/>
                  </a:lnTo>
                  <a:lnTo>
                    <a:pt x="1010" y="276"/>
                  </a:lnTo>
                  <a:lnTo>
                    <a:pt x="1042" y="295"/>
                  </a:lnTo>
                  <a:lnTo>
                    <a:pt x="1053" y="332"/>
                  </a:lnTo>
                  <a:lnTo>
                    <a:pt x="1050" y="351"/>
                  </a:lnTo>
                  <a:lnTo>
                    <a:pt x="1040" y="374"/>
                  </a:lnTo>
                  <a:lnTo>
                    <a:pt x="1029" y="386"/>
                  </a:lnTo>
                  <a:lnTo>
                    <a:pt x="1029" y="405"/>
                  </a:lnTo>
                  <a:lnTo>
                    <a:pt x="999" y="436"/>
                  </a:lnTo>
                  <a:lnTo>
                    <a:pt x="973" y="445"/>
                  </a:lnTo>
                  <a:lnTo>
                    <a:pt x="965" y="454"/>
                  </a:lnTo>
                  <a:lnTo>
                    <a:pt x="932" y="455"/>
                  </a:lnTo>
                  <a:lnTo>
                    <a:pt x="914" y="465"/>
                  </a:lnTo>
                  <a:lnTo>
                    <a:pt x="904" y="488"/>
                  </a:lnTo>
                  <a:lnTo>
                    <a:pt x="906" y="507"/>
                  </a:lnTo>
                  <a:lnTo>
                    <a:pt x="926" y="527"/>
                  </a:lnTo>
                  <a:lnTo>
                    <a:pt x="932" y="542"/>
                  </a:lnTo>
                  <a:lnTo>
                    <a:pt x="926" y="575"/>
                  </a:lnTo>
                  <a:lnTo>
                    <a:pt x="903" y="628"/>
                  </a:lnTo>
                  <a:lnTo>
                    <a:pt x="876" y="646"/>
                  </a:lnTo>
                  <a:lnTo>
                    <a:pt x="868" y="663"/>
                  </a:lnTo>
                  <a:lnTo>
                    <a:pt x="869" y="680"/>
                  </a:lnTo>
                  <a:lnTo>
                    <a:pt x="858" y="699"/>
                  </a:lnTo>
                  <a:lnTo>
                    <a:pt x="807" y="649"/>
                  </a:lnTo>
                  <a:lnTo>
                    <a:pt x="138" y="669"/>
                  </a:lnTo>
                  <a:lnTo>
                    <a:pt x="131" y="659"/>
                  </a:lnTo>
                  <a:lnTo>
                    <a:pt x="127" y="634"/>
                  </a:lnTo>
                  <a:lnTo>
                    <a:pt x="131" y="617"/>
                  </a:lnTo>
                  <a:lnTo>
                    <a:pt x="119" y="601"/>
                  </a:lnTo>
                  <a:lnTo>
                    <a:pt x="114" y="583"/>
                  </a:lnTo>
                  <a:lnTo>
                    <a:pt x="127" y="566"/>
                  </a:lnTo>
                  <a:lnTo>
                    <a:pt x="119" y="549"/>
                  </a:lnTo>
                  <a:lnTo>
                    <a:pt x="96" y="536"/>
                  </a:lnTo>
                  <a:lnTo>
                    <a:pt x="102" y="501"/>
                  </a:lnTo>
                  <a:lnTo>
                    <a:pt x="109" y="483"/>
                  </a:lnTo>
                  <a:lnTo>
                    <a:pt x="102" y="465"/>
                  </a:lnTo>
                  <a:lnTo>
                    <a:pt x="80" y="448"/>
                  </a:lnTo>
                  <a:lnTo>
                    <a:pt x="74" y="429"/>
                  </a:lnTo>
                  <a:lnTo>
                    <a:pt x="80" y="412"/>
                  </a:lnTo>
                  <a:lnTo>
                    <a:pt x="61" y="395"/>
                  </a:lnTo>
                  <a:lnTo>
                    <a:pt x="51" y="358"/>
                  </a:lnTo>
                  <a:lnTo>
                    <a:pt x="34" y="343"/>
                  </a:lnTo>
                  <a:lnTo>
                    <a:pt x="45" y="312"/>
                  </a:lnTo>
                  <a:lnTo>
                    <a:pt x="45" y="296"/>
                  </a:lnTo>
                  <a:lnTo>
                    <a:pt x="20" y="282"/>
                  </a:lnTo>
                  <a:lnTo>
                    <a:pt x="20" y="260"/>
                  </a:lnTo>
                  <a:lnTo>
                    <a:pt x="20" y="254"/>
                  </a:lnTo>
                  <a:lnTo>
                    <a:pt x="16" y="232"/>
                  </a:lnTo>
                  <a:lnTo>
                    <a:pt x="0" y="191"/>
                  </a:lnTo>
                  <a:lnTo>
                    <a:pt x="16" y="150"/>
                  </a:lnTo>
                  <a:lnTo>
                    <a:pt x="13" y="132"/>
                  </a:lnTo>
                  <a:lnTo>
                    <a:pt x="25" y="121"/>
                  </a:lnTo>
                  <a:lnTo>
                    <a:pt x="19" y="88"/>
                  </a:lnTo>
                  <a:lnTo>
                    <a:pt x="6" y="77"/>
                  </a:lnTo>
                  <a:lnTo>
                    <a:pt x="15" y="55"/>
                  </a:lnTo>
                  <a:lnTo>
                    <a:pt x="9" y="42"/>
                  </a:lnTo>
                  <a:lnTo>
                    <a:pt x="3" y="29"/>
                  </a:lnTo>
                  <a:lnTo>
                    <a:pt x="16" y="26"/>
                  </a:lnTo>
                  <a:lnTo>
                    <a:pt x="28" y="29"/>
                  </a:lnTo>
                  <a:close/>
                </a:path>
              </a:pathLst>
            </a:custGeom>
            <a:solidFill>
              <a:srgbClr val="D9D8CC"/>
            </a:solidFill>
            <a:ln w="9525">
              <a:noFill/>
              <a:round/>
              <a:headEnd/>
              <a:tailEnd/>
            </a:ln>
          </p:spPr>
          <p:txBody>
            <a:bodyPr>
              <a:prstTxWarp prst="textNoShape">
                <a:avLst/>
              </a:prstTxWarp>
            </a:bodyPr>
            <a:lstStyle/>
            <a:p>
              <a:endParaRPr lang="en-US">
                <a:latin typeface="Times New Roman"/>
                <a:cs typeface="Times New Roman"/>
              </a:endParaRPr>
            </a:p>
          </p:txBody>
        </p:sp>
        <p:sp>
          <p:nvSpPr>
            <p:cNvPr id="406" name="Freeform 117"/>
            <p:cNvSpPr>
              <a:spLocks/>
            </p:cNvSpPr>
            <p:nvPr/>
          </p:nvSpPr>
          <p:spPr bwMode="auto">
            <a:xfrm>
              <a:off x="2638" y="1511"/>
              <a:ext cx="218" cy="189"/>
            </a:xfrm>
            <a:custGeom>
              <a:avLst/>
              <a:gdLst>
                <a:gd name="T0" fmla="*/ 218 w 655"/>
                <a:gd name="T1" fmla="*/ 164 h 567"/>
                <a:gd name="T2" fmla="*/ 209 w 655"/>
                <a:gd name="T3" fmla="*/ 56 h 567"/>
                <a:gd name="T4" fmla="*/ 206 w 655"/>
                <a:gd name="T5" fmla="*/ 54 h 567"/>
                <a:gd name="T6" fmla="*/ 204 w 655"/>
                <a:gd name="T7" fmla="*/ 50 h 567"/>
                <a:gd name="T8" fmla="*/ 200 w 655"/>
                <a:gd name="T9" fmla="*/ 33 h 567"/>
                <a:gd name="T10" fmla="*/ 198 w 655"/>
                <a:gd name="T11" fmla="*/ 29 h 567"/>
                <a:gd name="T12" fmla="*/ 193 w 655"/>
                <a:gd name="T13" fmla="*/ 24 h 567"/>
                <a:gd name="T14" fmla="*/ 188 w 655"/>
                <a:gd name="T15" fmla="*/ 13 h 567"/>
                <a:gd name="T16" fmla="*/ 188 w 655"/>
                <a:gd name="T17" fmla="*/ 0 h 567"/>
                <a:gd name="T18" fmla="*/ 36 w 655"/>
                <a:gd name="T19" fmla="*/ 10 h 567"/>
                <a:gd name="T20" fmla="*/ 38 w 655"/>
                <a:gd name="T21" fmla="*/ 14 h 567"/>
                <a:gd name="T22" fmla="*/ 49 w 655"/>
                <a:gd name="T23" fmla="*/ 22 h 567"/>
                <a:gd name="T24" fmla="*/ 51 w 655"/>
                <a:gd name="T25" fmla="*/ 29 h 567"/>
                <a:gd name="T26" fmla="*/ 61 w 655"/>
                <a:gd name="T27" fmla="*/ 35 h 567"/>
                <a:gd name="T28" fmla="*/ 65 w 655"/>
                <a:gd name="T29" fmla="*/ 48 h 567"/>
                <a:gd name="T30" fmla="*/ 64 w 655"/>
                <a:gd name="T31" fmla="*/ 54 h 567"/>
                <a:gd name="T32" fmla="*/ 61 w 655"/>
                <a:gd name="T33" fmla="*/ 62 h 567"/>
                <a:gd name="T34" fmla="*/ 57 w 655"/>
                <a:gd name="T35" fmla="*/ 66 h 567"/>
                <a:gd name="T36" fmla="*/ 57 w 655"/>
                <a:gd name="T37" fmla="*/ 72 h 567"/>
                <a:gd name="T38" fmla="*/ 47 w 655"/>
                <a:gd name="T39" fmla="*/ 82 h 567"/>
                <a:gd name="T40" fmla="*/ 38 w 655"/>
                <a:gd name="T41" fmla="*/ 85 h 567"/>
                <a:gd name="T42" fmla="*/ 36 w 655"/>
                <a:gd name="T43" fmla="*/ 88 h 567"/>
                <a:gd name="T44" fmla="*/ 25 w 655"/>
                <a:gd name="T45" fmla="*/ 89 h 567"/>
                <a:gd name="T46" fmla="*/ 19 w 655"/>
                <a:gd name="T47" fmla="*/ 92 h 567"/>
                <a:gd name="T48" fmla="*/ 15 w 655"/>
                <a:gd name="T49" fmla="*/ 100 h 567"/>
                <a:gd name="T50" fmla="*/ 16 w 655"/>
                <a:gd name="T51" fmla="*/ 106 h 567"/>
                <a:gd name="T52" fmla="*/ 23 w 655"/>
                <a:gd name="T53" fmla="*/ 113 h 567"/>
                <a:gd name="T54" fmla="*/ 25 w 655"/>
                <a:gd name="T55" fmla="*/ 118 h 567"/>
                <a:gd name="T56" fmla="*/ 23 w 655"/>
                <a:gd name="T57" fmla="*/ 129 h 567"/>
                <a:gd name="T58" fmla="*/ 15 w 655"/>
                <a:gd name="T59" fmla="*/ 146 h 567"/>
                <a:gd name="T60" fmla="*/ 6 w 655"/>
                <a:gd name="T61" fmla="*/ 152 h 567"/>
                <a:gd name="T62" fmla="*/ 3 w 655"/>
                <a:gd name="T63" fmla="*/ 158 h 567"/>
                <a:gd name="T64" fmla="*/ 4 w 655"/>
                <a:gd name="T65" fmla="*/ 164 h 567"/>
                <a:gd name="T66" fmla="*/ 0 w 655"/>
                <a:gd name="T67" fmla="*/ 170 h 567"/>
                <a:gd name="T68" fmla="*/ 42 w 655"/>
                <a:gd name="T69" fmla="*/ 177 h 567"/>
                <a:gd name="T70" fmla="*/ 89 w 655"/>
                <a:gd name="T71" fmla="*/ 177 h 567"/>
                <a:gd name="T72" fmla="*/ 123 w 655"/>
                <a:gd name="T73" fmla="*/ 176 h 567"/>
                <a:gd name="T74" fmla="*/ 163 w 655"/>
                <a:gd name="T75" fmla="*/ 187 h 567"/>
                <a:gd name="T76" fmla="*/ 179 w 655"/>
                <a:gd name="T77" fmla="*/ 189 h 567"/>
                <a:gd name="T78" fmla="*/ 202 w 655"/>
                <a:gd name="T79" fmla="*/ 182 h 567"/>
                <a:gd name="T80" fmla="*/ 218 w 655"/>
                <a:gd name="T81" fmla="*/ 164 h 567"/>
                <a:gd name="T82" fmla="*/ 218 w 655"/>
                <a:gd name="T83" fmla="*/ 164 h 56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55"/>
                <a:gd name="T127" fmla="*/ 0 h 567"/>
                <a:gd name="T128" fmla="*/ 655 w 655"/>
                <a:gd name="T129" fmla="*/ 567 h 56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55" h="567">
                  <a:moveTo>
                    <a:pt x="655" y="492"/>
                  </a:moveTo>
                  <a:lnTo>
                    <a:pt x="628" y="168"/>
                  </a:lnTo>
                  <a:lnTo>
                    <a:pt x="619" y="162"/>
                  </a:lnTo>
                  <a:lnTo>
                    <a:pt x="612" y="149"/>
                  </a:lnTo>
                  <a:lnTo>
                    <a:pt x="602" y="100"/>
                  </a:lnTo>
                  <a:lnTo>
                    <a:pt x="596" y="87"/>
                  </a:lnTo>
                  <a:lnTo>
                    <a:pt x="580" y="73"/>
                  </a:lnTo>
                  <a:lnTo>
                    <a:pt x="564" y="39"/>
                  </a:lnTo>
                  <a:lnTo>
                    <a:pt x="564" y="0"/>
                  </a:lnTo>
                  <a:lnTo>
                    <a:pt x="108" y="31"/>
                  </a:lnTo>
                  <a:lnTo>
                    <a:pt x="115" y="43"/>
                  </a:lnTo>
                  <a:lnTo>
                    <a:pt x="148" y="65"/>
                  </a:lnTo>
                  <a:lnTo>
                    <a:pt x="152" y="87"/>
                  </a:lnTo>
                  <a:lnTo>
                    <a:pt x="184" y="106"/>
                  </a:lnTo>
                  <a:lnTo>
                    <a:pt x="195" y="143"/>
                  </a:lnTo>
                  <a:lnTo>
                    <a:pt x="192" y="162"/>
                  </a:lnTo>
                  <a:lnTo>
                    <a:pt x="182" y="185"/>
                  </a:lnTo>
                  <a:lnTo>
                    <a:pt x="171" y="197"/>
                  </a:lnTo>
                  <a:lnTo>
                    <a:pt x="171" y="216"/>
                  </a:lnTo>
                  <a:lnTo>
                    <a:pt x="141" y="247"/>
                  </a:lnTo>
                  <a:lnTo>
                    <a:pt x="115" y="256"/>
                  </a:lnTo>
                  <a:lnTo>
                    <a:pt x="107" y="265"/>
                  </a:lnTo>
                  <a:lnTo>
                    <a:pt x="74" y="266"/>
                  </a:lnTo>
                  <a:lnTo>
                    <a:pt x="56" y="276"/>
                  </a:lnTo>
                  <a:lnTo>
                    <a:pt x="46" y="299"/>
                  </a:lnTo>
                  <a:lnTo>
                    <a:pt x="48" y="318"/>
                  </a:lnTo>
                  <a:lnTo>
                    <a:pt x="68" y="338"/>
                  </a:lnTo>
                  <a:lnTo>
                    <a:pt x="74" y="353"/>
                  </a:lnTo>
                  <a:lnTo>
                    <a:pt x="68" y="386"/>
                  </a:lnTo>
                  <a:lnTo>
                    <a:pt x="45" y="439"/>
                  </a:lnTo>
                  <a:lnTo>
                    <a:pt x="18" y="457"/>
                  </a:lnTo>
                  <a:lnTo>
                    <a:pt x="10" y="474"/>
                  </a:lnTo>
                  <a:lnTo>
                    <a:pt x="11" y="491"/>
                  </a:lnTo>
                  <a:lnTo>
                    <a:pt x="0" y="510"/>
                  </a:lnTo>
                  <a:lnTo>
                    <a:pt x="127" y="531"/>
                  </a:lnTo>
                  <a:lnTo>
                    <a:pt x="268" y="531"/>
                  </a:lnTo>
                  <a:lnTo>
                    <a:pt x="369" y="528"/>
                  </a:lnTo>
                  <a:lnTo>
                    <a:pt x="491" y="560"/>
                  </a:lnTo>
                  <a:lnTo>
                    <a:pt x="538" y="567"/>
                  </a:lnTo>
                  <a:lnTo>
                    <a:pt x="607" y="546"/>
                  </a:lnTo>
                  <a:lnTo>
                    <a:pt x="655" y="492"/>
                  </a:lnTo>
                  <a:close/>
                </a:path>
              </a:pathLst>
            </a:custGeom>
            <a:solidFill>
              <a:srgbClr val="D9D8CC"/>
            </a:solidFill>
            <a:ln w="9525">
              <a:noFill/>
              <a:round/>
              <a:headEnd/>
              <a:tailEnd/>
            </a:ln>
          </p:spPr>
          <p:txBody>
            <a:bodyPr>
              <a:prstTxWarp prst="textNoShape">
                <a:avLst/>
              </a:prstTxWarp>
            </a:bodyPr>
            <a:lstStyle/>
            <a:p>
              <a:endParaRPr lang="en-US">
                <a:latin typeface="Times New Roman"/>
                <a:cs typeface="Times New Roman"/>
              </a:endParaRPr>
            </a:p>
          </p:txBody>
        </p:sp>
        <p:sp>
          <p:nvSpPr>
            <p:cNvPr id="407" name="Freeform 118"/>
            <p:cNvSpPr>
              <a:spLocks/>
            </p:cNvSpPr>
            <p:nvPr/>
          </p:nvSpPr>
          <p:spPr bwMode="auto">
            <a:xfrm>
              <a:off x="2847" y="1547"/>
              <a:ext cx="161" cy="131"/>
            </a:xfrm>
            <a:custGeom>
              <a:avLst/>
              <a:gdLst>
                <a:gd name="T0" fmla="*/ 161 w 482"/>
                <a:gd name="T1" fmla="*/ 114 h 393"/>
                <a:gd name="T2" fmla="*/ 148 w 482"/>
                <a:gd name="T3" fmla="*/ 4 h 393"/>
                <a:gd name="T4" fmla="*/ 148 w 482"/>
                <a:gd name="T5" fmla="*/ 0 h 393"/>
                <a:gd name="T6" fmla="*/ 35 w 482"/>
                <a:gd name="T7" fmla="*/ 15 h 393"/>
                <a:gd name="T8" fmla="*/ 31 w 482"/>
                <a:gd name="T9" fmla="*/ 17 h 393"/>
                <a:gd name="T10" fmla="*/ 23 w 482"/>
                <a:gd name="T11" fmla="*/ 21 h 393"/>
                <a:gd name="T12" fmla="*/ 18 w 482"/>
                <a:gd name="T13" fmla="*/ 23 h 393"/>
                <a:gd name="T14" fmla="*/ 8 w 482"/>
                <a:gd name="T15" fmla="*/ 25 h 393"/>
                <a:gd name="T16" fmla="*/ 0 w 482"/>
                <a:gd name="T17" fmla="*/ 19 h 393"/>
                <a:gd name="T18" fmla="*/ 9 w 482"/>
                <a:gd name="T19" fmla="*/ 128 h 393"/>
                <a:gd name="T20" fmla="*/ 20 w 482"/>
                <a:gd name="T21" fmla="*/ 131 h 393"/>
                <a:gd name="T22" fmla="*/ 41 w 482"/>
                <a:gd name="T23" fmla="*/ 126 h 393"/>
                <a:gd name="T24" fmla="*/ 58 w 482"/>
                <a:gd name="T25" fmla="*/ 122 h 393"/>
                <a:gd name="T26" fmla="*/ 72 w 482"/>
                <a:gd name="T27" fmla="*/ 127 h 393"/>
                <a:gd name="T28" fmla="*/ 114 w 482"/>
                <a:gd name="T29" fmla="*/ 126 h 393"/>
                <a:gd name="T30" fmla="*/ 144 w 482"/>
                <a:gd name="T31" fmla="*/ 122 h 393"/>
                <a:gd name="T32" fmla="*/ 161 w 482"/>
                <a:gd name="T33" fmla="*/ 114 h 393"/>
                <a:gd name="T34" fmla="*/ 161 w 482"/>
                <a:gd name="T35" fmla="*/ 114 h 3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2"/>
                <a:gd name="T55" fmla="*/ 0 h 393"/>
                <a:gd name="T56" fmla="*/ 482 w 482"/>
                <a:gd name="T57" fmla="*/ 393 h 3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2" h="393">
                  <a:moveTo>
                    <a:pt x="482" y="342"/>
                  </a:moveTo>
                  <a:lnTo>
                    <a:pt x="444" y="11"/>
                  </a:lnTo>
                  <a:lnTo>
                    <a:pt x="443" y="0"/>
                  </a:lnTo>
                  <a:lnTo>
                    <a:pt x="104" y="44"/>
                  </a:lnTo>
                  <a:lnTo>
                    <a:pt x="94" y="52"/>
                  </a:lnTo>
                  <a:lnTo>
                    <a:pt x="68" y="62"/>
                  </a:lnTo>
                  <a:lnTo>
                    <a:pt x="54" y="70"/>
                  </a:lnTo>
                  <a:lnTo>
                    <a:pt x="23" y="75"/>
                  </a:lnTo>
                  <a:lnTo>
                    <a:pt x="0" y="58"/>
                  </a:lnTo>
                  <a:lnTo>
                    <a:pt x="27" y="385"/>
                  </a:lnTo>
                  <a:lnTo>
                    <a:pt x="61" y="393"/>
                  </a:lnTo>
                  <a:lnTo>
                    <a:pt x="122" y="378"/>
                  </a:lnTo>
                  <a:lnTo>
                    <a:pt x="173" y="367"/>
                  </a:lnTo>
                  <a:lnTo>
                    <a:pt x="216" y="382"/>
                  </a:lnTo>
                  <a:lnTo>
                    <a:pt x="341" y="378"/>
                  </a:lnTo>
                  <a:lnTo>
                    <a:pt x="432" y="367"/>
                  </a:lnTo>
                  <a:lnTo>
                    <a:pt x="482" y="342"/>
                  </a:lnTo>
                  <a:close/>
                </a:path>
              </a:pathLst>
            </a:custGeom>
            <a:solidFill>
              <a:srgbClr val="D9D8CC"/>
            </a:solidFill>
            <a:ln w="9525">
              <a:noFill/>
              <a:round/>
              <a:headEnd/>
              <a:tailEnd/>
            </a:ln>
          </p:spPr>
          <p:txBody>
            <a:bodyPr>
              <a:prstTxWarp prst="textNoShape">
                <a:avLst/>
              </a:prstTxWarp>
            </a:bodyPr>
            <a:lstStyle/>
            <a:p>
              <a:endParaRPr lang="en-US">
                <a:latin typeface="Times New Roman"/>
                <a:cs typeface="Times New Roman"/>
              </a:endParaRPr>
            </a:p>
          </p:txBody>
        </p:sp>
        <p:sp>
          <p:nvSpPr>
            <p:cNvPr id="408" name="Rectangle 119"/>
            <p:cNvSpPr>
              <a:spLocks noChangeArrowheads="1"/>
            </p:cNvSpPr>
            <p:nvPr/>
          </p:nvSpPr>
          <p:spPr bwMode="auto">
            <a:xfrm>
              <a:off x="2520" y="1458"/>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7</a:t>
              </a:r>
              <a:endParaRPr kumimoji="0" lang="en-US" sz="1800" b="0">
                <a:solidFill>
                  <a:schemeClr val="tx1"/>
                </a:solidFill>
                <a:latin typeface="Times New Roman"/>
                <a:cs typeface="Times New Roman"/>
              </a:endParaRPr>
            </a:p>
          </p:txBody>
        </p:sp>
        <p:sp>
          <p:nvSpPr>
            <p:cNvPr id="409" name="Rectangle 120"/>
            <p:cNvSpPr>
              <a:spLocks noChangeArrowheads="1"/>
            </p:cNvSpPr>
            <p:nvPr/>
          </p:nvSpPr>
          <p:spPr bwMode="auto">
            <a:xfrm>
              <a:off x="2811" y="870"/>
              <a:ext cx="421"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Chicago</a:t>
              </a:r>
              <a:endParaRPr kumimoji="0" lang="en-US" sz="1400" b="0" i="1" dirty="0">
                <a:solidFill>
                  <a:schemeClr val="tx1"/>
                </a:solidFill>
                <a:latin typeface="Times New Roman"/>
                <a:cs typeface="Times New Roman"/>
              </a:endParaRPr>
            </a:p>
          </p:txBody>
        </p:sp>
        <p:sp>
          <p:nvSpPr>
            <p:cNvPr id="410" name="Freeform 122"/>
            <p:cNvSpPr>
              <a:spLocks/>
            </p:cNvSpPr>
            <p:nvPr/>
          </p:nvSpPr>
          <p:spPr bwMode="auto">
            <a:xfrm>
              <a:off x="2823" y="1543"/>
              <a:ext cx="23" cy="23"/>
            </a:xfrm>
            <a:custGeom>
              <a:avLst/>
              <a:gdLst>
                <a:gd name="T0" fmla="*/ 12 w 69"/>
                <a:gd name="T1" fmla="*/ 23 h 69"/>
                <a:gd name="T2" fmla="*/ 17 w 69"/>
                <a:gd name="T3" fmla="*/ 21 h 69"/>
                <a:gd name="T4" fmla="*/ 21 w 69"/>
                <a:gd name="T5" fmla="*/ 17 h 69"/>
                <a:gd name="T6" fmla="*/ 23 w 69"/>
                <a:gd name="T7" fmla="*/ 12 h 69"/>
                <a:gd name="T8" fmla="*/ 23 w 69"/>
                <a:gd name="T9" fmla="*/ 12 h 69"/>
                <a:gd name="T10" fmla="*/ 21 w 69"/>
                <a:gd name="T11" fmla="*/ 6 h 69"/>
                <a:gd name="T12" fmla="*/ 17 w 69"/>
                <a:gd name="T13" fmla="*/ 1 h 69"/>
                <a:gd name="T14" fmla="*/ 12 w 69"/>
                <a:gd name="T15" fmla="*/ 0 h 69"/>
                <a:gd name="T16" fmla="*/ 12 w 69"/>
                <a:gd name="T17" fmla="*/ 0 h 69"/>
                <a:gd name="T18" fmla="*/ 6 w 69"/>
                <a:gd name="T19" fmla="*/ 1 h 69"/>
                <a:gd name="T20" fmla="*/ 1 w 69"/>
                <a:gd name="T21" fmla="*/ 6 h 69"/>
                <a:gd name="T22" fmla="*/ 0 w 69"/>
                <a:gd name="T23" fmla="*/ 12 h 69"/>
                <a:gd name="T24" fmla="*/ 0 w 69"/>
                <a:gd name="T25" fmla="*/ 12 h 69"/>
                <a:gd name="T26" fmla="*/ 1 w 69"/>
                <a:gd name="T27" fmla="*/ 17 h 69"/>
                <a:gd name="T28" fmla="*/ 6 w 69"/>
                <a:gd name="T29" fmla="*/ 21 h 69"/>
                <a:gd name="T30" fmla="*/ 12 w 69"/>
                <a:gd name="T31" fmla="*/ 23 h 69"/>
                <a:gd name="T32" fmla="*/ 12 w 69"/>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69"/>
                <a:gd name="T53" fmla="*/ 69 w 69"/>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69">
                  <a:moveTo>
                    <a:pt x="35" y="69"/>
                  </a:moveTo>
                  <a:lnTo>
                    <a:pt x="51" y="64"/>
                  </a:lnTo>
                  <a:lnTo>
                    <a:pt x="64" y="51"/>
                  </a:lnTo>
                  <a:lnTo>
                    <a:pt x="69" y="35"/>
                  </a:lnTo>
                  <a:lnTo>
                    <a:pt x="64" y="18"/>
                  </a:lnTo>
                  <a:lnTo>
                    <a:pt x="51" y="4"/>
                  </a:lnTo>
                  <a:lnTo>
                    <a:pt x="35" y="0"/>
                  </a:lnTo>
                  <a:lnTo>
                    <a:pt x="18" y="4"/>
                  </a:lnTo>
                  <a:lnTo>
                    <a:pt x="4" y="18"/>
                  </a:lnTo>
                  <a:lnTo>
                    <a:pt x="0" y="35"/>
                  </a:lnTo>
                  <a:lnTo>
                    <a:pt x="4" y="51"/>
                  </a:lnTo>
                  <a:lnTo>
                    <a:pt x="18" y="64"/>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411" name="Freeform 160"/>
            <p:cNvSpPr>
              <a:spLocks/>
            </p:cNvSpPr>
            <p:nvPr/>
          </p:nvSpPr>
          <p:spPr bwMode="auto">
            <a:xfrm>
              <a:off x="2882" y="1251"/>
              <a:ext cx="227" cy="311"/>
            </a:xfrm>
            <a:custGeom>
              <a:avLst/>
              <a:gdLst>
                <a:gd name="T0" fmla="*/ 113 w 681"/>
                <a:gd name="T1" fmla="*/ 296 h 934"/>
                <a:gd name="T2" fmla="*/ 185 w 681"/>
                <a:gd name="T3" fmla="*/ 291 h 934"/>
                <a:gd name="T4" fmla="*/ 195 w 681"/>
                <a:gd name="T5" fmla="*/ 270 h 934"/>
                <a:gd name="T6" fmla="*/ 198 w 681"/>
                <a:gd name="T7" fmla="*/ 254 h 934"/>
                <a:gd name="T8" fmla="*/ 210 w 681"/>
                <a:gd name="T9" fmla="*/ 237 h 934"/>
                <a:gd name="T10" fmla="*/ 211 w 681"/>
                <a:gd name="T11" fmla="*/ 226 h 934"/>
                <a:gd name="T12" fmla="*/ 217 w 681"/>
                <a:gd name="T13" fmla="*/ 216 h 934"/>
                <a:gd name="T14" fmla="*/ 221 w 681"/>
                <a:gd name="T15" fmla="*/ 222 h 934"/>
                <a:gd name="T16" fmla="*/ 226 w 681"/>
                <a:gd name="T17" fmla="*/ 217 h 934"/>
                <a:gd name="T18" fmla="*/ 225 w 681"/>
                <a:gd name="T19" fmla="*/ 202 h 934"/>
                <a:gd name="T20" fmla="*/ 223 w 681"/>
                <a:gd name="T21" fmla="*/ 181 h 934"/>
                <a:gd name="T22" fmla="*/ 205 w 681"/>
                <a:gd name="T23" fmla="*/ 122 h 934"/>
                <a:gd name="T24" fmla="*/ 182 w 681"/>
                <a:gd name="T25" fmla="*/ 120 h 934"/>
                <a:gd name="T26" fmla="*/ 155 w 681"/>
                <a:gd name="T27" fmla="*/ 156 h 934"/>
                <a:gd name="T28" fmla="*/ 152 w 681"/>
                <a:gd name="T29" fmla="*/ 155 h 934"/>
                <a:gd name="T30" fmla="*/ 142 w 681"/>
                <a:gd name="T31" fmla="*/ 150 h 934"/>
                <a:gd name="T32" fmla="*/ 142 w 681"/>
                <a:gd name="T33" fmla="*/ 132 h 934"/>
                <a:gd name="T34" fmla="*/ 154 w 681"/>
                <a:gd name="T35" fmla="*/ 121 h 934"/>
                <a:gd name="T36" fmla="*/ 157 w 681"/>
                <a:gd name="T37" fmla="*/ 112 h 934"/>
                <a:gd name="T38" fmla="*/ 163 w 681"/>
                <a:gd name="T39" fmla="*/ 105 h 934"/>
                <a:gd name="T40" fmla="*/ 167 w 681"/>
                <a:gd name="T41" fmla="*/ 77 h 934"/>
                <a:gd name="T42" fmla="*/ 161 w 681"/>
                <a:gd name="T43" fmla="*/ 63 h 934"/>
                <a:gd name="T44" fmla="*/ 154 w 681"/>
                <a:gd name="T45" fmla="*/ 52 h 934"/>
                <a:gd name="T46" fmla="*/ 161 w 681"/>
                <a:gd name="T47" fmla="*/ 45 h 934"/>
                <a:gd name="T48" fmla="*/ 155 w 681"/>
                <a:gd name="T49" fmla="*/ 30 h 934"/>
                <a:gd name="T50" fmla="*/ 129 w 681"/>
                <a:gd name="T51" fmla="*/ 19 h 934"/>
                <a:gd name="T52" fmla="*/ 111 w 681"/>
                <a:gd name="T53" fmla="*/ 11 h 934"/>
                <a:gd name="T54" fmla="*/ 90 w 681"/>
                <a:gd name="T55" fmla="*/ 5 h 934"/>
                <a:gd name="T56" fmla="*/ 78 w 681"/>
                <a:gd name="T57" fmla="*/ 4 h 934"/>
                <a:gd name="T58" fmla="*/ 66 w 681"/>
                <a:gd name="T59" fmla="*/ 17 h 934"/>
                <a:gd name="T60" fmla="*/ 68 w 681"/>
                <a:gd name="T61" fmla="*/ 28 h 934"/>
                <a:gd name="T62" fmla="*/ 71 w 681"/>
                <a:gd name="T63" fmla="*/ 32 h 934"/>
                <a:gd name="T64" fmla="*/ 64 w 681"/>
                <a:gd name="T65" fmla="*/ 35 h 934"/>
                <a:gd name="T66" fmla="*/ 57 w 681"/>
                <a:gd name="T67" fmla="*/ 43 h 934"/>
                <a:gd name="T68" fmla="*/ 54 w 681"/>
                <a:gd name="T69" fmla="*/ 58 h 934"/>
                <a:gd name="T70" fmla="*/ 50 w 681"/>
                <a:gd name="T71" fmla="*/ 75 h 934"/>
                <a:gd name="T72" fmla="*/ 43 w 681"/>
                <a:gd name="T73" fmla="*/ 72 h 934"/>
                <a:gd name="T74" fmla="*/ 43 w 681"/>
                <a:gd name="T75" fmla="*/ 56 h 934"/>
                <a:gd name="T76" fmla="*/ 43 w 681"/>
                <a:gd name="T77" fmla="*/ 51 h 934"/>
                <a:gd name="T78" fmla="*/ 37 w 681"/>
                <a:gd name="T79" fmla="*/ 58 h 934"/>
                <a:gd name="T80" fmla="*/ 33 w 681"/>
                <a:gd name="T81" fmla="*/ 69 h 934"/>
                <a:gd name="T82" fmla="*/ 22 w 681"/>
                <a:gd name="T83" fmla="*/ 75 h 934"/>
                <a:gd name="T84" fmla="*/ 19 w 681"/>
                <a:gd name="T85" fmla="*/ 84 h 934"/>
                <a:gd name="T86" fmla="*/ 13 w 681"/>
                <a:gd name="T87" fmla="*/ 103 h 934"/>
                <a:gd name="T88" fmla="*/ 11 w 681"/>
                <a:gd name="T89" fmla="*/ 123 h 934"/>
                <a:gd name="T90" fmla="*/ 2 w 681"/>
                <a:gd name="T91" fmla="*/ 139 h 934"/>
                <a:gd name="T92" fmla="*/ 9 w 681"/>
                <a:gd name="T93" fmla="*/ 161 h 934"/>
                <a:gd name="T94" fmla="*/ 10 w 681"/>
                <a:gd name="T95" fmla="*/ 180 h 934"/>
                <a:gd name="T96" fmla="*/ 28 w 681"/>
                <a:gd name="T97" fmla="*/ 219 h 934"/>
                <a:gd name="T98" fmla="*/ 31 w 681"/>
                <a:gd name="T99" fmla="*/ 238 h 934"/>
                <a:gd name="T100" fmla="*/ 29 w 681"/>
                <a:gd name="T101" fmla="*/ 242 h 934"/>
                <a:gd name="T102" fmla="*/ 24 w 681"/>
                <a:gd name="T103" fmla="*/ 269 h 934"/>
                <a:gd name="T104" fmla="*/ 11 w 681"/>
                <a:gd name="T105" fmla="*/ 301 h 934"/>
                <a:gd name="T106" fmla="*/ 0 w 681"/>
                <a:gd name="T107" fmla="*/ 311 h 934"/>
                <a:gd name="T108" fmla="*/ 0 w 681"/>
                <a:gd name="T109" fmla="*/ 311 h 9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81"/>
                <a:gd name="T166" fmla="*/ 0 h 934"/>
                <a:gd name="T167" fmla="*/ 681 w 681"/>
                <a:gd name="T168" fmla="*/ 934 h 9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81" h="934">
                  <a:moveTo>
                    <a:pt x="0" y="934"/>
                  </a:moveTo>
                  <a:lnTo>
                    <a:pt x="339" y="890"/>
                  </a:lnTo>
                  <a:lnTo>
                    <a:pt x="340" y="901"/>
                  </a:lnTo>
                  <a:lnTo>
                    <a:pt x="555" y="873"/>
                  </a:lnTo>
                  <a:lnTo>
                    <a:pt x="558" y="863"/>
                  </a:lnTo>
                  <a:lnTo>
                    <a:pt x="584" y="811"/>
                  </a:lnTo>
                  <a:lnTo>
                    <a:pt x="595" y="798"/>
                  </a:lnTo>
                  <a:lnTo>
                    <a:pt x="593" y="763"/>
                  </a:lnTo>
                  <a:lnTo>
                    <a:pt x="601" y="735"/>
                  </a:lnTo>
                  <a:lnTo>
                    <a:pt x="629" y="712"/>
                  </a:lnTo>
                  <a:lnTo>
                    <a:pt x="629" y="683"/>
                  </a:lnTo>
                  <a:lnTo>
                    <a:pt x="634" y="678"/>
                  </a:lnTo>
                  <a:lnTo>
                    <a:pt x="634" y="662"/>
                  </a:lnTo>
                  <a:lnTo>
                    <a:pt x="650" y="649"/>
                  </a:lnTo>
                  <a:lnTo>
                    <a:pt x="656" y="665"/>
                  </a:lnTo>
                  <a:lnTo>
                    <a:pt x="662" y="666"/>
                  </a:lnTo>
                  <a:lnTo>
                    <a:pt x="672" y="659"/>
                  </a:lnTo>
                  <a:lnTo>
                    <a:pt x="678" y="652"/>
                  </a:lnTo>
                  <a:lnTo>
                    <a:pt x="681" y="637"/>
                  </a:lnTo>
                  <a:lnTo>
                    <a:pt x="676" y="607"/>
                  </a:lnTo>
                  <a:lnTo>
                    <a:pt x="679" y="569"/>
                  </a:lnTo>
                  <a:lnTo>
                    <a:pt x="669" y="545"/>
                  </a:lnTo>
                  <a:lnTo>
                    <a:pt x="662" y="491"/>
                  </a:lnTo>
                  <a:lnTo>
                    <a:pt x="614" y="366"/>
                  </a:lnTo>
                  <a:lnTo>
                    <a:pt x="565" y="350"/>
                  </a:lnTo>
                  <a:lnTo>
                    <a:pt x="546" y="361"/>
                  </a:lnTo>
                  <a:lnTo>
                    <a:pt x="524" y="384"/>
                  </a:lnTo>
                  <a:lnTo>
                    <a:pt x="466" y="468"/>
                  </a:lnTo>
                  <a:lnTo>
                    <a:pt x="462" y="468"/>
                  </a:lnTo>
                  <a:lnTo>
                    <a:pt x="456" y="465"/>
                  </a:lnTo>
                  <a:lnTo>
                    <a:pt x="433" y="457"/>
                  </a:lnTo>
                  <a:lnTo>
                    <a:pt x="427" y="450"/>
                  </a:lnTo>
                  <a:lnTo>
                    <a:pt x="419" y="431"/>
                  </a:lnTo>
                  <a:lnTo>
                    <a:pt x="426" y="396"/>
                  </a:lnTo>
                  <a:lnTo>
                    <a:pt x="436" y="380"/>
                  </a:lnTo>
                  <a:lnTo>
                    <a:pt x="463" y="364"/>
                  </a:lnTo>
                  <a:lnTo>
                    <a:pt x="471" y="348"/>
                  </a:lnTo>
                  <a:lnTo>
                    <a:pt x="472" y="335"/>
                  </a:lnTo>
                  <a:lnTo>
                    <a:pt x="475" y="321"/>
                  </a:lnTo>
                  <a:lnTo>
                    <a:pt x="489" y="314"/>
                  </a:lnTo>
                  <a:lnTo>
                    <a:pt x="501" y="286"/>
                  </a:lnTo>
                  <a:lnTo>
                    <a:pt x="501" y="230"/>
                  </a:lnTo>
                  <a:lnTo>
                    <a:pt x="493" y="203"/>
                  </a:lnTo>
                  <a:lnTo>
                    <a:pt x="484" y="188"/>
                  </a:lnTo>
                  <a:lnTo>
                    <a:pt x="466" y="166"/>
                  </a:lnTo>
                  <a:lnTo>
                    <a:pt x="462" y="156"/>
                  </a:lnTo>
                  <a:lnTo>
                    <a:pt x="465" y="142"/>
                  </a:lnTo>
                  <a:lnTo>
                    <a:pt x="484" y="136"/>
                  </a:lnTo>
                  <a:lnTo>
                    <a:pt x="488" y="130"/>
                  </a:lnTo>
                  <a:lnTo>
                    <a:pt x="465" y="91"/>
                  </a:lnTo>
                  <a:lnTo>
                    <a:pt x="446" y="80"/>
                  </a:lnTo>
                  <a:lnTo>
                    <a:pt x="388" y="58"/>
                  </a:lnTo>
                  <a:lnTo>
                    <a:pt x="348" y="51"/>
                  </a:lnTo>
                  <a:lnTo>
                    <a:pt x="333" y="33"/>
                  </a:lnTo>
                  <a:lnTo>
                    <a:pt x="301" y="26"/>
                  </a:lnTo>
                  <a:lnTo>
                    <a:pt x="270" y="16"/>
                  </a:lnTo>
                  <a:lnTo>
                    <a:pt x="248" y="0"/>
                  </a:lnTo>
                  <a:lnTo>
                    <a:pt x="233" y="13"/>
                  </a:lnTo>
                  <a:lnTo>
                    <a:pt x="216" y="19"/>
                  </a:lnTo>
                  <a:lnTo>
                    <a:pt x="199" y="51"/>
                  </a:lnTo>
                  <a:lnTo>
                    <a:pt x="199" y="75"/>
                  </a:lnTo>
                  <a:lnTo>
                    <a:pt x="203" y="85"/>
                  </a:lnTo>
                  <a:lnTo>
                    <a:pt x="209" y="85"/>
                  </a:lnTo>
                  <a:lnTo>
                    <a:pt x="213" y="96"/>
                  </a:lnTo>
                  <a:lnTo>
                    <a:pt x="206" y="100"/>
                  </a:lnTo>
                  <a:lnTo>
                    <a:pt x="192" y="106"/>
                  </a:lnTo>
                  <a:lnTo>
                    <a:pt x="181" y="113"/>
                  </a:lnTo>
                  <a:lnTo>
                    <a:pt x="170" y="129"/>
                  </a:lnTo>
                  <a:lnTo>
                    <a:pt x="158" y="151"/>
                  </a:lnTo>
                  <a:lnTo>
                    <a:pt x="161" y="175"/>
                  </a:lnTo>
                  <a:lnTo>
                    <a:pt x="164" y="198"/>
                  </a:lnTo>
                  <a:lnTo>
                    <a:pt x="151" y="224"/>
                  </a:lnTo>
                  <a:lnTo>
                    <a:pt x="132" y="234"/>
                  </a:lnTo>
                  <a:lnTo>
                    <a:pt x="128" y="215"/>
                  </a:lnTo>
                  <a:lnTo>
                    <a:pt x="136" y="192"/>
                  </a:lnTo>
                  <a:lnTo>
                    <a:pt x="128" y="168"/>
                  </a:lnTo>
                  <a:lnTo>
                    <a:pt x="132" y="159"/>
                  </a:lnTo>
                  <a:lnTo>
                    <a:pt x="129" y="153"/>
                  </a:lnTo>
                  <a:lnTo>
                    <a:pt x="121" y="158"/>
                  </a:lnTo>
                  <a:lnTo>
                    <a:pt x="110" y="175"/>
                  </a:lnTo>
                  <a:lnTo>
                    <a:pt x="107" y="195"/>
                  </a:lnTo>
                  <a:lnTo>
                    <a:pt x="100" y="208"/>
                  </a:lnTo>
                  <a:lnTo>
                    <a:pt x="88" y="208"/>
                  </a:lnTo>
                  <a:lnTo>
                    <a:pt x="67" y="225"/>
                  </a:lnTo>
                  <a:lnTo>
                    <a:pt x="61" y="241"/>
                  </a:lnTo>
                  <a:lnTo>
                    <a:pt x="57" y="253"/>
                  </a:lnTo>
                  <a:lnTo>
                    <a:pt x="39" y="273"/>
                  </a:lnTo>
                  <a:lnTo>
                    <a:pt x="38" y="308"/>
                  </a:lnTo>
                  <a:lnTo>
                    <a:pt x="36" y="348"/>
                  </a:lnTo>
                  <a:lnTo>
                    <a:pt x="33" y="370"/>
                  </a:lnTo>
                  <a:lnTo>
                    <a:pt x="19" y="400"/>
                  </a:lnTo>
                  <a:lnTo>
                    <a:pt x="7" y="417"/>
                  </a:lnTo>
                  <a:lnTo>
                    <a:pt x="10" y="436"/>
                  </a:lnTo>
                  <a:lnTo>
                    <a:pt x="26" y="484"/>
                  </a:lnTo>
                  <a:lnTo>
                    <a:pt x="18" y="514"/>
                  </a:lnTo>
                  <a:lnTo>
                    <a:pt x="29" y="540"/>
                  </a:lnTo>
                  <a:lnTo>
                    <a:pt x="61" y="605"/>
                  </a:lnTo>
                  <a:lnTo>
                    <a:pt x="83" y="659"/>
                  </a:lnTo>
                  <a:lnTo>
                    <a:pt x="83" y="704"/>
                  </a:lnTo>
                  <a:lnTo>
                    <a:pt x="93" y="714"/>
                  </a:lnTo>
                  <a:lnTo>
                    <a:pt x="93" y="721"/>
                  </a:lnTo>
                  <a:lnTo>
                    <a:pt x="87" y="728"/>
                  </a:lnTo>
                  <a:lnTo>
                    <a:pt x="81" y="775"/>
                  </a:lnTo>
                  <a:lnTo>
                    <a:pt x="73" y="808"/>
                  </a:lnTo>
                  <a:lnTo>
                    <a:pt x="61" y="841"/>
                  </a:lnTo>
                  <a:lnTo>
                    <a:pt x="33" y="905"/>
                  </a:lnTo>
                  <a:lnTo>
                    <a:pt x="9" y="925"/>
                  </a:lnTo>
                  <a:lnTo>
                    <a:pt x="0" y="93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12" name="Freeform 161"/>
            <p:cNvSpPr>
              <a:spLocks/>
            </p:cNvSpPr>
            <p:nvPr/>
          </p:nvSpPr>
          <p:spPr bwMode="auto">
            <a:xfrm>
              <a:off x="2352" y="1448"/>
              <a:ext cx="351" cy="233"/>
            </a:xfrm>
            <a:custGeom>
              <a:avLst/>
              <a:gdLst>
                <a:gd name="T0" fmla="*/ 285 w 1053"/>
                <a:gd name="T1" fmla="*/ 0 h 699"/>
                <a:gd name="T2" fmla="*/ 295 w 1053"/>
                <a:gd name="T3" fmla="*/ 15 h 699"/>
                <a:gd name="T4" fmla="*/ 290 w 1053"/>
                <a:gd name="T5" fmla="*/ 27 h 699"/>
                <a:gd name="T6" fmla="*/ 298 w 1053"/>
                <a:gd name="T7" fmla="*/ 56 h 699"/>
                <a:gd name="T8" fmla="*/ 320 w 1053"/>
                <a:gd name="T9" fmla="*/ 66 h 699"/>
                <a:gd name="T10" fmla="*/ 324 w 1053"/>
                <a:gd name="T11" fmla="*/ 77 h 699"/>
                <a:gd name="T12" fmla="*/ 337 w 1053"/>
                <a:gd name="T13" fmla="*/ 92 h 699"/>
                <a:gd name="T14" fmla="*/ 351 w 1053"/>
                <a:gd name="T15" fmla="*/ 111 h 699"/>
                <a:gd name="T16" fmla="*/ 347 w 1053"/>
                <a:gd name="T17" fmla="*/ 125 h 699"/>
                <a:gd name="T18" fmla="*/ 343 w 1053"/>
                <a:gd name="T19" fmla="*/ 135 h 699"/>
                <a:gd name="T20" fmla="*/ 324 w 1053"/>
                <a:gd name="T21" fmla="*/ 148 h 699"/>
                <a:gd name="T22" fmla="*/ 311 w 1053"/>
                <a:gd name="T23" fmla="*/ 152 h 699"/>
                <a:gd name="T24" fmla="*/ 301 w 1053"/>
                <a:gd name="T25" fmla="*/ 163 h 699"/>
                <a:gd name="T26" fmla="*/ 309 w 1053"/>
                <a:gd name="T27" fmla="*/ 176 h 699"/>
                <a:gd name="T28" fmla="*/ 309 w 1053"/>
                <a:gd name="T29" fmla="*/ 192 h 699"/>
                <a:gd name="T30" fmla="*/ 292 w 1053"/>
                <a:gd name="T31" fmla="*/ 215 h 699"/>
                <a:gd name="T32" fmla="*/ 290 w 1053"/>
                <a:gd name="T33" fmla="*/ 227 h 699"/>
                <a:gd name="T34" fmla="*/ 269 w 1053"/>
                <a:gd name="T35" fmla="*/ 216 h 699"/>
                <a:gd name="T36" fmla="*/ 44 w 1053"/>
                <a:gd name="T37" fmla="*/ 220 h 699"/>
                <a:gd name="T38" fmla="*/ 44 w 1053"/>
                <a:gd name="T39" fmla="*/ 206 h 699"/>
                <a:gd name="T40" fmla="*/ 38 w 1053"/>
                <a:gd name="T41" fmla="*/ 194 h 699"/>
                <a:gd name="T42" fmla="*/ 40 w 1053"/>
                <a:gd name="T43" fmla="*/ 183 h 699"/>
                <a:gd name="T44" fmla="*/ 34 w 1053"/>
                <a:gd name="T45" fmla="*/ 167 h 699"/>
                <a:gd name="T46" fmla="*/ 34 w 1053"/>
                <a:gd name="T47" fmla="*/ 155 h 699"/>
                <a:gd name="T48" fmla="*/ 25 w 1053"/>
                <a:gd name="T49" fmla="*/ 143 h 699"/>
                <a:gd name="T50" fmla="*/ 20 w 1053"/>
                <a:gd name="T51" fmla="*/ 132 h 699"/>
                <a:gd name="T52" fmla="*/ 11 w 1053"/>
                <a:gd name="T53" fmla="*/ 114 h 699"/>
                <a:gd name="T54" fmla="*/ 15 w 1053"/>
                <a:gd name="T55" fmla="*/ 99 h 699"/>
                <a:gd name="T56" fmla="*/ 7 w 1053"/>
                <a:gd name="T57" fmla="*/ 87 h 699"/>
                <a:gd name="T58" fmla="*/ 5 w 1053"/>
                <a:gd name="T59" fmla="*/ 77 h 699"/>
                <a:gd name="T60" fmla="*/ 5 w 1053"/>
                <a:gd name="T61" fmla="*/ 50 h 699"/>
                <a:gd name="T62" fmla="*/ 8 w 1053"/>
                <a:gd name="T63" fmla="*/ 40 h 699"/>
                <a:gd name="T64" fmla="*/ 2 w 1053"/>
                <a:gd name="T65" fmla="*/ 26 h 699"/>
                <a:gd name="T66" fmla="*/ 3 w 1053"/>
                <a:gd name="T67" fmla="*/ 14 h 699"/>
                <a:gd name="T68" fmla="*/ 5 w 1053"/>
                <a:gd name="T69" fmla="*/ 9 h 699"/>
                <a:gd name="T70" fmla="*/ 9 w 1053"/>
                <a:gd name="T71" fmla="*/ 10 h 6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53"/>
                <a:gd name="T109" fmla="*/ 0 h 699"/>
                <a:gd name="T110" fmla="*/ 1053 w 1053"/>
                <a:gd name="T111" fmla="*/ 699 h 69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53" h="699">
                  <a:moveTo>
                    <a:pt x="28" y="29"/>
                  </a:moveTo>
                  <a:lnTo>
                    <a:pt x="856" y="0"/>
                  </a:lnTo>
                  <a:lnTo>
                    <a:pt x="865" y="29"/>
                  </a:lnTo>
                  <a:lnTo>
                    <a:pt x="884" y="46"/>
                  </a:lnTo>
                  <a:lnTo>
                    <a:pt x="884" y="59"/>
                  </a:lnTo>
                  <a:lnTo>
                    <a:pt x="869" y="81"/>
                  </a:lnTo>
                  <a:lnTo>
                    <a:pt x="878" y="108"/>
                  </a:lnTo>
                  <a:lnTo>
                    <a:pt x="894" y="168"/>
                  </a:lnTo>
                  <a:lnTo>
                    <a:pt x="943" y="185"/>
                  </a:lnTo>
                  <a:lnTo>
                    <a:pt x="959" y="199"/>
                  </a:lnTo>
                  <a:lnTo>
                    <a:pt x="966" y="220"/>
                  </a:lnTo>
                  <a:lnTo>
                    <a:pt x="973" y="232"/>
                  </a:lnTo>
                  <a:lnTo>
                    <a:pt x="1006" y="254"/>
                  </a:lnTo>
                  <a:lnTo>
                    <a:pt x="1010" y="276"/>
                  </a:lnTo>
                  <a:lnTo>
                    <a:pt x="1042" y="295"/>
                  </a:lnTo>
                  <a:lnTo>
                    <a:pt x="1053" y="332"/>
                  </a:lnTo>
                  <a:lnTo>
                    <a:pt x="1050" y="351"/>
                  </a:lnTo>
                  <a:lnTo>
                    <a:pt x="1040" y="374"/>
                  </a:lnTo>
                  <a:lnTo>
                    <a:pt x="1029" y="386"/>
                  </a:lnTo>
                  <a:lnTo>
                    <a:pt x="1029" y="405"/>
                  </a:lnTo>
                  <a:lnTo>
                    <a:pt x="999" y="436"/>
                  </a:lnTo>
                  <a:lnTo>
                    <a:pt x="973" y="445"/>
                  </a:lnTo>
                  <a:lnTo>
                    <a:pt x="965" y="454"/>
                  </a:lnTo>
                  <a:lnTo>
                    <a:pt x="932" y="455"/>
                  </a:lnTo>
                  <a:lnTo>
                    <a:pt x="914" y="465"/>
                  </a:lnTo>
                  <a:lnTo>
                    <a:pt x="904" y="488"/>
                  </a:lnTo>
                  <a:lnTo>
                    <a:pt x="906" y="507"/>
                  </a:lnTo>
                  <a:lnTo>
                    <a:pt x="926" y="527"/>
                  </a:lnTo>
                  <a:lnTo>
                    <a:pt x="932" y="542"/>
                  </a:lnTo>
                  <a:lnTo>
                    <a:pt x="926" y="575"/>
                  </a:lnTo>
                  <a:lnTo>
                    <a:pt x="903" y="628"/>
                  </a:lnTo>
                  <a:lnTo>
                    <a:pt x="876" y="646"/>
                  </a:lnTo>
                  <a:lnTo>
                    <a:pt x="868" y="663"/>
                  </a:lnTo>
                  <a:lnTo>
                    <a:pt x="869" y="680"/>
                  </a:lnTo>
                  <a:lnTo>
                    <a:pt x="858" y="699"/>
                  </a:lnTo>
                  <a:lnTo>
                    <a:pt x="807" y="649"/>
                  </a:lnTo>
                  <a:lnTo>
                    <a:pt x="138" y="669"/>
                  </a:lnTo>
                  <a:lnTo>
                    <a:pt x="131" y="659"/>
                  </a:lnTo>
                  <a:lnTo>
                    <a:pt x="127" y="634"/>
                  </a:lnTo>
                  <a:lnTo>
                    <a:pt x="131" y="617"/>
                  </a:lnTo>
                  <a:lnTo>
                    <a:pt x="119" y="601"/>
                  </a:lnTo>
                  <a:lnTo>
                    <a:pt x="114" y="583"/>
                  </a:lnTo>
                  <a:lnTo>
                    <a:pt x="127" y="566"/>
                  </a:lnTo>
                  <a:lnTo>
                    <a:pt x="119" y="549"/>
                  </a:lnTo>
                  <a:lnTo>
                    <a:pt x="96" y="536"/>
                  </a:lnTo>
                  <a:lnTo>
                    <a:pt x="102" y="501"/>
                  </a:lnTo>
                  <a:lnTo>
                    <a:pt x="109" y="483"/>
                  </a:lnTo>
                  <a:lnTo>
                    <a:pt x="102" y="465"/>
                  </a:lnTo>
                  <a:lnTo>
                    <a:pt x="80" y="448"/>
                  </a:lnTo>
                  <a:lnTo>
                    <a:pt x="74" y="429"/>
                  </a:lnTo>
                  <a:lnTo>
                    <a:pt x="80" y="412"/>
                  </a:lnTo>
                  <a:lnTo>
                    <a:pt x="61" y="395"/>
                  </a:lnTo>
                  <a:lnTo>
                    <a:pt x="51" y="358"/>
                  </a:lnTo>
                  <a:lnTo>
                    <a:pt x="34" y="343"/>
                  </a:lnTo>
                  <a:lnTo>
                    <a:pt x="45" y="312"/>
                  </a:lnTo>
                  <a:lnTo>
                    <a:pt x="45" y="296"/>
                  </a:lnTo>
                  <a:lnTo>
                    <a:pt x="20" y="282"/>
                  </a:lnTo>
                  <a:lnTo>
                    <a:pt x="20" y="260"/>
                  </a:lnTo>
                  <a:lnTo>
                    <a:pt x="20" y="254"/>
                  </a:lnTo>
                  <a:lnTo>
                    <a:pt x="16" y="232"/>
                  </a:lnTo>
                  <a:lnTo>
                    <a:pt x="0" y="191"/>
                  </a:lnTo>
                  <a:lnTo>
                    <a:pt x="16" y="150"/>
                  </a:lnTo>
                  <a:lnTo>
                    <a:pt x="13" y="132"/>
                  </a:lnTo>
                  <a:lnTo>
                    <a:pt x="25" y="121"/>
                  </a:lnTo>
                  <a:lnTo>
                    <a:pt x="19" y="88"/>
                  </a:lnTo>
                  <a:lnTo>
                    <a:pt x="6" y="77"/>
                  </a:lnTo>
                  <a:lnTo>
                    <a:pt x="15" y="55"/>
                  </a:lnTo>
                  <a:lnTo>
                    <a:pt x="9" y="42"/>
                  </a:lnTo>
                  <a:lnTo>
                    <a:pt x="3" y="29"/>
                  </a:lnTo>
                  <a:lnTo>
                    <a:pt x="16" y="26"/>
                  </a:lnTo>
                  <a:lnTo>
                    <a:pt x="28" y="29"/>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13" name="Freeform 162"/>
            <p:cNvSpPr>
              <a:spLocks/>
            </p:cNvSpPr>
            <p:nvPr/>
          </p:nvSpPr>
          <p:spPr bwMode="auto">
            <a:xfrm>
              <a:off x="2638" y="1511"/>
              <a:ext cx="218" cy="189"/>
            </a:xfrm>
            <a:custGeom>
              <a:avLst/>
              <a:gdLst>
                <a:gd name="T0" fmla="*/ 218 w 655"/>
                <a:gd name="T1" fmla="*/ 164 h 567"/>
                <a:gd name="T2" fmla="*/ 209 w 655"/>
                <a:gd name="T3" fmla="*/ 56 h 567"/>
                <a:gd name="T4" fmla="*/ 206 w 655"/>
                <a:gd name="T5" fmla="*/ 54 h 567"/>
                <a:gd name="T6" fmla="*/ 204 w 655"/>
                <a:gd name="T7" fmla="*/ 50 h 567"/>
                <a:gd name="T8" fmla="*/ 200 w 655"/>
                <a:gd name="T9" fmla="*/ 33 h 567"/>
                <a:gd name="T10" fmla="*/ 198 w 655"/>
                <a:gd name="T11" fmla="*/ 29 h 567"/>
                <a:gd name="T12" fmla="*/ 193 w 655"/>
                <a:gd name="T13" fmla="*/ 24 h 567"/>
                <a:gd name="T14" fmla="*/ 188 w 655"/>
                <a:gd name="T15" fmla="*/ 13 h 567"/>
                <a:gd name="T16" fmla="*/ 188 w 655"/>
                <a:gd name="T17" fmla="*/ 0 h 567"/>
                <a:gd name="T18" fmla="*/ 36 w 655"/>
                <a:gd name="T19" fmla="*/ 10 h 567"/>
                <a:gd name="T20" fmla="*/ 38 w 655"/>
                <a:gd name="T21" fmla="*/ 14 h 567"/>
                <a:gd name="T22" fmla="*/ 49 w 655"/>
                <a:gd name="T23" fmla="*/ 22 h 567"/>
                <a:gd name="T24" fmla="*/ 51 w 655"/>
                <a:gd name="T25" fmla="*/ 29 h 567"/>
                <a:gd name="T26" fmla="*/ 61 w 655"/>
                <a:gd name="T27" fmla="*/ 35 h 567"/>
                <a:gd name="T28" fmla="*/ 65 w 655"/>
                <a:gd name="T29" fmla="*/ 48 h 567"/>
                <a:gd name="T30" fmla="*/ 64 w 655"/>
                <a:gd name="T31" fmla="*/ 54 h 567"/>
                <a:gd name="T32" fmla="*/ 61 w 655"/>
                <a:gd name="T33" fmla="*/ 62 h 567"/>
                <a:gd name="T34" fmla="*/ 57 w 655"/>
                <a:gd name="T35" fmla="*/ 66 h 567"/>
                <a:gd name="T36" fmla="*/ 57 w 655"/>
                <a:gd name="T37" fmla="*/ 72 h 567"/>
                <a:gd name="T38" fmla="*/ 47 w 655"/>
                <a:gd name="T39" fmla="*/ 82 h 567"/>
                <a:gd name="T40" fmla="*/ 38 w 655"/>
                <a:gd name="T41" fmla="*/ 85 h 567"/>
                <a:gd name="T42" fmla="*/ 36 w 655"/>
                <a:gd name="T43" fmla="*/ 88 h 567"/>
                <a:gd name="T44" fmla="*/ 25 w 655"/>
                <a:gd name="T45" fmla="*/ 89 h 567"/>
                <a:gd name="T46" fmla="*/ 19 w 655"/>
                <a:gd name="T47" fmla="*/ 92 h 567"/>
                <a:gd name="T48" fmla="*/ 15 w 655"/>
                <a:gd name="T49" fmla="*/ 100 h 567"/>
                <a:gd name="T50" fmla="*/ 16 w 655"/>
                <a:gd name="T51" fmla="*/ 106 h 567"/>
                <a:gd name="T52" fmla="*/ 23 w 655"/>
                <a:gd name="T53" fmla="*/ 113 h 567"/>
                <a:gd name="T54" fmla="*/ 25 w 655"/>
                <a:gd name="T55" fmla="*/ 118 h 567"/>
                <a:gd name="T56" fmla="*/ 23 w 655"/>
                <a:gd name="T57" fmla="*/ 129 h 567"/>
                <a:gd name="T58" fmla="*/ 15 w 655"/>
                <a:gd name="T59" fmla="*/ 146 h 567"/>
                <a:gd name="T60" fmla="*/ 6 w 655"/>
                <a:gd name="T61" fmla="*/ 152 h 567"/>
                <a:gd name="T62" fmla="*/ 3 w 655"/>
                <a:gd name="T63" fmla="*/ 158 h 567"/>
                <a:gd name="T64" fmla="*/ 4 w 655"/>
                <a:gd name="T65" fmla="*/ 164 h 567"/>
                <a:gd name="T66" fmla="*/ 0 w 655"/>
                <a:gd name="T67" fmla="*/ 170 h 567"/>
                <a:gd name="T68" fmla="*/ 42 w 655"/>
                <a:gd name="T69" fmla="*/ 177 h 567"/>
                <a:gd name="T70" fmla="*/ 89 w 655"/>
                <a:gd name="T71" fmla="*/ 177 h 567"/>
                <a:gd name="T72" fmla="*/ 123 w 655"/>
                <a:gd name="T73" fmla="*/ 176 h 567"/>
                <a:gd name="T74" fmla="*/ 163 w 655"/>
                <a:gd name="T75" fmla="*/ 187 h 567"/>
                <a:gd name="T76" fmla="*/ 179 w 655"/>
                <a:gd name="T77" fmla="*/ 189 h 567"/>
                <a:gd name="T78" fmla="*/ 202 w 655"/>
                <a:gd name="T79" fmla="*/ 182 h 567"/>
                <a:gd name="T80" fmla="*/ 218 w 655"/>
                <a:gd name="T81" fmla="*/ 164 h 567"/>
                <a:gd name="T82" fmla="*/ 218 w 655"/>
                <a:gd name="T83" fmla="*/ 164 h 567"/>
                <a:gd name="T84" fmla="*/ 218 w 655"/>
                <a:gd name="T85" fmla="*/ 164 h 56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55"/>
                <a:gd name="T130" fmla="*/ 0 h 567"/>
                <a:gd name="T131" fmla="*/ 655 w 655"/>
                <a:gd name="T132" fmla="*/ 567 h 56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55" h="567">
                  <a:moveTo>
                    <a:pt x="655" y="492"/>
                  </a:moveTo>
                  <a:lnTo>
                    <a:pt x="628" y="168"/>
                  </a:lnTo>
                  <a:lnTo>
                    <a:pt x="619" y="162"/>
                  </a:lnTo>
                  <a:lnTo>
                    <a:pt x="612" y="149"/>
                  </a:lnTo>
                  <a:lnTo>
                    <a:pt x="602" y="100"/>
                  </a:lnTo>
                  <a:lnTo>
                    <a:pt x="596" y="87"/>
                  </a:lnTo>
                  <a:lnTo>
                    <a:pt x="580" y="73"/>
                  </a:lnTo>
                  <a:lnTo>
                    <a:pt x="564" y="39"/>
                  </a:lnTo>
                  <a:lnTo>
                    <a:pt x="564" y="0"/>
                  </a:lnTo>
                  <a:lnTo>
                    <a:pt x="108" y="31"/>
                  </a:lnTo>
                  <a:lnTo>
                    <a:pt x="115" y="43"/>
                  </a:lnTo>
                  <a:lnTo>
                    <a:pt x="148" y="65"/>
                  </a:lnTo>
                  <a:lnTo>
                    <a:pt x="152" y="87"/>
                  </a:lnTo>
                  <a:lnTo>
                    <a:pt x="184" y="106"/>
                  </a:lnTo>
                  <a:lnTo>
                    <a:pt x="195" y="143"/>
                  </a:lnTo>
                  <a:lnTo>
                    <a:pt x="192" y="162"/>
                  </a:lnTo>
                  <a:lnTo>
                    <a:pt x="182" y="185"/>
                  </a:lnTo>
                  <a:lnTo>
                    <a:pt x="171" y="197"/>
                  </a:lnTo>
                  <a:lnTo>
                    <a:pt x="171" y="216"/>
                  </a:lnTo>
                  <a:lnTo>
                    <a:pt x="141" y="247"/>
                  </a:lnTo>
                  <a:lnTo>
                    <a:pt x="115" y="256"/>
                  </a:lnTo>
                  <a:lnTo>
                    <a:pt x="107" y="265"/>
                  </a:lnTo>
                  <a:lnTo>
                    <a:pt x="74" y="266"/>
                  </a:lnTo>
                  <a:lnTo>
                    <a:pt x="56" y="276"/>
                  </a:lnTo>
                  <a:lnTo>
                    <a:pt x="46" y="299"/>
                  </a:lnTo>
                  <a:lnTo>
                    <a:pt x="48" y="318"/>
                  </a:lnTo>
                  <a:lnTo>
                    <a:pt x="68" y="338"/>
                  </a:lnTo>
                  <a:lnTo>
                    <a:pt x="74" y="353"/>
                  </a:lnTo>
                  <a:lnTo>
                    <a:pt x="68" y="386"/>
                  </a:lnTo>
                  <a:lnTo>
                    <a:pt x="45" y="439"/>
                  </a:lnTo>
                  <a:lnTo>
                    <a:pt x="18" y="457"/>
                  </a:lnTo>
                  <a:lnTo>
                    <a:pt x="10" y="474"/>
                  </a:lnTo>
                  <a:lnTo>
                    <a:pt x="11" y="491"/>
                  </a:lnTo>
                  <a:lnTo>
                    <a:pt x="0" y="510"/>
                  </a:lnTo>
                  <a:lnTo>
                    <a:pt x="127" y="531"/>
                  </a:lnTo>
                  <a:lnTo>
                    <a:pt x="268" y="531"/>
                  </a:lnTo>
                  <a:lnTo>
                    <a:pt x="369" y="528"/>
                  </a:lnTo>
                  <a:lnTo>
                    <a:pt x="491" y="560"/>
                  </a:lnTo>
                  <a:lnTo>
                    <a:pt x="538" y="567"/>
                  </a:lnTo>
                  <a:lnTo>
                    <a:pt x="607" y="546"/>
                  </a:lnTo>
                  <a:lnTo>
                    <a:pt x="655" y="492"/>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14" name="Freeform 163"/>
            <p:cNvSpPr>
              <a:spLocks/>
            </p:cNvSpPr>
            <p:nvPr/>
          </p:nvSpPr>
          <p:spPr bwMode="auto">
            <a:xfrm>
              <a:off x="2847" y="1547"/>
              <a:ext cx="161" cy="131"/>
            </a:xfrm>
            <a:custGeom>
              <a:avLst/>
              <a:gdLst>
                <a:gd name="T0" fmla="*/ 161 w 482"/>
                <a:gd name="T1" fmla="*/ 114 h 393"/>
                <a:gd name="T2" fmla="*/ 148 w 482"/>
                <a:gd name="T3" fmla="*/ 4 h 393"/>
                <a:gd name="T4" fmla="*/ 148 w 482"/>
                <a:gd name="T5" fmla="*/ 0 h 393"/>
                <a:gd name="T6" fmla="*/ 35 w 482"/>
                <a:gd name="T7" fmla="*/ 15 h 393"/>
                <a:gd name="T8" fmla="*/ 31 w 482"/>
                <a:gd name="T9" fmla="*/ 17 h 393"/>
                <a:gd name="T10" fmla="*/ 23 w 482"/>
                <a:gd name="T11" fmla="*/ 21 h 393"/>
                <a:gd name="T12" fmla="*/ 18 w 482"/>
                <a:gd name="T13" fmla="*/ 23 h 393"/>
                <a:gd name="T14" fmla="*/ 8 w 482"/>
                <a:gd name="T15" fmla="*/ 25 h 393"/>
                <a:gd name="T16" fmla="*/ 0 w 482"/>
                <a:gd name="T17" fmla="*/ 19 h 393"/>
                <a:gd name="T18" fmla="*/ 9 w 482"/>
                <a:gd name="T19" fmla="*/ 128 h 393"/>
                <a:gd name="T20" fmla="*/ 20 w 482"/>
                <a:gd name="T21" fmla="*/ 131 h 393"/>
                <a:gd name="T22" fmla="*/ 41 w 482"/>
                <a:gd name="T23" fmla="*/ 126 h 393"/>
                <a:gd name="T24" fmla="*/ 58 w 482"/>
                <a:gd name="T25" fmla="*/ 122 h 393"/>
                <a:gd name="T26" fmla="*/ 72 w 482"/>
                <a:gd name="T27" fmla="*/ 127 h 393"/>
                <a:gd name="T28" fmla="*/ 114 w 482"/>
                <a:gd name="T29" fmla="*/ 126 h 393"/>
                <a:gd name="T30" fmla="*/ 144 w 482"/>
                <a:gd name="T31" fmla="*/ 122 h 393"/>
                <a:gd name="T32" fmla="*/ 161 w 482"/>
                <a:gd name="T33" fmla="*/ 114 h 393"/>
                <a:gd name="T34" fmla="*/ 161 w 482"/>
                <a:gd name="T35" fmla="*/ 114 h 393"/>
                <a:gd name="T36" fmla="*/ 161 w 482"/>
                <a:gd name="T37" fmla="*/ 114 h 3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82"/>
                <a:gd name="T58" fmla="*/ 0 h 393"/>
                <a:gd name="T59" fmla="*/ 482 w 482"/>
                <a:gd name="T60" fmla="*/ 393 h 3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82" h="393">
                  <a:moveTo>
                    <a:pt x="482" y="342"/>
                  </a:moveTo>
                  <a:lnTo>
                    <a:pt x="444" y="11"/>
                  </a:lnTo>
                  <a:lnTo>
                    <a:pt x="443" y="0"/>
                  </a:lnTo>
                  <a:lnTo>
                    <a:pt x="104" y="44"/>
                  </a:lnTo>
                  <a:lnTo>
                    <a:pt x="94" y="52"/>
                  </a:lnTo>
                  <a:lnTo>
                    <a:pt x="68" y="62"/>
                  </a:lnTo>
                  <a:lnTo>
                    <a:pt x="54" y="70"/>
                  </a:lnTo>
                  <a:lnTo>
                    <a:pt x="23" y="75"/>
                  </a:lnTo>
                  <a:lnTo>
                    <a:pt x="0" y="58"/>
                  </a:lnTo>
                  <a:lnTo>
                    <a:pt x="27" y="385"/>
                  </a:lnTo>
                  <a:lnTo>
                    <a:pt x="61" y="393"/>
                  </a:lnTo>
                  <a:lnTo>
                    <a:pt x="122" y="378"/>
                  </a:lnTo>
                  <a:lnTo>
                    <a:pt x="173" y="367"/>
                  </a:lnTo>
                  <a:lnTo>
                    <a:pt x="216" y="382"/>
                  </a:lnTo>
                  <a:lnTo>
                    <a:pt x="341" y="378"/>
                  </a:lnTo>
                  <a:lnTo>
                    <a:pt x="432" y="367"/>
                  </a:lnTo>
                  <a:lnTo>
                    <a:pt x="482" y="342"/>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15" name="Freeform 159"/>
            <p:cNvSpPr>
              <a:spLocks/>
            </p:cNvSpPr>
            <p:nvPr/>
          </p:nvSpPr>
          <p:spPr bwMode="auto">
            <a:xfrm>
              <a:off x="2637" y="1302"/>
              <a:ext cx="215" cy="219"/>
            </a:xfrm>
            <a:custGeom>
              <a:avLst/>
              <a:gdLst>
                <a:gd name="T0" fmla="*/ 0 w 643"/>
                <a:gd name="T1" fmla="*/ 146 h 658"/>
                <a:gd name="T2" fmla="*/ 3 w 643"/>
                <a:gd name="T3" fmla="*/ 155 h 658"/>
                <a:gd name="T4" fmla="*/ 9 w 643"/>
                <a:gd name="T5" fmla="*/ 161 h 658"/>
                <a:gd name="T6" fmla="*/ 9 w 643"/>
                <a:gd name="T7" fmla="*/ 165 h 658"/>
                <a:gd name="T8" fmla="*/ 4 w 643"/>
                <a:gd name="T9" fmla="*/ 173 h 658"/>
                <a:gd name="T10" fmla="*/ 7 w 643"/>
                <a:gd name="T11" fmla="*/ 182 h 658"/>
                <a:gd name="T12" fmla="*/ 13 w 643"/>
                <a:gd name="T13" fmla="*/ 202 h 658"/>
                <a:gd name="T14" fmla="*/ 29 w 643"/>
                <a:gd name="T15" fmla="*/ 207 h 658"/>
                <a:gd name="T16" fmla="*/ 34 w 643"/>
                <a:gd name="T17" fmla="*/ 212 h 658"/>
                <a:gd name="T18" fmla="*/ 37 w 643"/>
                <a:gd name="T19" fmla="*/ 219 h 658"/>
                <a:gd name="T20" fmla="*/ 189 w 643"/>
                <a:gd name="T21" fmla="*/ 209 h 658"/>
                <a:gd name="T22" fmla="*/ 189 w 643"/>
                <a:gd name="T23" fmla="*/ 201 h 658"/>
                <a:gd name="T24" fmla="*/ 189 w 643"/>
                <a:gd name="T25" fmla="*/ 198 h 658"/>
                <a:gd name="T26" fmla="*/ 188 w 643"/>
                <a:gd name="T27" fmla="*/ 194 h 658"/>
                <a:gd name="T28" fmla="*/ 190 w 643"/>
                <a:gd name="T29" fmla="*/ 191 h 658"/>
                <a:gd name="T30" fmla="*/ 183 w 643"/>
                <a:gd name="T31" fmla="*/ 173 h 658"/>
                <a:gd name="T32" fmla="*/ 179 w 643"/>
                <a:gd name="T33" fmla="*/ 145 h 658"/>
                <a:gd name="T34" fmla="*/ 185 w 643"/>
                <a:gd name="T35" fmla="*/ 127 h 658"/>
                <a:gd name="T36" fmla="*/ 188 w 643"/>
                <a:gd name="T37" fmla="*/ 123 h 658"/>
                <a:gd name="T38" fmla="*/ 187 w 643"/>
                <a:gd name="T39" fmla="*/ 105 h 658"/>
                <a:gd name="T40" fmla="*/ 185 w 643"/>
                <a:gd name="T41" fmla="*/ 95 h 658"/>
                <a:gd name="T42" fmla="*/ 187 w 643"/>
                <a:gd name="T43" fmla="*/ 90 h 658"/>
                <a:gd name="T44" fmla="*/ 193 w 643"/>
                <a:gd name="T45" fmla="*/ 83 h 658"/>
                <a:gd name="T46" fmla="*/ 194 w 643"/>
                <a:gd name="T47" fmla="*/ 74 h 658"/>
                <a:gd name="T48" fmla="*/ 194 w 643"/>
                <a:gd name="T49" fmla="*/ 61 h 658"/>
                <a:gd name="T50" fmla="*/ 201 w 643"/>
                <a:gd name="T51" fmla="*/ 46 h 658"/>
                <a:gd name="T52" fmla="*/ 201 w 643"/>
                <a:gd name="T53" fmla="*/ 42 h 658"/>
                <a:gd name="T54" fmla="*/ 203 w 643"/>
                <a:gd name="T55" fmla="*/ 35 h 658"/>
                <a:gd name="T56" fmla="*/ 206 w 643"/>
                <a:gd name="T57" fmla="*/ 30 h 658"/>
                <a:gd name="T58" fmla="*/ 214 w 643"/>
                <a:gd name="T59" fmla="*/ 12 h 658"/>
                <a:gd name="T60" fmla="*/ 215 w 643"/>
                <a:gd name="T61" fmla="*/ 3 h 658"/>
                <a:gd name="T62" fmla="*/ 213 w 643"/>
                <a:gd name="T63" fmla="*/ 0 h 658"/>
                <a:gd name="T64" fmla="*/ 210 w 643"/>
                <a:gd name="T65" fmla="*/ 1 h 658"/>
                <a:gd name="T66" fmla="*/ 208 w 643"/>
                <a:gd name="T67" fmla="*/ 3 h 658"/>
                <a:gd name="T68" fmla="*/ 205 w 643"/>
                <a:gd name="T69" fmla="*/ 7 h 658"/>
                <a:gd name="T70" fmla="*/ 203 w 643"/>
                <a:gd name="T71" fmla="*/ 9 h 658"/>
                <a:gd name="T72" fmla="*/ 203 w 643"/>
                <a:gd name="T73" fmla="*/ 13 h 658"/>
                <a:gd name="T74" fmla="*/ 203 w 643"/>
                <a:gd name="T75" fmla="*/ 18 h 658"/>
                <a:gd name="T76" fmla="*/ 201 w 643"/>
                <a:gd name="T77" fmla="*/ 23 h 658"/>
                <a:gd name="T78" fmla="*/ 197 w 643"/>
                <a:gd name="T79" fmla="*/ 27 h 658"/>
                <a:gd name="T80" fmla="*/ 196 w 643"/>
                <a:gd name="T81" fmla="*/ 30 h 658"/>
                <a:gd name="T82" fmla="*/ 191 w 643"/>
                <a:gd name="T83" fmla="*/ 33 h 658"/>
                <a:gd name="T84" fmla="*/ 182 w 643"/>
                <a:gd name="T85" fmla="*/ 40 h 658"/>
                <a:gd name="T86" fmla="*/ 173 w 643"/>
                <a:gd name="T87" fmla="*/ 56 h 658"/>
                <a:gd name="T88" fmla="*/ 165 w 643"/>
                <a:gd name="T89" fmla="*/ 60 h 658"/>
                <a:gd name="T90" fmla="*/ 163 w 643"/>
                <a:gd name="T91" fmla="*/ 59 h 658"/>
                <a:gd name="T92" fmla="*/ 154 w 643"/>
                <a:gd name="T93" fmla="*/ 73 h 658"/>
                <a:gd name="T94" fmla="*/ 125 w 643"/>
                <a:gd name="T95" fmla="*/ 91 h 658"/>
                <a:gd name="T96" fmla="*/ 37 w 643"/>
                <a:gd name="T97" fmla="*/ 118 h 658"/>
                <a:gd name="T98" fmla="*/ 0 w 643"/>
                <a:gd name="T99" fmla="*/ 146 h 658"/>
                <a:gd name="T100" fmla="*/ 0 w 643"/>
                <a:gd name="T101" fmla="*/ 146 h 658"/>
                <a:gd name="T102" fmla="*/ 0 w 643"/>
                <a:gd name="T103" fmla="*/ 146 h 6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43"/>
                <a:gd name="T157" fmla="*/ 0 h 658"/>
                <a:gd name="T158" fmla="*/ 643 w 643"/>
                <a:gd name="T159" fmla="*/ 658 h 6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43" h="658">
                  <a:moveTo>
                    <a:pt x="0" y="438"/>
                  </a:moveTo>
                  <a:lnTo>
                    <a:pt x="9" y="467"/>
                  </a:lnTo>
                  <a:lnTo>
                    <a:pt x="28" y="484"/>
                  </a:lnTo>
                  <a:lnTo>
                    <a:pt x="28" y="497"/>
                  </a:lnTo>
                  <a:lnTo>
                    <a:pt x="13" y="519"/>
                  </a:lnTo>
                  <a:lnTo>
                    <a:pt x="22" y="546"/>
                  </a:lnTo>
                  <a:lnTo>
                    <a:pt x="38" y="606"/>
                  </a:lnTo>
                  <a:lnTo>
                    <a:pt x="87" y="623"/>
                  </a:lnTo>
                  <a:lnTo>
                    <a:pt x="103" y="637"/>
                  </a:lnTo>
                  <a:lnTo>
                    <a:pt x="110" y="658"/>
                  </a:lnTo>
                  <a:lnTo>
                    <a:pt x="566" y="627"/>
                  </a:lnTo>
                  <a:lnTo>
                    <a:pt x="565" y="603"/>
                  </a:lnTo>
                  <a:lnTo>
                    <a:pt x="566" y="594"/>
                  </a:lnTo>
                  <a:lnTo>
                    <a:pt x="563" y="582"/>
                  </a:lnTo>
                  <a:lnTo>
                    <a:pt x="568" y="574"/>
                  </a:lnTo>
                  <a:lnTo>
                    <a:pt x="546" y="519"/>
                  </a:lnTo>
                  <a:lnTo>
                    <a:pt x="536" y="437"/>
                  </a:lnTo>
                  <a:lnTo>
                    <a:pt x="553" y="382"/>
                  </a:lnTo>
                  <a:lnTo>
                    <a:pt x="562" y="370"/>
                  </a:lnTo>
                  <a:lnTo>
                    <a:pt x="559" y="315"/>
                  </a:lnTo>
                  <a:lnTo>
                    <a:pt x="553" y="285"/>
                  </a:lnTo>
                  <a:lnTo>
                    <a:pt x="558" y="271"/>
                  </a:lnTo>
                  <a:lnTo>
                    <a:pt x="578" y="250"/>
                  </a:lnTo>
                  <a:lnTo>
                    <a:pt x="581" y="223"/>
                  </a:lnTo>
                  <a:lnTo>
                    <a:pt x="581" y="182"/>
                  </a:lnTo>
                  <a:lnTo>
                    <a:pt x="601" y="138"/>
                  </a:lnTo>
                  <a:lnTo>
                    <a:pt x="601" y="126"/>
                  </a:lnTo>
                  <a:lnTo>
                    <a:pt x="607" y="106"/>
                  </a:lnTo>
                  <a:lnTo>
                    <a:pt x="617" y="91"/>
                  </a:lnTo>
                  <a:lnTo>
                    <a:pt x="639" y="36"/>
                  </a:lnTo>
                  <a:lnTo>
                    <a:pt x="643" y="9"/>
                  </a:lnTo>
                  <a:lnTo>
                    <a:pt x="637" y="0"/>
                  </a:lnTo>
                  <a:lnTo>
                    <a:pt x="629" y="2"/>
                  </a:lnTo>
                  <a:lnTo>
                    <a:pt x="621" y="9"/>
                  </a:lnTo>
                  <a:lnTo>
                    <a:pt x="614" y="22"/>
                  </a:lnTo>
                  <a:lnTo>
                    <a:pt x="608" y="28"/>
                  </a:lnTo>
                  <a:lnTo>
                    <a:pt x="607" y="39"/>
                  </a:lnTo>
                  <a:lnTo>
                    <a:pt x="608" y="55"/>
                  </a:lnTo>
                  <a:lnTo>
                    <a:pt x="601" y="68"/>
                  </a:lnTo>
                  <a:lnTo>
                    <a:pt x="589" y="80"/>
                  </a:lnTo>
                  <a:lnTo>
                    <a:pt x="585" y="91"/>
                  </a:lnTo>
                  <a:lnTo>
                    <a:pt x="572" y="98"/>
                  </a:lnTo>
                  <a:lnTo>
                    <a:pt x="544" y="120"/>
                  </a:lnTo>
                  <a:lnTo>
                    <a:pt x="518" y="169"/>
                  </a:lnTo>
                  <a:lnTo>
                    <a:pt x="494" y="181"/>
                  </a:lnTo>
                  <a:lnTo>
                    <a:pt x="487" y="176"/>
                  </a:lnTo>
                  <a:lnTo>
                    <a:pt x="461" y="218"/>
                  </a:lnTo>
                  <a:lnTo>
                    <a:pt x="375" y="273"/>
                  </a:lnTo>
                  <a:lnTo>
                    <a:pt x="111" y="356"/>
                  </a:lnTo>
                  <a:lnTo>
                    <a:pt x="0" y="438"/>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16" name="Line 121"/>
            <p:cNvSpPr>
              <a:spLocks noChangeShapeType="1"/>
            </p:cNvSpPr>
            <p:nvPr/>
          </p:nvSpPr>
          <p:spPr bwMode="auto">
            <a:xfrm flipV="1">
              <a:off x="2834" y="1008"/>
              <a:ext cx="1" cy="546"/>
            </a:xfrm>
            <a:prstGeom prst="line">
              <a:avLst/>
            </a:prstGeom>
            <a:noFill/>
            <a:ln w="19050">
              <a:solidFill>
                <a:srgbClr val="00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grpSp>
        <p:nvGrpSpPr>
          <p:cNvPr id="417" name="Group 250"/>
          <p:cNvGrpSpPr>
            <a:grpSpLocks/>
          </p:cNvGrpSpPr>
          <p:nvPr/>
        </p:nvGrpSpPr>
        <p:grpSpPr bwMode="auto">
          <a:xfrm>
            <a:off x="6812778" y="3541898"/>
            <a:ext cx="1385888" cy="1049338"/>
            <a:chOff x="3066" y="1599"/>
            <a:chExt cx="873" cy="661"/>
          </a:xfrm>
        </p:grpSpPr>
        <p:sp>
          <p:nvSpPr>
            <p:cNvPr id="418" name="Freeform 182"/>
            <p:cNvSpPr>
              <a:spLocks/>
            </p:cNvSpPr>
            <p:nvPr/>
          </p:nvSpPr>
          <p:spPr bwMode="auto">
            <a:xfrm>
              <a:off x="3142" y="2002"/>
              <a:ext cx="299" cy="226"/>
            </a:xfrm>
            <a:custGeom>
              <a:avLst/>
              <a:gdLst>
                <a:gd name="T0" fmla="*/ 177 w 899"/>
                <a:gd name="T1" fmla="*/ 226 h 677"/>
                <a:gd name="T2" fmla="*/ 166 w 899"/>
                <a:gd name="T3" fmla="*/ 224 h 677"/>
                <a:gd name="T4" fmla="*/ 160 w 899"/>
                <a:gd name="T5" fmla="*/ 205 h 677"/>
                <a:gd name="T6" fmla="*/ 143 w 899"/>
                <a:gd name="T7" fmla="*/ 191 h 677"/>
                <a:gd name="T8" fmla="*/ 133 w 899"/>
                <a:gd name="T9" fmla="*/ 169 h 677"/>
                <a:gd name="T10" fmla="*/ 125 w 899"/>
                <a:gd name="T11" fmla="*/ 159 h 677"/>
                <a:gd name="T12" fmla="*/ 108 w 899"/>
                <a:gd name="T13" fmla="*/ 147 h 677"/>
                <a:gd name="T14" fmla="*/ 101 w 899"/>
                <a:gd name="T15" fmla="*/ 138 h 677"/>
                <a:gd name="T16" fmla="*/ 95 w 899"/>
                <a:gd name="T17" fmla="*/ 128 h 677"/>
                <a:gd name="T18" fmla="*/ 67 w 899"/>
                <a:gd name="T19" fmla="*/ 107 h 677"/>
                <a:gd name="T20" fmla="*/ 56 w 899"/>
                <a:gd name="T21" fmla="*/ 98 h 677"/>
                <a:gd name="T22" fmla="*/ 42 w 899"/>
                <a:gd name="T23" fmla="*/ 79 h 677"/>
                <a:gd name="T24" fmla="*/ 33 w 899"/>
                <a:gd name="T25" fmla="*/ 69 h 677"/>
                <a:gd name="T26" fmla="*/ 5 w 899"/>
                <a:gd name="T27" fmla="*/ 59 h 677"/>
                <a:gd name="T28" fmla="*/ 6 w 899"/>
                <a:gd name="T29" fmla="*/ 42 h 677"/>
                <a:gd name="T30" fmla="*/ 13 w 899"/>
                <a:gd name="T31" fmla="*/ 34 h 677"/>
                <a:gd name="T32" fmla="*/ 13 w 899"/>
                <a:gd name="T33" fmla="*/ 31 h 677"/>
                <a:gd name="T34" fmla="*/ 35 w 899"/>
                <a:gd name="T35" fmla="*/ 22 h 677"/>
                <a:gd name="T36" fmla="*/ 52 w 899"/>
                <a:gd name="T37" fmla="*/ 11 h 677"/>
                <a:gd name="T38" fmla="*/ 56 w 899"/>
                <a:gd name="T39" fmla="*/ 9 h 677"/>
                <a:gd name="T40" fmla="*/ 133 w 899"/>
                <a:gd name="T41" fmla="*/ 2 h 677"/>
                <a:gd name="T42" fmla="*/ 135 w 899"/>
                <a:gd name="T43" fmla="*/ 7 h 677"/>
                <a:gd name="T44" fmla="*/ 152 w 899"/>
                <a:gd name="T45" fmla="*/ 14 h 677"/>
                <a:gd name="T46" fmla="*/ 220 w 899"/>
                <a:gd name="T47" fmla="*/ 14 h 677"/>
                <a:gd name="T48" fmla="*/ 296 w 899"/>
                <a:gd name="T49" fmla="*/ 71 h 677"/>
                <a:gd name="T50" fmla="*/ 285 w 899"/>
                <a:gd name="T51" fmla="*/ 82 h 677"/>
                <a:gd name="T52" fmla="*/ 272 w 899"/>
                <a:gd name="T53" fmla="*/ 103 h 677"/>
                <a:gd name="T54" fmla="*/ 269 w 899"/>
                <a:gd name="T55" fmla="*/ 120 h 677"/>
                <a:gd name="T56" fmla="*/ 267 w 899"/>
                <a:gd name="T57" fmla="*/ 129 h 677"/>
                <a:gd name="T58" fmla="*/ 260 w 899"/>
                <a:gd name="T59" fmla="*/ 133 h 677"/>
                <a:gd name="T60" fmla="*/ 253 w 899"/>
                <a:gd name="T61" fmla="*/ 141 h 677"/>
                <a:gd name="T62" fmla="*/ 246 w 899"/>
                <a:gd name="T63" fmla="*/ 152 h 677"/>
                <a:gd name="T64" fmla="*/ 231 w 899"/>
                <a:gd name="T65" fmla="*/ 168 h 677"/>
                <a:gd name="T66" fmla="*/ 219 w 899"/>
                <a:gd name="T67" fmla="*/ 178 h 677"/>
                <a:gd name="T68" fmla="*/ 211 w 899"/>
                <a:gd name="T69" fmla="*/ 185 h 677"/>
                <a:gd name="T70" fmla="*/ 201 w 899"/>
                <a:gd name="T71" fmla="*/ 189 h 677"/>
                <a:gd name="T72" fmla="*/ 200 w 899"/>
                <a:gd name="T73" fmla="*/ 194 h 677"/>
                <a:gd name="T74" fmla="*/ 196 w 899"/>
                <a:gd name="T75" fmla="*/ 201 h 677"/>
                <a:gd name="T76" fmla="*/ 187 w 899"/>
                <a:gd name="T77" fmla="*/ 205 h 677"/>
                <a:gd name="T78" fmla="*/ 185 w 899"/>
                <a:gd name="T79" fmla="*/ 208 h 677"/>
                <a:gd name="T80" fmla="*/ 189 w 899"/>
                <a:gd name="T81" fmla="*/ 210 h 677"/>
                <a:gd name="T82" fmla="*/ 189 w 899"/>
                <a:gd name="T83" fmla="*/ 214 h 677"/>
                <a:gd name="T84" fmla="*/ 181 w 899"/>
                <a:gd name="T85" fmla="*/ 221 h 677"/>
                <a:gd name="T86" fmla="*/ 180 w 899"/>
                <a:gd name="T87" fmla="*/ 226 h 677"/>
                <a:gd name="T88" fmla="*/ 180 w 899"/>
                <a:gd name="T89" fmla="*/ 226 h 67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99"/>
                <a:gd name="T136" fmla="*/ 0 h 677"/>
                <a:gd name="T137" fmla="*/ 899 w 899"/>
                <a:gd name="T138" fmla="*/ 677 h 67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99" h="677">
                  <a:moveTo>
                    <a:pt x="540" y="677"/>
                  </a:moveTo>
                  <a:lnTo>
                    <a:pt x="531" y="677"/>
                  </a:lnTo>
                  <a:lnTo>
                    <a:pt x="505" y="676"/>
                  </a:lnTo>
                  <a:lnTo>
                    <a:pt x="498" y="670"/>
                  </a:lnTo>
                  <a:lnTo>
                    <a:pt x="491" y="660"/>
                  </a:lnTo>
                  <a:lnTo>
                    <a:pt x="481" y="615"/>
                  </a:lnTo>
                  <a:lnTo>
                    <a:pt x="459" y="584"/>
                  </a:lnTo>
                  <a:lnTo>
                    <a:pt x="430" y="573"/>
                  </a:lnTo>
                  <a:lnTo>
                    <a:pt x="417" y="527"/>
                  </a:lnTo>
                  <a:lnTo>
                    <a:pt x="400" y="506"/>
                  </a:lnTo>
                  <a:lnTo>
                    <a:pt x="391" y="482"/>
                  </a:lnTo>
                  <a:lnTo>
                    <a:pt x="375" y="475"/>
                  </a:lnTo>
                  <a:lnTo>
                    <a:pt x="345" y="463"/>
                  </a:lnTo>
                  <a:lnTo>
                    <a:pt x="326" y="439"/>
                  </a:lnTo>
                  <a:lnTo>
                    <a:pt x="304" y="425"/>
                  </a:lnTo>
                  <a:lnTo>
                    <a:pt x="303" y="413"/>
                  </a:lnTo>
                  <a:lnTo>
                    <a:pt x="293" y="391"/>
                  </a:lnTo>
                  <a:lnTo>
                    <a:pt x="285" y="384"/>
                  </a:lnTo>
                  <a:lnTo>
                    <a:pt x="256" y="373"/>
                  </a:lnTo>
                  <a:lnTo>
                    <a:pt x="200" y="320"/>
                  </a:lnTo>
                  <a:lnTo>
                    <a:pt x="174" y="311"/>
                  </a:lnTo>
                  <a:lnTo>
                    <a:pt x="167" y="294"/>
                  </a:lnTo>
                  <a:lnTo>
                    <a:pt x="142" y="273"/>
                  </a:lnTo>
                  <a:lnTo>
                    <a:pt x="125" y="238"/>
                  </a:lnTo>
                  <a:lnTo>
                    <a:pt x="107" y="221"/>
                  </a:lnTo>
                  <a:lnTo>
                    <a:pt x="100" y="207"/>
                  </a:lnTo>
                  <a:lnTo>
                    <a:pt x="64" y="200"/>
                  </a:lnTo>
                  <a:lnTo>
                    <a:pt x="16" y="176"/>
                  </a:lnTo>
                  <a:lnTo>
                    <a:pt x="0" y="163"/>
                  </a:lnTo>
                  <a:lnTo>
                    <a:pt x="18" y="126"/>
                  </a:lnTo>
                  <a:lnTo>
                    <a:pt x="30" y="115"/>
                  </a:lnTo>
                  <a:lnTo>
                    <a:pt x="39" y="103"/>
                  </a:lnTo>
                  <a:lnTo>
                    <a:pt x="41" y="95"/>
                  </a:lnTo>
                  <a:lnTo>
                    <a:pt x="39" y="92"/>
                  </a:lnTo>
                  <a:lnTo>
                    <a:pt x="90" y="66"/>
                  </a:lnTo>
                  <a:lnTo>
                    <a:pt x="106" y="66"/>
                  </a:lnTo>
                  <a:lnTo>
                    <a:pt x="107" y="56"/>
                  </a:lnTo>
                  <a:lnTo>
                    <a:pt x="155" y="34"/>
                  </a:lnTo>
                  <a:lnTo>
                    <a:pt x="159" y="27"/>
                  </a:lnTo>
                  <a:lnTo>
                    <a:pt x="167" y="27"/>
                  </a:lnTo>
                  <a:lnTo>
                    <a:pt x="400" y="0"/>
                  </a:lnTo>
                  <a:lnTo>
                    <a:pt x="401" y="7"/>
                  </a:lnTo>
                  <a:lnTo>
                    <a:pt x="398" y="14"/>
                  </a:lnTo>
                  <a:lnTo>
                    <a:pt x="405" y="22"/>
                  </a:lnTo>
                  <a:lnTo>
                    <a:pt x="423" y="14"/>
                  </a:lnTo>
                  <a:lnTo>
                    <a:pt x="456" y="41"/>
                  </a:lnTo>
                  <a:lnTo>
                    <a:pt x="462" y="69"/>
                  </a:lnTo>
                  <a:lnTo>
                    <a:pt x="662" y="43"/>
                  </a:lnTo>
                  <a:lnTo>
                    <a:pt x="899" y="207"/>
                  </a:lnTo>
                  <a:lnTo>
                    <a:pt x="890" y="212"/>
                  </a:lnTo>
                  <a:lnTo>
                    <a:pt x="872" y="225"/>
                  </a:lnTo>
                  <a:lnTo>
                    <a:pt x="856" y="247"/>
                  </a:lnTo>
                  <a:lnTo>
                    <a:pt x="834" y="274"/>
                  </a:lnTo>
                  <a:lnTo>
                    <a:pt x="818" y="309"/>
                  </a:lnTo>
                  <a:lnTo>
                    <a:pt x="809" y="333"/>
                  </a:lnTo>
                  <a:lnTo>
                    <a:pt x="809" y="358"/>
                  </a:lnTo>
                  <a:lnTo>
                    <a:pt x="809" y="378"/>
                  </a:lnTo>
                  <a:lnTo>
                    <a:pt x="802" y="385"/>
                  </a:lnTo>
                  <a:lnTo>
                    <a:pt x="798" y="395"/>
                  </a:lnTo>
                  <a:lnTo>
                    <a:pt x="782" y="397"/>
                  </a:lnTo>
                  <a:lnTo>
                    <a:pt x="773" y="408"/>
                  </a:lnTo>
                  <a:lnTo>
                    <a:pt x="760" y="421"/>
                  </a:lnTo>
                  <a:lnTo>
                    <a:pt x="749" y="440"/>
                  </a:lnTo>
                  <a:lnTo>
                    <a:pt x="740" y="456"/>
                  </a:lnTo>
                  <a:lnTo>
                    <a:pt x="711" y="476"/>
                  </a:lnTo>
                  <a:lnTo>
                    <a:pt x="694" y="502"/>
                  </a:lnTo>
                  <a:lnTo>
                    <a:pt x="678" y="517"/>
                  </a:lnTo>
                  <a:lnTo>
                    <a:pt x="657" y="532"/>
                  </a:lnTo>
                  <a:lnTo>
                    <a:pt x="643" y="546"/>
                  </a:lnTo>
                  <a:lnTo>
                    <a:pt x="633" y="554"/>
                  </a:lnTo>
                  <a:lnTo>
                    <a:pt x="615" y="563"/>
                  </a:lnTo>
                  <a:lnTo>
                    <a:pt x="605" y="567"/>
                  </a:lnTo>
                  <a:lnTo>
                    <a:pt x="601" y="573"/>
                  </a:lnTo>
                  <a:lnTo>
                    <a:pt x="602" y="580"/>
                  </a:lnTo>
                  <a:lnTo>
                    <a:pt x="598" y="584"/>
                  </a:lnTo>
                  <a:lnTo>
                    <a:pt x="589" y="602"/>
                  </a:lnTo>
                  <a:lnTo>
                    <a:pt x="576" y="615"/>
                  </a:lnTo>
                  <a:lnTo>
                    <a:pt x="562" y="615"/>
                  </a:lnTo>
                  <a:lnTo>
                    <a:pt x="559" y="619"/>
                  </a:lnTo>
                  <a:lnTo>
                    <a:pt x="557" y="622"/>
                  </a:lnTo>
                  <a:lnTo>
                    <a:pt x="560" y="628"/>
                  </a:lnTo>
                  <a:lnTo>
                    <a:pt x="568" y="629"/>
                  </a:lnTo>
                  <a:lnTo>
                    <a:pt x="571" y="632"/>
                  </a:lnTo>
                  <a:lnTo>
                    <a:pt x="569" y="641"/>
                  </a:lnTo>
                  <a:lnTo>
                    <a:pt x="560" y="646"/>
                  </a:lnTo>
                  <a:lnTo>
                    <a:pt x="545" y="661"/>
                  </a:lnTo>
                  <a:lnTo>
                    <a:pt x="540" y="674"/>
                  </a:lnTo>
                  <a:lnTo>
                    <a:pt x="540" y="677"/>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419" name="Group 249"/>
            <p:cNvGrpSpPr>
              <a:grpSpLocks/>
            </p:cNvGrpSpPr>
            <p:nvPr/>
          </p:nvGrpSpPr>
          <p:grpSpPr bwMode="auto">
            <a:xfrm>
              <a:off x="3066" y="1599"/>
              <a:ext cx="873" cy="661"/>
              <a:chOff x="3066" y="1599"/>
              <a:chExt cx="873" cy="661"/>
            </a:xfrm>
          </p:grpSpPr>
          <p:grpSp>
            <p:nvGrpSpPr>
              <p:cNvPr id="420" name="Group 63"/>
              <p:cNvGrpSpPr>
                <a:grpSpLocks/>
              </p:cNvGrpSpPr>
              <p:nvPr/>
            </p:nvGrpSpPr>
            <p:grpSpPr bwMode="auto">
              <a:xfrm>
                <a:off x="3512" y="1603"/>
                <a:ext cx="64" cy="201"/>
                <a:chOff x="4542" y="1961"/>
                <a:chExt cx="64" cy="201"/>
              </a:xfrm>
            </p:grpSpPr>
            <p:sp>
              <p:nvSpPr>
                <p:cNvPr id="436" name="Freeform 64"/>
                <p:cNvSpPr>
                  <a:spLocks/>
                </p:cNvSpPr>
                <p:nvPr/>
              </p:nvSpPr>
              <p:spPr bwMode="auto">
                <a:xfrm>
                  <a:off x="4542" y="1961"/>
                  <a:ext cx="64" cy="102"/>
                </a:xfrm>
                <a:custGeom>
                  <a:avLst/>
                  <a:gdLst>
                    <a:gd name="T0" fmla="*/ 64 w 192"/>
                    <a:gd name="T1" fmla="*/ 94 h 308"/>
                    <a:gd name="T2" fmla="*/ 63 w 192"/>
                    <a:gd name="T3" fmla="*/ 87 h 308"/>
                    <a:gd name="T4" fmla="*/ 59 w 192"/>
                    <a:gd name="T5" fmla="*/ 77 h 308"/>
                    <a:gd name="T6" fmla="*/ 52 w 192"/>
                    <a:gd name="T7" fmla="*/ 70 h 308"/>
                    <a:gd name="T8" fmla="*/ 42 w 192"/>
                    <a:gd name="T9" fmla="*/ 63 h 308"/>
                    <a:gd name="T10" fmla="*/ 38 w 192"/>
                    <a:gd name="T11" fmla="*/ 59 h 308"/>
                    <a:gd name="T12" fmla="*/ 36 w 192"/>
                    <a:gd name="T13" fmla="*/ 54 h 308"/>
                    <a:gd name="T14" fmla="*/ 28 w 192"/>
                    <a:gd name="T15" fmla="*/ 40 h 308"/>
                    <a:gd name="T16" fmla="*/ 24 w 192"/>
                    <a:gd name="T17" fmla="*/ 34 h 308"/>
                    <a:gd name="T18" fmla="*/ 18 w 192"/>
                    <a:gd name="T19" fmla="*/ 27 h 308"/>
                    <a:gd name="T20" fmla="*/ 16 w 192"/>
                    <a:gd name="T21" fmla="*/ 22 h 308"/>
                    <a:gd name="T22" fmla="*/ 15 w 192"/>
                    <a:gd name="T23" fmla="*/ 17 h 308"/>
                    <a:gd name="T24" fmla="*/ 16 w 192"/>
                    <a:gd name="T25" fmla="*/ 17 h 308"/>
                    <a:gd name="T26" fmla="*/ 16 w 192"/>
                    <a:gd name="T27" fmla="*/ 15 h 308"/>
                    <a:gd name="T28" fmla="*/ 19 w 192"/>
                    <a:gd name="T29" fmla="*/ 1 h 308"/>
                    <a:gd name="T30" fmla="*/ 15 w 192"/>
                    <a:gd name="T31" fmla="*/ 0 h 308"/>
                    <a:gd name="T32" fmla="*/ 8 w 192"/>
                    <a:gd name="T33" fmla="*/ 1 h 308"/>
                    <a:gd name="T34" fmla="*/ 3 w 192"/>
                    <a:gd name="T35" fmla="*/ 6 h 308"/>
                    <a:gd name="T36" fmla="*/ 2 w 192"/>
                    <a:gd name="T37" fmla="*/ 11 h 308"/>
                    <a:gd name="T38" fmla="*/ 1 w 192"/>
                    <a:gd name="T39" fmla="*/ 12 h 308"/>
                    <a:gd name="T40" fmla="*/ 0 w 192"/>
                    <a:gd name="T41" fmla="*/ 12 h 308"/>
                    <a:gd name="T42" fmla="*/ 27 w 192"/>
                    <a:gd name="T43" fmla="*/ 102 h 308"/>
                    <a:gd name="T44" fmla="*/ 64 w 192"/>
                    <a:gd name="T45" fmla="*/ 94 h 308"/>
                    <a:gd name="T46" fmla="*/ 64 w 192"/>
                    <a:gd name="T47" fmla="*/ 94 h 3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2"/>
                    <a:gd name="T73" fmla="*/ 0 h 308"/>
                    <a:gd name="T74" fmla="*/ 192 w 192"/>
                    <a:gd name="T75" fmla="*/ 308 h 3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2" h="308">
                      <a:moveTo>
                        <a:pt x="192" y="284"/>
                      </a:moveTo>
                      <a:lnTo>
                        <a:pt x="189" y="263"/>
                      </a:lnTo>
                      <a:lnTo>
                        <a:pt x="176" y="233"/>
                      </a:lnTo>
                      <a:lnTo>
                        <a:pt x="155" y="211"/>
                      </a:lnTo>
                      <a:lnTo>
                        <a:pt x="125" y="191"/>
                      </a:lnTo>
                      <a:lnTo>
                        <a:pt x="114" y="177"/>
                      </a:lnTo>
                      <a:lnTo>
                        <a:pt x="107" y="163"/>
                      </a:lnTo>
                      <a:lnTo>
                        <a:pt x="83" y="122"/>
                      </a:lnTo>
                      <a:lnTo>
                        <a:pt x="73" y="104"/>
                      </a:lnTo>
                      <a:lnTo>
                        <a:pt x="54" y="81"/>
                      </a:lnTo>
                      <a:lnTo>
                        <a:pt x="47" y="67"/>
                      </a:lnTo>
                      <a:lnTo>
                        <a:pt x="45" y="52"/>
                      </a:lnTo>
                      <a:lnTo>
                        <a:pt x="47" y="51"/>
                      </a:lnTo>
                      <a:lnTo>
                        <a:pt x="47" y="44"/>
                      </a:lnTo>
                      <a:lnTo>
                        <a:pt x="57" y="4"/>
                      </a:lnTo>
                      <a:lnTo>
                        <a:pt x="44" y="0"/>
                      </a:lnTo>
                      <a:lnTo>
                        <a:pt x="24" y="2"/>
                      </a:lnTo>
                      <a:lnTo>
                        <a:pt x="9" y="18"/>
                      </a:lnTo>
                      <a:lnTo>
                        <a:pt x="6" y="32"/>
                      </a:lnTo>
                      <a:lnTo>
                        <a:pt x="2" y="35"/>
                      </a:lnTo>
                      <a:lnTo>
                        <a:pt x="0" y="36"/>
                      </a:lnTo>
                      <a:lnTo>
                        <a:pt x="81" y="308"/>
                      </a:lnTo>
                      <a:lnTo>
                        <a:pt x="192" y="284"/>
                      </a:lnTo>
                      <a:close/>
                    </a:path>
                  </a:pathLst>
                </a:custGeom>
                <a:solidFill>
                  <a:srgbClr val="4677AD"/>
                </a:solidFill>
                <a:ln w="9525">
                  <a:noFill/>
                  <a:round/>
                  <a:headEnd/>
                  <a:tailEnd/>
                </a:ln>
              </p:spPr>
              <p:txBody>
                <a:bodyPr>
                  <a:prstTxWarp prst="textNoShape">
                    <a:avLst/>
                  </a:prstTxWarp>
                </a:bodyPr>
                <a:lstStyle/>
                <a:p>
                  <a:endParaRPr lang="en-US">
                    <a:latin typeface="Times New Roman"/>
                    <a:cs typeface="Times New Roman"/>
                  </a:endParaRPr>
                </a:p>
              </p:txBody>
            </p:sp>
            <p:sp>
              <p:nvSpPr>
                <p:cNvPr id="437" name="Freeform 65"/>
                <p:cNvSpPr>
                  <a:spLocks/>
                </p:cNvSpPr>
                <p:nvPr/>
              </p:nvSpPr>
              <p:spPr bwMode="auto">
                <a:xfrm>
                  <a:off x="4569" y="2089"/>
                  <a:ext cx="31" cy="73"/>
                </a:xfrm>
                <a:custGeom>
                  <a:avLst/>
                  <a:gdLst>
                    <a:gd name="T0" fmla="*/ 7 w 91"/>
                    <a:gd name="T1" fmla="*/ 12 h 219"/>
                    <a:gd name="T2" fmla="*/ 9 w 91"/>
                    <a:gd name="T3" fmla="*/ 13 h 219"/>
                    <a:gd name="T4" fmla="*/ 10 w 91"/>
                    <a:gd name="T5" fmla="*/ 19 h 219"/>
                    <a:gd name="T6" fmla="*/ 9 w 91"/>
                    <a:gd name="T7" fmla="*/ 23 h 219"/>
                    <a:gd name="T8" fmla="*/ 4 w 91"/>
                    <a:gd name="T9" fmla="*/ 27 h 219"/>
                    <a:gd name="T10" fmla="*/ 2 w 91"/>
                    <a:gd name="T11" fmla="*/ 32 h 219"/>
                    <a:gd name="T12" fmla="*/ 0 w 91"/>
                    <a:gd name="T13" fmla="*/ 44 h 219"/>
                    <a:gd name="T14" fmla="*/ 2 w 91"/>
                    <a:gd name="T15" fmla="*/ 54 h 219"/>
                    <a:gd name="T16" fmla="*/ 2 w 91"/>
                    <a:gd name="T17" fmla="*/ 65 h 219"/>
                    <a:gd name="T18" fmla="*/ 4 w 91"/>
                    <a:gd name="T19" fmla="*/ 73 h 219"/>
                    <a:gd name="T20" fmla="*/ 6 w 91"/>
                    <a:gd name="T21" fmla="*/ 62 h 219"/>
                    <a:gd name="T22" fmla="*/ 10 w 91"/>
                    <a:gd name="T23" fmla="*/ 51 h 219"/>
                    <a:gd name="T24" fmla="*/ 17 w 91"/>
                    <a:gd name="T25" fmla="*/ 35 h 219"/>
                    <a:gd name="T26" fmla="*/ 20 w 91"/>
                    <a:gd name="T27" fmla="*/ 28 h 219"/>
                    <a:gd name="T28" fmla="*/ 22 w 91"/>
                    <a:gd name="T29" fmla="*/ 22 h 219"/>
                    <a:gd name="T30" fmla="*/ 21 w 91"/>
                    <a:gd name="T31" fmla="*/ 13 h 219"/>
                    <a:gd name="T32" fmla="*/ 22 w 91"/>
                    <a:gd name="T33" fmla="*/ 9 h 219"/>
                    <a:gd name="T34" fmla="*/ 30 w 91"/>
                    <a:gd name="T35" fmla="*/ 3 h 219"/>
                    <a:gd name="T36" fmla="*/ 31 w 91"/>
                    <a:gd name="T37" fmla="*/ 0 h 219"/>
                    <a:gd name="T38" fmla="*/ 12 w 91"/>
                    <a:gd name="T39" fmla="*/ 6 h 219"/>
                    <a:gd name="T40" fmla="*/ 7 w 91"/>
                    <a:gd name="T41" fmla="*/ 12 h 219"/>
                    <a:gd name="T42" fmla="*/ 7 w 91"/>
                    <a:gd name="T43" fmla="*/ 12 h 2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1"/>
                    <a:gd name="T67" fmla="*/ 0 h 219"/>
                    <a:gd name="T68" fmla="*/ 91 w 91"/>
                    <a:gd name="T69" fmla="*/ 219 h 21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1" h="219">
                      <a:moveTo>
                        <a:pt x="20" y="36"/>
                      </a:moveTo>
                      <a:lnTo>
                        <a:pt x="26" y="38"/>
                      </a:lnTo>
                      <a:lnTo>
                        <a:pt x="28" y="58"/>
                      </a:lnTo>
                      <a:lnTo>
                        <a:pt x="26" y="68"/>
                      </a:lnTo>
                      <a:lnTo>
                        <a:pt x="12" y="82"/>
                      </a:lnTo>
                      <a:lnTo>
                        <a:pt x="6" y="97"/>
                      </a:lnTo>
                      <a:lnTo>
                        <a:pt x="0" y="131"/>
                      </a:lnTo>
                      <a:lnTo>
                        <a:pt x="6" y="162"/>
                      </a:lnTo>
                      <a:lnTo>
                        <a:pt x="6" y="194"/>
                      </a:lnTo>
                      <a:lnTo>
                        <a:pt x="13" y="219"/>
                      </a:lnTo>
                      <a:lnTo>
                        <a:pt x="19" y="185"/>
                      </a:lnTo>
                      <a:lnTo>
                        <a:pt x="29" y="153"/>
                      </a:lnTo>
                      <a:lnTo>
                        <a:pt x="50" y="105"/>
                      </a:lnTo>
                      <a:lnTo>
                        <a:pt x="59" y="85"/>
                      </a:lnTo>
                      <a:lnTo>
                        <a:pt x="64" y="65"/>
                      </a:lnTo>
                      <a:lnTo>
                        <a:pt x="62" y="38"/>
                      </a:lnTo>
                      <a:lnTo>
                        <a:pt x="64" y="27"/>
                      </a:lnTo>
                      <a:lnTo>
                        <a:pt x="88" y="9"/>
                      </a:lnTo>
                      <a:lnTo>
                        <a:pt x="91" y="0"/>
                      </a:lnTo>
                      <a:lnTo>
                        <a:pt x="35" y="19"/>
                      </a:lnTo>
                      <a:lnTo>
                        <a:pt x="20" y="36"/>
                      </a:lnTo>
                      <a:close/>
                    </a:path>
                  </a:pathLst>
                </a:custGeom>
                <a:solidFill>
                  <a:srgbClr val="4677AD"/>
                </a:solidFill>
                <a:ln w="9525">
                  <a:noFill/>
                  <a:round/>
                  <a:headEnd/>
                  <a:tailEnd/>
                </a:ln>
              </p:spPr>
              <p:txBody>
                <a:bodyPr>
                  <a:prstTxWarp prst="textNoShape">
                    <a:avLst/>
                  </a:prstTxWarp>
                </a:bodyPr>
                <a:lstStyle/>
                <a:p>
                  <a:endParaRPr lang="en-US">
                    <a:latin typeface="Times New Roman"/>
                    <a:cs typeface="Times New Roman"/>
                  </a:endParaRPr>
                </a:p>
              </p:txBody>
            </p:sp>
          </p:grpSp>
          <p:sp>
            <p:nvSpPr>
              <p:cNvPr id="421" name="Freeform 67"/>
              <p:cNvSpPr>
                <a:spLocks/>
              </p:cNvSpPr>
              <p:nvPr/>
            </p:nvSpPr>
            <p:spPr bwMode="auto">
              <a:xfrm>
                <a:off x="3142" y="2002"/>
                <a:ext cx="299" cy="226"/>
              </a:xfrm>
              <a:custGeom>
                <a:avLst/>
                <a:gdLst>
                  <a:gd name="T0" fmla="*/ 177 w 899"/>
                  <a:gd name="T1" fmla="*/ 226 h 677"/>
                  <a:gd name="T2" fmla="*/ 166 w 899"/>
                  <a:gd name="T3" fmla="*/ 224 h 677"/>
                  <a:gd name="T4" fmla="*/ 160 w 899"/>
                  <a:gd name="T5" fmla="*/ 205 h 677"/>
                  <a:gd name="T6" fmla="*/ 143 w 899"/>
                  <a:gd name="T7" fmla="*/ 191 h 677"/>
                  <a:gd name="T8" fmla="*/ 133 w 899"/>
                  <a:gd name="T9" fmla="*/ 169 h 677"/>
                  <a:gd name="T10" fmla="*/ 125 w 899"/>
                  <a:gd name="T11" fmla="*/ 159 h 677"/>
                  <a:gd name="T12" fmla="*/ 108 w 899"/>
                  <a:gd name="T13" fmla="*/ 147 h 677"/>
                  <a:gd name="T14" fmla="*/ 101 w 899"/>
                  <a:gd name="T15" fmla="*/ 138 h 677"/>
                  <a:gd name="T16" fmla="*/ 95 w 899"/>
                  <a:gd name="T17" fmla="*/ 128 h 677"/>
                  <a:gd name="T18" fmla="*/ 67 w 899"/>
                  <a:gd name="T19" fmla="*/ 107 h 677"/>
                  <a:gd name="T20" fmla="*/ 56 w 899"/>
                  <a:gd name="T21" fmla="*/ 98 h 677"/>
                  <a:gd name="T22" fmla="*/ 42 w 899"/>
                  <a:gd name="T23" fmla="*/ 79 h 677"/>
                  <a:gd name="T24" fmla="*/ 33 w 899"/>
                  <a:gd name="T25" fmla="*/ 69 h 677"/>
                  <a:gd name="T26" fmla="*/ 5 w 899"/>
                  <a:gd name="T27" fmla="*/ 59 h 677"/>
                  <a:gd name="T28" fmla="*/ 6 w 899"/>
                  <a:gd name="T29" fmla="*/ 42 h 677"/>
                  <a:gd name="T30" fmla="*/ 13 w 899"/>
                  <a:gd name="T31" fmla="*/ 34 h 677"/>
                  <a:gd name="T32" fmla="*/ 13 w 899"/>
                  <a:gd name="T33" fmla="*/ 31 h 677"/>
                  <a:gd name="T34" fmla="*/ 35 w 899"/>
                  <a:gd name="T35" fmla="*/ 22 h 677"/>
                  <a:gd name="T36" fmla="*/ 52 w 899"/>
                  <a:gd name="T37" fmla="*/ 11 h 677"/>
                  <a:gd name="T38" fmla="*/ 56 w 899"/>
                  <a:gd name="T39" fmla="*/ 9 h 677"/>
                  <a:gd name="T40" fmla="*/ 133 w 899"/>
                  <a:gd name="T41" fmla="*/ 2 h 677"/>
                  <a:gd name="T42" fmla="*/ 135 w 899"/>
                  <a:gd name="T43" fmla="*/ 7 h 677"/>
                  <a:gd name="T44" fmla="*/ 152 w 899"/>
                  <a:gd name="T45" fmla="*/ 14 h 677"/>
                  <a:gd name="T46" fmla="*/ 220 w 899"/>
                  <a:gd name="T47" fmla="*/ 14 h 677"/>
                  <a:gd name="T48" fmla="*/ 296 w 899"/>
                  <a:gd name="T49" fmla="*/ 71 h 677"/>
                  <a:gd name="T50" fmla="*/ 285 w 899"/>
                  <a:gd name="T51" fmla="*/ 82 h 677"/>
                  <a:gd name="T52" fmla="*/ 272 w 899"/>
                  <a:gd name="T53" fmla="*/ 103 h 677"/>
                  <a:gd name="T54" fmla="*/ 269 w 899"/>
                  <a:gd name="T55" fmla="*/ 120 h 677"/>
                  <a:gd name="T56" fmla="*/ 267 w 899"/>
                  <a:gd name="T57" fmla="*/ 129 h 677"/>
                  <a:gd name="T58" fmla="*/ 260 w 899"/>
                  <a:gd name="T59" fmla="*/ 133 h 677"/>
                  <a:gd name="T60" fmla="*/ 253 w 899"/>
                  <a:gd name="T61" fmla="*/ 141 h 677"/>
                  <a:gd name="T62" fmla="*/ 246 w 899"/>
                  <a:gd name="T63" fmla="*/ 152 h 677"/>
                  <a:gd name="T64" fmla="*/ 231 w 899"/>
                  <a:gd name="T65" fmla="*/ 168 h 677"/>
                  <a:gd name="T66" fmla="*/ 219 w 899"/>
                  <a:gd name="T67" fmla="*/ 178 h 677"/>
                  <a:gd name="T68" fmla="*/ 211 w 899"/>
                  <a:gd name="T69" fmla="*/ 185 h 677"/>
                  <a:gd name="T70" fmla="*/ 201 w 899"/>
                  <a:gd name="T71" fmla="*/ 189 h 677"/>
                  <a:gd name="T72" fmla="*/ 200 w 899"/>
                  <a:gd name="T73" fmla="*/ 194 h 677"/>
                  <a:gd name="T74" fmla="*/ 196 w 899"/>
                  <a:gd name="T75" fmla="*/ 201 h 677"/>
                  <a:gd name="T76" fmla="*/ 187 w 899"/>
                  <a:gd name="T77" fmla="*/ 205 h 677"/>
                  <a:gd name="T78" fmla="*/ 185 w 899"/>
                  <a:gd name="T79" fmla="*/ 208 h 677"/>
                  <a:gd name="T80" fmla="*/ 189 w 899"/>
                  <a:gd name="T81" fmla="*/ 210 h 677"/>
                  <a:gd name="T82" fmla="*/ 189 w 899"/>
                  <a:gd name="T83" fmla="*/ 214 h 677"/>
                  <a:gd name="T84" fmla="*/ 181 w 899"/>
                  <a:gd name="T85" fmla="*/ 221 h 677"/>
                  <a:gd name="T86" fmla="*/ 180 w 899"/>
                  <a:gd name="T87" fmla="*/ 226 h 6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99"/>
                  <a:gd name="T133" fmla="*/ 0 h 677"/>
                  <a:gd name="T134" fmla="*/ 899 w 899"/>
                  <a:gd name="T135" fmla="*/ 677 h 6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99" h="677">
                    <a:moveTo>
                      <a:pt x="540" y="677"/>
                    </a:moveTo>
                    <a:lnTo>
                      <a:pt x="531" y="677"/>
                    </a:lnTo>
                    <a:lnTo>
                      <a:pt x="505" y="676"/>
                    </a:lnTo>
                    <a:lnTo>
                      <a:pt x="498" y="670"/>
                    </a:lnTo>
                    <a:lnTo>
                      <a:pt x="491" y="660"/>
                    </a:lnTo>
                    <a:lnTo>
                      <a:pt x="481" y="615"/>
                    </a:lnTo>
                    <a:lnTo>
                      <a:pt x="459" y="584"/>
                    </a:lnTo>
                    <a:lnTo>
                      <a:pt x="430" y="573"/>
                    </a:lnTo>
                    <a:lnTo>
                      <a:pt x="417" y="527"/>
                    </a:lnTo>
                    <a:lnTo>
                      <a:pt x="400" y="506"/>
                    </a:lnTo>
                    <a:lnTo>
                      <a:pt x="391" y="482"/>
                    </a:lnTo>
                    <a:lnTo>
                      <a:pt x="375" y="475"/>
                    </a:lnTo>
                    <a:lnTo>
                      <a:pt x="345" y="463"/>
                    </a:lnTo>
                    <a:lnTo>
                      <a:pt x="326" y="439"/>
                    </a:lnTo>
                    <a:lnTo>
                      <a:pt x="304" y="425"/>
                    </a:lnTo>
                    <a:lnTo>
                      <a:pt x="303" y="413"/>
                    </a:lnTo>
                    <a:lnTo>
                      <a:pt x="293" y="391"/>
                    </a:lnTo>
                    <a:lnTo>
                      <a:pt x="285" y="384"/>
                    </a:lnTo>
                    <a:lnTo>
                      <a:pt x="256" y="373"/>
                    </a:lnTo>
                    <a:lnTo>
                      <a:pt x="200" y="320"/>
                    </a:lnTo>
                    <a:lnTo>
                      <a:pt x="174" y="311"/>
                    </a:lnTo>
                    <a:lnTo>
                      <a:pt x="167" y="294"/>
                    </a:lnTo>
                    <a:lnTo>
                      <a:pt x="142" y="273"/>
                    </a:lnTo>
                    <a:lnTo>
                      <a:pt x="125" y="238"/>
                    </a:lnTo>
                    <a:lnTo>
                      <a:pt x="107" y="221"/>
                    </a:lnTo>
                    <a:lnTo>
                      <a:pt x="100" y="207"/>
                    </a:lnTo>
                    <a:lnTo>
                      <a:pt x="64" y="200"/>
                    </a:lnTo>
                    <a:lnTo>
                      <a:pt x="16" y="176"/>
                    </a:lnTo>
                    <a:lnTo>
                      <a:pt x="0" y="163"/>
                    </a:lnTo>
                    <a:lnTo>
                      <a:pt x="18" y="126"/>
                    </a:lnTo>
                    <a:lnTo>
                      <a:pt x="30" y="115"/>
                    </a:lnTo>
                    <a:lnTo>
                      <a:pt x="39" y="103"/>
                    </a:lnTo>
                    <a:lnTo>
                      <a:pt x="41" y="95"/>
                    </a:lnTo>
                    <a:lnTo>
                      <a:pt x="39" y="92"/>
                    </a:lnTo>
                    <a:lnTo>
                      <a:pt x="90" y="66"/>
                    </a:lnTo>
                    <a:lnTo>
                      <a:pt x="106" y="66"/>
                    </a:lnTo>
                    <a:lnTo>
                      <a:pt x="107" y="56"/>
                    </a:lnTo>
                    <a:lnTo>
                      <a:pt x="155" y="34"/>
                    </a:lnTo>
                    <a:lnTo>
                      <a:pt x="159" y="27"/>
                    </a:lnTo>
                    <a:lnTo>
                      <a:pt x="167" y="27"/>
                    </a:lnTo>
                    <a:lnTo>
                      <a:pt x="400" y="0"/>
                    </a:lnTo>
                    <a:lnTo>
                      <a:pt x="401" y="7"/>
                    </a:lnTo>
                    <a:lnTo>
                      <a:pt x="398" y="14"/>
                    </a:lnTo>
                    <a:lnTo>
                      <a:pt x="405" y="22"/>
                    </a:lnTo>
                    <a:lnTo>
                      <a:pt x="423" y="14"/>
                    </a:lnTo>
                    <a:lnTo>
                      <a:pt x="456" y="41"/>
                    </a:lnTo>
                    <a:lnTo>
                      <a:pt x="462" y="69"/>
                    </a:lnTo>
                    <a:lnTo>
                      <a:pt x="662" y="43"/>
                    </a:lnTo>
                    <a:lnTo>
                      <a:pt x="899" y="207"/>
                    </a:lnTo>
                    <a:lnTo>
                      <a:pt x="890" y="212"/>
                    </a:lnTo>
                    <a:lnTo>
                      <a:pt x="872" y="225"/>
                    </a:lnTo>
                    <a:lnTo>
                      <a:pt x="856" y="247"/>
                    </a:lnTo>
                    <a:lnTo>
                      <a:pt x="834" y="274"/>
                    </a:lnTo>
                    <a:lnTo>
                      <a:pt x="818" y="309"/>
                    </a:lnTo>
                    <a:lnTo>
                      <a:pt x="809" y="333"/>
                    </a:lnTo>
                    <a:lnTo>
                      <a:pt x="809" y="358"/>
                    </a:lnTo>
                    <a:lnTo>
                      <a:pt x="809" y="378"/>
                    </a:lnTo>
                    <a:lnTo>
                      <a:pt x="802" y="385"/>
                    </a:lnTo>
                    <a:lnTo>
                      <a:pt x="798" y="395"/>
                    </a:lnTo>
                    <a:lnTo>
                      <a:pt x="782" y="397"/>
                    </a:lnTo>
                    <a:lnTo>
                      <a:pt x="773" y="408"/>
                    </a:lnTo>
                    <a:lnTo>
                      <a:pt x="760" y="421"/>
                    </a:lnTo>
                    <a:lnTo>
                      <a:pt x="749" y="440"/>
                    </a:lnTo>
                    <a:lnTo>
                      <a:pt x="740" y="456"/>
                    </a:lnTo>
                    <a:lnTo>
                      <a:pt x="711" y="476"/>
                    </a:lnTo>
                    <a:lnTo>
                      <a:pt x="694" y="502"/>
                    </a:lnTo>
                    <a:lnTo>
                      <a:pt x="678" y="517"/>
                    </a:lnTo>
                    <a:lnTo>
                      <a:pt x="657" y="532"/>
                    </a:lnTo>
                    <a:lnTo>
                      <a:pt x="643" y="546"/>
                    </a:lnTo>
                    <a:lnTo>
                      <a:pt x="633" y="554"/>
                    </a:lnTo>
                    <a:lnTo>
                      <a:pt x="615" y="563"/>
                    </a:lnTo>
                    <a:lnTo>
                      <a:pt x="605" y="567"/>
                    </a:lnTo>
                    <a:lnTo>
                      <a:pt x="601" y="573"/>
                    </a:lnTo>
                    <a:lnTo>
                      <a:pt x="602" y="580"/>
                    </a:lnTo>
                    <a:lnTo>
                      <a:pt x="598" y="584"/>
                    </a:lnTo>
                    <a:lnTo>
                      <a:pt x="589" y="602"/>
                    </a:lnTo>
                    <a:lnTo>
                      <a:pt x="576" y="615"/>
                    </a:lnTo>
                    <a:lnTo>
                      <a:pt x="562" y="615"/>
                    </a:lnTo>
                    <a:lnTo>
                      <a:pt x="559" y="619"/>
                    </a:lnTo>
                    <a:lnTo>
                      <a:pt x="557" y="622"/>
                    </a:lnTo>
                    <a:lnTo>
                      <a:pt x="560" y="628"/>
                    </a:lnTo>
                    <a:lnTo>
                      <a:pt x="568" y="629"/>
                    </a:lnTo>
                    <a:lnTo>
                      <a:pt x="571" y="632"/>
                    </a:lnTo>
                    <a:lnTo>
                      <a:pt x="569" y="641"/>
                    </a:lnTo>
                    <a:lnTo>
                      <a:pt x="560" y="646"/>
                    </a:lnTo>
                    <a:lnTo>
                      <a:pt x="545" y="661"/>
                    </a:lnTo>
                    <a:lnTo>
                      <a:pt x="540" y="674"/>
                    </a:lnTo>
                    <a:lnTo>
                      <a:pt x="540" y="677"/>
                    </a:lnTo>
                    <a:close/>
                  </a:path>
                </a:pathLst>
              </a:custGeom>
              <a:solidFill>
                <a:srgbClr val="4677AD"/>
              </a:solidFill>
              <a:ln w="9525">
                <a:noFill/>
                <a:round/>
                <a:headEnd/>
                <a:tailEnd/>
              </a:ln>
            </p:spPr>
            <p:txBody>
              <a:bodyPr>
                <a:prstTxWarp prst="textNoShape">
                  <a:avLst/>
                </a:prstTxWarp>
              </a:bodyPr>
              <a:lstStyle/>
              <a:p>
                <a:endParaRPr lang="en-US">
                  <a:latin typeface="Times New Roman"/>
                  <a:cs typeface="Times New Roman"/>
                </a:endParaRPr>
              </a:p>
            </p:txBody>
          </p:sp>
          <p:sp>
            <p:nvSpPr>
              <p:cNvPr id="422" name="Freeform 68"/>
              <p:cNvSpPr>
                <a:spLocks/>
              </p:cNvSpPr>
              <p:nvPr/>
            </p:nvSpPr>
            <p:spPr bwMode="auto">
              <a:xfrm>
                <a:off x="3151" y="1599"/>
                <a:ext cx="263" cy="259"/>
              </a:xfrm>
              <a:custGeom>
                <a:avLst/>
                <a:gdLst>
                  <a:gd name="T0" fmla="*/ 88 w 788"/>
                  <a:gd name="T1" fmla="*/ 0 h 778"/>
                  <a:gd name="T2" fmla="*/ 86 w 788"/>
                  <a:gd name="T3" fmla="*/ 11 h 778"/>
                  <a:gd name="T4" fmla="*/ 89 w 788"/>
                  <a:gd name="T5" fmla="*/ 23 h 778"/>
                  <a:gd name="T6" fmla="*/ 83 w 788"/>
                  <a:gd name="T7" fmla="*/ 56 h 778"/>
                  <a:gd name="T8" fmla="*/ 84 w 788"/>
                  <a:gd name="T9" fmla="*/ 65 h 778"/>
                  <a:gd name="T10" fmla="*/ 78 w 788"/>
                  <a:gd name="T11" fmla="*/ 80 h 778"/>
                  <a:gd name="T12" fmla="*/ 65 w 788"/>
                  <a:gd name="T13" fmla="*/ 94 h 778"/>
                  <a:gd name="T14" fmla="*/ 58 w 788"/>
                  <a:gd name="T15" fmla="*/ 98 h 778"/>
                  <a:gd name="T16" fmla="*/ 49 w 788"/>
                  <a:gd name="T17" fmla="*/ 102 h 778"/>
                  <a:gd name="T18" fmla="*/ 43 w 788"/>
                  <a:gd name="T19" fmla="*/ 110 h 778"/>
                  <a:gd name="T20" fmla="*/ 39 w 788"/>
                  <a:gd name="T21" fmla="*/ 131 h 778"/>
                  <a:gd name="T22" fmla="*/ 28 w 788"/>
                  <a:gd name="T23" fmla="*/ 130 h 778"/>
                  <a:gd name="T24" fmla="*/ 17 w 788"/>
                  <a:gd name="T25" fmla="*/ 147 h 778"/>
                  <a:gd name="T26" fmla="*/ 17 w 788"/>
                  <a:gd name="T27" fmla="*/ 164 h 778"/>
                  <a:gd name="T28" fmla="*/ 8 w 788"/>
                  <a:gd name="T29" fmla="*/ 177 h 778"/>
                  <a:gd name="T30" fmla="*/ 2 w 788"/>
                  <a:gd name="T31" fmla="*/ 187 h 778"/>
                  <a:gd name="T32" fmla="*/ 1 w 788"/>
                  <a:gd name="T33" fmla="*/ 198 h 778"/>
                  <a:gd name="T34" fmla="*/ 14 w 788"/>
                  <a:gd name="T35" fmla="*/ 217 h 778"/>
                  <a:gd name="T36" fmla="*/ 24 w 788"/>
                  <a:gd name="T37" fmla="*/ 230 h 778"/>
                  <a:gd name="T38" fmla="*/ 32 w 788"/>
                  <a:gd name="T39" fmla="*/ 232 h 778"/>
                  <a:gd name="T40" fmla="*/ 36 w 788"/>
                  <a:gd name="T41" fmla="*/ 235 h 778"/>
                  <a:gd name="T42" fmla="*/ 44 w 788"/>
                  <a:gd name="T43" fmla="*/ 238 h 778"/>
                  <a:gd name="T44" fmla="*/ 44 w 788"/>
                  <a:gd name="T45" fmla="*/ 245 h 778"/>
                  <a:gd name="T46" fmla="*/ 66 w 788"/>
                  <a:gd name="T47" fmla="*/ 258 h 778"/>
                  <a:gd name="T48" fmla="*/ 78 w 788"/>
                  <a:gd name="T49" fmla="*/ 253 h 778"/>
                  <a:gd name="T50" fmla="*/ 83 w 788"/>
                  <a:gd name="T51" fmla="*/ 247 h 778"/>
                  <a:gd name="T52" fmla="*/ 91 w 788"/>
                  <a:gd name="T53" fmla="*/ 253 h 778"/>
                  <a:gd name="T54" fmla="*/ 110 w 788"/>
                  <a:gd name="T55" fmla="*/ 246 h 778"/>
                  <a:gd name="T56" fmla="*/ 114 w 788"/>
                  <a:gd name="T57" fmla="*/ 237 h 778"/>
                  <a:gd name="T58" fmla="*/ 129 w 788"/>
                  <a:gd name="T59" fmla="*/ 229 h 778"/>
                  <a:gd name="T60" fmla="*/ 143 w 788"/>
                  <a:gd name="T61" fmla="*/ 218 h 778"/>
                  <a:gd name="T62" fmla="*/ 142 w 788"/>
                  <a:gd name="T63" fmla="*/ 205 h 778"/>
                  <a:gd name="T64" fmla="*/ 164 w 788"/>
                  <a:gd name="T65" fmla="*/ 139 h 778"/>
                  <a:gd name="T66" fmla="*/ 173 w 788"/>
                  <a:gd name="T67" fmla="*/ 143 h 778"/>
                  <a:gd name="T68" fmla="*/ 178 w 788"/>
                  <a:gd name="T69" fmla="*/ 150 h 778"/>
                  <a:gd name="T70" fmla="*/ 190 w 788"/>
                  <a:gd name="T71" fmla="*/ 140 h 778"/>
                  <a:gd name="T72" fmla="*/ 199 w 788"/>
                  <a:gd name="T73" fmla="*/ 115 h 778"/>
                  <a:gd name="T74" fmla="*/ 211 w 788"/>
                  <a:gd name="T75" fmla="*/ 108 h 778"/>
                  <a:gd name="T76" fmla="*/ 219 w 788"/>
                  <a:gd name="T77" fmla="*/ 100 h 778"/>
                  <a:gd name="T78" fmla="*/ 226 w 788"/>
                  <a:gd name="T79" fmla="*/ 88 h 778"/>
                  <a:gd name="T80" fmla="*/ 224 w 788"/>
                  <a:gd name="T81" fmla="*/ 83 h 778"/>
                  <a:gd name="T82" fmla="*/ 226 w 788"/>
                  <a:gd name="T83" fmla="*/ 67 h 778"/>
                  <a:gd name="T84" fmla="*/ 255 w 788"/>
                  <a:gd name="T85" fmla="*/ 82 h 778"/>
                  <a:gd name="T86" fmla="*/ 260 w 788"/>
                  <a:gd name="T87" fmla="*/ 82 h 778"/>
                  <a:gd name="T88" fmla="*/ 257 w 788"/>
                  <a:gd name="T89" fmla="*/ 54 h 778"/>
                  <a:gd name="T90" fmla="*/ 252 w 788"/>
                  <a:gd name="T91" fmla="*/ 47 h 778"/>
                  <a:gd name="T92" fmla="*/ 242 w 788"/>
                  <a:gd name="T93" fmla="*/ 49 h 778"/>
                  <a:gd name="T94" fmla="*/ 220 w 788"/>
                  <a:gd name="T95" fmla="*/ 53 h 778"/>
                  <a:gd name="T96" fmla="*/ 211 w 788"/>
                  <a:gd name="T97" fmla="*/ 60 h 778"/>
                  <a:gd name="T98" fmla="*/ 201 w 788"/>
                  <a:gd name="T99" fmla="*/ 55 h 778"/>
                  <a:gd name="T100" fmla="*/ 193 w 788"/>
                  <a:gd name="T101" fmla="*/ 64 h 778"/>
                  <a:gd name="T102" fmla="*/ 184 w 788"/>
                  <a:gd name="T103" fmla="*/ 73 h 778"/>
                  <a:gd name="T104" fmla="*/ 169 w 788"/>
                  <a:gd name="T105" fmla="*/ 87 h 778"/>
                  <a:gd name="T106" fmla="*/ 158 w 788"/>
                  <a:gd name="T107" fmla="*/ 54 h 778"/>
                  <a:gd name="T108" fmla="*/ 89 w 788"/>
                  <a:gd name="T109" fmla="*/ 0 h 77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88"/>
                  <a:gd name="T166" fmla="*/ 0 h 778"/>
                  <a:gd name="T167" fmla="*/ 788 w 788"/>
                  <a:gd name="T168" fmla="*/ 778 h 77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88" h="778">
                    <a:moveTo>
                      <a:pt x="268" y="1"/>
                    </a:moveTo>
                    <a:lnTo>
                      <a:pt x="263" y="0"/>
                    </a:lnTo>
                    <a:lnTo>
                      <a:pt x="250" y="10"/>
                    </a:lnTo>
                    <a:lnTo>
                      <a:pt x="259" y="33"/>
                    </a:lnTo>
                    <a:lnTo>
                      <a:pt x="235" y="53"/>
                    </a:lnTo>
                    <a:lnTo>
                      <a:pt x="268" y="69"/>
                    </a:lnTo>
                    <a:lnTo>
                      <a:pt x="256" y="148"/>
                    </a:lnTo>
                    <a:lnTo>
                      <a:pt x="249" y="167"/>
                    </a:lnTo>
                    <a:lnTo>
                      <a:pt x="249" y="186"/>
                    </a:lnTo>
                    <a:lnTo>
                      <a:pt x="253" y="196"/>
                    </a:lnTo>
                    <a:lnTo>
                      <a:pt x="254" y="222"/>
                    </a:lnTo>
                    <a:lnTo>
                      <a:pt x="235" y="240"/>
                    </a:lnTo>
                    <a:lnTo>
                      <a:pt x="227" y="244"/>
                    </a:lnTo>
                    <a:lnTo>
                      <a:pt x="194" y="281"/>
                    </a:lnTo>
                    <a:lnTo>
                      <a:pt x="194" y="290"/>
                    </a:lnTo>
                    <a:lnTo>
                      <a:pt x="173" y="295"/>
                    </a:lnTo>
                    <a:lnTo>
                      <a:pt x="159" y="292"/>
                    </a:lnTo>
                    <a:lnTo>
                      <a:pt x="146" y="307"/>
                    </a:lnTo>
                    <a:lnTo>
                      <a:pt x="143" y="316"/>
                    </a:lnTo>
                    <a:lnTo>
                      <a:pt x="128" y="329"/>
                    </a:lnTo>
                    <a:lnTo>
                      <a:pt x="111" y="368"/>
                    </a:lnTo>
                    <a:lnTo>
                      <a:pt x="118" y="395"/>
                    </a:lnTo>
                    <a:lnTo>
                      <a:pt x="97" y="417"/>
                    </a:lnTo>
                    <a:lnTo>
                      <a:pt x="83" y="391"/>
                    </a:lnTo>
                    <a:lnTo>
                      <a:pt x="69" y="391"/>
                    </a:lnTo>
                    <a:lnTo>
                      <a:pt x="52" y="443"/>
                    </a:lnTo>
                    <a:lnTo>
                      <a:pt x="56" y="469"/>
                    </a:lnTo>
                    <a:lnTo>
                      <a:pt x="52" y="492"/>
                    </a:lnTo>
                    <a:lnTo>
                      <a:pt x="40" y="502"/>
                    </a:lnTo>
                    <a:lnTo>
                      <a:pt x="23" y="531"/>
                    </a:lnTo>
                    <a:lnTo>
                      <a:pt x="0" y="533"/>
                    </a:lnTo>
                    <a:lnTo>
                      <a:pt x="5" y="561"/>
                    </a:lnTo>
                    <a:lnTo>
                      <a:pt x="5" y="582"/>
                    </a:lnTo>
                    <a:lnTo>
                      <a:pt x="4" y="594"/>
                    </a:lnTo>
                    <a:lnTo>
                      <a:pt x="7" y="608"/>
                    </a:lnTo>
                    <a:lnTo>
                      <a:pt x="43" y="653"/>
                    </a:lnTo>
                    <a:lnTo>
                      <a:pt x="66" y="688"/>
                    </a:lnTo>
                    <a:lnTo>
                      <a:pt x="71" y="691"/>
                    </a:lnTo>
                    <a:lnTo>
                      <a:pt x="79" y="689"/>
                    </a:lnTo>
                    <a:lnTo>
                      <a:pt x="97" y="698"/>
                    </a:lnTo>
                    <a:lnTo>
                      <a:pt x="102" y="705"/>
                    </a:lnTo>
                    <a:lnTo>
                      <a:pt x="107" y="705"/>
                    </a:lnTo>
                    <a:lnTo>
                      <a:pt x="120" y="714"/>
                    </a:lnTo>
                    <a:lnTo>
                      <a:pt x="131" y="714"/>
                    </a:lnTo>
                    <a:lnTo>
                      <a:pt x="139" y="718"/>
                    </a:lnTo>
                    <a:lnTo>
                      <a:pt x="131" y="737"/>
                    </a:lnTo>
                    <a:lnTo>
                      <a:pt x="159" y="762"/>
                    </a:lnTo>
                    <a:lnTo>
                      <a:pt x="197" y="776"/>
                    </a:lnTo>
                    <a:lnTo>
                      <a:pt x="214" y="778"/>
                    </a:lnTo>
                    <a:lnTo>
                      <a:pt x="235" y="760"/>
                    </a:lnTo>
                    <a:lnTo>
                      <a:pt x="237" y="748"/>
                    </a:lnTo>
                    <a:lnTo>
                      <a:pt x="250" y="741"/>
                    </a:lnTo>
                    <a:lnTo>
                      <a:pt x="265" y="753"/>
                    </a:lnTo>
                    <a:lnTo>
                      <a:pt x="273" y="759"/>
                    </a:lnTo>
                    <a:lnTo>
                      <a:pt x="286" y="756"/>
                    </a:lnTo>
                    <a:lnTo>
                      <a:pt x="330" y="738"/>
                    </a:lnTo>
                    <a:lnTo>
                      <a:pt x="337" y="711"/>
                    </a:lnTo>
                    <a:lnTo>
                      <a:pt x="343" y="711"/>
                    </a:lnTo>
                    <a:lnTo>
                      <a:pt x="353" y="718"/>
                    </a:lnTo>
                    <a:lnTo>
                      <a:pt x="387" y="688"/>
                    </a:lnTo>
                    <a:lnTo>
                      <a:pt x="399" y="695"/>
                    </a:lnTo>
                    <a:lnTo>
                      <a:pt x="428" y="656"/>
                    </a:lnTo>
                    <a:lnTo>
                      <a:pt x="422" y="641"/>
                    </a:lnTo>
                    <a:lnTo>
                      <a:pt x="424" y="616"/>
                    </a:lnTo>
                    <a:lnTo>
                      <a:pt x="453" y="561"/>
                    </a:lnTo>
                    <a:lnTo>
                      <a:pt x="491" y="417"/>
                    </a:lnTo>
                    <a:lnTo>
                      <a:pt x="498" y="416"/>
                    </a:lnTo>
                    <a:lnTo>
                      <a:pt x="518" y="430"/>
                    </a:lnTo>
                    <a:lnTo>
                      <a:pt x="522" y="439"/>
                    </a:lnTo>
                    <a:lnTo>
                      <a:pt x="532" y="450"/>
                    </a:lnTo>
                    <a:lnTo>
                      <a:pt x="555" y="446"/>
                    </a:lnTo>
                    <a:lnTo>
                      <a:pt x="570" y="420"/>
                    </a:lnTo>
                    <a:lnTo>
                      <a:pt x="584" y="365"/>
                    </a:lnTo>
                    <a:lnTo>
                      <a:pt x="596" y="345"/>
                    </a:lnTo>
                    <a:lnTo>
                      <a:pt x="618" y="354"/>
                    </a:lnTo>
                    <a:lnTo>
                      <a:pt x="631" y="323"/>
                    </a:lnTo>
                    <a:lnTo>
                      <a:pt x="645" y="317"/>
                    </a:lnTo>
                    <a:lnTo>
                      <a:pt x="657" y="300"/>
                    </a:lnTo>
                    <a:lnTo>
                      <a:pt x="667" y="271"/>
                    </a:lnTo>
                    <a:lnTo>
                      <a:pt x="676" y="264"/>
                    </a:lnTo>
                    <a:lnTo>
                      <a:pt x="677" y="257"/>
                    </a:lnTo>
                    <a:lnTo>
                      <a:pt x="671" y="250"/>
                    </a:lnTo>
                    <a:lnTo>
                      <a:pt x="674" y="206"/>
                    </a:lnTo>
                    <a:lnTo>
                      <a:pt x="677" y="200"/>
                    </a:lnTo>
                    <a:lnTo>
                      <a:pt x="684" y="195"/>
                    </a:lnTo>
                    <a:lnTo>
                      <a:pt x="764" y="245"/>
                    </a:lnTo>
                    <a:lnTo>
                      <a:pt x="776" y="248"/>
                    </a:lnTo>
                    <a:lnTo>
                      <a:pt x="780" y="245"/>
                    </a:lnTo>
                    <a:lnTo>
                      <a:pt x="788" y="202"/>
                    </a:lnTo>
                    <a:lnTo>
                      <a:pt x="770" y="162"/>
                    </a:lnTo>
                    <a:lnTo>
                      <a:pt x="761" y="160"/>
                    </a:lnTo>
                    <a:lnTo>
                      <a:pt x="754" y="141"/>
                    </a:lnTo>
                    <a:lnTo>
                      <a:pt x="739" y="147"/>
                    </a:lnTo>
                    <a:lnTo>
                      <a:pt x="726" y="147"/>
                    </a:lnTo>
                    <a:lnTo>
                      <a:pt x="713" y="140"/>
                    </a:lnTo>
                    <a:lnTo>
                      <a:pt x="658" y="159"/>
                    </a:lnTo>
                    <a:lnTo>
                      <a:pt x="654" y="174"/>
                    </a:lnTo>
                    <a:lnTo>
                      <a:pt x="631" y="180"/>
                    </a:lnTo>
                    <a:lnTo>
                      <a:pt x="610" y="176"/>
                    </a:lnTo>
                    <a:lnTo>
                      <a:pt x="602" y="166"/>
                    </a:lnTo>
                    <a:lnTo>
                      <a:pt x="592" y="188"/>
                    </a:lnTo>
                    <a:lnTo>
                      <a:pt x="579" y="193"/>
                    </a:lnTo>
                    <a:lnTo>
                      <a:pt x="567" y="214"/>
                    </a:lnTo>
                    <a:lnTo>
                      <a:pt x="551" y="218"/>
                    </a:lnTo>
                    <a:lnTo>
                      <a:pt x="517" y="257"/>
                    </a:lnTo>
                    <a:lnTo>
                      <a:pt x="506" y="262"/>
                    </a:lnTo>
                    <a:lnTo>
                      <a:pt x="498" y="277"/>
                    </a:lnTo>
                    <a:lnTo>
                      <a:pt x="472" y="163"/>
                    </a:lnTo>
                    <a:lnTo>
                      <a:pt x="301" y="196"/>
                    </a:lnTo>
                    <a:lnTo>
                      <a:pt x="268" y="1"/>
                    </a:lnTo>
                    <a:close/>
                  </a:path>
                </a:pathLst>
              </a:custGeom>
              <a:solidFill>
                <a:srgbClr val="4677AD"/>
              </a:solidFill>
              <a:ln w="9525">
                <a:noFill/>
                <a:round/>
                <a:headEnd/>
                <a:tailEnd/>
              </a:ln>
            </p:spPr>
            <p:txBody>
              <a:bodyPr>
                <a:prstTxWarp prst="textNoShape">
                  <a:avLst/>
                </a:prstTxWarp>
              </a:bodyPr>
              <a:lstStyle/>
              <a:p>
                <a:endParaRPr lang="en-US">
                  <a:latin typeface="Times New Roman"/>
                  <a:cs typeface="Times New Roman"/>
                </a:endParaRPr>
              </a:p>
            </p:txBody>
          </p:sp>
          <p:sp>
            <p:nvSpPr>
              <p:cNvPr id="423" name="Freeform 69"/>
              <p:cNvSpPr>
                <a:spLocks/>
              </p:cNvSpPr>
              <p:nvPr/>
            </p:nvSpPr>
            <p:spPr bwMode="auto">
              <a:xfrm>
                <a:off x="3066" y="1849"/>
                <a:ext cx="513" cy="222"/>
              </a:xfrm>
              <a:custGeom>
                <a:avLst/>
                <a:gdLst>
                  <a:gd name="T0" fmla="*/ 7 w 1540"/>
                  <a:gd name="T1" fmla="*/ 179 h 667"/>
                  <a:gd name="T2" fmla="*/ 14 w 1540"/>
                  <a:gd name="T3" fmla="*/ 169 h 667"/>
                  <a:gd name="T4" fmla="*/ 20 w 1540"/>
                  <a:gd name="T5" fmla="*/ 156 h 667"/>
                  <a:gd name="T6" fmla="*/ 60 w 1540"/>
                  <a:gd name="T7" fmla="*/ 136 h 667"/>
                  <a:gd name="T8" fmla="*/ 76 w 1540"/>
                  <a:gd name="T9" fmla="*/ 119 h 667"/>
                  <a:gd name="T10" fmla="*/ 83 w 1540"/>
                  <a:gd name="T11" fmla="*/ 115 h 667"/>
                  <a:gd name="T12" fmla="*/ 90 w 1540"/>
                  <a:gd name="T13" fmla="*/ 109 h 667"/>
                  <a:gd name="T14" fmla="*/ 99 w 1540"/>
                  <a:gd name="T15" fmla="*/ 107 h 667"/>
                  <a:gd name="T16" fmla="*/ 121 w 1540"/>
                  <a:gd name="T17" fmla="*/ 99 h 667"/>
                  <a:gd name="T18" fmla="*/ 140 w 1540"/>
                  <a:gd name="T19" fmla="*/ 73 h 667"/>
                  <a:gd name="T20" fmla="*/ 141 w 1540"/>
                  <a:gd name="T21" fmla="*/ 58 h 667"/>
                  <a:gd name="T22" fmla="*/ 156 w 1540"/>
                  <a:gd name="T23" fmla="*/ 56 h 667"/>
                  <a:gd name="T24" fmla="*/ 182 w 1540"/>
                  <a:gd name="T25" fmla="*/ 53 h 667"/>
                  <a:gd name="T26" fmla="*/ 485 w 1540"/>
                  <a:gd name="T27" fmla="*/ 3 h 667"/>
                  <a:gd name="T28" fmla="*/ 493 w 1540"/>
                  <a:gd name="T29" fmla="*/ 9 h 667"/>
                  <a:gd name="T30" fmla="*/ 501 w 1540"/>
                  <a:gd name="T31" fmla="*/ 21 h 667"/>
                  <a:gd name="T32" fmla="*/ 498 w 1540"/>
                  <a:gd name="T33" fmla="*/ 24 h 667"/>
                  <a:gd name="T34" fmla="*/ 490 w 1540"/>
                  <a:gd name="T35" fmla="*/ 23 h 667"/>
                  <a:gd name="T36" fmla="*/ 486 w 1540"/>
                  <a:gd name="T37" fmla="*/ 25 h 667"/>
                  <a:gd name="T38" fmla="*/ 469 w 1540"/>
                  <a:gd name="T39" fmla="*/ 37 h 667"/>
                  <a:gd name="T40" fmla="*/ 453 w 1540"/>
                  <a:gd name="T41" fmla="*/ 49 h 667"/>
                  <a:gd name="T42" fmla="*/ 458 w 1540"/>
                  <a:gd name="T43" fmla="*/ 50 h 667"/>
                  <a:gd name="T44" fmla="*/ 482 w 1540"/>
                  <a:gd name="T45" fmla="*/ 40 h 667"/>
                  <a:gd name="T46" fmla="*/ 490 w 1540"/>
                  <a:gd name="T47" fmla="*/ 47 h 667"/>
                  <a:gd name="T48" fmla="*/ 497 w 1540"/>
                  <a:gd name="T49" fmla="*/ 50 h 667"/>
                  <a:gd name="T50" fmla="*/ 508 w 1540"/>
                  <a:gd name="T51" fmla="*/ 40 h 667"/>
                  <a:gd name="T52" fmla="*/ 513 w 1540"/>
                  <a:gd name="T53" fmla="*/ 62 h 667"/>
                  <a:gd name="T54" fmla="*/ 504 w 1540"/>
                  <a:gd name="T55" fmla="*/ 75 h 667"/>
                  <a:gd name="T56" fmla="*/ 493 w 1540"/>
                  <a:gd name="T57" fmla="*/ 84 h 667"/>
                  <a:gd name="T58" fmla="*/ 475 w 1540"/>
                  <a:gd name="T59" fmla="*/ 85 h 667"/>
                  <a:gd name="T60" fmla="*/ 471 w 1540"/>
                  <a:gd name="T61" fmla="*/ 82 h 667"/>
                  <a:gd name="T62" fmla="*/ 467 w 1540"/>
                  <a:gd name="T63" fmla="*/ 77 h 667"/>
                  <a:gd name="T64" fmla="*/ 465 w 1540"/>
                  <a:gd name="T65" fmla="*/ 91 h 667"/>
                  <a:gd name="T66" fmla="*/ 471 w 1540"/>
                  <a:gd name="T67" fmla="*/ 94 h 667"/>
                  <a:gd name="T68" fmla="*/ 474 w 1540"/>
                  <a:gd name="T69" fmla="*/ 106 h 667"/>
                  <a:gd name="T70" fmla="*/ 453 w 1540"/>
                  <a:gd name="T71" fmla="*/ 119 h 667"/>
                  <a:gd name="T72" fmla="*/ 452 w 1540"/>
                  <a:gd name="T73" fmla="*/ 123 h 667"/>
                  <a:gd name="T74" fmla="*/ 483 w 1540"/>
                  <a:gd name="T75" fmla="*/ 116 h 667"/>
                  <a:gd name="T76" fmla="*/ 491 w 1540"/>
                  <a:gd name="T77" fmla="*/ 116 h 667"/>
                  <a:gd name="T78" fmla="*/ 468 w 1540"/>
                  <a:gd name="T79" fmla="*/ 137 h 667"/>
                  <a:gd name="T80" fmla="*/ 442 w 1540"/>
                  <a:gd name="T81" fmla="*/ 158 h 667"/>
                  <a:gd name="T82" fmla="*/ 438 w 1540"/>
                  <a:gd name="T83" fmla="*/ 161 h 667"/>
                  <a:gd name="T84" fmla="*/ 414 w 1540"/>
                  <a:gd name="T85" fmla="*/ 191 h 667"/>
                  <a:gd name="T86" fmla="*/ 402 w 1540"/>
                  <a:gd name="T87" fmla="*/ 215 h 667"/>
                  <a:gd name="T88" fmla="*/ 296 w 1540"/>
                  <a:gd name="T89" fmla="*/ 167 h 667"/>
                  <a:gd name="T90" fmla="*/ 217 w 1540"/>
                  <a:gd name="T91" fmla="*/ 158 h 667"/>
                  <a:gd name="T92" fmla="*/ 209 w 1540"/>
                  <a:gd name="T93" fmla="*/ 155 h 667"/>
                  <a:gd name="T94" fmla="*/ 129 w 1540"/>
                  <a:gd name="T95" fmla="*/ 162 h 667"/>
                  <a:gd name="T96" fmla="*/ 111 w 1540"/>
                  <a:gd name="T97" fmla="*/ 175 h 667"/>
                  <a:gd name="T98" fmla="*/ 0 w 1540"/>
                  <a:gd name="T99" fmla="*/ 196 h 66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40"/>
                  <a:gd name="T151" fmla="*/ 0 h 667"/>
                  <a:gd name="T152" fmla="*/ 1540 w 1540"/>
                  <a:gd name="T153" fmla="*/ 667 h 66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40" h="667">
                    <a:moveTo>
                      <a:pt x="0" y="589"/>
                    </a:moveTo>
                    <a:lnTo>
                      <a:pt x="4" y="537"/>
                    </a:lnTo>
                    <a:lnTo>
                      <a:pt x="20" y="537"/>
                    </a:lnTo>
                    <a:lnTo>
                      <a:pt x="27" y="536"/>
                    </a:lnTo>
                    <a:lnTo>
                      <a:pt x="41" y="522"/>
                    </a:lnTo>
                    <a:lnTo>
                      <a:pt x="43" y="508"/>
                    </a:lnTo>
                    <a:lnTo>
                      <a:pt x="41" y="500"/>
                    </a:lnTo>
                    <a:lnTo>
                      <a:pt x="48" y="487"/>
                    </a:lnTo>
                    <a:lnTo>
                      <a:pt x="59" y="470"/>
                    </a:lnTo>
                    <a:lnTo>
                      <a:pt x="97" y="455"/>
                    </a:lnTo>
                    <a:lnTo>
                      <a:pt x="137" y="445"/>
                    </a:lnTo>
                    <a:lnTo>
                      <a:pt x="179" y="408"/>
                    </a:lnTo>
                    <a:lnTo>
                      <a:pt x="197" y="401"/>
                    </a:lnTo>
                    <a:lnTo>
                      <a:pt x="220" y="377"/>
                    </a:lnTo>
                    <a:lnTo>
                      <a:pt x="227" y="357"/>
                    </a:lnTo>
                    <a:lnTo>
                      <a:pt x="231" y="354"/>
                    </a:lnTo>
                    <a:lnTo>
                      <a:pt x="241" y="357"/>
                    </a:lnTo>
                    <a:lnTo>
                      <a:pt x="249" y="345"/>
                    </a:lnTo>
                    <a:lnTo>
                      <a:pt x="252" y="341"/>
                    </a:lnTo>
                    <a:lnTo>
                      <a:pt x="266" y="327"/>
                    </a:lnTo>
                    <a:lnTo>
                      <a:pt x="271" y="328"/>
                    </a:lnTo>
                    <a:lnTo>
                      <a:pt x="282" y="335"/>
                    </a:lnTo>
                    <a:lnTo>
                      <a:pt x="297" y="328"/>
                    </a:lnTo>
                    <a:lnTo>
                      <a:pt x="298" y="322"/>
                    </a:lnTo>
                    <a:lnTo>
                      <a:pt x="321" y="305"/>
                    </a:lnTo>
                    <a:lnTo>
                      <a:pt x="336" y="298"/>
                    </a:lnTo>
                    <a:lnTo>
                      <a:pt x="364" y="296"/>
                    </a:lnTo>
                    <a:lnTo>
                      <a:pt x="394" y="246"/>
                    </a:lnTo>
                    <a:lnTo>
                      <a:pt x="418" y="231"/>
                    </a:lnTo>
                    <a:lnTo>
                      <a:pt x="420" y="218"/>
                    </a:lnTo>
                    <a:lnTo>
                      <a:pt x="423" y="204"/>
                    </a:lnTo>
                    <a:lnTo>
                      <a:pt x="421" y="186"/>
                    </a:lnTo>
                    <a:lnTo>
                      <a:pt x="424" y="173"/>
                    </a:lnTo>
                    <a:lnTo>
                      <a:pt x="424" y="168"/>
                    </a:lnTo>
                    <a:lnTo>
                      <a:pt x="473" y="159"/>
                    </a:lnTo>
                    <a:lnTo>
                      <a:pt x="469" y="168"/>
                    </a:lnTo>
                    <a:lnTo>
                      <a:pt x="518" y="163"/>
                    </a:lnTo>
                    <a:lnTo>
                      <a:pt x="537" y="157"/>
                    </a:lnTo>
                    <a:lnTo>
                      <a:pt x="546" y="160"/>
                    </a:lnTo>
                    <a:lnTo>
                      <a:pt x="1009" y="85"/>
                    </a:lnTo>
                    <a:lnTo>
                      <a:pt x="1449" y="0"/>
                    </a:lnTo>
                    <a:lnTo>
                      <a:pt x="1456" y="9"/>
                    </a:lnTo>
                    <a:lnTo>
                      <a:pt x="1459" y="16"/>
                    </a:lnTo>
                    <a:lnTo>
                      <a:pt x="1472" y="23"/>
                    </a:lnTo>
                    <a:lnTo>
                      <a:pt x="1481" y="26"/>
                    </a:lnTo>
                    <a:lnTo>
                      <a:pt x="1488" y="36"/>
                    </a:lnTo>
                    <a:lnTo>
                      <a:pt x="1494" y="43"/>
                    </a:lnTo>
                    <a:lnTo>
                      <a:pt x="1503" y="64"/>
                    </a:lnTo>
                    <a:lnTo>
                      <a:pt x="1500" y="71"/>
                    </a:lnTo>
                    <a:lnTo>
                      <a:pt x="1501" y="72"/>
                    </a:lnTo>
                    <a:lnTo>
                      <a:pt x="1494" y="72"/>
                    </a:lnTo>
                    <a:lnTo>
                      <a:pt x="1492" y="66"/>
                    </a:lnTo>
                    <a:lnTo>
                      <a:pt x="1479" y="69"/>
                    </a:lnTo>
                    <a:lnTo>
                      <a:pt x="1470" y="69"/>
                    </a:lnTo>
                    <a:lnTo>
                      <a:pt x="1462" y="66"/>
                    </a:lnTo>
                    <a:lnTo>
                      <a:pt x="1455" y="68"/>
                    </a:lnTo>
                    <a:lnTo>
                      <a:pt x="1459" y="76"/>
                    </a:lnTo>
                    <a:lnTo>
                      <a:pt x="1458" y="81"/>
                    </a:lnTo>
                    <a:lnTo>
                      <a:pt x="1417" y="100"/>
                    </a:lnTo>
                    <a:lnTo>
                      <a:pt x="1408" y="110"/>
                    </a:lnTo>
                    <a:lnTo>
                      <a:pt x="1392" y="124"/>
                    </a:lnTo>
                    <a:lnTo>
                      <a:pt x="1366" y="128"/>
                    </a:lnTo>
                    <a:lnTo>
                      <a:pt x="1361" y="146"/>
                    </a:lnTo>
                    <a:lnTo>
                      <a:pt x="1361" y="150"/>
                    </a:lnTo>
                    <a:lnTo>
                      <a:pt x="1366" y="152"/>
                    </a:lnTo>
                    <a:lnTo>
                      <a:pt x="1375" y="150"/>
                    </a:lnTo>
                    <a:lnTo>
                      <a:pt x="1403" y="137"/>
                    </a:lnTo>
                    <a:lnTo>
                      <a:pt x="1430" y="130"/>
                    </a:lnTo>
                    <a:lnTo>
                      <a:pt x="1446" y="120"/>
                    </a:lnTo>
                    <a:lnTo>
                      <a:pt x="1472" y="121"/>
                    </a:lnTo>
                    <a:lnTo>
                      <a:pt x="1475" y="124"/>
                    </a:lnTo>
                    <a:lnTo>
                      <a:pt x="1472" y="140"/>
                    </a:lnTo>
                    <a:lnTo>
                      <a:pt x="1475" y="147"/>
                    </a:lnTo>
                    <a:lnTo>
                      <a:pt x="1482" y="152"/>
                    </a:lnTo>
                    <a:lnTo>
                      <a:pt x="1492" y="149"/>
                    </a:lnTo>
                    <a:lnTo>
                      <a:pt x="1495" y="140"/>
                    </a:lnTo>
                    <a:lnTo>
                      <a:pt x="1511" y="121"/>
                    </a:lnTo>
                    <a:lnTo>
                      <a:pt x="1526" y="121"/>
                    </a:lnTo>
                    <a:lnTo>
                      <a:pt x="1534" y="142"/>
                    </a:lnTo>
                    <a:lnTo>
                      <a:pt x="1537" y="176"/>
                    </a:lnTo>
                    <a:lnTo>
                      <a:pt x="1540" y="186"/>
                    </a:lnTo>
                    <a:lnTo>
                      <a:pt x="1540" y="194"/>
                    </a:lnTo>
                    <a:lnTo>
                      <a:pt x="1518" y="211"/>
                    </a:lnTo>
                    <a:lnTo>
                      <a:pt x="1513" y="225"/>
                    </a:lnTo>
                    <a:lnTo>
                      <a:pt x="1510" y="234"/>
                    </a:lnTo>
                    <a:lnTo>
                      <a:pt x="1492" y="247"/>
                    </a:lnTo>
                    <a:lnTo>
                      <a:pt x="1481" y="253"/>
                    </a:lnTo>
                    <a:lnTo>
                      <a:pt x="1466" y="261"/>
                    </a:lnTo>
                    <a:lnTo>
                      <a:pt x="1437" y="260"/>
                    </a:lnTo>
                    <a:lnTo>
                      <a:pt x="1427" y="256"/>
                    </a:lnTo>
                    <a:lnTo>
                      <a:pt x="1423" y="260"/>
                    </a:lnTo>
                    <a:lnTo>
                      <a:pt x="1420" y="260"/>
                    </a:lnTo>
                    <a:lnTo>
                      <a:pt x="1414" y="246"/>
                    </a:lnTo>
                    <a:lnTo>
                      <a:pt x="1414" y="238"/>
                    </a:lnTo>
                    <a:lnTo>
                      <a:pt x="1410" y="234"/>
                    </a:lnTo>
                    <a:lnTo>
                      <a:pt x="1403" y="231"/>
                    </a:lnTo>
                    <a:lnTo>
                      <a:pt x="1397" y="237"/>
                    </a:lnTo>
                    <a:lnTo>
                      <a:pt x="1403" y="263"/>
                    </a:lnTo>
                    <a:lnTo>
                      <a:pt x="1397" y="272"/>
                    </a:lnTo>
                    <a:lnTo>
                      <a:pt x="1394" y="267"/>
                    </a:lnTo>
                    <a:lnTo>
                      <a:pt x="1403" y="280"/>
                    </a:lnTo>
                    <a:lnTo>
                      <a:pt x="1414" y="282"/>
                    </a:lnTo>
                    <a:lnTo>
                      <a:pt x="1427" y="296"/>
                    </a:lnTo>
                    <a:lnTo>
                      <a:pt x="1418" y="311"/>
                    </a:lnTo>
                    <a:lnTo>
                      <a:pt x="1423" y="319"/>
                    </a:lnTo>
                    <a:lnTo>
                      <a:pt x="1391" y="361"/>
                    </a:lnTo>
                    <a:lnTo>
                      <a:pt x="1381" y="363"/>
                    </a:lnTo>
                    <a:lnTo>
                      <a:pt x="1361" y="357"/>
                    </a:lnTo>
                    <a:lnTo>
                      <a:pt x="1348" y="357"/>
                    </a:lnTo>
                    <a:lnTo>
                      <a:pt x="1346" y="363"/>
                    </a:lnTo>
                    <a:lnTo>
                      <a:pt x="1358" y="371"/>
                    </a:lnTo>
                    <a:lnTo>
                      <a:pt x="1394" y="370"/>
                    </a:lnTo>
                    <a:lnTo>
                      <a:pt x="1417" y="363"/>
                    </a:lnTo>
                    <a:lnTo>
                      <a:pt x="1449" y="348"/>
                    </a:lnTo>
                    <a:lnTo>
                      <a:pt x="1453" y="335"/>
                    </a:lnTo>
                    <a:lnTo>
                      <a:pt x="1462" y="339"/>
                    </a:lnTo>
                    <a:lnTo>
                      <a:pt x="1474" y="349"/>
                    </a:lnTo>
                    <a:lnTo>
                      <a:pt x="1462" y="377"/>
                    </a:lnTo>
                    <a:lnTo>
                      <a:pt x="1436" y="406"/>
                    </a:lnTo>
                    <a:lnTo>
                      <a:pt x="1404" y="412"/>
                    </a:lnTo>
                    <a:lnTo>
                      <a:pt x="1392" y="419"/>
                    </a:lnTo>
                    <a:lnTo>
                      <a:pt x="1356" y="423"/>
                    </a:lnTo>
                    <a:lnTo>
                      <a:pt x="1326" y="474"/>
                    </a:lnTo>
                    <a:lnTo>
                      <a:pt x="1313" y="475"/>
                    </a:lnTo>
                    <a:lnTo>
                      <a:pt x="1313" y="482"/>
                    </a:lnTo>
                    <a:lnTo>
                      <a:pt x="1314" y="484"/>
                    </a:lnTo>
                    <a:lnTo>
                      <a:pt x="1280" y="507"/>
                    </a:lnTo>
                    <a:lnTo>
                      <a:pt x="1261" y="530"/>
                    </a:lnTo>
                    <a:lnTo>
                      <a:pt x="1242" y="574"/>
                    </a:lnTo>
                    <a:lnTo>
                      <a:pt x="1232" y="626"/>
                    </a:lnTo>
                    <a:lnTo>
                      <a:pt x="1223" y="640"/>
                    </a:lnTo>
                    <a:lnTo>
                      <a:pt x="1206" y="646"/>
                    </a:lnTo>
                    <a:lnTo>
                      <a:pt x="1133" y="660"/>
                    </a:lnTo>
                    <a:lnTo>
                      <a:pt x="1126" y="667"/>
                    </a:lnTo>
                    <a:lnTo>
                      <a:pt x="889" y="503"/>
                    </a:lnTo>
                    <a:lnTo>
                      <a:pt x="689" y="529"/>
                    </a:lnTo>
                    <a:lnTo>
                      <a:pt x="683" y="501"/>
                    </a:lnTo>
                    <a:lnTo>
                      <a:pt x="650" y="474"/>
                    </a:lnTo>
                    <a:lnTo>
                      <a:pt x="632" y="482"/>
                    </a:lnTo>
                    <a:lnTo>
                      <a:pt x="625" y="474"/>
                    </a:lnTo>
                    <a:lnTo>
                      <a:pt x="628" y="467"/>
                    </a:lnTo>
                    <a:lnTo>
                      <a:pt x="627" y="460"/>
                    </a:lnTo>
                    <a:lnTo>
                      <a:pt x="394" y="487"/>
                    </a:lnTo>
                    <a:lnTo>
                      <a:pt x="386" y="487"/>
                    </a:lnTo>
                    <a:lnTo>
                      <a:pt x="382" y="494"/>
                    </a:lnTo>
                    <a:lnTo>
                      <a:pt x="334" y="516"/>
                    </a:lnTo>
                    <a:lnTo>
                      <a:pt x="333" y="526"/>
                    </a:lnTo>
                    <a:lnTo>
                      <a:pt x="317" y="526"/>
                    </a:lnTo>
                    <a:lnTo>
                      <a:pt x="266" y="552"/>
                    </a:lnTo>
                    <a:lnTo>
                      <a:pt x="0" y="589"/>
                    </a:lnTo>
                    <a:close/>
                  </a:path>
                </a:pathLst>
              </a:custGeom>
              <a:solidFill>
                <a:srgbClr val="4677AD"/>
              </a:solidFill>
              <a:ln w="9525">
                <a:noFill/>
                <a:round/>
                <a:headEnd/>
                <a:tailEnd/>
              </a:ln>
            </p:spPr>
            <p:txBody>
              <a:bodyPr>
                <a:prstTxWarp prst="textNoShape">
                  <a:avLst/>
                </a:prstTxWarp>
              </a:bodyPr>
              <a:lstStyle/>
              <a:p>
                <a:endParaRPr lang="en-US">
                  <a:latin typeface="Times New Roman"/>
                  <a:cs typeface="Times New Roman"/>
                </a:endParaRPr>
              </a:p>
            </p:txBody>
          </p:sp>
          <p:sp>
            <p:nvSpPr>
              <p:cNvPr id="424" name="Freeform 70"/>
              <p:cNvSpPr>
                <a:spLocks/>
              </p:cNvSpPr>
              <p:nvPr/>
            </p:nvSpPr>
            <p:spPr bwMode="auto">
              <a:xfrm>
                <a:off x="3308" y="1615"/>
                <a:ext cx="268" cy="128"/>
              </a:xfrm>
              <a:custGeom>
                <a:avLst/>
                <a:gdLst>
                  <a:gd name="T0" fmla="*/ 155 w 803"/>
                  <a:gd name="T1" fmla="*/ 9 h 386"/>
                  <a:gd name="T2" fmla="*/ 9 w 803"/>
                  <a:gd name="T3" fmla="*/ 76 h 386"/>
                  <a:gd name="T4" fmla="*/ 15 w 803"/>
                  <a:gd name="T5" fmla="*/ 70 h 386"/>
                  <a:gd name="T6" fmla="*/ 32 w 803"/>
                  <a:gd name="T7" fmla="*/ 55 h 386"/>
                  <a:gd name="T8" fmla="*/ 40 w 803"/>
                  <a:gd name="T9" fmla="*/ 47 h 386"/>
                  <a:gd name="T10" fmla="*/ 46 w 803"/>
                  <a:gd name="T11" fmla="*/ 43 h 386"/>
                  <a:gd name="T12" fmla="*/ 61 w 803"/>
                  <a:gd name="T13" fmla="*/ 42 h 386"/>
                  <a:gd name="T14" fmla="*/ 80 w 803"/>
                  <a:gd name="T15" fmla="*/ 31 h 386"/>
                  <a:gd name="T16" fmla="*/ 89 w 803"/>
                  <a:gd name="T17" fmla="*/ 33 h 386"/>
                  <a:gd name="T18" fmla="*/ 96 w 803"/>
                  <a:gd name="T19" fmla="*/ 37 h 386"/>
                  <a:gd name="T20" fmla="*/ 105 w 803"/>
                  <a:gd name="T21" fmla="*/ 51 h 386"/>
                  <a:gd name="T22" fmla="*/ 115 w 803"/>
                  <a:gd name="T23" fmla="*/ 53 h 386"/>
                  <a:gd name="T24" fmla="*/ 117 w 803"/>
                  <a:gd name="T25" fmla="*/ 60 h 386"/>
                  <a:gd name="T26" fmla="*/ 134 w 803"/>
                  <a:gd name="T27" fmla="*/ 67 h 386"/>
                  <a:gd name="T28" fmla="*/ 146 w 803"/>
                  <a:gd name="T29" fmla="*/ 75 h 386"/>
                  <a:gd name="T30" fmla="*/ 151 w 803"/>
                  <a:gd name="T31" fmla="*/ 85 h 386"/>
                  <a:gd name="T32" fmla="*/ 139 w 803"/>
                  <a:gd name="T33" fmla="*/ 109 h 386"/>
                  <a:gd name="T34" fmla="*/ 149 w 803"/>
                  <a:gd name="T35" fmla="*/ 118 h 386"/>
                  <a:gd name="T36" fmla="*/ 162 w 803"/>
                  <a:gd name="T37" fmla="*/ 120 h 386"/>
                  <a:gd name="T38" fmla="*/ 166 w 803"/>
                  <a:gd name="T39" fmla="*/ 119 h 386"/>
                  <a:gd name="T40" fmla="*/ 182 w 803"/>
                  <a:gd name="T41" fmla="*/ 118 h 386"/>
                  <a:gd name="T42" fmla="*/ 200 w 803"/>
                  <a:gd name="T43" fmla="*/ 125 h 386"/>
                  <a:gd name="T44" fmla="*/ 202 w 803"/>
                  <a:gd name="T45" fmla="*/ 122 h 386"/>
                  <a:gd name="T46" fmla="*/ 195 w 803"/>
                  <a:gd name="T47" fmla="*/ 111 h 386"/>
                  <a:gd name="T48" fmla="*/ 189 w 803"/>
                  <a:gd name="T49" fmla="*/ 108 h 386"/>
                  <a:gd name="T50" fmla="*/ 191 w 803"/>
                  <a:gd name="T51" fmla="*/ 106 h 386"/>
                  <a:gd name="T52" fmla="*/ 187 w 803"/>
                  <a:gd name="T53" fmla="*/ 101 h 386"/>
                  <a:gd name="T54" fmla="*/ 178 w 803"/>
                  <a:gd name="T55" fmla="*/ 81 h 386"/>
                  <a:gd name="T56" fmla="*/ 176 w 803"/>
                  <a:gd name="T57" fmla="*/ 69 h 386"/>
                  <a:gd name="T58" fmla="*/ 178 w 803"/>
                  <a:gd name="T59" fmla="*/ 52 h 386"/>
                  <a:gd name="T60" fmla="*/ 175 w 803"/>
                  <a:gd name="T61" fmla="*/ 46 h 386"/>
                  <a:gd name="T62" fmla="*/ 178 w 803"/>
                  <a:gd name="T63" fmla="*/ 40 h 386"/>
                  <a:gd name="T64" fmla="*/ 189 w 803"/>
                  <a:gd name="T65" fmla="*/ 29 h 386"/>
                  <a:gd name="T66" fmla="*/ 194 w 803"/>
                  <a:gd name="T67" fmla="*/ 16 h 386"/>
                  <a:gd name="T68" fmla="*/ 202 w 803"/>
                  <a:gd name="T69" fmla="*/ 20 h 386"/>
                  <a:gd name="T70" fmla="*/ 195 w 803"/>
                  <a:gd name="T71" fmla="*/ 34 h 386"/>
                  <a:gd name="T72" fmla="*/ 188 w 803"/>
                  <a:gd name="T73" fmla="*/ 45 h 386"/>
                  <a:gd name="T74" fmla="*/ 196 w 803"/>
                  <a:gd name="T75" fmla="*/ 53 h 386"/>
                  <a:gd name="T76" fmla="*/ 198 w 803"/>
                  <a:gd name="T77" fmla="*/ 69 h 386"/>
                  <a:gd name="T78" fmla="*/ 192 w 803"/>
                  <a:gd name="T79" fmla="*/ 76 h 386"/>
                  <a:gd name="T80" fmla="*/ 200 w 803"/>
                  <a:gd name="T81" fmla="*/ 82 h 386"/>
                  <a:gd name="T82" fmla="*/ 200 w 803"/>
                  <a:gd name="T83" fmla="*/ 92 h 386"/>
                  <a:gd name="T84" fmla="*/ 202 w 803"/>
                  <a:gd name="T85" fmla="*/ 103 h 386"/>
                  <a:gd name="T86" fmla="*/ 214 w 803"/>
                  <a:gd name="T87" fmla="*/ 108 h 386"/>
                  <a:gd name="T88" fmla="*/ 222 w 803"/>
                  <a:gd name="T89" fmla="*/ 106 h 386"/>
                  <a:gd name="T90" fmla="*/ 223 w 803"/>
                  <a:gd name="T91" fmla="*/ 112 h 386"/>
                  <a:gd name="T92" fmla="*/ 228 w 803"/>
                  <a:gd name="T93" fmla="*/ 123 h 386"/>
                  <a:gd name="T94" fmla="*/ 238 w 803"/>
                  <a:gd name="T95" fmla="*/ 127 h 386"/>
                  <a:gd name="T96" fmla="*/ 243 w 803"/>
                  <a:gd name="T97" fmla="*/ 122 h 386"/>
                  <a:gd name="T98" fmla="*/ 262 w 803"/>
                  <a:gd name="T99" fmla="*/ 113 h 386"/>
                  <a:gd name="T100" fmla="*/ 268 w 803"/>
                  <a:gd name="T101" fmla="*/ 85 h 386"/>
                  <a:gd name="T102" fmla="*/ 231 w 803"/>
                  <a:gd name="T103" fmla="*/ 90 h 386"/>
                  <a:gd name="T104" fmla="*/ 204 w 803"/>
                  <a:gd name="T105" fmla="*/ 0 h 38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03"/>
                  <a:gd name="T160" fmla="*/ 0 h 386"/>
                  <a:gd name="T161" fmla="*/ 803 w 803"/>
                  <a:gd name="T162" fmla="*/ 386 h 38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03" h="386">
                    <a:moveTo>
                      <a:pt x="610" y="0"/>
                    </a:moveTo>
                    <a:lnTo>
                      <a:pt x="463" y="26"/>
                    </a:lnTo>
                    <a:lnTo>
                      <a:pt x="0" y="116"/>
                    </a:lnTo>
                    <a:lnTo>
                      <a:pt x="26" y="230"/>
                    </a:lnTo>
                    <a:lnTo>
                      <a:pt x="34" y="215"/>
                    </a:lnTo>
                    <a:lnTo>
                      <a:pt x="45" y="210"/>
                    </a:lnTo>
                    <a:lnTo>
                      <a:pt x="79" y="171"/>
                    </a:lnTo>
                    <a:lnTo>
                      <a:pt x="95" y="167"/>
                    </a:lnTo>
                    <a:lnTo>
                      <a:pt x="107" y="146"/>
                    </a:lnTo>
                    <a:lnTo>
                      <a:pt x="120" y="141"/>
                    </a:lnTo>
                    <a:lnTo>
                      <a:pt x="130" y="119"/>
                    </a:lnTo>
                    <a:lnTo>
                      <a:pt x="138" y="129"/>
                    </a:lnTo>
                    <a:lnTo>
                      <a:pt x="159" y="133"/>
                    </a:lnTo>
                    <a:lnTo>
                      <a:pt x="182" y="127"/>
                    </a:lnTo>
                    <a:lnTo>
                      <a:pt x="186" y="112"/>
                    </a:lnTo>
                    <a:lnTo>
                      <a:pt x="241" y="93"/>
                    </a:lnTo>
                    <a:lnTo>
                      <a:pt x="254" y="100"/>
                    </a:lnTo>
                    <a:lnTo>
                      <a:pt x="267" y="100"/>
                    </a:lnTo>
                    <a:lnTo>
                      <a:pt x="282" y="94"/>
                    </a:lnTo>
                    <a:lnTo>
                      <a:pt x="289" y="113"/>
                    </a:lnTo>
                    <a:lnTo>
                      <a:pt x="298" y="115"/>
                    </a:lnTo>
                    <a:lnTo>
                      <a:pt x="316" y="155"/>
                    </a:lnTo>
                    <a:lnTo>
                      <a:pt x="330" y="155"/>
                    </a:lnTo>
                    <a:lnTo>
                      <a:pt x="344" y="159"/>
                    </a:lnTo>
                    <a:lnTo>
                      <a:pt x="361" y="165"/>
                    </a:lnTo>
                    <a:lnTo>
                      <a:pt x="351" y="182"/>
                    </a:lnTo>
                    <a:lnTo>
                      <a:pt x="370" y="203"/>
                    </a:lnTo>
                    <a:lnTo>
                      <a:pt x="402" y="203"/>
                    </a:lnTo>
                    <a:lnTo>
                      <a:pt x="418" y="219"/>
                    </a:lnTo>
                    <a:lnTo>
                      <a:pt x="438" y="227"/>
                    </a:lnTo>
                    <a:lnTo>
                      <a:pt x="454" y="246"/>
                    </a:lnTo>
                    <a:lnTo>
                      <a:pt x="451" y="256"/>
                    </a:lnTo>
                    <a:lnTo>
                      <a:pt x="431" y="295"/>
                    </a:lnTo>
                    <a:lnTo>
                      <a:pt x="416" y="330"/>
                    </a:lnTo>
                    <a:lnTo>
                      <a:pt x="420" y="353"/>
                    </a:lnTo>
                    <a:lnTo>
                      <a:pt x="446" y="356"/>
                    </a:lnTo>
                    <a:lnTo>
                      <a:pt x="468" y="341"/>
                    </a:lnTo>
                    <a:lnTo>
                      <a:pt x="486" y="362"/>
                    </a:lnTo>
                    <a:lnTo>
                      <a:pt x="496" y="367"/>
                    </a:lnTo>
                    <a:lnTo>
                      <a:pt x="496" y="360"/>
                    </a:lnTo>
                    <a:lnTo>
                      <a:pt x="518" y="356"/>
                    </a:lnTo>
                    <a:lnTo>
                      <a:pt x="544" y="357"/>
                    </a:lnTo>
                    <a:lnTo>
                      <a:pt x="580" y="369"/>
                    </a:lnTo>
                    <a:lnTo>
                      <a:pt x="598" y="377"/>
                    </a:lnTo>
                    <a:lnTo>
                      <a:pt x="605" y="376"/>
                    </a:lnTo>
                    <a:lnTo>
                      <a:pt x="606" y="369"/>
                    </a:lnTo>
                    <a:lnTo>
                      <a:pt x="598" y="360"/>
                    </a:lnTo>
                    <a:lnTo>
                      <a:pt x="583" y="334"/>
                    </a:lnTo>
                    <a:lnTo>
                      <a:pt x="567" y="331"/>
                    </a:lnTo>
                    <a:lnTo>
                      <a:pt x="565" y="327"/>
                    </a:lnTo>
                    <a:lnTo>
                      <a:pt x="567" y="321"/>
                    </a:lnTo>
                    <a:lnTo>
                      <a:pt x="572" y="321"/>
                    </a:lnTo>
                    <a:lnTo>
                      <a:pt x="579" y="312"/>
                    </a:lnTo>
                    <a:lnTo>
                      <a:pt x="560" y="305"/>
                    </a:lnTo>
                    <a:lnTo>
                      <a:pt x="547" y="282"/>
                    </a:lnTo>
                    <a:lnTo>
                      <a:pt x="534" y="245"/>
                    </a:lnTo>
                    <a:lnTo>
                      <a:pt x="531" y="229"/>
                    </a:lnTo>
                    <a:lnTo>
                      <a:pt x="527" y="207"/>
                    </a:lnTo>
                    <a:lnTo>
                      <a:pt x="534" y="168"/>
                    </a:lnTo>
                    <a:lnTo>
                      <a:pt x="532" y="156"/>
                    </a:lnTo>
                    <a:lnTo>
                      <a:pt x="525" y="149"/>
                    </a:lnTo>
                    <a:lnTo>
                      <a:pt x="524" y="139"/>
                    </a:lnTo>
                    <a:lnTo>
                      <a:pt x="527" y="130"/>
                    </a:lnTo>
                    <a:lnTo>
                      <a:pt x="532" y="122"/>
                    </a:lnTo>
                    <a:lnTo>
                      <a:pt x="538" y="107"/>
                    </a:lnTo>
                    <a:lnTo>
                      <a:pt x="567" y="86"/>
                    </a:lnTo>
                    <a:lnTo>
                      <a:pt x="572" y="78"/>
                    </a:lnTo>
                    <a:lnTo>
                      <a:pt x="580" y="49"/>
                    </a:lnTo>
                    <a:lnTo>
                      <a:pt x="599" y="51"/>
                    </a:lnTo>
                    <a:lnTo>
                      <a:pt x="606" y="61"/>
                    </a:lnTo>
                    <a:lnTo>
                      <a:pt x="593" y="86"/>
                    </a:lnTo>
                    <a:lnTo>
                      <a:pt x="583" y="103"/>
                    </a:lnTo>
                    <a:lnTo>
                      <a:pt x="572" y="116"/>
                    </a:lnTo>
                    <a:lnTo>
                      <a:pt x="563" y="136"/>
                    </a:lnTo>
                    <a:lnTo>
                      <a:pt x="572" y="155"/>
                    </a:lnTo>
                    <a:lnTo>
                      <a:pt x="586" y="159"/>
                    </a:lnTo>
                    <a:lnTo>
                      <a:pt x="595" y="201"/>
                    </a:lnTo>
                    <a:lnTo>
                      <a:pt x="593" y="208"/>
                    </a:lnTo>
                    <a:lnTo>
                      <a:pt x="570" y="223"/>
                    </a:lnTo>
                    <a:lnTo>
                      <a:pt x="574" y="230"/>
                    </a:lnTo>
                    <a:lnTo>
                      <a:pt x="593" y="237"/>
                    </a:lnTo>
                    <a:lnTo>
                      <a:pt x="598" y="246"/>
                    </a:lnTo>
                    <a:lnTo>
                      <a:pt x="593" y="265"/>
                    </a:lnTo>
                    <a:lnTo>
                      <a:pt x="598" y="276"/>
                    </a:lnTo>
                    <a:lnTo>
                      <a:pt x="596" y="286"/>
                    </a:lnTo>
                    <a:lnTo>
                      <a:pt x="606" y="311"/>
                    </a:lnTo>
                    <a:lnTo>
                      <a:pt x="631" y="327"/>
                    </a:lnTo>
                    <a:lnTo>
                      <a:pt x="642" y="327"/>
                    </a:lnTo>
                    <a:lnTo>
                      <a:pt x="651" y="321"/>
                    </a:lnTo>
                    <a:lnTo>
                      <a:pt x="665" y="321"/>
                    </a:lnTo>
                    <a:lnTo>
                      <a:pt x="673" y="324"/>
                    </a:lnTo>
                    <a:lnTo>
                      <a:pt x="668" y="338"/>
                    </a:lnTo>
                    <a:lnTo>
                      <a:pt x="683" y="362"/>
                    </a:lnTo>
                    <a:lnTo>
                      <a:pt x="683" y="370"/>
                    </a:lnTo>
                    <a:lnTo>
                      <a:pt x="691" y="385"/>
                    </a:lnTo>
                    <a:lnTo>
                      <a:pt x="712" y="383"/>
                    </a:lnTo>
                    <a:lnTo>
                      <a:pt x="715" y="386"/>
                    </a:lnTo>
                    <a:lnTo>
                      <a:pt x="728" y="369"/>
                    </a:lnTo>
                    <a:lnTo>
                      <a:pt x="784" y="350"/>
                    </a:lnTo>
                    <a:lnTo>
                      <a:pt x="786" y="341"/>
                    </a:lnTo>
                    <a:lnTo>
                      <a:pt x="790" y="327"/>
                    </a:lnTo>
                    <a:lnTo>
                      <a:pt x="803" y="255"/>
                    </a:lnTo>
                    <a:lnTo>
                      <a:pt x="802" y="248"/>
                    </a:lnTo>
                    <a:lnTo>
                      <a:pt x="691" y="272"/>
                    </a:lnTo>
                    <a:lnTo>
                      <a:pt x="610" y="0"/>
                    </a:lnTo>
                    <a:close/>
                  </a:path>
                </a:pathLst>
              </a:custGeom>
              <a:solidFill>
                <a:srgbClr val="4677AD"/>
              </a:solidFill>
              <a:ln w="9525">
                <a:noFill/>
                <a:round/>
                <a:headEnd/>
                <a:tailEnd/>
              </a:ln>
            </p:spPr>
            <p:txBody>
              <a:bodyPr>
                <a:prstTxWarp prst="textNoShape">
                  <a:avLst/>
                </a:prstTxWarp>
              </a:bodyPr>
              <a:lstStyle/>
              <a:p>
                <a:endParaRPr lang="en-US">
                  <a:latin typeface="Times New Roman"/>
                  <a:cs typeface="Times New Roman"/>
                </a:endParaRPr>
              </a:p>
            </p:txBody>
          </p:sp>
          <p:sp>
            <p:nvSpPr>
              <p:cNvPr id="425" name="Freeform 71"/>
              <p:cNvSpPr>
                <a:spLocks/>
              </p:cNvSpPr>
              <p:nvPr/>
            </p:nvSpPr>
            <p:spPr bwMode="auto">
              <a:xfrm>
                <a:off x="3110" y="1664"/>
                <a:ext cx="445" cy="255"/>
              </a:xfrm>
              <a:custGeom>
                <a:avLst/>
                <a:gdLst>
                  <a:gd name="T0" fmla="*/ 138 w 1333"/>
                  <a:gd name="T1" fmla="*/ 239 h 764"/>
                  <a:gd name="T2" fmla="*/ 112 w 1333"/>
                  <a:gd name="T3" fmla="*/ 241 h 764"/>
                  <a:gd name="T4" fmla="*/ 97 w 1333"/>
                  <a:gd name="T5" fmla="*/ 243 h 764"/>
                  <a:gd name="T6" fmla="*/ 25 w 1333"/>
                  <a:gd name="T7" fmla="*/ 241 h 764"/>
                  <a:gd name="T8" fmla="*/ 39 w 1333"/>
                  <a:gd name="T9" fmla="*/ 223 h 764"/>
                  <a:gd name="T10" fmla="*/ 47 w 1333"/>
                  <a:gd name="T11" fmla="*/ 210 h 764"/>
                  <a:gd name="T12" fmla="*/ 84 w 1333"/>
                  <a:gd name="T13" fmla="*/ 173 h 764"/>
                  <a:gd name="T14" fmla="*/ 94 w 1333"/>
                  <a:gd name="T15" fmla="*/ 189 h 764"/>
                  <a:gd name="T16" fmla="*/ 119 w 1333"/>
                  <a:gd name="T17" fmla="*/ 189 h 764"/>
                  <a:gd name="T18" fmla="*/ 129 w 1333"/>
                  <a:gd name="T19" fmla="*/ 186 h 764"/>
                  <a:gd name="T20" fmla="*/ 151 w 1333"/>
                  <a:gd name="T21" fmla="*/ 181 h 764"/>
                  <a:gd name="T22" fmla="*/ 159 w 1333"/>
                  <a:gd name="T23" fmla="*/ 175 h 764"/>
                  <a:gd name="T24" fmla="*/ 184 w 1333"/>
                  <a:gd name="T25" fmla="*/ 154 h 764"/>
                  <a:gd name="T26" fmla="*/ 192 w 1333"/>
                  <a:gd name="T27" fmla="*/ 122 h 764"/>
                  <a:gd name="T28" fmla="*/ 214 w 1333"/>
                  <a:gd name="T29" fmla="*/ 78 h 764"/>
                  <a:gd name="T30" fmla="*/ 226 w 1333"/>
                  <a:gd name="T31" fmla="*/ 84 h 764"/>
                  <a:gd name="T32" fmla="*/ 240 w 1333"/>
                  <a:gd name="T33" fmla="*/ 50 h 764"/>
                  <a:gd name="T34" fmla="*/ 256 w 1333"/>
                  <a:gd name="T35" fmla="*/ 41 h 764"/>
                  <a:gd name="T36" fmla="*/ 266 w 1333"/>
                  <a:gd name="T37" fmla="*/ 23 h 764"/>
                  <a:gd name="T38" fmla="*/ 266 w 1333"/>
                  <a:gd name="T39" fmla="*/ 4 h 764"/>
                  <a:gd name="T40" fmla="*/ 296 w 1333"/>
                  <a:gd name="T41" fmla="*/ 17 h 764"/>
                  <a:gd name="T42" fmla="*/ 304 w 1333"/>
                  <a:gd name="T43" fmla="*/ 2 h 764"/>
                  <a:gd name="T44" fmla="*/ 319 w 1333"/>
                  <a:gd name="T45" fmla="*/ 6 h 764"/>
                  <a:gd name="T46" fmla="*/ 332 w 1333"/>
                  <a:gd name="T47" fmla="*/ 18 h 764"/>
                  <a:gd name="T48" fmla="*/ 350 w 1333"/>
                  <a:gd name="T49" fmla="*/ 33 h 764"/>
                  <a:gd name="T50" fmla="*/ 337 w 1333"/>
                  <a:gd name="T51" fmla="*/ 61 h 764"/>
                  <a:gd name="T52" fmla="*/ 355 w 1333"/>
                  <a:gd name="T53" fmla="*/ 64 h 764"/>
                  <a:gd name="T54" fmla="*/ 367 w 1333"/>
                  <a:gd name="T55" fmla="*/ 74 h 764"/>
                  <a:gd name="T56" fmla="*/ 378 w 1333"/>
                  <a:gd name="T57" fmla="*/ 76 h 764"/>
                  <a:gd name="T58" fmla="*/ 403 w 1333"/>
                  <a:gd name="T59" fmla="*/ 87 h 764"/>
                  <a:gd name="T60" fmla="*/ 404 w 1333"/>
                  <a:gd name="T61" fmla="*/ 98 h 764"/>
                  <a:gd name="T62" fmla="*/ 401 w 1333"/>
                  <a:gd name="T63" fmla="*/ 111 h 764"/>
                  <a:gd name="T64" fmla="*/ 415 w 1333"/>
                  <a:gd name="T65" fmla="*/ 124 h 764"/>
                  <a:gd name="T66" fmla="*/ 404 w 1333"/>
                  <a:gd name="T67" fmla="*/ 127 h 764"/>
                  <a:gd name="T68" fmla="*/ 408 w 1333"/>
                  <a:gd name="T69" fmla="*/ 133 h 764"/>
                  <a:gd name="T70" fmla="*/ 401 w 1333"/>
                  <a:gd name="T71" fmla="*/ 138 h 764"/>
                  <a:gd name="T72" fmla="*/ 410 w 1333"/>
                  <a:gd name="T73" fmla="*/ 143 h 764"/>
                  <a:gd name="T74" fmla="*/ 411 w 1333"/>
                  <a:gd name="T75" fmla="*/ 155 h 764"/>
                  <a:gd name="T76" fmla="*/ 399 w 1333"/>
                  <a:gd name="T77" fmla="*/ 156 h 764"/>
                  <a:gd name="T78" fmla="*/ 417 w 1333"/>
                  <a:gd name="T79" fmla="*/ 161 h 764"/>
                  <a:gd name="T80" fmla="*/ 438 w 1333"/>
                  <a:gd name="T81" fmla="*/ 156 h 764"/>
                  <a:gd name="T82" fmla="*/ 440 w 1333"/>
                  <a:gd name="T83" fmla="*/ 182 h 764"/>
                  <a:gd name="T84" fmla="*/ 439 w 1333"/>
                  <a:gd name="T85" fmla="*/ 185 h 76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33"/>
                  <a:gd name="T130" fmla="*/ 0 h 764"/>
                  <a:gd name="T131" fmla="*/ 1333 w 1333"/>
                  <a:gd name="T132" fmla="*/ 764 h 76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33" h="764">
                    <a:moveTo>
                      <a:pt x="1316" y="555"/>
                    </a:moveTo>
                    <a:lnTo>
                      <a:pt x="876" y="640"/>
                    </a:lnTo>
                    <a:lnTo>
                      <a:pt x="413" y="715"/>
                    </a:lnTo>
                    <a:lnTo>
                      <a:pt x="404" y="712"/>
                    </a:lnTo>
                    <a:lnTo>
                      <a:pt x="385" y="718"/>
                    </a:lnTo>
                    <a:lnTo>
                      <a:pt x="336" y="723"/>
                    </a:lnTo>
                    <a:lnTo>
                      <a:pt x="340" y="714"/>
                    </a:lnTo>
                    <a:lnTo>
                      <a:pt x="291" y="723"/>
                    </a:lnTo>
                    <a:lnTo>
                      <a:pt x="291" y="728"/>
                    </a:lnTo>
                    <a:lnTo>
                      <a:pt x="0" y="764"/>
                    </a:lnTo>
                    <a:lnTo>
                      <a:pt x="12" y="753"/>
                    </a:lnTo>
                    <a:lnTo>
                      <a:pt x="74" y="723"/>
                    </a:lnTo>
                    <a:lnTo>
                      <a:pt x="81" y="707"/>
                    </a:lnTo>
                    <a:lnTo>
                      <a:pt x="116" y="683"/>
                    </a:lnTo>
                    <a:lnTo>
                      <a:pt x="117" y="668"/>
                    </a:lnTo>
                    <a:lnTo>
                      <a:pt x="122" y="659"/>
                    </a:lnTo>
                    <a:lnTo>
                      <a:pt x="139" y="649"/>
                    </a:lnTo>
                    <a:lnTo>
                      <a:pt x="142" y="630"/>
                    </a:lnTo>
                    <a:lnTo>
                      <a:pt x="158" y="614"/>
                    </a:lnTo>
                    <a:lnTo>
                      <a:pt x="249" y="536"/>
                    </a:lnTo>
                    <a:lnTo>
                      <a:pt x="253" y="519"/>
                    </a:lnTo>
                    <a:lnTo>
                      <a:pt x="261" y="523"/>
                    </a:lnTo>
                    <a:lnTo>
                      <a:pt x="253" y="542"/>
                    </a:lnTo>
                    <a:lnTo>
                      <a:pt x="281" y="567"/>
                    </a:lnTo>
                    <a:lnTo>
                      <a:pt x="319" y="581"/>
                    </a:lnTo>
                    <a:lnTo>
                      <a:pt x="336" y="583"/>
                    </a:lnTo>
                    <a:lnTo>
                      <a:pt x="357" y="565"/>
                    </a:lnTo>
                    <a:lnTo>
                      <a:pt x="359" y="553"/>
                    </a:lnTo>
                    <a:lnTo>
                      <a:pt x="372" y="546"/>
                    </a:lnTo>
                    <a:lnTo>
                      <a:pt x="387" y="558"/>
                    </a:lnTo>
                    <a:lnTo>
                      <a:pt x="395" y="564"/>
                    </a:lnTo>
                    <a:lnTo>
                      <a:pt x="408" y="561"/>
                    </a:lnTo>
                    <a:lnTo>
                      <a:pt x="452" y="543"/>
                    </a:lnTo>
                    <a:lnTo>
                      <a:pt x="459" y="516"/>
                    </a:lnTo>
                    <a:lnTo>
                      <a:pt x="465" y="516"/>
                    </a:lnTo>
                    <a:lnTo>
                      <a:pt x="475" y="523"/>
                    </a:lnTo>
                    <a:lnTo>
                      <a:pt x="509" y="493"/>
                    </a:lnTo>
                    <a:lnTo>
                      <a:pt x="521" y="500"/>
                    </a:lnTo>
                    <a:lnTo>
                      <a:pt x="550" y="461"/>
                    </a:lnTo>
                    <a:lnTo>
                      <a:pt x="544" y="446"/>
                    </a:lnTo>
                    <a:lnTo>
                      <a:pt x="546" y="421"/>
                    </a:lnTo>
                    <a:lnTo>
                      <a:pt x="575" y="366"/>
                    </a:lnTo>
                    <a:lnTo>
                      <a:pt x="613" y="222"/>
                    </a:lnTo>
                    <a:lnTo>
                      <a:pt x="620" y="221"/>
                    </a:lnTo>
                    <a:lnTo>
                      <a:pt x="640" y="235"/>
                    </a:lnTo>
                    <a:lnTo>
                      <a:pt x="644" y="244"/>
                    </a:lnTo>
                    <a:lnTo>
                      <a:pt x="654" y="255"/>
                    </a:lnTo>
                    <a:lnTo>
                      <a:pt x="677" y="251"/>
                    </a:lnTo>
                    <a:lnTo>
                      <a:pt x="692" y="225"/>
                    </a:lnTo>
                    <a:lnTo>
                      <a:pt x="706" y="170"/>
                    </a:lnTo>
                    <a:lnTo>
                      <a:pt x="718" y="150"/>
                    </a:lnTo>
                    <a:lnTo>
                      <a:pt x="740" y="159"/>
                    </a:lnTo>
                    <a:lnTo>
                      <a:pt x="753" y="128"/>
                    </a:lnTo>
                    <a:lnTo>
                      <a:pt x="767" y="122"/>
                    </a:lnTo>
                    <a:lnTo>
                      <a:pt x="779" y="105"/>
                    </a:lnTo>
                    <a:lnTo>
                      <a:pt x="789" y="76"/>
                    </a:lnTo>
                    <a:lnTo>
                      <a:pt x="798" y="69"/>
                    </a:lnTo>
                    <a:lnTo>
                      <a:pt x="799" y="62"/>
                    </a:lnTo>
                    <a:lnTo>
                      <a:pt x="793" y="55"/>
                    </a:lnTo>
                    <a:lnTo>
                      <a:pt x="796" y="11"/>
                    </a:lnTo>
                    <a:lnTo>
                      <a:pt x="799" y="5"/>
                    </a:lnTo>
                    <a:lnTo>
                      <a:pt x="806" y="0"/>
                    </a:lnTo>
                    <a:lnTo>
                      <a:pt x="886" y="50"/>
                    </a:lnTo>
                    <a:lnTo>
                      <a:pt x="898" y="53"/>
                    </a:lnTo>
                    <a:lnTo>
                      <a:pt x="902" y="50"/>
                    </a:lnTo>
                    <a:lnTo>
                      <a:pt x="910" y="7"/>
                    </a:lnTo>
                    <a:lnTo>
                      <a:pt x="924" y="7"/>
                    </a:lnTo>
                    <a:lnTo>
                      <a:pt x="938" y="11"/>
                    </a:lnTo>
                    <a:lnTo>
                      <a:pt x="955" y="17"/>
                    </a:lnTo>
                    <a:lnTo>
                      <a:pt x="945" y="34"/>
                    </a:lnTo>
                    <a:lnTo>
                      <a:pt x="964" y="55"/>
                    </a:lnTo>
                    <a:lnTo>
                      <a:pt x="996" y="55"/>
                    </a:lnTo>
                    <a:lnTo>
                      <a:pt x="1012" y="71"/>
                    </a:lnTo>
                    <a:lnTo>
                      <a:pt x="1032" y="79"/>
                    </a:lnTo>
                    <a:lnTo>
                      <a:pt x="1048" y="98"/>
                    </a:lnTo>
                    <a:lnTo>
                      <a:pt x="1045" y="108"/>
                    </a:lnTo>
                    <a:lnTo>
                      <a:pt x="1025" y="147"/>
                    </a:lnTo>
                    <a:lnTo>
                      <a:pt x="1010" y="182"/>
                    </a:lnTo>
                    <a:lnTo>
                      <a:pt x="1014" y="205"/>
                    </a:lnTo>
                    <a:lnTo>
                      <a:pt x="1040" y="208"/>
                    </a:lnTo>
                    <a:lnTo>
                      <a:pt x="1062" y="193"/>
                    </a:lnTo>
                    <a:lnTo>
                      <a:pt x="1080" y="214"/>
                    </a:lnTo>
                    <a:lnTo>
                      <a:pt x="1090" y="219"/>
                    </a:lnTo>
                    <a:lnTo>
                      <a:pt x="1099" y="221"/>
                    </a:lnTo>
                    <a:lnTo>
                      <a:pt x="1112" y="234"/>
                    </a:lnTo>
                    <a:lnTo>
                      <a:pt x="1119" y="235"/>
                    </a:lnTo>
                    <a:lnTo>
                      <a:pt x="1132" y="228"/>
                    </a:lnTo>
                    <a:lnTo>
                      <a:pt x="1138" y="229"/>
                    </a:lnTo>
                    <a:lnTo>
                      <a:pt x="1178" y="251"/>
                    </a:lnTo>
                    <a:lnTo>
                      <a:pt x="1206" y="260"/>
                    </a:lnTo>
                    <a:lnTo>
                      <a:pt x="1222" y="276"/>
                    </a:lnTo>
                    <a:lnTo>
                      <a:pt x="1219" y="284"/>
                    </a:lnTo>
                    <a:lnTo>
                      <a:pt x="1209" y="293"/>
                    </a:lnTo>
                    <a:lnTo>
                      <a:pt x="1215" y="322"/>
                    </a:lnTo>
                    <a:lnTo>
                      <a:pt x="1209" y="326"/>
                    </a:lnTo>
                    <a:lnTo>
                      <a:pt x="1200" y="332"/>
                    </a:lnTo>
                    <a:lnTo>
                      <a:pt x="1200" y="335"/>
                    </a:lnTo>
                    <a:lnTo>
                      <a:pt x="1232" y="349"/>
                    </a:lnTo>
                    <a:lnTo>
                      <a:pt x="1242" y="371"/>
                    </a:lnTo>
                    <a:lnTo>
                      <a:pt x="1241" y="380"/>
                    </a:lnTo>
                    <a:lnTo>
                      <a:pt x="1235" y="387"/>
                    </a:lnTo>
                    <a:lnTo>
                      <a:pt x="1210" y="381"/>
                    </a:lnTo>
                    <a:lnTo>
                      <a:pt x="1207" y="390"/>
                    </a:lnTo>
                    <a:lnTo>
                      <a:pt x="1216" y="402"/>
                    </a:lnTo>
                    <a:lnTo>
                      <a:pt x="1222" y="399"/>
                    </a:lnTo>
                    <a:lnTo>
                      <a:pt x="1222" y="408"/>
                    </a:lnTo>
                    <a:lnTo>
                      <a:pt x="1207" y="413"/>
                    </a:lnTo>
                    <a:lnTo>
                      <a:pt x="1200" y="413"/>
                    </a:lnTo>
                    <a:lnTo>
                      <a:pt x="1199" y="419"/>
                    </a:lnTo>
                    <a:lnTo>
                      <a:pt x="1207" y="425"/>
                    </a:lnTo>
                    <a:lnTo>
                      <a:pt x="1228" y="428"/>
                    </a:lnTo>
                    <a:lnTo>
                      <a:pt x="1248" y="434"/>
                    </a:lnTo>
                    <a:lnTo>
                      <a:pt x="1252" y="445"/>
                    </a:lnTo>
                    <a:lnTo>
                      <a:pt x="1232" y="465"/>
                    </a:lnTo>
                    <a:lnTo>
                      <a:pt x="1222" y="465"/>
                    </a:lnTo>
                    <a:lnTo>
                      <a:pt x="1196" y="457"/>
                    </a:lnTo>
                    <a:lnTo>
                      <a:pt x="1196" y="467"/>
                    </a:lnTo>
                    <a:lnTo>
                      <a:pt x="1213" y="476"/>
                    </a:lnTo>
                    <a:lnTo>
                      <a:pt x="1228" y="490"/>
                    </a:lnTo>
                    <a:lnTo>
                      <a:pt x="1248" y="483"/>
                    </a:lnTo>
                    <a:lnTo>
                      <a:pt x="1267" y="468"/>
                    </a:lnTo>
                    <a:lnTo>
                      <a:pt x="1285" y="468"/>
                    </a:lnTo>
                    <a:lnTo>
                      <a:pt x="1311" y="468"/>
                    </a:lnTo>
                    <a:lnTo>
                      <a:pt x="1313" y="472"/>
                    </a:lnTo>
                    <a:lnTo>
                      <a:pt x="1333" y="533"/>
                    </a:lnTo>
                    <a:lnTo>
                      <a:pt x="1318" y="546"/>
                    </a:lnTo>
                    <a:lnTo>
                      <a:pt x="1315" y="546"/>
                    </a:lnTo>
                    <a:lnTo>
                      <a:pt x="1316" y="555"/>
                    </a:lnTo>
                    <a:close/>
                  </a:path>
                </a:pathLst>
              </a:custGeom>
              <a:solidFill>
                <a:srgbClr val="4677AD"/>
              </a:solidFill>
              <a:ln w="9525">
                <a:noFill/>
                <a:round/>
                <a:headEnd/>
                <a:tailEnd/>
              </a:ln>
            </p:spPr>
            <p:txBody>
              <a:bodyPr>
                <a:prstTxWarp prst="textNoShape">
                  <a:avLst/>
                </a:prstTxWarp>
              </a:bodyPr>
              <a:lstStyle/>
              <a:p>
                <a:endParaRPr lang="en-US">
                  <a:latin typeface="Times New Roman"/>
                  <a:cs typeface="Times New Roman"/>
                </a:endParaRPr>
              </a:p>
            </p:txBody>
          </p:sp>
          <p:sp>
            <p:nvSpPr>
              <p:cNvPr id="426" name="Rectangle 72"/>
              <p:cNvSpPr>
                <a:spLocks noChangeArrowheads="1"/>
              </p:cNvSpPr>
              <p:nvPr/>
            </p:nvSpPr>
            <p:spPr bwMode="auto">
              <a:xfrm>
                <a:off x="3366" y="1861"/>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5</a:t>
                </a:r>
                <a:endParaRPr kumimoji="0" lang="en-US" sz="1800" b="0">
                  <a:solidFill>
                    <a:schemeClr val="tx1"/>
                  </a:solidFill>
                  <a:latin typeface="Times New Roman"/>
                  <a:cs typeface="Times New Roman"/>
                </a:endParaRPr>
              </a:p>
            </p:txBody>
          </p:sp>
          <p:sp>
            <p:nvSpPr>
              <p:cNvPr id="427" name="Rectangle 73"/>
              <p:cNvSpPr>
                <a:spLocks noChangeArrowheads="1"/>
              </p:cNvSpPr>
              <p:nvPr/>
            </p:nvSpPr>
            <p:spPr bwMode="auto">
              <a:xfrm>
                <a:off x="3443" y="2124"/>
                <a:ext cx="496"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Richmond</a:t>
                </a:r>
                <a:endParaRPr kumimoji="0" lang="en-US" sz="1400" b="0" i="1" dirty="0">
                  <a:solidFill>
                    <a:schemeClr val="tx1"/>
                  </a:solidFill>
                  <a:latin typeface="Times New Roman"/>
                  <a:cs typeface="Times New Roman"/>
                </a:endParaRPr>
              </a:p>
            </p:txBody>
          </p:sp>
          <p:sp>
            <p:nvSpPr>
              <p:cNvPr id="428" name="Freeform 75"/>
              <p:cNvSpPr>
                <a:spLocks/>
              </p:cNvSpPr>
              <p:nvPr/>
            </p:nvSpPr>
            <p:spPr bwMode="auto">
              <a:xfrm>
                <a:off x="3451" y="1766"/>
                <a:ext cx="23" cy="24"/>
              </a:xfrm>
              <a:custGeom>
                <a:avLst/>
                <a:gdLst>
                  <a:gd name="T0" fmla="*/ 11 w 69"/>
                  <a:gd name="T1" fmla="*/ 24 h 70"/>
                  <a:gd name="T2" fmla="*/ 17 w 69"/>
                  <a:gd name="T3" fmla="*/ 22 h 70"/>
                  <a:gd name="T4" fmla="*/ 21 w 69"/>
                  <a:gd name="T5" fmla="*/ 18 h 70"/>
                  <a:gd name="T6" fmla="*/ 23 w 69"/>
                  <a:gd name="T7" fmla="*/ 12 h 70"/>
                  <a:gd name="T8" fmla="*/ 23 w 69"/>
                  <a:gd name="T9" fmla="*/ 12 h 70"/>
                  <a:gd name="T10" fmla="*/ 21 w 69"/>
                  <a:gd name="T11" fmla="*/ 6 h 70"/>
                  <a:gd name="T12" fmla="*/ 17 w 69"/>
                  <a:gd name="T13" fmla="*/ 2 h 70"/>
                  <a:gd name="T14" fmla="*/ 11 w 69"/>
                  <a:gd name="T15" fmla="*/ 0 h 70"/>
                  <a:gd name="T16" fmla="*/ 11 w 69"/>
                  <a:gd name="T17" fmla="*/ 0 h 70"/>
                  <a:gd name="T18" fmla="*/ 6 w 69"/>
                  <a:gd name="T19" fmla="*/ 2 h 70"/>
                  <a:gd name="T20" fmla="*/ 2 w 69"/>
                  <a:gd name="T21" fmla="*/ 6 h 70"/>
                  <a:gd name="T22" fmla="*/ 0 w 69"/>
                  <a:gd name="T23" fmla="*/ 12 h 70"/>
                  <a:gd name="T24" fmla="*/ 0 w 69"/>
                  <a:gd name="T25" fmla="*/ 12 h 70"/>
                  <a:gd name="T26" fmla="*/ 2 w 69"/>
                  <a:gd name="T27" fmla="*/ 18 h 70"/>
                  <a:gd name="T28" fmla="*/ 6 w 69"/>
                  <a:gd name="T29" fmla="*/ 22 h 70"/>
                  <a:gd name="T30" fmla="*/ 11 w 69"/>
                  <a:gd name="T31" fmla="*/ 24 h 70"/>
                  <a:gd name="T32" fmla="*/ 11 w 69"/>
                  <a:gd name="T33" fmla="*/ 24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70"/>
                  <a:gd name="T53" fmla="*/ 69 w 69"/>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70">
                    <a:moveTo>
                      <a:pt x="34" y="70"/>
                    </a:moveTo>
                    <a:lnTo>
                      <a:pt x="51" y="64"/>
                    </a:lnTo>
                    <a:lnTo>
                      <a:pt x="63" y="52"/>
                    </a:lnTo>
                    <a:lnTo>
                      <a:pt x="69" y="35"/>
                    </a:lnTo>
                    <a:lnTo>
                      <a:pt x="63" y="18"/>
                    </a:lnTo>
                    <a:lnTo>
                      <a:pt x="51" y="6"/>
                    </a:lnTo>
                    <a:lnTo>
                      <a:pt x="34" y="0"/>
                    </a:lnTo>
                    <a:lnTo>
                      <a:pt x="18" y="6"/>
                    </a:lnTo>
                    <a:lnTo>
                      <a:pt x="5" y="18"/>
                    </a:lnTo>
                    <a:lnTo>
                      <a:pt x="0" y="35"/>
                    </a:lnTo>
                    <a:lnTo>
                      <a:pt x="5" y="52"/>
                    </a:lnTo>
                    <a:lnTo>
                      <a:pt x="18" y="64"/>
                    </a:lnTo>
                    <a:lnTo>
                      <a:pt x="34" y="70"/>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429" name="Freeform 77"/>
              <p:cNvSpPr>
                <a:spLocks/>
              </p:cNvSpPr>
              <p:nvPr/>
            </p:nvSpPr>
            <p:spPr bwMode="auto">
              <a:xfrm>
                <a:off x="3539" y="1731"/>
                <a:ext cx="31" cy="73"/>
              </a:xfrm>
              <a:custGeom>
                <a:avLst/>
                <a:gdLst>
                  <a:gd name="T0" fmla="*/ 7 w 91"/>
                  <a:gd name="T1" fmla="*/ 12 h 219"/>
                  <a:gd name="T2" fmla="*/ 9 w 91"/>
                  <a:gd name="T3" fmla="*/ 13 h 219"/>
                  <a:gd name="T4" fmla="*/ 10 w 91"/>
                  <a:gd name="T5" fmla="*/ 19 h 219"/>
                  <a:gd name="T6" fmla="*/ 9 w 91"/>
                  <a:gd name="T7" fmla="*/ 23 h 219"/>
                  <a:gd name="T8" fmla="*/ 4 w 91"/>
                  <a:gd name="T9" fmla="*/ 27 h 219"/>
                  <a:gd name="T10" fmla="*/ 2 w 91"/>
                  <a:gd name="T11" fmla="*/ 32 h 219"/>
                  <a:gd name="T12" fmla="*/ 0 w 91"/>
                  <a:gd name="T13" fmla="*/ 44 h 219"/>
                  <a:gd name="T14" fmla="*/ 2 w 91"/>
                  <a:gd name="T15" fmla="*/ 54 h 219"/>
                  <a:gd name="T16" fmla="*/ 2 w 91"/>
                  <a:gd name="T17" fmla="*/ 65 h 219"/>
                  <a:gd name="T18" fmla="*/ 4 w 91"/>
                  <a:gd name="T19" fmla="*/ 73 h 219"/>
                  <a:gd name="T20" fmla="*/ 6 w 91"/>
                  <a:gd name="T21" fmla="*/ 62 h 219"/>
                  <a:gd name="T22" fmla="*/ 10 w 91"/>
                  <a:gd name="T23" fmla="*/ 51 h 219"/>
                  <a:gd name="T24" fmla="*/ 17 w 91"/>
                  <a:gd name="T25" fmla="*/ 35 h 219"/>
                  <a:gd name="T26" fmla="*/ 20 w 91"/>
                  <a:gd name="T27" fmla="*/ 28 h 219"/>
                  <a:gd name="T28" fmla="*/ 22 w 91"/>
                  <a:gd name="T29" fmla="*/ 22 h 219"/>
                  <a:gd name="T30" fmla="*/ 21 w 91"/>
                  <a:gd name="T31" fmla="*/ 13 h 219"/>
                  <a:gd name="T32" fmla="*/ 22 w 91"/>
                  <a:gd name="T33" fmla="*/ 9 h 219"/>
                  <a:gd name="T34" fmla="*/ 30 w 91"/>
                  <a:gd name="T35" fmla="*/ 3 h 219"/>
                  <a:gd name="T36" fmla="*/ 31 w 91"/>
                  <a:gd name="T37" fmla="*/ 0 h 219"/>
                  <a:gd name="T38" fmla="*/ 12 w 91"/>
                  <a:gd name="T39" fmla="*/ 6 h 219"/>
                  <a:gd name="T40" fmla="*/ 7 w 91"/>
                  <a:gd name="T41" fmla="*/ 12 h 219"/>
                  <a:gd name="T42" fmla="*/ 7 w 91"/>
                  <a:gd name="T43" fmla="*/ 12 h 219"/>
                  <a:gd name="T44" fmla="*/ 7 w 91"/>
                  <a:gd name="T45" fmla="*/ 12 h 2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1"/>
                  <a:gd name="T70" fmla="*/ 0 h 219"/>
                  <a:gd name="T71" fmla="*/ 91 w 91"/>
                  <a:gd name="T72" fmla="*/ 219 h 2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1" h="219">
                    <a:moveTo>
                      <a:pt x="20" y="36"/>
                    </a:moveTo>
                    <a:lnTo>
                      <a:pt x="26" y="38"/>
                    </a:lnTo>
                    <a:lnTo>
                      <a:pt x="28" y="58"/>
                    </a:lnTo>
                    <a:lnTo>
                      <a:pt x="26" y="68"/>
                    </a:lnTo>
                    <a:lnTo>
                      <a:pt x="12" y="82"/>
                    </a:lnTo>
                    <a:lnTo>
                      <a:pt x="6" y="97"/>
                    </a:lnTo>
                    <a:lnTo>
                      <a:pt x="0" y="131"/>
                    </a:lnTo>
                    <a:lnTo>
                      <a:pt x="6" y="162"/>
                    </a:lnTo>
                    <a:lnTo>
                      <a:pt x="6" y="194"/>
                    </a:lnTo>
                    <a:lnTo>
                      <a:pt x="13" y="219"/>
                    </a:lnTo>
                    <a:lnTo>
                      <a:pt x="19" y="185"/>
                    </a:lnTo>
                    <a:lnTo>
                      <a:pt x="29" y="153"/>
                    </a:lnTo>
                    <a:lnTo>
                      <a:pt x="50" y="105"/>
                    </a:lnTo>
                    <a:lnTo>
                      <a:pt x="59" y="85"/>
                    </a:lnTo>
                    <a:lnTo>
                      <a:pt x="64" y="65"/>
                    </a:lnTo>
                    <a:lnTo>
                      <a:pt x="62" y="38"/>
                    </a:lnTo>
                    <a:lnTo>
                      <a:pt x="64" y="27"/>
                    </a:lnTo>
                    <a:lnTo>
                      <a:pt x="88" y="9"/>
                    </a:lnTo>
                    <a:lnTo>
                      <a:pt x="91" y="0"/>
                    </a:lnTo>
                    <a:lnTo>
                      <a:pt x="35" y="19"/>
                    </a:lnTo>
                    <a:lnTo>
                      <a:pt x="20" y="36"/>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30" name="Freeform 183"/>
              <p:cNvSpPr>
                <a:spLocks/>
              </p:cNvSpPr>
              <p:nvPr/>
            </p:nvSpPr>
            <p:spPr bwMode="auto">
              <a:xfrm>
                <a:off x="3151" y="1599"/>
                <a:ext cx="263" cy="259"/>
              </a:xfrm>
              <a:custGeom>
                <a:avLst/>
                <a:gdLst>
                  <a:gd name="T0" fmla="*/ 88 w 788"/>
                  <a:gd name="T1" fmla="*/ 0 h 778"/>
                  <a:gd name="T2" fmla="*/ 86 w 788"/>
                  <a:gd name="T3" fmla="*/ 11 h 778"/>
                  <a:gd name="T4" fmla="*/ 89 w 788"/>
                  <a:gd name="T5" fmla="*/ 23 h 778"/>
                  <a:gd name="T6" fmla="*/ 83 w 788"/>
                  <a:gd name="T7" fmla="*/ 56 h 778"/>
                  <a:gd name="T8" fmla="*/ 84 w 788"/>
                  <a:gd name="T9" fmla="*/ 65 h 778"/>
                  <a:gd name="T10" fmla="*/ 78 w 788"/>
                  <a:gd name="T11" fmla="*/ 80 h 778"/>
                  <a:gd name="T12" fmla="*/ 65 w 788"/>
                  <a:gd name="T13" fmla="*/ 94 h 778"/>
                  <a:gd name="T14" fmla="*/ 58 w 788"/>
                  <a:gd name="T15" fmla="*/ 98 h 778"/>
                  <a:gd name="T16" fmla="*/ 49 w 788"/>
                  <a:gd name="T17" fmla="*/ 102 h 778"/>
                  <a:gd name="T18" fmla="*/ 43 w 788"/>
                  <a:gd name="T19" fmla="*/ 110 h 778"/>
                  <a:gd name="T20" fmla="*/ 39 w 788"/>
                  <a:gd name="T21" fmla="*/ 131 h 778"/>
                  <a:gd name="T22" fmla="*/ 28 w 788"/>
                  <a:gd name="T23" fmla="*/ 130 h 778"/>
                  <a:gd name="T24" fmla="*/ 17 w 788"/>
                  <a:gd name="T25" fmla="*/ 147 h 778"/>
                  <a:gd name="T26" fmla="*/ 17 w 788"/>
                  <a:gd name="T27" fmla="*/ 164 h 778"/>
                  <a:gd name="T28" fmla="*/ 8 w 788"/>
                  <a:gd name="T29" fmla="*/ 177 h 778"/>
                  <a:gd name="T30" fmla="*/ 2 w 788"/>
                  <a:gd name="T31" fmla="*/ 187 h 778"/>
                  <a:gd name="T32" fmla="*/ 1 w 788"/>
                  <a:gd name="T33" fmla="*/ 198 h 778"/>
                  <a:gd name="T34" fmla="*/ 14 w 788"/>
                  <a:gd name="T35" fmla="*/ 217 h 778"/>
                  <a:gd name="T36" fmla="*/ 24 w 788"/>
                  <a:gd name="T37" fmla="*/ 230 h 778"/>
                  <a:gd name="T38" fmla="*/ 32 w 788"/>
                  <a:gd name="T39" fmla="*/ 232 h 778"/>
                  <a:gd name="T40" fmla="*/ 36 w 788"/>
                  <a:gd name="T41" fmla="*/ 235 h 778"/>
                  <a:gd name="T42" fmla="*/ 44 w 788"/>
                  <a:gd name="T43" fmla="*/ 238 h 778"/>
                  <a:gd name="T44" fmla="*/ 44 w 788"/>
                  <a:gd name="T45" fmla="*/ 245 h 778"/>
                  <a:gd name="T46" fmla="*/ 66 w 788"/>
                  <a:gd name="T47" fmla="*/ 258 h 778"/>
                  <a:gd name="T48" fmla="*/ 78 w 788"/>
                  <a:gd name="T49" fmla="*/ 253 h 778"/>
                  <a:gd name="T50" fmla="*/ 83 w 788"/>
                  <a:gd name="T51" fmla="*/ 247 h 778"/>
                  <a:gd name="T52" fmla="*/ 91 w 788"/>
                  <a:gd name="T53" fmla="*/ 253 h 778"/>
                  <a:gd name="T54" fmla="*/ 110 w 788"/>
                  <a:gd name="T55" fmla="*/ 246 h 778"/>
                  <a:gd name="T56" fmla="*/ 114 w 788"/>
                  <a:gd name="T57" fmla="*/ 237 h 778"/>
                  <a:gd name="T58" fmla="*/ 129 w 788"/>
                  <a:gd name="T59" fmla="*/ 229 h 778"/>
                  <a:gd name="T60" fmla="*/ 143 w 788"/>
                  <a:gd name="T61" fmla="*/ 218 h 778"/>
                  <a:gd name="T62" fmla="*/ 142 w 788"/>
                  <a:gd name="T63" fmla="*/ 205 h 778"/>
                  <a:gd name="T64" fmla="*/ 164 w 788"/>
                  <a:gd name="T65" fmla="*/ 139 h 778"/>
                  <a:gd name="T66" fmla="*/ 173 w 788"/>
                  <a:gd name="T67" fmla="*/ 143 h 778"/>
                  <a:gd name="T68" fmla="*/ 178 w 788"/>
                  <a:gd name="T69" fmla="*/ 150 h 778"/>
                  <a:gd name="T70" fmla="*/ 190 w 788"/>
                  <a:gd name="T71" fmla="*/ 140 h 778"/>
                  <a:gd name="T72" fmla="*/ 199 w 788"/>
                  <a:gd name="T73" fmla="*/ 115 h 778"/>
                  <a:gd name="T74" fmla="*/ 211 w 788"/>
                  <a:gd name="T75" fmla="*/ 108 h 778"/>
                  <a:gd name="T76" fmla="*/ 219 w 788"/>
                  <a:gd name="T77" fmla="*/ 100 h 778"/>
                  <a:gd name="T78" fmla="*/ 226 w 788"/>
                  <a:gd name="T79" fmla="*/ 88 h 778"/>
                  <a:gd name="T80" fmla="*/ 224 w 788"/>
                  <a:gd name="T81" fmla="*/ 83 h 778"/>
                  <a:gd name="T82" fmla="*/ 226 w 788"/>
                  <a:gd name="T83" fmla="*/ 67 h 778"/>
                  <a:gd name="T84" fmla="*/ 255 w 788"/>
                  <a:gd name="T85" fmla="*/ 82 h 778"/>
                  <a:gd name="T86" fmla="*/ 260 w 788"/>
                  <a:gd name="T87" fmla="*/ 82 h 778"/>
                  <a:gd name="T88" fmla="*/ 257 w 788"/>
                  <a:gd name="T89" fmla="*/ 54 h 778"/>
                  <a:gd name="T90" fmla="*/ 252 w 788"/>
                  <a:gd name="T91" fmla="*/ 47 h 778"/>
                  <a:gd name="T92" fmla="*/ 242 w 788"/>
                  <a:gd name="T93" fmla="*/ 49 h 778"/>
                  <a:gd name="T94" fmla="*/ 220 w 788"/>
                  <a:gd name="T95" fmla="*/ 53 h 778"/>
                  <a:gd name="T96" fmla="*/ 211 w 788"/>
                  <a:gd name="T97" fmla="*/ 60 h 778"/>
                  <a:gd name="T98" fmla="*/ 201 w 788"/>
                  <a:gd name="T99" fmla="*/ 55 h 778"/>
                  <a:gd name="T100" fmla="*/ 193 w 788"/>
                  <a:gd name="T101" fmla="*/ 64 h 778"/>
                  <a:gd name="T102" fmla="*/ 184 w 788"/>
                  <a:gd name="T103" fmla="*/ 73 h 778"/>
                  <a:gd name="T104" fmla="*/ 169 w 788"/>
                  <a:gd name="T105" fmla="*/ 87 h 778"/>
                  <a:gd name="T106" fmla="*/ 158 w 788"/>
                  <a:gd name="T107" fmla="*/ 54 h 778"/>
                  <a:gd name="T108" fmla="*/ 89 w 788"/>
                  <a:gd name="T109" fmla="*/ 0 h 778"/>
                  <a:gd name="T110" fmla="*/ 89 w 788"/>
                  <a:gd name="T111" fmla="*/ 0 h 7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88"/>
                  <a:gd name="T169" fmla="*/ 0 h 778"/>
                  <a:gd name="T170" fmla="*/ 788 w 788"/>
                  <a:gd name="T171" fmla="*/ 778 h 77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88" h="778">
                    <a:moveTo>
                      <a:pt x="268" y="1"/>
                    </a:moveTo>
                    <a:lnTo>
                      <a:pt x="263" y="0"/>
                    </a:lnTo>
                    <a:lnTo>
                      <a:pt x="250" y="10"/>
                    </a:lnTo>
                    <a:lnTo>
                      <a:pt x="259" y="33"/>
                    </a:lnTo>
                    <a:lnTo>
                      <a:pt x="235" y="53"/>
                    </a:lnTo>
                    <a:lnTo>
                      <a:pt x="268" y="69"/>
                    </a:lnTo>
                    <a:lnTo>
                      <a:pt x="256" y="148"/>
                    </a:lnTo>
                    <a:lnTo>
                      <a:pt x="249" y="167"/>
                    </a:lnTo>
                    <a:lnTo>
                      <a:pt x="249" y="186"/>
                    </a:lnTo>
                    <a:lnTo>
                      <a:pt x="253" y="196"/>
                    </a:lnTo>
                    <a:lnTo>
                      <a:pt x="254" y="222"/>
                    </a:lnTo>
                    <a:lnTo>
                      <a:pt x="235" y="240"/>
                    </a:lnTo>
                    <a:lnTo>
                      <a:pt x="227" y="244"/>
                    </a:lnTo>
                    <a:lnTo>
                      <a:pt x="194" y="281"/>
                    </a:lnTo>
                    <a:lnTo>
                      <a:pt x="194" y="290"/>
                    </a:lnTo>
                    <a:lnTo>
                      <a:pt x="173" y="295"/>
                    </a:lnTo>
                    <a:lnTo>
                      <a:pt x="159" y="292"/>
                    </a:lnTo>
                    <a:lnTo>
                      <a:pt x="146" y="307"/>
                    </a:lnTo>
                    <a:lnTo>
                      <a:pt x="143" y="316"/>
                    </a:lnTo>
                    <a:lnTo>
                      <a:pt x="128" y="329"/>
                    </a:lnTo>
                    <a:lnTo>
                      <a:pt x="111" y="368"/>
                    </a:lnTo>
                    <a:lnTo>
                      <a:pt x="118" y="395"/>
                    </a:lnTo>
                    <a:lnTo>
                      <a:pt x="97" y="417"/>
                    </a:lnTo>
                    <a:lnTo>
                      <a:pt x="83" y="391"/>
                    </a:lnTo>
                    <a:lnTo>
                      <a:pt x="69" y="391"/>
                    </a:lnTo>
                    <a:lnTo>
                      <a:pt x="52" y="443"/>
                    </a:lnTo>
                    <a:lnTo>
                      <a:pt x="56" y="469"/>
                    </a:lnTo>
                    <a:lnTo>
                      <a:pt x="52" y="492"/>
                    </a:lnTo>
                    <a:lnTo>
                      <a:pt x="40" y="502"/>
                    </a:lnTo>
                    <a:lnTo>
                      <a:pt x="23" y="531"/>
                    </a:lnTo>
                    <a:lnTo>
                      <a:pt x="0" y="533"/>
                    </a:lnTo>
                    <a:lnTo>
                      <a:pt x="5" y="561"/>
                    </a:lnTo>
                    <a:lnTo>
                      <a:pt x="5" y="582"/>
                    </a:lnTo>
                    <a:lnTo>
                      <a:pt x="4" y="594"/>
                    </a:lnTo>
                    <a:lnTo>
                      <a:pt x="7" y="608"/>
                    </a:lnTo>
                    <a:lnTo>
                      <a:pt x="43" y="653"/>
                    </a:lnTo>
                    <a:lnTo>
                      <a:pt x="66" y="688"/>
                    </a:lnTo>
                    <a:lnTo>
                      <a:pt x="71" y="691"/>
                    </a:lnTo>
                    <a:lnTo>
                      <a:pt x="79" y="689"/>
                    </a:lnTo>
                    <a:lnTo>
                      <a:pt x="97" y="698"/>
                    </a:lnTo>
                    <a:lnTo>
                      <a:pt x="102" y="705"/>
                    </a:lnTo>
                    <a:lnTo>
                      <a:pt x="107" y="705"/>
                    </a:lnTo>
                    <a:lnTo>
                      <a:pt x="120" y="714"/>
                    </a:lnTo>
                    <a:lnTo>
                      <a:pt x="131" y="714"/>
                    </a:lnTo>
                    <a:lnTo>
                      <a:pt x="139" y="718"/>
                    </a:lnTo>
                    <a:lnTo>
                      <a:pt x="131" y="737"/>
                    </a:lnTo>
                    <a:lnTo>
                      <a:pt x="159" y="762"/>
                    </a:lnTo>
                    <a:lnTo>
                      <a:pt x="197" y="776"/>
                    </a:lnTo>
                    <a:lnTo>
                      <a:pt x="214" y="778"/>
                    </a:lnTo>
                    <a:lnTo>
                      <a:pt x="235" y="760"/>
                    </a:lnTo>
                    <a:lnTo>
                      <a:pt x="237" y="748"/>
                    </a:lnTo>
                    <a:lnTo>
                      <a:pt x="250" y="741"/>
                    </a:lnTo>
                    <a:lnTo>
                      <a:pt x="265" y="753"/>
                    </a:lnTo>
                    <a:lnTo>
                      <a:pt x="273" y="759"/>
                    </a:lnTo>
                    <a:lnTo>
                      <a:pt x="286" y="756"/>
                    </a:lnTo>
                    <a:lnTo>
                      <a:pt x="330" y="738"/>
                    </a:lnTo>
                    <a:lnTo>
                      <a:pt x="337" y="711"/>
                    </a:lnTo>
                    <a:lnTo>
                      <a:pt x="343" y="711"/>
                    </a:lnTo>
                    <a:lnTo>
                      <a:pt x="353" y="718"/>
                    </a:lnTo>
                    <a:lnTo>
                      <a:pt x="387" y="688"/>
                    </a:lnTo>
                    <a:lnTo>
                      <a:pt x="399" y="695"/>
                    </a:lnTo>
                    <a:lnTo>
                      <a:pt x="428" y="656"/>
                    </a:lnTo>
                    <a:lnTo>
                      <a:pt x="422" y="641"/>
                    </a:lnTo>
                    <a:lnTo>
                      <a:pt x="424" y="616"/>
                    </a:lnTo>
                    <a:lnTo>
                      <a:pt x="453" y="561"/>
                    </a:lnTo>
                    <a:lnTo>
                      <a:pt x="491" y="417"/>
                    </a:lnTo>
                    <a:lnTo>
                      <a:pt x="498" y="416"/>
                    </a:lnTo>
                    <a:lnTo>
                      <a:pt x="518" y="430"/>
                    </a:lnTo>
                    <a:lnTo>
                      <a:pt x="522" y="439"/>
                    </a:lnTo>
                    <a:lnTo>
                      <a:pt x="532" y="450"/>
                    </a:lnTo>
                    <a:lnTo>
                      <a:pt x="555" y="446"/>
                    </a:lnTo>
                    <a:lnTo>
                      <a:pt x="570" y="420"/>
                    </a:lnTo>
                    <a:lnTo>
                      <a:pt x="584" y="365"/>
                    </a:lnTo>
                    <a:lnTo>
                      <a:pt x="596" y="345"/>
                    </a:lnTo>
                    <a:lnTo>
                      <a:pt x="618" y="354"/>
                    </a:lnTo>
                    <a:lnTo>
                      <a:pt x="631" y="323"/>
                    </a:lnTo>
                    <a:lnTo>
                      <a:pt x="645" y="317"/>
                    </a:lnTo>
                    <a:lnTo>
                      <a:pt x="657" y="300"/>
                    </a:lnTo>
                    <a:lnTo>
                      <a:pt x="667" y="271"/>
                    </a:lnTo>
                    <a:lnTo>
                      <a:pt x="676" y="264"/>
                    </a:lnTo>
                    <a:lnTo>
                      <a:pt x="677" y="257"/>
                    </a:lnTo>
                    <a:lnTo>
                      <a:pt x="671" y="250"/>
                    </a:lnTo>
                    <a:lnTo>
                      <a:pt x="674" y="206"/>
                    </a:lnTo>
                    <a:lnTo>
                      <a:pt x="677" y="200"/>
                    </a:lnTo>
                    <a:lnTo>
                      <a:pt x="684" y="195"/>
                    </a:lnTo>
                    <a:lnTo>
                      <a:pt x="764" y="245"/>
                    </a:lnTo>
                    <a:lnTo>
                      <a:pt x="776" y="248"/>
                    </a:lnTo>
                    <a:lnTo>
                      <a:pt x="780" y="245"/>
                    </a:lnTo>
                    <a:lnTo>
                      <a:pt x="788" y="202"/>
                    </a:lnTo>
                    <a:lnTo>
                      <a:pt x="770" y="162"/>
                    </a:lnTo>
                    <a:lnTo>
                      <a:pt x="761" y="160"/>
                    </a:lnTo>
                    <a:lnTo>
                      <a:pt x="754" y="141"/>
                    </a:lnTo>
                    <a:lnTo>
                      <a:pt x="739" y="147"/>
                    </a:lnTo>
                    <a:lnTo>
                      <a:pt x="726" y="147"/>
                    </a:lnTo>
                    <a:lnTo>
                      <a:pt x="713" y="140"/>
                    </a:lnTo>
                    <a:lnTo>
                      <a:pt x="658" y="159"/>
                    </a:lnTo>
                    <a:lnTo>
                      <a:pt x="654" y="174"/>
                    </a:lnTo>
                    <a:lnTo>
                      <a:pt x="631" y="180"/>
                    </a:lnTo>
                    <a:lnTo>
                      <a:pt x="610" y="176"/>
                    </a:lnTo>
                    <a:lnTo>
                      <a:pt x="602" y="166"/>
                    </a:lnTo>
                    <a:lnTo>
                      <a:pt x="592" y="188"/>
                    </a:lnTo>
                    <a:lnTo>
                      <a:pt x="579" y="193"/>
                    </a:lnTo>
                    <a:lnTo>
                      <a:pt x="567" y="214"/>
                    </a:lnTo>
                    <a:lnTo>
                      <a:pt x="551" y="218"/>
                    </a:lnTo>
                    <a:lnTo>
                      <a:pt x="517" y="257"/>
                    </a:lnTo>
                    <a:lnTo>
                      <a:pt x="506" y="262"/>
                    </a:lnTo>
                    <a:lnTo>
                      <a:pt x="498" y="277"/>
                    </a:lnTo>
                    <a:lnTo>
                      <a:pt x="472" y="163"/>
                    </a:lnTo>
                    <a:lnTo>
                      <a:pt x="301" y="196"/>
                    </a:lnTo>
                    <a:lnTo>
                      <a:pt x="268" y="1"/>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31" name="Freeform 184"/>
              <p:cNvSpPr>
                <a:spLocks/>
              </p:cNvSpPr>
              <p:nvPr/>
            </p:nvSpPr>
            <p:spPr bwMode="auto">
              <a:xfrm>
                <a:off x="3066" y="1849"/>
                <a:ext cx="513" cy="222"/>
              </a:xfrm>
              <a:custGeom>
                <a:avLst/>
                <a:gdLst>
                  <a:gd name="T0" fmla="*/ 7 w 1540"/>
                  <a:gd name="T1" fmla="*/ 179 h 667"/>
                  <a:gd name="T2" fmla="*/ 14 w 1540"/>
                  <a:gd name="T3" fmla="*/ 169 h 667"/>
                  <a:gd name="T4" fmla="*/ 20 w 1540"/>
                  <a:gd name="T5" fmla="*/ 156 h 667"/>
                  <a:gd name="T6" fmla="*/ 60 w 1540"/>
                  <a:gd name="T7" fmla="*/ 136 h 667"/>
                  <a:gd name="T8" fmla="*/ 76 w 1540"/>
                  <a:gd name="T9" fmla="*/ 119 h 667"/>
                  <a:gd name="T10" fmla="*/ 83 w 1540"/>
                  <a:gd name="T11" fmla="*/ 115 h 667"/>
                  <a:gd name="T12" fmla="*/ 90 w 1540"/>
                  <a:gd name="T13" fmla="*/ 109 h 667"/>
                  <a:gd name="T14" fmla="*/ 99 w 1540"/>
                  <a:gd name="T15" fmla="*/ 107 h 667"/>
                  <a:gd name="T16" fmla="*/ 121 w 1540"/>
                  <a:gd name="T17" fmla="*/ 99 h 667"/>
                  <a:gd name="T18" fmla="*/ 140 w 1540"/>
                  <a:gd name="T19" fmla="*/ 73 h 667"/>
                  <a:gd name="T20" fmla="*/ 141 w 1540"/>
                  <a:gd name="T21" fmla="*/ 58 h 667"/>
                  <a:gd name="T22" fmla="*/ 156 w 1540"/>
                  <a:gd name="T23" fmla="*/ 56 h 667"/>
                  <a:gd name="T24" fmla="*/ 182 w 1540"/>
                  <a:gd name="T25" fmla="*/ 53 h 667"/>
                  <a:gd name="T26" fmla="*/ 485 w 1540"/>
                  <a:gd name="T27" fmla="*/ 3 h 667"/>
                  <a:gd name="T28" fmla="*/ 493 w 1540"/>
                  <a:gd name="T29" fmla="*/ 9 h 667"/>
                  <a:gd name="T30" fmla="*/ 501 w 1540"/>
                  <a:gd name="T31" fmla="*/ 21 h 667"/>
                  <a:gd name="T32" fmla="*/ 498 w 1540"/>
                  <a:gd name="T33" fmla="*/ 24 h 667"/>
                  <a:gd name="T34" fmla="*/ 490 w 1540"/>
                  <a:gd name="T35" fmla="*/ 23 h 667"/>
                  <a:gd name="T36" fmla="*/ 486 w 1540"/>
                  <a:gd name="T37" fmla="*/ 25 h 667"/>
                  <a:gd name="T38" fmla="*/ 469 w 1540"/>
                  <a:gd name="T39" fmla="*/ 37 h 667"/>
                  <a:gd name="T40" fmla="*/ 453 w 1540"/>
                  <a:gd name="T41" fmla="*/ 49 h 667"/>
                  <a:gd name="T42" fmla="*/ 458 w 1540"/>
                  <a:gd name="T43" fmla="*/ 50 h 667"/>
                  <a:gd name="T44" fmla="*/ 482 w 1540"/>
                  <a:gd name="T45" fmla="*/ 40 h 667"/>
                  <a:gd name="T46" fmla="*/ 490 w 1540"/>
                  <a:gd name="T47" fmla="*/ 47 h 667"/>
                  <a:gd name="T48" fmla="*/ 497 w 1540"/>
                  <a:gd name="T49" fmla="*/ 50 h 667"/>
                  <a:gd name="T50" fmla="*/ 508 w 1540"/>
                  <a:gd name="T51" fmla="*/ 40 h 667"/>
                  <a:gd name="T52" fmla="*/ 513 w 1540"/>
                  <a:gd name="T53" fmla="*/ 62 h 667"/>
                  <a:gd name="T54" fmla="*/ 504 w 1540"/>
                  <a:gd name="T55" fmla="*/ 75 h 667"/>
                  <a:gd name="T56" fmla="*/ 493 w 1540"/>
                  <a:gd name="T57" fmla="*/ 84 h 667"/>
                  <a:gd name="T58" fmla="*/ 475 w 1540"/>
                  <a:gd name="T59" fmla="*/ 85 h 667"/>
                  <a:gd name="T60" fmla="*/ 471 w 1540"/>
                  <a:gd name="T61" fmla="*/ 82 h 667"/>
                  <a:gd name="T62" fmla="*/ 467 w 1540"/>
                  <a:gd name="T63" fmla="*/ 77 h 667"/>
                  <a:gd name="T64" fmla="*/ 465 w 1540"/>
                  <a:gd name="T65" fmla="*/ 91 h 667"/>
                  <a:gd name="T66" fmla="*/ 471 w 1540"/>
                  <a:gd name="T67" fmla="*/ 94 h 667"/>
                  <a:gd name="T68" fmla="*/ 474 w 1540"/>
                  <a:gd name="T69" fmla="*/ 106 h 667"/>
                  <a:gd name="T70" fmla="*/ 453 w 1540"/>
                  <a:gd name="T71" fmla="*/ 119 h 667"/>
                  <a:gd name="T72" fmla="*/ 452 w 1540"/>
                  <a:gd name="T73" fmla="*/ 123 h 667"/>
                  <a:gd name="T74" fmla="*/ 483 w 1540"/>
                  <a:gd name="T75" fmla="*/ 116 h 667"/>
                  <a:gd name="T76" fmla="*/ 491 w 1540"/>
                  <a:gd name="T77" fmla="*/ 116 h 667"/>
                  <a:gd name="T78" fmla="*/ 468 w 1540"/>
                  <a:gd name="T79" fmla="*/ 137 h 667"/>
                  <a:gd name="T80" fmla="*/ 442 w 1540"/>
                  <a:gd name="T81" fmla="*/ 158 h 667"/>
                  <a:gd name="T82" fmla="*/ 438 w 1540"/>
                  <a:gd name="T83" fmla="*/ 161 h 667"/>
                  <a:gd name="T84" fmla="*/ 414 w 1540"/>
                  <a:gd name="T85" fmla="*/ 191 h 667"/>
                  <a:gd name="T86" fmla="*/ 402 w 1540"/>
                  <a:gd name="T87" fmla="*/ 215 h 667"/>
                  <a:gd name="T88" fmla="*/ 296 w 1540"/>
                  <a:gd name="T89" fmla="*/ 167 h 667"/>
                  <a:gd name="T90" fmla="*/ 217 w 1540"/>
                  <a:gd name="T91" fmla="*/ 158 h 667"/>
                  <a:gd name="T92" fmla="*/ 209 w 1540"/>
                  <a:gd name="T93" fmla="*/ 155 h 667"/>
                  <a:gd name="T94" fmla="*/ 129 w 1540"/>
                  <a:gd name="T95" fmla="*/ 162 h 667"/>
                  <a:gd name="T96" fmla="*/ 111 w 1540"/>
                  <a:gd name="T97" fmla="*/ 175 h 667"/>
                  <a:gd name="T98" fmla="*/ 0 w 1540"/>
                  <a:gd name="T99" fmla="*/ 196 h 66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40"/>
                  <a:gd name="T151" fmla="*/ 0 h 667"/>
                  <a:gd name="T152" fmla="*/ 1540 w 1540"/>
                  <a:gd name="T153" fmla="*/ 667 h 66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40" h="667">
                    <a:moveTo>
                      <a:pt x="0" y="589"/>
                    </a:moveTo>
                    <a:lnTo>
                      <a:pt x="4" y="537"/>
                    </a:lnTo>
                    <a:lnTo>
                      <a:pt x="20" y="537"/>
                    </a:lnTo>
                    <a:lnTo>
                      <a:pt x="27" y="536"/>
                    </a:lnTo>
                    <a:lnTo>
                      <a:pt x="41" y="522"/>
                    </a:lnTo>
                    <a:lnTo>
                      <a:pt x="43" y="508"/>
                    </a:lnTo>
                    <a:lnTo>
                      <a:pt x="41" y="500"/>
                    </a:lnTo>
                    <a:lnTo>
                      <a:pt x="48" y="487"/>
                    </a:lnTo>
                    <a:lnTo>
                      <a:pt x="59" y="470"/>
                    </a:lnTo>
                    <a:lnTo>
                      <a:pt x="97" y="455"/>
                    </a:lnTo>
                    <a:lnTo>
                      <a:pt x="137" y="445"/>
                    </a:lnTo>
                    <a:lnTo>
                      <a:pt x="179" y="408"/>
                    </a:lnTo>
                    <a:lnTo>
                      <a:pt x="197" y="401"/>
                    </a:lnTo>
                    <a:lnTo>
                      <a:pt x="220" y="377"/>
                    </a:lnTo>
                    <a:lnTo>
                      <a:pt x="227" y="357"/>
                    </a:lnTo>
                    <a:lnTo>
                      <a:pt x="231" y="354"/>
                    </a:lnTo>
                    <a:lnTo>
                      <a:pt x="241" y="357"/>
                    </a:lnTo>
                    <a:lnTo>
                      <a:pt x="249" y="345"/>
                    </a:lnTo>
                    <a:lnTo>
                      <a:pt x="252" y="341"/>
                    </a:lnTo>
                    <a:lnTo>
                      <a:pt x="266" y="327"/>
                    </a:lnTo>
                    <a:lnTo>
                      <a:pt x="271" y="328"/>
                    </a:lnTo>
                    <a:lnTo>
                      <a:pt x="282" y="335"/>
                    </a:lnTo>
                    <a:lnTo>
                      <a:pt x="297" y="328"/>
                    </a:lnTo>
                    <a:lnTo>
                      <a:pt x="298" y="322"/>
                    </a:lnTo>
                    <a:lnTo>
                      <a:pt x="321" y="305"/>
                    </a:lnTo>
                    <a:lnTo>
                      <a:pt x="336" y="298"/>
                    </a:lnTo>
                    <a:lnTo>
                      <a:pt x="364" y="296"/>
                    </a:lnTo>
                    <a:lnTo>
                      <a:pt x="394" y="246"/>
                    </a:lnTo>
                    <a:lnTo>
                      <a:pt x="418" y="231"/>
                    </a:lnTo>
                    <a:lnTo>
                      <a:pt x="420" y="218"/>
                    </a:lnTo>
                    <a:lnTo>
                      <a:pt x="423" y="204"/>
                    </a:lnTo>
                    <a:lnTo>
                      <a:pt x="421" y="186"/>
                    </a:lnTo>
                    <a:lnTo>
                      <a:pt x="424" y="173"/>
                    </a:lnTo>
                    <a:lnTo>
                      <a:pt x="424" y="168"/>
                    </a:lnTo>
                    <a:lnTo>
                      <a:pt x="473" y="159"/>
                    </a:lnTo>
                    <a:lnTo>
                      <a:pt x="469" y="168"/>
                    </a:lnTo>
                    <a:lnTo>
                      <a:pt x="518" y="163"/>
                    </a:lnTo>
                    <a:lnTo>
                      <a:pt x="537" y="157"/>
                    </a:lnTo>
                    <a:lnTo>
                      <a:pt x="546" y="160"/>
                    </a:lnTo>
                    <a:lnTo>
                      <a:pt x="1009" y="85"/>
                    </a:lnTo>
                    <a:lnTo>
                      <a:pt x="1449" y="0"/>
                    </a:lnTo>
                    <a:lnTo>
                      <a:pt x="1456" y="9"/>
                    </a:lnTo>
                    <a:lnTo>
                      <a:pt x="1459" y="16"/>
                    </a:lnTo>
                    <a:lnTo>
                      <a:pt x="1472" y="23"/>
                    </a:lnTo>
                    <a:lnTo>
                      <a:pt x="1481" y="26"/>
                    </a:lnTo>
                    <a:lnTo>
                      <a:pt x="1488" y="36"/>
                    </a:lnTo>
                    <a:lnTo>
                      <a:pt x="1494" y="43"/>
                    </a:lnTo>
                    <a:lnTo>
                      <a:pt x="1503" y="64"/>
                    </a:lnTo>
                    <a:lnTo>
                      <a:pt x="1500" y="71"/>
                    </a:lnTo>
                    <a:lnTo>
                      <a:pt x="1501" y="72"/>
                    </a:lnTo>
                    <a:lnTo>
                      <a:pt x="1494" y="72"/>
                    </a:lnTo>
                    <a:lnTo>
                      <a:pt x="1492" y="66"/>
                    </a:lnTo>
                    <a:lnTo>
                      <a:pt x="1479" y="69"/>
                    </a:lnTo>
                    <a:lnTo>
                      <a:pt x="1470" y="69"/>
                    </a:lnTo>
                    <a:lnTo>
                      <a:pt x="1462" y="66"/>
                    </a:lnTo>
                    <a:lnTo>
                      <a:pt x="1455" y="68"/>
                    </a:lnTo>
                    <a:lnTo>
                      <a:pt x="1459" y="76"/>
                    </a:lnTo>
                    <a:lnTo>
                      <a:pt x="1458" y="81"/>
                    </a:lnTo>
                    <a:lnTo>
                      <a:pt x="1417" y="100"/>
                    </a:lnTo>
                    <a:lnTo>
                      <a:pt x="1408" y="110"/>
                    </a:lnTo>
                    <a:lnTo>
                      <a:pt x="1392" y="124"/>
                    </a:lnTo>
                    <a:lnTo>
                      <a:pt x="1366" y="128"/>
                    </a:lnTo>
                    <a:lnTo>
                      <a:pt x="1361" y="146"/>
                    </a:lnTo>
                    <a:lnTo>
                      <a:pt x="1361" y="150"/>
                    </a:lnTo>
                    <a:lnTo>
                      <a:pt x="1366" y="152"/>
                    </a:lnTo>
                    <a:lnTo>
                      <a:pt x="1375" y="150"/>
                    </a:lnTo>
                    <a:lnTo>
                      <a:pt x="1403" y="137"/>
                    </a:lnTo>
                    <a:lnTo>
                      <a:pt x="1430" y="130"/>
                    </a:lnTo>
                    <a:lnTo>
                      <a:pt x="1446" y="120"/>
                    </a:lnTo>
                    <a:lnTo>
                      <a:pt x="1472" y="121"/>
                    </a:lnTo>
                    <a:lnTo>
                      <a:pt x="1475" y="124"/>
                    </a:lnTo>
                    <a:lnTo>
                      <a:pt x="1472" y="140"/>
                    </a:lnTo>
                    <a:lnTo>
                      <a:pt x="1475" y="147"/>
                    </a:lnTo>
                    <a:lnTo>
                      <a:pt x="1482" y="152"/>
                    </a:lnTo>
                    <a:lnTo>
                      <a:pt x="1492" y="149"/>
                    </a:lnTo>
                    <a:lnTo>
                      <a:pt x="1495" y="140"/>
                    </a:lnTo>
                    <a:lnTo>
                      <a:pt x="1511" y="121"/>
                    </a:lnTo>
                    <a:lnTo>
                      <a:pt x="1526" y="121"/>
                    </a:lnTo>
                    <a:lnTo>
                      <a:pt x="1534" y="142"/>
                    </a:lnTo>
                    <a:lnTo>
                      <a:pt x="1537" y="176"/>
                    </a:lnTo>
                    <a:lnTo>
                      <a:pt x="1540" y="186"/>
                    </a:lnTo>
                    <a:lnTo>
                      <a:pt x="1540" y="194"/>
                    </a:lnTo>
                    <a:lnTo>
                      <a:pt x="1518" y="211"/>
                    </a:lnTo>
                    <a:lnTo>
                      <a:pt x="1513" y="225"/>
                    </a:lnTo>
                    <a:lnTo>
                      <a:pt x="1510" y="234"/>
                    </a:lnTo>
                    <a:lnTo>
                      <a:pt x="1492" y="247"/>
                    </a:lnTo>
                    <a:lnTo>
                      <a:pt x="1481" y="253"/>
                    </a:lnTo>
                    <a:lnTo>
                      <a:pt x="1466" y="261"/>
                    </a:lnTo>
                    <a:lnTo>
                      <a:pt x="1437" y="260"/>
                    </a:lnTo>
                    <a:lnTo>
                      <a:pt x="1427" y="256"/>
                    </a:lnTo>
                    <a:lnTo>
                      <a:pt x="1423" y="260"/>
                    </a:lnTo>
                    <a:lnTo>
                      <a:pt x="1420" y="260"/>
                    </a:lnTo>
                    <a:lnTo>
                      <a:pt x="1414" y="246"/>
                    </a:lnTo>
                    <a:lnTo>
                      <a:pt x="1414" y="238"/>
                    </a:lnTo>
                    <a:lnTo>
                      <a:pt x="1410" y="234"/>
                    </a:lnTo>
                    <a:lnTo>
                      <a:pt x="1403" y="231"/>
                    </a:lnTo>
                    <a:lnTo>
                      <a:pt x="1397" y="237"/>
                    </a:lnTo>
                    <a:lnTo>
                      <a:pt x="1403" y="263"/>
                    </a:lnTo>
                    <a:lnTo>
                      <a:pt x="1397" y="272"/>
                    </a:lnTo>
                    <a:lnTo>
                      <a:pt x="1394" y="267"/>
                    </a:lnTo>
                    <a:lnTo>
                      <a:pt x="1403" y="280"/>
                    </a:lnTo>
                    <a:lnTo>
                      <a:pt x="1414" y="282"/>
                    </a:lnTo>
                    <a:lnTo>
                      <a:pt x="1427" y="296"/>
                    </a:lnTo>
                    <a:lnTo>
                      <a:pt x="1418" y="311"/>
                    </a:lnTo>
                    <a:lnTo>
                      <a:pt x="1423" y="319"/>
                    </a:lnTo>
                    <a:lnTo>
                      <a:pt x="1391" y="361"/>
                    </a:lnTo>
                    <a:lnTo>
                      <a:pt x="1381" y="363"/>
                    </a:lnTo>
                    <a:lnTo>
                      <a:pt x="1361" y="357"/>
                    </a:lnTo>
                    <a:lnTo>
                      <a:pt x="1348" y="357"/>
                    </a:lnTo>
                    <a:lnTo>
                      <a:pt x="1346" y="363"/>
                    </a:lnTo>
                    <a:lnTo>
                      <a:pt x="1358" y="371"/>
                    </a:lnTo>
                    <a:lnTo>
                      <a:pt x="1394" y="370"/>
                    </a:lnTo>
                    <a:lnTo>
                      <a:pt x="1417" y="363"/>
                    </a:lnTo>
                    <a:lnTo>
                      <a:pt x="1449" y="348"/>
                    </a:lnTo>
                    <a:lnTo>
                      <a:pt x="1453" y="335"/>
                    </a:lnTo>
                    <a:lnTo>
                      <a:pt x="1462" y="339"/>
                    </a:lnTo>
                    <a:lnTo>
                      <a:pt x="1474" y="349"/>
                    </a:lnTo>
                    <a:lnTo>
                      <a:pt x="1462" y="377"/>
                    </a:lnTo>
                    <a:lnTo>
                      <a:pt x="1436" y="406"/>
                    </a:lnTo>
                    <a:lnTo>
                      <a:pt x="1404" y="412"/>
                    </a:lnTo>
                    <a:lnTo>
                      <a:pt x="1392" y="419"/>
                    </a:lnTo>
                    <a:lnTo>
                      <a:pt x="1356" y="423"/>
                    </a:lnTo>
                    <a:lnTo>
                      <a:pt x="1326" y="474"/>
                    </a:lnTo>
                    <a:lnTo>
                      <a:pt x="1313" y="475"/>
                    </a:lnTo>
                    <a:lnTo>
                      <a:pt x="1313" y="482"/>
                    </a:lnTo>
                    <a:lnTo>
                      <a:pt x="1314" y="484"/>
                    </a:lnTo>
                    <a:lnTo>
                      <a:pt x="1280" y="507"/>
                    </a:lnTo>
                    <a:lnTo>
                      <a:pt x="1261" y="530"/>
                    </a:lnTo>
                    <a:lnTo>
                      <a:pt x="1242" y="574"/>
                    </a:lnTo>
                    <a:lnTo>
                      <a:pt x="1232" y="626"/>
                    </a:lnTo>
                    <a:lnTo>
                      <a:pt x="1223" y="640"/>
                    </a:lnTo>
                    <a:lnTo>
                      <a:pt x="1206" y="646"/>
                    </a:lnTo>
                    <a:lnTo>
                      <a:pt x="1133" y="660"/>
                    </a:lnTo>
                    <a:lnTo>
                      <a:pt x="1126" y="667"/>
                    </a:lnTo>
                    <a:lnTo>
                      <a:pt x="889" y="503"/>
                    </a:lnTo>
                    <a:lnTo>
                      <a:pt x="689" y="529"/>
                    </a:lnTo>
                    <a:lnTo>
                      <a:pt x="683" y="501"/>
                    </a:lnTo>
                    <a:lnTo>
                      <a:pt x="650" y="474"/>
                    </a:lnTo>
                    <a:lnTo>
                      <a:pt x="632" y="482"/>
                    </a:lnTo>
                    <a:lnTo>
                      <a:pt x="625" y="474"/>
                    </a:lnTo>
                    <a:lnTo>
                      <a:pt x="628" y="467"/>
                    </a:lnTo>
                    <a:lnTo>
                      <a:pt x="627" y="460"/>
                    </a:lnTo>
                    <a:lnTo>
                      <a:pt x="394" y="487"/>
                    </a:lnTo>
                    <a:lnTo>
                      <a:pt x="386" y="487"/>
                    </a:lnTo>
                    <a:lnTo>
                      <a:pt x="382" y="494"/>
                    </a:lnTo>
                    <a:lnTo>
                      <a:pt x="334" y="516"/>
                    </a:lnTo>
                    <a:lnTo>
                      <a:pt x="333" y="526"/>
                    </a:lnTo>
                    <a:lnTo>
                      <a:pt x="317" y="526"/>
                    </a:lnTo>
                    <a:lnTo>
                      <a:pt x="266" y="552"/>
                    </a:lnTo>
                    <a:lnTo>
                      <a:pt x="0" y="589"/>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32" name="Freeform 185"/>
              <p:cNvSpPr>
                <a:spLocks/>
              </p:cNvSpPr>
              <p:nvPr/>
            </p:nvSpPr>
            <p:spPr bwMode="auto">
              <a:xfrm>
                <a:off x="3308" y="1615"/>
                <a:ext cx="268" cy="128"/>
              </a:xfrm>
              <a:custGeom>
                <a:avLst/>
                <a:gdLst>
                  <a:gd name="T0" fmla="*/ 155 w 803"/>
                  <a:gd name="T1" fmla="*/ 9 h 386"/>
                  <a:gd name="T2" fmla="*/ 9 w 803"/>
                  <a:gd name="T3" fmla="*/ 76 h 386"/>
                  <a:gd name="T4" fmla="*/ 15 w 803"/>
                  <a:gd name="T5" fmla="*/ 70 h 386"/>
                  <a:gd name="T6" fmla="*/ 32 w 803"/>
                  <a:gd name="T7" fmla="*/ 55 h 386"/>
                  <a:gd name="T8" fmla="*/ 40 w 803"/>
                  <a:gd name="T9" fmla="*/ 47 h 386"/>
                  <a:gd name="T10" fmla="*/ 46 w 803"/>
                  <a:gd name="T11" fmla="*/ 43 h 386"/>
                  <a:gd name="T12" fmla="*/ 61 w 803"/>
                  <a:gd name="T13" fmla="*/ 42 h 386"/>
                  <a:gd name="T14" fmla="*/ 80 w 803"/>
                  <a:gd name="T15" fmla="*/ 31 h 386"/>
                  <a:gd name="T16" fmla="*/ 89 w 803"/>
                  <a:gd name="T17" fmla="*/ 33 h 386"/>
                  <a:gd name="T18" fmla="*/ 96 w 803"/>
                  <a:gd name="T19" fmla="*/ 37 h 386"/>
                  <a:gd name="T20" fmla="*/ 105 w 803"/>
                  <a:gd name="T21" fmla="*/ 51 h 386"/>
                  <a:gd name="T22" fmla="*/ 115 w 803"/>
                  <a:gd name="T23" fmla="*/ 53 h 386"/>
                  <a:gd name="T24" fmla="*/ 117 w 803"/>
                  <a:gd name="T25" fmla="*/ 60 h 386"/>
                  <a:gd name="T26" fmla="*/ 134 w 803"/>
                  <a:gd name="T27" fmla="*/ 67 h 386"/>
                  <a:gd name="T28" fmla="*/ 146 w 803"/>
                  <a:gd name="T29" fmla="*/ 75 h 386"/>
                  <a:gd name="T30" fmla="*/ 151 w 803"/>
                  <a:gd name="T31" fmla="*/ 85 h 386"/>
                  <a:gd name="T32" fmla="*/ 139 w 803"/>
                  <a:gd name="T33" fmla="*/ 109 h 386"/>
                  <a:gd name="T34" fmla="*/ 149 w 803"/>
                  <a:gd name="T35" fmla="*/ 118 h 386"/>
                  <a:gd name="T36" fmla="*/ 162 w 803"/>
                  <a:gd name="T37" fmla="*/ 120 h 386"/>
                  <a:gd name="T38" fmla="*/ 166 w 803"/>
                  <a:gd name="T39" fmla="*/ 119 h 386"/>
                  <a:gd name="T40" fmla="*/ 182 w 803"/>
                  <a:gd name="T41" fmla="*/ 118 h 386"/>
                  <a:gd name="T42" fmla="*/ 200 w 803"/>
                  <a:gd name="T43" fmla="*/ 125 h 386"/>
                  <a:gd name="T44" fmla="*/ 202 w 803"/>
                  <a:gd name="T45" fmla="*/ 122 h 386"/>
                  <a:gd name="T46" fmla="*/ 195 w 803"/>
                  <a:gd name="T47" fmla="*/ 111 h 386"/>
                  <a:gd name="T48" fmla="*/ 189 w 803"/>
                  <a:gd name="T49" fmla="*/ 108 h 386"/>
                  <a:gd name="T50" fmla="*/ 191 w 803"/>
                  <a:gd name="T51" fmla="*/ 106 h 386"/>
                  <a:gd name="T52" fmla="*/ 187 w 803"/>
                  <a:gd name="T53" fmla="*/ 101 h 386"/>
                  <a:gd name="T54" fmla="*/ 178 w 803"/>
                  <a:gd name="T55" fmla="*/ 81 h 386"/>
                  <a:gd name="T56" fmla="*/ 176 w 803"/>
                  <a:gd name="T57" fmla="*/ 69 h 386"/>
                  <a:gd name="T58" fmla="*/ 178 w 803"/>
                  <a:gd name="T59" fmla="*/ 52 h 386"/>
                  <a:gd name="T60" fmla="*/ 175 w 803"/>
                  <a:gd name="T61" fmla="*/ 46 h 386"/>
                  <a:gd name="T62" fmla="*/ 178 w 803"/>
                  <a:gd name="T63" fmla="*/ 40 h 386"/>
                  <a:gd name="T64" fmla="*/ 189 w 803"/>
                  <a:gd name="T65" fmla="*/ 29 h 386"/>
                  <a:gd name="T66" fmla="*/ 194 w 803"/>
                  <a:gd name="T67" fmla="*/ 16 h 386"/>
                  <a:gd name="T68" fmla="*/ 202 w 803"/>
                  <a:gd name="T69" fmla="*/ 20 h 386"/>
                  <a:gd name="T70" fmla="*/ 195 w 803"/>
                  <a:gd name="T71" fmla="*/ 34 h 386"/>
                  <a:gd name="T72" fmla="*/ 188 w 803"/>
                  <a:gd name="T73" fmla="*/ 45 h 386"/>
                  <a:gd name="T74" fmla="*/ 196 w 803"/>
                  <a:gd name="T75" fmla="*/ 53 h 386"/>
                  <a:gd name="T76" fmla="*/ 198 w 803"/>
                  <a:gd name="T77" fmla="*/ 69 h 386"/>
                  <a:gd name="T78" fmla="*/ 192 w 803"/>
                  <a:gd name="T79" fmla="*/ 76 h 386"/>
                  <a:gd name="T80" fmla="*/ 200 w 803"/>
                  <a:gd name="T81" fmla="*/ 82 h 386"/>
                  <a:gd name="T82" fmla="*/ 200 w 803"/>
                  <a:gd name="T83" fmla="*/ 92 h 386"/>
                  <a:gd name="T84" fmla="*/ 202 w 803"/>
                  <a:gd name="T85" fmla="*/ 103 h 386"/>
                  <a:gd name="T86" fmla="*/ 214 w 803"/>
                  <a:gd name="T87" fmla="*/ 108 h 386"/>
                  <a:gd name="T88" fmla="*/ 222 w 803"/>
                  <a:gd name="T89" fmla="*/ 106 h 386"/>
                  <a:gd name="T90" fmla="*/ 223 w 803"/>
                  <a:gd name="T91" fmla="*/ 112 h 386"/>
                  <a:gd name="T92" fmla="*/ 228 w 803"/>
                  <a:gd name="T93" fmla="*/ 123 h 386"/>
                  <a:gd name="T94" fmla="*/ 238 w 803"/>
                  <a:gd name="T95" fmla="*/ 127 h 386"/>
                  <a:gd name="T96" fmla="*/ 243 w 803"/>
                  <a:gd name="T97" fmla="*/ 122 h 386"/>
                  <a:gd name="T98" fmla="*/ 262 w 803"/>
                  <a:gd name="T99" fmla="*/ 113 h 386"/>
                  <a:gd name="T100" fmla="*/ 268 w 803"/>
                  <a:gd name="T101" fmla="*/ 85 h 386"/>
                  <a:gd name="T102" fmla="*/ 231 w 803"/>
                  <a:gd name="T103" fmla="*/ 90 h 386"/>
                  <a:gd name="T104" fmla="*/ 204 w 803"/>
                  <a:gd name="T105" fmla="*/ 0 h 38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03"/>
                  <a:gd name="T160" fmla="*/ 0 h 386"/>
                  <a:gd name="T161" fmla="*/ 803 w 803"/>
                  <a:gd name="T162" fmla="*/ 386 h 38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03" h="386">
                    <a:moveTo>
                      <a:pt x="610" y="0"/>
                    </a:moveTo>
                    <a:lnTo>
                      <a:pt x="463" y="26"/>
                    </a:lnTo>
                    <a:lnTo>
                      <a:pt x="0" y="116"/>
                    </a:lnTo>
                    <a:lnTo>
                      <a:pt x="26" y="230"/>
                    </a:lnTo>
                    <a:lnTo>
                      <a:pt x="34" y="215"/>
                    </a:lnTo>
                    <a:lnTo>
                      <a:pt x="45" y="210"/>
                    </a:lnTo>
                    <a:lnTo>
                      <a:pt x="79" y="171"/>
                    </a:lnTo>
                    <a:lnTo>
                      <a:pt x="95" y="167"/>
                    </a:lnTo>
                    <a:lnTo>
                      <a:pt x="107" y="146"/>
                    </a:lnTo>
                    <a:lnTo>
                      <a:pt x="120" y="141"/>
                    </a:lnTo>
                    <a:lnTo>
                      <a:pt x="130" y="119"/>
                    </a:lnTo>
                    <a:lnTo>
                      <a:pt x="138" y="129"/>
                    </a:lnTo>
                    <a:lnTo>
                      <a:pt x="159" y="133"/>
                    </a:lnTo>
                    <a:lnTo>
                      <a:pt x="182" y="127"/>
                    </a:lnTo>
                    <a:lnTo>
                      <a:pt x="186" y="112"/>
                    </a:lnTo>
                    <a:lnTo>
                      <a:pt x="241" y="93"/>
                    </a:lnTo>
                    <a:lnTo>
                      <a:pt x="254" y="100"/>
                    </a:lnTo>
                    <a:lnTo>
                      <a:pt x="267" y="100"/>
                    </a:lnTo>
                    <a:lnTo>
                      <a:pt x="282" y="94"/>
                    </a:lnTo>
                    <a:lnTo>
                      <a:pt x="289" y="113"/>
                    </a:lnTo>
                    <a:lnTo>
                      <a:pt x="298" y="115"/>
                    </a:lnTo>
                    <a:lnTo>
                      <a:pt x="316" y="155"/>
                    </a:lnTo>
                    <a:lnTo>
                      <a:pt x="330" y="155"/>
                    </a:lnTo>
                    <a:lnTo>
                      <a:pt x="344" y="159"/>
                    </a:lnTo>
                    <a:lnTo>
                      <a:pt x="361" y="165"/>
                    </a:lnTo>
                    <a:lnTo>
                      <a:pt x="351" y="182"/>
                    </a:lnTo>
                    <a:lnTo>
                      <a:pt x="370" y="203"/>
                    </a:lnTo>
                    <a:lnTo>
                      <a:pt x="402" y="203"/>
                    </a:lnTo>
                    <a:lnTo>
                      <a:pt x="418" y="219"/>
                    </a:lnTo>
                    <a:lnTo>
                      <a:pt x="438" y="227"/>
                    </a:lnTo>
                    <a:lnTo>
                      <a:pt x="454" y="246"/>
                    </a:lnTo>
                    <a:lnTo>
                      <a:pt x="451" y="256"/>
                    </a:lnTo>
                    <a:lnTo>
                      <a:pt x="431" y="295"/>
                    </a:lnTo>
                    <a:lnTo>
                      <a:pt x="416" y="330"/>
                    </a:lnTo>
                    <a:lnTo>
                      <a:pt x="420" y="353"/>
                    </a:lnTo>
                    <a:lnTo>
                      <a:pt x="446" y="356"/>
                    </a:lnTo>
                    <a:lnTo>
                      <a:pt x="468" y="341"/>
                    </a:lnTo>
                    <a:lnTo>
                      <a:pt x="486" y="362"/>
                    </a:lnTo>
                    <a:lnTo>
                      <a:pt x="496" y="367"/>
                    </a:lnTo>
                    <a:lnTo>
                      <a:pt x="496" y="360"/>
                    </a:lnTo>
                    <a:lnTo>
                      <a:pt x="518" y="356"/>
                    </a:lnTo>
                    <a:lnTo>
                      <a:pt x="544" y="357"/>
                    </a:lnTo>
                    <a:lnTo>
                      <a:pt x="580" y="369"/>
                    </a:lnTo>
                    <a:lnTo>
                      <a:pt x="598" y="377"/>
                    </a:lnTo>
                    <a:lnTo>
                      <a:pt x="605" y="376"/>
                    </a:lnTo>
                    <a:lnTo>
                      <a:pt x="606" y="369"/>
                    </a:lnTo>
                    <a:lnTo>
                      <a:pt x="598" y="360"/>
                    </a:lnTo>
                    <a:lnTo>
                      <a:pt x="583" y="334"/>
                    </a:lnTo>
                    <a:lnTo>
                      <a:pt x="567" y="331"/>
                    </a:lnTo>
                    <a:lnTo>
                      <a:pt x="565" y="327"/>
                    </a:lnTo>
                    <a:lnTo>
                      <a:pt x="567" y="321"/>
                    </a:lnTo>
                    <a:lnTo>
                      <a:pt x="572" y="321"/>
                    </a:lnTo>
                    <a:lnTo>
                      <a:pt x="579" y="312"/>
                    </a:lnTo>
                    <a:lnTo>
                      <a:pt x="560" y="305"/>
                    </a:lnTo>
                    <a:lnTo>
                      <a:pt x="547" y="282"/>
                    </a:lnTo>
                    <a:lnTo>
                      <a:pt x="534" y="245"/>
                    </a:lnTo>
                    <a:lnTo>
                      <a:pt x="531" y="229"/>
                    </a:lnTo>
                    <a:lnTo>
                      <a:pt x="527" y="207"/>
                    </a:lnTo>
                    <a:lnTo>
                      <a:pt x="534" y="168"/>
                    </a:lnTo>
                    <a:lnTo>
                      <a:pt x="532" y="156"/>
                    </a:lnTo>
                    <a:lnTo>
                      <a:pt x="525" y="149"/>
                    </a:lnTo>
                    <a:lnTo>
                      <a:pt x="524" y="139"/>
                    </a:lnTo>
                    <a:lnTo>
                      <a:pt x="527" y="130"/>
                    </a:lnTo>
                    <a:lnTo>
                      <a:pt x="532" y="122"/>
                    </a:lnTo>
                    <a:lnTo>
                      <a:pt x="538" y="107"/>
                    </a:lnTo>
                    <a:lnTo>
                      <a:pt x="567" y="86"/>
                    </a:lnTo>
                    <a:lnTo>
                      <a:pt x="572" y="78"/>
                    </a:lnTo>
                    <a:lnTo>
                      <a:pt x="580" y="49"/>
                    </a:lnTo>
                    <a:lnTo>
                      <a:pt x="599" y="51"/>
                    </a:lnTo>
                    <a:lnTo>
                      <a:pt x="606" y="61"/>
                    </a:lnTo>
                    <a:lnTo>
                      <a:pt x="593" y="86"/>
                    </a:lnTo>
                    <a:lnTo>
                      <a:pt x="583" y="103"/>
                    </a:lnTo>
                    <a:lnTo>
                      <a:pt x="572" y="116"/>
                    </a:lnTo>
                    <a:lnTo>
                      <a:pt x="563" y="136"/>
                    </a:lnTo>
                    <a:lnTo>
                      <a:pt x="572" y="155"/>
                    </a:lnTo>
                    <a:lnTo>
                      <a:pt x="586" y="159"/>
                    </a:lnTo>
                    <a:lnTo>
                      <a:pt x="595" y="201"/>
                    </a:lnTo>
                    <a:lnTo>
                      <a:pt x="593" y="208"/>
                    </a:lnTo>
                    <a:lnTo>
                      <a:pt x="570" y="223"/>
                    </a:lnTo>
                    <a:lnTo>
                      <a:pt x="574" y="230"/>
                    </a:lnTo>
                    <a:lnTo>
                      <a:pt x="593" y="237"/>
                    </a:lnTo>
                    <a:lnTo>
                      <a:pt x="598" y="246"/>
                    </a:lnTo>
                    <a:lnTo>
                      <a:pt x="593" y="265"/>
                    </a:lnTo>
                    <a:lnTo>
                      <a:pt x="598" y="276"/>
                    </a:lnTo>
                    <a:lnTo>
                      <a:pt x="596" y="286"/>
                    </a:lnTo>
                    <a:lnTo>
                      <a:pt x="606" y="311"/>
                    </a:lnTo>
                    <a:lnTo>
                      <a:pt x="631" y="327"/>
                    </a:lnTo>
                    <a:lnTo>
                      <a:pt x="642" y="327"/>
                    </a:lnTo>
                    <a:lnTo>
                      <a:pt x="651" y="321"/>
                    </a:lnTo>
                    <a:lnTo>
                      <a:pt x="665" y="321"/>
                    </a:lnTo>
                    <a:lnTo>
                      <a:pt x="673" y="324"/>
                    </a:lnTo>
                    <a:lnTo>
                      <a:pt x="668" y="338"/>
                    </a:lnTo>
                    <a:lnTo>
                      <a:pt x="683" y="362"/>
                    </a:lnTo>
                    <a:lnTo>
                      <a:pt x="683" y="370"/>
                    </a:lnTo>
                    <a:lnTo>
                      <a:pt x="691" y="385"/>
                    </a:lnTo>
                    <a:lnTo>
                      <a:pt x="712" y="383"/>
                    </a:lnTo>
                    <a:lnTo>
                      <a:pt x="715" y="386"/>
                    </a:lnTo>
                    <a:lnTo>
                      <a:pt x="728" y="369"/>
                    </a:lnTo>
                    <a:lnTo>
                      <a:pt x="784" y="350"/>
                    </a:lnTo>
                    <a:lnTo>
                      <a:pt x="786" y="341"/>
                    </a:lnTo>
                    <a:lnTo>
                      <a:pt x="790" y="327"/>
                    </a:lnTo>
                    <a:lnTo>
                      <a:pt x="803" y="255"/>
                    </a:lnTo>
                    <a:lnTo>
                      <a:pt x="802" y="248"/>
                    </a:lnTo>
                    <a:lnTo>
                      <a:pt x="691" y="272"/>
                    </a:lnTo>
                    <a:lnTo>
                      <a:pt x="610"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33" name="Freeform 186"/>
              <p:cNvSpPr>
                <a:spLocks/>
              </p:cNvSpPr>
              <p:nvPr/>
            </p:nvSpPr>
            <p:spPr bwMode="auto">
              <a:xfrm>
                <a:off x="3110" y="1664"/>
                <a:ext cx="445" cy="255"/>
              </a:xfrm>
              <a:custGeom>
                <a:avLst/>
                <a:gdLst>
                  <a:gd name="T0" fmla="*/ 138 w 1333"/>
                  <a:gd name="T1" fmla="*/ 239 h 764"/>
                  <a:gd name="T2" fmla="*/ 112 w 1333"/>
                  <a:gd name="T3" fmla="*/ 241 h 764"/>
                  <a:gd name="T4" fmla="*/ 97 w 1333"/>
                  <a:gd name="T5" fmla="*/ 243 h 764"/>
                  <a:gd name="T6" fmla="*/ 25 w 1333"/>
                  <a:gd name="T7" fmla="*/ 241 h 764"/>
                  <a:gd name="T8" fmla="*/ 39 w 1333"/>
                  <a:gd name="T9" fmla="*/ 223 h 764"/>
                  <a:gd name="T10" fmla="*/ 47 w 1333"/>
                  <a:gd name="T11" fmla="*/ 210 h 764"/>
                  <a:gd name="T12" fmla="*/ 84 w 1333"/>
                  <a:gd name="T13" fmla="*/ 173 h 764"/>
                  <a:gd name="T14" fmla="*/ 94 w 1333"/>
                  <a:gd name="T15" fmla="*/ 189 h 764"/>
                  <a:gd name="T16" fmla="*/ 119 w 1333"/>
                  <a:gd name="T17" fmla="*/ 189 h 764"/>
                  <a:gd name="T18" fmla="*/ 129 w 1333"/>
                  <a:gd name="T19" fmla="*/ 186 h 764"/>
                  <a:gd name="T20" fmla="*/ 151 w 1333"/>
                  <a:gd name="T21" fmla="*/ 181 h 764"/>
                  <a:gd name="T22" fmla="*/ 159 w 1333"/>
                  <a:gd name="T23" fmla="*/ 175 h 764"/>
                  <a:gd name="T24" fmla="*/ 184 w 1333"/>
                  <a:gd name="T25" fmla="*/ 154 h 764"/>
                  <a:gd name="T26" fmla="*/ 192 w 1333"/>
                  <a:gd name="T27" fmla="*/ 122 h 764"/>
                  <a:gd name="T28" fmla="*/ 214 w 1333"/>
                  <a:gd name="T29" fmla="*/ 78 h 764"/>
                  <a:gd name="T30" fmla="*/ 226 w 1333"/>
                  <a:gd name="T31" fmla="*/ 84 h 764"/>
                  <a:gd name="T32" fmla="*/ 240 w 1333"/>
                  <a:gd name="T33" fmla="*/ 50 h 764"/>
                  <a:gd name="T34" fmla="*/ 256 w 1333"/>
                  <a:gd name="T35" fmla="*/ 41 h 764"/>
                  <a:gd name="T36" fmla="*/ 266 w 1333"/>
                  <a:gd name="T37" fmla="*/ 23 h 764"/>
                  <a:gd name="T38" fmla="*/ 266 w 1333"/>
                  <a:gd name="T39" fmla="*/ 4 h 764"/>
                  <a:gd name="T40" fmla="*/ 296 w 1333"/>
                  <a:gd name="T41" fmla="*/ 17 h 764"/>
                  <a:gd name="T42" fmla="*/ 304 w 1333"/>
                  <a:gd name="T43" fmla="*/ 2 h 764"/>
                  <a:gd name="T44" fmla="*/ 319 w 1333"/>
                  <a:gd name="T45" fmla="*/ 6 h 764"/>
                  <a:gd name="T46" fmla="*/ 332 w 1333"/>
                  <a:gd name="T47" fmla="*/ 18 h 764"/>
                  <a:gd name="T48" fmla="*/ 350 w 1333"/>
                  <a:gd name="T49" fmla="*/ 33 h 764"/>
                  <a:gd name="T50" fmla="*/ 337 w 1333"/>
                  <a:gd name="T51" fmla="*/ 61 h 764"/>
                  <a:gd name="T52" fmla="*/ 355 w 1333"/>
                  <a:gd name="T53" fmla="*/ 64 h 764"/>
                  <a:gd name="T54" fmla="*/ 367 w 1333"/>
                  <a:gd name="T55" fmla="*/ 74 h 764"/>
                  <a:gd name="T56" fmla="*/ 378 w 1333"/>
                  <a:gd name="T57" fmla="*/ 76 h 764"/>
                  <a:gd name="T58" fmla="*/ 403 w 1333"/>
                  <a:gd name="T59" fmla="*/ 87 h 764"/>
                  <a:gd name="T60" fmla="*/ 404 w 1333"/>
                  <a:gd name="T61" fmla="*/ 98 h 764"/>
                  <a:gd name="T62" fmla="*/ 401 w 1333"/>
                  <a:gd name="T63" fmla="*/ 111 h 764"/>
                  <a:gd name="T64" fmla="*/ 415 w 1333"/>
                  <a:gd name="T65" fmla="*/ 124 h 764"/>
                  <a:gd name="T66" fmla="*/ 404 w 1333"/>
                  <a:gd name="T67" fmla="*/ 127 h 764"/>
                  <a:gd name="T68" fmla="*/ 408 w 1333"/>
                  <a:gd name="T69" fmla="*/ 133 h 764"/>
                  <a:gd name="T70" fmla="*/ 401 w 1333"/>
                  <a:gd name="T71" fmla="*/ 138 h 764"/>
                  <a:gd name="T72" fmla="*/ 410 w 1333"/>
                  <a:gd name="T73" fmla="*/ 143 h 764"/>
                  <a:gd name="T74" fmla="*/ 411 w 1333"/>
                  <a:gd name="T75" fmla="*/ 155 h 764"/>
                  <a:gd name="T76" fmla="*/ 399 w 1333"/>
                  <a:gd name="T77" fmla="*/ 156 h 764"/>
                  <a:gd name="T78" fmla="*/ 417 w 1333"/>
                  <a:gd name="T79" fmla="*/ 161 h 764"/>
                  <a:gd name="T80" fmla="*/ 438 w 1333"/>
                  <a:gd name="T81" fmla="*/ 156 h 764"/>
                  <a:gd name="T82" fmla="*/ 440 w 1333"/>
                  <a:gd name="T83" fmla="*/ 182 h 764"/>
                  <a:gd name="T84" fmla="*/ 439 w 1333"/>
                  <a:gd name="T85" fmla="*/ 185 h 76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33"/>
                  <a:gd name="T130" fmla="*/ 0 h 764"/>
                  <a:gd name="T131" fmla="*/ 1333 w 1333"/>
                  <a:gd name="T132" fmla="*/ 764 h 76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33" h="764">
                    <a:moveTo>
                      <a:pt x="1316" y="555"/>
                    </a:moveTo>
                    <a:lnTo>
                      <a:pt x="876" y="640"/>
                    </a:lnTo>
                    <a:lnTo>
                      <a:pt x="413" y="715"/>
                    </a:lnTo>
                    <a:lnTo>
                      <a:pt x="404" y="712"/>
                    </a:lnTo>
                    <a:lnTo>
                      <a:pt x="385" y="718"/>
                    </a:lnTo>
                    <a:lnTo>
                      <a:pt x="336" y="723"/>
                    </a:lnTo>
                    <a:lnTo>
                      <a:pt x="340" y="714"/>
                    </a:lnTo>
                    <a:lnTo>
                      <a:pt x="291" y="723"/>
                    </a:lnTo>
                    <a:lnTo>
                      <a:pt x="291" y="728"/>
                    </a:lnTo>
                    <a:lnTo>
                      <a:pt x="0" y="764"/>
                    </a:lnTo>
                    <a:lnTo>
                      <a:pt x="12" y="753"/>
                    </a:lnTo>
                    <a:lnTo>
                      <a:pt x="74" y="723"/>
                    </a:lnTo>
                    <a:lnTo>
                      <a:pt x="81" y="707"/>
                    </a:lnTo>
                    <a:lnTo>
                      <a:pt x="116" y="683"/>
                    </a:lnTo>
                    <a:lnTo>
                      <a:pt x="117" y="668"/>
                    </a:lnTo>
                    <a:lnTo>
                      <a:pt x="122" y="659"/>
                    </a:lnTo>
                    <a:lnTo>
                      <a:pt x="139" y="649"/>
                    </a:lnTo>
                    <a:lnTo>
                      <a:pt x="142" y="630"/>
                    </a:lnTo>
                    <a:lnTo>
                      <a:pt x="158" y="614"/>
                    </a:lnTo>
                    <a:lnTo>
                      <a:pt x="249" y="536"/>
                    </a:lnTo>
                    <a:lnTo>
                      <a:pt x="253" y="519"/>
                    </a:lnTo>
                    <a:lnTo>
                      <a:pt x="261" y="523"/>
                    </a:lnTo>
                    <a:lnTo>
                      <a:pt x="253" y="542"/>
                    </a:lnTo>
                    <a:lnTo>
                      <a:pt x="281" y="567"/>
                    </a:lnTo>
                    <a:lnTo>
                      <a:pt x="319" y="581"/>
                    </a:lnTo>
                    <a:lnTo>
                      <a:pt x="336" y="583"/>
                    </a:lnTo>
                    <a:lnTo>
                      <a:pt x="357" y="565"/>
                    </a:lnTo>
                    <a:lnTo>
                      <a:pt x="359" y="553"/>
                    </a:lnTo>
                    <a:lnTo>
                      <a:pt x="372" y="546"/>
                    </a:lnTo>
                    <a:lnTo>
                      <a:pt x="387" y="558"/>
                    </a:lnTo>
                    <a:lnTo>
                      <a:pt x="395" y="564"/>
                    </a:lnTo>
                    <a:lnTo>
                      <a:pt x="408" y="561"/>
                    </a:lnTo>
                    <a:lnTo>
                      <a:pt x="452" y="543"/>
                    </a:lnTo>
                    <a:lnTo>
                      <a:pt x="459" y="516"/>
                    </a:lnTo>
                    <a:lnTo>
                      <a:pt x="465" y="516"/>
                    </a:lnTo>
                    <a:lnTo>
                      <a:pt x="475" y="523"/>
                    </a:lnTo>
                    <a:lnTo>
                      <a:pt x="509" y="493"/>
                    </a:lnTo>
                    <a:lnTo>
                      <a:pt x="521" y="500"/>
                    </a:lnTo>
                    <a:lnTo>
                      <a:pt x="550" y="461"/>
                    </a:lnTo>
                    <a:lnTo>
                      <a:pt x="544" y="446"/>
                    </a:lnTo>
                    <a:lnTo>
                      <a:pt x="546" y="421"/>
                    </a:lnTo>
                    <a:lnTo>
                      <a:pt x="575" y="366"/>
                    </a:lnTo>
                    <a:lnTo>
                      <a:pt x="613" y="222"/>
                    </a:lnTo>
                    <a:lnTo>
                      <a:pt x="620" y="221"/>
                    </a:lnTo>
                    <a:lnTo>
                      <a:pt x="640" y="235"/>
                    </a:lnTo>
                    <a:lnTo>
                      <a:pt x="644" y="244"/>
                    </a:lnTo>
                    <a:lnTo>
                      <a:pt x="654" y="255"/>
                    </a:lnTo>
                    <a:lnTo>
                      <a:pt x="677" y="251"/>
                    </a:lnTo>
                    <a:lnTo>
                      <a:pt x="692" y="225"/>
                    </a:lnTo>
                    <a:lnTo>
                      <a:pt x="706" y="170"/>
                    </a:lnTo>
                    <a:lnTo>
                      <a:pt x="718" y="150"/>
                    </a:lnTo>
                    <a:lnTo>
                      <a:pt x="740" y="159"/>
                    </a:lnTo>
                    <a:lnTo>
                      <a:pt x="753" y="128"/>
                    </a:lnTo>
                    <a:lnTo>
                      <a:pt x="767" y="122"/>
                    </a:lnTo>
                    <a:lnTo>
                      <a:pt x="779" y="105"/>
                    </a:lnTo>
                    <a:lnTo>
                      <a:pt x="789" y="76"/>
                    </a:lnTo>
                    <a:lnTo>
                      <a:pt x="798" y="69"/>
                    </a:lnTo>
                    <a:lnTo>
                      <a:pt x="799" y="62"/>
                    </a:lnTo>
                    <a:lnTo>
                      <a:pt x="793" y="55"/>
                    </a:lnTo>
                    <a:lnTo>
                      <a:pt x="796" y="11"/>
                    </a:lnTo>
                    <a:lnTo>
                      <a:pt x="799" y="5"/>
                    </a:lnTo>
                    <a:lnTo>
                      <a:pt x="806" y="0"/>
                    </a:lnTo>
                    <a:lnTo>
                      <a:pt x="886" y="50"/>
                    </a:lnTo>
                    <a:lnTo>
                      <a:pt x="898" y="53"/>
                    </a:lnTo>
                    <a:lnTo>
                      <a:pt x="902" y="50"/>
                    </a:lnTo>
                    <a:lnTo>
                      <a:pt x="910" y="7"/>
                    </a:lnTo>
                    <a:lnTo>
                      <a:pt x="924" y="7"/>
                    </a:lnTo>
                    <a:lnTo>
                      <a:pt x="938" y="11"/>
                    </a:lnTo>
                    <a:lnTo>
                      <a:pt x="955" y="17"/>
                    </a:lnTo>
                    <a:lnTo>
                      <a:pt x="945" y="34"/>
                    </a:lnTo>
                    <a:lnTo>
                      <a:pt x="964" y="55"/>
                    </a:lnTo>
                    <a:lnTo>
                      <a:pt x="996" y="55"/>
                    </a:lnTo>
                    <a:lnTo>
                      <a:pt x="1012" y="71"/>
                    </a:lnTo>
                    <a:lnTo>
                      <a:pt x="1032" y="79"/>
                    </a:lnTo>
                    <a:lnTo>
                      <a:pt x="1048" y="98"/>
                    </a:lnTo>
                    <a:lnTo>
                      <a:pt x="1045" y="108"/>
                    </a:lnTo>
                    <a:lnTo>
                      <a:pt x="1025" y="147"/>
                    </a:lnTo>
                    <a:lnTo>
                      <a:pt x="1010" y="182"/>
                    </a:lnTo>
                    <a:lnTo>
                      <a:pt x="1014" y="205"/>
                    </a:lnTo>
                    <a:lnTo>
                      <a:pt x="1040" y="208"/>
                    </a:lnTo>
                    <a:lnTo>
                      <a:pt x="1062" y="193"/>
                    </a:lnTo>
                    <a:lnTo>
                      <a:pt x="1080" y="214"/>
                    </a:lnTo>
                    <a:lnTo>
                      <a:pt x="1090" y="219"/>
                    </a:lnTo>
                    <a:lnTo>
                      <a:pt x="1099" y="221"/>
                    </a:lnTo>
                    <a:lnTo>
                      <a:pt x="1112" y="234"/>
                    </a:lnTo>
                    <a:lnTo>
                      <a:pt x="1119" y="235"/>
                    </a:lnTo>
                    <a:lnTo>
                      <a:pt x="1132" y="228"/>
                    </a:lnTo>
                    <a:lnTo>
                      <a:pt x="1138" y="229"/>
                    </a:lnTo>
                    <a:lnTo>
                      <a:pt x="1178" y="251"/>
                    </a:lnTo>
                    <a:lnTo>
                      <a:pt x="1206" y="260"/>
                    </a:lnTo>
                    <a:lnTo>
                      <a:pt x="1222" y="276"/>
                    </a:lnTo>
                    <a:lnTo>
                      <a:pt x="1219" y="284"/>
                    </a:lnTo>
                    <a:lnTo>
                      <a:pt x="1209" y="293"/>
                    </a:lnTo>
                    <a:lnTo>
                      <a:pt x="1215" y="322"/>
                    </a:lnTo>
                    <a:lnTo>
                      <a:pt x="1209" y="326"/>
                    </a:lnTo>
                    <a:lnTo>
                      <a:pt x="1200" y="332"/>
                    </a:lnTo>
                    <a:lnTo>
                      <a:pt x="1200" y="335"/>
                    </a:lnTo>
                    <a:lnTo>
                      <a:pt x="1232" y="349"/>
                    </a:lnTo>
                    <a:lnTo>
                      <a:pt x="1242" y="371"/>
                    </a:lnTo>
                    <a:lnTo>
                      <a:pt x="1241" y="380"/>
                    </a:lnTo>
                    <a:lnTo>
                      <a:pt x="1235" y="387"/>
                    </a:lnTo>
                    <a:lnTo>
                      <a:pt x="1210" y="381"/>
                    </a:lnTo>
                    <a:lnTo>
                      <a:pt x="1207" y="390"/>
                    </a:lnTo>
                    <a:lnTo>
                      <a:pt x="1216" y="402"/>
                    </a:lnTo>
                    <a:lnTo>
                      <a:pt x="1222" y="399"/>
                    </a:lnTo>
                    <a:lnTo>
                      <a:pt x="1222" y="408"/>
                    </a:lnTo>
                    <a:lnTo>
                      <a:pt x="1207" y="413"/>
                    </a:lnTo>
                    <a:lnTo>
                      <a:pt x="1200" y="413"/>
                    </a:lnTo>
                    <a:lnTo>
                      <a:pt x="1199" y="419"/>
                    </a:lnTo>
                    <a:lnTo>
                      <a:pt x="1207" y="425"/>
                    </a:lnTo>
                    <a:lnTo>
                      <a:pt x="1228" y="428"/>
                    </a:lnTo>
                    <a:lnTo>
                      <a:pt x="1248" y="434"/>
                    </a:lnTo>
                    <a:lnTo>
                      <a:pt x="1252" y="445"/>
                    </a:lnTo>
                    <a:lnTo>
                      <a:pt x="1232" y="465"/>
                    </a:lnTo>
                    <a:lnTo>
                      <a:pt x="1222" y="465"/>
                    </a:lnTo>
                    <a:lnTo>
                      <a:pt x="1196" y="457"/>
                    </a:lnTo>
                    <a:lnTo>
                      <a:pt x="1196" y="467"/>
                    </a:lnTo>
                    <a:lnTo>
                      <a:pt x="1213" y="476"/>
                    </a:lnTo>
                    <a:lnTo>
                      <a:pt x="1228" y="490"/>
                    </a:lnTo>
                    <a:lnTo>
                      <a:pt x="1248" y="483"/>
                    </a:lnTo>
                    <a:lnTo>
                      <a:pt x="1267" y="468"/>
                    </a:lnTo>
                    <a:lnTo>
                      <a:pt x="1285" y="468"/>
                    </a:lnTo>
                    <a:lnTo>
                      <a:pt x="1311" y="468"/>
                    </a:lnTo>
                    <a:lnTo>
                      <a:pt x="1313" y="472"/>
                    </a:lnTo>
                    <a:lnTo>
                      <a:pt x="1333" y="533"/>
                    </a:lnTo>
                    <a:lnTo>
                      <a:pt x="1318" y="546"/>
                    </a:lnTo>
                    <a:lnTo>
                      <a:pt x="1315" y="546"/>
                    </a:lnTo>
                    <a:lnTo>
                      <a:pt x="1316" y="55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34" name="Freeform 218"/>
              <p:cNvSpPr>
                <a:spLocks/>
              </p:cNvSpPr>
              <p:nvPr/>
            </p:nvSpPr>
            <p:spPr bwMode="auto">
              <a:xfrm>
                <a:off x="3437" y="1681"/>
                <a:ext cx="23" cy="23"/>
              </a:xfrm>
              <a:custGeom>
                <a:avLst/>
                <a:gdLst>
                  <a:gd name="T0" fmla="*/ 12 w 70"/>
                  <a:gd name="T1" fmla="*/ 23 h 69"/>
                  <a:gd name="T2" fmla="*/ 17 w 70"/>
                  <a:gd name="T3" fmla="*/ 21 h 69"/>
                  <a:gd name="T4" fmla="*/ 21 w 70"/>
                  <a:gd name="T5" fmla="*/ 17 h 69"/>
                  <a:gd name="T6" fmla="*/ 23 w 70"/>
                  <a:gd name="T7" fmla="*/ 11 h 69"/>
                  <a:gd name="T8" fmla="*/ 23 w 70"/>
                  <a:gd name="T9" fmla="*/ 11 h 69"/>
                  <a:gd name="T10" fmla="*/ 21 w 70"/>
                  <a:gd name="T11" fmla="*/ 6 h 69"/>
                  <a:gd name="T12" fmla="*/ 17 w 70"/>
                  <a:gd name="T13" fmla="*/ 1 h 69"/>
                  <a:gd name="T14" fmla="*/ 12 w 70"/>
                  <a:gd name="T15" fmla="*/ 0 h 69"/>
                  <a:gd name="T16" fmla="*/ 12 w 70"/>
                  <a:gd name="T17" fmla="*/ 0 h 69"/>
                  <a:gd name="T18" fmla="*/ 6 w 70"/>
                  <a:gd name="T19" fmla="*/ 1 h 69"/>
                  <a:gd name="T20" fmla="*/ 2 w 70"/>
                  <a:gd name="T21" fmla="*/ 6 h 69"/>
                  <a:gd name="T22" fmla="*/ 0 w 70"/>
                  <a:gd name="T23" fmla="*/ 11 h 69"/>
                  <a:gd name="T24" fmla="*/ 0 w 70"/>
                  <a:gd name="T25" fmla="*/ 11 h 69"/>
                  <a:gd name="T26" fmla="*/ 2 w 70"/>
                  <a:gd name="T27" fmla="*/ 17 h 69"/>
                  <a:gd name="T28" fmla="*/ 6 w 70"/>
                  <a:gd name="T29" fmla="*/ 21 h 69"/>
                  <a:gd name="T30" fmla="*/ 12 w 70"/>
                  <a:gd name="T31" fmla="*/ 23 h 69"/>
                  <a:gd name="T32" fmla="*/ 12 w 70"/>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69"/>
                  <a:gd name="T53" fmla="*/ 70 w 70"/>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69">
                    <a:moveTo>
                      <a:pt x="35" y="69"/>
                    </a:moveTo>
                    <a:lnTo>
                      <a:pt x="52" y="63"/>
                    </a:lnTo>
                    <a:lnTo>
                      <a:pt x="65" y="50"/>
                    </a:lnTo>
                    <a:lnTo>
                      <a:pt x="70" y="34"/>
                    </a:lnTo>
                    <a:lnTo>
                      <a:pt x="65" y="17"/>
                    </a:lnTo>
                    <a:lnTo>
                      <a:pt x="52" y="4"/>
                    </a:lnTo>
                    <a:lnTo>
                      <a:pt x="35" y="0"/>
                    </a:lnTo>
                    <a:lnTo>
                      <a:pt x="19" y="4"/>
                    </a:lnTo>
                    <a:lnTo>
                      <a:pt x="6" y="17"/>
                    </a:lnTo>
                    <a:lnTo>
                      <a:pt x="0" y="34"/>
                    </a:lnTo>
                    <a:lnTo>
                      <a:pt x="6" y="50"/>
                    </a:lnTo>
                    <a:lnTo>
                      <a:pt x="19" y="63"/>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435" name="Line 248"/>
              <p:cNvSpPr>
                <a:spLocks noChangeShapeType="1"/>
              </p:cNvSpPr>
              <p:nvPr/>
            </p:nvSpPr>
            <p:spPr bwMode="auto">
              <a:xfrm>
                <a:off x="3456" y="1776"/>
                <a:ext cx="131" cy="332"/>
              </a:xfrm>
              <a:prstGeom prst="line">
                <a:avLst/>
              </a:prstGeom>
              <a:noFill/>
              <a:ln w="19050">
                <a:solidFill>
                  <a:schemeClr val="tx1"/>
                </a:solidFill>
                <a:round/>
                <a:headEnd type="oval" w="med" len="me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a:cs typeface="Times New Roman"/>
                </a:endParaRPr>
              </a:p>
            </p:txBody>
          </p:sp>
        </p:grpSp>
      </p:grpSp>
      <p:grpSp>
        <p:nvGrpSpPr>
          <p:cNvPr id="438" name="Group 245"/>
          <p:cNvGrpSpPr>
            <a:grpSpLocks/>
          </p:cNvGrpSpPr>
          <p:nvPr/>
        </p:nvGrpSpPr>
        <p:grpSpPr bwMode="auto">
          <a:xfrm>
            <a:off x="7120751" y="2916425"/>
            <a:ext cx="1963738" cy="536575"/>
            <a:chOff x="3260" y="1205"/>
            <a:chExt cx="1237" cy="338"/>
          </a:xfrm>
        </p:grpSpPr>
        <p:grpSp>
          <p:nvGrpSpPr>
            <p:cNvPr id="439" name="Group 244"/>
            <p:cNvGrpSpPr>
              <a:grpSpLocks/>
            </p:cNvGrpSpPr>
            <p:nvPr/>
          </p:nvGrpSpPr>
          <p:grpSpPr bwMode="auto">
            <a:xfrm>
              <a:off x="3260" y="1205"/>
              <a:ext cx="1237" cy="338"/>
              <a:chOff x="3260" y="1205"/>
              <a:chExt cx="1237" cy="338"/>
            </a:xfrm>
          </p:grpSpPr>
          <p:sp>
            <p:nvSpPr>
              <p:cNvPr id="441" name="Freeform 49"/>
              <p:cNvSpPr>
                <a:spLocks/>
              </p:cNvSpPr>
              <p:nvPr/>
            </p:nvSpPr>
            <p:spPr bwMode="auto">
              <a:xfrm>
                <a:off x="3260" y="1205"/>
                <a:ext cx="441" cy="338"/>
              </a:xfrm>
              <a:custGeom>
                <a:avLst/>
                <a:gdLst>
                  <a:gd name="T0" fmla="*/ 337 w 1322"/>
                  <a:gd name="T1" fmla="*/ 303 h 1013"/>
                  <a:gd name="T2" fmla="*/ 330 w 1322"/>
                  <a:gd name="T3" fmla="*/ 314 h 1013"/>
                  <a:gd name="T4" fmla="*/ 325 w 1322"/>
                  <a:gd name="T5" fmla="*/ 325 h 1013"/>
                  <a:gd name="T6" fmla="*/ 322 w 1322"/>
                  <a:gd name="T7" fmla="*/ 338 h 1013"/>
                  <a:gd name="T8" fmla="*/ 333 w 1322"/>
                  <a:gd name="T9" fmla="*/ 327 h 1013"/>
                  <a:gd name="T10" fmla="*/ 352 w 1322"/>
                  <a:gd name="T11" fmla="*/ 325 h 1013"/>
                  <a:gd name="T12" fmla="*/ 375 w 1322"/>
                  <a:gd name="T13" fmla="*/ 315 h 1013"/>
                  <a:gd name="T14" fmla="*/ 415 w 1322"/>
                  <a:gd name="T15" fmla="*/ 287 h 1013"/>
                  <a:gd name="T16" fmla="*/ 428 w 1322"/>
                  <a:gd name="T17" fmla="*/ 277 h 1013"/>
                  <a:gd name="T18" fmla="*/ 440 w 1322"/>
                  <a:gd name="T19" fmla="*/ 265 h 1013"/>
                  <a:gd name="T20" fmla="*/ 434 w 1322"/>
                  <a:gd name="T21" fmla="*/ 267 h 1013"/>
                  <a:gd name="T22" fmla="*/ 417 w 1322"/>
                  <a:gd name="T23" fmla="*/ 275 h 1013"/>
                  <a:gd name="T24" fmla="*/ 408 w 1322"/>
                  <a:gd name="T25" fmla="*/ 281 h 1013"/>
                  <a:gd name="T26" fmla="*/ 420 w 1322"/>
                  <a:gd name="T27" fmla="*/ 262 h 1013"/>
                  <a:gd name="T28" fmla="*/ 410 w 1322"/>
                  <a:gd name="T29" fmla="*/ 270 h 1013"/>
                  <a:gd name="T30" fmla="*/ 372 w 1322"/>
                  <a:gd name="T31" fmla="*/ 292 h 1013"/>
                  <a:gd name="T32" fmla="*/ 345 w 1322"/>
                  <a:gd name="T33" fmla="*/ 310 h 1013"/>
                  <a:gd name="T34" fmla="*/ 343 w 1322"/>
                  <a:gd name="T35" fmla="*/ 295 h 1013"/>
                  <a:gd name="T36" fmla="*/ 351 w 1322"/>
                  <a:gd name="T37" fmla="*/ 276 h 1013"/>
                  <a:gd name="T38" fmla="*/ 341 w 1322"/>
                  <a:gd name="T39" fmla="*/ 213 h 1013"/>
                  <a:gd name="T40" fmla="*/ 333 w 1322"/>
                  <a:gd name="T41" fmla="*/ 148 h 1013"/>
                  <a:gd name="T42" fmla="*/ 326 w 1322"/>
                  <a:gd name="T43" fmla="*/ 108 h 1013"/>
                  <a:gd name="T44" fmla="*/ 318 w 1322"/>
                  <a:gd name="T45" fmla="*/ 101 h 1013"/>
                  <a:gd name="T46" fmla="*/ 315 w 1322"/>
                  <a:gd name="T47" fmla="*/ 89 h 1013"/>
                  <a:gd name="T48" fmla="*/ 309 w 1322"/>
                  <a:gd name="T49" fmla="*/ 53 h 1013"/>
                  <a:gd name="T50" fmla="*/ 298 w 1322"/>
                  <a:gd name="T51" fmla="*/ 14 h 1013"/>
                  <a:gd name="T52" fmla="*/ 292 w 1322"/>
                  <a:gd name="T53" fmla="*/ 0 h 1013"/>
                  <a:gd name="T54" fmla="*/ 219 w 1322"/>
                  <a:gd name="T55" fmla="*/ 16 h 1013"/>
                  <a:gd name="T56" fmla="*/ 180 w 1322"/>
                  <a:gd name="T57" fmla="*/ 59 h 1013"/>
                  <a:gd name="T58" fmla="*/ 176 w 1322"/>
                  <a:gd name="T59" fmla="*/ 76 h 1013"/>
                  <a:gd name="T60" fmla="*/ 154 w 1322"/>
                  <a:gd name="T61" fmla="*/ 100 h 1013"/>
                  <a:gd name="T62" fmla="*/ 162 w 1322"/>
                  <a:gd name="T63" fmla="*/ 108 h 1013"/>
                  <a:gd name="T64" fmla="*/ 163 w 1322"/>
                  <a:gd name="T65" fmla="*/ 118 h 1013"/>
                  <a:gd name="T66" fmla="*/ 167 w 1322"/>
                  <a:gd name="T67" fmla="*/ 140 h 1013"/>
                  <a:gd name="T68" fmla="*/ 128 w 1322"/>
                  <a:gd name="T69" fmla="*/ 166 h 1013"/>
                  <a:gd name="T70" fmla="*/ 83 w 1322"/>
                  <a:gd name="T71" fmla="*/ 169 h 1013"/>
                  <a:gd name="T72" fmla="*/ 38 w 1322"/>
                  <a:gd name="T73" fmla="*/ 180 h 1013"/>
                  <a:gd name="T74" fmla="*/ 27 w 1322"/>
                  <a:gd name="T75" fmla="*/ 200 h 1013"/>
                  <a:gd name="T76" fmla="*/ 41 w 1322"/>
                  <a:gd name="T77" fmla="*/ 220 h 1013"/>
                  <a:gd name="T78" fmla="*/ 31 w 1322"/>
                  <a:gd name="T79" fmla="*/ 238 h 1013"/>
                  <a:gd name="T80" fmla="*/ 4 w 1322"/>
                  <a:gd name="T81" fmla="*/ 286 h 1013"/>
                  <a:gd name="T82" fmla="*/ 246 w 1322"/>
                  <a:gd name="T83" fmla="*/ 246 h 1013"/>
                  <a:gd name="T84" fmla="*/ 252 w 1322"/>
                  <a:gd name="T85" fmla="*/ 249 h 1013"/>
                  <a:gd name="T86" fmla="*/ 265 w 1322"/>
                  <a:gd name="T87" fmla="*/ 270 h 1013"/>
                  <a:gd name="T88" fmla="*/ 282 w 1322"/>
                  <a:gd name="T89" fmla="*/ 274 h 10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2"/>
                  <a:gd name="T136" fmla="*/ 0 h 1013"/>
                  <a:gd name="T137" fmla="*/ 1322 w 1322"/>
                  <a:gd name="T138" fmla="*/ 1013 h 10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2" h="1013">
                    <a:moveTo>
                      <a:pt x="857" y="835"/>
                    </a:moveTo>
                    <a:lnTo>
                      <a:pt x="1000" y="885"/>
                    </a:lnTo>
                    <a:lnTo>
                      <a:pt x="1010" y="909"/>
                    </a:lnTo>
                    <a:lnTo>
                      <a:pt x="1000" y="919"/>
                    </a:lnTo>
                    <a:lnTo>
                      <a:pt x="993" y="928"/>
                    </a:lnTo>
                    <a:lnTo>
                      <a:pt x="990" y="942"/>
                    </a:lnTo>
                    <a:lnTo>
                      <a:pt x="992" y="967"/>
                    </a:lnTo>
                    <a:lnTo>
                      <a:pt x="981" y="968"/>
                    </a:lnTo>
                    <a:lnTo>
                      <a:pt x="974" y="973"/>
                    </a:lnTo>
                    <a:lnTo>
                      <a:pt x="962" y="1000"/>
                    </a:lnTo>
                    <a:lnTo>
                      <a:pt x="962" y="1011"/>
                    </a:lnTo>
                    <a:lnTo>
                      <a:pt x="966" y="1013"/>
                    </a:lnTo>
                    <a:lnTo>
                      <a:pt x="973" y="1009"/>
                    </a:lnTo>
                    <a:lnTo>
                      <a:pt x="976" y="1000"/>
                    </a:lnTo>
                    <a:lnTo>
                      <a:pt x="999" y="980"/>
                    </a:lnTo>
                    <a:lnTo>
                      <a:pt x="1013" y="981"/>
                    </a:lnTo>
                    <a:lnTo>
                      <a:pt x="1044" y="981"/>
                    </a:lnTo>
                    <a:lnTo>
                      <a:pt x="1054" y="973"/>
                    </a:lnTo>
                    <a:lnTo>
                      <a:pt x="1083" y="967"/>
                    </a:lnTo>
                    <a:lnTo>
                      <a:pt x="1107" y="954"/>
                    </a:lnTo>
                    <a:lnTo>
                      <a:pt x="1125" y="945"/>
                    </a:lnTo>
                    <a:lnTo>
                      <a:pt x="1144" y="926"/>
                    </a:lnTo>
                    <a:lnTo>
                      <a:pt x="1223" y="873"/>
                    </a:lnTo>
                    <a:lnTo>
                      <a:pt x="1245" y="859"/>
                    </a:lnTo>
                    <a:lnTo>
                      <a:pt x="1261" y="845"/>
                    </a:lnTo>
                    <a:lnTo>
                      <a:pt x="1275" y="840"/>
                    </a:lnTo>
                    <a:lnTo>
                      <a:pt x="1284" y="830"/>
                    </a:lnTo>
                    <a:lnTo>
                      <a:pt x="1301" y="819"/>
                    </a:lnTo>
                    <a:lnTo>
                      <a:pt x="1311" y="812"/>
                    </a:lnTo>
                    <a:lnTo>
                      <a:pt x="1320" y="793"/>
                    </a:lnTo>
                    <a:lnTo>
                      <a:pt x="1322" y="786"/>
                    </a:lnTo>
                    <a:lnTo>
                      <a:pt x="1319" y="783"/>
                    </a:lnTo>
                    <a:lnTo>
                      <a:pt x="1301" y="801"/>
                    </a:lnTo>
                    <a:lnTo>
                      <a:pt x="1284" y="805"/>
                    </a:lnTo>
                    <a:lnTo>
                      <a:pt x="1263" y="814"/>
                    </a:lnTo>
                    <a:lnTo>
                      <a:pt x="1251" y="824"/>
                    </a:lnTo>
                    <a:lnTo>
                      <a:pt x="1245" y="838"/>
                    </a:lnTo>
                    <a:lnTo>
                      <a:pt x="1225" y="847"/>
                    </a:lnTo>
                    <a:lnTo>
                      <a:pt x="1222" y="841"/>
                    </a:lnTo>
                    <a:lnTo>
                      <a:pt x="1229" y="828"/>
                    </a:lnTo>
                    <a:lnTo>
                      <a:pt x="1242" y="812"/>
                    </a:lnTo>
                    <a:lnTo>
                      <a:pt x="1258" y="786"/>
                    </a:lnTo>
                    <a:lnTo>
                      <a:pt x="1252" y="782"/>
                    </a:lnTo>
                    <a:lnTo>
                      <a:pt x="1239" y="795"/>
                    </a:lnTo>
                    <a:lnTo>
                      <a:pt x="1230" y="809"/>
                    </a:lnTo>
                    <a:lnTo>
                      <a:pt x="1219" y="821"/>
                    </a:lnTo>
                    <a:lnTo>
                      <a:pt x="1174" y="845"/>
                    </a:lnTo>
                    <a:lnTo>
                      <a:pt x="1116" y="874"/>
                    </a:lnTo>
                    <a:lnTo>
                      <a:pt x="1070" y="897"/>
                    </a:lnTo>
                    <a:lnTo>
                      <a:pt x="1052" y="906"/>
                    </a:lnTo>
                    <a:lnTo>
                      <a:pt x="1035" y="929"/>
                    </a:lnTo>
                    <a:lnTo>
                      <a:pt x="1025" y="923"/>
                    </a:lnTo>
                    <a:lnTo>
                      <a:pt x="1022" y="906"/>
                    </a:lnTo>
                    <a:lnTo>
                      <a:pt x="1028" y="885"/>
                    </a:lnTo>
                    <a:lnTo>
                      <a:pt x="1044" y="873"/>
                    </a:lnTo>
                    <a:lnTo>
                      <a:pt x="1026" y="856"/>
                    </a:lnTo>
                    <a:lnTo>
                      <a:pt x="1052" y="828"/>
                    </a:lnTo>
                    <a:lnTo>
                      <a:pt x="1054" y="815"/>
                    </a:lnTo>
                    <a:lnTo>
                      <a:pt x="1042" y="802"/>
                    </a:lnTo>
                    <a:lnTo>
                      <a:pt x="1022" y="639"/>
                    </a:lnTo>
                    <a:lnTo>
                      <a:pt x="1014" y="634"/>
                    </a:lnTo>
                    <a:lnTo>
                      <a:pt x="1016" y="483"/>
                    </a:lnTo>
                    <a:lnTo>
                      <a:pt x="999" y="445"/>
                    </a:lnTo>
                    <a:lnTo>
                      <a:pt x="987" y="409"/>
                    </a:lnTo>
                    <a:lnTo>
                      <a:pt x="987" y="379"/>
                    </a:lnTo>
                    <a:lnTo>
                      <a:pt x="976" y="325"/>
                    </a:lnTo>
                    <a:lnTo>
                      <a:pt x="958" y="298"/>
                    </a:lnTo>
                    <a:lnTo>
                      <a:pt x="948" y="298"/>
                    </a:lnTo>
                    <a:lnTo>
                      <a:pt x="952" y="304"/>
                    </a:lnTo>
                    <a:lnTo>
                      <a:pt x="947" y="306"/>
                    </a:lnTo>
                    <a:lnTo>
                      <a:pt x="942" y="298"/>
                    </a:lnTo>
                    <a:lnTo>
                      <a:pt x="945" y="268"/>
                    </a:lnTo>
                    <a:lnTo>
                      <a:pt x="918" y="206"/>
                    </a:lnTo>
                    <a:lnTo>
                      <a:pt x="916" y="181"/>
                    </a:lnTo>
                    <a:lnTo>
                      <a:pt x="926" y="159"/>
                    </a:lnTo>
                    <a:lnTo>
                      <a:pt x="918" y="113"/>
                    </a:lnTo>
                    <a:lnTo>
                      <a:pt x="893" y="48"/>
                    </a:lnTo>
                    <a:lnTo>
                      <a:pt x="892" y="42"/>
                    </a:lnTo>
                    <a:lnTo>
                      <a:pt x="883" y="31"/>
                    </a:lnTo>
                    <a:lnTo>
                      <a:pt x="888" y="21"/>
                    </a:lnTo>
                    <a:lnTo>
                      <a:pt x="876" y="0"/>
                    </a:lnTo>
                    <a:lnTo>
                      <a:pt x="669" y="52"/>
                    </a:lnTo>
                    <a:lnTo>
                      <a:pt x="666" y="45"/>
                    </a:lnTo>
                    <a:lnTo>
                      <a:pt x="657" y="48"/>
                    </a:lnTo>
                    <a:lnTo>
                      <a:pt x="641" y="57"/>
                    </a:lnTo>
                    <a:lnTo>
                      <a:pt x="591" y="109"/>
                    </a:lnTo>
                    <a:lnTo>
                      <a:pt x="541" y="178"/>
                    </a:lnTo>
                    <a:lnTo>
                      <a:pt x="532" y="190"/>
                    </a:lnTo>
                    <a:lnTo>
                      <a:pt x="537" y="201"/>
                    </a:lnTo>
                    <a:lnTo>
                      <a:pt x="528" y="228"/>
                    </a:lnTo>
                    <a:lnTo>
                      <a:pt x="518" y="239"/>
                    </a:lnTo>
                    <a:lnTo>
                      <a:pt x="466" y="291"/>
                    </a:lnTo>
                    <a:lnTo>
                      <a:pt x="461" y="301"/>
                    </a:lnTo>
                    <a:lnTo>
                      <a:pt x="469" y="321"/>
                    </a:lnTo>
                    <a:lnTo>
                      <a:pt x="473" y="325"/>
                    </a:lnTo>
                    <a:lnTo>
                      <a:pt x="487" y="324"/>
                    </a:lnTo>
                    <a:lnTo>
                      <a:pt x="498" y="330"/>
                    </a:lnTo>
                    <a:lnTo>
                      <a:pt x="499" y="340"/>
                    </a:lnTo>
                    <a:lnTo>
                      <a:pt x="489" y="353"/>
                    </a:lnTo>
                    <a:lnTo>
                      <a:pt x="494" y="370"/>
                    </a:lnTo>
                    <a:lnTo>
                      <a:pt x="506" y="389"/>
                    </a:lnTo>
                    <a:lnTo>
                      <a:pt x="502" y="421"/>
                    </a:lnTo>
                    <a:lnTo>
                      <a:pt x="470" y="434"/>
                    </a:lnTo>
                    <a:lnTo>
                      <a:pt x="421" y="486"/>
                    </a:lnTo>
                    <a:lnTo>
                      <a:pt x="385" y="497"/>
                    </a:lnTo>
                    <a:lnTo>
                      <a:pt x="302" y="522"/>
                    </a:lnTo>
                    <a:lnTo>
                      <a:pt x="275" y="512"/>
                    </a:lnTo>
                    <a:lnTo>
                      <a:pt x="249" y="506"/>
                    </a:lnTo>
                    <a:lnTo>
                      <a:pt x="205" y="512"/>
                    </a:lnTo>
                    <a:lnTo>
                      <a:pt x="160" y="520"/>
                    </a:lnTo>
                    <a:lnTo>
                      <a:pt x="113" y="539"/>
                    </a:lnTo>
                    <a:lnTo>
                      <a:pt x="90" y="555"/>
                    </a:lnTo>
                    <a:lnTo>
                      <a:pt x="81" y="581"/>
                    </a:lnTo>
                    <a:lnTo>
                      <a:pt x="81" y="600"/>
                    </a:lnTo>
                    <a:lnTo>
                      <a:pt x="114" y="636"/>
                    </a:lnTo>
                    <a:lnTo>
                      <a:pt x="119" y="642"/>
                    </a:lnTo>
                    <a:lnTo>
                      <a:pt x="123" y="659"/>
                    </a:lnTo>
                    <a:lnTo>
                      <a:pt x="117" y="672"/>
                    </a:lnTo>
                    <a:lnTo>
                      <a:pt x="105" y="681"/>
                    </a:lnTo>
                    <a:lnTo>
                      <a:pt x="93" y="712"/>
                    </a:lnTo>
                    <a:lnTo>
                      <a:pt x="26" y="782"/>
                    </a:lnTo>
                    <a:lnTo>
                      <a:pt x="0" y="801"/>
                    </a:lnTo>
                    <a:lnTo>
                      <a:pt x="12" y="857"/>
                    </a:lnTo>
                    <a:lnTo>
                      <a:pt x="721" y="715"/>
                    </a:lnTo>
                    <a:lnTo>
                      <a:pt x="732" y="724"/>
                    </a:lnTo>
                    <a:lnTo>
                      <a:pt x="738" y="736"/>
                    </a:lnTo>
                    <a:lnTo>
                      <a:pt x="743" y="741"/>
                    </a:lnTo>
                    <a:lnTo>
                      <a:pt x="748" y="740"/>
                    </a:lnTo>
                    <a:lnTo>
                      <a:pt x="755" y="747"/>
                    </a:lnTo>
                    <a:lnTo>
                      <a:pt x="766" y="750"/>
                    </a:lnTo>
                    <a:lnTo>
                      <a:pt x="787" y="792"/>
                    </a:lnTo>
                    <a:lnTo>
                      <a:pt x="793" y="808"/>
                    </a:lnTo>
                    <a:lnTo>
                      <a:pt x="800" y="814"/>
                    </a:lnTo>
                    <a:lnTo>
                      <a:pt x="802" y="819"/>
                    </a:lnTo>
                    <a:lnTo>
                      <a:pt x="844" y="822"/>
                    </a:lnTo>
                    <a:lnTo>
                      <a:pt x="857" y="835"/>
                    </a:lnTo>
                    <a:close/>
                  </a:path>
                </a:pathLst>
              </a:custGeom>
              <a:solidFill>
                <a:srgbClr val="925998"/>
              </a:solidFill>
              <a:ln w="9525">
                <a:noFill/>
                <a:round/>
                <a:headEnd/>
                <a:tailEnd/>
              </a:ln>
            </p:spPr>
            <p:txBody>
              <a:bodyPr>
                <a:prstTxWarp prst="textNoShape">
                  <a:avLst/>
                </a:prstTxWarp>
              </a:bodyPr>
              <a:lstStyle/>
              <a:p>
                <a:endParaRPr lang="en-US">
                  <a:latin typeface="Times New Roman"/>
                  <a:cs typeface="Times New Roman"/>
                </a:endParaRPr>
              </a:p>
            </p:txBody>
          </p:sp>
          <p:sp>
            <p:nvSpPr>
              <p:cNvPr id="442" name="Rectangle 50"/>
              <p:cNvSpPr>
                <a:spLocks noChangeArrowheads="1"/>
              </p:cNvSpPr>
              <p:nvPr/>
            </p:nvSpPr>
            <p:spPr bwMode="auto">
              <a:xfrm>
                <a:off x="3471" y="1255"/>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2</a:t>
                </a:r>
                <a:endParaRPr kumimoji="0" lang="en-US" sz="1800" b="0">
                  <a:solidFill>
                    <a:schemeClr val="tx1"/>
                  </a:solidFill>
                  <a:latin typeface="Times New Roman"/>
                  <a:cs typeface="Times New Roman"/>
                </a:endParaRPr>
              </a:p>
            </p:txBody>
          </p:sp>
          <p:sp>
            <p:nvSpPr>
              <p:cNvPr id="443" name="Freeform 51"/>
              <p:cNvSpPr>
                <a:spLocks/>
              </p:cNvSpPr>
              <p:nvPr/>
            </p:nvSpPr>
            <p:spPr bwMode="auto">
              <a:xfrm>
                <a:off x="3587" y="1506"/>
                <a:ext cx="23" cy="23"/>
              </a:xfrm>
              <a:custGeom>
                <a:avLst/>
                <a:gdLst>
                  <a:gd name="T0" fmla="*/ 12 w 69"/>
                  <a:gd name="T1" fmla="*/ 23 h 69"/>
                  <a:gd name="T2" fmla="*/ 17 w 69"/>
                  <a:gd name="T3" fmla="*/ 22 h 69"/>
                  <a:gd name="T4" fmla="*/ 21 w 69"/>
                  <a:gd name="T5" fmla="*/ 17 h 69"/>
                  <a:gd name="T6" fmla="*/ 23 w 69"/>
                  <a:gd name="T7" fmla="*/ 11 h 69"/>
                  <a:gd name="T8" fmla="*/ 23 w 69"/>
                  <a:gd name="T9" fmla="*/ 11 h 69"/>
                  <a:gd name="T10" fmla="*/ 21 w 69"/>
                  <a:gd name="T11" fmla="*/ 6 h 69"/>
                  <a:gd name="T12" fmla="*/ 17 w 69"/>
                  <a:gd name="T13" fmla="*/ 2 h 69"/>
                  <a:gd name="T14" fmla="*/ 12 w 69"/>
                  <a:gd name="T15" fmla="*/ 0 h 69"/>
                  <a:gd name="T16" fmla="*/ 12 w 69"/>
                  <a:gd name="T17" fmla="*/ 0 h 69"/>
                  <a:gd name="T18" fmla="*/ 6 w 69"/>
                  <a:gd name="T19" fmla="*/ 2 h 69"/>
                  <a:gd name="T20" fmla="*/ 1 w 69"/>
                  <a:gd name="T21" fmla="*/ 6 h 69"/>
                  <a:gd name="T22" fmla="*/ 0 w 69"/>
                  <a:gd name="T23" fmla="*/ 11 h 69"/>
                  <a:gd name="T24" fmla="*/ 0 w 69"/>
                  <a:gd name="T25" fmla="*/ 11 h 69"/>
                  <a:gd name="T26" fmla="*/ 1 w 69"/>
                  <a:gd name="T27" fmla="*/ 17 h 69"/>
                  <a:gd name="T28" fmla="*/ 6 w 69"/>
                  <a:gd name="T29" fmla="*/ 22 h 69"/>
                  <a:gd name="T30" fmla="*/ 12 w 69"/>
                  <a:gd name="T31" fmla="*/ 23 h 69"/>
                  <a:gd name="T32" fmla="*/ 12 w 69"/>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69"/>
                  <a:gd name="T53" fmla="*/ 69 w 69"/>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69">
                    <a:moveTo>
                      <a:pt x="35" y="69"/>
                    </a:moveTo>
                    <a:lnTo>
                      <a:pt x="51" y="65"/>
                    </a:lnTo>
                    <a:lnTo>
                      <a:pt x="64" y="51"/>
                    </a:lnTo>
                    <a:lnTo>
                      <a:pt x="69" y="34"/>
                    </a:lnTo>
                    <a:lnTo>
                      <a:pt x="64" y="18"/>
                    </a:lnTo>
                    <a:lnTo>
                      <a:pt x="51" y="5"/>
                    </a:lnTo>
                    <a:lnTo>
                      <a:pt x="35" y="0"/>
                    </a:lnTo>
                    <a:lnTo>
                      <a:pt x="18" y="5"/>
                    </a:lnTo>
                    <a:lnTo>
                      <a:pt x="4" y="18"/>
                    </a:lnTo>
                    <a:lnTo>
                      <a:pt x="0" y="34"/>
                    </a:lnTo>
                    <a:lnTo>
                      <a:pt x="4" y="51"/>
                    </a:lnTo>
                    <a:lnTo>
                      <a:pt x="18" y="65"/>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444" name="Rectangle 52"/>
              <p:cNvSpPr>
                <a:spLocks noChangeArrowheads="1"/>
              </p:cNvSpPr>
              <p:nvPr/>
            </p:nvSpPr>
            <p:spPr bwMode="auto">
              <a:xfrm>
                <a:off x="4020" y="1321"/>
                <a:ext cx="477"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New York</a:t>
                </a:r>
                <a:endParaRPr kumimoji="0" lang="en-US" sz="1400" b="0" i="1" dirty="0">
                  <a:solidFill>
                    <a:schemeClr val="tx1"/>
                  </a:solidFill>
                  <a:latin typeface="Times New Roman"/>
                  <a:cs typeface="Times New Roman"/>
                </a:endParaRPr>
              </a:p>
            </p:txBody>
          </p:sp>
          <p:sp>
            <p:nvSpPr>
              <p:cNvPr id="445" name="Line 53"/>
              <p:cNvSpPr>
                <a:spLocks noChangeShapeType="1"/>
              </p:cNvSpPr>
              <p:nvPr/>
            </p:nvSpPr>
            <p:spPr bwMode="auto">
              <a:xfrm flipV="1">
                <a:off x="3599" y="1406"/>
                <a:ext cx="396" cy="110"/>
              </a:xfrm>
              <a:prstGeom prst="line">
                <a:avLst/>
              </a:prstGeom>
              <a:noFill/>
              <a:ln w="19050">
                <a:solidFill>
                  <a:srgbClr val="00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sp>
          <p:nvSpPr>
            <p:cNvPr id="440" name="Freeform 172"/>
            <p:cNvSpPr>
              <a:spLocks/>
            </p:cNvSpPr>
            <p:nvPr/>
          </p:nvSpPr>
          <p:spPr bwMode="auto">
            <a:xfrm>
              <a:off x="3260" y="1205"/>
              <a:ext cx="441" cy="338"/>
            </a:xfrm>
            <a:custGeom>
              <a:avLst/>
              <a:gdLst>
                <a:gd name="T0" fmla="*/ 337 w 1322"/>
                <a:gd name="T1" fmla="*/ 303 h 1013"/>
                <a:gd name="T2" fmla="*/ 330 w 1322"/>
                <a:gd name="T3" fmla="*/ 314 h 1013"/>
                <a:gd name="T4" fmla="*/ 325 w 1322"/>
                <a:gd name="T5" fmla="*/ 325 h 1013"/>
                <a:gd name="T6" fmla="*/ 322 w 1322"/>
                <a:gd name="T7" fmla="*/ 338 h 1013"/>
                <a:gd name="T8" fmla="*/ 333 w 1322"/>
                <a:gd name="T9" fmla="*/ 327 h 1013"/>
                <a:gd name="T10" fmla="*/ 352 w 1322"/>
                <a:gd name="T11" fmla="*/ 325 h 1013"/>
                <a:gd name="T12" fmla="*/ 375 w 1322"/>
                <a:gd name="T13" fmla="*/ 315 h 1013"/>
                <a:gd name="T14" fmla="*/ 415 w 1322"/>
                <a:gd name="T15" fmla="*/ 287 h 1013"/>
                <a:gd name="T16" fmla="*/ 428 w 1322"/>
                <a:gd name="T17" fmla="*/ 277 h 1013"/>
                <a:gd name="T18" fmla="*/ 440 w 1322"/>
                <a:gd name="T19" fmla="*/ 265 h 1013"/>
                <a:gd name="T20" fmla="*/ 434 w 1322"/>
                <a:gd name="T21" fmla="*/ 267 h 1013"/>
                <a:gd name="T22" fmla="*/ 417 w 1322"/>
                <a:gd name="T23" fmla="*/ 275 h 1013"/>
                <a:gd name="T24" fmla="*/ 408 w 1322"/>
                <a:gd name="T25" fmla="*/ 281 h 1013"/>
                <a:gd name="T26" fmla="*/ 420 w 1322"/>
                <a:gd name="T27" fmla="*/ 262 h 1013"/>
                <a:gd name="T28" fmla="*/ 410 w 1322"/>
                <a:gd name="T29" fmla="*/ 270 h 1013"/>
                <a:gd name="T30" fmla="*/ 372 w 1322"/>
                <a:gd name="T31" fmla="*/ 292 h 1013"/>
                <a:gd name="T32" fmla="*/ 345 w 1322"/>
                <a:gd name="T33" fmla="*/ 310 h 1013"/>
                <a:gd name="T34" fmla="*/ 343 w 1322"/>
                <a:gd name="T35" fmla="*/ 295 h 1013"/>
                <a:gd name="T36" fmla="*/ 351 w 1322"/>
                <a:gd name="T37" fmla="*/ 276 h 1013"/>
                <a:gd name="T38" fmla="*/ 341 w 1322"/>
                <a:gd name="T39" fmla="*/ 213 h 1013"/>
                <a:gd name="T40" fmla="*/ 333 w 1322"/>
                <a:gd name="T41" fmla="*/ 148 h 1013"/>
                <a:gd name="T42" fmla="*/ 326 w 1322"/>
                <a:gd name="T43" fmla="*/ 108 h 1013"/>
                <a:gd name="T44" fmla="*/ 318 w 1322"/>
                <a:gd name="T45" fmla="*/ 101 h 1013"/>
                <a:gd name="T46" fmla="*/ 315 w 1322"/>
                <a:gd name="T47" fmla="*/ 89 h 1013"/>
                <a:gd name="T48" fmla="*/ 309 w 1322"/>
                <a:gd name="T49" fmla="*/ 53 h 1013"/>
                <a:gd name="T50" fmla="*/ 298 w 1322"/>
                <a:gd name="T51" fmla="*/ 14 h 1013"/>
                <a:gd name="T52" fmla="*/ 292 w 1322"/>
                <a:gd name="T53" fmla="*/ 0 h 1013"/>
                <a:gd name="T54" fmla="*/ 219 w 1322"/>
                <a:gd name="T55" fmla="*/ 16 h 1013"/>
                <a:gd name="T56" fmla="*/ 180 w 1322"/>
                <a:gd name="T57" fmla="*/ 59 h 1013"/>
                <a:gd name="T58" fmla="*/ 176 w 1322"/>
                <a:gd name="T59" fmla="*/ 76 h 1013"/>
                <a:gd name="T60" fmla="*/ 154 w 1322"/>
                <a:gd name="T61" fmla="*/ 100 h 1013"/>
                <a:gd name="T62" fmla="*/ 162 w 1322"/>
                <a:gd name="T63" fmla="*/ 108 h 1013"/>
                <a:gd name="T64" fmla="*/ 163 w 1322"/>
                <a:gd name="T65" fmla="*/ 118 h 1013"/>
                <a:gd name="T66" fmla="*/ 167 w 1322"/>
                <a:gd name="T67" fmla="*/ 140 h 1013"/>
                <a:gd name="T68" fmla="*/ 128 w 1322"/>
                <a:gd name="T69" fmla="*/ 166 h 1013"/>
                <a:gd name="T70" fmla="*/ 83 w 1322"/>
                <a:gd name="T71" fmla="*/ 169 h 1013"/>
                <a:gd name="T72" fmla="*/ 38 w 1322"/>
                <a:gd name="T73" fmla="*/ 180 h 1013"/>
                <a:gd name="T74" fmla="*/ 27 w 1322"/>
                <a:gd name="T75" fmla="*/ 200 h 1013"/>
                <a:gd name="T76" fmla="*/ 41 w 1322"/>
                <a:gd name="T77" fmla="*/ 220 h 1013"/>
                <a:gd name="T78" fmla="*/ 31 w 1322"/>
                <a:gd name="T79" fmla="*/ 238 h 1013"/>
                <a:gd name="T80" fmla="*/ 4 w 1322"/>
                <a:gd name="T81" fmla="*/ 286 h 1013"/>
                <a:gd name="T82" fmla="*/ 246 w 1322"/>
                <a:gd name="T83" fmla="*/ 246 h 1013"/>
                <a:gd name="T84" fmla="*/ 252 w 1322"/>
                <a:gd name="T85" fmla="*/ 249 h 1013"/>
                <a:gd name="T86" fmla="*/ 265 w 1322"/>
                <a:gd name="T87" fmla="*/ 270 h 1013"/>
                <a:gd name="T88" fmla="*/ 282 w 1322"/>
                <a:gd name="T89" fmla="*/ 274 h 1013"/>
                <a:gd name="T90" fmla="*/ 286 w 1322"/>
                <a:gd name="T91" fmla="*/ 279 h 101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2"/>
                <a:gd name="T139" fmla="*/ 0 h 1013"/>
                <a:gd name="T140" fmla="*/ 1322 w 1322"/>
                <a:gd name="T141" fmla="*/ 1013 h 101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2" h="1013">
                  <a:moveTo>
                    <a:pt x="857" y="835"/>
                  </a:moveTo>
                  <a:lnTo>
                    <a:pt x="1000" y="885"/>
                  </a:lnTo>
                  <a:lnTo>
                    <a:pt x="1010" y="909"/>
                  </a:lnTo>
                  <a:lnTo>
                    <a:pt x="1000" y="919"/>
                  </a:lnTo>
                  <a:lnTo>
                    <a:pt x="993" y="928"/>
                  </a:lnTo>
                  <a:lnTo>
                    <a:pt x="990" y="942"/>
                  </a:lnTo>
                  <a:lnTo>
                    <a:pt x="992" y="967"/>
                  </a:lnTo>
                  <a:lnTo>
                    <a:pt x="981" y="968"/>
                  </a:lnTo>
                  <a:lnTo>
                    <a:pt x="974" y="973"/>
                  </a:lnTo>
                  <a:lnTo>
                    <a:pt x="962" y="1000"/>
                  </a:lnTo>
                  <a:lnTo>
                    <a:pt x="962" y="1011"/>
                  </a:lnTo>
                  <a:lnTo>
                    <a:pt x="966" y="1013"/>
                  </a:lnTo>
                  <a:lnTo>
                    <a:pt x="973" y="1009"/>
                  </a:lnTo>
                  <a:lnTo>
                    <a:pt x="976" y="1000"/>
                  </a:lnTo>
                  <a:lnTo>
                    <a:pt x="999" y="980"/>
                  </a:lnTo>
                  <a:lnTo>
                    <a:pt x="1013" y="981"/>
                  </a:lnTo>
                  <a:lnTo>
                    <a:pt x="1044" y="981"/>
                  </a:lnTo>
                  <a:lnTo>
                    <a:pt x="1054" y="973"/>
                  </a:lnTo>
                  <a:lnTo>
                    <a:pt x="1083" y="967"/>
                  </a:lnTo>
                  <a:lnTo>
                    <a:pt x="1107" y="954"/>
                  </a:lnTo>
                  <a:lnTo>
                    <a:pt x="1125" y="945"/>
                  </a:lnTo>
                  <a:lnTo>
                    <a:pt x="1144" y="926"/>
                  </a:lnTo>
                  <a:lnTo>
                    <a:pt x="1223" y="873"/>
                  </a:lnTo>
                  <a:lnTo>
                    <a:pt x="1245" y="859"/>
                  </a:lnTo>
                  <a:lnTo>
                    <a:pt x="1261" y="845"/>
                  </a:lnTo>
                  <a:lnTo>
                    <a:pt x="1275" y="840"/>
                  </a:lnTo>
                  <a:lnTo>
                    <a:pt x="1284" y="830"/>
                  </a:lnTo>
                  <a:lnTo>
                    <a:pt x="1301" y="819"/>
                  </a:lnTo>
                  <a:lnTo>
                    <a:pt x="1311" y="812"/>
                  </a:lnTo>
                  <a:lnTo>
                    <a:pt x="1320" y="793"/>
                  </a:lnTo>
                  <a:lnTo>
                    <a:pt x="1322" y="786"/>
                  </a:lnTo>
                  <a:lnTo>
                    <a:pt x="1319" y="783"/>
                  </a:lnTo>
                  <a:lnTo>
                    <a:pt x="1301" y="801"/>
                  </a:lnTo>
                  <a:lnTo>
                    <a:pt x="1284" y="805"/>
                  </a:lnTo>
                  <a:lnTo>
                    <a:pt x="1263" y="814"/>
                  </a:lnTo>
                  <a:lnTo>
                    <a:pt x="1251" y="824"/>
                  </a:lnTo>
                  <a:lnTo>
                    <a:pt x="1245" y="838"/>
                  </a:lnTo>
                  <a:lnTo>
                    <a:pt x="1225" y="847"/>
                  </a:lnTo>
                  <a:lnTo>
                    <a:pt x="1222" y="841"/>
                  </a:lnTo>
                  <a:lnTo>
                    <a:pt x="1229" y="828"/>
                  </a:lnTo>
                  <a:lnTo>
                    <a:pt x="1242" y="812"/>
                  </a:lnTo>
                  <a:lnTo>
                    <a:pt x="1258" y="786"/>
                  </a:lnTo>
                  <a:lnTo>
                    <a:pt x="1252" y="782"/>
                  </a:lnTo>
                  <a:lnTo>
                    <a:pt x="1239" y="795"/>
                  </a:lnTo>
                  <a:lnTo>
                    <a:pt x="1230" y="809"/>
                  </a:lnTo>
                  <a:lnTo>
                    <a:pt x="1219" y="821"/>
                  </a:lnTo>
                  <a:lnTo>
                    <a:pt x="1174" y="845"/>
                  </a:lnTo>
                  <a:lnTo>
                    <a:pt x="1116" y="874"/>
                  </a:lnTo>
                  <a:lnTo>
                    <a:pt x="1070" y="897"/>
                  </a:lnTo>
                  <a:lnTo>
                    <a:pt x="1052" y="906"/>
                  </a:lnTo>
                  <a:lnTo>
                    <a:pt x="1035" y="929"/>
                  </a:lnTo>
                  <a:lnTo>
                    <a:pt x="1025" y="923"/>
                  </a:lnTo>
                  <a:lnTo>
                    <a:pt x="1022" y="906"/>
                  </a:lnTo>
                  <a:lnTo>
                    <a:pt x="1028" y="885"/>
                  </a:lnTo>
                  <a:lnTo>
                    <a:pt x="1044" y="873"/>
                  </a:lnTo>
                  <a:lnTo>
                    <a:pt x="1026" y="856"/>
                  </a:lnTo>
                  <a:lnTo>
                    <a:pt x="1052" y="828"/>
                  </a:lnTo>
                  <a:lnTo>
                    <a:pt x="1054" y="815"/>
                  </a:lnTo>
                  <a:lnTo>
                    <a:pt x="1042" y="802"/>
                  </a:lnTo>
                  <a:lnTo>
                    <a:pt x="1022" y="639"/>
                  </a:lnTo>
                  <a:lnTo>
                    <a:pt x="1014" y="634"/>
                  </a:lnTo>
                  <a:lnTo>
                    <a:pt x="1016" y="483"/>
                  </a:lnTo>
                  <a:lnTo>
                    <a:pt x="999" y="445"/>
                  </a:lnTo>
                  <a:lnTo>
                    <a:pt x="987" y="409"/>
                  </a:lnTo>
                  <a:lnTo>
                    <a:pt x="987" y="379"/>
                  </a:lnTo>
                  <a:lnTo>
                    <a:pt x="976" y="325"/>
                  </a:lnTo>
                  <a:lnTo>
                    <a:pt x="958" y="298"/>
                  </a:lnTo>
                  <a:lnTo>
                    <a:pt x="948" y="298"/>
                  </a:lnTo>
                  <a:lnTo>
                    <a:pt x="952" y="304"/>
                  </a:lnTo>
                  <a:lnTo>
                    <a:pt x="947" y="306"/>
                  </a:lnTo>
                  <a:lnTo>
                    <a:pt x="942" y="298"/>
                  </a:lnTo>
                  <a:lnTo>
                    <a:pt x="945" y="268"/>
                  </a:lnTo>
                  <a:lnTo>
                    <a:pt x="918" y="206"/>
                  </a:lnTo>
                  <a:lnTo>
                    <a:pt x="916" y="181"/>
                  </a:lnTo>
                  <a:lnTo>
                    <a:pt x="926" y="159"/>
                  </a:lnTo>
                  <a:lnTo>
                    <a:pt x="918" y="113"/>
                  </a:lnTo>
                  <a:lnTo>
                    <a:pt x="893" y="48"/>
                  </a:lnTo>
                  <a:lnTo>
                    <a:pt x="892" y="42"/>
                  </a:lnTo>
                  <a:lnTo>
                    <a:pt x="883" y="31"/>
                  </a:lnTo>
                  <a:lnTo>
                    <a:pt x="888" y="21"/>
                  </a:lnTo>
                  <a:lnTo>
                    <a:pt x="876" y="0"/>
                  </a:lnTo>
                  <a:lnTo>
                    <a:pt x="669" y="52"/>
                  </a:lnTo>
                  <a:lnTo>
                    <a:pt x="666" y="45"/>
                  </a:lnTo>
                  <a:lnTo>
                    <a:pt x="657" y="48"/>
                  </a:lnTo>
                  <a:lnTo>
                    <a:pt x="641" y="57"/>
                  </a:lnTo>
                  <a:lnTo>
                    <a:pt x="591" y="109"/>
                  </a:lnTo>
                  <a:lnTo>
                    <a:pt x="541" y="178"/>
                  </a:lnTo>
                  <a:lnTo>
                    <a:pt x="532" y="190"/>
                  </a:lnTo>
                  <a:lnTo>
                    <a:pt x="537" y="201"/>
                  </a:lnTo>
                  <a:lnTo>
                    <a:pt x="528" y="228"/>
                  </a:lnTo>
                  <a:lnTo>
                    <a:pt x="518" y="239"/>
                  </a:lnTo>
                  <a:lnTo>
                    <a:pt x="466" y="291"/>
                  </a:lnTo>
                  <a:lnTo>
                    <a:pt x="461" y="301"/>
                  </a:lnTo>
                  <a:lnTo>
                    <a:pt x="469" y="321"/>
                  </a:lnTo>
                  <a:lnTo>
                    <a:pt x="473" y="325"/>
                  </a:lnTo>
                  <a:lnTo>
                    <a:pt x="487" y="324"/>
                  </a:lnTo>
                  <a:lnTo>
                    <a:pt x="498" y="330"/>
                  </a:lnTo>
                  <a:lnTo>
                    <a:pt x="499" y="340"/>
                  </a:lnTo>
                  <a:lnTo>
                    <a:pt x="489" y="353"/>
                  </a:lnTo>
                  <a:lnTo>
                    <a:pt x="494" y="370"/>
                  </a:lnTo>
                  <a:lnTo>
                    <a:pt x="506" y="389"/>
                  </a:lnTo>
                  <a:lnTo>
                    <a:pt x="502" y="421"/>
                  </a:lnTo>
                  <a:lnTo>
                    <a:pt x="470" y="434"/>
                  </a:lnTo>
                  <a:lnTo>
                    <a:pt x="421" y="486"/>
                  </a:lnTo>
                  <a:lnTo>
                    <a:pt x="385" y="497"/>
                  </a:lnTo>
                  <a:lnTo>
                    <a:pt x="302" y="522"/>
                  </a:lnTo>
                  <a:lnTo>
                    <a:pt x="275" y="512"/>
                  </a:lnTo>
                  <a:lnTo>
                    <a:pt x="249" y="506"/>
                  </a:lnTo>
                  <a:lnTo>
                    <a:pt x="205" y="512"/>
                  </a:lnTo>
                  <a:lnTo>
                    <a:pt x="160" y="520"/>
                  </a:lnTo>
                  <a:lnTo>
                    <a:pt x="113" y="539"/>
                  </a:lnTo>
                  <a:lnTo>
                    <a:pt x="90" y="555"/>
                  </a:lnTo>
                  <a:lnTo>
                    <a:pt x="81" y="581"/>
                  </a:lnTo>
                  <a:lnTo>
                    <a:pt x="81" y="600"/>
                  </a:lnTo>
                  <a:lnTo>
                    <a:pt x="114" y="636"/>
                  </a:lnTo>
                  <a:lnTo>
                    <a:pt x="119" y="642"/>
                  </a:lnTo>
                  <a:lnTo>
                    <a:pt x="123" y="659"/>
                  </a:lnTo>
                  <a:lnTo>
                    <a:pt x="117" y="672"/>
                  </a:lnTo>
                  <a:lnTo>
                    <a:pt x="105" y="681"/>
                  </a:lnTo>
                  <a:lnTo>
                    <a:pt x="93" y="712"/>
                  </a:lnTo>
                  <a:lnTo>
                    <a:pt x="26" y="782"/>
                  </a:lnTo>
                  <a:lnTo>
                    <a:pt x="0" y="801"/>
                  </a:lnTo>
                  <a:lnTo>
                    <a:pt x="12" y="857"/>
                  </a:lnTo>
                  <a:lnTo>
                    <a:pt x="721" y="715"/>
                  </a:lnTo>
                  <a:lnTo>
                    <a:pt x="732" y="724"/>
                  </a:lnTo>
                  <a:lnTo>
                    <a:pt x="738" y="736"/>
                  </a:lnTo>
                  <a:lnTo>
                    <a:pt x="743" y="741"/>
                  </a:lnTo>
                  <a:lnTo>
                    <a:pt x="748" y="740"/>
                  </a:lnTo>
                  <a:lnTo>
                    <a:pt x="755" y="747"/>
                  </a:lnTo>
                  <a:lnTo>
                    <a:pt x="766" y="750"/>
                  </a:lnTo>
                  <a:lnTo>
                    <a:pt x="787" y="792"/>
                  </a:lnTo>
                  <a:lnTo>
                    <a:pt x="793" y="808"/>
                  </a:lnTo>
                  <a:lnTo>
                    <a:pt x="800" y="814"/>
                  </a:lnTo>
                  <a:lnTo>
                    <a:pt x="802" y="819"/>
                  </a:lnTo>
                  <a:lnTo>
                    <a:pt x="844" y="822"/>
                  </a:lnTo>
                  <a:lnTo>
                    <a:pt x="857" y="83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nvGrpSpPr>
          <p:cNvPr id="446" name="Group 252"/>
          <p:cNvGrpSpPr>
            <a:grpSpLocks/>
          </p:cNvGrpSpPr>
          <p:nvPr/>
        </p:nvGrpSpPr>
        <p:grpSpPr bwMode="auto">
          <a:xfrm>
            <a:off x="5941239" y="4030848"/>
            <a:ext cx="2108200" cy="1304925"/>
            <a:chOff x="2517" y="1907"/>
            <a:chExt cx="1328" cy="822"/>
          </a:xfrm>
        </p:grpSpPr>
        <p:sp>
          <p:nvSpPr>
            <p:cNvPr id="447" name="Rectangle 87"/>
            <p:cNvSpPr>
              <a:spLocks noChangeArrowheads="1"/>
            </p:cNvSpPr>
            <p:nvPr/>
          </p:nvSpPr>
          <p:spPr bwMode="auto">
            <a:xfrm>
              <a:off x="3474" y="2349"/>
              <a:ext cx="371"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Atlanta</a:t>
              </a:r>
              <a:endParaRPr kumimoji="0" lang="en-US" sz="1400" b="0" i="1" dirty="0">
                <a:solidFill>
                  <a:schemeClr val="tx1"/>
                </a:solidFill>
                <a:latin typeface="Times New Roman"/>
                <a:cs typeface="Times New Roman"/>
              </a:endParaRPr>
            </a:p>
          </p:txBody>
        </p:sp>
        <p:grpSp>
          <p:nvGrpSpPr>
            <p:cNvPr id="448" name="Group 251"/>
            <p:cNvGrpSpPr>
              <a:grpSpLocks/>
            </p:cNvGrpSpPr>
            <p:nvPr/>
          </p:nvGrpSpPr>
          <p:grpSpPr bwMode="auto">
            <a:xfrm>
              <a:off x="2517" y="1907"/>
              <a:ext cx="929" cy="822"/>
              <a:chOff x="2517" y="1907"/>
              <a:chExt cx="929" cy="822"/>
            </a:xfrm>
          </p:grpSpPr>
          <p:sp>
            <p:nvSpPr>
              <p:cNvPr id="450" name="Freeform 79"/>
              <p:cNvSpPr>
                <a:spLocks/>
              </p:cNvSpPr>
              <p:nvPr/>
            </p:nvSpPr>
            <p:spPr bwMode="auto">
              <a:xfrm>
                <a:off x="2517" y="2368"/>
                <a:ext cx="318" cy="146"/>
              </a:xfrm>
              <a:custGeom>
                <a:avLst/>
                <a:gdLst>
                  <a:gd name="T0" fmla="*/ 259 w 954"/>
                  <a:gd name="T1" fmla="*/ 0 h 438"/>
                  <a:gd name="T2" fmla="*/ 259 w 954"/>
                  <a:gd name="T3" fmla="*/ 15 h 438"/>
                  <a:gd name="T4" fmla="*/ 272 w 954"/>
                  <a:gd name="T5" fmla="*/ 43 h 438"/>
                  <a:gd name="T6" fmla="*/ 258 w 954"/>
                  <a:gd name="T7" fmla="*/ 54 h 438"/>
                  <a:gd name="T8" fmla="*/ 238 w 954"/>
                  <a:gd name="T9" fmla="*/ 46 h 438"/>
                  <a:gd name="T10" fmla="*/ 223 w 954"/>
                  <a:gd name="T11" fmla="*/ 58 h 438"/>
                  <a:gd name="T12" fmla="*/ 228 w 954"/>
                  <a:gd name="T13" fmla="*/ 69 h 438"/>
                  <a:gd name="T14" fmla="*/ 246 w 954"/>
                  <a:gd name="T15" fmla="*/ 70 h 438"/>
                  <a:gd name="T16" fmla="*/ 258 w 954"/>
                  <a:gd name="T17" fmla="*/ 63 h 438"/>
                  <a:gd name="T18" fmla="*/ 269 w 954"/>
                  <a:gd name="T19" fmla="*/ 62 h 438"/>
                  <a:gd name="T20" fmla="*/ 267 w 954"/>
                  <a:gd name="T21" fmla="*/ 68 h 438"/>
                  <a:gd name="T22" fmla="*/ 264 w 954"/>
                  <a:gd name="T23" fmla="*/ 77 h 438"/>
                  <a:gd name="T24" fmla="*/ 272 w 954"/>
                  <a:gd name="T25" fmla="*/ 80 h 438"/>
                  <a:gd name="T26" fmla="*/ 280 w 954"/>
                  <a:gd name="T27" fmla="*/ 68 h 438"/>
                  <a:gd name="T28" fmla="*/ 297 w 954"/>
                  <a:gd name="T29" fmla="*/ 60 h 438"/>
                  <a:gd name="T30" fmla="*/ 303 w 954"/>
                  <a:gd name="T31" fmla="*/ 65 h 438"/>
                  <a:gd name="T32" fmla="*/ 303 w 954"/>
                  <a:gd name="T33" fmla="*/ 73 h 438"/>
                  <a:gd name="T34" fmla="*/ 297 w 954"/>
                  <a:gd name="T35" fmla="*/ 81 h 438"/>
                  <a:gd name="T36" fmla="*/ 278 w 954"/>
                  <a:gd name="T37" fmla="*/ 100 h 438"/>
                  <a:gd name="T38" fmla="*/ 281 w 954"/>
                  <a:gd name="T39" fmla="*/ 112 h 438"/>
                  <a:gd name="T40" fmla="*/ 315 w 954"/>
                  <a:gd name="T41" fmla="*/ 128 h 438"/>
                  <a:gd name="T42" fmla="*/ 316 w 954"/>
                  <a:gd name="T43" fmla="*/ 137 h 438"/>
                  <a:gd name="T44" fmla="*/ 294 w 954"/>
                  <a:gd name="T45" fmla="*/ 146 h 438"/>
                  <a:gd name="T46" fmla="*/ 283 w 954"/>
                  <a:gd name="T47" fmla="*/ 127 h 438"/>
                  <a:gd name="T48" fmla="*/ 262 w 954"/>
                  <a:gd name="T49" fmla="*/ 114 h 438"/>
                  <a:gd name="T50" fmla="*/ 253 w 954"/>
                  <a:gd name="T51" fmla="*/ 114 h 438"/>
                  <a:gd name="T52" fmla="*/ 252 w 954"/>
                  <a:gd name="T53" fmla="*/ 129 h 438"/>
                  <a:gd name="T54" fmla="*/ 243 w 954"/>
                  <a:gd name="T55" fmla="*/ 139 h 438"/>
                  <a:gd name="T56" fmla="*/ 233 w 954"/>
                  <a:gd name="T57" fmla="*/ 130 h 438"/>
                  <a:gd name="T58" fmla="*/ 224 w 954"/>
                  <a:gd name="T59" fmla="*/ 132 h 438"/>
                  <a:gd name="T60" fmla="*/ 218 w 954"/>
                  <a:gd name="T61" fmla="*/ 130 h 438"/>
                  <a:gd name="T62" fmla="*/ 200 w 954"/>
                  <a:gd name="T63" fmla="*/ 139 h 438"/>
                  <a:gd name="T64" fmla="*/ 186 w 954"/>
                  <a:gd name="T65" fmla="*/ 135 h 438"/>
                  <a:gd name="T66" fmla="*/ 162 w 954"/>
                  <a:gd name="T67" fmla="*/ 114 h 438"/>
                  <a:gd name="T68" fmla="*/ 150 w 954"/>
                  <a:gd name="T69" fmla="*/ 104 h 438"/>
                  <a:gd name="T70" fmla="*/ 147 w 954"/>
                  <a:gd name="T71" fmla="*/ 103 h 438"/>
                  <a:gd name="T72" fmla="*/ 147 w 954"/>
                  <a:gd name="T73" fmla="*/ 98 h 438"/>
                  <a:gd name="T74" fmla="*/ 140 w 954"/>
                  <a:gd name="T75" fmla="*/ 98 h 438"/>
                  <a:gd name="T76" fmla="*/ 132 w 954"/>
                  <a:gd name="T77" fmla="*/ 96 h 438"/>
                  <a:gd name="T78" fmla="*/ 127 w 954"/>
                  <a:gd name="T79" fmla="*/ 92 h 438"/>
                  <a:gd name="T80" fmla="*/ 121 w 954"/>
                  <a:gd name="T81" fmla="*/ 109 h 438"/>
                  <a:gd name="T82" fmla="*/ 99 w 954"/>
                  <a:gd name="T83" fmla="*/ 112 h 438"/>
                  <a:gd name="T84" fmla="*/ 47 w 954"/>
                  <a:gd name="T85" fmla="*/ 98 h 438"/>
                  <a:gd name="T86" fmla="*/ 1 w 954"/>
                  <a:gd name="T87" fmla="*/ 102 h 438"/>
                  <a:gd name="T88" fmla="*/ 2 w 954"/>
                  <a:gd name="T89" fmla="*/ 95 h 438"/>
                  <a:gd name="T90" fmla="*/ 8 w 954"/>
                  <a:gd name="T91" fmla="*/ 86 h 438"/>
                  <a:gd name="T92" fmla="*/ 9 w 954"/>
                  <a:gd name="T93" fmla="*/ 63 h 438"/>
                  <a:gd name="T94" fmla="*/ 11 w 954"/>
                  <a:gd name="T95" fmla="*/ 54 h 438"/>
                  <a:gd name="T96" fmla="*/ 12 w 954"/>
                  <a:gd name="T97" fmla="*/ 41 h 438"/>
                  <a:gd name="T98" fmla="*/ 19 w 954"/>
                  <a:gd name="T99" fmla="*/ 30 h 438"/>
                  <a:gd name="T100" fmla="*/ 21 w 954"/>
                  <a:gd name="T101" fmla="*/ 9 h 438"/>
                  <a:gd name="T102" fmla="*/ 144 w 954"/>
                  <a:gd name="T103" fmla="*/ 5 h 4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54"/>
                  <a:gd name="T157" fmla="*/ 0 h 438"/>
                  <a:gd name="T158" fmla="*/ 954 w 954"/>
                  <a:gd name="T159" fmla="*/ 438 h 4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54" h="438">
                    <a:moveTo>
                      <a:pt x="433" y="16"/>
                    </a:moveTo>
                    <a:lnTo>
                      <a:pt x="777" y="0"/>
                    </a:lnTo>
                    <a:lnTo>
                      <a:pt x="786" y="11"/>
                    </a:lnTo>
                    <a:lnTo>
                      <a:pt x="776" y="45"/>
                    </a:lnTo>
                    <a:lnTo>
                      <a:pt x="776" y="93"/>
                    </a:lnTo>
                    <a:lnTo>
                      <a:pt x="815" y="130"/>
                    </a:lnTo>
                    <a:lnTo>
                      <a:pt x="822" y="171"/>
                    </a:lnTo>
                    <a:lnTo>
                      <a:pt x="773" y="161"/>
                    </a:lnTo>
                    <a:lnTo>
                      <a:pt x="728" y="140"/>
                    </a:lnTo>
                    <a:lnTo>
                      <a:pt x="715" y="139"/>
                    </a:lnTo>
                    <a:lnTo>
                      <a:pt x="703" y="145"/>
                    </a:lnTo>
                    <a:lnTo>
                      <a:pt x="670" y="175"/>
                    </a:lnTo>
                    <a:lnTo>
                      <a:pt x="669" y="190"/>
                    </a:lnTo>
                    <a:lnTo>
                      <a:pt x="683" y="207"/>
                    </a:lnTo>
                    <a:lnTo>
                      <a:pt x="700" y="213"/>
                    </a:lnTo>
                    <a:lnTo>
                      <a:pt x="738" y="210"/>
                    </a:lnTo>
                    <a:lnTo>
                      <a:pt x="759" y="195"/>
                    </a:lnTo>
                    <a:lnTo>
                      <a:pt x="773" y="188"/>
                    </a:lnTo>
                    <a:lnTo>
                      <a:pt x="795" y="188"/>
                    </a:lnTo>
                    <a:lnTo>
                      <a:pt x="806" y="187"/>
                    </a:lnTo>
                    <a:lnTo>
                      <a:pt x="807" y="195"/>
                    </a:lnTo>
                    <a:lnTo>
                      <a:pt x="802" y="204"/>
                    </a:lnTo>
                    <a:lnTo>
                      <a:pt x="789" y="216"/>
                    </a:lnTo>
                    <a:lnTo>
                      <a:pt x="792" y="230"/>
                    </a:lnTo>
                    <a:lnTo>
                      <a:pt x="806" y="237"/>
                    </a:lnTo>
                    <a:lnTo>
                      <a:pt x="816" y="240"/>
                    </a:lnTo>
                    <a:lnTo>
                      <a:pt x="825" y="232"/>
                    </a:lnTo>
                    <a:lnTo>
                      <a:pt x="840" y="204"/>
                    </a:lnTo>
                    <a:lnTo>
                      <a:pt x="878" y="188"/>
                    </a:lnTo>
                    <a:lnTo>
                      <a:pt x="892" y="181"/>
                    </a:lnTo>
                    <a:lnTo>
                      <a:pt x="900" y="181"/>
                    </a:lnTo>
                    <a:lnTo>
                      <a:pt x="909" y="194"/>
                    </a:lnTo>
                    <a:lnTo>
                      <a:pt x="904" y="210"/>
                    </a:lnTo>
                    <a:lnTo>
                      <a:pt x="909" y="218"/>
                    </a:lnTo>
                    <a:lnTo>
                      <a:pt x="907" y="230"/>
                    </a:lnTo>
                    <a:lnTo>
                      <a:pt x="890" y="242"/>
                    </a:lnTo>
                    <a:lnTo>
                      <a:pt x="863" y="278"/>
                    </a:lnTo>
                    <a:lnTo>
                      <a:pt x="834" y="299"/>
                    </a:lnTo>
                    <a:lnTo>
                      <a:pt x="831" y="320"/>
                    </a:lnTo>
                    <a:lnTo>
                      <a:pt x="842" y="336"/>
                    </a:lnTo>
                    <a:lnTo>
                      <a:pt x="880" y="357"/>
                    </a:lnTo>
                    <a:lnTo>
                      <a:pt x="945" y="383"/>
                    </a:lnTo>
                    <a:lnTo>
                      <a:pt x="954" y="396"/>
                    </a:lnTo>
                    <a:lnTo>
                      <a:pt x="947" y="412"/>
                    </a:lnTo>
                    <a:lnTo>
                      <a:pt x="934" y="415"/>
                    </a:lnTo>
                    <a:lnTo>
                      <a:pt x="883" y="438"/>
                    </a:lnTo>
                    <a:lnTo>
                      <a:pt x="878" y="396"/>
                    </a:lnTo>
                    <a:lnTo>
                      <a:pt x="848" y="382"/>
                    </a:lnTo>
                    <a:lnTo>
                      <a:pt x="792" y="360"/>
                    </a:lnTo>
                    <a:lnTo>
                      <a:pt x="785" y="341"/>
                    </a:lnTo>
                    <a:lnTo>
                      <a:pt x="774" y="334"/>
                    </a:lnTo>
                    <a:lnTo>
                      <a:pt x="759" y="343"/>
                    </a:lnTo>
                    <a:lnTo>
                      <a:pt x="750" y="382"/>
                    </a:lnTo>
                    <a:lnTo>
                      <a:pt x="755" y="388"/>
                    </a:lnTo>
                    <a:lnTo>
                      <a:pt x="757" y="396"/>
                    </a:lnTo>
                    <a:lnTo>
                      <a:pt x="728" y="417"/>
                    </a:lnTo>
                    <a:lnTo>
                      <a:pt x="715" y="413"/>
                    </a:lnTo>
                    <a:lnTo>
                      <a:pt x="700" y="391"/>
                    </a:lnTo>
                    <a:lnTo>
                      <a:pt x="692" y="389"/>
                    </a:lnTo>
                    <a:lnTo>
                      <a:pt x="673" y="396"/>
                    </a:lnTo>
                    <a:lnTo>
                      <a:pt x="664" y="388"/>
                    </a:lnTo>
                    <a:lnTo>
                      <a:pt x="655" y="389"/>
                    </a:lnTo>
                    <a:lnTo>
                      <a:pt x="629" y="417"/>
                    </a:lnTo>
                    <a:lnTo>
                      <a:pt x="599" y="418"/>
                    </a:lnTo>
                    <a:lnTo>
                      <a:pt x="589" y="412"/>
                    </a:lnTo>
                    <a:lnTo>
                      <a:pt x="559" y="405"/>
                    </a:lnTo>
                    <a:lnTo>
                      <a:pt x="512" y="347"/>
                    </a:lnTo>
                    <a:lnTo>
                      <a:pt x="486" y="343"/>
                    </a:lnTo>
                    <a:lnTo>
                      <a:pt x="460" y="330"/>
                    </a:lnTo>
                    <a:lnTo>
                      <a:pt x="450" y="313"/>
                    </a:lnTo>
                    <a:lnTo>
                      <a:pt x="443" y="313"/>
                    </a:lnTo>
                    <a:lnTo>
                      <a:pt x="441" y="310"/>
                    </a:lnTo>
                    <a:lnTo>
                      <a:pt x="437" y="307"/>
                    </a:lnTo>
                    <a:lnTo>
                      <a:pt x="441" y="295"/>
                    </a:lnTo>
                    <a:lnTo>
                      <a:pt x="428" y="292"/>
                    </a:lnTo>
                    <a:lnTo>
                      <a:pt x="421" y="295"/>
                    </a:lnTo>
                    <a:lnTo>
                      <a:pt x="401" y="292"/>
                    </a:lnTo>
                    <a:lnTo>
                      <a:pt x="396" y="289"/>
                    </a:lnTo>
                    <a:lnTo>
                      <a:pt x="392" y="275"/>
                    </a:lnTo>
                    <a:lnTo>
                      <a:pt x="380" y="275"/>
                    </a:lnTo>
                    <a:lnTo>
                      <a:pt x="344" y="308"/>
                    </a:lnTo>
                    <a:lnTo>
                      <a:pt x="362" y="327"/>
                    </a:lnTo>
                    <a:lnTo>
                      <a:pt x="354" y="334"/>
                    </a:lnTo>
                    <a:lnTo>
                      <a:pt x="298" y="336"/>
                    </a:lnTo>
                    <a:lnTo>
                      <a:pt x="198" y="318"/>
                    </a:lnTo>
                    <a:lnTo>
                      <a:pt x="142" y="295"/>
                    </a:lnTo>
                    <a:lnTo>
                      <a:pt x="13" y="315"/>
                    </a:lnTo>
                    <a:lnTo>
                      <a:pt x="4" y="307"/>
                    </a:lnTo>
                    <a:lnTo>
                      <a:pt x="0" y="292"/>
                    </a:lnTo>
                    <a:lnTo>
                      <a:pt x="6" y="285"/>
                    </a:lnTo>
                    <a:lnTo>
                      <a:pt x="10" y="272"/>
                    </a:lnTo>
                    <a:lnTo>
                      <a:pt x="24" y="258"/>
                    </a:lnTo>
                    <a:lnTo>
                      <a:pt x="42" y="210"/>
                    </a:lnTo>
                    <a:lnTo>
                      <a:pt x="27" y="188"/>
                    </a:lnTo>
                    <a:lnTo>
                      <a:pt x="27" y="174"/>
                    </a:lnTo>
                    <a:lnTo>
                      <a:pt x="32" y="162"/>
                    </a:lnTo>
                    <a:lnTo>
                      <a:pt x="30" y="149"/>
                    </a:lnTo>
                    <a:lnTo>
                      <a:pt x="35" y="122"/>
                    </a:lnTo>
                    <a:lnTo>
                      <a:pt x="49" y="110"/>
                    </a:lnTo>
                    <a:lnTo>
                      <a:pt x="58" y="90"/>
                    </a:lnTo>
                    <a:lnTo>
                      <a:pt x="64" y="51"/>
                    </a:lnTo>
                    <a:lnTo>
                      <a:pt x="64" y="26"/>
                    </a:lnTo>
                    <a:lnTo>
                      <a:pt x="433" y="16"/>
                    </a:lnTo>
                    <a:close/>
                  </a:path>
                </a:pathLst>
              </a:custGeom>
              <a:solidFill>
                <a:srgbClr val="DBBC5A"/>
              </a:solidFill>
              <a:ln w="9525">
                <a:noFill/>
                <a:round/>
                <a:headEnd/>
                <a:tailEnd/>
              </a:ln>
            </p:spPr>
            <p:txBody>
              <a:bodyPr>
                <a:prstTxWarp prst="textNoShape">
                  <a:avLst/>
                </a:prstTxWarp>
              </a:bodyPr>
              <a:lstStyle/>
              <a:p>
                <a:endParaRPr lang="en-US">
                  <a:latin typeface="Times New Roman"/>
                  <a:cs typeface="Times New Roman"/>
                </a:endParaRPr>
              </a:p>
            </p:txBody>
          </p:sp>
          <p:sp>
            <p:nvSpPr>
              <p:cNvPr id="451" name="Freeform 80"/>
              <p:cNvSpPr>
                <a:spLocks/>
              </p:cNvSpPr>
              <p:nvPr/>
            </p:nvSpPr>
            <p:spPr bwMode="auto">
              <a:xfrm>
                <a:off x="2662" y="2215"/>
                <a:ext cx="205" cy="211"/>
              </a:xfrm>
              <a:custGeom>
                <a:avLst/>
                <a:gdLst>
                  <a:gd name="T0" fmla="*/ 192 w 616"/>
                  <a:gd name="T1" fmla="*/ 20 h 633"/>
                  <a:gd name="T2" fmla="*/ 191 w 616"/>
                  <a:gd name="T3" fmla="*/ 74 h 633"/>
                  <a:gd name="T4" fmla="*/ 192 w 616"/>
                  <a:gd name="T5" fmla="*/ 85 h 633"/>
                  <a:gd name="T6" fmla="*/ 205 w 616"/>
                  <a:gd name="T7" fmla="*/ 194 h 633"/>
                  <a:gd name="T8" fmla="*/ 203 w 616"/>
                  <a:gd name="T9" fmla="*/ 195 h 633"/>
                  <a:gd name="T10" fmla="*/ 196 w 616"/>
                  <a:gd name="T11" fmla="*/ 194 h 633"/>
                  <a:gd name="T12" fmla="*/ 195 w 616"/>
                  <a:gd name="T13" fmla="*/ 191 h 633"/>
                  <a:gd name="T14" fmla="*/ 185 w 616"/>
                  <a:gd name="T15" fmla="*/ 194 h 633"/>
                  <a:gd name="T16" fmla="*/ 178 w 616"/>
                  <a:gd name="T17" fmla="*/ 192 h 633"/>
                  <a:gd name="T18" fmla="*/ 150 w 616"/>
                  <a:gd name="T19" fmla="*/ 200 h 633"/>
                  <a:gd name="T20" fmla="*/ 138 w 616"/>
                  <a:gd name="T21" fmla="*/ 211 h 633"/>
                  <a:gd name="T22" fmla="*/ 129 w 616"/>
                  <a:gd name="T23" fmla="*/ 210 h 633"/>
                  <a:gd name="T24" fmla="*/ 127 w 616"/>
                  <a:gd name="T25" fmla="*/ 196 h 633"/>
                  <a:gd name="T26" fmla="*/ 114 w 616"/>
                  <a:gd name="T27" fmla="*/ 184 h 633"/>
                  <a:gd name="T28" fmla="*/ 114 w 616"/>
                  <a:gd name="T29" fmla="*/ 168 h 633"/>
                  <a:gd name="T30" fmla="*/ 117 w 616"/>
                  <a:gd name="T31" fmla="*/ 157 h 633"/>
                  <a:gd name="T32" fmla="*/ 114 w 616"/>
                  <a:gd name="T33" fmla="*/ 153 h 633"/>
                  <a:gd name="T34" fmla="*/ 0 w 616"/>
                  <a:gd name="T35" fmla="*/ 158 h 633"/>
                  <a:gd name="T36" fmla="*/ 1 w 616"/>
                  <a:gd name="T37" fmla="*/ 135 h 633"/>
                  <a:gd name="T38" fmla="*/ 11 w 616"/>
                  <a:gd name="T39" fmla="*/ 104 h 633"/>
                  <a:gd name="T40" fmla="*/ 22 w 616"/>
                  <a:gd name="T41" fmla="*/ 86 h 633"/>
                  <a:gd name="T42" fmla="*/ 26 w 616"/>
                  <a:gd name="T43" fmla="*/ 71 h 633"/>
                  <a:gd name="T44" fmla="*/ 28 w 616"/>
                  <a:gd name="T45" fmla="*/ 68 h 633"/>
                  <a:gd name="T46" fmla="*/ 36 w 616"/>
                  <a:gd name="T47" fmla="*/ 64 h 633"/>
                  <a:gd name="T48" fmla="*/ 36 w 616"/>
                  <a:gd name="T49" fmla="*/ 57 h 633"/>
                  <a:gd name="T50" fmla="*/ 32 w 616"/>
                  <a:gd name="T51" fmla="*/ 53 h 633"/>
                  <a:gd name="T52" fmla="*/ 28 w 616"/>
                  <a:gd name="T53" fmla="*/ 45 h 633"/>
                  <a:gd name="T54" fmla="*/ 27 w 616"/>
                  <a:gd name="T55" fmla="*/ 31 h 633"/>
                  <a:gd name="T56" fmla="*/ 19 w 616"/>
                  <a:gd name="T57" fmla="*/ 16 h 633"/>
                  <a:gd name="T58" fmla="*/ 19 w 616"/>
                  <a:gd name="T59" fmla="*/ 10 h 633"/>
                  <a:gd name="T60" fmla="*/ 19 w 616"/>
                  <a:gd name="T61" fmla="*/ 6 h 633"/>
                  <a:gd name="T62" fmla="*/ 21 w 616"/>
                  <a:gd name="T63" fmla="*/ 0 h 633"/>
                  <a:gd name="T64" fmla="*/ 192 w 616"/>
                  <a:gd name="T65" fmla="*/ 20 h 633"/>
                  <a:gd name="T66" fmla="*/ 192 w 616"/>
                  <a:gd name="T67" fmla="*/ 20 h 6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16"/>
                  <a:gd name="T103" fmla="*/ 0 h 633"/>
                  <a:gd name="T104" fmla="*/ 616 w 616"/>
                  <a:gd name="T105" fmla="*/ 633 h 6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16" h="633">
                    <a:moveTo>
                      <a:pt x="576" y="60"/>
                    </a:moveTo>
                    <a:lnTo>
                      <a:pt x="573" y="222"/>
                    </a:lnTo>
                    <a:lnTo>
                      <a:pt x="576" y="254"/>
                    </a:lnTo>
                    <a:lnTo>
                      <a:pt x="616" y="582"/>
                    </a:lnTo>
                    <a:lnTo>
                      <a:pt x="609" y="585"/>
                    </a:lnTo>
                    <a:lnTo>
                      <a:pt x="590" y="581"/>
                    </a:lnTo>
                    <a:lnTo>
                      <a:pt x="585" y="572"/>
                    </a:lnTo>
                    <a:lnTo>
                      <a:pt x="556" y="582"/>
                    </a:lnTo>
                    <a:lnTo>
                      <a:pt x="535" y="575"/>
                    </a:lnTo>
                    <a:lnTo>
                      <a:pt x="450" y="601"/>
                    </a:lnTo>
                    <a:lnTo>
                      <a:pt x="414" y="633"/>
                    </a:lnTo>
                    <a:lnTo>
                      <a:pt x="389" y="630"/>
                    </a:lnTo>
                    <a:lnTo>
                      <a:pt x="382" y="589"/>
                    </a:lnTo>
                    <a:lnTo>
                      <a:pt x="343" y="552"/>
                    </a:lnTo>
                    <a:lnTo>
                      <a:pt x="343" y="504"/>
                    </a:lnTo>
                    <a:lnTo>
                      <a:pt x="353" y="470"/>
                    </a:lnTo>
                    <a:lnTo>
                      <a:pt x="344" y="459"/>
                    </a:lnTo>
                    <a:lnTo>
                      <a:pt x="0" y="475"/>
                    </a:lnTo>
                    <a:lnTo>
                      <a:pt x="3" y="406"/>
                    </a:lnTo>
                    <a:lnTo>
                      <a:pt x="32" y="312"/>
                    </a:lnTo>
                    <a:lnTo>
                      <a:pt x="66" y="259"/>
                    </a:lnTo>
                    <a:lnTo>
                      <a:pt x="79" y="212"/>
                    </a:lnTo>
                    <a:lnTo>
                      <a:pt x="84" y="205"/>
                    </a:lnTo>
                    <a:lnTo>
                      <a:pt x="108" y="191"/>
                    </a:lnTo>
                    <a:lnTo>
                      <a:pt x="107" y="171"/>
                    </a:lnTo>
                    <a:lnTo>
                      <a:pt x="95" y="159"/>
                    </a:lnTo>
                    <a:lnTo>
                      <a:pt x="84" y="136"/>
                    </a:lnTo>
                    <a:lnTo>
                      <a:pt x="81" y="94"/>
                    </a:lnTo>
                    <a:lnTo>
                      <a:pt x="58" y="49"/>
                    </a:lnTo>
                    <a:lnTo>
                      <a:pt x="58" y="30"/>
                    </a:lnTo>
                    <a:lnTo>
                      <a:pt x="58" y="19"/>
                    </a:lnTo>
                    <a:lnTo>
                      <a:pt x="62" y="0"/>
                    </a:lnTo>
                    <a:lnTo>
                      <a:pt x="576" y="60"/>
                    </a:lnTo>
                    <a:close/>
                  </a:path>
                </a:pathLst>
              </a:custGeom>
              <a:solidFill>
                <a:srgbClr val="DBBC5A"/>
              </a:solidFill>
              <a:ln w="9525">
                <a:noFill/>
                <a:round/>
                <a:headEnd/>
                <a:tailEnd/>
              </a:ln>
            </p:spPr>
            <p:txBody>
              <a:bodyPr>
                <a:prstTxWarp prst="textNoShape">
                  <a:avLst/>
                </a:prstTxWarp>
              </a:bodyPr>
              <a:lstStyle/>
              <a:p>
                <a:endParaRPr lang="en-US">
                  <a:latin typeface="Times New Roman"/>
                  <a:cs typeface="Times New Roman"/>
                </a:endParaRPr>
              </a:p>
            </p:txBody>
          </p:sp>
          <p:sp>
            <p:nvSpPr>
              <p:cNvPr id="452" name="Freeform 81"/>
              <p:cNvSpPr>
                <a:spLocks/>
              </p:cNvSpPr>
              <p:nvPr/>
            </p:nvSpPr>
            <p:spPr bwMode="auto">
              <a:xfrm>
                <a:off x="2852" y="2052"/>
                <a:ext cx="225" cy="359"/>
              </a:xfrm>
              <a:custGeom>
                <a:avLst/>
                <a:gdLst>
                  <a:gd name="T0" fmla="*/ 0 w 675"/>
                  <a:gd name="T1" fmla="*/ 14 h 1075"/>
                  <a:gd name="T2" fmla="*/ 6 w 675"/>
                  <a:gd name="T3" fmla="*/ 20 h 1075"/>
                  <a:gd name="T4" fmla="*/ 1 w 675"/>
                  <a:gd name="T5" fmla="*/ 237 h 1075"/>
                  <a:gd name="T6" fmla="*/ 2 w 675"/>
                  <a:gd name="T7" fmla="*/ 248 h 1075"/>
                  <a:gd name="T8" fmla="*/ 15 w 675"/>
                  <a:gd name="T9" fmla="*/ 357 h 1075"/>
                  <a:gd name="T10" fmla="*/ 18 w 675"/>
                  <a:gd name="T11" fmla="*/ 355 h 1075"/>
                  <a:gd name="T12" fmla="*/ 22 w 675"/>
                  <a:gd name="T13" fmla="*/ 353 h 1075"/>
                  <a:gd name="T14" fmla="*/ 31 w 675"/>
                  <a:gd name="T15" fmla="*/ 356 h 1075"/>
                  <a:gd name="T16" fmla="*/ 34 w 675"/>
                  <a:gd name="T17" fmla="*/ 352 h 1075"/>
                  <a:gd name="T18" fmla="*/ 36 w 675"/>
                  <a:gd name="T19" fmla="*/ 336 h 1075"/>
                  <a:gd name="T20" fmla="*/ 40 w 675"/>
                  <a:gd name="T21" fmla="*/ 325 h 1075"/>
                  <a:gd name="T22" fmla="*/ 46 w 675"/>
                  <a:gd name="T23" fmla="*/ 336 h 1075"/>
                  <a:gd name="T24" fmla="*/ 45 w 675"/>
                  <a:gd name="T25" fmla="*/ 340 h 1075"/>
                  <a:gd name="T26" fmla="*/ 48 w 675"/>
                  <a:gd name="T27" fmla="*/ 349 h 1075"/>
                  <a:gd name="T28" fmla="*/ 55 w 675"/>
                  <a:gd name="T29" fmla="*/ 358 h 1075"/>
                  <a:gd name="T30" fmla="*/ 61 w 675"/>
                  <a:gd name="T31" fmla="*/ 359 h 1075"/>
                  <a:gd name="T32" fmla="*/ 67 w 675"/>
                  <a:gd name="T33" fmla="*/ 358 h 1075"/>
                  <a:gd name="T34" fmla="*/ 74 w 675"/>
                  <a:gd name="T35" fmla="*/ 351 h 1075"/>
                  <a:gd name="T36" fmla="*/ 76 w 675"/>
                  <a:gd name="T37" fmla="*/ 350 h 1075"/>
                  <a:gd name="T38" fmla="*/ 79 w 675"/>
                  <a:gd name="T39" fmla="*/ 347 h 1075"/>
                  <a:gd name="T40" fmla="*/ 79 w 675"/>
                  <a:gd name="T41" fmla="*/ 345 h 1075"/>
                  <a:gd name="T42" fmla="*/ 78 w 675"/>
                  <a:gd name="T43" fmla="*/ 343 h 1075"/>
                  <a:gd name="T44" fmla="*/ 75 w 675"/>
                  <a:gd name="T45" fmla="*/ 342 h 1075"/>
                  <a:gd name="T46" fmla="*/ 75 w 675"/>
                  <a:gd name="T47" fmla="*/ 340 h 1075"/>
                  <a:gd name="T48" fmla="*/ 78 w 675"/>
                  <a:gd name="T49" fmla="*/ 333 h 1075"/>
                  <a:gd name="T50" fmla="*/ 76 w 675"/>
                  <a:gd name="T51" fmla="*/ 331 h 1075"/>
                  <a:gd name="T52" fmla="*/ 72 w 675"/>
                  <a:gd name="T53" fmla="*/ 327 h 1075"/>
                  <a:gd name="T54" fmla="*/ 70 w 675"/>
                  <a:gd name="T55" fmla="*/ 327 h 1075"/>
                  <a:gd name="T56" fmla="*/ 67 w 675"/>
                  <a:gd name="T57" fmla="*/ 324 h 1075"/>
                  <a:gd name="T58" fmla="*/ 62 w 675"/>
                  <a:gd name="T59" fmla="*/ 317 h 1075"/>
                  <a:gd name="T60" fmla="*/ 61 w 675"/>
                  <a:gd name="T61" fmla="*/ 312 h 1075"/>
                  <a:gd name="T62" fmla="*/ 63 w 675"/>
                  <a:gd name="T63" fmla="*/ 310 h 1075"/>
                  <a:gd name="T64" fmla="*/ 63 w 675"/>
                  <a:gd name="T65" fmla="*/ 308 h 1075"/>
                  <a:gd name="T66" fmla="*/ 63 w 675"/>
                  <a:gd name="T67" fmla="*/ 305 h 1075"/>
                  <a:gd name="T68" fmla="*/ 225 w 675"/>
                  <a:gd name="T69" fmla="*/ 289 h 1075"/>
                  <a:gd name="T70" fmla="*/ 224 w 675"/>
                  <a:gd name="T71" fmla="*/ 285 h 1075"/>
                  <a:gd name="T72" fmla="*/ 216 w 675"/>
                  <a:gd name="T73" fmla="*/ 273 h 1075"/>
                  <a:gd name="T74" fmla="*/ 218 w 675"/>
                  <a:gd name="T75" fmla="*/ 254 h 1075"/>
                  <a:gd name="T76" fmla="*/ 210 w 675"/>
                  <a:gd name="T77" fmla="*/ 238 h 1075"/>
                  <a:gd name="T78" fmla="*/ 209 w 675"/>
                  <a:gd name="T79" fmla="*/ 225 h 1075"/>
                  <a:gd name="T80" fmla="*/ 213 w 675"/>
                  <a:gd name="T81" fmla="*/ 216 h 1075"/>
                  <a:gd name="T82" fmla="*/ 213 w 675"/>
                  <a:gd name="T83" fmla="*/ 206 h 1075"/>
                  <a:gd name="T84" fmla="*/ 219 w 675"/>
                  <a:gd name="T85" fmla="*/ 198 h 1075"/>
                  <a:gd name="T86" fmla="*/ 219 w 675"/>
                  <a:gd name="T87" fmla="*/ 196 h 1075"/>
                  <a:gd name="T88" fmla="*/ 214 w 675"/>
                  <a:gd name="T89" fmla="*/ 189 h 1075"/>
                  <a:gd name="T90" fmla="*/ 216 w 675"/>
                  <a:gd name="T91" fmla="*/ 183 h 1075"/>
                  <a:gd name="T92" fmla="*/ 212 w 675"/>
                  <a:gd name="T93" fmla="*/ 178 h 1075"/>
                  <a:gd name="T94" fmla="*/ 207 w 675"/>
                  <a:gd name="T95" fmla="*/ 175 h 1075"/>
                  <a:gd name="T96" fmla="*/ 205 w 675"/>
                  <a:gd name="T97" fmla="*/ 170 h 1075"/>
                  <a:gd name="T98" fmla="*/ 201 w 675"/>
                  <a:gd name="T99" fmla="*/ 160 h 1075"/>
                  <a:gd name="T100" fmla="*/ 197 w 675"/>
                  <a:gd name="T101" fmla="*/ 155 h 1075"/>
                  <a:gd name="T102" fmla="*/ 154 w 675"/>
                  <a:gd name="T103" fmla="*/ 0 h 1075"/>
                  <a:gd name="T104" fmla="*/ 0 w 675"/>
                  <a:gd name="T105" fmla="*/ 14 h 1075"/>
                  <a:gd name="T106" fmla="*/ 0 w 675"/>
                  <a:gd name="T107" fmla="*/ 14 h 10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5"/>
                  <a:gd name="T163" fmla="*/ 0 h 1075"/>
                  <a:gd name="T164" fmla="*/ 675 w 675"/>
                  <a:gd name="T165" fmla="*/ 1075 h 107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5" h="1075">
                    <a:moveTo>
                      <a:pt x="0" y="42"/>
                    </a:moveTo>
                    <a:lnTo>
                      <a:pt x="17" y="60"/>
                    </a:lnTo>
                    <a:lnTo>
                      <a:pt x="3" y="710"/>
                    </a:lnTo>
                    <a:lnTo>
                      <a:pt x="6" y="742"/>
                    </a:lnTo>
                    <a:lnTo>
                      <a:pt x="46" y="1070"/>
                    </a:lnTo>
                    <a:lnTo>
                      <a:pt x="55" y="1063"/>
                    </a:lnTo>
                    <a:lnTo>
                      <a:pt x="65" y="1056"/>
                    </a:lnTo>
                    <a:lnTo>
                      <a:pt x="94" y="1066"/>
                    </a:lnTo>
                    <a:lnTo>
                      <a:pt x="101" y="1053"/>
                    </a:lnTo>
                    <a:lnTo>
                      <a:pt x="107" y="1006"/>
                    </a:lnTo>
                    <a:lnTo>
                      <a:pt x="119" y="973"/>
                    </a:lnTo>
                    <a:lnTo>
                      <a:pt x="138" y="1006"/>
                    </a:lnTo>
                    <a:lnTo>
                      <a:pt x="136" y="1018"/>
                    </a:lnTo>
                    <a:lnTo>
                      <a:pt x="145" y="1044"/>
                    </a:lnTo>
                    <a:lnTo>
                      <a:pt x="165" y="1073"/>
                    </a:lnTo>
                    <a:lnTo>
                      <a:pt x="184" y="1075"/>
                    </a:lnTo>
                    <a:lnTo>
                      <a:pt x="200" y="1073"/>
                    </a:lnTo>
                    <a:lnTo>
                      <a:pt x="223" y="1050"/>
                    </a:lnTo>
                    <a:lnTo>
                      <a:pt x="227" y="1047"/>
                    </a:lnTo>
                    <a:lnTo>
                      <a:pt x="238" y="1039"/>
                    </a:lnTo>
                    <a:lnTo>
                      <a:pt x="238" y="1034"/>
                    </a:lnTo>
                    <a:lnTo>
                      <a:pt x="235" y="1028"/>
                    </a:lnTo>
                    <a:lnTo>
                      <a:pt x="224" y="1024"/>
                    </a:lnTo>
                    <a:lnTo>
                      <a:pt x="224" y="1018"/>
                    </a:lnTo>
                    <a:lnTo>
                      <a:pt x="233" y="998"/>
                    </a:lnTo>
                    <a:lnTo>
                      <a:pt x="229" y="991"/>
                    </a:lnTo>
                    <a:lnTo>
                      <a:pt x="216" y="978"/>
                    </a:lnTo>
                    <a:lnTo>
                      <a:pt x="210" y="978"/>
                    </a:lnTo>
                    <a:lnTo>
                      <a:pt x="200" y="969"/>
                    </a:lnTo>
                    <a:lnTo>
                      <a:pt x="187" y="949"/>
                    </a:lnTo>
                    <a:lnTo>
                      <a:pt x="184" y="933"/>
                    </a:lnTo>
                    <a:lnTo>
                      <a:pt x="190" y="928"/>
                    </a:lnTo>
                    <a:lnTo>
                      <a:pt x="188" y="923"/>
                    </a:lnTo>
                    <a:lnTo>
                      <a:pt x="188" y="914"/>
                    </a:lnTo>
                    <a:lnTo>
                      <a:pt x="675" y="866"/>
                    </a:lnTo>
                    <a:lnTo>
                      <a:pt x="672" y="852"/>
                    </a:lnTo>
                    <a:lnTo>
                      <a:pt x="649" y="817"/>
                    </a:lnTo>
                    <a:lnTo>
                      <a:pt x="653" y="761"/>
                    </a:lnTo>
                    <a:lnTo>
                      <a:pt x="630" y="712"/>
                    </a:lnTo>
                    <a:lnTo>
                      <a:pt x="628" y="673"/>
                    </a:lnTo>
                    <a:lnTo>
                      <a:pt x="639" y="647"/>
                    </a:lnTo>
                    <a:lnTo>
                      <a:pt x="639" y="617"/>
                    </a:lnTo>
                    <a:lnTo>
                      <a:pt x="656" y="593"/>
                    </a:lnTo>
                    <a:lnTo>
                      <a:pt x="657" y="586"/>
                    </a:lnTo>
                    <a:lnTo>
                      <a:pt x="643" y="567"/>
                    </a:lnTo>
                    <a:lnTo>
                      <a:pt x="649" y="548"/>
                    </a:lnTo>
                    <a:lnTo>
                      <a:pt x="637" y="534"/>
                    </a:lnTo>
                    <a:lnTo>
                      <a:pt x="621" y="524"/>
                    </a:lnTo>
                    <a:lnTo>
                      <a:pt x="615" y="510"/>
                    </a:lnTo>
                    <a:lnTo>
                      <a:pt x="604" y="478"/>
                    </a:lnTo>
                    <a:lnTo>
                      <a:pt x="592" y="465"/>
                    </a:lnTo>
                    <a:lnTo>
                      <a:pt x="463" y="0"/>
                    </a:lnTo>
                    <a:lnTo>
                      <a:pt x="0" y="42"/>
                    </a:lnTo>
                    <a:close/>
                  </a:path>
                </a:pathLst>
              </a:custGeom>
              <a:solidFill>
                <a:srgbClr val="DBBC5A"/>
              </a:solidFill>
              <a:ln w="9525">
                <a:noFill/>
                <a:round/>
                <a:headEnd/>
                <a:tailEnd/>
              </a:ln>
            </p:spPr>
            <p:txBody>
              <a:bodyPr>
                <a:prstTxWarp prst="textNoShape">
                  <a:avLst/>
                </a:prstTxWarp>
              </a:bodyPr>
              <a:lstStyle/>
              <a:p>
                <a:endParaRPr lang="en-US">
                  <a:latin typeface="Times New Roman"/>
                  <a:cs typeface="Times New Roman"/>
                </a:endParaRPr>
              </a:p>
            </p:txBody>
          </p:sp>
          <p:sp>
            <p:nvSpPr>
              <p:cNvPr id="453" name="Freeform 82"/>
              <p:cNvSpPr>
                <a:spLocks/>
              </p:cNvSpPr>
              <p:nvPr/>
            </p:nvSpPr>
            <p:spPr bwMode="auto">
              <a:xfrm>
                <a:off x="2913" y="2326"/>
                <a:ext cx="533" cy="403"/>
              </a:xfrm>
              <a:custGeom>
                <a:avLst/>
                <a:gdLst>
                  <a:gd name="T0" fmla="*/ 1 w 1599"/>
                  <a:gd name="T1" fmla="*/ 34 h 1207"/>
                  <a:gd name="T2" fmla="*/ 1 w 1599"/>
                  <a:gd name="T3" fmla="*/ 42 h 1207"/>
                  <a:gd name="T4" fmla="*/ 11 w 1599"/>
                  <a:gd name="T5" fmla="*/ 52 h 1207"/>
                  <a:gd name="T6" fmla="*/ 13 w 1599"/>
                  <a:gd name="T7" fmla="*/ 65 h 1207"/>
                  <a:gd name="T8" fmla="*/ 18 w 1599"/>
                  <a:gd name="T9" fmla="*/ 71 h 1207"/>
                  <a:gd name="T10" fmla="*/ 14 w 1599"/>
                  <a:gd name="T11" fmla="*/ 80 h 1207"/>
                  <a:gd name="T12" fmla="*/ 28 w 1599"/>
                  <a:gd name="T13" fmla="*/ 76 h 1207"/>
                  <a:gd name="T14" fmla="*/ 37 w 1599"/>
                  <a:gd name="T15" fmla="*/ 65 h 1207"/>
                  <a:gd name="T16" fmla="*/ 45 w 1599"/>
                  <a:gd name="T17" fmla="*/ 65 h 1207"/>
                  <a:gd name="T18" fmla="*/ 39 w 1599"/>
                  <a:gd name="T19" fmla="*/ 74 h 1207"/>
                  <a:gd name="T20" fmla="*/ 81 w 1599"/>
                  <a:gd name="T21" fmla="*/ 61 h 1207"/>
                  <a:gd name="T22" fmla="*/ 80 w 1599"/>
                  <a:gd name="T23" fmla="*/ 68 h 1207"/>
                  <a:gd name="T24" fmla="*/ 107 w 1599"/>
                  <a:gd name="T25" fmla="*/ 75 h 1207"/>
                  <a:gd name="T26" fmla="*/ 123 w 1599"/>
                  <a:gd name="T27" fmla="*/ 78 h 1207"/>
                  <a:gd name="T28" fmla="*/ 137 w 1599"/>
                  <a:gd name="T29" fmla="*/ 81 h 1207"/>
                  <a:gd name="T30" fmla="*/ 136 w 1599"/>
                  <a:gd name="T31" fmla="*/ 86 h 1207"/>
                  <a:gd name="T32" fmla="*/ 154 w 1599"/>
                  <a:gd name="T33" fmla="*/ 105 h 1207"/>
                  <a:gd name="T34" fmla="*/ 151 w 1599"/>
                  <a:gd name="T35" fmla="*/ 110 h 1207"/>
                  <a:gd name="T36" fmla="*/ 149 w 1599"/>
                  <a:gd name="T37" fmla="*/ 113 h 1207"/>
                  <a:gd name="T38" fmla="*/ 176 w 1599"/>
                  <a:gd name="T39" fmla="*/ 105 h 1207"/>
                  <a:gd name="T40" fmla="*/ 214 w 1599"/>
                  <a:gd name="T41" fmla="*/ 89 h 1207"/>
                  <a:gd name="T42" fmla="*/ 216 w 1599"/>
                  <a:gd name="T43" fmla="*/ 75 h 1207"/>
                  <a:gd name="T44" fmla="*/ 266 w 1599"/>
                  <a:gd name="T45" fmla="*/ 92 h 1207"/>
                  <a:gd name="T46" fmla="*/ 298 w 1599"/>
                  <a:gd name="T47" fmla="*/ 121 h 1207"/>
                  <a:gd name="T48" fmla="*/ 319 w 1599"/>
                  <a:gd name="T49" fmla="*/ 130 h 1207"/>
                  <a:gd name="T50" fmla="*/ 332 w 1599"/>
                  <a:gd name="T51" fmla="*/ 153 h 1207"/>
                  <a:gd name="T52" fmla="*/ 330 w 1599"/>
                  <a:gd name="T53" fmla="*/ 207 h 1207"/>
                  <a:gd name="T54" fmla="*/ 344 w 1599"/>
                  <a:gd name="T55" fmla="*/ 235 h 1207"/>
                  <a:gd name="T56" fmla="*/ 341 w 1599"/>
                  <a:gd name="T57" fmla="*/ 215 h 1207"/>
                  <a:gd name="T58" fmla="*/ 353 w 1599"/>
                  <a:gd name="T59" fmla="*/ 222 h 1207"/>
                  <a:gd name="T60" fmla="*/ 358 w 1599"/>
                  <a:gd name="T61" fmla="*/ 216 h 1207"/>
                  <a:gd name="T62" fmla="*/ 358 w 1599"/>
                  <a:gd name="T63" fmla="*/ 228 h 1207"/>
                  <a:gd name="T64" fmla="*/ 347 w 1599"/>
                  <a:gd name="T65" fmla="*/ 247 h 1207"/>
                  <a:gd name="T66" fmla="*/ 358 w 1599"/>
                  <a:gd name="T67" fmla="*/ 263 h 1207"/>
                  <a:gd name="T68" fmla="*/ 385 w 1599"/>
                  <a:gd name="T69" fmla="*/ 294 h 1207"/>
                  <a:gd name="T70" fmla="*/ 394 w 1599"/>
                  <a:gd name="T71" fmla="*/ 298 h 1207"/>
                  <a:gd name="T72" fmla="*/ 406 w 1599"/>
                  <a:gd name="T73" fmla="*/ 319 h 1207"/>
                  <a:gd name="T74" fmla="*/ 427 w 1599"/>
                  <a:gd name="T75" fmla="*/ 354 h 1207"/>
                  <a:gd name="T76" fmla="*/ 466 w 1599"/>
                  <a:gd name="T77" fmla="*/ 382 h 1207"/>
                  <a:gd name="T78" fmla="*/ 481 w 1599"/>
                  <a:gd name="T79" fmla="*/ 390 h 1207"/>
                  <a:gd name="T80" fmla="*/ 476 w 1599"/>
                  <a:gd name="T81" fmla="*/ 394 h 1207"/>
                  <a:gd name="T82" fmla="*/ 471 w 1599"/>
                  <a:gd name="T83" fmla="*/ 398 h 1207"/>
                  <a:gd name="T84" fmla="*/ 487 w 1599"/>
                  <a:gd name="T85" fmla="*/ 400 h 1207"/>
                  <a:gd name="T86" fmla="*/ 525 w 1599"/>
                  <a:gd name="T87" fmla="*/ 380 h 1207"/>
                  <a:gd name="T88" fmla="*/ 523 w 1599"/>
                  <a:gd name="T89" fmla="*/ 356 h 1207"/>
                  <a:gd name="T90" fmla="*/ 527 w 1599"/>
                  <a:gd name="T91" fmla="*/ 320 h 1207"/>
                  <a:gd name="T92" fmla="*/ 522 w 1599"/>
                  <a:gd name="T93" fmla="*/ 265 h 1207"/>
                  <a:gd name="T94" fmla="*/ 490 w 1599"/>
                  <a:gd name="T95" fmla="*/ 209 h 1207"/>
                  <a:gd name="T96" fmla="*/ 475 w 1599"/>
                  <a:gd name="T97" fmla="*/ 183 h 1207"/>
                  <a:gd name="T98" fmla="*/ 475 w 1599"/>
                  <a:gd name="T99" fmla="*/ 163 h 1207"/>
                  <a:gd name="T100" fmla="*/ 447 w 1599"/>
                  <a:gd name="T101" fmla="*/ 125 h 1207"/>
                  <a:gd name="T102" fmla="*/ 427 w 1599"/>
                  <a:gd name="T103" fmla="*/ 102 h 1207"/>
                  <a:gd name="T104" fmla="*/ 398 w 1599"/>
                  <a:gd name="T105" fmla="*/ 35 h 1207"/>
                  <a:gd name="T106" fmla="*/ 391 w 1599"/>
                  <a:gd name="T107" fmla="*/ 26 h 1207"/>
                  <a:gd name="T108" fmla="*/ 382 w 1599"/>
                  <a:gd name="T109" fmla="*/ 6 h 1207"/>
                  <a:gd name="T110" fmla="*/ 355 w 1599"/>
                  <a:gd name="T111" fmla="*/ 3 h 1207"/>
                  <a:gd name="T112" fmla="*/ 357 w 1599"/>
                  <a:gd name="T113" fmla="*/ 28 h 1207"/>
                  <a:gd name="T114" fmla="*/ 344 w 1599"/>
                  <a:gd name="T115" fmla="*/ 32 h 1207"/>
                  <a:gd name="T116" fmla="*/ 169 w 1599"/>
                  <a:gd name="T117" fmla="*/ 28 h 1207"/>
                  <a:gd name="T118" fmla="*/ 164 w 1599"/>
                  <a:gd name="T119" fmla="*/ 15 h 120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99"/>
                  <a:gd name="T181" fmla="*/ 0 h 1207"/>
                  <a:gd name="T182" fmla="*/ 1599 w 1599"/>
                  <a:gd name="T183" fmla="*/ 1207 h 120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99" h="1207">
                    <a:moveTo>
                      <a:pt x="491" y="44"/>
                    </a:moveTo>
                    <a:lnTo>
                      <a:pt x="4" y="92"/>
                    </a:lnTo>
                    <a:lnTo>
                      <a:pt x="4" y="101"/>
                    </a:lnTo>
                    <a:lnTo>
                      <a:pt x="6" y="106"/>
                    </a:lnTo>
                    <a:lnTo>
                      <a:pt x="0" y="111"/>
                    </a:lnTo>
                    <a:lnTo>
                      <a:pt x="3" y="127"/>
                    </a:lnTo>
                    <a:lnTo>
                      <a:pt x="16" y="147"/>
                    </a:lnTo>
                    <a:lnTo>
                      <a:pt x="26" y="156"/>
                    </a:lnTo>
                    <a:lnTo>
                      <a:pt x="32" y="156"/>
                    </a:lnTo>
                    <a:lnTo>
                      <a:pt x="45" y="169"/>
                    </a:lnTo>
                    <a:lnTo>
                      <a:pt x="49" y="176"/>
                    </a:lnTo>
                    <a:lnTo>
                      <a:pt x="40" y="196"/>
                    </a:lnTo>
                    <a:lnTo>
                      <a:pt x="40" y="202"/>
                    </a:lnTo>
                    <a:lnTo>
                      <a:pt x="51" y="206"/>
                    </a:lnTo>
                    <a:lnTo>
                      <a:pt x="54" y="212"/>
                    </a:lnTo>
                    <a:lnTo>
                      <a:pt x="54" y="217"/>
                    </a:lnTo>
                    <a:lnTo>
                      <a:pt x="43" y="225"/>
                    </a:lnTo>
                    <a:lnTo>
                      <a:pt x="43" y="239"/>
                    </a:lnTo>
                    <a:lnTo>
                      <a:pt x="49" y="243"/>
                    </a:lnTo>
                    <a:lnTo>
                      <a:pt x="77" y="234"/>
                    </a:lnTo>
                    <a:lnTo>
                      <a:pt x="85" y="228"/>
                    </a:lnTo>
                    <a:lnTo>
                      <a:pt x="95" y="202"/>
                    </a:lnTo>
                    <a:lnTo>
                      <a:pt x="99" y="193"/>
                    </a:lnTo>
                    <a:lnTo>
                      <a:pt x="111" y="196"/>
                    </a:lnTo>
                    <a:lnTo>
                      <a:pt x="121" y="196"/>
                    </a:lnTo>
                    <a:lnTo>
                      <a:pt x="126" y="193"/>
                    </a:lnTo>
                    <a:lnTo>
                      <a:pt x="135" y="195"/>
                    </a:lnTo>
                    <a:lnTo>
                      <a:pt x="133" y="202"/>
                    </a:lnTo>
                    <a:lnTo>
                      <a:pt x="114" y="217"/>
                    </a:lnTo>
                    <a:lnTo>
                      <a:pt x="117" y="221"/>
                    </a:lnTo>
                    <a:lnTo>
                      <a:pt x="133" y="213"/>
                    </a:lnTo>
                    <a:lnTo>
                      <a:pt x="156" y="212"/>
                    </a:lnTo>
                    <a:lnTo>
                      <a:pt x="244" y="182"/>
                    </a:lnTo>
                    <a:lnTo>
                      <a:pt x="256" y="182"/>
                    </a:lnTo>
                    <a:lnTo>
                      <a:pt x="256" y="189"/>
                    </a:lnTo>
                    <a:lnTo>
                      <a:pt x="240" y="203"/>
                    </a:lnTo>
                    <a:lnTo>
                      <a:pt x="247" y="206"/>
                    </a:lnTo>
                    <a:lnTo>
                      <a:pt x="285" y="209"/>
                    </a:lnTo>
                    <a:lnTo>
                      <a:pt x="321" y="224"/>
                    </a:lnTo>
                    <a:lnTo>
                      <a:pt x="362" y="244"/>
                    </a:lnTo>
                    <a:lnTo>
                      <a:pt x="372" y="247"/>
                    </a:lnTo>
                    <a:lnTo>
                      <a:pt x="370" y="234"/>
                    </a:lnTo>
                    <a:lnTo>
                      <a:pt x="379" y="228"/>
                    </a:lnTo>
                    <a:lnTo>
                      <a:pt x="388" y="238"/>
                    </a:lnTo>
                    <a:lnTo>
                      <a:pt x="410" y="244"/>
                    </a:lnTo>
                    <a:lnTo>
                      <a:pt x="415" y="248"/>
                    </a:lnTo>
                    <a:lnTo>
                      <a:pt x="417" y="251"/>
                    </a:lnTo>
                    <a:lnTo>
                      <a:pt x="408" y="257"/>
                    </a:lnTo>
                    <a:lnTo>
                      <a:pt x="411" y="264"/>
                    </a:lnTo>
                    <a:lnTo>
                      <a:pt x="460" y="300"/>
                    </a:lnTo>
                    <a:lnTo>
                      <a:pt x="463" y="313"/>
                    </a:lnTo>
                    <a:lnTo>
                      <a:pt x="462" y="326"/>
                    </a:lnTo>
                    <a:lnTo>
                      <a:pt x="459" y="335"/>
                    </a:lnTo>
                    <a:lnTo>
                      <a:pt x="452" y="328"/>
                    </a:lnTo>
                    <a:lnTo>
                      <a:pt x="447" y="319"/>
                    </a:lnTo>
                    <a:lnTo>
                      <a:pt x="444" y="328"/>
                    </a:lnTo>
                    <a:lnTo>
                      <a:pt x="446" y="338"/>
                    </a:lnTo>
                    <a:lnTo>
                      <a:pt x="456" y="341"/>
                    </a:lnTo>
                    <a:lnTo>
                      <a:pt x="524" y="322"/>
                    </a:lnTo>
                    <a:lnTo>
                      <a:pt x="527" y="313"/>
                    </a:lnTo>
                    <a:lnTo>
                      <a:pt x="552" y="312"/>
                    </a:lnTo>
                    <a:lnTo>
                      <a:pt x="607" y="267"/>
                    </a:lnTo>
                    <a:lnTo>
                      <a:pt x="643" y="267"/>
                    </a:lnTo>
                    <a:lnTo>
                      <a:pt x="643" y="258"/>
                    </a:lnTo>
                    <a:lnTo>
                      <a:pt x="638" y="250"/>
                    </a:lnTo>
                    <a:lnTo>
                      <a:pt x="648" y="225"/>
                    </a:lnTo>
                    <a:lnTo>
                      <a:pt x="708" y="218"/>
                    </a:lnTo>
                    <a:lnTo>
                      <a:pt x="795" y="264"/>
                    </a:lnTo>
                    <a:lnTo>
                      <a:pt x="797" y="276"/>
                    </a:lnTo>
                    <a:lnTo>
                      <a:pt x="819" y="293"/>
                    </a:lnTo>
                    <a:lnTo>
                      <a:pt x="838" y="322"/>
                    </a:lnTo>
                    <a:lnTo>
                      <a:pt x="893" y="362"/>
                    </a:lnTo>
                    <a:lnTo>
                      <a:pt x="900" y="378"/>
                    </a:lnTo>
                    <a:lnTo>
                      <a:pt x="916" y="391"/>
                    </a:lnTo>
                    <a:lnTo>
                      <a:pt x="958" y="390"/>
                    </a:lnTo>
                    <a:lnTo>
                      <a:pt x="990" y="438"/>
                    </a:lnTo>
                    <a:lnTo>
                      <a:pt x="999" y="445"/>
                    </a:lnTo>
                    <a:lnTo>
                      <a:pt x="996" y="459"/>
                    </a:lnTo>
                    <a:lnTo>
                      <a:pt x="1009" y="507"/>
                    </a:lnTo>
                    <a:lnTo>
                      <a:pt x="1005" y="563"/>
                    </a:lnTo>
                    <a:lnTo>
                      <a:pt x="990" y="619"/>
                    </a:lnTo>
                    <a:lnTo>
                      <a:pt x="993" y="666"/>
                    </a:lnTo>
                    <a:lnTo>
                      <a:pt x="999" y="682"/>
                    </a:lnTo>
                    <a:lnTo>
                      <a:pt x="1032" y="705"/>
                    </a:lnTo>
                    <a:lnTo>
                      <a:pt x="1042" y="686"/>
                    </a:lnTo>
                    <a:lnTo>
                      <a:pt x="1032" y="676"/>
                    </a:lnTo>
                    <a:lnTo>
                      <a:pt x="1023" y="645"/>
                    </a:lnTo>
                    <a:lnTo>
                      <a:pt x="1025" y="640"/>
                    </a:lnTo>
                    <a:lnTo>
                      <a:pt x="1044" y="637"/>
                    </a:lnTo>
                    <a:lnTo>
                      <a:pt x="1058" y="666"/>
                    </a:lnTo>
                    <a:lnTo>
                      <a:pt x="1067" y="666"/>
                    </a:lnTo>
                    <a:lnTo>
                      <a:pt x="1070" y="651"/>
                    </a:lnTo>
                    <a:lnTo>
                      <a:pt x="1075" y="647"/>
                    </a:lnTo>
                    <a:lnTo>
                      <a:pt x="1084" y="654"/>
                    </a:lnTo>
                    <a:lnTo>
                      <a:pt x="1083" y="667"/>
                    </a:lnTo>
                    <a:lnTo>
                      <a:pt x="1074" y="683"/>
                    </a:lnTo>
                    <a:lnTo>
                      <a:pt x="1065" y="697"/>
                    </a:lnTo>
                    <a:lnTo>
                      <a:pt x="1053" y="734"/>
                    </a:lnTo>
                    <a:lnTo>
                      <a:pt x="1042" y="739"/>
                    </a:lnTo>
                    <a:lnTo>
                      <a:pt x="1042" y="757"/>
                    </a:lnTo>
                    <a:lnTo>
                      <a:pt x="1055" y="770"/>
                    </a:lnTo>
                    <a:lnTo>
                      <a:pt x="1074" y="787"/>
                    </a:lnTo>
                    <a:lnTo>
                      <a:pt x="1103" y="852"/>
                    </a:lnTo>
                    <a:lnTo>
                      <a:pt x="1149" y="882"/>
                    </a:lnTo>
                    <a:lnTo>
                      <a:pt x="1155" y="881"/>
                    </a:lnTo>
                    <a:lnTo>
                      <a:pt x="1157" y="865"/>
                    </a:lnTo>
                    <a:lnTo>
                      <a:pt x="1171" y="865"/>
                    </a:lnTo>
                    <a:lnTo>
                      <a:pt x="1181" y="893"/>
                    </a:lnTo>
                    <a:lnTo>
                      <a:pt x="1183" y="908"/>
                    </a:lnTo>
                    <a:lnTo>
                      <a:pt x="1198" y="943"/>
                    </a:lnTo>
                    <a:lnTo>
                      <a:pt x="1217" y="955"/>
                    </a:lnTo>
                    <a:lnTo>
                      <a:pt x="1238" y="962"/>
                    </a:lnTo>
                    <a:lnTo>
                      <a:pt x="1272" y="1056"/>
                    </a:lnTo>
                    <a:lnTo>
                      <a:pt x="1281" y="1060"/>
                    </a:lnTo>
                    <a:lnTo>
                      <a:pt x="1327" y="1070"/>
                    </a:lnTo>
                    <a:lnTo>
                      <a:pt x="1346" y="1081"/>
                    </a:lnTo>
                    <a:lnTo>
                      <a:pt x="1398" y="1145"/>
                    </a:lnTo>
                    <a:lnTo>
                      <a:pt x="1421" y="1163"/>
                    </a:lnTo>
                    <a:lnTo>
                      <a:pt x="1430" y="1163"/>
                    </a:lnTo>
                    <a:lnTo>
                      <a:pt x="1443" y="1169"/>
                    </a:lnTo>
                    <a:lnTo>
                      <a:pt x="1446" y="1181"/>
                    </a:lnTo>
                    <a:lnTo>
                      <a:pt x="1436" y="1184"/>
                    </a:lnTo>
                    <a:lnTo>
                      <a:pt x="1427" y="1181"/>
                    </a:lnTo>
                    <a:lnTo>
                      <a:pt x="1423" y="1181"/>
                    </a:lnTo>
                    <a:lnTo>
                      <a:pt x="1416" y="1184"/>
                    </a:lnTo>
                    <a:lnTo>
                      <a:pt x="1414" y="1193"/>
                    </a:lnTo>
                    <a:lnTo>
                      <a:pt x="1421" y="1202"/>
                    </a:lnTo>
                    <a:lnTo>
                      <a:pt x="1446" y="1207"/>
                    </a:lnTo>
                    <a:lnTo>
                      <a:pt x="1461" y="1199"/>
                    </a:lnTo>
                    <a:lnTo>
                      <a:pt x="1481" y="1197"/>
                    </a:lnTo>
                    <a:lnTo>
                      <a:pt x="1558" y="1167"/>
                    </a:lnTo>
                    <a:lnTo>
                      <a:pt x="1575" y="1137"/>
                    </a:lnTo>
                    <a:lnTo>
                      <a:pt x="1576" y="1129"/>
                    </a:lnTo>
                    <a:lnTo>
                      <a:pt x="1566" y="1088"/>
                    </a:lnTo>
                    <a:lnTo>
                      <a:pt x="1568" y="1067"/>
                    </a:lnTo>
                    <a:lnTo>
                      <a:pt x="1584" y="1031"/>
                    </a:lnTo>
                    <a:lnTo>
                      <a:pt x="1599" y="1034"/>
                    </a:lnTo>
                    <a:lnTo>
                      <a:pt x="1580" y="959"/>
                    </a:lnTo>
                    <a:lnTo>
                      <a:pt x="1585" y="920"/>
                    </a:lnTo>
                    <a:lnTo>
                      <a:pt x="1582" y="849"/>
                    </a:lnTo>
                    <a:lnTo>
                      <a:pt x="1566" y="793"/>
                    </a:lnTo>
                    <a:lnTo>
                      <a:pt x="1556" y="771"/>
                    </a:lnTo>
                    <a:lnTo>
                      <a:pt x="1502" y="702"/>
                    </a:lnTo>
                    <a:lnTo>
                      <a:pt x="1469" y="625"/>
                    </a:lnTo>
                    <a:lnTo>
                      <a:pt x="1427" y="569"/>
                    </a:lnTo>
                    <a:lnTo>
                      <a:pt x="1430" y="563"/>
                    </a:lnTo>
                    <a:lnTo>
                      <a:pt x="1426" y="549"/>
                    </a:lnTo>
                    <a:lnTo>
                      <a:pt x="1413" y="520"/>
                    </a:lnTo>
                    <a:lnTo>
                      <a:pt x="1413" y="505"/>
                    </a:lnTo>
                    <a:lnTo>
                      <a:pt x="1426" y="487"/>
                    </a:lnTo>
                    <a:lnTo>
                      <a:pt x="1426" y="478"/>
                    </a:lnTo>
                    <a:lnTo>
                      <a:pt x="1372" y="403"/>
                    </a:lnTo>
                    <a:lnTo>
                      <a:pt x="1342" y="374"/>
                    </a:lnTo>
                    <a:lnTo>
                      <a:pt x="1320" y="362"/>
                    </a:lnTo>
                    <a:lnTo>
                      <a:pt x="1316" y="352"/>
                    </a:lnTo>
                    <a:lnTo>
                      <a:pt x="1281" y="305"/>
                    </a:lnTo>
                    <a:lnTo>
                      <a:pt x="1235" y="222"/>
                    </a:lnTo>
                    <a:lnTo>
                      <a:pt x="1222" y="173"/>
                    </a:lnTo>
                    <a:lnTo>
                      <a:pt x="1193" y="106"/>
                    </a:lnTo>
                    <a:lnTo>
                      <a:pt x="1193" y="94"/>
                    </a:lnTo>
                    <a:lnTo>
                      <a:pt x="1181" y="84"/>
                    </a:lnTo>
                    <a:lnTo>
                      <a:pt x="1174" y="79"/>
                    </a:lnTo>
                    <a:lnTo>
                      <a:pt x="1168" y="30"/>
                    </a:lnTo>
                    <a:lnTo>
                      <a:pt x="1162" y="13"/>
                    </a:lnTo>
                    <a:lnTo>
                      <a:pt x="1146" y="18"/>
                    </a:lnTo>
                    <a:lnTo>
                      <a:pt x="1113" y="17"/>
                    </a:lnTo>
                    <a:lnTo>
                      <a:pt x="1077" y="0"/>
                    </a:lnTo>
                    <a:lnTo>
                      <a:pt x="1064" y="10"/>
                    </a:lnTo>
                    <a:lnTo>
                      <a:pt x="1058" y="18"/>
                    </a:lnTo>
                    <a:lnTo>
                      <a:pt x="1057" y="36"/>
                    </a:lnTo>
                    <a:lnTo>
                      <a:pt x="1071" y="84"/>
                    </a:lnTo>
                    <a:lnTo>
                      <a:pt x="1067" y="110"/>
                    </a:lnTo>
                    <a:lnTo>
                      <a:pt x="1039" y="106"/>
                    </a:lnTo>
                    <a:lnTo>
                      <a:pt x="1032" y="96"/>
                    </a:lnTo>
                    <a:lnTo>
                      <a:pt x="1025" y="72"/>
                    </a:lnTo>
                    <a:lnTo>
                      <a:pt x="521" y="102"/>
                    </a:lnTo>
                    <a:lnTo>
                      <a:pt x="508" y="85"/>
                    </a:lnTo>
                    <a:lnTo>
                      <a:pt x="511" y="72"/>
                    </a:lnTo>
                    <a:lnTo>
                      <a:pt x="493" y="55"/>
                    </a:lnTo>
                    <a:lnTo>
                      <a:pt x="491" y="44"/>
                    </a:lnTo>
                    <a:close/>
                  </a:path>
                </a:pathLst>
              </a:custGeom>
              <a:solidFill>
                <a:srgbClr val="DBBC5A"/>
              </a:solidFill>
              <a:ln w="9525">
                <a:noFill/>
                <a:round/>
                <a:headEnd/>
                <a:tailEnd/>
              </a:ln>
            </p:spPr>
            <p:txBody>
              <a:bodyPr>
                <a:prstTxWarp prst="textNoShape">
                  <a:avLst/>
                </a:prstTxWarp>
              </a:bodyPr>
              <a:lstStyle/>
              <a:p>
                <a:endParaRPr lang="en-US">
                  <a:latin typeface="Times New Roman"/>
                  <a:cs typeface="Times New Roman"/>
                </a:endParaRPr>
              </a:p>
            </p:txBody>
          </p:sp>
          <p:sp>
            <p:nvSpPr>
              <p:cNvPr id="454" name="Freeform 83"/>
              <p:cNvSpPr>
                <a:spLocks/>
              </p:cNvSpPr>
              <p:nvPr/>
            </p:nvSpPr>
            <p:spPr bwMode="auto">
              <a:xfrm>
                <a:off x="3006" y="2033"/>
                <a:ext cx="320" cy="330"/>
              </a:xfrm>
              <a:custGeom>
                <a:avLst/>
                <a:gdLst>
                  <a:gd name="T0" fmla="*/ 43 w 960"/>
                  <a:gd name="T1" fmla="*/ 174 h 990"/>
                  <a:gd name="T2" fmla="*/ 51 w 960"/>
                  <a:gd name="T3" fmla="*/ 189 h 990"/>
                  <a:gd name="T4" fmla="*/ 58 w 960"/>
                  <a:gd name="T5" fmla="*/ 197 h 990"/>
                  <a:gd name="T6" fmla="*/ 60 w 960"/>
                  <a:gd name="T7" fmla="*/ 208 h 990"/>
                  <a:gd name="T8" fmla="*/ 64 w 960"/>
                  <a:gd name="T9" fmla="*/ 217 h 990"/>
                  <a:gd name="T10" fmla="*/ 59 w 960"/>
                  <a:gd name="T11" fmla="*/ 235 h 990"/>
                  <a:gd name="T12" fmla="*/ 56 w 960"/>
                  <a:gd name="T13" fmla="*/ 257 h 990"/>
                  <a:gd name="T14" fmla="*/ 62 w 960"/>
                  <a:gd name="T15" fmla="*/ 292 h 990"/>
                  <a:gd name="T16" fmla="*/ 71 w 960"/>
                  <a:gd name="T17" fmla="*/ 308 h 990"/>
                  <a:gd name="T18" fmla="*/ 77 w 960"/>
                  <a:gd name="T19" fmla="*/ 317 h 990"/>
                  <a:gd name="T20" fmla="*/ 81 w 960"/>
                  <a:gd name="T21" fmla="*/ 327 h 990"/>
                  <a:gd name="T22" fmla="*/ 251 w 960"/>
                  <a:gd name="T23" fmla="*/ 325 h 990"/>
                  <a:gd name="T24" fmla="*/ 263 w 960"/>
                  <a:gd name="T25" fmla="*/ 330 h 990"/>
                  <a:gd name="T26" fmla="*/ 259 w 960"/>
                  <a:gd name="T27" fmla="*/ 305 h 990"/>
                  <a:gd name="T28" fmla="*/ 262 w 960"/>
                  <a:gd name="T29" fmla="*/ 297 h 990"/>
                  <a:gd name="T30" fmla="*/ 278 w 960"/>
                  <a:gd name="T31" fmla="*/ 299 h 990"/>
                  <a:gd name="T32" fmla="*/ 294 w 960"/>
                  <a:gd name="T33" fmla="*/ 298 h 990"/>
                  <a:gd name="T34" fmla="*/ 290 w 960"/>
                  <a:gd name="T35" fmla="*/ 279 h 990"/>
                  <a:gd name="T36" fmla="*/ 292 w 960"/>
                  <a:gd name="T37" fmla="*/ 265 h 990"/>
                  <a:gd name="T38" fmla="*/ 302 w 960"/>
                  <a:gd name="T39" fmla="*/ 229 h 990"/>
                  <a:gd name="T40" fmla="*/ 311 w 960"/>
                  <a:gd name="T41" fmla="*/ 208 h 990"/>
                  <a:gd name="T42" fmla="*/ 319 w 960"/>
                  <a:gd name="T43" fmla="*/ 201 h 990"/>
                  <a:gd name="T44" fmla="*/ 316 w 960"/>
                  <a:gd name="T45" fmla="*/ 197 h 990"/>
                  <a:gd name="T46" fmla="*/ 313 w 960"/>
                  <a:gd name="T47" fmla="*/ 195 h 990"/>
                  <a:gd name="T48" fmla="*/ 302 w 960"/>
                  <a:gd name="T49" fmla="*/ 193 h 990"/>
                  <a:gd name="T50" fmla="*/ 296 w 960"/>
                  <a:gd name="T51" fmla="*/ 174 h 990"/>
                  <a:gd name="T52" fmla="*/ 279 w 960"/>
                  <a:gd name="T53" fmla="*/ 160 h 990"/>
                  <a:gd name="T54" fmla="*/ 269 w 960"/>
                  <a:gd name="T55" fmla="*/ 138 h 990"/>
                  <a:gd name="T56" fmla="*/ 261 w 960"/>
                  <a:gd name="T57" fmla="*/ 128 h 990"/>
                  <a:gd name="T58" fmla="*/ 244 w 960"/>
                  <a:gd name="T59" fmla="*/ 116 h 990"/>
                  <a:gd name="T60" fmla="*/ 237 w 960"/>
                  <a:gd name="T61" fmla="*/ 107 h 990"/>
                  <a:gd name="T62" fmla="*/ 231 w 960"/>
                  <a:gd name="T63" fmla="*/ 97 h 990"/>
                  <a:gd name="T64" fmla="*/ 202 w 960"/>
                  <a:gd name="T65" fmla="*/ 76 h 990"/>
                  <a:gd name="T66" fmla="*/ 191 w 960"/>
                  <a:gd name="T67" fmla="*/ 67 h 990"/>
                  <a:gd name="T68" fmla="*/ 177 w 960"/>
                  <a:gd name="T69" fmla="*/ 49 h 990"/>
                  <a:gd name="T70" fmla="*/ 169 w 960"/>
                  <a:gd name="T71" fmla="*/ 38 h 990"/>
                  <a:gd name="T72" fmla="*/ 141 w 960"/>
                  <a:gd name="T73" fmla="*/ 28 h 990"/>
                  <a:gd name="T74" fmla="*/ 142 w 960"/>
                  <a:gd name="T75" fmla="*/ 11 h 990"/>
                  <a:gd name="T76" fmla="*/ 149 w 960"/>
                  <a:gd name="T77" fmla="*/ 4 h 990"/>
                  <a:gd name="T78" fmla="*/ 149 w 960"/>
                  <a:gd name="T79" fmla="*/ 0 h 990"/>
                  <a:gd name="T80" fmla="*/ 0 w 960"/>
                  <a:gd name="T81" fmla="*/ 19 h 9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60"/>
                  <a:gd name="T124" fmla="*/ 0 h 990"/>
                  <a:gd name="T125" fmla="*/ 960 w 960"/>
                  <a:gd name="T126" fmla="*/ 990 h 9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60" h="990">
                    <a:moveTo>
                      <a:pt x="0" y="58"/>
                    </a:moveTo>
                    <a:lnTo>
                      <a:pt x="129" y="523"/>
                    </a:lnTo>
                    <a:lnTo>
                      <a:pt x="141" y="536"/>
                    </a:lnTo>
                    <a:lnTo>
                      <a:pt x="152" y="568"/>
                    </a:lnTo>
                    <a:lnTo>
                      <a:pt x="158" y="582"/>
                    </a:lnTo>
                    <a:lnTo>
                      <a:pt x="174" y="592"/>
                    </a:lnTo>
                    <a:lnTo>
                      <a:pt x="186" y="606"/>
                    </a:lnTo>
                    <a:lnTo>
                      <a:pt x="180" y="625"/>
                    </a:lnTo>
                    <a:lnTo>
                      <a:pt x="194" y="644"/>
                    </a:lnTo>
                    <a:lnTo>
                      <a:pt x="193" y="651"/>
                    </a:lnTo>
                    <a:lnTo>
                      <a:pt x="176" y="675"/>
                    </a:lnTo>
                    <a:lnTo>
                      <a:pt x="176" y="705"/>
                    </a:lnTo>
                    <a:lnTo>
                      <a:pt x="165" y="731"/>
                    </a:lnTo>
                    <a:lnTo>
                      <a:pt x="167" y="770"/>
                    </a:lnTo>
                    <a:lnTo>
                      <a:pt x="190" y="819"/>
                    </a:lnTo>
                    <a:lnTo>
                      <a:pt x="186" y="875"/>
                    </a:lnTo>
                    <a:lnTo>
                      <a:pt x="209" y="910"/>
                    </a:lnTo>
                    <a:lnTo>
                      <a:pt x="212" y="924"/>
                    </a:lnTo>
                    <a:lnTo>
                      <a:pt x="214" y="935"/>
                    </a:lnTo>
                    <a:lnTo>
                      <a:pt x="232" y="952"/>
                    </a:lnTo>
                    <a:lnTo>
                      <a:pt x="229" y="965"/>
                    </a:lnTo>
                    <a:lnTo>
                      <a:pt x="242" y="982"/>
                    </a:lnTo>
                    <a:lnTo>
                      <a:pt x="746" y="952"/>
                    </a:lnTo>
                    <a:lnTo>
                      <a:pt x="753" y="976"/>
                    </a:lnTo>
                    <a:lnTo>
                      <a:pt x="760" y="986"/>
                    </a:lnTo>
                    <a:lnTo>
                      <a:pt x="788" y="990"/>
                    </a:lnTo>
                    <a:lnTo>
                      <a:pt x="792" y="964"/>
                    </a:lnTo>
                    <a:lnTo>
                      <a:pt x="778" y="916"/>
                    </a:lnTo>
                    <a:lnTo>
                      <a:pt x="779" y="898"/>
                    </a:lnTo>
                    <a:lnTo>
                      <a:pt x="785" y="890"/>
                    </a:lnTo>
                    <a:lnTo>
                      <a:pt x="798" y="880"/>
                    </a:lnTo>
                    <a:lnTo>
                      <a:pt x="834" y="897"/>
                    </a:lnTo>
                    <a:lnTo>
                      <a:pt x="867" y="898"/>
                    </a:lnTo>
                    <a:lnTo>
                      <a:pt x="883" y="893"/>
                    </a:lnTo>
                    <a:lnTo>
                      <a:pt x="878" y="857"/>
                    </a:lnTo>
                    <a:lnTo>
                      <a:pt x="870" y="838"/>
                    </a:lnTo>
                    <a:lnTo>
                      <a:pt x="870" y="813"/>
                    </a:lnTo>
                    <a:lnTo>
                      <a:pt x="875" y="794"/>
                    </a:lnTo>
                    <a:lnTo>
                      <a:pt x="901" y="718"/>
                    </a:lnTo>
                    <a:lnTo>
                      <a:pt x="905" y="686"/>
                    </a:lnTo>
                    <a:lnTo>
                      <a:pt x="917" y="654"/>
                    </a:lnTo>
                    <a:lnTo>
                      <a:pt x="933" y="624"/>
                    </a:lnTo>
                    <a:lnTo>
                      <a:pt x="948" y="608"/>
                    </a:lnTo>
                    <a:lnTo>
                      <a:pt x="957" y="604"/>
                    </a:lnTo>
                    <a:lnTo>
                      <a:pt x="960" y="594"/>
                    </a:lnTo>
                    <a:lnTo>
                      <a:pt x="947" y="591"/>
                    </a:lnTo>
                    <a:lnTo>
                      <a:pt x="947" y="585"/>
                    </a:lnTo>
                    <a:lnTo>
                      <a:pt x="938" y="585"/>
                    </a:lnTo>
                    <a:lnTo>
                      <a:pt x="912" y="584"/>
                    </a:lnTo>
                    <a:lnTo>
                      <a:pt x="905" y="578"/>
                    </a:lnTo>
                    <a:lnTo>
                      <a:pt x="898" y="568"/>
                    </a:lnTo>
                    <a:lnTo>
                      <a:pt x="888" y="523"/>
                    </a:lnTo>
                    <a:lnTo>
                      <a:pt x="866" y="492"/>
                    </a:lnTo>
                    <a:lnTo>
                      <a:pt x="837" y="481"/>
                    </a:lnTo>
                    <a:lnTo>
                      <a:pt x="824" y="435"/>
                    </a:lnTo>
                    <a:lnTo>
                      <a:pt x="807" y="414"/>
                    </a:lnTo>
                    <a:lnTo>
                      <a:pt x="798" y="390"/>
                    </a:lnTo>
                    <a:lnTo>
                      <a:pt x="782" y="383"/>
                    </a:lnTo>
                    <a:lnTo>
                      <a:pt x="752" y="371"/>
                    </a:lnTo>
                    <a:lnTo>
                      <a:pt x="733" y="347"/>
                    </a:lnTo>
                    <a:lnTo>
                      <a:pt x="711" y="333"/>
                    </a:lnTo>
                    <a:lnTo>
                      <a:pt x="710" y="321"/>
                    </a:lnTo>
                    <a:lnTo>
                      <a:pt x="700" y="299"/>
                    </a:lnTo>
                    <a:lnTo>
                      <a:pt x="692" y="292"/>
                    </a:lnTo>
                    <a:lnTo>
                      <a:pt x="663" y="281"/>
                    </a:lnTo>
                    <a:lnTo>
                      <a:pt x="607" y="228"/>
                    </a:lnTo>
                    <a:lnTo>
                      <a:pt x="581" y="219"/>
                    </a:lnTo>
                    <a:lnTo>
                      <a:pt x="574" y="202"/>
                    </a:lnTo>
                    <a:lnTo>
                      <a:pt x="549" y="181"/>
                    </a:lnTo>
                    <a:lnTo>
                      <a:pt x="532" y="146"/>
                    </a:lnTo>
                    <a:lnTo>
                      <a:pt x="514" y="129"/>
                    </a:lnTo>
                    <a:lnTo>
                      <a:pt x="507" y="115"/>
                    </a:lnTo>
                    <a:lnTo>
                      <a:pt x="471" y="108"/>
                    </a:lnTo>
                    <a:lnTo>
                      <a:pt x="423" y="84"/>
                    </a:lnTo>
                    <a:lnTo>
                      <a:pt x="407" y="71"/>
                    </a:lnTo>
                    <a:lnTo>
                      <a:pt x="425" y="34"/>
                    </a:lnTo>
                    <a:lnTo>
                      <a:pt x="437" y="23"/>
                    </a:lnTo>
                    <a:lnTo>
                      <a:pt x="446" y="11"/>
                    </a:lnTo>
                    <a:lnTo>
                      <a:pt x="448" y="3"/>
                    </a:lnTo>
                    <a:lnTo>
                      <a:pt x="446" y="0"/>
                    </a:lnTo>
                    <a:lnTo>
                      <a:pt x="180" y="37"/>
                    </a:lnTo>
                    <a:lnTo>
                      <a:pt x="0" y="58"/>
                    </a:lnTo>
                    <a:close/>
                  </a:path>
                </a:pathLst>
              </a:custGeom>
              <a:solidFill>
                <a:srgbClr val="DBBC5A"/>
              </a:solidFill>
              <a:ln w="9525">
                <a:noFill/>
                <a:round/>
                <a:headEnd/>
                <a:tailEnd/>
              </a:ln>
            </p:spPr>
            <p:txBody>
              <a:bodyPr>
                <a:prstTxWarp prst="textNoShape">
                  <a:avLst/>
                </a:prstTxWarp>
              </a:bodyPr>
              <a:lstStyle/>
              <a:p>
                <a:endParaRPr lang="en-US">
                  <a:latin typeface="Times New Roman"/>
                  <a:cs typeface="Times New Roman"/>
                </a:endParaRPr>
              </a:p>
            </p:txBody>
          </p:sp>
          <p:sp>
            <p:nvSpPr>
              <p:cNvPr id="455" name="Freeform 84"/>
              <p:cNvSpPr>
                <a:spLocks/>
              </p:cNvSpPr>
              <p:nvPr/>
            </p:nvSpPr>
            <p:spPr bwMode="auto">
              <a:xfrm>
                <a:off x="2840" y="1907"/>
                <a:ext cx="367" cy="159"/>
              </a:xfrm>
              <a:custGeom>
                <a:avLst/>
                <a:gdLst>
                  <a:gd name="T0" fmla="*/ 68 w 1101"/>
                  <a:gd name="T1" fmla="*/ 34 h 479"/>
                  <a:gd name="T2" fmla="*/ 40 w 1101"/>
                  <a:gd name="T3" fmla="*/ 56 h 479"/>
                  <a:gd name="T4" fmla="*/ 48 w 1101"/>
                  <a:gd name="T5" fmla="*/ 74 h 479"/>
                  <a:gd name="T6" fmla="*/ 0 w 1101"/>
                  <a:gd name="T7" fmla="*/ 117 h 479"/>
                  <a:gd name="T8" fmla="*/ 11 w 1101"/>
                  <a:gd name="T9" fmla="*/ 159 h 479"/>
                  <a:gd name="T10" fmla="*/ 166 w 1101"/>
                  <a:gd name="T11" fmla="*/ 145 h 479"/>
                  <a:gd name="T12" fmla="*/ 226 w 1101"/>
                  <a:gd name="T13" fmla="*/ 138 h 479"/>
                  <a:gd name="T14" fmla="*/ 227 w 1101"/>
                  <a:gd name="T15" fmla="*/ 121 h 479"/>
                  <a:gd name="T16" fmla="*/ 232 w 1101"/>
                  <a:gd name="T17" fmla="*/ 121 h 479"/>
                  <a:gd name="T18" fmla="*/ 235 w 1101"/>
                  <a:gd name="T19" fmla="*/ 120 h 479"/>
                  <a:gd name="T20" fmla="*/ 239 w 1101"/>
                  <a:gd name="T21" fmla="*/ 116 h 479"/>
                  <a:gd name="T22" fmla="*/ 240 w 1101"/>
                  <a:gd name="T23" fmla="*/ 111 h 479"/>
                  <a:gd name="T24" fmla="*/ 239 w 1101"/>
                  <a:gd name="T25" fmla="*/ 109 h 479"/>
                  <a:gd name="T26" fmla="*/ 242 w 1101"/>
                  <a:gd name="T27" fmla="*/ 104 h 479"/>
                  <a:gd name="T28" fmla="*/ 245 w 1101"/>
                  <a:gd name="T29" fmla="*/ 99 h 479"/>
                  <a:gd name="T30" fmla="*/ 258 w 1101"/>
                  <a:gd name="T31" fmla="*/ 94 h 479"/>
                  <a:gd name="T32" fmla="*/ 271 w 1101"/>
                  <a:gd name="T33" fmla="*/ 90 h 479"/>
                  <a:gd name="T34" fmla="*/ 285 w 1101"/>
                  <a:gd name="T35" fmla="*/ 78 h 479"/>
                  <a:gd name="T36" fmla="*/ 291 w 1101"/>
                  <a:gd name="T37" fmla="*/ 76 h 479"/>
                  <a:gd name="T38" fmla="*/ 299 w 1101"/>
                  <a:gd name="T39" fmla="*/ 68 h 479"/>
                  <a:gd name="T40" fmla="*/ 301 w 1101"/>
                  <a:gd name="T41" fmla="*/ 61 h 479"/>
                  <a:gd name="T42" fmla="*/ 303 w 1101"/>
                  <a:gd name="T43" fmla="*/ 60 h 479"/>
                  <a:gd name="T44" fmla="*/ 306 w 1101"/>
                  <a:gd name="T45" fmla="*/ 61 h 479"/>
                  <a:gd name="T46" fmla="*/ 309 w 1101"/>
                  <a:gd name="T47" fmla="*/ 57 h 479"/>
                  <a:gd name="T48" fmla="*/ 310 w 1101"/>
                  <a:gd name="T49" fmla="*/ 56 h 479"/>
                  <a:gd name="T50" fmla="*/ 314 w 1101"/>
                  <a:gd name="T51" fmla="*/ 51 h 479"/>
                  <a:gd name="T52" fmla="*/ 316 w 1101"/>
                  <a:gd name="T53" fmla="*/ 51 h 479"/>
                  <a:gd name="T54" fmla="*/ 320 w 1101"/>
                  <a:gd name="T55" fmla="*/ 54 h 479"/>
                  <a:gd name="T56" fmla="*/ 325 w 1101"/>
                  <a:gd name="T57" fmla="*/ 51 h 479"/>
                  <a:gd name="T58" fmla="*/ 325 w 1101"/>
                  <a:gd name="T59" fmla="*/ 49 h 479"/>
                  <a:gd name="T60" fmla="*/ 333 w 1101"/>
                  <a:gd name="T61" fmla="*/ 44 h 479"/>
                  <a:gd name="T62" fmla="*/ 338 w 1101"/>
                  <a:gd name="T63" fmla="*/ 41 h 479"/>
                  <a:gd name="T64" fmla="*/ 347 w 1101"/>
                  <a:gd name="T65" fmla="*/ 41 h 479"/>
                  <a:gd name="T66" fmla="*/ 357 w 1101"/>
                  <a:gd name="T67" fmla="*/ 24 h 479"/>
                  <a:gd name="T68" fmla="*/ 365 w 1101"/>
                  <a:gd name="T69" fmla="*/ 19 h 479"/>
                  <a:gd name="T70" fmla="*/ 366 w 1101"/>
                  <a:gd name="T71" fmla="*/ 15 h 479"/>
                  <a:gd name="T72" fmla="*/ 367 w 1101"/>
                  <a:gd name="T73" fmla="*/ 10 h 479"/>
                  <a:gd name="T74" fmla="*/ 366 w 1101"/>
                  <a:gd name="T75" fmla="*/ 4 h 479"/>
                  <a:gd name="T76" fmla="*/ 367 w 1101"/>
                  <a:gd name="T77" fmla="*/ 0 h 479"/>
                  <a:gd name="T78" fmla="*/ 270 w 1101"/>
                  <a:gd name="T79" fmla="*/ 12 h 479"/>
                  <a:gd name="T80" fmla="*/ 265 w 1101"/>
                  <a:gd name="T81" fmla="*/ 16 h 479"/>
                  <a:gd name="T82" fmla="*/ 68 w 1101"/>
                  <a:gd name="T83" fmla="*/ 34 h 479"/>
                  <a:gd name="T84" fmla="*/ 68 w 1101"/>
                  <a:gd name="T85" fmla="*/ 34 h 4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01"/>
                  <a:gd name="T130" fmla="*/ 0 h 479"/>
                  <a:gd name="T131" fmla="*/ 1101 w 1101"/>
                  <a:gd name="T132" fmla="*/ 479 h 47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01" h="479">
                    <a:moveTo>
                      <a:pt x="205" y="101"/>
                    </a:moveTo>
                    <a:lnTo>
                      <a:pt x="121" y="170"/>
                    </a:lnTo>
                    <a:lnTo>
                      <a:pt x="143" y="224"/>
                    </a:lnTo>
                    <a:lnTo>
                      <a:pt x="0" y="351"/>
                    </a:lnTo>
                    <a:lnTo>
                      <a:pt x="34" y="479"/>
                    </a:lnTo>
                    <a:lnTo>
                      <a:pt x="497" y="437"/>
                    </a:lnTo>
                    <a:lnTo>
                      <a:pt x="677" y="416"/>
                    </a:lnTo>
                    <a:lnTo>
                      <a:pt x="681" y="364"/>
                    </a:lnTo>
                    <a:lnTo>
                      <a:pt x="697" y="364"/>
                    </a:lnTo>
                    <a:lnTo>
                      <a:pt x="704" y="363"/>
                    </a:lnTo>
                    <a:lnTo>
                      <a:pt x="718" y="349"/>
                    </a:lnTo>
                    <a:lnTo>
                      <a:pt x="720" y="335"/>
                    </a:lnTo>
                    <a:lnTo>
                      <a:pt x="718" y="327"/>
                    </a:lnTo>
                    <a:lnTo>
                      <a:pt x="725" y="314"/>
                    </a:lnTo>
                    <a:lnTo>
                      <a:pt x="736" y="297"/>
                    </a:lnTo>
                    <a:lnTo>
                      <a:pt x="774" y="282"/>
                    </a:lnTo>
                    <a:lnTo>
                      <a:pt x="814" y="272"/>
                    </a:lnTo>
                    <a:lnTo>
                      <a:pt x="856" y="235"/>
                    </a:lnTo>
                    <a:lnTo>
                      <a:pt x="874" y="228"/>
                    </a:lnTo>
                    <a:lnTo>
                      <a:pt x="897" y="204"/>
                    </a:lnTo>
                    <a:lnTo>
                      <a:pt x="904" y="184"/>
                    </a:lnTo>
                    <a:lnTo>
                      <a:pt x="908" y="181"/>
                    </a:lnTo>
                    <a:lnTo>
                      <a:pt x="918" y="184"/>
                    </a:lnTo>
                    <a:lnTo>
                      <a:pt x="926" y="172"/>
                    </a:lnTo>
                    <a:lnTo>
                      <a:pt x="929" y="168"/>
                    </a:lnTo>
                    <a:lnTo>
                      <a:pt x="943" y="154"/>
                    </a:lnTo>
                    <a:lnTo>
                      <a:pt x="948" y="155"/>
                    </a:lnTo>
                    <a:lnTo>
                      <a:pt x="959" y="162"/>
                    </a:lnTo>
                    <a:lnTo>
                      <a:pt x="974" y="155"/>
                    </a:lnTo>
                    <a:lnTo>
                      <a:pt x="975" y="149"/>
                    </a:lnTo>
                    <a:lnTo>
                      <a:pt x="998" y="132"/>
                    </a:lnTo>
                    <a:lnTo>
                      <a:pt x="1013" y="125"/>
                    </a:lnTo>
                    <a:lnTo>
                      <a:pt x="1041" y="123"/>
                    </a:lnTo>
                    <a:lnTo>
                      <a:pt x="1071" y="73"/>
                    </a:lnTo>
                    <a:lnTo>
                      <a:pt x="1095" y="58"/>
                    </a:lnTo>
                    <a:lnTo>
                      <a:pt x="1097" y="45"/>
                    </a:lnTo>
                    <a:lnTo>
                      <a:pt x="1100" y="31"/>
                    </a:lnTo>
                    <a:lnTo>
                      <a:pt x="1098" y="13"/>
                    </a:lnTo>
                    <a:lnTo>
                      <a:pt x="1101" y="0"/>
                    </a:lnTo>
                    <a:lnTo>
                      <a:pt x="810" y="36"/>
                    </a:lnTo>
                    <a:lnTo>
                      <a:pt x="794" y="47"/>
                    </a:lnTo>
                    <a:lnTo>
                      <a:pt x="205" y="101"/>
                    </a:lnTo>
                    <a:close/>
                  </a:path>
                </a:pathLst>
              </a:custGeom>
              <a:solidFill>
                <a:srgbClr val="DBBC5A"/>
              </a:solidFill>
              <a:ln w="9525">
                <a:noFill/>
                <a:round/>
                <a:headEnd/>
                <a:tailEnd/>
              </a:ln>
            </p:spPr>
            <p:txBody>
              <a:bodyPr>
                <a:prstTxWarp prst="textNoShape">
                  <a:avLst/>
                </a:prstTxWarp>
              </a:bodyPr>
              <a:lstStyle/>
              <a:p>
                <a:endParaRPr lang="en-US">
                  <a:latin typeface="Times New Roman"/>
                  <a:cs typeface="Times New Roman"/>
                </a:endParaRPr>
              </a:p>
            </p:txBody>
          </p:sp>
          <p:sp>
            <p:nvSpPr>
              <p:cNvPr id="456" name="Rectangle 85"/>
              <p:cNvSpPr>
                <a:spLocks noChangeArrowheads="1"/>
              </p:cNvSpPr>
              <p:nvPr/>
            </p:nvSpPr>
            <p:spPr bwMode="auto">
              <a:xfrm>
                <a:off x="2916" y="2124"/>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6</a:t>
                </a:r>
                <a:endParaRPr kumimoji="0" lang="en-US" sz="1800" b="0">
                  <a:solidFill>
                    <a:schemeClr val="tx1"/>
                  </a:solidFill>
                  <a:latin typeface="Times New Roman"/>
                  <a:cs typeface="Times New Roman"/>
                </a:endParaRPr>
              </a:p>
            </p:txBody>
          </p:sp>
          <p:sp>
            <p:nvSpPr>
              <p:cNvPr id="457" name="Freeform 86"/>
              <p:cNvSpPr>
                <a:spLocks/>
              </p:cNvSpPr>
              <p:nvPr/>
            </p:nvSpPr>
            <p:spPr bwMode="auto">
              <a:xfrm>
                <a:off x="3069" y="2108"/>
                <a:ext cx="23" cy="23"/>
              </a:xfrm>
              <a:custGeom>
                <a:avLst/>
                <a:gdLst>
                  <a:gd name="T0" fmla="*/ 12 w 68"/>
                  <a:gd name="T1" fmla="*/ 23 h 69"/>
                  <a:gd name="T2" fmla="*/ 17 w 68"/>
                  <a:gd name="T3" fmla="*/ 22 h 69"/>
                  <a:gd name="T4" fmla="*/ 22 w 68"/>
                  <a:gd name="T5" fmla="*/ 17 h 69"/>
                  <a:gd name="T6" fmla="*/ 23 w 68"/>
                  <a:gd name="T7" fmla="*/ 12 h 69"/>
                  <a:gd name="T8" fmla="*/ 23 w 68"/>
                  <a:gd name="T9" fmla="*/ 12 h 69"/>
                  <a:gd name="T10" fmla="*/ 22 w 68"/>
                  <a:gd name="T11" fmla="*/ 6 h 69"/>
                  <a:gd name="T12" fmla="*/ 17 w 68"/>
                  <a:gd name="T13" fmla="*/ 2 h 69"/>
                  <a:gd name="T14" fmla="*/ 12 w 68"/>
                  <a:gd name="T15" fmla="*/ 0 h 69"/>
                  <a:gd name="T16" fmla="*/ 12 w 68"/>
                  <a:gd name="T17" fmla="*/ 0 h 69"/>
                  <a:gd name="T18" fmla="*/ 6 w 68"/>
                  <a:gd name="T19" fmla="*/ 2 h 69"/>
                  <a:gd name="T20" fmla="*/ 2 w 68"/>
                  <a:gd name="T21" fmla="*/ 6 h 69"/>
                  <a:gd name="T22" fmla="*/ 0 w 68"/>
                  <a:gd name="T23" fmla="*/ 12 h 69"/>
                  <a:gd name="T24" fmla="*/ 0 w 68"/>
                  <a:gd name="T25" fmla="*/ 12 h 69"/>
                  <a:gd name="T26" fmla="*/ 2 w 68"/>
                  <a:gd name="T27" fmla="*/ 17 h 69"/>
                  <a:gd name="T28" fmla="*/ 6 w 68"/>
                  <a:gd name="T29" fmla="*/ 22 h 69"/>
                  <a:gd name="T30" fmla="*/ 12 w 68"/>
                  <a:gd name="T31" fmla="*/ 23 h 69"/>
                  <a:gd name="T32" fmla="*/ 12 w 68"/>
                  <a:gd name="T33" fmla="*/ 23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69"/>
                  <a:gd name="T53" fmla="*/ 68 w 68"/>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69">
                    <a:moveTo>
                      <a:pt x="35" y="69"/>
                    </a:moveTo>
                    <a:lnTo>
                      <a:pt x="50" y="65"/>
                    </a:lnTo>
                    <a:lnTo>
                      <a:pt x="64" y="51"/>
                    </a:lnTo>
                    <a:lnTo>
                      <a:pt x="68" y="35"/>
                    </a:lnTo>
                    <a:lnTo>
                      <a:pt x="64" y="18"/>
                    </a:lnTo>
                    <a:lnTo>
                      <a:pt x="50" y="5"/>
                    </a:lnTo>
                    <a:lnTo>
                      <a:pt x="35" y="0"/>
                    </a:lnTo>
                    <a:lnTo>
                      <a:pt x="18" y="5"/>
                    </a:lnTo>
                    <a:lnTo>
                      <a:pt x="5" y="18"/>
                    </a:lnTo>
                    <a:lnTo>
                      <a:pt x="0" y="35"/>
                    </a:lnTo>
                    <a:lnTo>
                      <a:pt x="5" y="51"/>
                    </a:lnTo>
                    <a:lnTo>
                      <a:pt x="18" y="65"/>
                    </a:lnTo>
                    <a:lnTo>
                      <a:pt x="35" y="69"/>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458" name="Freeform 196"/>
              <p:cNvSpPr>
                <a:spLocks/>
              </p:cNvSpPr>
              <p:nvPr/>
            </p:nvSpPr>
            <p:spPr bwMode="auto">
              <a:xfrm>
                <a:off x="2517" y="2368"/>
                <a:ext cx="318" cy="146"/>
              </a:xfrm>
              <a:custGeom>
                <a:avLst/>
                <a:gdLst>
                  <a:gd name="T0" fmla="*/ 259 w 954"/>
                  <a:gd name="T1" fmla="*/ 0 h 438"/>
                  <a:gd name="T2" fmla="*/ 259 w 954"/>
                  <a:gd name="T3" fmla="*/ 15 h 438"/>
                  <a:gd name="T4" fmla="*/ 272 w 954"/>
                  <a:gd name="T5" fmla="*/ 43 h 438"/>
                  <a:gd name="T6" fmla="*/ 258 w 954"/>
                  <a:gd name="T7" fmla="*/ 54 h 438"/>
                  <a:gd name="T8" fmla="*/ 238 w 954"/>
                  <a:gd name="T9" fmla="*/ 46 h 438"/>
                  <a:gd name="T10" fmla="*/ 223 w 954"/>
                  <a:gd name="T11" fmla="*/ 58 h 438"/>
                  <a:gd name="T12" fmla="*/ 228 w 954"/>
                  <a:gd name="T13" fmla="*/ 69 h 438"/>
                  <a:gd name="T14" fmla="*/ 246 w 954"/>
                  <a:gd name="T15" fmla="*/ 70 h 438"/>
                  <a:gd name="T16" fmla="*/ 258 w 954"/>
                  <a:gd name="T17" fmla="*/ 63 h 438"/>
                  <a:gd name="T18" fmla="*/ 269 w 954"/>
                  <a:gd name="T19" fmla="*/ 62 h 438"/>
                  <a:gd name="T20" fmla="*/ 267 w 954"/>
                  <a:gd name="T21" fmla="*/ 68 h 438"/>
                  <a:gd name="T22" fmla="*/ 264 w 954"/>
                  <a:gd name="T23" fmla="*/ 77 h 438"/>
                  <a:gd name="T24" fmla="*/ 272 w 954"/>
                  <a:gd name="T25" fmla="*/ 80 h 438"/>
                  <a:gd name="T26" fmla="*/ 280 w 954"/>
                  <a:gd name="T27" fmla="*/ 68 h 438"/>
                  <a:gd name="T28" fmla="*/ 297 w 954"/>
                  <a:gd name="T29" fmla="*/ 60 h 438"/>
                  <a:gd name="T30" fmla="*/ 303 w 954"/>
                  <a:gd name="T31" fmla="*/ 65 h 438"/>
                  <a:gd name="T32" fmla="*/ 303 w 954"/>
                  <a:gd name="T33" fmla="*/ 73 h 438"/>
                  <a:gd name="T34" fmla="*/ 297 w 954"/>
                  <a:gd name="T35" fmla="*/ 81 h 438"/>
                  <a:gd name="T36" fmla="*/ 278 w 954"/>
                  <a:gd name="T37" fmla="*/ 100 h 438"/>
                  <a:gd name="T38" fmla="*/ 281 w 954"/>
                  <a:gd name="T39" fmla="*/ 112 h 438"/>
                  <a:gd name="T40" fmla="*/ 315 w 954"/>
                  <a:gd name="T41" fmla="*/ 128 h 438"/>
                  <a:gd name="T42" fmla="*/ 316 w 954"/>
                  <a:gd name="T43" fmla="*/ 137 h 438"/>
                  <a:gd name="T44" fmla="*/ 294 w 954"/>
                  <a:gd name="T45" fmla="*/ 146 h 438"/>
                  <a:gd name="T46" fmla="*/ 283 w 954"/>
                  <a:gd name="T47" fmla="*/ 127 h 438"/>
                  <a:gd name="T48" fmla="*/ 262 w 954"/>
                  <a:gd name="T49" fmla="*/ 114 h 438"/>
                  <a:gd name="T50" fmla="*/ 253 w 954"/>
                  <a:gd name="T51" fmla="*/ 114 h 438"/>
                  <a:gd name="T52" fmla="*/ 252 w 954"/>
                  <a:gd name="T53" fmla="*/ 129 h 438"/>
                  <a:gd name="T54" fmla="*/ 243 w 954"/>
                  <a:gd name="T55" fmla="*/ 139 h 438"/>
                  <a:gd name="T56" fmla="*/ 233 w 954"/>
                  <a:gd name="T57" fmla="*/ 130 h 438"/>
                  <a:gd name="T58" fmla="*/ 224 w 954"/>
                  <a:gd name="T59" fmla="*/ 132 h 438"/>
                  <a:gd name="T60" fmla="*/ 218 w 954"/>
                  <a:gd name="T61" fmla="*/ 130 h 438"/>
                  <a:gd name="T62" fmla="*/ 200 w 954"/>
                  <a:gd name="T63" fmla="*/ 139 h 438"/>
                  <a:gd name="T64" fmla="*/ 186 w 954"/>
                  <a:gd name="T65" fmla="*/ 135 h 438"/>
                  <a:gd name="T66" fmla="*/ 162 w 954"/>
                  <a:gd name="T67" fmla="*/ 114 h 438"/>
                  <a:gd name="T68" fmla="*/ 150 w 954"/>
                  <a:gd name="T69" fmla="*/ 104 h 438"/>
                  <a:gd name="T70" fmla="*/ 147 w 954"/>
                  <a:gd name="T71" fmla="*/ 103 h 438"/>
                  <a:gd name="T72" fmla="*/ 147 w 954"/>
                  <a:gd name="T73" fmla="*/ 98 h 438"/>
                  <a:gd name="T74" fmla="*/ 140 w 954"/>
                  <a:gd name="T75" fmla="*/ 98 h 438"/>
                  <a:gd name="T76" fmla="*/ 132 w 954"/>
                  <a:gd name="T77" fmla="*/ 96 h 438"/>
                  <a:gd name="T78" fmla="*/ 127 w 954"/>
                  <a:gd name="T79" fmla="*/ 92 h 438"/>
                  <a:gd name="T80" fmla="*/ 121 w 954"/>
                  <a:gd name="T81" fmla="*/ 109 h 438"/>
                  <a:gd name="T82" fmla="*/ 99 w 954"/>
                  <a:gd name="T83" fmla="*/ 112 h 438"/>
                  <a:gd name="T84" fmla="*/ 47 w 954"/>
                  <a:gd name="T85" fmla="*/ 98 h 438"/>
                  <a:gd name="T86" fmla="*/ 1 w 954"/>
                  <a:gd name="T87" fmla="*/ 102 h 438"/>
                  <a:gd name="T88" fmla="*/ 2 w 954"/>
                  <a:gd name="T89" fmla="*/ 95 h 438"/>
                  <a:gd name="T90" fmla="*/ 8 w 954"/>
                  <a:gd name="T91" fmla="*/ 86 h 438"/>
                  <a:gd name="T92" fmla="*/ 9 w 954"/>
                  <a:gd name="T93" fmla="*/ 63 h 438"/>
                  <a:gd name="T94" fmla="*/ 11 w 954"/>
                  <a:gd name="T95" fmla="*/ 54 h 438"/>
                  <a:gd name="T96" fmla="*/ 12 w 954"/>
                  <a:gd name="T97" fmla="*/ 41 h 438"/>
                  <a:gd name="T98" fmla="*/ 19 w 954"/>
                  <a:gd name="T99" fmla="*/ 30 h 438"/>
                  <a:gd name="T100" fmla="*/ 21 w 954"/>
                  <a:gd name="T101" fmla="*/ 9 h 438"/>
                  <a:gd name="T102" fmla="*/ 144 w 954"/>
                  <a:gd name="T103" fmla="*/ 5 h 4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54"/>
                  <a:gd name="T157" fmla="*/ 0 h 438"/>
                  <a:gd name="T158" fmla="*/ 954 w 954"/>
                  <a:gd name="T159" fmla="*/ 438 h 4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54" h="438">
                    <a:moveTo>
                      <a:pt x="433" y="16"/>
                    </a:moveTo>
                    <a:lnTo>
                      <a:pt x="777" y="0"/>
                    </a:lnTo>
                    <a:lnTo>
                      <a:pt x="786" y="11"/>
                    </a:lnTo>
                    <a:lnTo>
                      <a:pt x="776" y="45"/>
                    </a:lnTo>
                    <a:lnTo>
                      <a:pt x="776" y="93"/>
                    </a:lnTo>
                    <a:lnTo>
                      <a:pt x="815" y="130"/>
                    </a:lnTo>
                    <a:lnTo>
                      <a:pt x="822" y="171"/>
                    </a:lnTo>
                    <a:lnTo>
                      <a:pt x="773" y="161"/>
                    </a:lnTo>
                    <a:lnTo>
                      <a:pt x="728" y="140"/>
                    </a:lnTo>
                    <a:lnTo>
                      <a:pt x="715" y="139"/>
                    </a:lnTo>
                    <a:lnTo>
                      <a:pt x="703" y="145"/>
                    </a:lnTo>
                    <a:lnTo>
                      <a:pt x="670" y="175"/>
                    </a:lnTo>
                    <a:lnTo>
                      <a:pt x="669" y="190"/>
                    </a:lnTo>
                    <a:lnTo>
                      <a:pt x="683" y="207"/>
                    </a:lnTo>
                    <a:lnTo>
                      <a:pt x="700" y="213"/>
                    </a:lnTo>
                    <a:lnTo>
                      <a:pt x="738" y="210"/>
                    </a:lnTo>
                    <a:lnTo>
                      <a:pt x="759" y="195"/>
                    </a:lnTo>
                    <a:lnTo>
                      <a:pt x="773" y="188"/>
                    </a:lnTo>
                    <a:lnTo>
                      <a:pt x="795" y="188"/>
                    </a:lnTo>
                    <a:lnTo>
                      <a:pt x="806" y="187"/>
                    </a:lnTo>
                    <a:lnTo>
                      <a:pt x="807" y="195"/>
                    </a:lnTo>
                    <a:lnTo>
                      <a:pt x="802" y="204"/>
                    </a:lnTo>
                    <a:lnTo>
                      <a:pt x="789" y="216"/>
                    </a:lnTo>
                    <a:lnTo>
                      <a:pt x="792" y="230"/>
                    </a:lnTo>
                    <a:lnTo>
                      <a:pt x="806" y="237"/>
                    </a:lnTo>
                    <a:lnTo>
                      <a:pt x="816" y="240"/>
                    </a:lnTo>
                    <a:lnTo>
                      <a:pt x="825" y="232"/>
                    </a:lnTo>
                    <a:lnTo>
                      <a:pt x="840" y="204"/>
                    </a:lnTo>
                    <a:lnTo>
                      <a:pt x="878" y="188"/>
                    </a:lnTo>
                    <a:lnTo>
                      <a:pt x="892" y="181"/>
                    </a:lnTo>
                    <a:lnTo>
                      <a:pt x="900" y="181"/>
                    </a:lnTo>
                    <a:lnTo>
                      <a:pt x="909" y="194"/>
                    </a:lnTo>
                    <a:lnTo>
                      <a:pt x="904" y="210"/>
                    </a:lnTo>
                    <a:lnTo>
                      <a:pt x="909" y="218"/>
                    </a:lnTo>
                    <a:lnTo>
                      <a:pt x="907" y="230"/>
                    </a:lnTo>
                    <a:lnTo>
                      <a:pt x="890" y="242"/>
                    </a:lnTo>
                    <a:lnTo>
                      <a:pt x="863" y="278"/>
                    </a:lnTo>
                    <a:lnTo>
                      <a:pt x="834" y="299"/>
                    </a:lnTo>
                    <a:lnTo>
                      <a:pt x="831" y="320"/>
                    </a:lnTo>
                    <a:lnTo>
                      <a:pt x="842" y="336"/>
                    </a:lnTo>
                    <a:lnTo>
                      <a:pt x="880" y="357"/>
                    </a:lnTo>
                    <a:lnTo>
                      <a:pt x="945" y="383"/>
                    </a:lnTo>
                    <a:lnTo>
                      <a:pt x="954" y="396"/>
                    </a:lnTo>
                    <a:lnTo>
                      <a:pt x="947" y="412"/>
                    </a:lnTo>
                    <a:lnTo>
                      <a:pt x="934" y="415"/>
                    </a:lnTo>
                    <a:lnTo>
                      <a:pt x="883" y="438"/>
                    </a:lnTo>
                    <a:lnTo>
                      <a:pt x="878" y="396"/>
                    </a:lnTo>
                    <a:lnTo>
                      <a:pt x="848" y="382"/>
                    </a:lnTo>
                    <a:lnTo>
                      <a:pt x="792" y="360"/>
                    </a:lnTo>
                    <a:lnTo>
                      <a:pt x="785" y="341"/>
                    </a:lnTo>
                    <a:lnTo>
                      <a:pt x="774" y="334"/>
                    </a:lnTo>
                    <a:lnTo>
                      <a:pt x="759" y="343"/>
                    </a:lnTo>
                    <a:lnTo>
                      <a:pt x="750" y="382"/>
                    </a:lnTo>
                    <a:lnTo>
                      <a:pt x="755" y="388"/>
                    </a:lnTo>
                    <a:lnTo>
                      <a:pt x="757" y="396"/>
                    </a:lnTo>
                    <a:lnTo>
                      <a:pt x="728" y="417"/>
                    </a:lnTo>
                    <a:lnTo>
                      <a:pt x="715" y="413"/>
                    </a:lnTo>
                    <a:lnTo>
                      <a:pt x="700" y="391"/>
                    </a:lnTo>
                    <a:lnTo>
                      <a:pt x="692" y="389"/>
                    </a:lnTo>
                    <a:lnTo>
                      <a:pt x="673" y="396"/>
                    </a:lnTo>
                    <a:lnTo>
                      <a:pt x="664" y="388"/>
                    </a:lnTo>
                    <a:lnTo>
                      <a:pt x="655" y="389"/>
                    </a:lnTo>
                    <a:lnTo>
                      <a:pt x="629" y="417"/>
                    </a:lnTo>
                    <a:lnTo>
                      <a:pt x="599" y="418"/>
                    </a:lnTo>
                    <a:lnTo>
                      <a:pt x="589" y="412"/>
                    </a:lnTo>
                    <a:lnTo>
                      <a:pt x="559" y="405"/>
                    </a:lnTo>
                    <a:lnTo>
                      <a:pt x="512" y="347"/>
                    </a:lnTo>
                    <a:lnTo>
                      <a:pt x="486" y="343"/>
                    </a:lnTo>
                    <a:lnTo>
                      <a:pt x="460" y="330"/>
                    </a:lnTo>
                    <a:lnTo>
                      <a:pt x="450" y="313"/>
                    </a:lnTo>
                    <a:lnTo>
                      <a:pt x="443" y="313"/>
                    </a:lnTo>
                    <a:lnTo>
                      <a:pt x="441" y="310"/>
                    </a:lnTo>
                    <a:lnTo>
                      <a:pt x="437" y="307"/>
                    </a:lnTo>
                    <a:lnTo>
                      <a:pt x="441" y="295"/>
                    </a:lnTo>
                    <a:lnTo>
                      <a:pt x="428" y="292"/>
                    </a:lnTo>
                    <a:lnTo>
                      <a:pt x="421" y="295"/>
                    </a:lnTo>
                    <a:lnTo>
                      <a:pt x="401" y="292"/>
                    </a:lnTo>
                    <a:lnTo>
                      <a:pt x="396" y="289"/>
                    </a:lnTo>
                    <a:lnTo>
                      <a:pt x="392" y="275"/>
                    </a:lnTo>
                    <a:lnTo>
                      <a:pt x="380" y="275"/>
                    </a:lnTo>
                    <a:lnTo>
                      <a:pt x="344" y="308"/>
                    </a:lnTo>
                    <a:lnTo>
                      <a:pt x="362" y="327"/>
                    </a:lnTo>
                    <a:lnTo>
                      <a:pt x="354" y="334"/>
                    </a:lnTo>
                    <a:lnTo>
                      <a:pt x="298" y="336"/>
                    </a:lnTo>
                    <a:lnTo>
                      <a:pt x="198" y="318"/>
                    </a:lnTo>
                    <a:lnTo>
                      <a:pt x="142" y="295"/>
                    </a:lnTo>
                    <a:lnTo>
                      <a:pt x="13" y="315"/>
                    </a:lnTo>
                    <a:lnTo>
                      <a:pt x="4" y="307"/>
                    </a:lnTo>
                    <a:lnTo>
                      <a:pt x="0" y="292"/>
                    </a:lnTo>
                    <a:lnTo>
                      <a:pt x="6" y="285"/>
                    </a:lnTo>
                    <a:lnTo>
                      <a:pt x="10" y="272"/>
                    </a:lnTo>
                    <a:lnTo>
                      <a:pt x="24" y="258"/>
                    </a:lnTo>
                    <a:lnTo>
                      <a:pt x="42" y="210"/>
                    </a:lnTo>
                    <a:lnTo>
                      <a:pt x="27" y="188"/>
                    </a:lnTo>
                    <a:lnTo>
                      <a:pt x="27" y="174"/>
                    </a:lnTo>
                    <a:lnTo>
                      <a:pt x="32" y="162"/>
                    </a:lnTo>
                    <a:lnTo>
                      <a:pt x="30" y="149"/>
                    </a:lnTo>
                    <a:lnTo>
                      <a:pt x="35" y="122"/>
                    </a:lnTo>
                    <a:lnTo>
                      <a:pt x="49" y="110"/>
                    </a:lnTo>
                    <a:lnTo>
                      <a:pt x="58" y="90"/>
                    </a:lnTo>
                    <a:lnTo>
                      <a:pt x="64" y="51"/>
                    </a:lnTo>
                    <a:lnTo>
                      <a:pt x="64" y="26"/>
                    </a:lnTo>
                    <a:lnTo>
                      <a:pt x="433" y="16"/>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59" name="Freeform 197"/>
              <p:cNvSpPr>
                <a:spLocks/>
              </p:cNvSpPr>
              <p:nvPr/>
            </p:nvSpPr>
            <p:spPr bwMode="auto">
              <a:xfrm>
                <a:off x="2662" y="2215"/>
                <a:ext cx="205" cy="211"/>
              </a:xfrm>
              <a:custGeom>
                <a:avLst/>
                <a:gdLst>
                  <a:gd name="T0" fmla="*/ 192 w 616"/>
                  <a:gd name="T1" fmla="*/ 20 h 633"/>
                  <a:gd name="T2" fmla="*/ 191 w 616"/>
                  <a:gd name="T3" fmla="*/ 74 h 633"/>
                  <a:gd name="T4" fmla="*/ 192 w 616"/>
                  <a:gd name="T5" fmla="*/ 85 h 633"/>
                  <a:gd name="T6" fmla="*/ 205 w 616"/>
                  <a:gd name="T7" fmla="*/ 194 h 633"/>
                  <a:gd name="T8" fmla="*/ 203 w 616"/>
                  <a:gd name="T9" fmla="*/ 195 h 633"/>
                  <a:gd name="T10" fmla="*/ 196 w 616"/>
                  <a:gd name="T11" fmla="*/ 194 h 633"/>
                  <a:gd name="T12" fmla="*/ 195 w 616"/>
                  <a:gd name="T13" fmla="*/ 191 h 633"/>
                  <a:gd name="T14" fmla="*/ 185 w 616"/>
                  <a:gd name="T15" fmla="*/ 194 h 633"/>
                  <a:gd name="T16" fmla="*/ 178 w 616"/>
                  <a:gd name="T17" fmla="*/ 192 h 633"/>
                  <a:gd name="T18" fmla="*/ 150 w 616"/>
                  <a:gd name="T19" fmla="*/ 200 h 633"/>
                  <a:gd name="T20" fmla="*/ 138 w 616"/>
                  <a:gd name="T21" fmla="*/ 211 h 633"/>
                  <a:gd name="T22" fmla="*/ 129 w 616"/>
                  <a:gd name="T23" fmla="*/ 210 h 633"/>
                  <a:gd name="T24" fmla="*/ 127 w 616"/>
                  <a:gd name="T25" fmla="*/ 196 h 633"/>
                  <a:gd name="T26" fmla="*/ 114 w 616"/>
                  <a:gd name="T27" fmla="*/ 184 h 633"/>
                  <a:gd name="T28" fmla="*/ 114 w 616"/>
                  <a:gd name="T29" fmla="*/ 168 h 633"/>
                  <a:gd name="T30" fmla="*/ 117 w 616"/>
                  <a:gd name="T31" fmla="*/ 157 h 633"/>
                  <a:gd name="T32" fmla="*/ 114 w 616"/>
                  <a:gd name="T33" fmla="*/ 153 h 633"/>
                  <a:gd name="T34" fmla="*/ 0 w 616"/>
                  <a:gd name="T35" fmla="*/ 158 h 633"/>
                  <a:gd name="T36" fmla="*/ 1 w 616"/>
                  <a:gd name="T37" fmla="*/ 135 h 633"/>
                  <a:gd name="T38" fmla="*/ 11 w 616"/>
                  <a:gd name="T39" fmla="*/ 104 h 633"/>
                  <a:gd name="T40" fmla="*/ 22 w 616"/>
                  <a:gd name="T41" fmla="*/ 86 h 633"/>
                  <a:gd name="T42" fmla="*/ 26 w 616"/>
                  <a:gd name="T43" fmla="*/ 71 h 633"/>
                  <a:gd name="T44" fmla="*/ 28 w 616"/>
                  <a:gd name="T45" fmla="*/ 68 h 633"/>
                  <a:gd name="T46" fmla="*/ 36 w 616"/>
                  <a:gd name="T47" fmla="*/ 64 h 633"/>
                  <a:gd name="T48" fmla="*/ 36 w 616"/>
                  <a:gd name="T49" fmla="*/ 57 h 633"/>
                  <a:gd name="T50" fmla="*/ 32 w 616"/>
                  <a:gd name="T51" fmla="*/ 53 h 633"/>
                  <a:gd name="T52" fmla="*/ 28 w 616"/>
                  <a:gd name="T53" fmla="*/ 45 h 633"/>
                  <a:gd name="T54" fmla="*/ 27 w 616"/>
                  <a:gd name="T55" fmla="*/ 31 h 633"/>
                  <a:gd name="T56" fmla="*/ 19 w 616"/>
                  <a:gd name="T57" fmla="*/ 16 h 633"/>
                  <a:gd name="T58" fmla="*/ 19 w 616"/>
                  <a:gd name="T59" fmla="*/ 10 h 633"/>
                  <a:gd name="T60" fmla="*/ 19 w 616"/>
                  <a:gd name="T61" fmla="*/ 6 h 633"/>
                  <a:gd name="T62" fmla="*/ 21 w 616"/>
                  <a:gd name="T63" fmla="*/ 0 h 633"/>
                  <a:gd name="T64" fmla="*/ 192 w 616"/>
                  <a:gd name="T65" fmla="*/ 20 h 633"/>
                  <a:gd name="T66" fmla="*/ 192 w 616"/>
                  <a:gd name="T67" fmla="*/ 20 h 633"/>
                  <a:gd name="T68" fmla="*/ 192 w 616"/>
                  <a:gd name="T69" fmla="*/ 20 h 6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6"/>
                  <a:gd name="T106" fmla="*/ 0 h 633"/>
                  <a:gd name="T107" fmla="*/ 616 w 616"/>
                  <a:gd name="T108" fmla="*/ 633 h 6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6" h="633">
                    <a:moveTo>
                      <a:pt x="576" y="60"/>
                    </a:moveTo>
                    <a:lnTo>
                      <a:pt x="573" y="222"/>
                    </a:lnTo>
                    <a:lnTo>
                      <a:pt x="576" y="254"/>
                    </a:lnTo>
                    <a:lnTo>
                      <a:pt x="616" y="582"/>
                    </a:lnTo>
                    <a:lnTo>
                      <a:pt x="609" y="585"/>
                    </a:lnTo>
                    <a:lnTo>
                      <a:pt x="590" y="581"/>
                    </a:lnTo>
                    <a:lnTo>
                      <a:pt x="585" y="572"/>
                    </a:lnTo>
                    <a:lnTo>
                      <a:pt x="556" y="582"/>
                    </a:lnTo>
                    <a:lnTo>
                      <a:pt x="535" y="575"/>
                    </a:lnTo>
                    <a:lnTo>
                      <a:pt x="450" y="601"/>
                    </a:lnTo>
                    <a:lnTo>
                      <a:pt x="414" y="633"/>
                    </a:lnTo>
                    <a:lnTo>
                      <a:pt x="389" y="630"/>
                    </a:lnTo>
                    <a:lnTo>
                      <a:pt x="382" y="589"/>
                    </a:lnTo>
                    <a:lnTo>
                      <a:pt x="343" y="552"/>
                    </a:lnTo>
                    <a:lnTo>
                      <a:pt x="343" y="504"/>
                    </a:lnTo>
                    <a:lnTo>
                      <a:pt x="353" y="470"/>
                    </a:lnTo>
                    <a:lnTo>
                      <a:pt x="344" y="459"/>
                    </a:lnTo>
                    <a:lnTo>
                      <a:pt x="0" y="475"/>
                    </a:lnTo>
                    <a:lnTo>
                      <a:pt x="3" y="406"/>
                    </a:lnTo>
                    <a:lnTo>
                      <a:pt x="32" y="312"/>
                    </a:lnTo>
                    <a:lnTo>
                      <a:pt x="66" y="259"/>
                    </a:lnTo>
                    <a:lnTo>
                      <a:pt x="79" y="212"/>
                    </a:lnTo>
                    <a:lnTo>
                      <a:pt x="84" y="205"/>
                    </a:lnTo>
                    <a:lnTo>
                      <a:pt x="108" y="191"/>
                    </a:lnTo>
                    <a:lnTo>
                      <a:pt x="107" y="171"/>
                    </a:lnTo>
                    <a:lnTo>
                      <a:pt x="95" y="159"/>
                    </a:lnTo>
                    <a:lnTo>
                      <a:pt x="84" y="136"/>
                    </a:lnTo>
                    <a:lnTo>
                      <a:pt x="81" y="94"/>
                    </a:lnTo>
                    <a:lnTo>
                      <a:pt x="58" y="49"/>
                    </a:lnTo>
                    <a:lnTo>
                      <a:pt x="58" y="30"/>
                    </a:lnTo>
                    <a:lnTo>
                      <a:pt x="58" y="19"/>
                    </a:lnTo>
                    <a:lnTo>
                      <a:pt x="62" y="0"/>
                    </a:lnTo>
                    <a:lnTo>
                      <a:pt x="576" y="6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60" name="Freeform 198"/>
              <p:cNvSpPr>
                <a:spLocks/>
              </p:cNvSpPr>
              <p:nvPr/>
            </p:nvSpPr>
            <p:spPr bwMode="auto">
              <a:xfrm>
                <a:off x="2852" y="2052"/>
                <a:ext cx="225" cy="359"/>
              </a:xfrm>
              <a:custGeom>
                <a:avLst/>
                <a:gdLst>
                  <a:gd name="T0" fmla="*/ 0 w 675"/>
                  <a:gd name="T1" fmla="*/ 14 h 1075"/>
                  <a:gd name="T2" fmla="*/ 6 w 675"/>
                  <a:gd name="T3" fmla="*/ 20 h 1075"/>
                  <a:gd name="T4" fmla="*/ 1 w 675"/>
                  <a:gd name="T5" fmla="*/ 237 h 1075"/>
                  <a:gd name="T6" fmla="*/ 2 w 675"/>
                  <a:gd name="T7" fmla="*/ 248 h 1075"/>
                  <a:gd name="T8" fmla="*/ 15 w 675"/>
                  <a:gd name="T9" fmla="*/ 357 h 1075"/>
                  <a:gd name="T10" fmla="*/ 18 w 675"/>
                  <a:gd name="T11" fmla="*/ 355 h 1075"/>
                  <a:gd name="T12" fmla="*/ 22 w 675"/>
                  <a:gd name="T13" fmla="*/ 353 h 1075"/>
                  <a:gd name="T14" fmla="*/ 31 w 675"/>
                  <a:gd name="T15" fmla="*/ 356 h 1075"/>
                  <a:gd name="T16" fmla="*/ 34 w 675"/>
                  <a:gd name="T17" fmla="*/ 352 h 1075"/>
                  <a:gd name="T18" fmla="*/ 36 w 675"/>
                  <a:gd name="T19" fmla="*/ 336 h 1075"/>
                  <a:gd name="T20" fmla="*/ 40 w 675"/>
                  <a:gd name="T21" fmla="*/ 325 h 1075"/>
                  <a:gd name="T22" fmla="*/ 46 w 675"/>
                  <a:gd name="T23" fmla="*/ 336 h 1075"/>
                  <a:gd name="T24" fmla="*/ 45 w 675"/>
                  <a:gd name="T25" fmla="*/ 340 h 1075"/>
                  <a:gd name="T26" fmla="*/ 48 w 675"/>
                  <a:gd name="T27" fmla="*/ 349 h 1075"/>
                  <a:gd name="T28" fmla="*/ 55 w 675"/>
                  <a:gd name="T29" fmla="*/ 358 h 1075"/>
                  <a:gd name="T30" fmla="*/ 61 w 675"/>
                  <a:gd name="T31" fmla="*/ 359 h 1075"/>
                  <a:gd name="T32" fmla="*/ 67 w 675"/>
                  <a:gd name="T33" fmla="*/ 358 h 1075"/>
                  <a:gd name="T34" fmla="*/ 74 w 675"/>
                  <a:gd name="T35" fmla="*/ 351 h 1075"/>
                  <a:gd name="T36" fmla="*/ 76 w 675"/>
                  <a:gd name="T37" fmla="*/ 350 h 1075"/>
                  <a:gd name="T38" fmla="*/ 79 w 675"/>
                  <a:gd name="T39" fmla="*/ 347 h 1075"/>
                  <a:gd name="T40" fmla="*/ 79 w 675"/>
                  <a:gd name="T41" fmla="*/ 345 h 1075"/>
                  <a:gd name="T42" fmla="*/ 78 w 675"/>
                  <a:gd name="T43" fmla="*/ 343 h 1075"/>
                  <a:gd name="T44" fmla="*/ 75 w 675"/>
                  <a:gd name="T45" fmla="*/ 342 h 1075"/>
                  <a:gd name="T46" fmla="*/ 75 w 675"/>
                  <a:gd name="T47" fmla="*/ 340 h 1075"/>
                  <a:gd name="T48" fmla="*/ 78 w 675"/>
                  <a:gd name="T49" fmla="*/ 333 h 1075"/>
                  <a:gd name="T50" fmla="*/ 76 w 675"/>
                  <a:gd name="T51" fmla="*/ 331 h 1075"/>
                  <a:gd name="T52" fmla="*/ 72 w 675"/>
                  <a:gd name="T53" fmla="*/ 327 h 1075"/>
                  <a:gd name="T54" fmla="*/ 70 w 675"/>
                  <a:gd name="T55" fmla="*/ 327 h 1075"/>
                  <a:gd name="T56" fmla="*/ 67 w 675"/>
                  <a:gd name="T57" fmla="*/ 324 h 1075"/>
                  <a:gd name="T58" fmla="*/ 62 w 675"/>
                  <a:gd name="T59" fmla="*/ 317 h 1075"/>
                  <a:gd name="T60" fmla="*/ 61 w 675"/>
                  <a:gd name="T61" fmla="*/ 312 h 1075"/>
                  <a:gd name="T62" fmla="*/ 63 w 675"/>
                  <a:gd name="T63" fmla="*/ 310 h 1075"/>
                  <a:gd name="T64" fmla="*/ 63 w 675"/>
                  <a:gd name="T65" fmla="*/ 308 h 1075"/>
                  <a:gd name="T66" fmla="*/ 63 w 675"/>
                  <a:gd name="T67" fmla="*/ 305 h 1075"/>
                  <a:gd name="T68" fmla="*/ 225 w 675"/>
                  <a:gd name="T69" fmla="*/ 289 h 1075"/>
                  <a:gd name="T70" fmla="*/ 224 w 675"/>
                  <a:gd name="T71" fmla="*/ 285 h 1075"/>
                  <a:gd name="T72" fmla="*/ 216 w 675"/>
                  <a:gd name="T73" fmla="*/ 273 h 1075"/>
                  <a:gd name="T74" fmla="*/ 218 w 675"/>
                  <a:gd name="T75" fmla="*/ 254 h 1075"/>
                  <a:gd name="T76" fmla="*/ 210 w 675"/>
                  <a:gd name="T77" fmla="*/ 238 h 1075"/>
                  <a:gd name="T78" fmla="*/ 209 w 675"/>
                  <a:gd name="T79" fmla="*/ 225 h 1075"/>
                  <a:gd name="T80" fmla="*/ 213 w 675"/>
                  <a:gd name="T81" fmla="*/ 216 h 1075"/>
                  <a:gd name="T82" fmla="*/ 213 w 675"/>
                  <a:gd name="T83" fmla="*/ 206 h 1075"/>
                  <a:gd name="T84" fmla="*/ 219 w 675"/>
                  <a:gd name="T85" fmla="*/ 198 h 1075"/>
                  <a:gd name="T86" fmla="*/ 219 w 675"/>
                  <a:gd name="T87" fmla="*/ 196 h 1075"/>
                  <a:gd name="T88" fmla="*/ 214 w 675"/>
                  <a:gd name="T89" fmla="*/ 189 h 1075"/>
                  <a:gd name="T90" fmla="*/ 216 w 675"/>
                  <a:gd name="T91" fmla="*/ 183 h 1075"/>
                  <a:gd name="T92" fmla="*/ 212 w 675"/>
                  <a:gd name="T93" fmla="*/ 178 h 1075"/>
                  <a:gd name="T94" fmla="*/ 207 w 675"/>
                  <a:gd name="T95" fmla="*/ 175 h 1075"/>
                  <a:gd name="T96" fmla="*/ 205 w 675"/>
                  <a:gd name="T97" fmla="*/ 170 h 1075"/>
                  <a:gd name="T98" fmla="*/ 201 w 675"/>
                  <a:gd name="T99" fmla="*/ 160 h 1075"/>
                  <a:gd name="T100" fmla="*/ 197 w 675"/>
                  <a:gd name="T101" fmla="*/ 155 h 1075"/>
                  <a:gd name="T102" fmla="*/ 154 w 675"/>
                  <a:gd name="T103" fmla="*/ 0 h 1075"/>
                  <a:gd name="T104" fmla="*/ 0 w 675"/>
                  <a:gd name="T105" fmla="*/ 14 h 1075"/>
                  <a:gd name="T106" fmla="*/ 0 w 675"/>
                  <a:gd name="T107" fmla="*/ 14 h 1075"/>
                  <a:gd name="T108" fmla="*/ 0 w 675"/>
                  <a:gd name="T109" fmla="*/ 14 h 107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75"/>
                  <a:gd name="T166" fmla="*/ 0 h 1075"/>
                  <a:gd name="T167" fmla="*/ 675 w 675"/>
                  <a:gd name="T168" fmla="*/ 1075 h 107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75" h="1075">
                    <a:moveTo>
                      <a:pt x="0" y="42"/>
                    </a:moveTo>
                    <a:lnTo>
                      <a:pt x="17" y="60"/>
                    </a:lnTo>
                    <a:lnTo>
                      <a:pt x="3" y="710"/>
                    </a:lnTo>
                    <a:lnTo>
                      <a:pt x="6" y="742"/>
                    </a:lnTo>
                    <a:lnTo>
                      <a:pt x="46" y="1070"/>
                    </a:lnTo>
                    <a:lnTo>
                      <a:pt x="55" y="1063"/>
                    </a:lnTo>
                    <a:lnTo>
                      <a:pt x="65" y="1056"/>
                    </a:lnTo>
                    <a:lnTo>
                      <a:pt x="94" y="1066"/>
                    </a:lnTo>
                    <a:lnTo>
                      <a:pt x="101" y="1053"/>
                    </a:lnTo>
                    <a:lnTo>
                      <a:pt x="107" y="1006"/>
                    </a:lnTo>
                    <a:lnTo>
                      <a:pt x="119" y="973"/>
                    </a:lnTo>
                    <a:lnTo>
                      <a:pt x="138" y="1006"/>
                    </a:lnTo>
                    <a:lnTo>
                      <a:pt x="136" y="1018"/>
                    </a:lnTo>
                    <a:lnTo>
                      <a:pt x="145" y="1044"/>
                    </a:lnTo>
                    <a:lnTo>
                      <a:pt x="165" y="1073"/>
                    </a:lnTo>
                    <a:lnTo>
                      <a:pt x="184" y="1075"/>
                    </a:lnTo>
                    <a:lnTo>
                      <a:pt x="200" y="1073"/>
                    </a:lnTo>
                    <a:lnTo>
                      <a:pt x="223" y="1050"/>
                    </a:lnTo>
                    <a:lnTo>
                      <a:pt x="227" y="1047"/>
                    </a:lnTo>
                    <a:lnTo>
                      <a:pt x="238" y="1039"/>
                    </a:lnTo>
                    <a:lnTo>
                      <a:pt x="238" y="1034"/>
                    </a:lnTo>
                    <a:lnTo>
                      <a:pt x="235" y="1028"/>
                    </a:lnTo>
                    <a:lnTo>
                      <a:pt x="224" y="1024"/>
                    </a:lnTo>
                    <a:lnTo>
                      <a:pt x="224" y="1018"/>
                    </a:lnTo>
                    <a:lnTo>
                      <a:pt x="233" y="998"/>
                    </a:lnTo>
                    <a:lnTo>
                      <a:pt x="229" y="991"/>
                    </a:lnTo>
                    <a:lnTo>
                      <a:pt x="216" y="978"/>
                    </a:lnTo>
                    <a:lnTo>
                      <a:pt x="210" y="978"/>
                    </a:lnTo>
                    <a:lnTo>
                      <a:pt x="200" y="969"/>
                    </a:lnTo>
                    <a:lnTo>
                      <a:pt x="187" y="949"/>
                    </a:lnTo>
                    <a:lnTo>
                      <a:pt x="184" y="933"/>
                    </a:lnTo>
                    <a:lnTo>
                      <a:pt x="190" y="928"/>
                    </a:lnTo>
                    <a:lnTo>
                      <a:pt x="188" y="923"/>
                    </a:lnTo>
                    <a:lnTo>
                      <a:pt x="188" y="914"/>
                    </a:lnTo>
                    <a:lnTo>
                      <a:pt x="675" y="866"/>
                    </a:lnTo>
                    <a:lnTo>
                      <a:pt x="672" y="852"/>
                    </a:lnTo>
                    <a:lnTo>
                      <a:pt x="649" y="817"/>
                    </a:lnTo>
                    <a:lnTo>
                      <a:pt x="653" y="761"/>
                    </a:lnTo>
                    <a:lnTo>
                      <a:pt x="630" y="712"/>
                    </a:lnTo>
                    <a:lnTo>
                      <a:pt x="628" y="673"/>
                    </a:lnTo>
                    <a:lnTo>
                      <a:pt x="639" y="647"/>
                    </a:lnTo>
                    <a:lnTo>
                      <a:pt x="639" y="617"/>
                    </a:lnTo>
                    <a:lnTo>
                      <a:pt x="656" y="593"/>
                    </a:lnTo>
                    <a:lnTo>
                      <a:pt x="657" y="586"/>
                    </a:lnTo>
                    <a:lnTo>
                      <a:pt x="643" y="567"/>
                    </a:lnTo>
                    <a:lnTo>
                      <a:pt x="649" y="548"/>
                    </a:lnTo>
                    <a:lnTo>
                      <a:pt x="637" y="534"/>
                    </a:lnTo>
                    <a:lnTo>
                      <a:pt x="621" y="524"/>
                    </a:lnTo>
                    <a:lnTo>
                      <a:pt x="615" y="510"/>
                    </a:lnTo>
                    <a:lnTo>
                      <a:pt x="604" y="478"/>
                    </a:lnTo>
                    <a:lnTo>
                      <a:pt x="592" y="465"/>
                    </a:lnTo>
                    <a:lnTo>
                      <a:pt x="463" y="0"/>
                    </a:lnTo>
                    <a:lnTo>
                      <a:pt x="0" y="42"/>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61" name="Freeform 199"/>
              <p:cNvSpPr>
                <a:spLocks/>
              </p:cNvSpPr>
              <p:nvPr/>
            </p:nvSpPr>
            <p:spPr bwMode="auto">
              <a:xfrm>
                <a:off x="2913" y="2326"/>
                <a:ext cx="533" cy="403"/>
              </a:xfrm>
              <a:custGeom>
                <a:avLst/>
                <a:gdLst>
                  <a:gd name="T0" fmla="*/ 1 w 1599"/>
                  <a:gd name="T1" fmla="*/ 34 h 1207"/>
                  <a:gd name="T2" fmla="*/ 1 w 1599"/>
                  <a:gd name="T3" fmla="*/ 42 h 1207"/>
                  <a:gd name="T4" fmla="*/ 11 w 1599"/>
                  <a:gd name="T5" fmla="*/ 52 h 1207"/>
                  <a:gd name="T6" fmla="*/ 13 w 1599"/>
                  <a:gd name="T7" fmla="*/ 65 h 1207"/>
                  <a:gd name="T8" fmla="*/ 18 w 1599"/>
                  <a:gd name="T9" fmla="*/ 71 h 1207"/>
                  <a:gd name="T10" fmla="*/ 14 w 1599"/>
                  <a:gd name="T11" fmla="*/ 80 h 1207"/>
                  <a:gd name="T12" fmla="*/ 28 w 1599"/>
                  <a:gd name="T13" fmla="*/ 76 h 1207"/>
                  <a:gd name="T14" fmla="*/ 37 w 1599"/>
                  <a:gd name="T15" fmla="*/ 65 h 1207"/>
                  <a:gd name="T16" fmla="*/ 45 w 1599"/>
                  <a:gd name="T17" fmla="*/ 65 h 1207"/>
                  <a:gd name="T18" fmla="*/ 39 w 1599"/>
                  <a:gd name="T19" fmla="*/ 74 h 1207"/>
                  <a:gd name="T20" fmla="*/ 81 w 1599"/>
                  <a:gd name="T21" fmla="*/ 61 h 1207"/>
                  <a:gd name="T22" fmla="*/ 80 w 1599"/>
                  <a:gd name="T23" fmla="*/ 68 h 1207"/>
                  <a:gd name="T24" fmla="*/ 107 w 1599"/>
                  <a:gd name="T25" fmla="*/ 75 h 1207"/>
                  <a:gd name="T26" fmla="*/ 123 w 1599"/>
                  <a:gd name="T27" fmla="*/ 78 h 1207"/>
                  <a:gd name="T28" fmla="*/ 137 w 1599"/>
                  <a:gd name="T29" fmla="*/ 81 h 1207"/>
                  <a:gd name="T30" fmla="*/ 136 w 1599"/>
                  <a:gd name="T31" fmla="*/ 86 h 1207"/>
                  <a:gd name="T32" fmla="*/ 154 w 1599"/>
                  <a:gd name="T33" fmla="*/ 105 h 1207"/>
                  <a:gd name="T34" fmla="*/ 151 w 1599"/>
                  <a:gd name="T35" fmla="*/ 110 h 1207"/>
                  <a:gd name="T36" fmla="*/ 149 w 1599"/>
                  <a:gd name="T37" fmla="*/ 113 h 1207"/>
                  <a:gd name="T38" fmla="*/ 176 w 1599"/>
                  <a:gd name="T39" fmla="*/ 105 h 1207"/>
                  <a:gd name="T40" fmla="*/ 214 w 1599"/>
                  <a:gd name="T41" fmla="*/ 89 h 1207"/>
                  <a:gd name="T42" fmla="*/ 216 w 1599"/>
                  <a:gd name="T43" fmla="*/ 75 h 1207"/>
                  <a:gd name="T44" fmla="*/ 266 w 1599"/>
                  <a:gd name="T45" fmla="*/ 92 h 1207"/>
                  <a:gd name="T46" fmla="*/ 298 w 1599"/>
                  <a:gd name="T47" fmla="*/ 121 h 1207"/>
                  <a:gd name="T48" fmla="*/ 319 w 1599"/>
                  <a:gd name="T49" fmla="*/ 130 h 1207"/>
                  <a:gd name="T50" fmla="*/ 332 w 1599"/>
                  <a:gd name="T51" fmla="*/ 153 h 1207"/>
                  <a:gd name="T52" fmla="*/ 330 w 1599"/>
                  <a:gd name="T53" fmla="*/ 207 h 1207"/>
                  <a:gd name="T54" fmla="*/ 344 w 1599"/>
                  <a:gd name="T55" fmla="*/ 235 h 1207"/>
                  <a:gd name="T56" fmla="*/ 341 w 1599"/>
                  <a:gd name="T57" fmla="*/ 215 h 1207"/>
                  <a:gd name="T58" fmla="*/ 353 w 1599"/>
                  <a:gd name="T59" fmla="*/ 222 h 1207"/>
                  <a:gd name="T60" fmla="*/ 358 w 1599"/>
                  <a:gd name="T61" fmla="*/ 216 h 1207"/>
                  <a:gd name="T62" fmla="*/ 358 w 1599"/>
                  <a:gd name="T63" fmla="*/ 228 h 1207"/>
                  <a:gd name="T64" fmla="*/ 347 w 1599"/>
                  <a:gd name="T65" fmla="*/ 247 h 1207"/>
                  <a:gd name="T66" fmla="*/ 358 w 1599"/>
                  <a:gd name="T67" fmla="*/ 263 h 1207"/>
                  <a:gd name="T68" fmla="*/ 385 w 1599"/>
                  <a:gd name="T69" fmla="*/ 294 h 1207"/>
                  <a:gd name="T70" fmla="*/ 394 w 1599"/>
                  <a:gd name="T71" fmla="*/ 298 h 1207"/>
                  <a:gd name="T72" fmla="*/ 406 w 1599"/>
                  <a:gd name="T73" fmla="*/ 319 h 1207"/>
                  <a:gd name="T74" fmla="*/ 427 w 1599"/>
                  <a:gd name="T75" fmla="*/ 354 h 1207"/>
                  <a:gd name="T76" fmla="*/ 466 w 1599"/>
                  <a:gd name="T77" fmla="*/ 382 h 1207"/>
                  <a:gd name="T78" fmla="*/ 481 w 1599"/>
                  <a:gd name="T79" fmla="*/ 390 h 1207"/>
                  <a:gd name="T80" fmla="*/ 476 w 1599"/>
                  <a:gd name="T81" fmla="*/ 394 h 1207"/>
                  <a:gd name="T82" fmla="*/ 471 w 1599"/>
                  <a:gd name="T83" fmla="*/ 398 h 1207"/>
                  <a:gd name="T84" fmla="*/ 487 w 1599"/>
                  <a:gd name="T85" fmla="*/ 400 h 1207"/>
                  <a:gd name="T86" fmla="*/ 525 w 1599"/>
                  <a:gd name="T87" fmla="*/ 380 h 1207"/>
                  <a:gd name="T88" fmla="*/ 523 w 1599"/>
                  <a:gd name="T89" fmla="*/ 356 h 1207"/>
                  <a:gd name="T90" fmla="*/ 527 w 1599"/>
                  <a:gd name="T91" fmla="*/ 320 h 1207"/>
                  <a:gd name="T92" fmla="*/ 522 w 1599"/>
                  <a:gd name="T93" fmla="*/ 265 h 1207"/>
                  <a:gd name="T94" fmla="*/ 490 w 1599"/>
                  <a:gd name="T95" fmla="*/ 209 h 1207"/>
                  <a:gd name="T96" fmla="*/ 475 w 1599"/>
                  <a:gd name="T97" fmla="*/ 183 h 1207"/>
                  <a:gd name="T98" fmla="*/ 475 w 1599"/>
                  <a:gd name="T99" fmla="*/ 163 h 1207"/>
                  <a:gd name="T100" fmla="*/ 447 w 1599"/>
                  <a:gd name="T101" fmla="*/ 125 h 1207"/>
                  <a:gd name="T102" fmla="*/ 427 w 1599"/>
                  <a:gd name="T103" fmla="*/ 102 h 1207"/>
                  <a:gd name="T104" fmla="*/ 398 w 1599"/>
                  <a:gd name="T105" fmla="*/ 35 h 1207"/>
                  <a:gd name="T106" fmla="*/ 391 w 1599"/>
                  <a:gd name="T107" fmla="*/ 26 h 1207"/>
                  <a:gd name="T108" fmla="*/ 382 w 1599"/>
                  <a:gd name="T109" fmla="*/ 6 h 1207"/>
                  <a:gd name="T110" fmla="*/ 355 w 1599"/>
                  <a:gd name="T111" fmla="*/ 3 h 1207"/>
                  <a:gd name="T112" fmla="*/ 357 w 1599"/>
                  <a:gd name="T113" fmla="*/ 28 h 1207"/>
                  <a:gd name="T114" fmla="*/ 344 w 1599"/>
                  <a:gd name="T115" fmla="*/ 32 h 1207"/>
                  <a:gd name="T116" fmla="*/ 169 w 1599"/>
                  <a:gd name="T117" fmla="*/ 28 h 1207"/>
                  <a:gd name="T118" fmla="*/ 164 w 1599"/>
                  <a:gd name="T119" fmla="*/ 15 h 120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99"/>
                  <a:gd name="T181" fmla="*/ 0 h 1207"/>
                  <a:gd name="T182" fmla="*/ 1599 w 1599"/>
                  <a:gd name="T183" fmla="*/ 1207 h 120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99" h="1207">
                    <a:moveTo>
                      <a:pt x="491" y="44"/>
                    </a:moveTo>
                    <a:lnTo>
                      <a:pt x="4" y="92"/>
                    </a:lnTo>
                    <a:lnTo>
                      <a:pt x="4" y="101"/>
                    </a:lnTo>
                    <a:lnTo>
                      <a:pt x="6" y="106"/>
                    </a:lnTo>
                    <a:lnTo>
                      <a:pt x="0" y="111"/>
                    </a:lnTo>
                    <a:lnTo>
                      <a:pt x="3" y="127"/>
                    </a:lnTo>
                    <a:lnTo>
                      <a:pt x="16" y="147"/>
                    </a:lnTo>
                    <a:lnTo>
                      <a:pt x="26" y="156"/>
                    </a:lnTo>
                    <a:lnTo>
                      <a:pt x="32" y="156"/>
                    </a:lnTo>
                    <a:lnTo>
                      <a:pt x="45" y="169"/>
                    </a:lnTo>
                    <a:lnTo>
                      <a:pt x="49" y="176"/>
                    </a:lnTo>
                    <a:lnTo>
                      <a:pt x="40" y="196"/>
                    </a:lnTo>
                    <a:lnTo>
                      <a:pt x="40" y="202"/>
                    </a:lnTo>
                    <a:lnTo>
                      <a:pt x="51" y="206"/>
                    </a:lnTo>
                    <a:lnTo>
                      <a:pt x="54" y="212"/>
                    </a:lnTo>
                    <a:lnTo>
                      <a:pt x="54" y="217"/>
                    </a:lnTo>
                    <a:lnTo>
                      <a:pt x="43" y="225"/>
                    </a:lnTo>
                    <a:lnTo>
                      <a:pt x="43" y="239"/>
                    </a:lnTo>
                    <a:lnTo>
                      <a:pt x="49" y="243"/>
                    </a:lnTo>
                    <a:lnTo>
                      <a:pt x="77" y="234"/>
                    </a:lnTo>
                    <a:lnTo>
                      <a:pt x="85" y="228"/>
                    </a:lnTo>
                    <a:lnTo>
                      <a:pt x="95" y="202"/>
                    </a:lnTo>
                    <a:lnTo>
                      <a:pt x="99" y="193"/>
                    </a:lnTo>
                    <a:lnTo>
                      <a:pt x="111" y="196"/>
                    </a:lnTo>
                    <a:lnTo>
                      <a:pt x="121" y="196"/>
                    </a:lnTo>
                    <a:lnTo>
                      <a:pt x="126" y="193"/>
                    </a:lnTo>
                    <a:lnTo>
                      <a:pt x="135" y="195"/>
                    </a:lnTo>
                    <a:lnTo>
                      <a:pt x="133" y="202"/>
                    </a:lnTo>
                    <a:lnTo>
                      <a:pt x="114" y="217"/>
                    </a:lnTo>
                    <a:lnTo>
                      <a:pt x="117" y="221"/>
                    </a:lnTo>
                    <a:lnTo>
                      <a:pt x="133" y="213"/>
                    </a:lnTo>
                    <a:lnTo>
                      <a:pt x="156" y="212"/>
                    </a:lnTo>
                    <a:lnTo>
                      <a:pt x="244" y="182"/>
                    </a:lnTo>
                    <a:lnTo>
                      <a:pt x="256" y="182"/>
                    </a:lnTo>
                    <a:lnTo>
                      <a:pt x="256" y="189"/>
                    </a:lnTo>
                    <a:lnTo>
                      <a:pt x="240" y="203"/>
                    </a:lnTo>
                    <a:lnTo>
                      <a:pt x="247" y="206"/>
                    </a:lnTo>
                    <a:lnTo>
                      <a:pt x="285" y="209"/>
                    </a:lnTo>
                    <a:lnTo>
                      <a:pt x="321" y="224"/>
                    </a:lnTo>
                    <a:lnTo>
                      <a:pt x="362" y="244"/>
                    </a:lnTo>
                    <a:lnTo>
                      <a:pt x="372" y="247"/>
                    </a:lnTo>
                    <a:lnTo>
                      <a:pt x="370" y="234"/>
                    </a:lnTo>
                    <a:lnTo>
                      <a:pt x="379" y="228"/>
                    </a:lnTo>
                    <a:lnTo>
                      <a:pt x="388" y="238"/>
                    </a:lnTo>
                    <a:lnTo>
                      <a:pt x="410" y="244"/>
                    </a:lnTo>
                    <a:lnTo>
                      <a:pt x="415" y="248"/>
                    </a:lnTo>
                    <a:lnTo>
                      <a:pt x="417" y="251"/>
                    </a:lnTo>
                    <a:lnTo>
                      <a:pt x="408" y="257"/>
                    </a:lnTo>
                    <a:lnTo>
                      <a:pt x="411" y="264"/>
                    </a:lnTo>
                    <a:lnTo>
                      <a:pt x="460" y="300"/>
                    </a:lnTo>
                    <a:lnTo>
                      <a:pt x="463" y="313"/>
                    </a:lnTo>
                    <a:lnTo>
                      <a:pt x="462" y="326"/>
                    </a:lnTo>
                    <a:lnTo>
                      <a:pt x="459" y="335"/>
                    </a:lnTo>
                    <a:lnTo>
                      <a:pt x="452" y="328"/>
                    </a:lnTo>
                    <a:lnTo>
                      <a:pt x="447" y="319"/>
                    </a:lnTo>
                    <a:lnTo>
                      <a:pt x="444" y="328"/>
                    </a:lnTo>
                    <a:lnTo>
                      <a:pt x="446" y="338"/>
                    </a:lnTo>
                    <a:lnTo>
                      <a:pt x="456" y="341"/>
                    </a:lnTo>
                    <a:lnTo>
                      <a:pt x="524" y="322"/>
                    </a:lnTo>
                    <a:lnTo>
                      <a:pt x="527" y="313"/>
                    </a:lnTo>
                    <a:lnTo>
                      <a:pt x="552" y="312"/>
                    </a:lnTo>
                    <a:lnTo>
                      <a:pt x="607" y="267"/>
                    </a:lnTo>
                    <a:lnTo>
                      <a:pt x="643" y="267"/>
                    </a:lnTo>
                    <a:lnTo>
                      <a:pt x="643" y="258"/>
                    </a:lnTo>
                    <a:lnTo>
                      <a:pt x="638" y="250"/>
                    </a:lnTo>
                    <a:lnTo>
                      <a:pt x="648" y="225"/>
                    </a:lnTo>
                    <a:lnTo>
                      <a:pt x="708" y="218"/>
                    </a:lnTo>
                    <a:lnTo>
                      <a:pt x="795" y="264"/>
                    </a:lnTo>
                    <a:lnTo>
                      <a:pt x="797" y="276"/>
                    </a:lnTo>
                    <a:lnTo>
                      <a:pt x="819" y="293"/>
                    </a:lnTo>
                    <a:lnTo>
                      <a:pt x="838" y="322"/>
                    </a:lnTo>
                    <a:lnTo>
                      <a:pt x="893" y="362"/>
                    </a:lnTo>
                    <a:lnTo>
                      <a:pt x="900" y="378"/>
                    </a:lnTo>
                    <a:lnTo>
                      <a:pt x="916" y="391"/>
                    </a:lnTo>
                    <a:lnTo>
                      <a:pt x="958" y="390"/>
                    </a:lnTo>
                    <a:lnTo>
                      <a:pt x="990" y="438"/>
                    </a:lnTo>
                    <a:lnTo>
                      <a:pt x="999" y="445"/>
                    </a:lnTo>
                    <a:lnTo>
                      <a:pt x="996" y="459"/>
                    </a:lnTo>
                    <a:lnTo>
                      <a:pt x="1009" y="507"/>
                    </a:lnTo>
                    <a:lnTo>
                      <a:pt x="1005" y="563"/>
                    </a:lnTo>
                    <a:lnTo>
                      <a:pt x="990" y="619"/>
                    </a:lnTo>
                    <a:lnTo>
                      <a:pt x="993" y="666"/>
                    </a:lnTo>
                    <a:lnTo>
                      <a:pt x="999" y="682"/>
                    </a:lnTo>
                    <a:lnTo>
                      <a:pt x="1032" y="705"/>
                    </a:lnTo>
                    <a:lnTo>
                      <a:pt x="1042" y="686"/>
                    </a:lnTo>
                    <a:lnTo>
                      <a:pt x="1032" y="676"/>
                    </a:lnTo>
                    <a:lnTo>
                      <a:pt x="1023" y="645"/>
                    </a:lnTo>
                    <a:lnTo>
                      <a:pt x="1025" y="640"/>
                    </a:lnTo>
                    <a:lnTo>
                      <a:pt x="1044" y="637"/>
                    </a:lnTo>
                    <a:lnTo>
                      <a:pt x="1058" y="666"/>
                    </a:lnTo>
                    <a:lnTo>
                      <a:pt x="1067" y="666"/>
                    </a:lnTo>
                    <a:lnTo>
                      <a:pt x="1070" y="651"/>
                    </a:lnTo>
                    <a:lnTo>
                      <a:pt x="1075" y="647"/>
                    </a:lnTo>
                    <a:lnTo>
                      <a:pt x="1084" y="654"/>
                    </a:lnTo>
                    <a:lnTo>
                      <a:pt x="1083" y="667"/>
                    </a:lnTo>
                    <a:lnTo>
                      <a:pt x="1074" y="683"/>
                    </a:lnTo>
                    <a:lnTo>
                      <a:pt x="1065" y="697"/>
                    </a:lnTo>
                    <a:lnTo>
                      <a:pt x="1053" y="734"/>
                    </a:lnTo>
                    <a:lnTo>
                      <a:pt x="1042" y="739"/>
                    </a:lnTo>
                    <a:lnTo>
                      <a:pt x="1042" y="757"/>
                    </a:lnTo>
                    <a:lnTo>
                      <a:pt x="1055" y="770"/>
                    </a:lnTo>
                    <a:lnTo>
                      <a:pt x="1074" y="787"/>
                    </a:lnTo>
                    <a:lnTo>
                      <a:pt x="1103" y="852"/>
                    </a:lnTo>
                    <a:lnTo>
                      <a:pt x="1149" y="882"/>
                    </a:lnTo>
                    <a:lnTo>
                      <a:pt x="1155" y="881"/>
                    </a:lnTo>
                    <a:lnTo>
                      <a:pt x="1157" y="865"/>
                    </a:lnTo>
                    <a:lnTo>
                      <a:pt x="1171" y="865"/>
                    </a:lnTo>
                    <a:lnTo>
                      <a:pt x="1181" y="893"/>
                    </a:lnTo>
                    <a:lnTo>
                      <a:pt x="1183" y="908"/>
                    </a:lnTo>
                    <a:lnTo>
                      <a:pt x="1198" y="943"/>
                    </a:lnTo>
                    <a:lnTo>
                      <a:pt x="1217" y="955"/>
                    </a:lnTo>
                    <a:lnTo>
                      <a:pt x="1238" y="962"/>
                    </a:lnTo>
                    <a:lnTo>
                      <a:pt x="1272" y="1056"/>
                    </a:lnTo>
                    <a:lnTo>
                      <a:pt x="1281" y="1060"/>
                    </a:lnTo>
                    <a:lnTo>
                      <a:pt x="1327" y="1070"/>
                    </a:lnTo>
                    <a:lnTo>
                      <a:pt x="1346" y="1081"/>
                    </a:lnTo>
                    <a:lnTo>
                      <a:pt x="1398" y="1145"/>
                    </a:lnTo>
                    <a:lnTo>
                      <a:pt x="1421" y="1163"/>
                    </a:lnTo>
                    <a:lnTo>
                      <a:pt x="1430" y="1163"/>
                    </a:lnTo>
                    <a:lnTo>
                      <a:pt x="1443" y="1169"/>
                    </a:lnTo>
                    <a:lnTo>
                      <a:pt x="1446" y="1181"/>
                    </a:lnTo>
                    <a:lnTo>
                      <a:pt x="1436" y="1184"/>
                    </a:lnTo>
                    <a:lnTo>
                      <a:pt x="1427" y="1181"/>
                    </a:lnTo>
                    <a:lnTo>
                      <a:pt x="1423" y="1181"/>
                    </a:lnTo>
                    <a:lnTo>
                      <a:pt x="1416" y="1184"/>
                    </a:lnTo>
                    <a:lnTo>
                      <a:pt x="1414" y="1193"/>
                    </a:lnTo>
                    <a:lnTo>
                      <a:pt x="1421" y="1202"/>
                    </a:lnTo>
                    <a:lnTo>
                      <a:pt x="1446" y="1207"/>
                    </a:lnTo>
                    <a:lnTo>
                      <a:pt x="1461" y="1199"/>
                    </a:lnTo>
                    <a:lnTo>
                      <a:pt x="1481" y="1197"/>
                    </a:lnTo>
                    <a:lnTo>
                      <a:pt x="1558" y="1167"/>
                    </a:lnTo>
                    <a:lnTo>
                      <a:pt x="1575" y="1137"/>
                    </a:lnTo>
                    <a:lnTo>
                      <a:pt x="1576" y="1129"/>
                    </a:lnTo>
                    <a:lnTo>
                      <a:pt x="1566" y="1088"/>
                    </a:lnTo>
                    <a:lnTo>
                      <a:pt x="1568" y="1067"/>
                    </a:lnTo>
                    <a:lnTo>
                      <a:pt x="1584" y="1031"/>
                    </a:lnTo>
                    <a:lnTo>
                      <a:pt x="1599" y="1034"/>
                    </a:lnTo>
                    <a:lnTo>
                      <a:pt x="1580" y="959"/>
                    </a:lnTo>
                    <a:lnTo>
                      <a:pt x="1585" y="920"/>
                    </a:lnTo>
                    <a:lnTo>
                      <a:pt x="1582" y="849"/>
                    </a:lnTo>
                    <a:lnTo>
                      <a:pt x="1566" y="793"/>
                    </a:lnTo>
                    <a:lnTo>
                      <a:pt x="1556" y="771"/>
                    </a:lnTo>
                    <a:lnTo>
                      <a:pt x="1502" y="702"/>
                    </a:lnTo>
                    <a:lnTo>
                      <a:pt x="1469" y="625"/>
                    </a:lnTo>
                    <a:lnTo>
                      <a:pt x="1427" y="569"/>
                    </a:lnTo>
                    <a:lnTo>
                      <a:pt x="1430" y="563"/>
                    </a:lnTo>
                    <a:lnTo>
                      <a:pt x="1426" y="549"/>
                    </a:lnTo>
                    <a:lnTo>
                      <a:pt x="1413" y="520"/>
                    </a:lnTo>
                    <a:lnTo>
                      <a:pt x="1413" y="505"/>
                    </a:lnTo>
                    <a:lnTo>
                      <a:pt x="1426" y="487"/>
                    </a:lnTo>
                    <a:lnTo>
                      <a:pt x="1426" y="478"/>
                    </a:lnTo>
                    <a:lnTo>
                      <a:pt x="1372" y="403"/>
                    </a:lnTo>
                    <a:lnTo>
                      <a:pt x="1342" y="374"/>
                    </a:lnTo>
                    <a:lnTo>
                      <a:pt x="1320" y="362"/>
                    </a:lnTo>
                    <a:lnTo>
                      <a:pt x="1316" y="352"/>
                    </a:lnTo>
                    <a:lnTo>
                      <a:pt x="1281" y="305"/>
                    </a:lnTo>
                    <a:lnTo>
                      <a:pt x="1235" y="222"/>
                    </a:lnTo>
                    <a:lnTo>
                      <a:pt x="1222" y="173"/>
                    </a:lnTo>
                    <a:lnTo>
                      <a:pt x="1193" y="106"/>
                    </a:lnTo>
                    <a:lnTo>
                      <a:pt x="1193" y="94"/>
                    </a:lnTo>
                    <a:lnTo>
                      <a:pt x="1181" y="84"/>
                    </a:lnTo>
                    <a:lnTo>
                      <a:pt x="1174" y="79"/>
                    </a:lnTo>
                    <a:lnTo>
                      <a:pt x="1168" y="30"/>
                    </a:lnTo>
                    <a:lnTo>
                      <a:pt x="1162" y="13"/>
                    </a:lnTo>
                    <a:lnTo>
                      <a:pt x="1146" y="18"/>
                    </a:lnTo>
                    <a:lnTo>
                      <a:pt x="1113" y="17"/>
                    </a:lnTo>
                    <a:lnTo>
                      <a:pt x="1077" y="0"/>
                    </a:lnTo>
                    <a:lnTo>
                      <a:pt x="1064" y="10"/>
                    </a:lnTo>
                    <a:lnTo>
                      <a:pt x="1058" y="18"/>
                    </a:lnTo>
                    <a:lnTo>
                      <a:pt x="1057" y="36"/>
                    </a:lnTo>
                    <a:lnTo>
                      <a:pt x="1071" y="84"/>
                    </a:lnTo>
                    <a:lnTo>
                      <a:pt x="1067" y="110"/>
                    </a:lnTo>
                    <a:lnTo>
                      <a:pt x="1039" y="106"/>
                    </a:lnTo>
                    <a:lnTo>
                      <a:pt x="1032" y="96"/>
                    </a:lnTo>
                    <a:lnTo>
                      <a:pt x="1025" y="72"/>
                    </a:lnTo>
                    <a:lnTo>
                      <a:pt x="521" y="102"/>
                    </a:lnTo>
                    <a:lnTo>
                      <a:pt x="508" y="85"/>
                    </a:lnTo>
                    <a:lnTo>
                      <a:pt x="511" y="72"/>
                    </a:lnTo>
                    <a:lnTo>
                      <a:pt x="493" y="55"/>
                    </a:lnTo>
                    <a:lnTo>
                      <a:pt x="491" y="44"/>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62" name="Freeform 200"/>
              <p:cNvSpPr>
                <a:spLocks/>
              </p:cNvSpPr>
              <p:nvPr/>
            </p:nvSpPr>
            <p:spPr bwMode="auto">
              <a:xfrm>
                <a:off x="3006" y="2033"/>
                <a:ext cx="320" cy="330"/>
              </a:xfrm>
              <a:custGeom>
                <a:avLst/>
                <a:gdLst>
                  <a:gd name="T0" fmla="*/ 43 w 960"/>
                  <a:gd name="T1" fmla="*/ 174 h 990"/>
                  <a:gd name="T2" fmla="*/ 51 w 960"/>
                  <a:gd name="T3" fmla="*/ 189 h 990"/>
                  <a:gd name="T4" fmla="*/ 58 w 960"/>
                  <a:gd name="T5" fmla="*/ 197 h 990"/>
                  <a:gd name="T6" fmla="*/ 60 w 960"/>
                  <a:gd name="T7" fmla="*/ 208 h 990"/>
                  <a:gd name="T8" fmla="*/ 64 w 960"/>
                  <a:gd name="T9" fmla="*/ 217 h 990"/>
                  <a:gd name="T10" fmla="*/ 59 w 960"/>
                  <a:gd name="T11" fmla="*/ 235 h 990"/>
                  <a:gd name="T12" fmla="*/ 56 w 960"/>
                  <a:gd name="T13" fmla="*/ 257 h 990"/>
                  <a:gd name="T14" fmla="*/ 62 w 960"/>
                  <a:gd name="T15" fmla="*/ 292 h 990"/>
                  <a:gd name="T16" fmla="*/ 71 w 960"/>
                  <a:gd name="T17" fmla="*/ 308 h 990"/>
                  <a:gd name="T18" fmla="*/ 77 w 960"/>
                  <a:gd name="T19" fmla="*/ 317 h 990"/>
                  <a:gd name="T20" fmla="*/ 81 w 960"/>
                  <a:gd name="T21" fmla="*/ 327 h 990"/>
                  <a:gd name="T22" fmla="*/ 251 w 960"/>
                  <a:gd name="T23" fmla="*/ 325 h 990"/>
                  <a:gd name="T24" fmla="*/ 263 w 960"/>
                  <a:gd name="T25" fmla="*/ 330 h 990"/>
                  <a:gd name="T26" fmla="*/ 259 w 960"/>
                  <a:gd name="T27" fmla="*/ 305 h 990"/>
                  <a:gd name="T28" fmla="*/ 262 w 960"/>
                  <a:gd name="T29" fmla="*/ 297 h 990"/>
                  <a:gd name="T30" fmla="*/ 278 w 960"/>
                  <a:gd name="T31" fmla="*/ 299 h 990"/>
                  <a:gd name="T32" fmla="*/ 294 w 960"/>
                  <a:gd name="T33" fmla="*/ 298 h 990"/>
                  <a:gd name="T34" fmla="*/ 290 w 960"/>
                  <a:gd name="T35" fmla="*/ 279 h 990"/>
                  <a:gd name="T36" fmla="*/ 292 w 960"/>
                  <a:gd name="T37" fmla="*/ 265 h 990"/>
                  <a:gd name="T38" fmla="*/ 302 w 960"/>
                  <a:gd name="T39" fmla="*/ 229 h 990"/>
                  <a:gd name="T40" fmla="*/ 311 w 960"/>
                  <a:gd name="T41" fmla="*/ 208 h 990"/>
                  <a:gd name="T42" fmla="*/ 319 w 960"/>
                  <a:gd name="T43" fmla="*/ 201 h 990"/>
                  <a:gd name="T44" fmla="*/ 316 w 960"/>
                  <a:gd name="T45" fmla="*/ 197 h 990"/>
                  <a:gd name="T46" fmla="*/ 313 w 960"/>
                  <a:gd name="T47" fmla="*/ 195 h 990"/>
                  <a:gd name="T48" fmla="*/ 302 w 960"/>
                  <a:gd name="T49" fmla="*/ 193 h 990"/>
                  <a:gd name="T50" fmla="*/ 296 w 960"/>
                  <a:gd name="T51" fmla="*/ 174 h 990"/>
                  <a:gd name="T52" fmla="*/ 279 w 960"/>
                  <a:gd name="T53" fmla="*/ 160 h 990"/>
                  <a:gd name="T54" fmla="*/ 269 w 960"/>
                  <a:gd name="T55" fmla="*/ 138 h 990"/>
                  <a:gd name="T56" fmla="*/ 261 w 960"/>
                  <a:gd name="T57" fmla="*/ 128 h 990"/>
                  <a:gd name="T58" fmla="*/ 244 w 960"/>
                  <a:gd name="T59" fmla="*/ 116 h 990"/>
                  <a:gd name="T60" fmla="*/ 237 w 960"/>
                  <a:gd name="T61" fmla="*/ 107 h 990"/>
                  <a:gd name="T62" fmla="*/ 231 w 960"/>
                  <a:gd name="T63" fmla="*/ 97 h 990"/>
                  <a:gd name="T64" fmla="*/ 202 w 960"/>
                  <a:gd name="T65" fmla="*/ 76 h 990"/>
                  <a:gd name="T66" fmla="*/ 191 w 960"/>
                  <a:gd name="T67" fmla="*/ 67 h 990"/>
                  <a:gd name="T68" fmla="*/ 177 w 960"/>
                  <a:gd name="T69" fmla="*/ 49 h 990"/>
                  <a:gd name="T70" fmla="*/ 169 w 960"/>
                  <a:gd name="T71" fmla="*/ 38 h 990"/>
                  <a:gd name="T72" fmla="*/ 141 w 960"/>
                  <a:gd name="T73" fmla="*/ 28 h 990"/>
                  <a:gd name="T74" fmla="*/ 142 w 960"/>
                  <a:gd name="T75" fmla="*/ 11 h 990"/>
                  <a:gd name="T76" fmla="*/ 149 w 960"/>
                  <a:gd name="T77" fmla="*/ 4 h 990"/>
                  <a:gd name="T78" fmla="*/ 149 w 960"/>
                  <a:gd name="T79" fmla="*/ 0 h 990"/>
                  <a:gd name="T80" fmla="*/ 0 w 960"/>
                  <a:gd name="T81" fmla="*/ 19 h 990"/>
                  <a:gd name="T82" fmla="*/ 0 w 960"/>
                  <a:gd name="T83" fmla="*/ 19 h 9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60"/>
                  <a:gd name="T127" fmla="*/ 0 h 990"/>
                  <a:gd name="T128" fmla="*/ 960 w 960"/>
                  <a:gd name="T129" fmla="*/ 990 h 9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60" h="990">
                    <a:moveTo>
                      <a:pt x="0" y="58"/>
                    </a:moveTo>
                    <a:lnTo>
                      <a:pt x="129" y="523"/>
                    </a:lnTo>
                    <a:lnTo>
                      <a:pt x="141" y="536"/>
                    </a:lnTo>
                    <a:lnTo>
                      <a:pt x="152" y="568"/>
                    </a:lnTo>
                    <a:lnTo>
                      <a:pt x="158" y="582"/>
                    </a:lnTo>
                    <a:lnTo>
                      <a:pt x="174" y="592"/>
                    </a:lnTo>
                    <a:lnTo>
                      <a:pt x="186" y="606"/>
                    </a:lnTo>
                    <a:lnTo>
                      <a:pt x="180" y="625"/>
                    </a:lnTo>
                    <a:lnTo>
                      <a:pt x="194" y="644"/>
                    </a:lnTo>
                    <a:lnTo>
                      <a:pt x="193" y="651"/>
                    </a:lnTo>
                    <a:lnTo>
                      <a:pt x="176" y="675"/>
                    </a:lnTo>
                    <a:lnTo>
                      <a:pt x="176" y="705"/>
                    </a:lnTo>
                    <a:lnTo>
                      <a:pt x="165" y="731"/>
                    </a:lnTo>
                    <a:lnTo>
                      <a:pt x="167" y="770"/>
                    </a:lnTo>
                    <a:lnTo>
                      <a:pt x="190" y="819"/>
                    </a:lnTo>
                    <a:lnTo>
                      <a:pt x="186" y="875"/>
                    </a:lnTo>
                    <a:lnTo>
                      <a:pt x="209" y="910"/>
                    </a:lnTo>
                    <a:lnTo>
                      <a:pt x="212" y="924"/>
                    </a:lnTo>
                    <a:lnTo>
                      <a:pt x="214" y="935"/>
                    </a:lnTo>
                    <a:lnTo>
                      <a:pt x="232" y="952"/>
                    </a:lnTo>
                    <a:lnTo>
                      <a:pt x="229" y="965"/>
                    </a:lnTo>
                    <a:lnTo>
                      <a:pt x="242" y="982"/>
                    </a:lnTo>
                    <a:lnTo>
                      <a:pt x="746" y="952"/>
                    </a:lnTo>
                    <a:lnTo>
                      <a:pt x="753" y="976"/>
                    </a:lnTo>
                    <a:lnTo>
                      <a:pt x="760" y="986"/>
                    </a:lnTo>
                    <a:lnTo>
                      <a:pt x="788" y="990"/>
                    </a:lnTo>
                    <a:lnTo>
                      <a:pt x="792" y="964"/>
                    </a:lnTo>
                    <a:lnTo>
                      <a:pt x="778" y="916"/>
                    </a:lnTo>
                    <a:lnTo>
                      <a:pt x="779" y="898"/>
                    </a:lnTo>
                    <a:lnTo>
                      <a:pt x="785" y="890"/>
                    </a:lnTo>
                    <a:lnTo>
                      <a:pt x="798" y="880"/>
                    </a:lnTo>
                    <a:lnTo>
                      <a:pt x="834" y="897"/>
                    </a:lnTo>
                    <a:lnTo>
                      <a:pt x="867" y="898"/>
                    </a:lnTo>
                    <a:lnTo>
                      <a:pt x="883" y="893"/>
                    </a:lnTo>
                    <a:lnTo>
                      <a:pt x="878" y="857"/>
                    </a:lnTo>
                    <a:lnTo>
                      <a:pt x="870" y="838"/>
                    </a:lnTo>
                    <a:lnTo>
                      <a:pt x="870" y="813"/>
                    </a:lnTo>
                    <a:lnTo>
                      <a:pt x="875" y="794"/>
                    </a:lnTo>
                    <a:lnTo>
                      <a:pt x="901" y="718"/>
                    </a:lnTo>
                    <a:lnTo>
                      <a:pt x="905" y="686"/>
                    </a:lnTo>
                    <a:lnTo>
                      <a:pt x="917" y="654"/>
                    </a:lnTo>
                    <a:lnTo>
                      <a:pt x="933" y="624"/>
                    </a:lnTo>
                    <a:lnTo>
                      <a:pt x="948" y="608"/>
                    </a:lnTo>
                    <a:lnTo>
                      <a:pt x="957" y="604"/>
                    </a:lnTo>
                    <a:lnTo>
                      <a:pt x="960" y="594"/>
                    </a:lnTo>
                    <a:lnTo>
                      <a:pt x="947" y="591"/>
                    </a:lnTo>
                    <a:lnTo>
                      <a:pt x="947" y="585"/>
                    </a:lnTo>
                    <a:lnTo>
                      <a:pt x="938" y="585"/>
                    </a:lnTo>
                    <a:lnTo>
                      <a:pt x="912" y="584"/>
                    </a:lnTo>
                    <a:lnTo>
                      <a:pt x="905" y="578"/>
                    </a:lnTo>
                    <a:lnTo>
                      <a:pt x="898" y="568"/>
                    </a:lnTo>
                    <a:lnTo>
                      <a:pt x="888" y="523"/>
                    </a:lnTo>
                    <a:lnTo>
                      <a:pt x="866" y="492"/>
                    </a:lnTo>
                    <a:lnTo>
                      <a:pt x="837" y="481"/>
                    </a:lnTo>
                    <a:lnTo>
                      <a:pt x="824" y="435"/>
                    </a:lnTo>
                    <a:lnTo>
                      <a:pt x="807" y="414"/>
                    </a:lnTo>
                    <a:lnTo>
                      <a:pt x="798" y="390"/>
                    </a:lnTo>
                    <a:lnTo>
                      <a:pt x="782" y="383"/>
                    </a:lnTo>
                    <a:lnTo>
                      <a:pt x="752" y="371"/>
                    </a:lnTo>
                    <a:lnTo>
                      <a:pt x="733" y="347"/>
                    </a:lnTo>
                    <a:lnTo>
                      <a:pt x="711" y="333"/>
                    </a:lnTo>
                    <a:lnTo>
                      <a:pt x="710" y="321"/>
                    </a:lnTo>
                    <a:lnTo>
                      <a:pt x="700" y="299"/>
                    </a:lnTo>
                    <a:lnTo>
                      <a:pt x="692" y="292"/>
                    </a:lnTo>
                    <a:lnTo>
                      <a:pt x="663" y="281"/>
                    </a:lnTo>
                    <a:lnTo>
                      <a:pt x="607" y="228"/>
                    </a:lnTo>
                    <a:lnTo>
                      <a:pt x="581" y="219"/>
                    </a:lnTo>
                    <a:lnTo>
                      <a:pt x="574" y="202"/>
                    </a:lnTo>
                    <a:lnTo>
                      <a:pt x="549" y="181"/>
                    </a:lnTo>
                    <a:lnTo>
                      <a:pt x="532" y="146"/>
                    </a:lnTo>
                    <a:lnTo>
                      <a:pt x="514" y="129"/>
                    </a:lnTo>
                    <a:lnTo>
                      <a:pt x="507" y="115"/>
                    </a:lnTo>
                    <a:lnTo>
                      <a:pt x="471" y="108"/>
                    </a:lnTo>
                    <a:lnTo>
                      <a:pt x="423" y="84"/>
                    </a:lnTo>
                    <a:lnTo>
                      <a:pt x="407" y="71"/>
                    </a:lnTo>
                    <a:lnTo>
                      <a:pt x="425" y="34"/>
                    </a:lnTo>
                    <a:lnTo>
                      <a:pt x="437" y="23"/>
                    </a:lnTo>
                    <a:lnTo>
                      <a:pt x="446" y="11"/>
                    </a:lnTo>
                    <a:lnTo>
                      <a:pt x="448" y="3"/>
                    </a:lnTo>
                    <a:lnTo>
                      <a:pt x="446" y="0"/>
                    </a:lnTo>
                    <a:lnTo>
                      <a:pt x="180" y="37"/>
                    </a:lnTo>
                    <a:lnTo>
                      <a:pt x="0" y="58"/>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63" name="Freeform 201"/>
              <p:cNvSpPr>
                <a:spLocks/>
              </p:cNvSpPr>
              <p:nvPr/>
            </p:nvSpPr>
            <p:spPr bwMode="auto">
              <a:xfrm>
                <a:off x="2840" y="1907"/>
                <a:ext cx="367" cy="159"/>
              </a:xfrm>
              <a:custGeom>
                <a:avLst/>
                <a:gdLst>
                  <a:gd name="T0" fmla="*/ 68 w 1101"/>
                  <a:gd name="T1" fmla="*/ 34 h 479"/>
                  <a:gd name="T2" fmla="*/ 40 w 1101"/>
                  <a:gd name="T3" fmla="*/ 56 h 479"/>
                  <a:gd name="T4" fmla="*/ 48 w 1101"/>
                  <a:gd name="T5" fmla="*/ 74 h 479"/>
                  <a:gd name="T6" fmla="*/ 0 w 1101"/>
                  <a:gd name="T7" fmla="*/ 117 h 479"/>
                  <a:gd name="T8" fmla="*/ 11 w 1101"/>
                  <a:gd name="T9" fmla="*/ 159 h 479"/>
                  <a:gd name="T10" fmla="*/ 166 w 1101"/>
                  <a:gd name="T11" fmla="*/ 145 h 479"/>
                  <a:gd name="T12" fmla="*/ 226 w 1101"/>
                  <a:gd name="T13" fmla="*/ 138 h 479"/>
                  <a:gd name="T14" fmla="*/ 227 w 1101"/>
                  <a:gd name="T15" fmla="*/ 121 h 479"/>
                  <a:gd name="T16" fmla="*/ 232 w 1101"/>
                  <a:gd name="T17" fmla="*/ 121 h 479"/>
                  <a:gd name="T18" fmla="*/ 235 w 1101"/>
                  <a:gd name="T19" fmla="*/ 120 h 479"/>
                  <a:gd name="T20" fmla="*/ 239 w 1101"/>
                  <a:gd name="T21" fmla="*/ 116 h 479"/>
                  <a:gd name="T22" fmla="*/ 240 w 1101"/>
                  <a:gd name="T23" fmla="*/ 111 h 479"/>
                  <a:gd name="T24" fmla="*/ 239 w 1101"/>
                  <a:gd name="T25" fmla="*/ 109 h 479"/>
                  <a:gd name="T26" fmla="*/ 242 w 1101"/>
                  <a:gd name="T27" fmla="*/ 104 h 479"/>
                  <a:gd name="T28" fmla="*/ 245 w 1101"/>
                  <a:gd name="T29" fmla="*/ 99 h 479"/>
                  <a:gd name="T30" fmla="*/ 258 w 1101"/>
                  <a:gd name="T31" fmla="*/ 94 h 479"/>
                  <a:gd name="T32" fmla="*/ 271 w 1101"/>
                  <a:gd name="T33" fmla="*/ 90 h 479"/>
                  <a:gd name="T34" fmla="*/ 285 w 1101"/>
                  <a:gd name="T35" fmla="*/ 78 h 479"/>
                  <a:gd name="T36" fmla="*/ 291 w 1101"/>
                  <a:gd name="T37" fmla="*/ 76 h 479"/>
                  <a:gd name="T38" fmla="*/ 299 w 1101"/>
                  <a:gd name="T39" fmla="*/ 68 h 479"/>
                  <a:gd name="T40" fmla="*/ 301 w 1101"/>
                  <a:gd name="T41" fmla="*/ 61 h 479"/>
                  <a:gd name="T42" fmla="*/ 303 w 1101"/>
                  <a:gd name="T43" fmla="*/ 60 h 479"/>
                  <a:gd name="T44" fmla="*/ 306 w 1101"/>
                  <a:gd name="T45" fmla="*/ 61 h 479"/>
                  <a:gd name="T46" fmla="*/ 309 w 1101"/>
                  <a:gd name="T47" fmla="*/ 57 h 479"/>
                  <a:gd name="T48" fmla="*/ 310 w 1101"/>
                  <a:gd name="T49" fmla="*/ 56 h 479"/>
                  <a:gd name="T50" fmla="*/ 314 w 1101"/>
                  <a:gd name="T51" fmla="*/ 51 h 479"/>
                  <a:gd name="T52" fmla="*/ 316 w 1101"/>
                  <a:gd name="T53" fmla="*/ 51 h 479"/>
                  <a:gd name="T54" fmla="*/ 320 w 1101"/>
                  <a:gd name="T55" fmla="*/ 54 h 479"/>
                  <a:gd name="T56" fmla="*/ 325 w 1101"/>
                  <a:gd name="T57" fmla="*/ 51 h 479"/>
                  <a:gd name="T58" fmla="*/ 325 w 1101"/>
                  <a:gd name="T59" fmla="*/ 49 h 479"/>
                  <a:gd name="T60" fmla="*/ 333 w 1101"/>
                  <a:gd name="T61" fmla="*/ 44 h 479"/>
                  <a:gd name="T62" fmla="*/ 338 w 1101"/>
                  <a:gd name="T63" fmla="*/ 41 h 479"/>
                  <a:gd name="T64" fmla="*/ 347 w 1101"/>
                  <a:gd name="T65" fmla="*/ 41 h 479"/>
                  <a:gd name="T66" fmla="*/ 357 w 1101"/>
                  <a:gd name="T67" fmla="*/ 24 h 479"/>
                  <a:gd name="T68" fmla="*/ 365 w 1101"/>
                  <a:gd name="T69" fmla="*/ 19 h 479"/>
                  <a:gd name="T70" fmla="*/ 366 w 1101"/>
                  <a:gd name="T71" fmla="*/ 15 h 479"/>
                  <a:gd name="T72" fmla="*/ 367 w 1101"/>
                  <a:gd name="T73" fmla="*/ 10 h 479"/>
                  <a:gd name="T74" fmla="*/ 366 w 1101"/>
                  <a:gd name="T75" fmla="*/ 4 h 479"/>
                  <a:gd name="T76" fmla="*/ 367 w 1101"/>
                  <a:gd name="T77" fmla="*/ 0 h 479"/>
                  <a:gd name="T78" fmla="*/ 270 w 1101"/>
                  <a:gd name="T79" fmla="*/ 12 h 479"/>
                  <a:gd name="T80" fmla="*/ 265 w 1101"/>
                  <a:gd name="T81" fmla="*/ 16 h 479"/>
                  <a:gd name="T82" fmla="*/ 68 w 1101"/>
                  <a:gd name="T83" fmla="*/ 34 h 479"/>
                  <a:gd name="T84" fmla="*/ 68 w 1101"/>
                  <a:gd name="T85" fmla="*/ 34 h 479"/>
                  <a:gd name="T86" fmla="*/ 68 w 1101"/>
                  <a:gd name="T87" fmla="*/ 34 h 4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01"/>
                  <a:gd name="T133" fmla="*/ 0 h 479"/>
                  <a:gd name="T134" fmla="*/ 1101 w 1101"/>
                  <a:gd name="T135" fmla="*/ 479 h 4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01" h="479">
                    <a:moveTo>
                      <a:pt x="205" y="101"/>
                    </a:moveTo>
                    <a:lnTo>
                      <a:pt x="121" y="170"/>
                    </a:lnTo>
                    <a:lnTo>
                      <a:pt x="143" y="224"/>
                    </a:lnTo>
                    <a:lnTo>
                      <a:pt x="0" y="351"/>
                    </a:lnTo>
                    <a:lnTo>
                      <a:pt x="34" y="479"/>
                    </a:lnTo>
                    <a:lnTo>
                      <a:pt x="497" y="437"/>
                    </a:lnTo>
                    <a:lnTo>
                      <a:pt x="677" y="416"/>
                    </a:lnTo>
                    <a:lnTo>
                      <a:pt x="681" y="364"/>
                    </a:lnTo>
                    <a:lnTo>
                      <a:pt x="697" y="364"/>
                    </a:lnTo>
                    <a:lnTo>
                      <a:pt x="704" y="363"/>
                    </a:lnTo>
                    <a:lnTo>
                      <a:pt x="718" y="349"/>
                    </a:lnTo>
                    <a:lnTo>
                      <a:pt x="720" y="335"/>
                    </a:lnTo>
                    <a:lnTo>
                      <a:pt x="718" y="327"/>
                    </a:lnTo>
                    <a:lnTo>
                      <a:pt x="725" y="314"/>
                    </a:lnTo>
                    <a:lnTo>
                      <a:pt x="736" y="297"/>
                    </a:lnTo>
                    <a:lnTo>
                      <a:pt x="774" y="282"/>
                    </a:lnTo>
                    <a:lnTo>
                      <a:pt x="814" y="272"/>
                    </a:lnTo>
                    <a:lnTo>
                      <a:pt x="856" y="235"/>
                    </a:lnTo>
                    <a:lnTo>
                      <a:pt x="874" y="228"/>
                    </a:lnTo>
                    <a:lnTo>
                      <a:pt x="897" y="204"/>
                    </a:lnTo>
                    <a:lnTo>
                      <a:pt x="904" y="184"/>
                    </a:lnTo>
                    <a:lnTo>
                      <a:pt x="908" y="181"/>
                    </a:lnTo>
                    <a:lnTo>
                      <a:pt x="918" y="184"/>
                    </a:lnTo>
                    <a:lnTo>
                      <a:pt x="926" y="172"/>
                    </a:lnTo>
                    <a:lnTo>
                      <a:pt x="929" y="168"/>
                    </a:lnTo>
                    <a:lnTo>
                      <a:pt x="943" y="154"/>
                    </a:lnTo>
                    <a:lnTo>
                      <a:pt x="948" y="155"/>
                    </a:lnTo>
                    <a:lnTo>
                      <a:pt x="959" y="162"/>
                    </a:lnTo>
                    <a:lnTo>
                      <a:pt x="974" y="155"/>
                    </a:lnTo>
                    <a:lnTo>
                      <a:pt x="975" y="149"/>
                    </a:lnTo>
                    <a:lnTo>
                      <a:pt x="998" y="132"/>
                    </a:lnTo>
                    <a:lnTo>
                      <a:pt x="1013" y="125"/>
                    </a:lnTo>
                    <a:lnTo>
                      <a:pt x="1041" y="123"/>
                    </a:lnTo>
                    <a:lnTo>
                      <a:pt x="1071" y="73"/>
                    </a:lnTo>
                    <a:lnTo>
                      <a:pt x="1095" y="58"/>
                    </a:lnTo>
                    <a:lnTo>
                      <a:pt x="1097" y="45"/>
                    </a:lnTo>
                    <a:lnTo>
                      <a:pt x="1100" y="31"/>
                    </a:lnTo>
                    <a:lnTo>
                      <a:pt x="1098" y="13"/>
                    </a:lnTo>
                    <a:lnTo>
                      <a:pt x="1101" y="0"/>
                    </a:lnTo>
                    <a:lnTo>
                      <a:pt x="810" y="36"/>
                    </a:lnTo>
                    <a:lnTo>
                      <a:pt x="794" y="47"/>
                    </a:lnTo>
                    <a:lnTo>
                      <a:pt x="205" y="101"/>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grpSp>
        <p:sp>
          <p:nvSpPr>
            <p:cNvPr id="449" name="Line 88"/>
            <p:cNvSpPr>
              <a:spLocks noChangeShapeType="1"/>
            </p:cNvSpPr>
            <p:nvPr/>
          </p:nvSpPr>
          <p:spPr bwMode="auto">
            <a:xfrm>
              <a:off x="3081" y="2118"/>
              <a:ext cx="390" cy="293"/>
            </a:xfrm>
            <a:prstGeom prst="line">
              <a:avLst/>
            </a:prstGeom>
            <a:noFill/>
            <a:ln w="19050">
              <a:solidFill>
                <a:srgbClr val="00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grpSp>
        <p:nvGrpSpPr>
          <p:cNvPr id="464" name="Group 256"/>
          <p:cNvGrpSpPr>
            <a:grpSpLocks/>
          </p:cNvGrpSpPr>
          <p:nvPr/>
        </p:nvGrpSpPr>
        <p:grpSpPr bwMode="auto">
          <a:xfrm>
            <a:off x="5855514" y="3640323"/>
            <a:ext cx="1350962" cy="1998663"/>
            <a:chOff x="2463" y="1661"/>
            <a:chExt cx="851" cy="1259"/>
          </a:xfrm>
        </p:grpSpPr>
        <p:grpSp>
          <p:nvGrpSpPr>
            <p:cNvPr id="465" name="Group 255"/>
            <p:cNvGrpSpPr>
              <a:grpSpLocks/>
            </p:cNvGrpSpPr>
            <p:nvPr/>
          </p:nvGrpSpPr>
          <p:grpSpPr bwMode="auto">
            <a:xfrm>
              <a:off x="2463" y="1661"/>
              <a:ext cx="851" cy="1259"/>
              <a:chOff x="2463" y="1661"/>
              <a:chExt cx="851" cy="1259"/>
            </a:xfrm>
          </p:grpSpPr>
          <p:sp>
            <p:nvSpPr>
              <p:cNvPr id="467" name="Freeform 91"/>
              <p:cNvSpPr>
                <a:spLocks/>
              </p:cNvSpPr>
              <p:nvPr/>
            </p:nvSpPr>
            <p:spPr bwMode="auto">
              <a:xfrm>
                <a:off x="2635" y="1675"/>
                <a:ext cx="233" cy="249"/>
              </a:xfrm>
              <a:custGeom>
                <a:avLst/>
                <a:gdLst>
                  <a:gd name="T0" fmla="*/ 206 w 698"/>
                  <a:gd name="T1" fmla="*/ 18 h 748"/>
                  <a:gd name="T2" fmla="*/ 167 w 698"/>
                  <a:gd name="T3" fmla="*/ 23 h 748"/>
                  <a:gd name="T4" fmla="*/ 92 w 698"/>
                  <a:gd name="T5" fmla="*/ 13 h 748"/>
                  <a:gd name="T6" fmla="*/ 3 w 698"/>
                  <a:gd name="T7" fmla="*/ 6 h 748"/>
                  <a:gd name="T8" fmla="*/ 0 w 698"/>
                  <a:gd name="T9" fmla="*/ 17 h 748"/>
                  <a:gd name="T10" fmla="*/ 5 w 698"/>
                  <a:gd name="T11" fmla="*/ 43 h 748"/>
                  <a:gd name="T12" fmla="*/ 23 w 698"/>
                  <a:gd name="T13" fmla="*/ 68 h 748"/>
                  <a:gd name="T14" fmla="*/ 44 w 698"/>
                  <a:gd name="T15" fmla="*/ 86 h 748"/>
                  <a:gd name="T16" fmla="*/ 57 w 698"/>
                  <a:gd name="T17" fmla="*/ 114 h 748"/>
                  <a:gd name="T18" fmla="*/ 67 w 698"/>
                  <a:gd name="T19" fmla="*/ 107 h 748"/>
                  <a:gd name="T20" fmla="*/ 83 w 698"/>
                  <a:gd name="T21" fmla="*/ 118 h 748"/>
                  <a:gd name="T22" fmla="*/ 81 w 698"/>
                  <a:gd name="T23" fmla="*/ 137 h 748"/>
                  <a:gd name="T24" fmla="*/ 69 w 698"/>
                  <a:gd name="T25" fmla="*/ 154 h 748"/>
                  <a:gd name="T26" fmla="*/ 82 w 698"/>
                  <a:gd name="T27" fmla="*/ 172 h 748"/>
                  <a:gd name="T28" fmla="*/ 107 w 698"/>
                  <a:gd name="T29" fmla="*/ 185 h 748"/>
                  <a:gd name="T30" fmla="*/ 126 w 698"/>
                  <a:gd name="T31" fmla="*/ 212 h 748"/>
                  <a:gd name="T32" fmla="*/ 132 w 698"/>
                  <a:gd name="T33" fmla="*/ 221 h 748"/>
                  <a:gd name="T34" fmla="*/ 127 w 698"/>
                  <a:gd name="T35" fmla="*/ 229 h 748"/>
                  <a:gd name="T36" fmla="*/ 141 w 698"/>
                  <a:gd name="T37" fmla="*/ 248 h 748"/>
                  <a:gd name="T38" fmla="*/ 146 w 698"/>
                  <a:gd name="T39" fmla="*/ 245 h 748"/>
                  <a:gd name="T40" fmla="*/ 150 w 698"/>
                  <a:gd name="T41" fmla="*/ 233 h 748"/>
                  <a:gd name="T42" fmla="*/ 167 w 698"/>
                  <a:gd name="T43" fmla="*/ 232 h 748"/>
                  <a:gd name="T44" fmla="*/ 181 w 698"/>
                  <a:gd name="T45" fmla="*/ 240 h 748"/>
                  <a:gd name="T46" fmla="*/ 186 w 698"/>
                  <a:gd name="T47" fmla="*/ 222 h 748"/>
                  <a:gd name="T48" fmla="*/ 190 w 698"/>
                  <a:gd name="T49" fmla="*/ 212 h 748"/>
                  <a:gd name="T50" fmla="*/ 209 w 698"/>
                  <a:gd name="T51" fmla="*/ 205 h 748"/>
                  <a:gd name="T52" fmla="*/ 203 w 698"/>
                  <a:gd name="T53" fmla="*/ 195 h 748"/>
                  <a:gd name="T54" fmla="*/ 206 w 698"/>
                  <a:gd name="T55" fmla="*/ 188 h 748"/>
                  <a:gd name="T56" fmla="*/ 207 w 698"/>
                  <a:gd name="T57" fmla="*/ 183 h 748"/>
                  <a:gd name="T58" fmla="*/ 207 w 698"/>
                  <a:gd name="T59" fmla="*/ 177 h 748"/>
                  <a:gd name="T60" fmla="*/ 210 w 698"/>
                  <a:gd name="T61" fmla="*/ 153 h 748"/>
                  <a:gd name="T62" fmla="*/ 224 w 698"/>
                  <a:gd name="T63" fmla="*/ 133 h 748"/>
                  <a:gd name="T64" fmla="*/ 233 w 698"/>
                  <a:gd name="T65" fmla="*/ 114 h 748"/>
                  <a:gd name="T66" fmla="*/ 224 w 698"/>
                  <a:gd name="T67" fmla="*/ 85 h 748"/>
                  <a:gd name="T68" fmla="*/ 225 w 698"/>
                  <a:gd name="T69" fmla="*/ 69 h 748"/>
                  <a:gd name="T70" fmla="*/ 222 w 698"/>
                  <a:gd name="T71" fmla="*/ 0 h 7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98"/>
                  <a:gd name="T109" fmla="*/ 0 h 748"/>
                  <a:gd name="T110" fmla="*/ 698 w 698"/>
                  <a:gd name="T111" fmla="*/ 748 h 7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98" h="748">
                    <a:moveTo>
                      <a:pt x="664" y="0"/>
                    </a:moveTo>
                    <a:lnTo>
                      <a:pt x="616" y="54"/>
                    </a:lnTo>
                    <a:lnTo>
                      <a:pt x="547" y="75"/>
                    </a:lnTo>
                    <a:lnTo>
                      <a:pt x="500" y="68"/>
                    </a:lnTo>
                    <a:lnTo>
                      <a:pt x="378" y="36"/>
                    </a:lnTo>
                    <a:lnTo>
                      <a:pt x="277" y="39"/>
                    </a:lnTo>
                    <a:lnTo>
                      <a:pt x="136" y="39"/>
                    </a:lnTo>
                    <a:lnTo>
                      <a:pt x="9" y="18"/>
                    </a:lnTo>
                    <a:lnTo>
                      <a:pt x="9" y="27"/>
                    </a:lnTo>
                    <a:lnTo>
                      <a:pt x="0" y="50"/>
                    </a:lnTo>
                    <a:lnTo>
                      <a:pt x="3" y="92"/>
                    </a:lnTo>
                    <a:lnTo>
                      <a:pt x="16" y="128"/>
                    </a:lnTo>
                    <a:lnTo>
                      <a:pt x="19" y="144"/>
                    </a:lnTo>
                    <a:lnTo>
                      <a:pt x="68" y="203"/>
                    </a:lnTo>
                    <a:lnTo>
                      <a:pt x="119" y="242"/>
                    </a:lnTo>
                    <a:lnTo>
                      <a:pt x="133" y="257"/>
                    </a:lnTo>
                    <a:lnTo>
                      <a:pt x="162" y="336"/>
                    </a:lnTo>
                    <a:lnTo>
                      <a:pt x="171" y="343"/>
                    </a:lnTo>
                    <a:lnTo>
                      <a:pt x="187" y="327"/>
                    </a:lnTo>
                    <a:lnTo>
                      <a:pt x="200" y="320"/>
                    </a:lnTo>
                    <a:lnTo>
                      <a:pt x="242" y="341"/>
                    </a:lnTo>
                    <a:lnTo>
                      <a:pt x="249" y="355"/>
                    </a:lnTo>
                    <a:lnTo>
                      <a:pt x="240" y="381"/>
                    </a:lnTo>
                    <a:lnTo>
                      <a:pt x="243" y="413"/>
                    </a:lnTo>
                    <a:lnTo>
                      <a:pt x="213" y="449"/>
                    </a:lnTo>
                    <a:lnTo>
                      <a:pt x="207" y="462"/>
                    </a:lnTo>
                    <a:lnTo>
                      <a:pt x="217" y="488"/>
                    </a:lnTo>
                    <a:lnTo>
                      <a:pt x="246" y="516"/>
                    </a:lnTo>
                    <a:lnTo>
                      <a:pt x="295" y="547"/>
                    </a:lnTo>
                    <a:lnTo>
                      <a:pt x="320" y="556"/>
                    </a:lnTo>
                    <a:lnTo>
                      <a:pt x="369" y="599"/>
                    </a:lnTo>
                    <a:lnTo>
                      <a:pt x="378" y="637"/>
                    </a:lnTo>
                    <a:lnTo>
                      <a:pt x="394" y="656"/>
                    </a:lnTo>
                    <a:lnTo>
                      <a:pt x="394" y="665"/>
                    </a:lnTo>
                    <a:lnTo>
                      <a:pt x="380" y="679"/>
                    </a:lnTo>
                    <a:lnTo>
                      <a:pt x="380" y="688"/>
                    </a:lnTo>
                    <a:lnTo>
                      <a:pt x="414" y="748"/>
                    </a:lnTo>
                    <a:lnTo>
                      <a:pt x="421" y="744"/>
                    </a:lnTo>
                    <a:lnTo>
                      <a:pt x="423" y="735"/>
                    </a:lnTo>
                    <a:lnTo>
                      <a:pt x="436" y="735"/>
                    </a:lnTo>
                    <a:lnTo>
                      <a:pt x="439" y="741"/>
                    </a:lnTo>
                    <a:lnTo>
                      <a:pt x="449" y="701"/>
                    </a:lnTo>
                    <a:lnTo>
                      <a:pt x="469" y="691"/>
                    </a:lnTo>
                    <a:lnTo>
                      <a:pt x="499" y="696"/>
                    </a:lnTo>
                    <a:lnTo>
                      <a:pt x="521" y="706"/>
                    </a:lnTo>
                    <a:lnTo>
                      <a:pt x="543" y="722"/>
                    </a:lnTo>
                    <a:lnTo>
                      <a:pt x="566" y="711"/>
                    </a:lnTo>
                    <a:lnTo>
                      <a:pt x="556" y="666"/>
                    </a:lnTo>
                    <a:lnTo>
                      <a:pt x="553" y="644"/>
                    </a:lnTo>
                    <a:lnTo>
                      <a:pt x="569" y="636"/>
                    </a:lnTo>
                    <a:lnTo>
                      <a:pt x="621" y="620"/>
                    </a:lnTo>
                    <a:lnTo>
                      <a:pt x="625" y="617"/>
                    </a:lnTo>
                    <a:lnTo>
                      <a:pt x="608" y="594"/>
                    </a:lnTo>
                    <a:lnTo>
                      <a:pt x="608" y="587"/>
                    </a:lnTo>
                    <a:lnTo>
                      <a:pt x="615" y="582"/>
                    </a:lnTo>
                    <a:lnTo>
                      <a:pt x="618" y="565"/>
                    </a:lnTo>
                    <a:lnTo>
                      <a:pt x="625" y="555"/>
                    </a:lnTo>
                    <a:lnTo>
                      <a:pt x="621" y="551"/>
                    </a:lnTo>
                    <a:lnTo>
                      <a:pt x="620" y="542"/>
                    </a:lnTo>
                    <a:lnTo>
                      <a:pt x="620" y="533"/>
                    </a:lnTo>
                    <a:lnTo>
                      <a:pt x="628" y="491"/>
                    </a:lnTo>
                    <a:lnTo>
                      <a:pt x="628" y="459"/>
                    </a:lnTo>
                    <a:lnTo>
                      <a:pt x="656" y="433"/>
                    </a:lnTo>
                    <a:lnTo>
                      <a:pt x="672" y="399"/>
                    </a:lnTo>
                    <a:lnTo>
                      <a:pt x="673" y="384"/>
                    </a:lnTo>
                    <a:lnTo>
                      <a:pt x="698" y="343"/>
                    </a:lnTo>
                    <a:lnTo>
                      <a:pt x="691" y="294"/>
                    </a:lnTo>
                    <a:lnTo>
                      <a:pt x="670" y="255"/>
                    </a:lnTo>
                    <a:lnTo>
                      <a:pt x="677" y="228"/>
                    </a:lnTo>
                    <a:lnTo>
                      <a:pt x="673" y="208"/>
                    </a:lnTo>
                    <a:lnTo>
                      <a:pt x="680" y="199"/>
                    </a:lnTo>
                    <a:lnTo>
                      <a:pt x="664" y="0"/>
                    </a:lnTo>
                    <a:close/>
                  </a:path>
                </a:pathLst>
              </a:custGeom>
              <a:solidFill>
                <a:srgbClr val="FAE685"/>
              </a:solidFill>
              <a:ln w="9525">
                <a:noFill/>
                <a:round/>
                <a:headEnd/>
                <a:tailEnd/>
              </a:ln>
            </p:spPr>
            <p:txBody>
              <a:bodyPr>
                <a:prstTxWarp prst="textNoShape">
                  <a:avLst/>
                </a:prstTxWarp>
              </a:bodyPr>
              <a:lstStyle/>
              <a:p>
                <a:endParaRPr lang="en-US">
                  <a:latin typeface="Times New Roman"/>
                  <a:cs typeface="Times New Roman"/>
                </a:endParaRPr>
              </a:p>
            </p:txBody>
          </p:sp>
          <p:sp>
            <p:nvSpPr>
              <p:cNvPr id="468" name="Freeform 92"/>
              <p:cNvSpPr>
                <a:spLocks/>
              </p:cNvSpPr>
              <p:nvPr/>
            </p:nvSpPr>
            <p:spPr bwMode="auto">
              <a:xfrm>
                <a:off x="2463" y="1664"/>
                <a:ext cx="326" cy="338"/>
              </a:xfrm>
              <a:custGeom>
                <a:avLst/>
                <a:gdLst>
                  <a:gd name="T0" fmla="*/ 75 w 978"/>
                  <a:gd name="T1" fmla="*/ 26 h 1013"/>
                  <a:gd name="T2" fmla="*/ 27 w 978"/>
                  <a:gd name="T3" fmla="*/ 78 h 1013"/>
                  <a:gd name="T4" fmla="*/ 0 w 978"/>
                  <a:gd name="T5" fmla="*/ 118 h 1013"/>
                  <a:gd name="T6" fmla="*/ 2 w 978"/>
                  <a:gd name="T7" fmla="*/ 311 h 1013"/>
                  <a:gd name="T8" fmla="*/ 262 w 978"/>
                  <a:gd name="T9" fmla="*/ 302 h 1013"/>
                  <a:gd name="T10" fmla="*/ 271 w 978"/>
                  <a:gd name="T11" fmla="*/ 313 h 1013"/>
                  <a:gd name="T12" fmla="*/ 261 w 978"/>
                  <a:gd name="T13" fmla="*/ 325 h 1013"/>
                  <a:gd name="T14" fmla="*/ 254 w 978"/>
                  <a:gd name="T15" fmla="*/ 338 h 1013"/>
                  <a:gd name="T16" fmla="*/ 297 w 978"/>
                  <a:gd name="T17" fmla="*/ 324 h 1013"/>
                  <a:gd name="T18" fmla="*/ 298 w 978"/>
                  <a:gd name="T19" fmla="*/ 308 h 1013"/>
                  <a:gd name="T20" fmla="*/ 306 w 978"/>
                  <a:gd name="T21" fmla="*/ 292 h 1013"/>
                  <a:gd name="T22" fmla="*/ 317 w 978"/>
                  <a:gd name="T23" fmla="*/ 290 h 1013"/>
                  <a:gd name="T24" fmla="*/ 326 w 978"/>
                  <a:gd name="T25" fmla="*/ 270 h 1013"/>
                  <a:gd name="T26" fmla="*/ 321 w 978"/>
                  <a:gd name="T27" fmla="*/ 260 h 1013"/>
                  <a:gd name="T28" fmla="*/ 318 w 978"/>
                  <a:gd name="T29" fmla="*/ 258 h 1013"/>
                  <a:gd name="T30" fmla="*/ 313 w 978"/>
                  <a:gd name="T31" fmla="*/ 256 h 1013"/>
                  <a:gd name="T32" fmla="*/ 310 w 978"/>
                  <a:gd name="T33" fmla="*/ 260 h 1013"/>
                  <a:gd name="T34" fmla="*/ 298 w 978"/>
                  <a:gd name="T35" fmla="*/ 237 h 1013"/>
                  <a:gd name="T36" fmla="*/ 303 w 978"/>
                  <a:gd name="T37" fmla="*/ 230 h 1013"/>
                  <a:gd name="T38" fmla="*/ 295 w 978"/>
                  <a:gd name="T39" fmla="*/ 211 h 1013"/>
                  <a:gd name="T40" fmla="*/ 270 w 978"/>
                  <a:gd name="T41" fmla="*/ 193 h 1013"/>
                  <a:gd name="T42" fmla="*/ 244 w 978"/>
                  <a:gd name="T43" fmla="*/ 174 h 1013"/>
                  <a:gd name="T44" fmla="*/ 243 w 978"/>
                  <a:gd name="T45" fmla="*/ 160 h 1013"/>
                  <a:gd name="T46" fmla="*/ 252 w 978"/>
                  <a:gd name="T47" fmla="*/ 138 h 1013"/>
                  <a:gd name="T48" fmla="*/ 252 w 978"/>
                  <a:gd name="T49" fmla="*/ 124 h 1013"/>
                  <a:gd name="T50" fmla="*/ 234 w 978"/>
                  <a:gd name="T51" fmla="*/ 120 h 1013"/>
                  <a:gd name="T52" fmla="*/ 226 w 978"/>
                  <a:gd name="T53" fmla="*/ 123 h 1013"/>
                  <a:gd name="T54" fmla="*/ 211 w 978"/>
                  <a:gd name="T55" fmla="*/ 91 h 1013"/>
                  <a:gd name="T56" fmla="*/ 178 w 978"/>
                  <a:gd name="T57" fmla="*/ 59 h 1013"/>
                  <a:gd name="T58" fmla="*/ 173 w 978"/>
                  <a:gd name="T59" fmla="*/ 41 h 1013"/>
                  <a:gd name="T60" fmla="*/ 175 w 978"/>
                  <a:gd name="T61" fmla="*/ 20 h 1013"/>
                  <a:gd name="T62" fmla="*/ 158 w 978"/>
                  <a:gd name="T63" fmla="*/ 0 h 1013"/>
                  <a:gd name="T64" fmla="*/ 77 w 978"/>
                  <a:gd name="T65" fmla="*/ 2 h 10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78"/>
                  <a:gd name="T100" fmla="*/ 0 h 1013"/>
                  <a:gd name="T101" fmla="*/ 978 w 978"/>
                  <a:gd name="T102" fmla="*/ 1013 h 10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78" h="1013">
                    <a:moveTo>
                      <a:pt x="230" y="7"/>
                    </a:moveTo>
                    <a:lnTo>
                      <a:pt x="226" y="79"/>
                    </a:lnTo>
                    <a:lnTo>
                      <a:pt x="148" y="176"/>
                    </a:lnTo>
                    <a:lnTo>
                      <a:pt x="82" y="234"/>
                    </a:lnTo>
                    <a:lnTo>
                      <a:pt x="21" y="331"/>
                    </a:lnTo>
                    <a:lnTo>
                      <a:pt x="0" y="355"/>
                    </a:lnTo>
                    <a:lnTo>
                      <a:pt x="5" y="821"/>
                    </a:lnTo>
                    <a:lnTo>
                      <a:pt x="7" y="932"/>
                    </a:lnTo>
                    <a:lnTo>
                      <a:pt x="791" y="897"/>
                    </a:lnTo>
                    <a:lnTo>
                      <a:pt x="787" y="906"/>
                    </a:lnTo>
                    <a:lnTo>
                      <a:pt x="805" y="918"/>
                    </a:lnTo>
                    <a:lnTo>
                      <a:pt x="812" y="938"/>
                    </a:lnTo>
                    <a:lnTo>
                      <a:pt x="809" y="954"/>
                    </a:lnTo>
                    <a:lnTo>
                      <a:pt x="784" y="974"/>
                    </a:lnTo>
                    <a:lnTo>
                      <a:pt x="764" y="997"/>
                    </a:lnTo>
                    <a:lnTo>
                      <a:pt x="761" y="1013"/>
                    </a:lnTo>
                    <a:lnTo>
                      <a:pt x="881" y="1004"/>
                    </a:lnTo>
                    <a:lnTo>
                      <a:pt x="890" y="971"/>
                    </a:lnTo>
                    <a:lnTo>
                      <a:pt x="886" y="959"/>
                    </a:lnTo>
                    <a:lnTo>
                      <a:pt x="895" y="922"/>
                    </a:lnTo>
                    <a:lnTo>
                      <a:pt x="909" y="890"/>
                    </a:lnTo>
                    <a:lnTo>
                      <a:pt x="919" y="874"/>
                    </a:lnTo>
                    <a:lnTo>
                      <a:pt x="942" y="864"/>
                    </a:lnTo>
                    <a:lnTo>
                      <a:pt x="951" y="870"/>
                    </a:lnTo>
                    <a:lnTo>
                      <a:pt x="961" y="863"/>
                    </a:lnTo>
                    <a:lnTo>
                      <a:pt x="978" y="808"/>
                    </a:lnTo>
                    <a:lnTo>
                      <a:pt x="971" y="786"/>
                    </a:lnTo>
                    <a:lnTo>
                      <a:pt x="962" y="780"/>
                    </a:lnTo>
                    <a:lnTo>
                      <a:pt x="957" y="776"/>
                    </a:lnTo>
                    <a:lnTo>
                      <a:pt x="954" y="773"/>
                    </a:lnTo>
                    <a:lnTo>
                      <a:pt x="951" y="767"/>
                    </a:lnTo>
                    <a:lnTo>
                      <a:pt x="938" y="767"/>
                    </a:lnTo>
                    <a:lnTo>
                      <a:pt x="936" y="776"/>
                    </a:lnTo>
                    <a:lnTo>
                      <a:pt x="929" y="780"/>
                    </a:lnTo>
                    <a:lnTo>
                      <a:pt x="895" y="720"/>
                    </a:lnTo>
                    <a:lnTo>
                      <a:pt x="895" y="711"/>
                    </a:lnTo>
                    <a:lnTo>
                      <a:pt x="909" y="697"/>
                    </a:lnTo>
                    <a:lnTo>
                      <a:pt x="909" y="688"/>
                    </a:lnTo>
                    <a:lnTo>
                      <a:pt x="893" y="669"/>
                    </a:lnTo>
                    <a:lnTo>
                      <a:pt x="884" y="631"/>
                    </a:lnTo>
                    <a:lnTo>
                      <a:pt x="835" y="588"/>
                    </a:lnTo>
                    <a:lnTo>
                      <a:pt x="810" y="579"/>
                    </a:lnTo>
                    <a:lnTo>
                      <a:pt x="761" y="548"/>
                    </a:lnTo>
                    <a:lnTo>
                      <a:pt x="732" y="520"/>
                    </a:lnTo>
                    <a:lnTo>
                      <a:pt x="722" y="494"/>
                    </a:lnTo>
                    <a:lnTo>
                      <a:pt x="728" y="481"/>
                    </a:lnTo>
                    <a:lnTo>
                      <a:pt x="758" y="445"/>
                    </a:lnTo>
                    <a:lnTo>
                      <a:pt x="755" y="413"/>
                    </a:lnTo>
                    <a:lnTo>
                      <a:pt x="764" y="387"/>
                    </a:lnTo>
                    <a:lnTo>
                      <a:pt x="757" y="373"/>
                    </a:lnTo>
                    <a:lnTo>
                      <a:pt x="715" y="352"/>
                    </a:lnTo>
                    <a:lnTo>
                      <a:pt x="702" y="359"/>
                    </a:lnTo>
                    <a:lnTo>
                      <a:pt x="686" y="375"/>
                    </a:lnTo>
                    <a:lnTo>
                      <a:pt x="677" y="368"/>
                    </a:lnTo>
                    <a:lnTo>
                      <a:pt x="648" y="289"/>
                    </a:lnTo>
                    <a:lnTo>
                      <a:pt x="634" y="274"/>
                    </a:lnTo>
                    <a:lnTo>
                      <a:pt x="583" y="235"/>
                    </a:lnTo>
                    <a:lnTo>
                      <a:pt x="534" y="176"/>
                    </a:lnTo>
                    <a:lnTo>
                      <a:pt x="531" y="160"/>
                    </a:lnTo>
                    <a:lnTo>
                      <a:pt x="518" y="124"/>
                    </a:lnTo>
                    <a:lnTo>
                      <a:pt x="515" y="82"/>
                    </a:lnTo>
                    <a:lnTo>
                      <a:pt x="524" y="59"/>
                    </a:lnTo>
                    <a:lnTo>
                      <a:pt x="524" y="50"/>
                    </a:lnTo>
                    <a:lnTo>
                      <a:pt x="473" y="0"/>
                    </a:lnTo>
                    <a:lnTo>
                      <a:pt x="230" y="7"/>
                    </a:lnTo>
                    <a:close/>
                  </a:path>
                </a:pathLst>
              </a:custGeom>
              <a:solidFill>
                <a:srgbClr val="FAE685"/>
              </a:solidFill>
              <a:ln w="9525">
                <a:noFill/>
                <a:round/>
                <a:headEnd/>
                <a:tailEnd/>
              </a:ln>
            </p:spPr>
            <p:txBody>
              <a:bodyPr>
                <a:prstTxWarp prst="textNoShape">
                  <a:avLst/>
                </a:prstTxWarp>
              </a:bodyPr>
              <a:lstStyle/>
              <a:p>
                <a:endParaRPr lang="en-US">
                  <a:latin typeface="Times New Roman"/>
                  <a:cs typeface="Times New Roman"/>
                </a:endParaRPr>
              </a:p>
            </p:txBody>
          </p:sp>
          <p:sp>
            <p:nvSpPr>
              <p:cNvPr id="469" name="Freeform 93"/>
              <p:cNvSpPr>
                <a:spLocks/>
              </p:cNvSpPr>
              <p:nvPr/>
            </p:nvSpPr>
            <p:spPr bwMode="auto">
              <a:xfrm>
                <a:off x="2466" y="1963"/>
                <a:ext cx="291" cy="267"/>
              </a:xfrm>
              <a:custGeom>
                <a:avLst/>
                <a:gdLst>
                  <a:gd name="T0" fmla="*/ 0 w 874"/>
                  <a:gd name="T1" fmla="*/ 12 h 802"/>
                  <a:gd name="T2" fmla="*/ 261 w 874"/>
                  <a:gd name="T3" fmla="*/ 0 h 802"/>
                  <a:gd name="T4" fmla="*/ 260 w 874"/>
                  <a:gd name="T5" fmla="*/ 3 h 802"/>
                  <a:gd name="T6" fmla="*/ 266 w 874"/>
                  <a:gd name="T7" fmla="*/ 7 h 802"/>
                  <a:gd name="T8" fmla="*/ 268 w 874"/>
                  <a:gd name="T9" fmla="*/ 14 h 802"/>
                  <a:gd name="T10" fmla="*/ 267 w 874"/>
                  <a:gd name="T11" fmla="*/ 19 h 802"/>
                  <a:gd name="T12" fmla="*/ 259 w 874"/>
                  <a:gd name="T13" fmla="*/ 26 h 802"/>
                  <a:gd name="T14" fmla="*/ 252 w 874"/>
                  <a:gd name="T15" fmla="*/ 33 h 802"/>
                  <a:gd name="T16" fmla="*/ 251 w 874"/>
                  <a:gd name="T17" fmla="*/ 39 h 802"/>
                  <a:gd name="T18" fmla="*/ 291 w 874"/>
                  <a:gd name="T19" fmla="*/ 36 h 802"/>
                  <a:gd name="T20" fmla="*/ 289 w 874"/>
                  <a:gd name="T21" fmla="*/ 39 h 802"/>
                  <a:gd name="T22" fmla="*/ 290 w 874"/>
                  <a:gd name="T23" fmla="*/ 43 h 802"/>
                  <a:gd name="T24" fmla="*/ 288 w 874"/>
                  <a:gd name="T25" fmla="*/ 49 h 802"/>
                  <a:gd name="T26" fmla="*/ 280 w 874"/>
                  <a:gd name="T27" fmla="*/ 57 h 802"/>
                  <a:gd name="T28" fmla="*/ 277 w 874"/>
                  <a:gd name="T29" fmla="*/ 72 h 802"/>
                  <a:gd name="T30" fmla="*/ 270 w 874"/>
                  <a:gd name="T31" fmla="*/ 82 h 802"/>
                  <a:gd name="T32" fmla="*/ 271 w 874"/>
                  <a:gd name="T33" fmla="*/ 92 h 802"/>
                  <a:gd name="T34" fmla="*/ 270 w 874"/>
                  <a:gd name="T35" fmla="*/ 105 h 802"/>
                  <a:gd name="T36" fmla="*/ 268 w 874"/>
                  <a:gd name="T37" fmla="*/ 106 h 802"/>
                  <a:gd name="T38" fmla="*/ 262 w 874"/>
                  <a:gd name="T39" fmla="*/ 112 h 802"/>
                  <a:gd name="T40" fmla="*/ 261 w 874"/>
                  <a:gd name="T41" fmla="*/ 116 h 802"/>
                  <a:gd name="T42" fmla="*/ 250 w 874"/>
                  <a:gd name="T43" fmla="*/ 126 h 802"/>
                  <a:gd name="T44" fmla="*/ 246 w 874"/>
                  <a:gd name="T45" fmla="*/ 137 h 802"/>
                  <a:gd name="T46" fmla="*/ 247 w 874"/>
                  <a:gd name="T47" fmla="*/ 149 h 802"/>
                  <a:gd name="T48" fmla="*/ 245 w 874"/>
                  <a:gd name="T49" fmla="*/ 155 h 802"/>
                  <a:gd name="T50" fmla="*/ 234 w 874"/>
                  <a:gd name="T51" fmla="*/ 162 h 802"/>
                  <a:gd name="T52" fmla="*/ 226 w 874"/>
                  <a:gd name="T53" fmla="*/ 173 h 802"/>
                  <a:gd name="T54" fmla="*/ 224 w 874"/>
                  <a:gd name="T55" fmla="*/ 176 h 802"/>
                  <a:gd name="T56" fmla="*/ 224 w 874"/>
                  <a:gd name="T57" fmla="*/ 186 h 802"/>
                  <a:gd name="T58" fmla="*/ 218 w 874"/>
                  <a:gd name="T59" fmla="*/ 192 h 802"/>
                  <a:gd name="T60" fmla="*/ 218 w 874"/>
                  <a:gd name="T61" fmla="*/ 200 h 802"/>
                  <a:gd name="T62" fmla="*/ 215 w 874"/>
                  <a:gd name="T63" fmla="*/ 209 h 802"/>
                  <a:gd name="T64" fmla="*/ 209 w 874"/>
                  <a:gd name="T65" fmla="*/ 219 h 802"/>
                  <a:gd name="T66" fmla="*/ 211 w 874"/>
                  <a:gd name="T67" fmla="*/ 230 h 802"/>
                  <a:gd name="T68" fmla="*/ 217 w 874"/>
                  <a:gd name="T69" fmla="*/ 237 h 802"/>
                  <a:gd name="T70" fmla="*/ 217 w 874"/>
                  <a:gd name="T71" fmla="*/ 244 h 802"/>
                  <a:gd name="T72" fmla="*/ 220 w 874"/>
                  <a:gd name="T73" fmla="*/ 246 h 802"/>
                  <a:gd name="T74" fmla="*/ 220 w 874"/>
                  <a:gd name="T75" fmla="*/ 249 h 802"/>
                  <a:gd name="T76" fmla="*/ 216 w 874"/>
                  <a:gd name="T77" fmla="*/ 252 h 802"/>
                  <a:gd name="T78" fmla="*/ 215 w 874"/>
                  <a:gd name="T79" fmla="*/ 258 h 802"/>
                  <a:gd name="T80" fmla="*/ 215 w 874"/>
                  <a:gd name="T81" fmla="*/ 262 h 802"/>
                  <a:gd name="T82" fmla="*/ 38 w 874"/>
                  <a:gd name="T83" fmla="*/ 267 h 802"/>
                  <a:gd name="T84" fmla="*/ 38 w 874"/>
                  <a:gd name="T85" fmla="*/ 228 h 802"/>
                  <a:gd name="T86" fmla="*/ 29 w 874"/>
                  <a:gd name="T87" fmla="*/ 226 h 802"/>
                  <a:gd name="T88" fmla="*/ 21 w 874"/>
                  <a:gd name="T89" fmla="*/ 229 h 802"/>
                  <a:gd name="T90" fmla="*/ 18 w 874"/>
                  <a:gd name="T91" fmla="*/ 229 h 802"/>
                  <a:gd name="T92" fmla="*/ 9 w 874"/>
                  <a:gd name="T93" fmla="*/ 221 h 802"/>
                  <a:gd name="T94" fmla="*/ 10 w 874"/>
                  <a:gd name="T95" fmla="*/ 92 h 802"/>
                  <a:gd name="T96" fmla="*/ 0 w 874"/>
                  <a:gd name="T97" fmla="*/ 12 h 802"/>
                  <a:gd name="T98" fmla="*/ 0 w 874"/>
                  <a:gd name="T99" fmla="*/ 12 h 80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74"/>
                  <a:gd name="T151" fmla="*/ 0 h 802"/>
                  <a:gd name="T152" fmla="*/ 874 w 874"/>
                  <a:gd name="T153" fmla="*/ 802 h 80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74" h="802">
                    <a:moveTo>
                      <a:pt x="0" y="35"/>
                    </a:moveTo>
                    <a:lnTo>
                      <a:pt x="784" y="0"/>
                    </a:lnTo>
                    <a:lnTo>
                      <a:pt x="780" y="9"/>
                    </a:lnTo>
                    <a:lnTo>
                      <a:pt x="798" y="21"/>
                    </a:lnTo>
                    <a:lnTo>
                      <a:pt x="805" y="41"/>
                    </a:lnTo>
                    <a:lnTo>
                      <a:pt x="802" y="57"/>
                    </a:lnTo>
                    <a:lnTo>
                      <a:pt x="777" y="77"/>
                    </a:lnTo>
                    <a:lnTo>
                      <a:pt x="757" y="100"/>
                    </a:lnTo>
                    <a:lnTo>
                      <a:pt x="754" y="116"/>
                    </a:lnTo>
                    <a:lnTo>
                      <a:pt x="874" y="107"/>
                    </a:lnTo>
                    <a:lnTo>
                      <a:pt x="867" y="118"/>
                    </a:lnTo>
                    <a:lnTo>
                      <a:pt x="870" y="128"/>
                    </a:lnTo>
                    <a:lnTo>
                      <a:pt x="864" y="148"/>
                    </a:lnTo>
                    <a:lnTo>
                      <a:pt x="841" y="171"/>
                    </a:lnTo>
                    <a:lnTo>
                      <a:pt x="832" y="216"/>
                    </a:lnTo>
                    <a:lnTo>
                      <a:pt x="810" y="246"/>
                    </a:lnTo>
                    <a:lnTo>
                      <a:pt x="814" y="276"/>
                    </a:lnTo>
                    <a:lnTo>
                      <a:pt x="812" y="315"/>
                    </a:lnTo>
                    <a:lnTo>
                      <a:pt x="805" y="318"/>
                    </a:lnTo>
                    <a:lnTo>
                      <a:pt x="786" y="336"/>
                    </a:lnTo>
                    <a:lnTo>
                      <a:pt x="784" y="347"/>
                    </a:lnTo>
                    <a:lnTo>
                      <a:pt x="750" y="379"/>
                    </a:lnTo>
                    <a:lnTo>
                      <a:pt x="738" y="412"/>
                    </a:lnTo>
                    <a:lnTo>
                      <a:pt x="741" y="448"/>
                    </a:lnTo>
                    <a:lnTo>
                      <a:pt x="735" y="467"/>
                    </a:lnTo>
                    <a:lnTo>
                      <a:pt x="703" y="487"/>
                    </a:lnTo>
                    <a:lnTo>
                      <a:pt x="680" y="519"/>
                    </a:lnTo>
                    <a:lnTo>
                      <a:pt x="672" y="529"/>
                    </a:lnTo>
                    <a:lnTo>
                      <a:pt x="672" y="558"/>
                    </a:lnTo>
                    <a:lnTo>
                      <a:pt x="656" y="577"/>
                    </a:lnTo>
                    <a:lnTo>
                      <a:pt x="656" y="600"/>
                    </a:lnTo>
                    <a:lnTo>
                      <a:pt x="646" y="629"/>
                    </a:lnTo>
                    <a:lnTo>
                      <a:pt x="627" y="659"/>
                    </a:lnTo>
                    <a:lnTo>
                      <a:pt x="635" y="691"/>
                    </a:lnTo>
                    <a:lnTo>
                      <a:pt x="651" y="711"/>
                    </a:lnTo>
                    <a:lnTo>
                      <a:pt x="653" y="733"/>
                    </a:lnTo>
                    <a:lnTo>
                      <a:pt x="660" y="740"/>
                    </a:lnTo>
                    <a:lnTo>
                      <a:pt x="660" y="749"/>
                    </a:lnTo>
                    <a:lnTo>
                      <a:pt x="650" y="756"/>
                    </a:lnTo>
                    <a:lnTo>
                      <a:pt x="646" y="775"/>
                    </a:lnTo>
                    <a:lnTo>
                      <a:pt x="646" y="786"/>
                    </a:lnTo>
                    <a:lnTo>
                      <a:pt x="114" y="802"/>
                    </a:lnTo>
                    <a:lnTo>
                      <a:pt x="114" y="685"/>
                    </a:lnTo>
                    <a:lnTo>
                      <a:pt x="87" y="678"/>
                    </a:lnTo>
                    <a:lnTo>
                      <a:pt x="62" y="688"/>
                    </a:lnTo>
                    <a:lnTo>
                      <a:pt x="53" y="687"/>
                    </a:lnTo>
                    <a:lnTo>
                      <a:pt x="26" y="665"/>
                    </a:lnTo>
                    <a:lnTo>
                      <a:pt x="30" y="276"/>
                    </a:lnTo>
                    <a:lnTo>
                      <a:pt x="0" y="35"/>
                    </a:lnTo>
                    <a:close/>
                  </a:path>
                </a:pathLst>
              </a:custGeom>
              <a:solidFill>
                <a:srgbClr val="FAE685"/>
              </a:solidFill>
              <a:ln w="9525">
                <a:noFill/>
                <a:round/>
                <a:headEnd/>
                <a:tailEnd/>
              </a:ln>
            </p:spPr>
            <p:txBody>
              <a:bodyPr>
                <a:prstTxWarp prst="textNoShape">
                  <a:avLst/>
                </a:prstTxWarp>
              </a:bodyPr>
              <a:lstStyle/>
              <a:p>
                <a:endParaRPr lang="en-US">
                  <a:latin typeface="Times New Roman"/>
                  <a:cs typeface="Times New Roman"/>
                </a:endParaRPr>
              </a:p>
            </p:txBody>
          </p:sp>
          <p:sp>
            <p:nvSpPr>
              <p:cNvPr id="470" name="Freeform 94"/>
              <p:cNvSpPr>
                <a:spLocks/>
              </p:cNvSpPr>
              <p:nvPr/>
            </p:nvSpPr>
            <p:spPr bwMode="auto">
              <a:xfrm>
                <a:off x="2675" y="2066"/>
                <a:ext cx="182" cy="169"/>
              </a:xfrm>
              <a:custGeom>
                <a:avLst/>
                <a:gdLst>
                  <a:gd name="T0" fmla="*/ 178 w 548"/>
                  <a:gd name="T1" fmla="*/ 169 h 506"/>
                  <a:gd name="T2" fmla="*/ 182 w 548"/>
                  <a:gd name="T3" fmla="*/ 6 h 506"/>
                  <a:gd name="T4" fmla="*/ 176 w 548"/>
                  <a:gd name="T5" fmla="*/ 0 h 506"/>
                  <a:gd name="T6" fmla="*/ 53 w 548"/>
                  <a:gd name="T7" fmla="*/ 9 h 506"/>
                  <a:gd name="T8" fmla="*/ 52 w 548"/>
                  <a:gd name="T9" fmla="*/ 12 h 506"/>
                  <a:gd name="T10" fmla="*/ 41 w 548"/>
                  <a:gd name="T11" fmla="*/ 23 h 506"/>
                  <a:gd name="T12" fmla="*/ 37 w 548"/>
                  <a:gd name="T13" fmla="*/ 34 h 506"/>
                  <a:gd name="T14" fmla="*/ 38 w 548"/>
                  <a:gd name="T15" fmla="*/ 46 h 506"/>
                  <a:gd name="T16" fmla="*/ 36 w 548"/>
                  <a:gd name="T17" fmla="*/ 52 h 506"/>
                  <a:gd name="T18" fmla="*/ 25 w 548"/>
                  <a:gd name="T19" fmla="*/ 59 h 506"/>
                  <a:gd name="T20" fmla="*/ 18 w 548"/>
                  <a:gd name="T21" fmla="*/ 70 h 506"/>
                  <a:gd name="T22" fmla="*/ 15 w 548"/>
                  <a:gd name="T23" fmla="*/ 73 h 506"/>
                  <a:gd name="T24" fmla="*/ 15 w 548"/>
                  <a:gd name="T25" fmla="*/ 83 h 506"/>
                  <a:gd name="T26" fmla="*/ 10 w 548"/>
                  <a:gd name="T27" fmla="*/ 89 h 506"/>
                  <a:gd name="T28" fmla="*/ 10 w 548"/>
                  <a:gd name="T29" fmla="*/ 97 h 506"/>
                  <a:gd name="T30" fmla="*/ 6 w 548"/>
                  <a:gd name="T31" fmla="*/ 107 h 506"/>
                  <a:gd name="T32" fmla="*/ 0 w 548"/>
                  <a:gd name="T33" fmla="*/ 117 h 506"/>
                  <a:gd name="T34" fmla="*/ 3 w 548"/>
                  <a:gd name="T35" fmla="*/ 127 h 506"/>
                  <a:gd name="T36" fmla="*/ 8 w 548"/>
                  <a:gd name="T37" fmla="*/ 134 h 506"/>
                  <a:gd name="T38" fmla="*/ 9 w 548"/>
                  <a:gd name="T39" fmla="*/ 141 h 506"/>
                  <a:gd name="T40" fmla="*/ 11 w 548"/>
                  <a:gd name="T41" fmla="*/ 144 h 506"/>
                  <a:gd name="T42" fmla="*/ 11 w 548"/>
                  <a:gd name="T43" fmla="*/ 147 h 506"/>
                  <a:gd name="T44" fmla="*/ 8 w 548"/>
                  <a:gd name="T45" fmla="*/ 149 h 506"/>
                  <a:gd name="T46" fmla="*/ 178 w 548"/>
                  <a:gd name="T47" fmla="*/ 169 h 506"/>
                  <a:gd name="T48" fmla="*/ 178 w 548"/>
                  <a:gd name="T49" fmla="*/ 169 h 5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48"/>
                  <a:gd name="T76" fmla="*/ 0 h 506"/>
                  <a:gd name="T77" fmla="*/ 548 w 548"/>
                  <a:gd name="T78" fmla="*/ 506 h 5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48" h="506">
                    <a:moveTo>
                      <a:pt x="537" y="506"/>
                    </a:moveTo>
                    <a:lnTo>
                      <a:pt x="548" y="18"/>
                    </a:lnTo>
                    <a:lnTo>
                      <a:pt x="531" y="0"/>
                    </a:lnTo>
                    <a:lnTo>
                      <a:pt x="159" y="26"/>
                    </a:lnTo>
                    <a:lnTo>
                      <a:pt x="157" y="37"/>
                    </a:lnTo>
                    <a:lnTo>
                      <a:pt x="123" y="69"/>
                    </a:lnTo>
                    <a:lnTo>
                      <a:pt x="111" y="102"/>
                    </a:lnTo>
                    <a:lnTo>
                      <a:pt x="114" y="138"/>
                    </a:lnTo>
                    <a:lnTo>
                      <a:pt x="108" y="157"/>
                    </a:lnTo>
                    <a:lnTo>
                      <a:pt x="76" y="177"/>
                    </a:lnTo>
                    <a:lnTo>
                      <a:pt x="53" y="209"/>
                    </a:lnTo>
                    <a:lnTo>
                      <a:pt x="45" y="219"/>
                    </a:lnTo>
                    <a:lnTo>
                      <a:pt x="45" y="248"/>
                    </a:lnTo>
                    <a:lnTo>
                      <a:pt x="29" y="267"/>
                    </a:lnTo>
                    <a:lnTo>
                      <a:pt x="29" y="290"/>
                    </a:lnTo>
                    <a:lnTo>
                      <a:pt x="19" y="319"/>
                    </a:lnTo>
                    <a:lnTo>
                      <a:pt x="0" y="349"/>
                    </a:lnTo>
                    <a:lnTo>
                      <a:pt x="8" y="381"/>
                    </a:lnTo>
                    <a:lnTo>
                      <a:pt x="24" y="401"/>
                    </a:lnTo>
                    <a:lnTo>
                      <a:pt x="26" y="423"/>
                    </a:lnTo>
                    <a:lnTo>
                      <a:pt x="33" y="430"/>
                    </a:lnTo>
                    <a:lnTo>
                      <a:pt x="33" y="439"/>
                    </a:lnTo>
                    <a:lnTo>
                      <a:pt x="23" y="446"/>
                    </a:lnTo>
                    <a:lnTo>
                      <a:pt x="537" y="506"/>
                    </a:lnTo>
                    <a:close/>
                  </a:path>
                </a:pathLst>
              </a:custGeom>
              <a:solidFill>
                <a:srgbClr val="FAE685"/>
              </a:solidFill>
              <a:ln w="9525">
                <a:noFill/>
                <a:round/>
                <a:headEnd/>
                <a:tailEnd/>
              </a:ln>
            </p:spPr>
            <p:txBody>
              <a:bodyPr>
                <a:prstTxWarp prst="textNoShape">
                  <a:avLst/>
                </a:prstTxWarp>
              </a:bodyPr>
              <a:lstStyle/>
              <a:p>
                <a:endParaRPr lang="en-US">
                  <a:latin typeface="Times New Roman"/>
                  <a:cs typeface="Times New Roman"/>
                </a:endParaRPr>
              </a:p>
            </p:txBody>
          </p:sp>
          <p:sp>
            <p:nvSpPr>
              <p:cNvPr id="471" name="Freeform 95"/>
              <p:cNvSpPr>
                <a:spLocks/>
              </p:cNvSpPr>
              <p:nvPr/>
            </p:nvSpPr>
            <p:spPr bwMode="auto">
              <a:xfrm>
                <a:off x="2728" y="1940"/>
                <a:ext cx="181" cy="135"/>
              </a:xfrm>
              <a:custGeom>
                <a:avLst/>
                <a:gdLst>
                  <a:gd name="T0" fmla="*/ 181 w 543"/>
                  <a:gd name="T1" fmla="*/ 0 h 404"/>
                  <a:gd name="T2" fmla="*/ 136 w 543"/>
                  <a:gd name="T3" fmla="*/ 4 h 404"/>
                  <a:gd name="T4" fmla="*/ 131 w 543"/>
                  <a:gd name="T5" fmla="*/ 2 h 404"/>
                  <a:gd name="T6" fmla="*/ 122 w 543"/>
                  <a:gd name="T7" fmla="*/ 3 h 404"/>
                  <a:gd name="T8" fmla="*/ 124 w 543"/>
                  <a:gd name="T9" fmla="*/ 6 h 404"/>
                  <a:gd name="T10" fmla="*/ 124 w 543"/>
                  <a:gd name="T11" fmla="*/ 14 h 404"/>
                  <a:gd name="T12" fmla="*/ 39 w 543"/>
                  <a:gd name="T13" fmla="*/ 20 h 404"/>
                  <a:gd name="T14" fmla="*/ 34 w 543"/>
                  <a:gd name="T15" fmla="*/ 31 h 404"/>
                  <a:gd name="T16" fmla="*/ 31 w 543"/>
                  <a:gd name="T17" fmla="*/ 43 h 404"/>
                  <a:gd name="T18" fmla="*/ 32 w 543"/>
                  <a:gd name="T19" fmla="*/ 47 h 404"/>
                  <a:gd name="T20" fmla="*/ 29 w 543"/>
                  <a:gd name="T21" fmla="*/ 58 h 404"/>
                  <a:gd name="T22" fmla="*/ 27 w 543"/>
                  <a:gd name="T23" fmla="*/ 62 h 404"/>
                  <a:gd name="T24" fmla="*/ 28 w 543"/>
                  <a:gd name="T25" fmla="*/ 65 h 404"/>
                  <a:gd name="T26" fmla="*/ 26 w 543"/>
                  <a:gd name="T27" fmla="*/ 72 h 404"/>
                  <a:gd name="T28" fmla="*/ 18 w 543"/>
                  <a:gd name="T29" fmla="*/ 80 h 404"/>
                  <a:gd name="T30" fmla="*/ 15 w 543"/>
                  <a:gd name="T31" fmla="*/ 95 h 404"/>
                  <a:gd name="T32" fmla="*/ 8 w 543"/>
                  <a:gd name="T33" fmla="*/ 105 h 404"/>
                  <a:gd name="T34" fmla="*/ 9 w 543"/>
                  <a:gd name="T35" fmla="*/ 115 h 404"/>
                  <a:gd name="T36" fmla="*/ 9 w 543"/>
                  <a:gd name="T37" fmla="*/ 128 h 404"/>
                  <a:gd name="T38" fmla="*/ 6 w 543"/>
                  <a:gd name="T39" fmla="*/ 129 h 404"/>
                  <a:gd name="T40" fmla="*/ 0 w 543"/>
                  <a:gd name="T41" fmla="*/ 135 h 404"/>
                  <a:gd name="T42" fmla="*/ 124 w 543"/>
                  <a:gd name="T43" fmla="*/ 126 h 404"/>
                  <a:gd name="T44" fmla="*/ 113 w 543"/>
                  <a:gd name="T45" fmla="*/ 84 h 404"/>
                  <a:gd name="T46" fmla="*/ 160 w 543"/>
                  <a:gd name="T47" fmla="*/ 41 h 404"/>
                  <a:gd name="T48" fmla="*/ 153 w 543"/>
                  <a:gd name="T49" fmla="*/ 23 h 404"/>
                  <a:gd name="T50" fmla="*/ 181 w 543"/>
                  <a:gd name="T51" fmla="*/ 0 h 404"/>
                  <a:gd name="T52" fmla="*/ 181 w 543"/>
                  <a:gd name="T53" fmla="*/ 0 h 4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43"/>
                  <a:gd name="T82" fmla="*/ 0 h 404"/>
                  <a:gd name="T83" fmla="*/ 543 w 543"/>
                  <a:gd name="T84" fmla="*/ 404 h 4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43" h="404">
                    <a:moveTo>
                      <a:pt x="543" y="0"/>
                    </a:moveTo>
                    <a:lnTo>
                      <a:pt x="407" y="13"/>
                    </a:lnTo>
                    <a:lnTo>
                      <a:pt x="394" y="5"/>
                    </a:lnTo>
                    <a:lnTo>
                      <a:pt x="365" y="8"/>
                    </a:lnTo>
                    <a:lnTo>
                      <a:pt x="372" y="19"/>
                    </a:lnTo>
                    <a:lnTo>
                      <a:pt x="372" y="41"/>
                    </a:lnTo>
                    <a:lnTo>
                      <a:pt x="116" y="61"/>
                    </a:lnTo>
                    <a:lnTo>
                      <a:pt x="102" y="93"/>
                    </a:lnTo>
                    <a:lnTo>
                      <a:pt x="93" y="130"/>
                    </a:lnTo>
                    <a:lnTo>
                      <a:pt x="97" y="142"/>
                    </a:lnTo>
                    <a:lnTo>
                      <a:pt x="88" y="175"/>
                    </a:lnTo>
                    <a:lnTo>
                      <a:pt x="81" y="186"/>
                    </a:lnTo>
                    <a:lnTo>
                      <a:pt x="84" y="196"/>
                    </a:lnTo>
                    <a:lnTo>
                      <a:pt x="78" y="216"/>
                    </a:lnTo>
                    <a:lnTo>
                      <a:pt x="55" y="239"/>
                    </a:lnTo>
                    <a:lnTo>
                      <a:pt x="46" y="284"/>
                    </a:lnTo>
                    <a:lnTo>
                      <a:pt x="24" y="314"/>
                    </a:lnTo>
                    <a:lnTo>
                      <a:pt x="28" y="344"/>
                    </a:lnTo>
                    <a:lnTo>
                      <a:pt x="26" y="383"/>
                    </a:lnTo>
                    <a:lnTo>
                      <a:pt x="19" y="386"/>
                    </a:lnTo>
                    <a:lnTo>
                      <a:pt x="0" y="404"/>
                    </a:lnTo>
                    <a:lnTo>
                      <a:pt x="372" y="378"/>
                    </a:lnTo>
                    <a:lnTo>
                      <a:pt x="338" y="250"/>
                    </a:lnTo>
                    <a:lnTo>
                      <a:pt x="481" y="123"/>
                    </a:lnTo>
                    <a:lnTo>
                      <a:pt x="459" y="69"/>
                    </a:lnTo>
                    <a:lnTo>
                      <a:pt x="543" y="0"/>
                    </a:lnTo>
                    <a:close/>
                  </a:path>
                </a:pathLst>
              </a:custGeom>
              <a:solidFill>
                <a:srgbClr val="FAE685"/>
              </a:solidFill>
              <a:ln w="9525">
                <a:noFill/>
                <a:round/>
                <a:headEnd/>
                <a:tailEnd/>
              </a:ln>
            </p:spPr>
            <p:txBody>
              <a:bodyPr>
                <a:prstTxWarp prst="textNoShape">
                  <a:avLst/>
                </a:prstTxWarp>
              </a:bodyPr>
              <a:lstStyle/>
              <a:p>
                <a:endParaRPr lang="en-US">
                  <a:latin typeface="Times New Roman"/>
                  <a:cs typeface="Times New Roman"/>
                </a:endParaRPr>
              </a:p>
            </p:txBody>
          </p:sp>
          <p:sp>
            <p:nvSpPr>
              <p:cNvPr id="472" name="Freeform 96"/>
              <p:cNvSpPr>
                <a:spLocks/>
              </p:cNvSpPr>
              <p:nvPr/>
            </p:nvSpPr>
            <p:spPr bwMode="auto">
              <a:xfrm>
                <a:off x="2766" y="1764"/>
                <a:ext cx="253" cy="197"/>
              </a:xfrm>
              <a:custGeom>
                <a:avLst/>
                <a:gdLst>
                  <a:gd name="T0" fmla="*/ 253 w 757"/>
                  <a:gd name="T1" fmla="*/ 0 h 590"/>
                  <a:gd name="T2" fmla="*/ 244 w 757"/>
                  <a:gd name="T3" fmla="*/ 6 h 590"/>
                  <a:gd name="T4" fmla="*/ 226 w 757"/>
                  <a:gd name="T5" fmla="*/ 11 h 590"/>
                  <a:gd name="T6" fmla="*/ 222 w 757"/>
                  <a:gd name="T7" fmla="*/ 25 h 590"/>
                  <a:gd name="T8" fmla="*/ 195 w 757"/>
                  <a:gd name="T9" fmla="*/ 68 h 590"/>
                  <a:gd name="T10" fmla="*/ 174 w 757"/>
                  <a:gd name="T11" fmla="*/ 61 h 590"/>
                  <a:gd name="T12" fmla="*/ 166 w 757"/>
                  <a:gd name="T13" fmla="*/ 65 h 590"/>
                  <a:gd name="T14" fmla="*/ 157 w 757"/>
                  <a:gd name="T15" fmla="*/ 84 h 590"/>
                  <a:gd name="T16" fmla="*/ 147 w 757"/>
                  <a:gd name="T17" fmla="*/ 74 h 590"/>
                  <a:gd name="T18" fmla="*/ 134 w 757"/>
                  <a:gd name="T19" fmla="*/ 90 h 590"/>
                  <a:gd name="T20" fmla="*/ 129 w 757"/>
                  <a:gd name="T21" fmla="*/ 89 h 590"/>
                  <a:gd name="T22" fmla="*/ 98 w 757"/>
                  <a:gd name="T23" fmla="*/ 86 h 590"/>
                  <a:gd name="T24" fmla="*/ 85 w 757"/>
                  <a:gd name="T25" fmla="*/ 91 h 590"/>
                  <a:gd name="T26" fmla="*/ 81 w 757"/>
                  <a:gd name="T27" fmla="*/ 95 h 590"/>
                  <a:gd name="T28" fmla="*/ 77 w 757"/>
                  <a:gd name="T29" fmla="*/ 96 h 590"/>
                  <a:gd name="T30" fmla="*/ 74 w 757"/>
                  <a:gd name="T31" fmla="*/ 105 h 590"/>
                  <a:gd name="T32" fmla="*/ 72 w 757"/>
                  <a:gd name="T33" fmla="*/ 109 h 590"/>
                  <a:gd name="T34" fmla="*/ 76 w 757"/>
                  <a:gd name="T35" fmla="*/ 118 h 590"/>
                  <a:gd name="T36" fmla="*/ 53 w 757"/>
                  <a:gd name="T37" fmla="*/ 126 h 590"/>
                  <a:gd name="T38" fmla="*/ 57 w 757"/>
                  <a:gd name="T39" fmla="*/ 148 h 590"/>
                  <a:gd name="T40" fmla="*/ 42 w 757"/>
                  <a:gd name="T41" fmla="*/ 146 h 590"/>
                  <a:gd name="T42" fmla="*/ 25 w 757"/>
                  <a:gd name="T43" fmla="*/ 141 h 590"/>
                  <a:gd name="T44" fmla="*/ 15 w 757"/>
                  <a:gd name="T45" fmla="*/ 158 h 590"/>
                  <a:gd name="T46" fmla="*/ 18 w 757"/>
                  <a:gd name="T47" fmla="*/ 160 h 590"/>
                  <a:gd name="T48" fmla="*/ 23 w 757"/>
                  <a:gd name="T49" fmla="*/ 170 h 590"/>
                  <a:gd name="T50" fmla="*/ 14 w 757"/>
                  <a:gd name="T51" fmla="*/ 190 h 590"/>
                  <a:gd name="T52" fmla="*/ 3 w 757"/>
                  <a:gd name="T53" fmla="*/ 192 h 590"/>
                  <a:gd name="T54" fmla="*/ 86 w 757"/>
                  <a:gd name="T55" fmla="*/ 190 h 590"/>
                  <a:gd name="T56" fmla="*/ 83 w 757"/>
                  <a:gd name="T57" fmla="*/ 179 h 590"/>
                  <a:gd name="T58" fmla="*/ 97 w 757"/>
                  <a:gd name="T59" fmla="*/ 181 h 590"/>
                  <a:gd name="T60" fmla="*/ 186 w 757"/>
                  <a:gd name="T61" fmla="*/ 159 h 590"/>
                  <a:gd name="T62" fmla="*/ 249 w 757"/>
                  <a:gd name="T63" fmla="*/ 70 h 590"/>
                  <a:gd name="T64" fmla="*/ 251 w 757"/>
                  <a:gd name="T65" fmla="*/ 34 h 5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57"/>
                  <a:gd name="T100" fmla="*/ 0 h 590"/>
                  <a:gd name="T101" fmla="*/ 757 w 757"/>
                  <a:gd name="T102" fmla="*/ 590 h 5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57" h="590">
                    <a:moveTo>
                      <a:pt x="752" y="103"/>
                    </a:moveTo>
                    <a:lnTo>
                      <a:pt x="757" y="0"/>
                    </a:lnTo>
                    <a:lnTo>
                      <a:pt x="750" y="15"/>
                    </a:lnTo>
                    <a:lnTo>
                      <a:pt x="731" y="19"/>
                    </a:lnTo>
                    <a:lnTo>
                      <a:pt x="706" y="38"/>
                    </a:lnTo>
                    <a:lnTo>
                      <a:pt x="677" y="32"/>
                    </a:lnTo>
                    <a:lnTo>
                      <a:pt x="663" y="42"/>
                    </a:lnTo>
                    <a:lnTo>
                      <a:pt x="663" y="75"/>
                    </a:lnTo>
                    <a:lnTo>
                      <a:pt x="595" y="164"/>
                    </a:lnTo>
                    <a:lnTo>
                      <a:pt x="582" y="203"/>
                    </a:lnTo>
                    <a:lnTo>
                      <a:pt x="539" y="205"/>
                    </a:lnTo>
                    <a:lnTo>
                      <a:pt x="520" y="183"/>
                    </a:lnTo>
                    <a:lnTo>
                      <a:pt x="508" y="181"/>
                    </a:lnTo>
                    <a:lnTo>
                      <a:pt x="498" y="194"/>
                    </a:lnTo>
                    <a:lnTo>
                      <a:pt x="483" y="239"/>
                    </a:lnTo>
                    <a:lnTo>
                      <a:pt x="470" y="252"/>
                    </a:lnTo>
                    <a:lnTo>
                      <a:pt x="453" y="239"/>
                    </a:lnTo>
                    <a:lnTo>
                      <a:pt x="440" y="223"/>
                    </a:lnTo>
                    <a:lnTo>
                      <a:pt x="411" y="235"/>
                    </a:lnTo>
                    <a:lnTo>
                      <a:pt x="401" y="269"/>
                    </a:lnTo>
                    <a:lnTo>
                      <a:pt x="391" y="272"/>
                    </a:lnTo>
                    <a:lnTo>
                      <a:pt x="385" y="267"/>
                    </a:lnTo>
                    <a:lnTo>
                      <a:pt x="333" y="243"/>
                    </a:lnTo>
                    <a:lnTo>
                      <a:pt x="292" y="258"/>
                    </a:lnTo>
                    <a:lnTo>
                      <a:pt x="259" y="257"/>
                    </a:lnTo>
                    <a:lnTo>
                      <a:pt x="253" y="272"/>
                    </a:lnTo>
                    <a:lnTo>
                      <a:pt x="256" y="279"/>
                    </a:lnTo>
                    <a:lnTo>
                      <a:pt x="242" y="284"/>
                    </a:lnTo>
                    <a:lnTo>
                      <a:pt x="227" y="283"/>
                    </a:lnTo>
                    <a:lnTo>
                      <a:pt x="231" y="287"/>
                    </a:lnTo>
                    <a:lnTo>
                      <a:pt x="224" y="297"/>
                    </a:lnTo>
                    <a:lnTo>
                      <a:pt x="221" y="314"/>
                    </a:lnTo>
                    <a:lnTo>
                      <a:pt x="214" y="319"/>
                    </a:lnTo>
                    <a:lnTo>
                      <a:pt x="214" y="326"/>
                    </a:lnTo>
                    <a:lnTo>
                      <a:pt x="231" y="349"/>
                    </a:lnTo>
                    <a:lnTo>
                      <a:pt x="227" y="352"/>
                    </a:lnTo>
                    <a:lnTo>
                      <a:pt x="175" y="368"/>
                    </a:lnTo>
                    <a:lnTo>
                      <a:pt x="159" y="376"/>
                    </a:lnTo>
                    <a:lnTo>
                      <a:pt x="162" y="398"/>
                    </a:lnTo>
                    <a:lnTo>
                      <a:pt x="172" y="443"/>
                    </a:lnTo>
                    <a:lnTo>
                      <a:pt x="149" y="454"/>
                    </a:lnTo>
                    <a:lnTo>
                      <a:pt x="127" y="438"/>
                    </a:lnTo>
                    <a:lnTo>
                      <a:pt x="105" y="428"/>
                    </a:lnTo>
                    <a:lnTo>
                      <a:pt x="75" y="423"/>
                    </a:lnTo>
                    <a:lnTo>
                      <a:pt x="55" y="433"/>
                    </a:lnTo>
                    <a:lnTo>
                      <a:pt x="45" y="473"/>
                    </a:lnTo>
                    <a:lnTo>
                      <a:pt x="48" y="476"/>
                    </a:lnTo>
                    <a:lnTo>
                      <a:pt x="53" y="480"/>
                    </a:lnTo>
                    <a:lnTo>
                      <a:pt x="62" y="486"/>
                    </a:lnTo>
                    <a:lnTo>
                      <a:pt x="69" y="508"/>
                    </a:lnTo>
                    <a:lnTo>
                      <a:pt x="52" y="563"/>
                    </a:lnTo>
                    <a:lnTo>
                      <a:pt x="42" y="570"/>
                    </a:lnTo>
                    <a:lnTo>
                      <a:pt x="33" y="564"/>
                    </a:lnTo>
                    <a:lnTo>
                      <a:pt x="10" y="574"/>
                    </a:lnTo>
                    <a:lnTo>
                      <a:pt x="0" y="590"/>
                    </a:lnTo>
                    <a:lnTo>
                      <a:pt x="256" y="570"/>
                    </a:lnTo>
                    <a:lnTo>
                      <a:pt x="256" y="548"/>
                    </a:lnTo>
                    <a:lnTo>
                      <a:pt x="249" y="537"/>
                    </a:lnTo>
                    <a:lnTo>
                      <a:pt x="278" y="534"/>
                    </a:lnTo>
                    <a:lnTo>
                      <a:pt x="291" y="542"/>
                    </a:lnTo>
                    <a:lnTo>
                      <a:pt x="544" y="518"/>
                    </a:lnTo>
                    <a:lnTo>
                      <a:pt x="557" y="476"/>
                    </a:lnTo>
                    <a:lnTo>
                      <a:pt x="612" y="450"/>
                    </a:lnTo>
                    <a:lnTo>
                      <a:pt x="746" y="211"/>
                    </a:lnTo>
                    <a:lnTo>
                      <a:pt x="752" y="103"/>
                    </a:lnTo>
                    <a:close/>
                  </a:path>
                </a:pathLst>
              </a:custGeom>
              <a:solidFill>
                <a:srgbClr val="FAE685"/>
              </a:solidFill>
              <a:ln w="9525">
                <a:noFill/>
                <a:round/>
                <a:headEnd/>
                <a:tailEnd/>
              </a:ln>
            </p:spPr>
            <p:txBody>
              <a:bodyPr>
                <a:prstTxWarp prst="textNoShape">
                  <a:avLst/>
                </a:prstTxWarp>
              </a:bodyPr>
              <a:lstStyle/>
              <a:p>
                <a:endParaRPr lang="en-US">
                  <a:latin typeface="Times New Roman"/>
                  <a:cs typeface="Times New Roman"/>
                </a:endParaRPr>
              </a:p>
            </p:txBody>
          </p:sp>
          <p:sp>
            <p:nvSpPr>
              <p:cNvPr id="473" name="Freeform 97"/>
              <p:cNvSpPr>
                <a:spLocks/>
              </p:cNvSpPr>
              <p:nvPr/>
            </p:nvSpPr>
            <p:spPr bwMode="auto">
              <a:xfrm>
                <a:off x="2842" y="1661"/>
                <a:ext cx="177" cy="198"/>
              </a:xfrm>
              <a:custGeom>
                <a:avLst/>
                <a:gdLst>
                  <a:gd name="T0" fmla="*/ 166 w 531"/>
                  <a:gd name="T1" fmla="*/ 0 h 592"/>
                  <a:gd name="T2" fmla="*/ 150 w 531"/>
                  <a:gd name="T3" fmla="*/ 8 h 592"/>
                  <a:gd name="T4" fmla="*/ 119 w 531"/>
                  <a:gd name="T5" fmla="*/ 12 h 592"/>
                  <a:gd name="T6" fmla="*/ 78 w 531"/>
                  <a:gd name="T7" fmla="*/ 13 h 592"/>
                  <a:gd name="T8" fmla="*/ 63 w 531"/>
                  <a:gd name="T9" fmla="*/ 8 h 592"/>
                  <a:gd name="T10" fmla="*/ 46 w 531"/>
                  <a:gd name="T11" fmla="*/ 12 h 592"/>
                  <a:gd name="T12" fmla="*/ 26 w 531"/>
                  <a:gd name="T13" fmla="*/ 17 h 592"/>
                  <a:gd name="T14" fmla="*/ 15 w 531"/>
                  <a:gd name="T15" fmla="*/ 14 h 592"/>
                  <a:gd name="T16" fmla="*/ 20 w 531"/>
                  <a:gd name="T17" fmla="*/ 80 h 592"/>
                  <a:gd name="T18" fmla="*/ 18 w 531"/>
                  <a:gd name="T19" fmla="*/ 83 h 592"/>
                  <a:gd name="T20" fmla="*/ 19 w 531"/>
                  <a:gd name="T21" fmla="*/ 90 h 592"/>
                  <a:gd name="T22" fmla="*/ 17 w 531"/>
                  <a:gd name="T23" fmla="*/ 99 h 592"/>
                  <a:gd name="T24" fmla="*/ 24 w 531"/>
                  <a:gd name="T25" fmla="*/ 112 h 592"/>
                  <a:gd name="T26" fmla="*/ 26 w 531"/>
                  <a:gd name="T27" fmla="*/ 128 h 592"/>
                  <a:gd name="T28" fmla="*/ 18 w 531"/>
                  <a:gd name="T29" fmla="*/ 142 h 592"/>
                  <a:gd name="T30" fmla="*/ 17 w 531"/>
                  <a:gd name="T31" fmla="*/ 147 h 592"/>
                  <a:gd name="T32" fmla="*/ 12 w 531"/>
                  <a:gd name="T33" fmla="*/ 158 h 592"/>
                  <a:gd name="T34" fmla="*/ 3 w 531"/>
                  <a:gd name="T35" fmla="*/ 167 h 592"/>
                  <a:gd name="T36" fmla="*/ 3 w 531"/>
                  <a:gd name="T37" fmla="*/ 178 h 592"/>
                  <a:gd name="T38" fmla="*/ 0 w 531"/>
                  <a:gd name="T39" fmla="*/ 192 h 592"/>
                  <a:gd name="T40" fmla="*/ 0 w 531"/>
                  <a:gd name="T41" fmla="*/ 195 h 592"/>
                  <a:gd name="T42" fmla="*/ 0 w 531"/>
                  <a:gd name="T43" fmla="*/ 198 h 592"/>
                  <a:gd name="T44" fmla="*/ 5 w 531"/>
                  <a:gd name="T45" fmla="*/ 198 h 592"/>
                  <a:gd name="T46" fmla="*/ 10 w 531"/>
                  <a:gd name="T47" fmla="*/ 196 h 592"/>
                  <a:gd name="T48" fmla="*/ 9 w 531"/>
                  <a:gd name="T49" fmla="*/ 194 h 592"/>
                  <a:gd name="T50" fmla="*/ 11 w 531"/>
                  <a:gd name="T51" fmla="*/ 189 h 592"/>
                  <a:gd name="T52" fmla="*/ 22 w 531"/>
                  <a:gd name="T53" fmla="*/ 189 h 592"/>
                  <a:gd name="T54" fmla="*/ 36 w 531"/>
                  <a:gd name="T55" fmla="*/ 184 h 592"/>
                  <a:gd name="T56" fmla="*/ 53 w 531"/>
                  <a:gd name="T57" fmla="*/ 192 h 592"/>
                  <a:gd name="T58" fmla="*/ 55 w 531"/>
                  <a:gd name="T59" fmla="*/ 194 h 592"/>
                  <a:gd name="T60" fmla="*/ 58 w 531"/>
                  <a:gd name="T61" fmla="*/ 193 h 592"/>
                  <a:gd name="T62" fmla="*/ 62 w 531"/>
                  <a:gd name="T63" fmla="*/ 182 h 592"/>
                  <a:gd name="T64" fmla="*/ 71 w 531"/>
                  <a:gd name="T65" fmla="*/ 178 h 592"/>
                  <a:gd name="T66" fmla="*/ 76 w 531"/>
                  <a:gd name="T67" fmla="*/ 183 h 592"/>
                  <a:gd name="T68" fmla="*/ 81 w 531"/>
                  <a:gd name="T69" fmla="*/ 187 h 592"/>
                  <a:gd name="T70" fmla="*/ 86 w 531"/>
                  <a:gd name="T71" fmla="*/ 183 h 592"/>
                  <a:gd name="T72" fmla="*/ 91 w 531"/>
                  <a:gd name="T73" fmla="*/ 168 h 592"/>
                  <a:gd name="T74" fmla="*/ 94 w 531"/>
                  <a:gd name="T75" fmla="*/ 164 h 592"/>
                  <a:gd name="T76" fmla="*/ 98 w 531"/>
                  <a:gd name="T77" fmla="*/ 164 h 592"/>
                  <a:gd name="T78" fmla="*/ 104 w 531"/>
                  <a:gd name="T79" fmla="*/ 172 h 592"/>
                  <a:gd name="T80" fmla="*/ 119 w 531"/>
                  <a:gd name="T81" fmla="*/ 171 h 592"/>
                  <a:gd name="T82" fmla="*/ 123 w 531"/>
                  <a:gd name="T83" fmla="*/ 158 h 592"/>
                  <a:gd name="T84" fmla="*/ 146 w 531"/>
                  <a:gd name="T85" fmla="*/ 128 h 592"/>
                  <a:gd name="T86" fmla="*/ 146 w 531"/>
                  <a:gd name="T87" fmla="*/ 117 h 592"/>
                  <a:gd name="T88" fmla="*/ 150 w 531"/>
                  <a:gd name="T89" fmla="*/ 114 h 592"/>
                  <a:gd name="T90" fmla="*/ 160 w 531"/>
                  <a:gd name="T91" fmla="*/ 116 h 592"/>
                  <a:gd name="T92" fmla="*/ 168 w 531"/>
                  <a:gd name="T93" fmla="*/ 109 h 592"/>
                  <a:gd name="T94" fmla="*/ 175 w 531"/>
                  <a:gd name="T95" fmla="*/ 108 h 592"/>
                  <a:gd name="T96" fmla="*/ 177 w 531"/>
                  <a:gd name="T97" fmla="*/ 103 h 592"/>
                  <a:gd name="T98" fmla="*/ 174 w 531"/>
                  <a:gd name="T99" fmla="*/ 91 h 592"/>
                  <a:gd name="T100" fmla="*/ 174 w 531"/>
                  <a:gd name="T101" fmla="*/ 87 h 592"/>
                  <a:gd name="T102" fmla="*/ 176 w 531"/>
                  <a:gd name="T103" fmla="*/ 81 h 592"/>
                  <a:gd name="T104" fmla="*/ 166 w 531"/>
                  <a:gd name="T105" fmla="*/ 0 h 592"/>
                  <a:gd name="T106" fmla="*/ 166 w 531"/>
                  <a:gd name="T107" fmla="*/ 0 h 5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31"/>
                  <a:gd name="T163" fmla="*/ 0 h 592"/>
                  <a:gd name="T164" fmla="*/ 531 w 531"/>
                  <a:gd name="T165" fmla="*/ 592 h 5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31" h="592">
                    <a:moveTo>
                      <a:pt x="499" y="0"/>
                    </a:moveTo>
                    <a:lnTo>
                      <a:pt x="449" y="25"/>
                    </a:lnTo>
                    <a:lnTo>
                      <a:pt x="358" y="36"/>
                    </a:lnTo>
                    <a:lnTo>
                      <a:pt x="233" y="40"/>
                    </a:lnTo>
                    <a:lnTo>
                      <a:pt x="190" y="25"/>
                    </a:lnTo>
                    <a:lnTo>
                      <a:pt x="139" y="36"/>
                    </a:lnTo>
                    <a:lnTo>
                      <a:pt x="78" y="51"/>
                    </a:lnTo>
                    <a:lnTo>
                      <a:pt x="44" y="43"/>
                    </a:lnTo>
                    <a:lnTo>
                      <a:pt x="60" y="239"/>
                    </a:lnTo>
                    <a:lnTo>
                      <a:pt x="53" y="248"/>
                    </a:lnTo>
                    <a:lnTo>
                      <a:pt x="57" y="268"/>
                    </a:lnTo>
                    <a:lnTo>
                      <a:pt x="50" y="295"/>
                    </a:lnTo>
                    <a:lnTo>
                      <a:pt x="71" y="334"/>
                    </a:lnTo>
                    <a:lnTo>
                      <a:pt x="78" y="383"/>
                    </a:lnTo>
                    <a:lnTo>
                      <a:pt x="53" y="424"/>
                    </a:lnTo>
                    <a:lnTo>
                      <a:pt x="52" y="439"/>
                    </a:lnTo>
                    <a:lnTo>
                      <a:pt x="36" y="473"/>
                    </a:lnTo>
                    <a:lnTo>
                      <a:pt x="8" y="499"/>
                    </a:lnTo>
                    <a:lnTo>
                      <a:pt x="8" y="531"/>
                    </a:lnTo>
                    <a:lnTo>
                      <a:pt x="0" y="573"/>
                    </a:lnTo>
                    <a:lnTo>
                      <a:pt x="0" y="582"/>
                    </a:lnTo>
                    <a:lnTo>
                      <a:pt x="1" y="591"/>
                    </a:lnTo>
                    <a:lnTo>
                      <a:pt x="16" y="592"/>
                    </a:lnTo>
                    <a:lnTo>
                      <a:pt x="30" y="587"/>
                    </a:lnTo>
                    <a:lnTo>
                      <a:pt x="27" y="580"/>
                    </a:lnTo>
                    <a:lnTo>
                      <a:pt x="33" y="565"/>
                    </a:lnTo>
                    <a:lnTo>
                      <a:pt x="66" y="566"/>
                    </a:lnTo>
                    <a:lnTo>
                      <a:pt x="107" y="551"/>
                    </a:lnTo>
                    <a:lnTo>
                      <a:pt x="159" y="575"/>
                    </a:lnTo>
                    <a:lnTo>
                      <a:pt x="165" y="580"/>
                    </a:lnTo>
                    <a:lnTo>
                      <a:pt x="175" y="577"/>
                    </a:lnTo>
                    <a:lnTo>
                      <a:pt x="185" y="543"/>
                    </a:lnTo>
                    <a:lnTo>
                      <a:pt x="214" y="531"/>
                    </a:lnTo>
                    <a:lnTo>
                      <a:pt x="227" y="547"/>
                    </a:lnTo>
                    <a:lnTo>
                      <a:pt x="244" y="560"/>
                    </a:lnTo>
                    <a:lnTo>
                      <a:pt x="257" y="547"/>
                    </a:lnTo>
                    <a:lnTo>
                      <a:pt x="272" y="502"/>
                    </a:lnTo>
                    <a:lnTo>
                      <a:pt x="282" y="489"/>
                    </a:lnTo>
                    <a:lnTo>
                      <a:pt x="294" y="491"/>
                    </a:lnTo>
                    <a:lnTo>
                      <a:pt x="313" y="513"/>
                    </a:lnTo>
                    <a:lnTo>
                      <a:pt x="356" y="511"/>
                    </a:lnTo>
                    <a:lnTo>
                      <a:pt x="369" y="472"/>
                    </a:lnTo>
                    <a:lnTo>
                      <a:pt x="437" y="383"/>
                    </a:lnTo>
                    <a:lnTo>
                      <a:pt x="437" y="350"/>
                    </a:lnTo>
                    <a:lnTo>
                      <a:pt x="451" y="340"/>
                    </a:lnTo>
                    <a:lnTo>
                      <a:pt x="480" y="346"/>
                    </a:lnTo>
                    <a:lnTo>
                      <a:pt x="505" y="327"/>
                    </a:lnTo>
                    <a:lnTo>
                      <a:pt x="524" y="323"/>
                    </a:lnTo>
                    <a:lnTo>
                      <a:pt x="531" y="308"/>
                    </a:lnTo>
                    <a:lnTo>
                      <a:pt x="521" y="271"/>
                    </a:lnTo>
                    <a:lnTo>
                      <a:pt x="521" y="259"/>
                    </a:lnTo>
                    <a:lnTo>
                      <a:pt x="527" y="243"/>
                    </a:lnTo>
                    <a:lnTo>
                      <a:pt x="499" y="0"/>
                    </a:lnTo>
                    <a:close/>
                  </a:path>
                </a:pathLst>
              </a:custGeom>
              <a:solidFill>
                <a:srgbClr val="FAE685"/>
              </a:solidFill>
              <a:ln w="9525">
                <a:noFill/>
                <a:round/>
                <a:headEnd/>
                <a:tailEnd/>
              </a:ln>
            </p:spPr>
            <p:txBody>
              <a:bodyPr>
                <a:prstTxWarp prst="textNoShape">
                  <a:avLst/>
                </a:prstTxWarp>
              </a:bodyPr>
              <a:lstStyle/>
              <a:p>
                <a:endParaRPr lang="en-US">
                  <a:latin typeface="Times New Roman"/>
                  <a:cs typeface="Times New Roman"/>
                </a:endParaRPr>
              </a:p>
            </p:txBody>
          </p:sp>
          <p:sp>
            <p:nvSpPr>
              <p:cNvPr id="474" name="Rectangle 99"/>
              <p:cNvSpPr>
                <a:spLocks noChangeArrowheads="1"/>
              </p:cNvSpPr>
              <p:nvPr/>
            </p:nvSpPr>
            <p:spPr bwMode="auto">
              <a:xfrm>
                <a:off x="2880" y="2784"/>
                <a:ext cx="43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a:cs typeface="Times New Roman"/>
                  </a:rPr>
                  <a:t>St. Louis</a:t>
                </a:r>
                <a:endParaRPr kumimoji="0" lang="en-US" sz="1400" b="0" i="1" dirty="0">
                  <a:solidFill>
                    <a:schemeClr val="tx1"/>
                  </a:solidFill>
                  <a:latin typeface="Times New Roman"/>
                  <a:cs typeface="Times New Roman"/>
                </a:endParaRPr>
              </a:p>
            </p:txBody>
          </p:sp>
          <p:sp>
            <p:nvSpPr>
              <p:cNvPr id="475" name="Freeform 101"/>
              <p:cNvSpPr>
                <a:spLocks/>
              </p:cNvSpPr>
              <p:nvPr/>
            </p:nvSpPr>
            <p:spPr bwMode="auto">
              <a:xfrm>
                <a:off x="2695" y="1796"/>
                <a:ext cx="23" cy="23"/>
              </a:xfrm>
              <a:custGeom>
                <a:avLst/>
                <a:gdLst>
                  <a:gd name="T0" fmla="*/ 11 w 69"/>
                  <a:gd name="T1" fmla="*/ 23 h 70"/>
                  <a:gd name="T2" fmla="*/ 17 w 69"/>
                  <a:gd name="T3" fmla="*/ 21 h 70"/>
                  <a:gd name="T4" fmla="*/ 21 w 69"/>
                  <a:gd name="T5" fmla="*/ 17 h 70"/>
                  <a:gd name="T6" fmla="*/ 23 w 69"/>
                  <a:gd name="T7" fmla="*/ 12 h 70"/>
                  <a:gd name="T8" fmla="*/ 23 w 69"/>
                  <a:gd name="T9" fmla="*/ 12 h 70"/>
                  <a:gd name="T10" fmla="*/ 21 w 69"/>
                  <a:gd name="T11" fmla="*/ 6 h 70"/>
                  <a:gd name="T12" fmla="*/ 17 w 69"/>
                  <a:gd name="T13" fmla="*/ 2 h 70"/>
                  <a:gd name="T14" fmla="*/ 11 w 69"/>
                  <a:gd name="T15" fmla="*/ 0 h 70"/>
                  <a:gd name="T16" fmla="*/ 11 w 69"/>
                  <a:gd name="T17" fmla="*/ 0 h 70"/>
                  <a:gd name="T18" fmla="*/ 6 w 69"/>
                  <a:gd name="T19" fmla="*/ 2 h 70"/>
                  <a:gd name="T20" fmla="*/ 1 w 69"/>
                  <a:gd name="T21" fmla="*/ 6 h 70"/>
                  <a:gd name="T22" fmla="*/ 0 w 69"/>
                  <a:gd name="T23" fmla="*/ 12 h 70"/>
                  <a:gd name="T24" fmla="*/ 0 w 69"/>
                  <a:gd name="T25" fmla="*/ 12 h 70"/>
                  <a:gd name="T26" fmla="*/ 1 w 69"/>
                  <a:gd name="T27" fmla="*/ 17 h 70"/>
                  <a:gd name="T28" fmla="*/ 6 w 69"/>
                  <a:gd name="T29" fmla="*/ 21 h 70"/>
                  <a:gd name="T30" fmla="*/ 11 w 69"/>
                  <a:gd name="T31" fmla="*/ 23 h 70"/>
                  <a:gd name="T32" fmla="*/ 11 w 69"/>
                  <a:gd name="T33" fmla="*/ 23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70"/>
                  <a:gd name="T53" fmla="*/ 69 w 69"/>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70">
                    <a:moveTo>
                      <a:pt x="34" y="70"/>
                    </a:moveTo>
                    <a:lnTo>
                      <a:pt x="51" y="64"/>
                    </a:lnTo>
                    <a:lnTo>
                      <a:pt x="64" y="52"/>
                    </a:lnTo>
                    <a:lnTo>
                      <a:pt x="69" y="35"/>
                    </a:lnTo>
                    <a:lnTo>
                      <a:pt x="64" y="18"/>
                    </a:lnTo>
                    <a:lnTo>
                      <a:pt x="51" y="6"/>
                    </a:lnTo>
                    <a:lnTo>
                      <a:pt x="34" y="0"/>
                    </a:lnTo>
                    <a:lnTo>
                      <a:pt x="18" y="6"/>
                    </a:lnTo>
                    <a:lnTo>
                      <a:pt x="4" y="18"/>
                    </a:lnTo>
                    <a:lnTo>
                      <a:pt x="0" y="35"/>
                    </a:lnTo>
                    <a:lnTo>
                      <a:pt x="4" y="52"/>
                    </a:lnTo>
                    <a:lnTo>
                      <a:pt x="18" y="64"/>
                    </a:lnTo>
                    <a:lnTo>
                      <a:pt x="34" y="70"/>
                    </a:lnTo>
                    <a:close/>
                  </a:path>
                </a:pathLst>
              </a:custGeom>
              <a:solidFill>
                <a:srgbClr val="000000"/>
              </a:solidFill>
              <a:ln w="9525">
                <a:noFill/>
                <a:round/>
                <a:headEnd/>
                <a:tailEnd/>
              </a:ln>
            </p:spPr>
            <p:txBody>
              <a:bodyPr>
                <a:prstTxWarp prst="textNoShape">
                  <a:avLst/>
                </a:prstTxWarp>
              </a:bodyPr>
              <a:lstStyle/>
              <a:p>
                <a:endParaRPr lang="en-US">
                  <a:latin typeface="Times New Roman"/>
                  <a:cs typeface="Times New Roman"/>
                </a:endParaRPr>
              </a:p>
            </p:txBody>
          </p:sp>
          <p:sp>
            <p:nvSpPr>
              <p:cNvPr id="476" name="Freeform 164"/>
              <p:cNvSpPr>
                <a:spLocks/>
              </p:cNvSpPr>
              <p:nvPr/>
            </p:nvSpPr>
            <p:spPr bwMode="auto">
              <a:xfrm>
                <a:off x="2635" y="1675"/>
                <a:ext cx="233" cy="249"/>
              </a:xfrm>
              <a:custGeom>
                <a:avLst/>
                <a:gdLst>
                  <a:gd name="T0" fmla="*/ 206 w 698"/>
                  <a:gd name="T1" fmla="*/ 18 h 748"/>
                  <a:gd name="T2" fmla="*/ 167 w 698"/>
                  <a:gd name="T3" fmla="*/ 23 h 748"/>
                  <a:gd name="T4" fmla="*/ 92 w 698"/>
                  <a:gd name="T5" fmla="*/ 13 h 748"/>
                  <a:gd name="T6" fmla="*/ 3 w 698"/>
                  <a:gd name="T7" fmla="*/ 6 h 748"/>
                  <a:gd name="T8" fmla="*/ 0 w 698"/>
                  <a:gd name="T9" fmla="*/ 17 h 748"/>
                  <a:gd name="T10" fmla="*/ 5 w 698"/>
                  <a:gd name="T11" fmla="*/ 43 h 748"/>
                  <a:gd name="T12" fmla="*/ 23 w 698"/>
                  <a:gd name="T13" fmla="*/ 68 h 748"/>
                  <a:gd name="T14" fmla="*/ 44 w 698"/>
                  <a:gd name="T15" fmla="*/ 86 h 748"/>
                  <a:gd name="T16" fmla="*/ 57 w 698"/>
                  <a:gd name="T17" fmla="*/ 114 h 748"/>
                  <a:gd name="T18" fmla="*/ 67 w 698"/>
                  <a:gd name="T19" fmla="*/ 107 h 748"/>
                  <a:gd name="T20" fmla="*/ 83 w 698"/>
                  <a:gd name="T21" fmla="*/ 118 h 748"/>
                  <a:gd name="T22" fmla="*/ 81 w 698"/>
                  <a:gd name="T23" fmla="*/ 137 h 748"/>
                  <a:gd name="T24" fmla="*/ 69 w 698"/>
                  <a:gd name="T25" fmla="*/ 154 h 748"/>
                  <a:gd name="T26" fmla="*/ 82 w 698"/>
                  <a:gd name="T27" fmla="*/ 172 h 748"/>
                  <a:gd name="T28" fmla="*/ 107 w 698"/>
                  <a:gd name="T29" fmla="*/ 185 h 748"/>
                  <a:gd name="T30" fmla="*/ 126 w 698"/>
                  <a:gd name="T31" fmla="*/ 212 h 748"/>
                  <a:gd name="T32" fmla="*/ 132 w 698"/>
                  <a:gd name="T33" fmla="*/ 221 h 748"/>
                  <a:gd name="T34" fmla="*/ 127 w 698"/>
                  <a:gd name="T35" fmla="*/ 229 h 748"/>
                  <a:gd name="T36" fmla="*/ 141 w 698"/>
                  <a:gd name="T37" fmla="*/ 248 h 748"/>
                  <a:gd name="T38" fmla="*/ 146 w 698"/>
                  <a:gd name="T39" fmla="*/ 245 h 748"/>
                  <a:gd name="T40" fmla="*/ 150 w 698"/>
                  <a:gd name="T41" fmla="*/ 233 h 748"/>
                  <a:gd name="T42" fmla="*/ 167 w 698"/>
                  <a:gd name="T43" fmla="*/ 232 h 748"/>
                  <a:gd name="T44" fmla="*/ 181 w 698"/>
                  <a:gd name="T45" fmla="*/ 240 h 748"/>
                  <a:gd name="T46" fmla="*/ 186 w 698"/>
                  <a:gd name="T47" fmla="*/ 222 h 748"/>
                  <a:gd name="T48" fmla="*/ 190 w 698"/>
                  <a:gd name="T49" fmla="*/ 212 h 748"/>
                  <a:gd name="T50" fmla="*/ 209 w 698"/>
                  <a:gd name="T51" fmla="*/ 205 h 748"/>
                  <a:gd name="T52" fmla="*/ 203 w 698"/>
                  <a:gd name="T53" fmla="*/ 195 h 748"/>
                  <a:gd name="T54" fmla="*/ 206 w 698"/>
                  <a:gd name="T55" fmla="*/ 188 h 748"/>
                  <a:gd name="T56" fmla="*/ 207 w 698"/>
                  <a:gd name="T57" fmla="*/ 183 h 748"/>
                  <a:gd name="T58" fmla="*/ 207 w 698"/>
                  <a:gd name="T59" fmla="*/ 177 h 748"/>
                  <a:gd name="T60" fmla="*/ 210 w 698"/>
                  <a:gd name="T61" fmla="*/ 153 h 748"/>
                  <a:gd name="T62" fmla="*/ 224 w 698"/>
                  <a:gd name="T63" fmla="*/ 133 h 748"/>
                  <a:gd name="T64" fmla="*/ 233 w 698"/>
                  <a:gd name="T65" fmla="*/ 114 h 748"/>
                  <a:gd name="T66" fmla="*/ 224 w 698"/>
                  <a:gd name="T67" fmla="*/ 85 h 748"/>
                  <a:gd name="T68" fmla="*/ 225 w 698"/>
                  <a:gd name="T69" fmla="*/ 69 h 748"/>
                  <a:gd name="T70" fmla="*/ 222 w 698"/>
                  <a:gd name="T71" fmla="*/ 0 h 748"/>
                  <a:gd name="T72" fmla="*/ 222 w 698"/>
                  <a:gd name="T73" fmla="*/ 0 h 74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98"/>
                  <a:gd name="T112" fmla="*/ 0 h 748"/>
                  <a:gd name="T113" fmla="*/ 698 w 698"/>
                  <a:gd name="T114" fmla="*/ 748 h 74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98" h="748">
                    <a:moveTo>
                      <a:pt x="664" y="0"/>
                    </a:moveTo>
                    <a:lnTo>
                      <a:pt x="616" y="54"/>
                    </a:lnTo>
                    <a:lnTo>
                      <a:pt x="547" y="75"/>
                    </a:lnTo>
                    <a:lnTo>
                      <a:pt x="500" y="68"/>
                    </a:lnTo>
                    <a:lnTo>
                      <a:pt x="378" y="36"/>
                    </a:lnTo>
                    <a:lnTo>
                      <a:pt x="277" y="39"/>
                    </a:lnTo>
                    <a:lnTo>
                      <a:pt x="136" y="39"/>
                    </a:lnTo>
                    <a:lnTo>
                      <a:pt x="9" y="18"/>
                    </a:lnTo>
                    <a:lnTo>
                      <a:pt x="9" y="27"/>
                    </a:lnTo>
                    <a:lnTo>
                      <a:pt x="0" y="50"/>
                    </a:lnTo>
                    <a:lnTo>
                      <a:pt x="3" y="92"/>
                    </a:lnTo>
                    <a:lnTo>
                      <a:pt x="16" y="128"/>
                    </a:lnTo>
                    <a:lnTo>
                      <a:pt x="19" y="144"/>
                    </a:lnTo>
                    <a:lnTo>
                      <a:pt x="68" y="203"/>
                    </a:lnTo>
                    <a:lnTo>
                      <a:pt x="119" y="242"/>
                    </a:lnTo>
                    <a:lnTo>
                      <a:pt x="133" y="257"/>
                    </a:lnTo>
                    <a:lnTo>
                      <a:pt x="162" y="336"/>
                    </a:lnTo>
                    <a:lnTo>
                      <a:pt x="171" y="343"/>
                    </a:lnTo>
                    <a:lnTo>
                      <a:pt x="187" y="327"/>
                    </a:lnTo>
                    <a:lnTo>
                      <a:pt x="200" y="320"/>
                    </a:lnTo>
                    <a:lnTo>
                      <a:pt x="242" y="341"/>
                    </a:lnTo>
                    <a:lnTo>
                      <a:pt x="249" y="355"/>
                    </a:lnTo>
                    <a:lnTo>
                      <a:pt x="240" y="381"/>
                    </a:lnTo>
                    <a:lnTo>
                      <a:pt x="243" y="413"/>
                    </a:lnTo>
                    <a:lnTo>
                      <a:pt x="213" y="449"/>
                    </a:lnTo>
                    <a:lnTo>
                      <a:pt x="207" y="462"/>
                    </a:lnTo>
                    <a:lnTo>
                      <a:pt x="217" y="488"/>
                    </a:lnTo>
                    <a:lnTo>
                      <a:pt x="246" y="516"/>
                    </a:lnTo>
                    <a:lnTo>
                      <a:pt x="295" y="547"/>
                    </a:lnTo>
                    <a:lnTo>
                      <a:pt x="320" y="556"/>
                    </a:lnTo>
                    <a:lnTo>
                      <a:pt x="369" y="599"/>
                    </a:lnTo>
                    <a:lnTo>
                      <a:pt x="378" y="637"/>
                    </a:lnTo>
                    <a:lnTo>
                      <a:pt x="394" y="656"/>
                    </a:lnTo>
                    <a:lnTo>
                      <a:pt x="394" y="665"/>
                    </a:lnTo>
                    <a:lnTo>
                      <a:pt x="380" y="679"/>
                    </a:lnTo>
                    <a:lnTo>
                      <a:pt x="380" y="688"/>
                    </a:lnTo>
                    <a:lnTo>
                      <a:pt x="414" y="748"/>
                    </a:lnTo>
                    <a:lnTo>
                      <a:pt x="421" y="744"/>
                    </a:lnTo>
                    <a:lnTo>
                      <a:pt x="423" y="735"/>
                    </a:lnTo>
                    <a:lnTo>
                      <a:pt x="436" y="735"/>
                    </a:lnTo>
                    <a:lnTo>
                      <a:pt x="439" y="741"/>
                    </a:lnTo>
                    <a:lnTo>
                      <a:pt x="449" y="701"/>
                    </a:lnTo>
                    <a:lnTo>
                      <a:pt x="469" y="691"/>
                    </a:lnTo>
                    <a:lnTo>
                      <a:pt x="499" y="696"/>
                    </a:lnTo>
                    <a:lnTo>
                      <a:pt x="521" y="706"/>
                    </a:lnTo>
                    <a:lnTo>
                      <a:pt x="543" y="722"/>
                    </a:lnTo>
                    <a:lnTo>
                      <a:pt x="566" y="711"/>
                    </a:lnTo>
                    <a:lnTo>
                      <a:pt x="556" y="666"/>
                    </a:lnTo>
                    <a:lnTo>
                      <a:pt x="553" y="644"/>
                    </a:lnTo>
                    <a:lnTo>
                      <a:pt x="569" y="636"/>
                    </a:lnTo>
                    <a:lnTo>
                      <a:pt x="621" y="620"/>
                    </a:lnTo>
                    <a:lnTo>
                      <a:pt x="625" y="617"/>
                    </a:lnTo>
                    <a:lnTo>
                      <a:pt x="608" y="594"/>
                    </a:lnTo>
                    <a:lnTo>
                      <a:pt x="608" y="587"/>
                    </a:lnTo>
                    <a:lnTo>
                      <a:pt x="615" y="582"/>
                    </a:lnTo>
                    <a:lnTo>
                      <a:pt x="618" y="565"/>
                    </a:lnTo>
                    <a:lnTo>
                      <a:pt x="625" y="555"/>
                    </a:lnTo>
                    <a:lnTo>
                      <a:pt x="621" y="551"/>
                    </a:lnTo>
                    <a:lnTo>
                      <a:pt x="620" y="542"/>
                    </a:lnTo>
                    <a:lnTo>
                      <a:pt x="620" y="533"/>
                    </a:lnTo>
                    <a:lnTo>
                      <a:pt x="628" y="491"/>
                    </a:lnTo>
                    <a:lnTo>
                      <a:pt x="628" y="459"/>
                    </a:lnTo>
                    <a:lnTo>
                      <a:pt x="656" y="433"/>
                    </a:lnTo>
                    <a:lnTo>
                      <a:pt x="672" y="399"/>
                    </a:lnTo>
                    <a:lnTo>
                      <a:pt x="673" y="384"/>
                    </a:lnTo>
                    <a:lnTo>
                      <a:pt x="698" y="343"/>
                    </a:lnTo>
                    <a:lnTo>
                      <a:pt x="691" y="294"/>
                    </a:lnTo>
                    <a:lnTo>
                      <a:pt x="670" y="255"/>
                    </a:lnTo>
                    <a:lnTo>
                      <a:pt x="677" y="228"/>
                    </a:lnTo>
                    <a:lnTo>
                      <a:pt x="673" y="208"/>
                    </a:lnTo>
                    <a:lnTo>
                      <a:pt x="680" y="199"/>
                    </a:lnTo>
                    <a:lnTo>
                      <a:pt x="664"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77" name="Freeform 165"/>
              <p:cNvSpPr>
                <a:spLocks/>
              </p:cNvSpPr>
              <p:nvPr/>
            </p:nvSpPr>
            <p:spPr bwMode="auto">
              <a:xfrm>
                <a:off x="2463" y="1664"/>
                <a:ext cx="326" cy="338"/>
              </a:xfrm>
              <a:custGeom>
                <a:avLst/>
                <a:gdLst>
                  <a:gd name="T0" fmla="*/ 75 w 978"/>
                  <a:gd name="T1" fmla="*/ 26 h 1013"/>
                  <a:gd name="T2" fmla="*/ 27 w 978"/>
                  <a:gd name="T3" fmla="*/ 78 h 1013"/>
                  <a:gd name="T4" fmla="*/ 0 w 978"/>
                  <a:gd name="T5" fmla="*/ 118 h 1013"/>
                  <a:gd name="T6" fmla="*/ 2 w 978"/>
                  <a:gd name="T7" fmla="*/ 311 h 1013"/>
                  <a:gd name="T8" fmla="*/ 262 w 978"/>
                  <a:gd name="T9" fmla="*/ 302 h 1013"/>
                  <a:gd name="T10" fmla="*/ 271 w 978"/>
                  <a:gd name="T11" fmla="*/ 313 h 1013"/>
                  <a:gd name="T12" fmla="*/ 261 w 978"/>
                  <a:gd name="T13" fmla="*/ 325 h 1013"/>
                  <a:gd name="T14" fmla="*/ 254 w 978"/>
                  <a:gd name="T15" fmla="*/ 338 h 1013"/>
                  <a:gd name="T16" fmla="*/ 297 w 978"/>
                  <a:gd name="T17" fmla="*/ 324 h 1013"/>
                  <a:gd name="T18" fmla="*/ 298 w 978"/>
                  <a:gd name="T19" fmla="*/ 308 h 1013"/>
                  <a:gd name="T20" fmla="*/ 306 w 978"/>
                  <a:gd name="T21" fmla="*/ 292 h 1013"/>
                  <a:gd name="T22" fmla="*/ 317 w 978"/>
                  <a:gd name="T23" fmla="*/ 290 h 1013"/>
                  <a:gd name="T24" fmla="*/ 326 w 978"/>
                  <a:gd name="T25" fmla="*/ 270 h 1013"/>
                  <a:gd name="T26" fmla="*/ 321 w 978"/>
                  <a:gd name="T27" fmla="*/ 260 h 1013"/>
                  <a:gd name="T28" fmla="*/ 318 w 978"/>
                  <a:gd name="T29" fmla="*/ 258 h 1013"/>
                  <a:gd name="T30" fmla="*/ 313 w 978"/>
                  <a:gd name="T31" fmla="*/ 256 h 1013"/>
                  <a:gd name="T32" fmla="*/ 310 w 978"/>
                  <a:gd name="T33" fmla="*/ 260 h 1013"/>
                  <a:gd name="T34" fmla="*/ 298 w 978"/>
                  <a:gd name="T35" fmla="*/ 237 h 1013"/>
                  <a:gd name="T36" fmla="*/ 303 w 978"/>
                  <a:gd name="T37" fmla="*/ 230 h 1013"/>
                  <a:gd name="T38" fmla="*/ 295 w 978"/>
                  <a:gd name="T39" fmla="*/ 211 h 1013"/>
                  <a:gd name="T40" fmla="*/ 270 w 978"/>
                  <a:gd name="T41" fmla="*/ 193 h 1013"/>
                  <a:gd name="T42" fmla="*/ 244 w 978"/>
                  <a:gd name="T43" fmla="*/ 174 h 1013"/>
                  <a:gd name="T44" fmla="*/ 243 w 978"/>
                  <a:gd name="T45" fmla="*/ 160 h 1013"/>
                  <a:gd name="T46" fmla="*/ 252 w 978"/>
                  <a:gd name="T47" fmla="*/ 138 h 1013"/>
                  <a:gd name="T48" fmla="*/ 252 w 978"/>
                  <a:gd name="T49" fmla="*/ 124 h 1013"/>
                  <a:gd name="T50" fmla="*/ 234 w 978"/>
                  <a:gd name="T51" fmla="*/ 120 h 1013"/>
                  <a:gd name="T52" fmla="*/ 226 w 978"/>
                  <a:gd name="T53" fmla="*/ 123 h 1013"/>
                  <a:gd name="T54" fmla="*/ 211 w 978"/>
                  <a:gd name="T55" fmla="*/ 91 h 1013"/>
                  <a:gd name="T56" fmla="*/ 178 w 978"/>
                  <a:gd name="T57" fmla="*/ 59 h 1013"/>
                  <a:gd name="T58" fmla="*/ 173 w 978"/>
                  <a:gd name="T59" fmla="*/ 41 h 1013"/>
                  <a:gd name="T60" fmla="*/ 175 w 978"/>
                  <a:gd name="T61" fmla="*/ 20 h 1013"/>
                  <a:gd name="T62" fmla="*/ 158 w 978"/>
                  <a:gd name="T63" fmla="*/ 0 h 1013"/>
                  <a:gd name="T64" fmla="*/ 77 w 978"/>
                  <a:gd name="T65" fmla="*/ 2 h 10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78"/>
                  <a:gd name="T100" fmla="*/ 0 h 1013"/>
                  <a:gd name="T101" fmla="*/ 978 w 978"/>
                  <a:gd name="T102" fmla="*/ 1013 h 10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78" h="1013">
                    <a:moveTo>
                      <a:pt x="230" y="7"/>
                    </a:moveTo>
                    <a:lnTo>
                      <a:pt x="226" y="79"/>
                    </a:lnTo>
                    <a:lnTo>
                      <a:pt x="148" y="176"/>
                    </a:lnTo>
                    <a:lnTo>
                      <a:pt x="82" y="234"/>
                    </a:lnTo>
                    <a:lnTo>
                      <a:pt x="21" y="331"/>
                    </a:lnTo>
                    <a:lnTo>
                      <a:pt x="0" y="355"/>
                    </a:lnTo>
                    <a:lnTo>
                      <a:pt x="5" y="821"/>
                    </a:lnTo>
                    <a:lnTo>
                      <a:pt x="7" y="932"/>
                    </a:lnTo>
                    <a:lnTo>
                      <a:pt x="791" y="897"/>
                    </a:lnTo>
                    <a:lnTo>
                      <a:pt x="787" y="906"/>
                    </a:lnTo>
                    <a:lnTo>
                      <a:pt x="805" y="918"/>
                    </a:lnTo>
                    <a:lnTo>
                      <a:pt x="812" y="938"/>
                    </a:lnTo>
                    <a:lnTo>
                      <a:pt x="809" y="954"/>
                    </a:lnTo>
                    <a:lnTo>
                      <a:pt x="784" y="974"/>
                    </a:lnTo>
                    <a:lnTo>
                      <a:pt x="764" y="997"/>
                    </a:lnTo>
                    <a:lnTo>
                      <a:pt x="761" y="1013"/>
                    </a:lnTo>
                    <a:lnTo>
                      <a:pt x="881" y="1004"/>
                    </a:lnTo>
                    <a:lnTo>
                      <a:pt x="890" y="971"/>
                    </a:lnTo>
                    <a:lnTo>
                      <a:pt x="886" y="959"/>
                    </a:lnTo>
                    <a:lnTo>
                      <a:pt x="895" y="922"/>
                    </a:lnTo>
                    <a:lnTo>
                      <a:pt x="909" y="890"/>
                    </a:lnTo>
                    <a:lnTo>
                      <a:pt x="919" y="874"/>
                    </a:lnTo>
                    <a:lnTo>
                      <a:pt x="942" y="864"/>
                    </a:lnTo>
                    <a:lnTo>
                      <a:pt x="951" y="870"/>
                    </a:lnTo>
                    <a:lnTo>
                      <a:pt x="961" y="863"/>
                    </a:lnTo>
                    <a:lnTo>
                      <a:pt x="978" y="808"/>
                    </a:lnTo>
                    <a:lnTo>
                      <a:pt x="971" y="786"/>
                    </a:lnTo>
                    <a:lnTo>
                      <a:pt x="962" y="780"/>
                    </a:lnTo>
                    <a:lnTo>
                      <a:pt x="957" y="776"/>
                    </a:lnTo>
                    <a:lnTo>
                      <a:pt x="954" y="773"/>
                    </a:lnTo>
                    <a:lnTo>
                      <a:pt x="951" y="767"/>
                    </a:lnTo>
                    <a:lnTo>
                      <a:pt x="938" y="767"/>
                    </a:lnTo>
                    <a:lnTo>
                      <a:pt x="936" y="776"/>
                    </a:lnTo>
                    <a:lnTo>
                      <a:pt x="929" y="780"/>
                    </a:lnTo>
                    <a:lnTo>
                      <a:pt x="895" y="720"/>
                    </a:lnTo>
                    <a:lnTo>
                      <a:pt x="895" y="711"/>
                    </a:lnTo>
                    <a:lnTo>
                      <a:pt x="909" y="697"/>
                    </a:lnTo>
                    <a:lnTo>
                      <a:pt x="909" y="688"/>
                    </a:lnTo>
                    <a:lnTo>
                      <a:pt x="893" y="669"/>
                    </a:lnTo>
                    <a:lnTo>
                      <a:pt x="884" y="631"/>
                    </a:lnTo>
                    <a:lnTo>
                      <a:pt x="835" y="588"/>
                    </a:lnTo>
                    <a:lnTo>
                      <a:pt x="810" y="579"/>
                    </a:lnTo>
                    <a:lnTo>
                      <a:pt x="761" y="548"/>
                    </a:lnTo>
                    <a:lnTo>
                      <a:pt x="732" y="520"/>
                    </a:lnTo>
                    <a:lnTo>
                      <a:pt x="722" y="494"/>
                    </a:lnTo>
                    <a:lnTo>
                      <a:pt x="728" y="481"/>
                    </a:lnTo>
                    <a:lnTo>
                      <a:pt x="758" y="445"/>
                    </a:lnTo>
                    <a:lnTo>
                      <a:pt x="755" y="413"/>
                    </a:lnTo>
                    <a:lnTo>
                      <a:pt x="764" y="387"/>
                    </a:lnTo>
                    <a:lnTo>
                      <a:pt x="757" y="373"/>
                    </a:lnTo>
                    <a:lnTo>
                      <a:pt x="715" y="352"/>
                    </a:lnTo>
                    <a:lnTo>
                      <a:pt x="702" y="359"/>
                    </a:lnTo>
                    <a:lnTo>
                      <a:pt x="686" y="375"/>
                    </a:lnTo>
                    <a:lnTo>
                      <a:pt x="677" y="368"/>
                    </a:lnTo>
                    <a:lnTo>
                      <a:pt x="648" y="289"/>
                    </a:lnTo>
                    <a:lnTo>
                      <a:pt x="634" y="274"/>
                    </a:lnTo>
                    <a:lnTo>
                      <a:pt x="583" y="235"/>
                    </a:lnTo>
                    <a:lnTo>
                      <a:pt x="534" y="176"/>
                    </a:lnTo>
                    <a:lnTo>
                      <a:pt x="531" y="160"/>
                    </a:lnTo>
                    <a:lnTo>
                      <a:pt x="518" y="124"/>
                    </a:lnTo>
                    <a:lnTo>
                      <a:pt x="515" y="82"/>
                    </a:lnTo>
                    <a:lnTo>
                      <a:pt x="524" y="59"/>
                    </a:lnTo>
                    <a:lnTo>
                      <a:pt x="524" y="50"/>
                    </a:lnTo>
                    <a:lnTo>
                      <a:pt x="473" y="0"/>
                    </a:lnTo>
                    <a:lnTo>
                      <a:pt x="230" y="7"/>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78" name="Freeform 166"/>
              <p:cNvSpPr>
                <a:spLocks/>
              </p:cNvSpPr>
              <p:nvPr/>
            </p:nvSpPr>
            <p:spPr bwMode="auto">
              <a:xfrm>
                <a:off x="2466" y="1963"/>
                <a:ext cx="291" cy="267"/>
              </a:xfrm>
              <a:custGeom>
                <a:avLst/>
                <a:gdLst>
                  <a:gd name="T0" fmla="*/ 0 w 874"/>
                  <a:gd name="T1" fmla="*/ 12 h 802"/>
                  <a:gd name="T2" fmla="*/ 261 w 874"/>
                  <a:gd name="T3" fmla="*/ 0 h 802"/>
                  <a:gd name="T4" fmla="*/ 260 w 874"/>
                  <a:gd name="T5" fmla="*/ 3 h 802"/>
                  <a:gd name="T6" fmla="*/ 266 w 874"/>
                  <a:gd name="T7" fmla="*/ 7 h 802"/>
                  <a:gd name="T8" fmla="*/ 268 w 874"/>
                  <a:gd name="T9" fmla="*/ 14 h 802"/>
                  <a:gd name="T10" fmla="*/ 267 w 874"/>
                  <a:gd name="T11" fmla="*/ 19 h 802"/>
                  <a:gd name="T12" fmla="*/ 259 w 874"/>
                  <a:gd name="T13" fmla="*/ 26 h 802"/>
                  <a:gd name="T14" fmla="*/ 252 w 874"/>
                  <a:gd name="T15" fmla="*/ 33 h 802"/>
                  <a:gd name="T16" fmla="*/ 251 w 874"/>
                  <a:gd name="T17" fmla="*/ 39 h 802"/>
                  <a:gd name="T18" fmla="*/ 291 w 874"/>
                  <a:gd name="T19" fmla="*/ 36 h 802"/>
                  <a:gd name="T20" fmla="*/ 289 w 874"/>
                  <a:gd name="T21" fmla="*/ 39 h 802"/>
                  <a:gd name="T22" fmla="*/ 290 w 874"/>
                  <a:gd name="T23" fmla="*/ 43 h 802"/>
                  <a:gd name="T24" fmla="*/ 288 w 874"/>
                  <a:gd name="T25" fmla="*/ 49 h 802"/>
                  <a:gd name="T26" fmla="*/ 280 w 874"/>
                  <a:gd name="T27" fmla="*/ 57 h 802"/>
                  <a:gd name="T28" fmla="*/ 277 w 874"/>
                  <a:gd name="T29" fmla="*/ 72 h 802"/>
                  <a:gd name="T30" fmla="*/ 270 w 874"/>
                  <a:gd name="T31" fmla="*/ 82 h 802"/>
                  <a:gd name="T32" fmla="*/ 271 w 874"/>
                  <a:gd name="T33" fmla="*/ 92 h 802"/>
                  <a:gd name="T34" fmla="*/ 270 w 874"/>
                  <a:gd name="T35" fmla="*/ 105 h 802"/>
                  <a:gd name="T36" fmla="*/ 268 w 874"/>
                  <a:gd name="T37" fmla="*/ 106 h 802"/>
                  <a:gd name="T38" fmla="*/ 262 w 874"/>
                  <a:gd name="T39" fmla="*/ 112 h 802"/>
                  <a:gd name="T40" fmla="*/ 261 w 874"/>
                  <a:gd name="T41" fmla="*/ 116 h 802"/>
                  <a:gd name="T42" fmla="*/ 250 w 874"/>
                  <a:gd name="T43" fmla="*/ 126 h 802"/>
                  <a:gd name="T44" fmla="*/ 246 w 874"/>
                  <a:gd name="T45" fmla="*/ 137 h 802"/>
                  <a:gd name="T46" fmla="*/ 247 w 874"/>
                  <a:gd name="T47" fmla="*/ 149 h 802"/>
                  <a:gd name="T48" fmla="*/ 245 w 874"/>
                  <a:gd name="T49" fmla="*/ 155 h 802"/>
                  <a:gd name="T50" fmla="*/ 234 w 874"/>
                  <a:gd name="T51" fmla="*/ 162 h 802"/>
                  <a:gd name="T52" fmla="*/ 226 w 874"/>
                  <a:gd name="T53" fmla="*/ 173 h 802"/>
                  <a:gd name="T54" fmla="*/ 224 w 874"/>
                  <a:gd name="T55" fmla="*/ 176 h 802"/>
                  <a:gd name="T56" fmla="*/ 224 w 874"/>
                  <a:gd name="T57" fmla="*/ 186 h 802"/>
                  <a:gd name="T58" fmla="*/ 218 w 874"/>
                  <a:gd name="T59" fmla="*/ 192 h 802"/>
                  <a:gd name="T60" fmla="*/ 218 w 874"/>
                  <a:gd name="T61" fmla="*/ 200 h 802"/>
                  <a:gd name="T62" fmla="*/ 215 w 874"/>
                  <a:gd name="T63" fmla="*/ 209 h 802"/>
                  <a:gd name="T64" fmla="*/ 209 w 874"/>
                  <a:gd name="T65" fmla="*/ 219 h 802"/>
                  <a:gd name="T66" fmla="*/ 211 w 874"/>
                  <a:gd name="T67" fmla="*/ 230 h 802"/>
                  <a:gd name="T68" fmla="*/ 217 w 874"/>
                  <a:gd name="T69" fmla="*/ 237 h 802"/>
                  <a:gd name="T70" fmla="*/ 217 w 874"/>
                  <a:gd name="T71" fmla="*/ 244 h 802"/>
                  <a:gd name="T72" fmla="*/ 220 w 874"/>
                  <a:gd name="T73" fmla="*/ 246 h 802"/>
                  <a:gd name="T74" fmla="*/ 220 w 874"/>
                  <a:gd name="T75" fmla="*/ 249 h 802"/>
                  <a:gd name="T76" fmla="*/ 216 w 874"/>
                  <a:gd name="T77" fmla="*/ 252 h 802"/>
                  <a:gd name="T78" fmla="*/ 215 w 874"/>
                  <a:gd name="T79" fmla="*/ 258 h 802"/>
                  <a:gd name="T80" fmla="*/ 215 w 874"/>
                  <a:gd name="T81" fmla="*/ 262 h 802"/>
                  <a:gd name="T82" fmla="*/ 38 w 874"/>
                  <a:gd name="T83" fmla="*/ 267 h 802"/>
                  <a:gd name="T84" fmla="*/ 38 w 874"/>
                  <a:gd name="T85" fmla="*/ 228 h 802"/>
                  <a:gd name="T86" fmla="*/ 29 w 874"/>
                  <a:gd name="T87" fmla="*/ 226 h 802"/>
                  <a:gd name="T88" fmla="*/ 21 w 874"/>
                  <a:gd name="T89" fmla="*/ 229 h 802"/>
                  <a:gd name="T90" fmla="*/ 18 w 874"/>
                  <a:gd name="T91" fmla="*/ 229 h 802"/>
                  <a:gd name="T92" fmla="*/ 9 w 874"/>
                  <a:gd name="T93" fmla="*/ 221 h 802"/>
                  <a:gd name="T94" fmla="*/ 10 w 874"/>
                  <a:gd name="T95" fmla="*/ 92 h 802"/>
                  <a:gd name="T96" fmla="*/ 0 w 874"/>
                  <a:gd name="T97" fmla="*/ 12 h 802"/>
                  <a:gd name="T98" fmla="*/ 0 w 874"/>
                  <a:gd name="T99" fmla="*/ 12 h 802"/>
                  <a:gd name="T100" fmla="*/ 0 w 874"/>
                  <a:gd name="T101" fmla="*/ 12 h 8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74"/>
                  <a:gd name="T154" fmla="*/ 0 h 802"/>
                  <a:gd name="T155" fmla="*/ 874 w 874"/>
                  <a:gd name="T156" fmla="*/ 802 h 80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74" h="802">
                    <a:moveTo>
                      <a:pt x="0" y="35"/>
                    </a:moveTo>
                    <a:lnTo>
                      <a:pt x="784" y="0"/>
                    </a:lnTo>
                    <a:lnTo>
                      <a:pt x="780" y="9"/>
                    </a:lnTo>
                    <a:lnTo>
                      <a:pt x="798" y="21"/>
                    </a:lnTo>
                    <a:lnTo>
                      <a:pt x="805" y="41"/>
                    </a:lnTo>
                    <a:lnTo>
                      <a:pt x="802" y="57"/>
                    </a:lnTo>
                    <a:lnTo>
                      <a:pt x="777" y="77"/>
                    </a:lnTo>
                    <a:lnTo>
                      <a:pt x="757" y="100"/>
                    </a:lnTo>
                    <a:lnTo>
                      <a:pt x="754" y="116"/>
                    </a:lnTo>
                    <a:lnTo>
                      <a:pt x="874" y="107"/>
                    </a:lnTo>
                    <a:lnTo>
                      <a:pt x="867" y="118"/>
                    </a:lnTo>
                    <a:lnTo>
                      <a:pt x="870" y="128"/>
                    </a:lnTo>
                    <a:lnTo>
                      <a:pt x="864" y="148"/>
                    </a:lnTo>
                    <a:lnTo>
                      <a:pt x="841" y="171"/>
                    </a:lnTo>
                    <a:lnTo>
                      <a:pt x="832" y="216"/>
                    </a:lnTo>
                    <a:lnTo>
                      <a:pt x="810" y="246"/>
                    </a:lnTo>
                    <a:lnTo>
                      <a:pt x="814" y="276"/>
                    </a:lnTo>
                    <a:lnTo>
                      <a:pt x="812" y="315"/>
                    </a:lnTo>
                    <a:lnTo>
                      <a:pt x="805" y="318"/>
                    </a:lnTo>
                    <a:lnTo>
                      <a:pt x="786" y="336"/>
                    </a:lnTo>
                    <a:lnTo>
                      <a:pt x="784" y="347"/>
                    </a:lnTo>
                    <a:lnTo>
                      <a:pt x="750" y="379"/>
                    </a:lnTo>
                    <a:lnTo>
                      <a:pt x="738" y="412"/>
                    </a:lnTo>
                    <a:lnTo>
                      <a:pt x="741" y="448"/>
                    </a:lnTo>
                    <a:lnTo>
                      <a:pt x="735" y="467"/>
                    </a:lnTo>
                    <a:lnTo>
                      <a:pt x="703" y="487"/>
                    </a:lnTo>
                    <a:lnTo>
                      <a:pt x="680" y="519"/>
                    </a:lnTo>
                    <a:lnTo>
                      <a:pt x="672" y="529"/>
                    </a:lnTo>
                    <a:lnTo>
                      <a:pt x="672" y="558"/>
                    </a:lnTo>
                    <a:lnTo>
                      <a:pt x="656" y="577"/>
                    </a:lnTo>
                    <a:lnTo>
                      <a:pt x="656" y="600"/>
                    </a:lnTo>
                    <a:lnTo>
                      <a:pt x="646" y="629"/>
                    </a:lnTo>
                    <a:lnTo>
                      <a:pt x="627" y="659"/>
                    </a:lnTo>
                    <a:lnTo>
                      <a:pt x="635" y="691"/>
                    </a:lnTo>
                    <a:lnTo>
                      <a:pt x="651" y="711"/>
                    </a:lnTo>
                    <a:lnTo>
                      <a:pt x="653" y="733"/>
                    </a:lnTo>
                    <a:lnTo>
                      <a:pt x="660" y="740"/>
                    </a:lnTo>
                    <a:lnTo>
                      <a:pt x="660" y="749"/>
                    </a:lnTo>
                    <a:lnTo>
                      <a:pt x="650" y="756"/>
                    </a:lnTo>
                    <a:lnTo>
                      <a:pt x="646" y="775"/>
                    </a:lnTo>
                    <a:lnTo>
                      <a:pt x="646" y="786"/>
                    </a:lnTo>
                    <a:lnTo>
                      <a:pt x="114" y="802"/>
                    </a:lnTo>
                    <a:lnTo>
                      <a:pt x="114" y="685"/>
                    </a:lnTo>
                    <a:lnTo>
                      <a:pt x="87" y="678"/>
                    </a:lnTo>
                    <a:lnTo>
                      <a:pt x="62" y="688"/>
                    </a:lnTo>
                    <a:lnTo>
                      <a:pt x="53" y="687"/>
                    </a:lnTo>
                    <a:lnTo>
                      <a:pt x="26" y="665"/>
                    </a:lnTo>
                    <a:lnTo>
                      <a:pt x="30" y="276"/>
                    </a:lnTo>
                    <a:lnTo>
                      <a:pt x="0" y="35"/>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79" name="Freeform 167"/>
              <p:cNvSpPr>
                <a:spLocks/>
              </p:cNvSpPr>
              <p:nvPr/>
            </p:nvSpPr>
            <p:spPr bwMode="auto">
              <a:xfrm>
                <a:off x="2675" y="2066"/>
                <a:ext cx="182" cy="169"/>
              </a:xfrm>
              <a:custGeom>
                <a:avLst/>
                <a:gdLst>
                  <a:gd name="T0" fmla="*/ 178 w 548"/>
                  <a:gd name="T1" fmla="*/ 169 h 506"/>
                  <a:gd name="T2" fmla="*/ 182 w 548"/>
                  <a:gd name="T3" fmla="*/ 6 h 506"/>
                  <a:gd name="T4" fmla="*/ 176 w 548"/>
                  <a:gd name="T5" fmla="*/ 0 h 506"/>
                  <a:gd name="T6" fmla="*/ 53 w 548"/>
                  <a:gd name="T7" fmla="*/ 9 h 506"/>
                  <a:gd name="T8" fmla="*/ 52 w 548"/>
                  <a:gd name="T9" fmla="*/ 12 h 506"/>
                  <a:gd name="T10" fmla="*/ 41 w 548"/>
                  <a:gd name="T11" fmla="*/ 23 h 506"/>
                  <a:gd name="T12" fmla="*/ 37 w 548"/>
                  <a:gd name="T13" fmla="*/ 34 h 506"/>
                  <a:gd name="T14" fmla="*/ 38 w 548"/>
                  <a:gd name="T15" fmla="*/ 46 h 506"/>
                  <a:gd name="T16" fmla="*/ 36 w 548"/>
                  <a:gd name="T17" fmla="*/ 52 h 506"/>
                  <a:gd name="T18" fmla="*/ 25 w 548"/>
                  <a:gd name="T19" fmla="*/ 59 h 506"/>
                  <a:gd name="T20" fmla="*/ 18 w 548"/>
                  <a:gd name="T21" fmla="*/ 70 h 506"/>
                  <a:gd name="T22" fmla="*/ 15 w 548"/>
                  <a:gd name="T23" fmla="*/ 73 h 506"/>
                  <a:gd name="T24" fmla="*/ 15 w 548"/>
                  <a:gd name="T25" fmla="*/ 83 h 506"/>
                  <a:gd name="T26" fmla="*/ 10 w 548"/>
                  <a:gd name="T27" fmla="*/ 89 h 506"/>
                  <a:gd name="T28" fmla="*/ 10 w 548"/>
                  <a:gd name="T29" fmla="*/ 97 h 506"/>
                  <a:gd name="T30" fmla="*/ 6 w 548"/>
                  <a:gd name="T31" fmla="*/ 107 h 506"/>
                  <a:gd name="T32" fmla="*/ 0 w 548"/>
                  <a:gd name="T33" fmla="*/ 117 h 506"/>
                  <a:gd name="T34" fmla="*/ 3 w 548"/>
                  <a:gd name="T35" fmla="*/ 127 h 506"/>
                  <a:gd name="T36" fmla="*/ 8 w 548"/>
                  <a:gd name="T37" fmla="*/ 134 h 506"/>
                  <a:gd name="T38" fmla="*/ 9 w 548"/>
                  <a:gd name="T39" fmla="*/ 141 h 506"/>
                  <a:gd name="T40" fmla="*/ 11 w 548"/>
                  <a:gd name="T41" fmla="*/ 144 h 506"/>
                  <a:gd name="T42" fmla="*/ 11 w 548"/>
                  <a:gd name="T43" fmla="*/ 147 h 506"/>
                  <a:gd name="T44" fmla="*/ 8 w 548"/>
                  <a:gd name="T45" fmla="*/ 149 h 506"/>
                  <a:gd name="T46" fmla="*/ 178 w 548"/>
                  <a:gd name="T47" fmla="*/ 169 h 506"/>
                  <a:gd name="T48" fmla="*/ 178 w 548"/>
                  <a:gd name="T49" fmla="*/ 169 h 506"/>
                  <a:gd name="T50" fmla="*/ 178 w 548"/>
                  <a:gd name="T51" fmla="*/ 169 h 5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8"/>
                  <a:gd name="T79" fmla="*/ 0 h 506"/>
                  <a:gd name="T80" fmla="*/ 548 w 548"/>
                  <a:gd name="T81" fmla="*/ 506 h 5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8" h="506">
                    <a:moveTo>
                      <a:pt x="537" y="506"/>
                    </a:moveTo>
                    <a:lnTo>
                      <a:pt x="548" y="18"/>
                    </a:lnTo>
                    <a:lnTo>
                      <a:pt x="531" y="0"/>
                    </a:lnTo>
                    <a:lnTo>
                      <a:pt x="159" y="26"/>
                    </a:lnTo>
                    <a:lnTo>
                      <a:pt x="157" y="37"/>
                    </a:lnTo>
                    <a:lnTo>
                      <a:pt x="123" y="69"/>
                    </a:lnTo>
                    <a:lnTo>
                      <a:pt x="111" y="102"/>
                    </a:lnTo>
                    <a:lnTo>
                      <a:pt x="114" y="138"/>
                    </a:lnTo>
                    <a:lnTo>
                      <a:pt x="108" y="157"/>
                    </a:lnTo>
                    <a:lnTo>
                      <a:pt x="76" y="177"/>
                    </a:lnTo>
                    <a:lnTo>
                      <a:pt x="53" y="209"/>
                    </a:lnTo>
                    <a:lnTo>
                      <a:pt x="45" y="219"/>
                    </a:lnTo>
                    <a:lnTo>
                      <a:pt x="45" y="248"/>
                    </a:lnTo>
                    <a:lnTo>
                      <a:pt x="29" y="267"/>
                    </a:lnTo>
                    <a:lnTo>
                      <a:pt x="29" y="290"/>
                    </a:lnTo>
                    <a:lnTo>
                      <a:pt x="19" y="319"/>
                    </a:lnTo>
                    <a:lnTo>
                      <a:pt x="0" y="349"/>
                    </a:lnTo>
                    <a:lnTo>
                      <a:pt x="8" y="381"/>
                    </a:lnTo>
                    <a:lnTo>
                      <a:pt x="24" y="401"/>
                    </a:lnTo>
                    <a:lnTo>
                      <a:pt x="26" y="423"/>
                    </a:lnTo>
                    <a:lnTo>
                      <a:pt x="33" y="430"/>
                    </a:lnTo>
                    <a:lnTo>
                      <a:pt x="33" y="439"/>
                    </a:lnTo>
                    <a:lnTo>
                      <a:pt x="23" y="446"/>
                    </a:lnTo>
                    <a:lnTo>
                      <a:pt x="537" y="506"/>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80" name="Freeform 168"/>
              <p:cNvSpPr>
                <a:spLocks/>
              </p:cNvSpPr>
              <p:nvPr/>
            </p:nvSpPr>
            <p:spPr bwMode="auto">
              <a:xfrm>
                <a:off x="2728" y="1940"/>
                <a:ext cx="181" cy="135"/>
              </a:xfrm>
              <a:custGeom>
                <a:avLst/>
                <a:gdLst>
                  <a:gd name="T0" fmla="*/ 181 w 543"/>
                  <a:gd name="T1" fmla="*/ 0 h 404"/>
                  <a:gd name="T2" fmla="*/ 136 w 543"/>
                  <a:gd name="T3" fmla="*/ 4 h 404"/>
                  <a:gd name="T4" fmla="*/ 131 w 543"/>
                  <a:gd name="T5" fmla="*/ 2 h 404"/>
                  <a:gd name="T6" fmla="*/ 122 w 543"/>
                  <a:gd name="T7" fmla="*/ 3 h 404"/>
                  <a:gd name="T8" fmla="*/ 124 w 543"/>
                  <a:gd name="T9" fmla="*/ 6 h 404"/>
                  <a:gd name="T10" fmla="*/ 124 w 543"/>
                  <a:gd name="T11" fmla="*/ 14 h 404"/>
                  <a:gd name="T12" fmla="*/ 39 w 543"/>
                  <a:gd name="T13" fmla="*/ 20 h 404"/>
                  <a:gd name="T14" fmla="*/ 34 w 543"/>
                  <a:gd name="T15" fmla="*/ 31 h 404"/>
                  <a:gd name="T16" fmla="*/ 31 w 543"/>
                  <a:gd name="T17" fmla="*/ 43 h 404"/>
                  <a:gd name="T18" fmla="*/ 32 w 543"/>
                  <a:gd name="T19" fmla="*/ 47 h 404"/>
                  <a:gd name="T20" fmla="*/ 29 w 543"/>
                  <a:gd name="T21" fmla="*/ 58 h 404"/>
                  <a:gd name="T22" fmla="*/ 27 w 543"/>
                  <a:gd name="T23" fmla="*/ 62 h 404"/>
                  <a:gd name="T24" fmla="*/ 28 w 543"/>
                  <a:gd name="T25" fmla="*/ 65 h 404"/>
                  <a:gd name="T26" fmla="*/ 26 w 543"/>
                  <a:gd name="T27" fmla="*/ 72 h 404"/>
                  <a:gd name="T28" fmla="*/ 18 w 543"/>
                  <a:gd name="T29" fmla="*/ 80 h 404"/>
                  <a:gd name="T30" fmla="*/ 15 w 543"/>
                  <a:gd name="T31" fmla="*/ 95 h 404"/>
                  <a:gd name="T32" fmla="*/ 8 w 543"/>
                  <a:gd name="T33" fmla="*/ 105 h 404"/>
                  <a:gd name="T34" fmla="*/ 9 w 543"/>
                  <a:gd name="T35" fmla="*/ 115 h 404"/>
                  <a:gd name="T36" fmla="*/ 9 w 543"/>
                  <a:gd name="T37" fmla="*/ 128 h 404"/>
                  <a:gd name="T38" fmla="*/ 6 w 543"/>
                  <a:gd name="T39" fmla="*/ 129 h 404"/>
                  <a:gd name="T40" fmla="*/ 0 w 543"/>
                  <a:gd name="T41" fmla="*/ 135 h 404"/>
                  <a:gd name="T42" fmla="*/ 124 w 543"/>
                  <a:gd name="T43" fmla="*/ 126 h 404"/>
                  <a:gd name="T44" fmla="*/ 113 w 543"/>
                  <a:gd name="T45" fmla="*/ 84 h 404"/>
                  <a:gd name="T46" fmla="*/ 160 w 543"/>
                  <a:gd name="T47" fmla="*/ 41 h 404"/>
                  <a:gd name="T48" fmla="*/ 153 w 543"/>
                  <a:gd name="T49" fmla="*/ 23 h 404"/>
                  <a:gd name="T50" fmla="*/ 181 w 543"/>
                  <a:gd name="T51" fmla="*/ 0 h 404"/>
                  <a:gd name="T52" fmla="*/ 181 w 543"/>
                  <a:gd name="T53" fmla="*/ 0 h 404"/>
                  <a:gd name="T54" fmla="*/ 181 w 543"/>
                  <a:gd name="T55" fmla="*/ 0 h 40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43"/>
                  <a:gd name="T85" fmla="*/ 0 h 404"/>
                  <a:gd name="T86" fmla="*/ 543 w 543"/>
                  <a:gd name="T87" fmla="*/ 404 h 40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43" h="404">
                    <a:moveTo>
                      <a:pt x="543" y="0"/>
                    </a:moveTo>
                    <a:lnTo>
                      <a:pt x="407" y="13"/>
                    </a:lnTo>
                    <a:lnTo>
                      <a:pt x="394" y="5"/>
                    </a:lnTo>
                    <a:lnTo>
                      <a:pt x="365" y="8"/>
                    </a:lnTo>
                    <a:lnTo>
                      <a:pt x="372" y="19"/>
                    </a:lnTo>
                    <a:lnTo>
                      <a:pt x="372" y="41"/>
                    </a:lnTo>
                    <a:lnTo>
                      <a:pt x="116" y="61"/>
                    </a:lnTo>
                    <a:lnTo>
                      <a:pt x="102" y="93"/>
                    </a:lnTo>
                    <a:lnTo>
                      <a:pt x="93" y="130"/>
                    </a:lnTo>
                    <a:lnTo>
                      <a:pt x="97" y="142"/>
                    </a:lnTo>
                    <a:lnTo>
                      <a:pt x="88" y="175"/>
                    </a:lnTo>
                    <a:lnTo>
                      <a:pt x="81" y="186"/>
                    </a:lnTo>
                    <a:lnTo>
                      <a:pt x="84" y="196"/>
                    </a:lnTo>
                    <a:lnTo>
                      <a:pt x="78" y="216"/>
                    </a:lnTo>
                    <a:lnTo>
                      <a:pt x="55" y="239"/>
                    </a:lnTo>
                    <a:lnTo>
                      <a:pt x="46" y="284"/>
                    </a:lnTo>
                    <a:lnTo>
                      <a:pt x="24" y="314"/>
                    </a:lnTo>
                    <a:lnTo>
                      <a:pt x="28" y="344"/>
                    </a:lnTo>
                    <a:lnTo>
                      <a:pt x="26" y="383"/>
                    </a:lnTo>
                    <a:lnTo>
                      <a:pt x="19" y="386"/>
                    </a:lnTo>
                    <a:lnTo>
                      <a:pt x="0" y="404"/>
                    </a:lnTo>
                    <a:lnTo>
                      <a:pt x="372" y="378"/>
                    </a:lnTo>
                    <a:lnTo>
                      <a:pt x="338" y="250"/>
                    </a:lnTo>
                    <a:lnTo>
                      <a:pt x="481" y="123"/>
                    </a:lnTo>
                    <a:lnTo>
                      <a:pt x="459" y="69"/>
                    </a:lnTo>
                    <a:lnTo>
                      <a:pt x="543"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81" name="Freeform 169"/>
              <p:cNvSpPr>
                <a:spLocks/>
              </p:cNvSpPr>
              <p:nvPr/>
            </p:nvSpPr>
            <p:spPr bwMode="auto">
              <a:xfrm>
                <a:off x="2766" y="1764"/>
                <a:ext cx="253" cy="197"/>
              </a:xfrm>
              <a:custGeom>
                <a:avLst/>
                <a:gdLst>
                  <a:gd name="T0" fmla="*/ 253 w 757"/>
                  <a:gd name="T1" fmla="*/ 0 h 590"/>
                  <a:gd name="T2" fmla="*/ 244 w 757"/>
                  <a:gd name="T3" fmla="*/ 6 h 590"/>
                  <a:gd name="T4" fmla="*/ 226 w 757"/>
                  <a:gd name="T5" fmla="*/ 11 h 590"/>
                  <a:gd name="T6" fmla="*/ 222 w 757"/>
                  <a:gd name="T7" fmla="*/ 25 h 590"/>
                  <a:gd name="T8" fmla="*/ 195 w 757"/>
                  <a:gd name="T9" fmla="*/ 68 h 590"/>
                  <a:gd name="T10" fmla="*/ 174 w 757"/>
                  <a:gd name="T11" fmla="*/ 61 h 590"/>
                  <a:gd name="T12" fmla="*/ 166 w 757"/>
                  <a:gd name="T13" fmla="*/ 65 h 590"/>
                  <a:gd name="T14" fmla="*/ 157 w 757"/>
                  <a:gd name="T15" fmla="*/ 84 h 590"/>
                  <a:gd name="T16" fmla="*/ 147 w 757"/>
                  <a:gd name="T17" fmla="*/ 74 h 590"/>
                  <a:gd name="T18" fmla="*/ 134 w 757"/>
                  <a:gd name="T19" fmla="*/ 90 h 590"/>
                  <a:gd name="T20" fmla="*/ 129 w 757"/>
                  <a:gd name="T21" fmla="*/ 89 h 590"/>
                  <a:gd name="T22" fmla="*/ 98 w 757"/>
                  <a:gd name="T23" fmla="*/ 86 h 590"/>
                  <a:gd name="T24" fmla="*/ 85 w 757"/>
                  <a:gd name="T25" fmla="*/ 91 h 590"/>
                  <a:gd name="T26" fmla="*/ 81 w 757"/>
                  <a:gd name="T27" fmla="*/ 95 h 590"/>
                  <a:gd name="T28" fmla="*/ 77 w 757"/>
                  <a:gd name="T29" fmla="*/ 96 h 590"/>
                  <a:gd name="T30" fmla="*/ 74 w 757"/>
                  <a:gd name="T31" fmla="*/ 105 h 590"/>
                  <a:gd name="T32" fmla="*/ 72 w 757"/>
                  <a:gd name="T33" fmla="*/ 109 h 590"/>
                  <a:gd name="T34" fmla="*/ 76 w 757"/>
                  <a:gd name="T35" fmla="*/ 118 h 590"/>
                  <a:gd name="T36" fmla="*/ 53 w 757"/>
                  <a:gd name="T37" fmla="*/ 126 h 590"/>
                  <a:gd name="T38" fmla="*/ 57 w 757"/>
                  <a:gd name="T39" fmla="*/ 148 h 590"/>
                  <a:gd name="T40" fmla="*/ 42 w 757"/>
                  <a:gd name="T41" fmla="*/ 146 h 590"/>
                  <a:gd name="T42" fmla="*/ 25 w 757"/>
                  <a:gd name="T43" fmla="*/ 141 h 590"/>
                  <a:gd name="T44" fmla="*/ 15 w 757"/>
                  <a:gd name="T45" fmla="*/ 158 h 590"/>
                  <a:gd name="T46" fmla="*/ 18 w 757"/>
                  <a:gd name="T47" fmla="*/ 160 h 590"/>
                  <a:gd name="T48" fmla="*/ 23 w 757"/>
                  <a:gd name="T49" fmla="*/ 170 h 590"/>
                  <a:gd name="T50" fmla="*/ 14 w 757"/>
                  <a:gd name="T51" fmla="*/ 190 h 590"/>
                  <a:gd name="T52" fmla="*/ 3 w 757"/>
                  <a:gd name="T53" fmla="*/ 192 h 590"/>
                  <a:gd name="T54" fmla="*/ 86 w 757"/>
                  <a:gd name="T55" fmla="*/ 190 h 590"/>
                  <a:gd name="T56" fmla="*/ 83 w 757"/>
                  <a:gd name="T57" fmla="*/ 179 h 590"/>
                  <a:gd name="T58" fmla="*/ 97 w 757"/>
                  <a:gd name="T59" fmla="*/ 181 h 590"/>
                  <a:gd name="T60" fmla="*/ 186 w 757"/>
                  <a:gd name="T61" fmla="*/ 159 h 590"/>
                  <a:gd name="T62" fmla="*/ 249 w 757"/>
                  <a:gd name="T63" fmla="*/ 70 h 590"/>
                  <a:gd name="T64" fmla="*/ 251 w 757"/>
                  <a:gd name="T65" fmla="*/ 34 h 5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57"/>
                  <a:gd name="T100" fmla="*/ 0 h 590"/>
                  <a:gd name="T101" fmla="*/ 757 w 757"/>
                  <a:gd name="T102" fmla="*/ 590 h 5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57" h="590">
                    <a:moveTo>
                      <a:pt x="752" y="103"/>
                    </a:moveTo>
                    <a:lnTo>
                      <a:pt x="757" y="0"/>
                    </a:lnTo>
                    <a:lnTo>
                      <a:pt x="750" y="15"/>
                    </a:lnTo>
                    <a:lnTo>
                      <a:pt x="731" y="19"/>
                    </a:lnTo>
                    <a:lnTo>
                      <a:pt x="706" y="38"/>
                    </a:lnTo>
                    <a:lnTo>
                      <a:pt x="677" y="32"/>
                    </a:lnTo>
                    <a:lnTo>
                      <a:pt x="663" y="42"/>
                    </a:lnTo>
                    <a:lnTo>
                      <a:pt x="663" y="75"/>
                    </a:lnTo>
                    <a:lnTo>
                      <a:pt x="595" y="164"/>
                    </a:lnTo>
                    <a:lnTo>
                      <a:pt x="582" y="203"/>
                    </a:lnTo>
                    <a:lnTo>
                      <a:pt x="539" y="205"/>
                    </a:lnTo>
                    <a:lnTo>
                      <a:pt x="520" y="183"/>
                    </a:lnTo>
                    <a:lnTo>
                      <a:pt x="508" y="181"/>
                    </a:lnTo>
                    <a:lnTo>
                      <a:pt x="498" y="194"/>
                    </a:lnTo>
                    <a:lnTo>
                      <a:pt x="483" y="239"/>
                    </a:lnTo>
                    <a:lnTo>
                      <a:pt x="470" y="252"/>
                    </a:lnTo>
                    <a:lnTo>
                      <a:pt x="453" y="239"/>
                    </a:lnTo>
                    <a:lnTo>
                      <a:pt x="440" y="223"/>
                    </a:lnTo>
                    <a:lnTo>
                      <a:pt x="411" y="235"/>
                    </a:lnTo>
                    <a:lnTo>
                      <a:pt x="401" y="269"/>
                    </a:lnTo>
                    <a:lnTo>
                      <a:pt x="391" y="272"/>
                    </a:lnTo>
                    <a:lnTo>
                      <a:pt x="385" y="267"/>
                    </a:lnTo>
                    <a:lnTo>
                      <a:pt x="333" y="243"/>
                    </a:lnTo>
                    <a:lnTo>
                      <a:pt x="292" y="258"/>
                    </a:lnTo>
                    <a:lnTo>
                      <a:pt x="259" y="257"/>
                    </a:lnTo>
                    <a:lnTo>
                      <a:pt x="253" y="272"/>
                    </a:lnTo>
                    <a:lnTo>
                      <a:pt x="256" y="279"/>
                    </a:lnTo>
                    <a:lnTo>
                      <a:pt x="242" y="284"/>
                    </a:lnTo>
                    <a:lnTo>
                      <a:pt x="227" y="283"/>
                    </a:lnTo>
                    <a:lnTo>
                      <a:pt x="231" y="287"/>
                    </a:lnTo>
                    <a:lnTo>
                      <a:pt x="224" y="297"/>
                    </a:lnTo>
                    <a:lnTo>
                      <a:pt x="221" y="314"/>
                    </a:lnTo>
                    <a:lnTo>
                      <a:pt x="214" y="319"/>
                    </a:lnTo>
                    <a:lnTo>
                      <a:pt x="214" y="326"/>
                    </a:lnTo>
                    <a:lnTo>
                      <a:pt x="231" y="349"/>
                    </a:lnTo>
                    <a:lnTo>
                      <a:pt x="227" y="352"/>
                    </a:lnTo>
                    <a:lnTo>
                      <a:pt x="175" y="368"/>
                    </a:lnTo>
                    <a:lnTo>
                      <a:pt x="159" y="376"/>
                    </a:lnTo>
                    <a:lnTo>
                      <a:pt x="162" y="398"/>
                    </a:lnTo>
                    <a:lnTo>
                      <a:pt x="172" y="443"/>
                    </a:lnTo>
                    <a:lnTo>
                      <a:pt x="149" y="454"/>
                    </a:lnTo>
                    <a:lnTo>
                      <a:pt x="127" y="438"/>
                    </a:lnTo>
                    <a:lnTo>
                      <a:pt x="105" y="428"/>
                    </a:lnTo>
                    <a:lnTo>
                      <a:pt x="75" y="423"/>
                    </a:lnTo>
                    <a:lnTo>
                      <a:pt x="55" y="433"/>
                    </a:lnTo>
                    <a:lnTo>
                      <a:pt x="45" y="473"/>
                    </a:lnTo>
                    <a:lnTo>
                      <a:pt x="48" y="476"/>
                    </a:lnTo>
                    <a:lnTo>
                      <a:pt x="53" y="480"/>
                    </a:lnTo>
                    <a:lnTo>
                      <a:pt x="62" y="486"/>
                    </a:lnTo>
                    <a:lnTo>
                      <a:pt x="69" y="508"/>
                    </a:lnTo>
                    <a:lnTo>
                      <a:pt x="52" y="563"/>
                    </a:lnTo>
                    <a:lnTo>
                      <a:pt x="42" y="570"/>
                    </a:lnTo>
                    <a:lnTo>
                      <a:pt x="33" y="564"/>
                    </a:lnTo>
                    <a:lnTo>
                      <a:pt x="10" y="574"/>
                    </a:lnTo>
                    <a:lnTo>
                      <a:pt x="0" y="590"/>
                    </a:lnTo>
                    <a:lnTo>
                      <a:pt x="256" y="570"/>
                    </a:lnTo>
                    <a:lnTo>
                      <a:pt x="256" y="548"/>
                    </a:lnTo>
                    <a:lnTo>
                      <a:pt x="249" y="537"/>
                    </a:lnTo>
                    <a:lnTo>
                      <a:pt x="278" y="534"/>
                    </a:lnTo>
                    <a:lnTo>
                      <a:pt x="291" y="542"/>
                    </a:lnTo>
                    <a:lnTo>
                      <a:pt x="544" y="518"/>
                    </a:lnTo>
                    <a:lnTo>
                      <a:pt x="557" y="476"/>
                    </a:lnTo>
                    <a:lnTo>
                      <a:pt x="612" y="450"/>
                    </a:lnTo>
                    <a:lnTo>
                      <a:pt x="746" y="211"/>
                    </a:lnTo>
                    <a:lnTo>
                      <a:pt x="752" y="103"/>
                    </a:lnTo>
                    <a:close/>
                  </a:path>
                </a:pathLst>
              </a:custGeom>
              <a:noFill/>
              <a:ln w="9525">
                <a:noFill/>
                <a:round/>
                <a:headEnd/>
                <a:tailEnd/>
              </a:ln>
            </p:spPr>
            <p:txBody>
              <a:bodyPr>
                <a:prstTxWarp prst="textNoShape">
                  <a:avLst/>
                </a:prstTxWarp>
              </a:bodyPr>
              <a:lstStyle/>
              <a:p>
                <a:endParaRPr lang="en-US">
                  <a:latin typeface="Times New Roman"/>
                  <a:cs typeface="Times New Roman"/>
                </a:endParaRPr>
              </a:p>
            </p:txBody>
          </p:sp>
          <p:sp>
            <p:nvSpPr>
              <p:cNvPr id="482" name="Freeform 170"/>
              <p:cNvSpPr>
                <a:spLocks/>
              </p:cNvSpPr>
              <p:nvPr/>
            </p:nvSpPr>
            <p:spPr bwMode="auto">
              <a:xfrm>
                <a:off x="2766" y="1764"/>
                <a:ext cx="253" cy="197"/>
              </a:xfrm>
              <a:custGeom>
                <a:avLst/>
                <a:gdLst>
                  <a:gd name="T0" fmla="*/ 253 w 757"/>
                  <a:gd name="T1" fmla="*/ 0 h 590"/>
                  <a:gd name="T2" fmla="*/ 244 w 757"/>
                  <a:gd name="T3" fmla="*/ 6 h 590"/>
                  <a:gd name="T4" fmla="*/ 226 w 757"/>
                  <a:gd name="T5" fmla="*/ 11 h 590"/>
                  <a:gd name="T6" fmla="*/ 222 w 757"/>
                  <a:gd name="T7" fmla="*/ 25 h 590"/>
                  <a:gd name="T8" fmla="*/ 195 w 757"/>
                  <a:gd name="T9" fmla="*/ 68 h 590"/>
                  <a:gd name="T10" fmla="*/ 174 w 757"/>
                  <a:gd name="T11" fmla="*/ 61 h 590"/>
                  <a:gd name="T12" fmla="*/ 166 w 757"/>
                  <a:gd name="T13" fmla="*/ 65 h 590"/>
                  <a:gd name="T14" fmla="*/ 157 w 757"/>
                  <a:gd name="T15" fmla="*/ 84 h 590"/>
                  <a:gd name="T16" fmla="*/ 147 w 757"/>
                  <a:gd name="T17" fmla="*/ 74 h 590"/>
                  <a:gd name="T18" fmla="*/ 134 w 757"/>
                  <a:gd name="T19" fmla="*/ 90 h 590"/>
                  <a:gd name="T20" fmla="*/ 129 w 757"/>
                  <a:gd name="T21" fmla="*/ 89 h 590"/>
                  <a:gd name="T22" fmla="*/ 98 w 757"/>
                  <a:gd name="T23" fmla="*/ 86 h 590"/>
                  <a:gd name="T24" fmla="*/ 85 w 757"/>
                  <a:gd name="T25" fmla="*/ 91 h 590"/>
                  <a:gd name="T26" fmla="*/ 81 w 757"/>
                  <a:gd name="T27" fmla="*/ 95 h 590"/>
                  <a:gd name="T28" fmla="*/ 77 w 757"/>
                  <a:gd name="T29" fmla="*/ 96 h 590"/>
                  <a:gd name="T30" fmla="*/ 74 w 757"/>
                  <a:gd name="T31" fmla="*/ 105 h 590"/>
                  <a:gd name="T32" fmla="*/ 72 w 757"/>
                  <a:gd name="T33" fmla="*/ 109 h 590"/>
                  <a:gd name="T34" fmla="*/ 76 w 757"/>
                  <a:gd name="T35" fmla="*/ 118 h 590"/>
                  <a:gd name="T36" fmla="*/ 53 w 757"/>
                  <a:gd name="T37" fmla="*/ 126 h 590"/>
                  <a:gd name="T38" fmla="*/ 57 w 757"/>
                  <a:gd name="T39" fmla="*/ 148 h 590"/>
                  <a:gd name="T40" fmla="*/ 42 w 757"/>
                  <a:gd name="T41" fmla="*/ 146 h 590"/>
                  <a:gd name="T42" fmla="*/ 25 w 757"/>
                  <a:gd name="T43" fmla="*/ 141 h 590"/>
                  <a:gd name="T44" fmla="*/ 15 w 757"/>
                  <a:gd name="T45" fmla="*/ 158 h 590"/>
                  <a:gd name="T46" fmla="*/ 18 w 757"/>
                  <a:gd name="T47" fmla="*/ 160 h 590"/>
                  <a:gd name="T48" fmla="*/ 23 w 757"/>
                  <a:gd name="T49" fmla="*/ 170 h 590"/>
                  <a:gd name="T50" fmla="*/ 14 w 757"/>
                  <a:gd name="T51" fmla="*/ 190 h 590"/>
                  <a:gd name="T52" fmla="*/ 3 w 757"/>
                  <a:gd name="T53" fmla="*/ 192 h 590"/>
                  <a:gd name="T54" fmla="*/ 86 w 757"/>
                  <a:gd name="T55" fmla="*/ 190 h 590"/>
                  <a:gd name="T56" fmla="*/ 83 w 757"/>
                  <a:gd name="T57" fmla="*/ 179 h 590"/>
                  <a:gd name="T58" fmla="*/ 97 w 757"/>
                  <a:gd name="T59" fmla="*/ 181 h 590"/>
                  <a:gd name="T60" fmla="*/ 186 w 757"/>
                  <a:gd name="T61" fmla="*/ 159 h 590"/>
                  <a:gd name="T62" fmla="*/ 249 w 757"/>
                  <a:gd name="T63" fmla="*/ 70 h 590"/>
                  <a:gd name="T64" fmla="*/ 251 w 757"/>
                  <a:gd name="T65" fmla="*/ 34 h 5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57"/>
                  <a:gd name="T100" fmla="*/ 0 h 590"/>
                  <a:gd name="T101" fmla="*/ 757 w 757"/>
                  <a:gd name="T102" fmla="*/ 590 h 5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57" h="590">
                    <a:moveTo>
                      <a:pt x="752" y="103"/>
                    </a:moveTo>
                    <a:lnTo>
                      <a:pt x="757" y="0"/>
                    </a:lnTo>
                    <a:lnTo>
                      <a:pt x="750" y="15"/>
                    </a:lnTo>
                    <a:lnTo>
                      <a:pt x="731" y="19"/>
                    </a:lnTo>
                    <a:lnTo>
                      <a:pt x="706" y="38"/>
                    </a:lnTo>
                    <a:lnTo>
                      <a:pt x="677" y="32"/>
                    </a:lnTo>
                    <a:lnTo>
                      <a:pt x="663" y="42"/>
                    </a:lnTo>
                    <a:lnTo>
                      <a:pt x="663" y="75"/>
                    </a:lnTo>
                    <a:lnTo>
                      <a:pt x="595" y="164"/>
                    </a:lnTo>
                    <a:lnTo>
                      <a:pt x="582" y="203"/>
                    </a:lnTo>
                    <a:lnTo>
                      <a:pt x="539" y="205"/>
                    </a:lnTo>
                    <a:lnTo>
                      <a:pt x="520" y="183"/>
                    </a:lnTo>
                    <a:lnTo>
                      <a:pt x="508" y="181"/>
                    </a:lnTo>
                    <a:lnTo>
                      <a:pt x="498" y="194"/>
                    </a:lnTo>
                    <a:lnTo>
                      <a:pt x="483" y="239"/>
                    </a:lnTo>
                    <a:lnTo>
                      <a:pt x="470" y="252"/>
                    </a:lnTo>
                    <a:lnTo>
                      <a:pt x="453" y="239"/>
                    </a:lnTo>
                    <a:lnTo>
                      <a:pt x="440" y="223"/>
                    </a:lnTo>
                    <a:lnTo>
                      <a:pt x="411" y="235"/>
                    </a:lnTo>
                    <a:lnTo>
                      <a:pt x="401" y="269"/>
                    </a:lnTo>
                    <a:lnTo>
                      <a:pt x="391" y="272"/>
                    </a:lnTo>
                    <a:lnTo>
                      <a:pt x="385" y="267"/>
                    </a:lnTo>
                    <a:lnTo>
                      <a:pt x="333" y="243"/>
                    </a:lnTo>
                    <a:lnTo>
                      <a:pt x="292" y="258"/>
                    </a:lnTo>
                    <a:lnTo>
                      <a:pt x="259" y="257"/>
                    </a:lnTo>
                    <a:lnTo>
                      <a:pt x="253" y="272"/>
                    </a:lnTo>
                    <a:lnTo>
                      <a:pt x="256" y="279"/>
                    </a:lnTo>
                    <a:lnTo>
                      <a:pt x="242" y="284"/>
                    </a:lnTo>
                    <a:lnTo>
                      <a:pt x="227" y="283"/>
                    </a:lnTo>
                    <a:lnTo>
                      <a:pt x="231" y="287"/>
                    </a:lnTo>
                    <a:lnTo>
                      <a:pt x="224" y="297"/>
                    </a:lnTo>
                    <a:lnTo>
                      <a:pt x="221" y="314"/>
                    </a:lnTo>
                    <a:lnTo>
                      <a:pt x="214" y="319"/>
                    </a:lnTo>
                    <a:lnTo>
                      <a:pt x="214" y="326"/>
                    </a:lnTo>
                    <a:lnTo>
                      <a:pt x="231" y="349"/>
                    </a:lnTo>
                    <a:lnTo>
                      <a:pt x="227" y="352"/>
                    </a:lnTo>
                    <a:lnTo>
                      <a:pt x="175" y="368"/>
                    </a:lnTo>
                    <a:lnTo>
                      <a:pt x="159" y="376"/>
                    </a:lnTo>
                    <a:lnTo>
                      <a:pt x="162" y="398"/>
                    </a:lnTo>
                    <a:lnTo>
                      <a:pt x="172" y="443"/>
                    </a:lnTo>
                    <a:lnTo>
                      <a:pt x="149" y="454"/>
                    </a:lnTo>
                    <a:lnTo>
                      <a:pt x="127" y="438"/>
                    </a:lnTo>
                    <a:lnTo>
                      <a:pt x="105" y="428"/>
                    </a:lnTo>
                    <a:lnTo>
                      <a:pt x="75" y="423"/>
                    </a:lnTo>
                    <a:lnTo>
                      <a:pt x="55" y="433"/>
                    </a:lnTo>
                    <a:lnTo>
                      <a:pt x="45" y="473"/>
                    </a:lnTo>
                    <a:lnTo>
                      <a:pt x="48" y="476"/>
                    </a:lnTo>
                    <a:lnTo>
                      <a:pt x="53" y="480"/>
                    </a:lnTo>
                    <a:lnTo>
                      <a:pt x="62" y="486"/>
                    </a:lnTo>
                    <a:lnTo>
                      <a:pt x="69" y="508"/>
                    </a:lnTo>
                    <a:lnTo>
                      <a:pt x="52" y="563"/>
                    </a:lnTo>
                    <a:lnTo>
                      <a:pt x="42" y="570"/>
                    </a:lnTo>
                    <a:lnTo>
                      <a:pt x="33" y="564"/>
                    </a:lnTo>
                    <a:lnTo>
                      <a:pt x="10" y="574"/>
                    </a:lnTo>
                    <a:lnTo>
                      <a:pt x="0" y="590"/>
                    </a:lnTo>
                    <a:lnTo>
                      <a:pt x="256" y="570"/>
                    </a:lnTo>
                    <a:lnTo>
                      <a:pt x="256" y="548"/>
                    </a:lnTo>
                    <a:lnTo>
                      <a:pt x="249" y="537"/>
                    </a:lnTo>
                    <a:lnTo>
                      <a:pt x="278" y="534"/>
                    </a:lnTo>
                    <a:lnTo>
                      <a:pt x="291" y="542"/>
                    </a:lnTo>
                    <a:lnTo>
                      <a:pt x="544" y="518"/>
                    </a:lnTo>
                    <a:lnTo>
                      <a:pt x="557" y="476"/>
                    </a:lnTo>
                    <a:lnTo>
                      <a:pt x="612" y="450"/>
                    </a:lnTo>
                    <a:lnTo>
                      <a:pt x="746" y="211"/>
                    </a:lnTo>
                    <a:lnTo>
                      <a:pt x="752" y="103"/>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83" name="Freeform 171"/>
              <p:cNvSpPr>
                <a:spLocks/>
              </p:cNvSpPr>
              <p:nvPr/>
            </p:nvSpPr>
            <p:spPr bwMode="auto">
              <a:xfrm>
                <a:off x="2842" y="1661"/>
                <a:ext cx="177" cy="198"/>
              </a:xfrm>
              <a:custGeom>
                <a:avLst/>
                <a:gdLst>
                  <a:gd name="T0" fmla="*/ 166 w 531"/>
                  <a:gd name="T1" fmla="*/ 0 h 592"/>
                  <a:gd name="T2" fmla="*/ 150 w 531"/>
                  <a:gd name="T3" fmla="*/ 8 h 592"/>
                  <a:gd name="T4" fmla="*/ 119 w 531"/>
                  <a:gd name="T5" fmla="*/ 12 h 592"/>
                  <a:gd name="T6" fmla="*/ 78 w 531"/>
                  <a:gd name="T7" fmla="*/ 13 h 592"/>
                  <a:gd name="T8" fmla="*/ 63 w 531"/>
                  <a:gd name="T9" fmla="*/ 8 h 592"/>
                  <a:gd name="T10" fmla="*/ 46 w 531"/>
                  <a:gd name="T11" fmla="*/ 12 h 592"/>
                  <a:gd name="T12" fmla="*/ 26 w 531"/>
                  <a:gd name="T13" fmla="*/ 17 h 592"/>
                  <a:gd name="T14" fmla="*/ 15 w 531"/>
                  <a:gd name="T15" fmla="*/ 14 h 592"/>
                  <a:gd name="T16" fmla="*/ 20 w 531"/>
                  <a:gd name="T17" fmla="*/ 80 h 592"/>
                  <a:gd name="T18" fmla="*/ 18 w 531"/>
                  <a:gd name="T19" fmla="*/ 83 h 592"/>
                  <a:gd name="T20" fmla="*/ 19 w 531"/>
                  <a:gd name="T21" fmla="*/ 90 h 592"/>
                  <a:gd name="T22" fmla="*/ 17 w 531"/>
                  <a:gd name="T23" fmla="*/ 99 h 592"/>
                  <a:gd name="T24" fmla="*/ 24 w 531"/>
                  <a:gd name="T25" fmla="*/ 112 h 592"/>
                  <a:gd name="T26" fmla="*/ 26 w 531"/>
                  <a:gd name="T27" fmla="*/ 128 h 592"/>
                  <a:gd name="T28" fmla="*/ 18 w 531"/>
                  <a:gd name="T29" fmla="*/ 142 h 592"/>
                  <a:gd name="T30" fmla="*/ 17 w 531"/>
                  <a:gd name="T31" fmla="*/ 147 h 592"/>
                  <a:gd name="T32" fmla="*/ 12 w 531"/>
                  <a:gd name="T33" fmla="*/ 158 h 592"/>
                  <a:gd name="T34" fmla="*/ 3 w 531"/>
                  <a:gd name="T35" fmla="*/ 167 h 592"/>
                  <a:gd name="T36" fmla="*/ 3 w 531"/>
                  <a:gd name="T37" fmla="*/ 178 h 592"/>
                  <a:gd name="T38" fmla="*/ 0 w 531"/>
                  <a:gd name="T39" fmla="*/ 192 h 592"/>
                  <a:gd name="T40" fmla="*/ 0 w 531"/>
                  <a:gd name="T41" fmla="*/ 195 h 592"/>
                  <a:gd name="T42" fmla="*/ 0 w 531"/>
                  <a:gd name="T43" fmla="*/ 198 h 592"/>
                  <a:gd name="T44" fmla="*/ 5 w 531"/>
                  <a:gd name="T45" fmla="*/ 198 h 592"/>
                  <a:gd name="T46" fmla="*/ 10 w 531"/>
                  <a:gd name="T47" fmla="*/ 196 h 592"/>
                  <a:gd name="T48" fmla="*/ 9 w 531"/>
                  <a:gd name="T49" fmla="*/ 194 h 592"/>
                  <a:gd name="T50" fmla="*/ 11 w 531"/>
                  <a:gd name="T51" fmla="*/ 189 h 592"/>
                  <a:gd name="T52" fmla="*/ 22 w 531"/>
                  <a:gd name="T53" fmla="*/ 189 h 592"/>
                  <a:gd name="T54" fmla="*/ 36 w 531"/>
                  <a:gd name="T55" fmla="*/ 184 h 592"/>
                  <a:gd name="T56" fmla="*/ 53 w 531"/>
                  <a:gd name="T57" fmla="*/ 192 h 592"/>
                  <a:gd name="T58" fmla="*/ 55 w 531"/>
                  <a:gd name="T59" fmla="*/ 194 h 592"/>
                  <a:gd name="T60" fmla="*/ 58 w 531"/>
                  <a:gd name="T61" fmla="*/ 193 h 592"/>
                  <a:gd name="T62" fmla="*/ 62 w 531"/>
                  <a:gd name="T63" fmla="*/ 182 h 592"/>
                  <a:gd name="T64" fmla="*/ 71 w 531"/>
                  <a:gd name="T65" fmla="*/ 178 h 592"/>
                  <a:gd name="T66" fmla="*/ 76 w 531"/>
                  <a:gd name="T67" fmla="*/ 183 h 592"/>
                  <a:gd name="T68" fmla="*/ 81 w 531"/>
                  <a:gd name="T69" fmla="*/ 187 h 592"/>
                  <a:gd name="T70" fmla="*/ 86 w 531"/>
                  <a:gd name="T71" fmla="*/ 183 h 592"/>
                  <a:gd name="T72" fmla="*/ 91 w 531"/>
                  <a:gd name="T73" fmla="*/ 168 h 592"/>
                  <a:gd name="T74" fmla="*/ 94 w 531"/>
                  <a:gd name="T75" fmla="*/ 164 h 592"/>
                  <a:gd name="T76" fmla="*/ 98 w 531"/>
                  <a:gd name="T77" fmla="*/ 164 h 592"/>
                  <a:gd name="T78" fmla="*/ 104 w 531"/>
                  <a:gd name="T79" fmla="*/ 172 h 592"/>
                  <a:gd name="T80" fmla="*/ 119 w 531"/>
                  <a:gd name="T81" fmla="*/ 171 h 592"/>
                  <a:gd name="T82" fmla="*/ 123 w 531"/>
                  <a:gd name="T83" fmla="*/ 158 h 592"/>
                  <a:gd name="T84" fmla="*/ 146 w 531"/>
                  <a:gd name="T85" fmla="*/ 128 h 592"/>
                  <a:gd name="T86" fmla="*/ 146 w 531"/>
                  <a:gd name="T87" fmla="*/ 117 h 592"/>
                  <a:gd name="T88" fmla="*/ 150 w 531"/>
                  <a:gd name="T89" fmla="*/ 114 h 592"/>
                  <a:gd name="T90" fmla="*/ 160 w 531"/>
                  <a:gd name="T91" fmla="*/ 116 h 592"/>
                  <a:gd name="T92" fmla="*/ 168 w 531"/>
                  <a:gd name="T93" fmla="*/ 109 h 592"/>
                  <a:gd name="T94" fmla="*/ 175 w 531"/>
                  <a:gd name="T95" fmla="*/ 108 h 592"/>
                  <a:gd name="T96" fmla="*/ 177 w 531"/>
                  <a:gd name="T97" fmla="*/ 103 h 592"/>
                  <a:gd name="T98" fmla="*/ 174 w 531"/>
                  <a:gd name="T99" fmla="*/ 91 h 592"/>
                  <a:gd name="T100" fmla="*/ 174 w 531"/>
                  <a:gd name="T101" fmla="*/ 87 h 592"/>
                  <a:gd name="T102" fmla="*/ 176 w 531"/>
                  <a:gd name="T103" fmla="*/ 81 h 592"/>
                  <a:gd name="T104" fmla="*/ 166 w 531"/>
                  <a:gd name="T105" fmla="*/ 0 h 592"/>
                  <a:gd name="T106" fmla="*/ 166 w 531"/>
                  <a:gd name="T107" fmla="*/ 0 h 592"/>
                  <a:gd name="T108" fmla="*/ 166 w 531"/>
                  <a:gd name="T109" fmla="*/ 0 h 59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31"/>
                  <a:gd name="T166" fmla="*/ 0 h 592"/>
                  <a:gd name="T167" fmla="*/ 531 w 531"/>
                  <a:gd name="T168" fmla="*/ 592 h 59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31" h="592">
                    <a:moveTo>
                      <a:pt x="499" y="0"/>
                    </a:moveTo>
                    <a:lnTo>
                      <a:pt x="449" y="25"/>
                    </a:lnTo>
                    <a:lnTo>
                      <a:pt x="358" y="36"/>
                    </a:lnTo>
                    <a:lnTo>
                      <a:pt x="233" y="40"/>
                    </a:lnTo>
                    <a:lnTo>
                      <a:pt x="190" y="25"/>
                    </a:lnTo>
                    <a:lnTo>
                      <a:pt x="139" y="36"/>
                    </a:lnTo>
                    <a:lnTo>
                      <a:pt x="78" y="51"/>
                    </a:lnTo>
                    <a:lnTo>
                      <a:pt x="44" y="43"/>
                    </a:lnTo>
                    <a:lnTo>
                      <a:pt x="60" y="239"/>
                    </a:lnTo>
                    <a:lnTo>
                      <a:pt x="53" y="248"/>
                    </a:lnTo>
                    <a:lnTo>
                      <a:pt x="57" y="268"/>
                    </a:lnTo>
                    <a:lnTo>
                      <a:pt x="50" y="295"/>
                    </a:lnTo>
                    <a:lnTo>
                      <a:pt x="71" y="334"/>
                    </a:lnTo>
                    <a:lnTo>
                      <a:pt x="78" y="383"/>
                    </a:lnTo>
                    <a:lnTo>
                      <a:pt x="53" y="424"/>
                    </a:lnTo>
                    <a:lnTo>
                      <a:pt x="52" y="439"/>
                    </a:lnTo>
                    <a:lnTo>
                      <a:pt x="36" y="473"/>
                    </a:lnTo>
                    <a:lnTo>
                      <a:pt x="8" y="499"/>
                    </a:lnTo>
                    <a:lnTo>
                      <a:pt x="8" y="531"/>
                    </a:lnTo>
                    <a:lnTo>
                      <a:pt x="0" y="573"/>
                    </a:lnTo>
                    <a:lnTo>
                      <a:pt x="0" y="582"/>
                    </a:lnTo>
                    <a:lnTo>
                      <a:pt x="1" y="591"/>
                    </a:lnTo>
                    <a:lnTo>
                      <a:pt x="16" y="592"/>
                    </a:lnTo>
                    <a:lnTo>
                      <a:pt x="30" y="587"/>
                    </a:lnTo>
                    <a:lnTo>
                      <a:pt x="27" y="580"/>
                    </a:lnTo>
                    <a:lnTo>
                      <a:pt x="33" y="565"/>
                    </a:lnTo>
                    <a:lnTo>
                      <a:pt x="66" y="566"/>
                    </a:lnTo>
                    <a:lnTo>
                      <a:pt x="107" y="551"/>
                    </a:lnTo>
                    <a:lnTo>
                      <a:pt x="159" y="575"/>
                    </a:lnTo>
                    <a:lnTo>
                      <a:pt x="165" y="580"/>
                    </a:lnTo>
                    <a:lnTo>
                      <a:pt x="175" y="577"/>
                    </a:lnTo>
                    <a:lnTo>
                      <a:pt x="185" y="543"/>
                    </a:lnTo>
                    <a:lnTo>
                      <a:pt x="214" y="531"/>
                    </a:lnTo>
                    <a:lnTo>
                      <a:pt x="227" y="547"/>
                    </a:lnTo>
                    <a:lnTo>
                      <a:pt x="244" y="560"/>
                    </a:lnTo>
                    <a:lnTo>
                      <a:pt x="257" y="547"/>
                    </a:lnTo>
                    <a:lnTo>
                      <a:pt x="272" y="502"/>
                    </a:lnTo>
                    <a:lnTo>
                      <a:pt x="282" y="489"/>
                    </a:lnTo>
                    <a:lnTo>
                      <a:pt x="294" y="491"/>
                    </a:lnTo>
                    <a:lnTo>
                      <a:pt x="313" y="513"/>
                    </a:lnTo>
                    <a:lnTo>
                      <a:pt x="356" y="511"/>
                    </a:lnTo>
                    <a:lnTo>
                      <a:pt x="369" y="472"/>
                    </a:lnTo>
                    <a:lnTo>
                      <a:pt x="437" y="383"/>
                    </a:lnTo>
                    <a:lnTo>
                      <a:pt x="437" y="350"/>
                    </a:lnTo>
                    <a:lnTo>
                      <a:pt x="451" y="340"/>
                    </a:lnTo>
                    <a:lnTo>
                      <a:pt x="480" y="346"/>
                    </a:lnTo>
                    <a:lnTo>
                      <a:pt x="505" y="327"/>
                    </a:lnTo>
                    <a:lnTo>
                      <a:pt x="524" y="323"/>
                    </a:lnTo>
                    <a:lnTo>
                      <a:pt x="531" y="308"/>
                    </a:lnTo>
                    <a:lnTo>
                      <a:pt x="521" y="271"/>
                    </a:lnTo>
                    <a:lnTo>
                      <a:pt x="521" y="259"/>
                    </a:lnTo>
                    <a:lnTo>
                      <a:pt x="527" y="243"/>
                    </a:lnTo>
                    <a:lnTo>
                      <a:pt x="499" y="0"/>
                    </a:lnTo>
                  </a:path>
                </a:pathLst>
              </a:custGeom>
              <a:noFill/>
              <a:ln w="635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84" name="Line 100"/>
              <p:cNvSpPr>
                <a:spLocks noChangeShapeType="1"/>
              </p:cNvSpPr>
              <p:nvPr/>
            </p:nvSpPr>
            <p:spPr bwMode="auto">
              <a:xfrm flipH="1" flipV="1">
                <a:off x="2708" y="1814"/>
                <a:ext cx="316" cy="970"/>
              </a:xfrm>
              <a:prstGeom prst="line">
                <a:avLst/>
              </a:prstGeom>
              <a:noFill/>
              <a:ln w="19050">
                <a:solidFill>
                  <a:srgbClr val="000000"/>
                </a:solidFill>
                <a:round/>
                <a:headEnd/>
                <a:tailEnd type="oval" w="med" len="me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sp>
          <p:nvSpPr>
            <p:cNvPr id="466" name="Rectangle 98"/>
            <p:cNvSpPr>
              <a:spLocks noChangeArrowheads="1"/>
            </p:cNvSpPr>
            <p:nvPr/>
          </p:nvSpPr>
          <p:spPr bwMode="auto">
            <a:xfrm>
              <a:off x="2550" y="1776"/>
              <a:ext cx="72" cy="173"/>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a:cs typeface="Times New Roman"/>
                </a:rPr>
                <a:t>8</a:t>
              </a:r>
              <a:endParaRPr kumimoji="0" lang="en-US" sz="1800" b="0">
                <a:solidFill>
                  <a:schemeClr val="tx1"/>
                </a:solidFill>
                <a:latin typeface="Times New Roman"/>
                <a:cs typeface="Times New Roman"/>
              </a:endParaRPr>
            </a:p>
          </p:txBody>
        </p:sp>
      </p:grpSp>
      <p:grpSp>
        <p:nvGrpSpPr>
          <p:cNvPr id="378" name="Group 253"/>
          <p:cNvGrpSpPr>
            <a:grpSpLocks/>
          </p:cNvGrpSpPr>
          <p:nvPr/>
        </p:nvGrpSpPr>
        <p:grpSpPr bwMode="auto">
          <a:xfrm>
            <a:off x="7395389" y="3645086"/>
            <a:ext cx="1682750" cy="365125"/>
            <a:chOff x="3449" y="1672"/>
            <a:chExt cx="1060" cy="230"/>
          </a:xfrm>
        </p:grpSpPr>
        <p:grpSp>
          <p:nvGrpSpPr>
            <p:cNvPr id="379" name="Group 247"/>
            <p:cNvGrpSpPr>
              <a:grpSpLocks/>
            </p:cNvGrpSpPr>
            <p:nvPr/>
          </p:nvGrpSpPr>
          <p:grpSpPr bwMode="auto">
            <a:xfrm>
              <a:off x="3624" y="1672"/>
              <a:ext cx="885" cy="230"/>
              <a:chOff x="3642" y="1742"/>
              <a:chExt cx="885" cy="230"/>
            </a:xfrm>
          </p:grpSpPr>
          <p:sp>
            <p:nvSpPr>
              <p:cNvPr id="381" name="Rectangle 220"/>
              <p:cNvSpPr>
                <a:spLocks noChangeArrowheads="1"/>
              </p:cNvSpPr>
              <p:nvPr/>
            </p:nvSpPr>
            <p:spPr bwMode="auto">
              <a:xfrm>
                <a:off x="3664" y="1742"/>
                <a:ext cx="838"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a:solidFill>
                      <a:srgbClr val="CC0000"/>
                    </a:solidFill>
                    <a:latin typeface="Times New Roman"/>
                    <a:cs typeface="Times New Roman"/>
                  </a:rPr>
                  <a:t>Washington, D.C. </a:t>
                </a:r>
              </a:p>
            </p:txBody>
          </p:sp>
          <p:sp>
            <p:nvSpPr>
              <p:cNvPr id="382" name="Rectangle 221"/>
              <p:cNvSpPr>
                <a:spLocks noChangeArrowheads="1"/>
              </p:cNvSpPr>
              <p:nvPr/>
            </p:nvSpPr>
            <p:spPr bwMode="auto">
              <a:xfrm>
                <a:off x="3642" y="1836"/>
                <a:ext cx="885" cy="13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i="1" dirty="0">
                    <a:solidFill>
                      <a:srgbClr val="CC0000"/>
                    </a:solidFill>
                    <a:latin typeface="Times New Roman"/>
                    <a:cs typeface="Times New Roman"/>
                  </a:rPr>
                  <a:t>(Board of</a:t>
                </a:r>
                <a:r>
                  <a:rPr kumimoji="0" lang="en-US" sz="1200" b="0" i="1" dirty="0" smtClean="0">
                    <a:solidFill>
                      <a:srgbClr val="CC0000"/>
                    </a:solidFill>
                    <a:latin typeface="Times New Roman"/>
                    <a:cs typeface="Times New Roman"/>
                  </a:rPr>
                  <a:t> Governors</a:t>
                </a:r>
                <a:r>
                  <a:rPr kumimoji="0" lang="en-US" sz="1400" b="0" i="1" dirty="0">
                    <a:solidFill>
                      <a:srgbClr val="CC0000"/>
                    </a:solidFill>
                    <a:latin typeface="Times New Roman"/>
                    <a:cs typeface="Times New Roman"/>
                  </a:rPr>
                  <a:t>)</a:t>
                </a:r>
              </a:p>
            </p:txBody>
          </p:sp>
        </p:grpSp>
        <p:sp>
          <p:nvSpPr>
            <p:cNvPr id="380" name="Line 222"/>
            <p:cNvSpPr>
              <a:spLocks noChangeShapeType="1"/>
            </p:cNvSpPr>
            <p:nvPr/>
          </p:nvSpPr>
          <p:spPr bwMode="auto">
            <a:xfrm>
              <a:off x="3449" y="1690"/>
              <a:ext cx="174" cy="94"/>
            </a:xfrm>
            <a:prstGeom prst="line">
              <a:avLst/>
            </a:prstGeom>
            <a:noFill/>
            <a:ln w="19050">
              <a:solidFill>
                <a:srgbClr val="FF0000"/>
              </a:solidFill>
              <a:round/>
              <a:headEnd type="oval" w="med" len="me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321"/>
                                        </p:tgtEl>
                                        <p:attrNameLst>
                                          <p:attrName>style.visibility</p:attrName>
                                        </p:attrNameLst>
                                      </p:cBhvr>
                                      <p:to>
                                        <p:strVal val="visible"/>
                                      </p:to>
                                    </p:set>
                                    <p:animEffect transition="in" filter="dissolve">
                                      <p:cBhvr>
                                        <p:cTn id="13" dur="500"/>
                                        <p:tgtEl>
                                          <p:spTgt spid="321"/>
                                        </p:tgtEl>
                                      </p:cBhvr>
                                    </p:animEffect>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438"/>
                                        </p:tgtEl>
                                        <p:attrNameLst>
                                          <p:attrName>style.visibility</p:attrName>
                                        </p:attrNameLst>
                                      </p:cBhvr>
                                      <p:to>
                                        <p:strVal val="visible"/>
                                      </p:to>
                                    </p:set>
                                    <p:animEffect transition="in" filter="dissolve">
                                      <p:cBhvr>
                                        <p:cTn id="17" dur="500"/>
                                        <p:tgtEl>
                                          <p:spTgt spid="438"/>
                                        </p:tgtEl>
                                      </p:cBhvr>
                                    </p:animEffect>
                                  </p:childTnLst>
                                </p:cTn>
                              </p:par>
                            </p:childTnLst>
                          </p:cTn>
                        </p:par>
                        <p:par>
                          <p:cTn id="18" fill="hold">
                            <p:stCondLst>
                              <p:cond delay="1500"/>
                            </p:stCondLst>
                            <p:childTnLst>
                              <p:par>
                                <p:cTn id="19" presetID="9" presetClass="entr" presetSubtype="0" fill="hold" nodeType="afterEffect">
                                  <p:stCondLst>
                                    <p:cond delay="0"/>
                                  </p:stCondLst>
                                  <p:childTnLst>
                                    <p:set>
                                      <p:cBhvr>
                                        <p:cTn id="20" dur="1" fill="hold">
                                          <p:stCondLst>
                                            <p:cond delay="0"/>
                                          </p:stCondLst>
                                        </p:cTn>
                                        <p:tgtEl>
                                          <p:spTgt spid="274"/>
                                        </p:tgtEl>
                                        <p:attrNameLst>
                                          <p:attrName>style.visibility</p:attrName>
                                        </p:attrNameLst>
                                      </p:cBhvr>
                                      <p:to>
                                        <p:strVal val="visible"/>
                                      </p:to>
                                    </p:set>
                                    <p:animEffect transition="in" filter="dissolve">
                                      <p:cBhvr>
                                        <p:cTn id="21" dur="500"/>
                                        <p:tgtEl>
                                          <p:spTgt spid="274"/>
                                        </p:tgtEl>
                                      </p:cBhvr>
                                    </p:animEffect>
                                  </p:childTnLst>
                                </p:cTn>
                              </p:par>
                            </p:childTnLst>
                          </p:cTn>
                        </p:par>
                        <p:par>
                          <p:cTn id="22" fill="hold">
                            <p:stCondLst>
                              <p:cond delay="2000"/>
                            </p:stCondLst>
                            <p:childTnLst>
                              <p:par>
                                <p:cTn id="23" presetID="9" presetClass="entr" presetSubtype="0" fill="hold" nodeType="afterEffect">
                                  <p:stCondLst>
                                    <p:cond delay="0"/>
                                  </p:stCondLst>
                                  <p:childTnLst>
                                    <p:set>
                                      <p:cBhvr>
                                        <p:cTn id="24" dur="1" fill="hold">
                                          <p:stCondLst>
                                            <p:cond delay="0"/>
                                          </p:stCondLst>
                                        </p:cTn>
                                        <p:tgtEl>
                                          <p:spTgt spid="338"/>
                                        </p:tgtEl>
                                        <p:attrNameLst>
                                          <p:attrName>style.visibility</p:attrName>
                                        </p:attrNameLst>
                                      </p:cBhvr>
                                      <p:to>
                                        <p:strVal val="visible"/>
                                      </p:to>
                                    </p:set>
                                    <p:animEffect transition="in" filter="dissolve">
                                      <p:cBhvr>
                                        <p:cTn id="25" dur="500"/>
                                        <p:tgtEl>
                                          <p:spTgt spid="338"/>
                                        </p:tgtEl>
                                      </p:cBhvr>
                                    </p:animEffect>
                                  </p:childTnLst>
                                </p:cTn>
                              </p:par>
                            </p:childTnLst>
                          </p:cTn>
                        </p:par>
                        <p:par>
                          <p:cTn id="26" fill="hold">
                            <p:stCondLst>
                              <p:cond delay="2500"/>
                            </p:stCondLst>
                            <p:childTnLst>
                              <p:par>
                                <p:cTn id="27" presetID="9" presetClass="entr" presetSubtype="0" fill="hold" nodeType="afterEffect">
                                  <p:stCondLst>
                                    <p:cond delay="0"/>
                                  </p:stCondLst>
                                  <p:childTnLst>
                                    <p:set>
                                      <p:cBhvr>
                                        <p:cTn id="28" dur="1" fill="hold">
                                          <p:stCondLst>
                                            <p:cond delay="0"/>
                                          </p:stCondLst>
                                        </p:cTn>
                                        <p:tgtEl>
                                          <p:spTgt spid="417"/>
                                        </p:tgtEl>
                                        <p:attrNameLst>
                                          <p:attrName>style.visibility</p:attrName>
                                        </p:attrNameLst>
                                      </p:cBhvr>
                                      <p:to>
                                        <p:strVal val="visible"/>
                                      </p:to>
                                    </p:set>
                                    <p:animEffect transition="in" filter="dissolve">
                                      <p:cBhvr>
                                        <p:cTn id="29" dur="500"/>
                                        <p:tgtEl>
                                          <p:spTgt spid="417"/>
                                        </p:tgtEl>
                                      </p:cBhvr>
                                    </p:animEffect>
                                  </p:childTnLst>
                                </p:cTn>
                              </p:par>
                            </p:childTnLst>
                          </p:cTn>
                        </p:par>
                        <p:par>
                          <p:cTn id="30" fill="hold">
                            <p:stCondLst>
                              <p:cond delay="3000"/>
                            </p:stCondLst>
                            <p:childTnLst>
                              <p:par>
                                <p:cTn id="31" presetID="9" presetClass="entr" presetSubtype="0" fill="hold" nodeType="afterEffect">
                                  <p:stCondLst>
                                    <p:cond delay="0"/>
                                  </p:stCondLst>
                                  <p:childTnLst>
                                    <p:set>
                                      <p:cBhvr>
                                        <p:cTn id="32" dur="1" fill="hold">
                                          <p:stCondLst>
                                            <p:cond delay="0"/>
                                          </p:stCondLst>
                                        </p:cTn>
                                        <p:tgtEl>
                                          <p:spTgt spid="446"/>
                                        </p:tgtEl>
                                        <p:attrNameLst>
                                          <p:attrName>style.visibility</p:attrName>
                                        </p:attrNameLst>
                                      </p:cBhvr>
                                      <p:to>
                                        <p:strVal val="visible"/>
                                      </p:to>
                                    </p:set>
                                    <p:animEffect transition="in" filter="dissolve">
                                      <p:cBhvr>
                                        <p:cTn id="33" dur="500"/>
                                        <p:tgtEl>
                                          <p:spTgt spid="446"/>
                                        </p:tgtEl>
                                      </p:cBhvr>
                                    </p:animEffect>
                                  </p:childTnLst>
                                </p:cTn>
                              </p:par>
                            </p:childTnLst>
                          </p:cTn>
                        </p:par>
                        <p:par>
                          <p:cTn id="34" fill="hold">
                            <p:stCondLst>
                              <p:cond delay="3500"/>
                            </p:stCondLst>
                            <p:childTnLst>
                              <p:par>
                                <p:cTn id="35" presetID="9" presetClass="entr" presetSubtype="0" fill="hold" nodeType="afterEffect">
                                  <p:stCondLst>
                                    <p:cond delay="0"/>
                                  </p:stCondLst>
                                  <p:childTnLst>
                                    <p:set>
                                      <p:cBhvr>
                                        <p:cTn id="36" dur="1" fill="hold">
                                          <p:stCondLst>
                                            <p:cond delay="0"/>
                                          </p:stCondLst>
                                        </p:cTn>
                                        <p:tgtEl>
                                          <p:spTgt spid="402"/>
                                        </p:tgtEl>
                                        <p:attrNameLst>
                                          <p:attrName>style.visibility</p:attrName>
                                        </p:attrNameLst>
                                      </p:cBhvr>
                                      <p:to>
                                        <p:strVal val="visible"/>
                                      </p:to>
                                    </p:set>
                                    <p:animEffect transition="in" filter="dissolve">
                                      <p:cBhvr>
                                        <p:cTn id="37" dur="500"/>
                                        <p:tgtEl>
                                          <p:spTgt spid="402"/>
                                        </p:tgtEl>
                                      </p:cBhvr>
                                    </p:animEffect>
                                  </p:childTnLst>
                                </p:cTn>
                              </p:par>
                            </p:childTnLst>
                          </p:cTn>
                        </p:par>
                        <p:par>
                          <p:cTn id="38" fill="hold">
                            <p:stCondLst>
                              <p:cond delay="4000"/>
                            </p:stCondLst>
                            <p:childTnLst>
                              <p:par>
                                <p:cTn id="39" presetID="9" presetClass="entr" presetSubtype="0" fill="hold" nodeType="afterEffect">
                                  <p:stCondLst>
                                    <p:cond delay="0"/>
                                  </p:stCondLst>
                                  <p:childTnLst>
                                    <p:set>
                                      <p:cBhvr>
                                        <p:cTn id="40" dur="1" fill="hold">
                                          <p:stCondLst>
                                            <p:cond delay="0"/>
                                          </p:stCondLst>
                                        </p:cTn>
                                        <p:tgtEl>
                                          <p:spTgt spid="464"/>
                                        </p:tgtEl>
                                        <p:attrNameLst>
                                          <p:attrName>style.visibility</p:attrName>
                                        </p:attrNameLst>
                                      </p:cBhvr>
                                      <p:to>
                                        <p:strVal val="visible"/>
                                      </p:to>
                                    </p:set>
                                    <p:animEffect transition="in" filter="dissolve">
                                      <p:cBhvr>
                                        <p:cTn id="41" dur="500"/>
                                        <p:tgtEl>
                                          <p:spTgt spid="464"/>
                                        </p:tgtEl>
                                      </p:cBhvr>
                                    </p:animEffect>
                                  </p:childTnLst>
                                </p:cTn>
                              </p:par>
                            </p:childTnLst>
                          </p:cTn>
                        </p:par>
                        <p:par>
                          <p:cTn id="42" fill="hold">
                            <p:stCondLst>
                              <p:cond delay="4500"/>
                            </p:stCondLst>
                            <p:childTnLst>
                              <p:par>
                                <p:cTn id="43" presetID="9" presetClass="entr" presetSubtype="0" fill="hold" nodeType="afterEffect">
                                  <p:stCondLst>
                                    <p:cond delay="0"/>
                                  </p:stCondLst>
                                  <p:childTnLst>
                                    <p:set>
                                      <p:cBhvr>
                                        <p:cTn id="44" dur="1" fill="hold">
                                          <p:stCondLst>
                                            <p:cond delay="0"/>
                                          </p:stCondLst>
                                        </p:cTn>
                                        <p:tgtEl>
                                          <p:spTgt spid="349"/>
                                        </p:tgtEl>
                                        <p:attrNameLst>
                                          <p:attrName>style.visibility</p:attrName>
                                        </p:attrNameLst>
                                      </p:cBhvr>
                                      <p:to>
                                        <p:strVal val="visible"/>
                                      </p:to>
                                    </p:set>
                                    <p:animEffect transition="in" filter="dissolve">
                                      <p:cBhvr>
                                        <p:cTn id="45" dur="500"/>
                                        <p:tgtEl>
                                          <p:spTgt spid="349"/>
                                        </p:tgtEl>
                                      </p:cBhvr>
                                    </p:animEffect>
                                  </p:childTnLst>
                                </p:cTn>
                              </p:par>
                            </p:childTnLst>
                          </p:cTn>
                        </p:par>
                        <p:par>
                          <p:cTn id="46" fill="hold">
                            <p:stCondLst>
                              <p:cond delay="5000"/>
                            </p:stCondLst>
                            <p:childTnLst>
                              <p:par>
                                <p:cTn id="47" presetID="9" presetClass="entr" presetSubtype="0" fill="hold" nodeType="afterEffect">
                                  <p:stCondLst>
                                    <p:cond delay="0"/>
                                  </p:stCondLst>
                                  <p:childTnLst>
                                    <p:set>
                                      <p:cBhvr>
                                        <p:cTn id="48" dur="1" fill="hold">
                                          <p:stCondLst>
                                            <p:cond delay="0"/>
                                          </p:stCondLst>
                                        </p:cTn>
                                        <p:tgtEl>
                                          <p:spTgt spid="383"/>
                                        </p:tgtEl>
                                        <p:attrNameLst>
                                          <p:attrName>style.visibility</p:attrName>
                                        </p:attrNameLst>
                                      </p:cBhvr>
                                      <p:to>
                                        <p:strVal val="visible"/>
                                      </p:to>
                                    </p:set>
                                    <p:animEffect transition="in" filter="dissolve">
                                      <p:cBhvr>
                                        <p:cTn id="49" dur="500"/>
                                        <p:tgtEl>
                                          <p:spTgt spid="383"/>
                                        </p:tgtEl>
                                      </p:cBhvr>
                                    </p:animEffect>
                                  </p:childTnLst>
                                </p:cTn>
                              </p:par>
                            </p:childTnLst>
                          </p:cTn>
                        </p:par>
                        <p:par>
                          <p:cTn id="50" fill="hold">
                            <p:stCondLst>
                              <p:cond delay="5500"/>
                            </p:stCondLst>
                            <p:childTnLst>
                              <p:par>
                                <p:cTn id="51" presetID="9" presetClass="entr" presetSubtype="0" fill="hold" nodeType="afterEffect">
                                  <p:stCondLst>
                                    <p:cond delay="0"/>
                                  </p:stCondLst>
                                  <p:childTnLst>
                                    <p:set>
                                      <p:cBhvr>
                                        <p:cTn id="52" dur="1" fill="hold">
                                          <p:stCondLst>
                                            <p:cond delay="0"/>
                                          </p:stCondLst>
                                        </p:cTn>
                                        <p:tgtEl>
                                          <p:spTgt spid="367"/>
                                        </p:tgtEl>
                                        <p:attrNameLst>
                                          <p:attrName>style.visibility</p:attrName>
                                        </p:attrNameLst>
                                      </p:cBhvr>
                                      <p:to>
                                        <p:strVal val="visible"/>
                                      </p:to>
                                    </p:set>
                                    <p:animEffect transition="in" filter="dissolve">
                                      <p:cBhvr>
                                        <p:cTn id="53" dur="500"/>
                                        <p:tgtEl>
                                          <p:spTgt spid="367"/>
                                        </p:tgtEl>
                                      </p:cBhvr>
                                    </p:animEffect>
                                  </p:childTnLst>
                                </p:cTn>
                              </p:par>
                            </p:childTnLst>
                          </p:cTn>
                        </p:par>
                        <p:par>
                          <p:cTn id="54" fill="hold">
                            <p:stCondLst>
                              <p:cond delay="6000"/>
                            </p:stCondLst>
                            <p:childTnLst>
                              <p:par>
                                <p:cTn id="55" presetID="9" presetClass="entr" presetSubtype="0" fill="hold" nodeType="afterEffect">
                                  <p:stCondLst>
                                    <p:cond delay="0"/>
                                  </p:stCondLst>
                                  <p:childTnLst>
                                    <p:set>
                                      <p:cBhvr>
                                        <p:cTn id="56" dur="1" fill="hold">
                                          <p:stCondLst>
                                            <p:cond delay="0"/>
                                          </p:stCondLst>
                                        </p:cTn>
                                        <p:tgtEl>
                                          <p:spTgt spid="284"/>
                                        </p:tgtEl>
                                        <p:attrNameLst>
                                          <p:attrName>style.visibility</p:attrName>
                                        </p:attrNameLst>
                                      </p:cBhvr>
                                      <p:to>
                                        <p:strVal val="visible"/>
                                      </p:to>
                                    </p:set>
                                    <p:animEffect transition="in" filter="dissolve">
                                      <p:cBhvr>
                                        <p:cTn id="57" dur="500"/>
                                        <p:tgtEl>
                                          <p:spTgt spid="284"/>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61">
                                            <p:txEl>
                                              <p:pRg st="1" end="1"/>
                                            </p:txEl>
                                          </p:spTgt>
                                        </p:tgtEl>
                                        <p:attrNameLst>
                                          <p:attrName>style.visibility</p:attrName>
                                        </p:attrNameLst>
                                      </p:cBhvr>
                                      <p:to>
                                        <p:strVal val="visible"/>
                                      </p:to>
                                    </p:set>
                                    <p:animEffect transition="in" filter="fade">
                                      <p:cBhvr>
                                        <p:cTn id="61" dur="500"/>
                                        <p:tgtEl>
                                          <p:spTgt spid="61">
                                            <p:txEl>
                                              <p:pRg st="1" end="1"/>
                                            </p:txEl>
                                          </p:spTgt>
                                        </p:tgtEl>
                                      </p:cBhvr>
                                    </p:animEffect>
                                    <p:anim calcmode="lin" valueType="num">
                                      <p:cBhvr>
                                        <p:cTn id="62"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63"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42" presetClass="entr" presetSubtype="0" fill="hold" grpId="0" nodeType="afterEffect">
                                  <p:stCondLst>
                                    <p:cond delay="0"/>
                                  </p:stCondLst>
                                  <p:childTnLst>
                                    <p:set>
                                      <p:cBhvr>
                                        <p:cTn id="66" dur="1" fill="hold">
                                          <p:stCondLst>
                                            <p:cond delay="0"/>
                                          </p:stCondLst>
                                        </p:cTn>
                                        <p:tgtEl>
                                          <p:spTgt spid="61">
                                            <p:txEl>
                                              <p:pRg st="2" end="2"/>
                                            </p:txEl>
                                          </p:spTgt>
                                        </p:tgtEl>
                                        <p:attrNameLst>
                                          <p:attrName>style.visibility</p:attrName>
                                        </p:attrNameLst>
                                      </p:cBhvr>
                                      <p:to>
                                        <p:strVal val="visible"/>
                                      </p:to>
                                    </p:set>
                                    <p:animEffect transition="in" filter="fade">
                                      <p:cBhvr>
                                        <p:cTn id="67" dur="500"/>
                                        <p:tgtEl>
                                          <p:spTgt spid="61">
                                            <p:txEl>
                                              <p:pRg st="2" end="2"/>
                                            </p:txEl>
                                          </p:spTgt>
                                        </p:tgtEl>
                                      </p:cBhvr>
                                    </p:animEffect>
                                    <p:anim calcmode="lin" valueType="num">
                                      <p:cBhvr>
                                        <p:cTn id="68"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69"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23" presetClass="entr" presetSubtype="32" fill="hold" nodeType="afterEffect">
                                  <p:stCondLst>
                                    <p:cond delay="0"/>
                                  </p:stCondLst>
                                  <p:childTnLst>
                                    <p:set>
                                      <p:cBhvr>
                                        <p:cTn id="72" dur="1" fill="hold">
                                          <p:stCondLst>
                                            <p:cond delay="0"/>
                                          </p:stCondLst>
                                        </p:cTn>
                                        <p:tgtEl>
                                          <p:spTgt spid="378"/>
                                        </p:tgtEl>
                                        <p:attrNameLst>
                                          <p:attrName>style.visibility</p:attrName>
                                        </p:attrNameLst>
                                      </p:cBhvr>
                                      <p:to>
                                        <p:strVal val="visible"/>
                                      </p:to>
                                    </p:set>
                                    <p:anim calcmode="lin" valueType="num">
                                      <p:cBhvr>
                                        <p:cTn id="73" dur="500" fill="hold"/>
                                        <p:tgtEl>
                                          <p:spTgt spid="378"/>
                                        </p:tgtEl>
                                        <p:attrNameLst>
                                          <p:attrName>ppt_w</p:attrName>
                                        </p:attrNameLst>
                                      </p:cBhvr>
                                      <p:tavLst>
                                        <p:tav tm="0">
                                          <p:val>
                                            <p:strVal val="4*#ppt_w"/>
                                          </p:val>
                                        </p:tav>
                                        <p:tav tm="100000">
                                          <p:val>
                                            <p:strVal val="#ppt_w"/>
                                          </p:val>
                                        </p:tav>
                                      </p:tavLst>
                                    </p:anim>
                                    <p:anim calcmode="lin" valueType="num">
                                      <p:cBhvr>
                                        <p:cTn id="74" dur="500" fill="hold"/>
                                        <p:tgtEl>
                                          <p:spTgt spid="37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92"/>
            <a:ext cx="8932985" cy="433676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5356"/>
            <a:ext cx="8904855" cy="764948"/>
          </a:xfrm>
        </p:spPr>
        <p:txBody>
          <a:bodyPr/>
          <a:lstStyle/>
          <a:p>
            <a:r>
              <a:rPr lang="en-US" dirty="0" smtClean="0"/>
              <a:t>The Independence of the Fed</a:t>
            </a:r>
          </a:p>
        </p:txBody>
      </p:sp>
      <p:sp>
        <p:nvSpPr>
          <p:cNvPr id="3" name="Content Placeholder 2"/>
          <p:cNvSpPr>
            <a:spLocks noGrp="1"/>
          </p:cNvSpPr>
          <p:nvPr>
            <p:ph idx="1"/>
          </p:nvPr>
        </p:nvSpPr>
        <p:spPr>
          <a:xfrm>
            <a:off x="140674" y="1568092"/>
            <a:ext cx="8883749" cy="4047805"/>
          </a:xfrm>
        </p:spPr>
        <p:txBody>
          <a:bodyPr/>
          <a:lstStyle/>
          <a:p>
            <a:pPr marL="231775" indent="-231775"/>
            <a:r>
              <a:rPr lang="en-US" sz="2600" dirty="0" smtClean="0">
                <a:solidFill>
                  <a:srgbClr val="32302A"/>
                </a:solidFill>
              </a:rPr>
              <a:t>The </a:t>
            </a:r>
            <a:r>
              <a:rPr lang="en-US" sz="2600" b="1" i="1" dirty="0" smtClean="0">
                <a:solidFill>
                  <a:srgbClr val="32302A"/>
                </a:solidFill>
              </a:rPr>
              <a:t>independence </a:t>
            </a:r>
            <a:r>
              <a:rPr lang="en-US" sz="2600" dirty="0" smtClean="0">
                <a:solidFill>
                  <a:srgbClr val="32302A"/>
                </a:solidFill>
              </a:rPr>
              <a:t>of the Federal Reserve system is designed </a:t>
            </a:r>
            <a:br>
              <a:rPr lang="en-US" sz="2600" dirty="0" smtClean="0">
                <a:solidFill>
                  <a:srgbClr val="32302A"/>
                </a:solidFill>
              </a:rPr>
            </a:br>
            <a:r>
              <a:rPr lang="en-US" sz="2600" dirty="0" smtClean="0">
                <a:solidFill>
                  <a:srgbClr val="32302A"/>
                </a:solidFill>
              </a:rPr>
              <a:t>to strengthen the ability of the Fed to pursue monetary policy </a:t>
            </a:r>
            <a:br>
              <a:rPr lang="en-US" sz="2600" dirty="0" smtClean="0">
                <a:solidFill>
                  <a:srgbClr val="32302A"/>
                </a:solidFill>
              </a:rPr>
            </a:br>
            <a:r>
              <a:rPr lang="en-US" sz="2600" dirty="0" smtClean="0">
                <a:solidFill>
                  <a:srgbClr val="32302A"/>
                </a:solidFill>
              </a:rPr>
              <a:t>in a stabilizing manner.</a:t>
            </a:r>
          </a:p>
          <a:p>
            <a:pPr marL="231775" indent="-231775"/>
            <a:r>
              <a:rPr lang="en-US" sz="2600" dirty="0" smtClean="0">
                <a:solidFill>
                  <a:srgbClr val="32302A"/>
                </a:solidFill>
              </a:rPr>
              <a:t>Fed independence stems from: </a:t>
            </a:r>
          </a:p>
          <a:p>
            <a:pPr marL="631825" lvl="1" indent="-231775"/>
            <a:r>
              <a:rPr lang="en-US" dirty="0" smtClean="0">
                <a:solidFill>
                  <a:srgbClr val="32302A"/>
                </a:solidFill>
              </a:rPr>
              <a:t>the lengthy terms for the individual members of the Board </a:t>
            </a:r>
            <a:br>
              <a:rPr lang="en-US" dirty="0" smtClean="0">
                <a:solidFill>
                  <a:srgbClr val="32302A"/>
                </a:solidFill>
              </a:rPr>
            </a:br>
            <a:r>
              <a:rPr lang="en-US" dirty="0" smtClean="0">
                <a:solidFill>
                  <a:srgbClr val="32302A"/>
                </a:solidFill>
              </a:rPr>
              <a:t>of Governors (14 years), and,</a:t>
            </a:r>
          </a:p>
          <a:p>
            <a:pPr marL="631825" lvl="1" indent="-231775"/>
            <a:r>
              <a:rPr lang="en-US" dirty="0" smtClean="0">
                <a:solidFill>
                  <a:srgbClr val="32302A"/>
                </a:solidFill>
              </a:rPr>
              <a:t>the fact that the Fed’s revenues are derived from interest on the bonds that it holds rather than allocations from Congress.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Are the following statements true or false? </a:t>
            </a:r>
          </a:p>
          <a:p>
            <a:pPr marL="684213" indent="-334963">
              <a:buNone/>
            </a:pPr>
            <a:r>
              <a:rPr lang="en-US" sz="2600" dirty="0" smtClean="0">
                <a:solidFill>
                  <a:srgbClr val="32302A"/>
                </a:solidFill>
              </a:rPr>
              <a:t>a.	Interest earned on its bond holdings provides the Fed with income that is substantially greater than the cost of its operation.</a:t>
            </a:r>
          </a:p>
          <a:p>
            <a:pPr marL="684213" indent="-334963">
              <a:buNone/>
            </a:pPr>
            <a:r>
              <a:rPr lang="en-US" sz="2600" dirty="0" err="1" smtClean="0">
                <a:solidFill>
                  <a:srgbClr val="32302A"/>
                </a:solidFill>
              </a:rPr>
              <a:t>b</a:t>
            </a:r>
            <a:r>
              <a:rPr lang="en-US" sz="2600" dirty="0" smtClean="0">
                <a:solidFill>
                  <a:srgbClr val="32302A"/>
                </a:solidFill>
              </a:rPr>
              <a:t>.	Congressional appropriations provide the Fed with the funds to cover the cost of its operations.</a:t>
            </a:r>
          </a:p>
          <a:p>
            <a:pPr marL="684213" indent="-334963">
              <a:buNone/>
            </a:pPr>
            <a:r>
              <a:rPr lang="en-US" sz="2600" dirty="0" err="1" smtClean="0">
                <a:solidFill>
                  <a:srgbClr val="32302A"/>
                </a:solidFill>
              </a:rPr>
              <a:t>c</a:t>
            </a:r>
            <a:r>
              <a:rPr lang="en-US" sz="2600" dirty="0" smtClean="0">
                <a:solidFill>
                  <a:srgbClr val="32302A"/>
                </a:solidFill>
              </a:rPr>
              <a:t>.	After deducting its expenses, the net earnings of the Federal Reserve System are turned over to the U.S. Treasury.</a:t>
            </a: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9817"/>
            <a:ext cx="7772400" cy="1864086"/>
          </a:xfrm>
        </p:spPr>
        <p:txBody>
          <a:bodyPr anchor="ctr"/>
          <a:lstStyle/>
          <a:p>
            <a:r>
              <a:rPr lang="en-US" dirty="0" smtClean="0"/>
              <a:t>How The Fed Controls </a:t>
            </a:r>
            <a:br>
              <a:rPr lang="en-US" dirty="0" smtClean="0"/>
            </a:br>
            <a:r>
              <a:rPr lang="en-US" dirty="0" smtClean="0"/>
              <a:t>the Money Supply</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008622"/>
            <a:ext cx="8932985" cy="489623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75204"/>
            <a:ext cx="8904855" cy="827210"/>
          </a:xfrm>
        </p:spPr>
        <p:txBody>
          <a:bodyPr/>
          <a:lstStyle/>
          <a:p>
            <a:r>
              <a:rPr lang="en-US" sz="3400" dirty="0" smtClean="0"/>
              <a:t>4 Tools Fed Uses to Control Money Supply</a:t>
            </a:r>
          </a:p>
        </p:txBody>
      </p:sp>
      <p:sp>
        <p:nvSpPr>
          <p:cNvPr id="3" name="Content Placeholder 2"/>
          <p:cNvSpPr>
            <a:spLocks noGrp="1"/>
          </p:cNvSpPr>
          <p:nvPr>
            <p:ph idx="1"/>
          </p:nvPr>
        </p:nvSpPr>
        <p:spPr>
          <a:xfrm>
            <a:off x="140675" y="1058430"/>
            <a:ext cx="8883750" cy="4846424"/>
          </a:xfrm>
        </p:spPr>
        <p:txBody>
          <a:bodyPr/>
          <a:lstStyle/>
          <a:p>
            <a:pPr marL="231775" indent="-231775"/>
            <a:r>
              <a:rPr lang="en-US" sz="2500" dirty="0" smtClean="0">
                <a:solidFill>
                  <a:srgbClr val="32302A"/>
                </a:solidFill>
              </a:rPr>
              <a:t>The Fed has 4 major tools it can use to control the money supply:</a:t>
            </a:r>
          </a:p>
          <a:p>
            <a:pPr marL="631825" lvl="1" indent="-231775"/>
            <a:r>
              <a:rPr lang="en-US" sz="2300" b="1" i="1" dirty="0" smtClean="0">
                <a:solidFill>
                  <a:srgbClr val="32302A"/>
                </a:solidFill>
              </a:rPr>
              <a:t>Reserve requirements</a:t>
            </a:r>
          </a:p>
          <a:p>
            <a:pPr marL="1031875" lvl="2" indent="-231775"/>
            <a:r>
              <a:rPr lang="en-US" sz="2300" dirty="0" smtClean="0">
                <a:solidFill>
                  <a:srgbClr val="32302A"/>
                </a:solidFill>
              </a:rPr>
              <a:t>setting the fraction of assets banks must hold as reserves (vault cash or deposits with the Fed), against their checking deposits</a:t>
            </a:r>
          </a:p>
          <a:p>
            <a:pPr marL="631825" lvl="1" indent="-231775"/>
            <a:r>
              <a:rPr lang="en-US" sz="2300" b="1" i="1" dirty="0" smtClean="0">
                <a:solidFill>
                  <a:srgbClr val="32302A"/>
                </a:solidFill>
              </a:rPr>
              <a:t>Open market operations </a:t>
            </a:r>
          </a:p>
          <a:p>
            <a:pPr marL="1031875" lvl="2" indent="-231775"/>
            <a:r>
              <a:rPr lang="en-US" sz="2300" dirty="0" smtClean="0">
                <a:solidFill>
                  <a:srgbClr val="32302A"/>
                </a:solidFill>
              </a:rPr>
              <a:t>buying and selling of U.S. government securities (and other assets) in the open market</a:t>
            </a:r>
          </a:p>
          <a:p>
            <a:pPr marL="631825" lvl="1" indent="-231775"/>
            <a:r>
              <a:rPr lang="en-US" sz="2300" b="1" i="1" dirty="0" smtClean="0">
                <a:solidFill>
                  <a:srgbClr val="32302A"/>
                </a:solidFill>
              </a:rPr>
              <a:t>Extension of Loans </a:t>
            </a:r>
          </a:p>
          <a:p>
            <a:pPr marL="1031875" lvl="2" indent="-231775"/>
            <a:r>
              <a:rPr lang="en-US" sz="2300" dirty="0" smtClean="0">
                <a:solidFill>
                  <a:srgbClr val="32302A"/>
                </a:solidFill>
              </a:rPr>
              <a:t>control of loan volume to banks and other financial institutions</a:t>
            </a:r>
          </a:p>
          <a:p>
            <a:pPr marL="631825" lvl="1" indent="-231775"/>
            <a:r>
              <a:rPr lang="en-US" sz="2300" b="1" i="1" dirty="0" smtClean="0">
                <a:solidFill>
                  <a:srgbClr val="32302A"/>
                </a:solidFill>
              </a:rPr>
              <a:t>Interest paid on bank reserves</a:t>
            </a:r>
          </a:p>
          <a:p>
            <a:pPr marL="1031875" lvl="2" indent="-231775"/>
            <a:r>
              <a:rPr lang="en-US" sz="2300" dirty="0" smtClean="0">
                <a:solidFill>
                  <a:srgbClr val="32302A"/>
                </a:solidFill>
              </a:rPr>
              <a:t>setting the interest rate paid banks on reserves held at the fed</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500" dirty="0" smtClean="0"/>
              <a:t>Controlling the Money Supply:</a:t>
            </a:r>
            <a:br>
              <a:rPr lang="en-US" sz="3500" dirty="0" smtClean="0"/>
            </a:br>
            <a:r>
              <a:rPr lang="en-US" sz="3500" i="1" dirty="0" smtClean="0"/>
              <a:t>Setting Reserve Requirements</a:t>
            </a:r>
          </a:p>
        </p:txBody>
      </p:sp>
      <p:sp>
        <p:nvSpPr>
          <p:cNvPr id="3" name="Content Placeholder 2"/>
          <p:cNvSpPr>
            <a:spLocks noGrp="1"/>
          </p:cNvSpPr>
          <p:nvPr>
            <p:ph idx="1"/>
          </p:nvPr>
        </p:nvSpPr>
        <p:spPr>
          <a:xfrm>
            <a:off x="140675" y="1643678"/>
            <a:ext cx="8883750" cy="4261175"/>
          </a:xfrm>
        </p:spPr>
        <p:txBody>
          <a:bodyPr/>
          <a:lstStyle/>
          <a:p>
            <a:pPr marL="231775" indent="-231775"/>
            <a:r>
              <a:rPr lang="en-US" sz="2600" b="1" i="1" dirty="0" smtClean="0">
                <a:solidFill>
                  <a:srgbClr val="32302A"/>
                </a:solidFill>
              </a:rPr>
              <a:t>Reserve requirements</a:t>
            </a:r>
            <a:r>
              <a:rPr lang="en-US" sz="2600" dirty="0" smtClean="0">
                <a:solidFill>
                  <a:srgbClr val="32302A"/>
                </a:solidFill>
              </a:rPr>
              <a:t>:</a:t>
            </a:r>
            <a:br>
              <a:rPr lang="en-US" sz="2600" dirty="0" smtClean="0">
                <a:solidFill>
                  <a:srgbClr val="32302A"/>
                </a:solidFill>
              </a:rPr>
            </a:br>
            <a:r>
              <a:rPr lang="en-US" sz="2600" dirty="0" smtClean="0">
                <a:solidFill>
                  <a:srgbClr val="32302A"/>
                </a:solidFill>
              </a:rPr>
              <a:t>The fraction banks must hold as reserves (vault cash and deposits with the Fed) against their checking deposits.</a:t>
            </a:r>
          </a:p>
          <a:p>
            <a:pPr marL="631825" lvl="1" indent="-231775"/>
            <a:r>
              <a:rPr lang="en-US" dirty="0" smtClean="0">
                <a:solidFill>
                  <a:srgbClr val="32302A"/>
                </a:solidFill>
              </a:rPr>
              <a:t>When the </a:t>
            </a:r>
            <a:r>
              <a:rPr lang="en-US" i="1" u="sng" dirty="0" smtClean="0">
                <a:solidFill>
                  <a:srgbClr val="32302A"/>
                </a:solidFill>
              </a:rPr>
              <a:t>Fed lowers the required reserve ratio</a:t>
            </a:r>
            <a:r>
              <a:rPr lang="en-US" dirty="0" smtClean="0">
                <a:solidFill>
                  <a:srgbClr val="32302A"/>
                </a:solidFill>
              </a:rPr>
              <a:t>, it creates additional excess reserves, encouraging banks to extend additional loans, and </a:t>
            </a:r>
            <a:r>
              <a:rPr lang="en-US" i="1" u="sng" dirty="0" smtClean="0">
                <a:solidFill>
                  <a:srgbClr val="32302A"/>
                </a:solidFill>
              </a:rPr>
              <a:t>expanding the money supply</a:t>
            </a:r>
            <a:r>
              <a:rPr lang="en-US" dirty="0" smtClean="0">
                <a:solidFill>
                  <a:srgbClr val="32302A"/>
                </a:solidFill>
              </a:rPr>
              <a:t>. </a:t>
            </a:r>
          </a:p>
          <a:p>
            <a:pPr marL="631825" lvl="1" indent="-231775"/>
            <a:r>
              <a:rPr lang="en-US" dirty="0" smtClean="0">
                <a:solidFill>
                  <a:srgbClr val="32302A"/>
                </a:solidFill>
              </a:rPr>
              <a:t>Raising the reserve requirements has the opposite effect.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500" dirty="0" smtClean="0"/>
              <a:t>Controlling the Money Supply:</a:t>
            </a:r>
            <a:br>
              <a:rPr lang="en-US" sz="3500" dirty="0" smtClean="0"/>
            </a:br>
            <a:r>
              <a:rPr lang="en-US" sz="3500" i="1" dirty="0" smtClean="0"/>
              <a:t>Open Market Operations</a:t>
            </a:r>
          </a:p>
        </p:txBody>
      </p:sp>
      <p:sp>
        <p:nvSpPr>
          <p:cNvPr id="3" name="Content Placeholder 2"/>
          <p:cNvSpPr>
            <a:spLocks noGrp="1"/>
          </p:cNvSpPr>
          <p:nvPr>
            <p:ph idx="1"/>
          </p:nvPr>
        </p:nvSpPr>
        <p:spPr>
          <a:xfrm>
            <a:off x="140675" y="1643678"/>
            <a:ext cx="8883750" cy="4261175"/>
          </a:xfrm>
        </p:spPr>
        <p:txBody>
          <a:bodyPr/>
          <a:lstStyle/>
          <a:p>
            <a:pPr marL="231775" indent="-231775"/>
            <a:r>
              <a:rPr lang="en-US" sz="2600" b="1" i="1" dirty="0" smtClean="0">
                <a:solidFill>
                  <a:srgbClr val="32302A"/>
                </a:solidFill>
              </a:rPr>
              <a:t>Open Market Operations</a:t>
            </a:r>
            <a:r>
              <a:rPr lang="en-US" sz="2600" dirty="0" smtClean="0">
                <a:solidFill>
                  <a:srgbClr val="32302A"/>
                </a:solidFill>
              </a:rPr>
              <a:t>:</a:t>
            </a:r>
            <a:br>
              <a:rPr lang="en-US" sz="2600" dirty="0" smtClean="0">
                <a:solidFill>
                  <a:srgbClr val="32302A"/>
                </a:solidFill>
              </a:rPr>
            </a:br>
            <a:r>
              <a:rPr lang="en-US" sz="2600" dirty="0" smtClean="0">
                <a:solidFill>
                  <a:srgbClr val="32302A"/>
                </a:solidFill>
              </a:rPr>
              <a:t>the buying and selling of U.S. Treasury bonds and other financial assets by the Fed</a:t>
            </a:r>
          </a:p>
          <a:p>
            <a:pPr marL="631825" lvl="1" indent="-231775"/>
            <a:r>
              <a:rPr lang="en-US" dirty="0" smtClean="0">
                <a:solidFill>
                  <a:srgbClr val="32302A"/>
                </a:solidFill>
              </a:rPr>
              <a:t>This is the primary tool used by the Federal Reserve to control the money supply.  </a:t>
            </a:r>
          </a:p>
          <a:p>
            <a:pPr marL="631825" lvl="1" indent="-231775"/>
            <a:r>
              <a:rPr lang="en-US" b="1" i="1" dirty="0" smtClean="0">
                <a:solidFill>
                  <a:srgbClr val="32302A"/>
                </a:solidFill>
              </a:rPr>
              <a:t>Note:</a:t>
            </a:r>
            <a:r>
              <a:rPr lang="en-US" dirty="0" smtClean="0">
                <a:solidFill>
                  <a:srgbClr val="32302A"/>
                </a:solidFill>
              </a:rPr>
              <a:t> the U.S. Treasury bonds held by the Fed are part </a:t>
            </a:r>
            <a:br>
              <a:rPr lang="en-US" dirty="0" smtClean="0">
                <a:solidFill>
                  <a:srgbClr val="32302A"/>
                </a:solidFill>
              </a:rPr>
            </a:br>
            <a:r>
              <a:rPr lang="en-US" dirty="0" smtClean="0">
                <a:solidFill>
                  <a:srgbClr val="32302A"/>
                </a:solidFill>
              </a:rPr>
              <a:t>of the national debt.</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02955"/>
            <a:ext cx="8904855" cy="1022888"/>
          </a:xfrm>
        </p:spPr>
        <p:txBody>
          <a:bodyPr/>
          <a:lstStyle/>
          <a:p>
            <a:r>
              <a:rPr lang="en-US" dirty="0" smtClean="0"/>
              <a:t>What is Money?</a:t>
            </a:r>
          </a:p>
        </p:txBody>
      </p:sp>
      <p:sp>
        <p:nvSpPr>
          <p:cNvPr id="3" name="Content Placeholder 2"/>
          <p:cNvSpPr>
            <a:spLocks noGrp="1"/>
          </p:cNvSpPr>
          <p:nvPr>
            <p:ph idx="1"/>
          </p:nvPr>
        </p:nvSpPr>
        <p:spPr>
          <a:xfrm>
            <a:off x="705173" y="1887459"/>
            <a:ext cx="7632915" cy="3947648"/>
          </a:xfrm>
        </p:spPr>
        <p:txBody>
          <a:bodyPr/>
          <a:lstStyle/>
          <a:p>
            <a:pPr>
              <a:spcBef>
                <a:spcPct val="50000"/>
              </a:spcBef>
              <a:buNone/>
            </a:pPr>
            <a:r>
              <a:rPr lang="en-US" i="1" dirty="0" smtClean="0">
                <a:ea typeface="Times New Roman" pitchFamily="-107" charset="0"/>
                <a:cs typeface="Times New Roman" pitchFamily="-107" charset="0"/>
              </a:rPr>
              <a:t>    “Money is whatever is generally </a:t>
            </a:r>
            <a:br>
              <a:rPr lang="en-US" i="1" dirty="0" smtClean="0">
                <a:ea typeface="Times New Roman" pitchFamily="-107" charset="0"/>
                <a:cs typeface="Times New Roman" pitchFamily="-107" charset="0"/>
              </a:rPr>
            </a:br>
            <a:r>
              <a:rPr lang="en-US" i="1" dirty="0" smtClean="0">
                <a:ea typeface="Times New Roman" pitchFamily="-107" charset="0"/>
                <a:cs typeface="Times New Roman" pitchFamily="-107" charset="0"/>
              </a:rPr>
              <a:t>  accepted in exchange for goods and </a:t>
            </a:r>
            <a:br>
              <a:rPr lang="en-US" i="1" dirty="0" smtClean="0">
                <a:ea typeface="Times New Roman" pitchFamily="-107" charset="0"/>
                <a:cs typeface="Times New Roman" pitchFamily="-107" charset="0"/>
              </a:rPr>
            </a:br>
            <a:r>
              <a:rPr lang="en-US" i="1" dirty="0" smtClean="0">
                <a:ea typeface="Times New Roman" pitchFamily="-107" charset="0"/>
                <a:cs typeface="Times New Roman" pitchFamily="-107" charset="0"/>
              </a:rPr>
              <a:t>  services </a:t>
            </a:r>
            <a:r>
              <a:rPr lang="en-US" dirty="0" smtClean="0">
                <a:ea typeface="Times New Roman" pitchFamily="-107" charset="0"/>
                <a:cs typeface="Times New Roman" pitchFamily="-107" charset="0"/>
              </a:rPr>
              <a:t>— </a:t>
            </a:r>
            <a:r>
              <a:rPr lang="en-US" i="1" dirty="0" smtClean="0">
                <a:ea typeface="Times New Roman" pitchFamily="-107" charset="0"/>
                <a:cs typeface="Times New Roman" pitchFamily="-107" charset="0"/>
              </a:rPr>
              <a:t>accepted not as an object </a:t>
            </a:r>
            <a:br>
              <a:rPr lang="en-US" i="1" dirty="0" smtClean="0">
                <a:ea typeface="Times New Roman" pitchFamily="-107" charset="0"/>
                <a:cs typeface="Times New Roman" pitchFamily="-107" charset="0"/>
              </a:rPr>
            </a:br>
            <a:r>
              <a:rPr lang="en-US" i="1" dirty="0" smtClean="0">
                <a:ea typeface="Times New Roman" pitchFamily="-107" charset="0"/>
                <a:cs typeface="Times New Roman" pitchFamily="-107" charset="0"/>
              </a:rPr>
              <a:t>  to be consumed but as an object that </a:t>
            </a:r>
            <a:br>
              <a:rPr lang="en-US" i="1" dirty="0" smtClean="0">
                <a:ea typeface="Times New Roman" pitchFamily="-107" charset="0"/>
                <a:cs typeface="Times New Roman" pitchFamily="-107" charset="0"/>
              </a:rPr>
            </a:br>
            <a:r>
              <a:rPr lang="en-US" i="1" dirty="0" smtClean="0">
                <a:ea typeface="Times New Roman" pitchFamily="-107" charset="0"/>
                <a:cs typeface="Times New Roman" pitchFamily="-107" charset="0"/>
              </a:rPr>
              <a:t>  represents a temporary abode of </a:t>
            </a:r>
            <a:br>
              <a:rPr lang="en-US" i="1" dirty="0" smtClean="0">
                <a:ea typeface="Times New Roman" pitchFamily="-107" charset="0"/>
                <a:cs typeface="Times New Roman" pitchFamily="-107" charset="0"/>
              </a:rPr>
            </a:br>
            <a:r>
              <a:rPr lang="en-US" i="1" dirty="0" smtClean="0">
                <a:ea typeface="Times New Roman" pitchFamily="-107" charset="0"/>
                <a:cs typeface="Times New Roman" pitchFamily="-107" charset="0"/>
              </a:rPr>
              <a:t>  purchasing power to be used for </a:t>
            </a:r>
            <a:br>
              <a:rPr lang="en-US" i="1" dirty="0" smtClean="0">
                <a:ea typeface="Times New Roman" pitchFamily="-107" charset="0"/>
                <a:cs typeface="Times New Roman" pitchFamily="-107" charset="0"/>
              </a:rPr>
            </a:br>
            <a:r>
              <a:rPr lang="en-US" i="1" dirty="0" smtClean="0">
                <a:ea typeface="Times New Roman" pitchFamily="-107" charset="0"/>
                <a:cs typeface="Times New Roman" pitchFamily="-107" charset="0"/>
              </a:rPr>
              <a:t>  buying still other goods and services.”</a:t>
            </a:r>
            <a:endParaRPr lang="en-US" dirty="0" smtClean="0">
              <a:ea typeface="Times New Roman" pitchFamily="-107" charset="0"/>
              <a:cs typeface="Times New Roman" pitchFamily="-107" charset="0"/>
            </a:endParaRPr>
          </a:p>
          <a:p>
            <a:pPr algn="r">
              <a:spcBef>
                <a:spcPct val="50000"/>
              </a:spcBef>
              <a:buNone/>
            </a:pPr>
            <a:r>
              <a:rPr lang="en-US" i="1" dirty="0" smtClean="0"/>
              <a:t>—</a:t>
            </a:r>
            <a:r>
              <a:rPr lang="en-US" i="1" dirty="0" smtClean="0">
                <a:ea typeface="Times New Roman" pitchFamily="-107" charset="0"/>
                <a:cs typeface="Times New Roman" pitchFamily="-107" charset="0"/>
              </a:rPr>
              <a:t> Milton Friedman (1992) </a:t>
            </a:r>
            <a:endParaRPr lang="en-US" i="1" dirty="0">
              <a:ea typeface="Times New Roman" pitchFamily="-107" charset="0"/>
              <a:cs typeface="Times New Roman" pitchFamily="-107" charset="0"/>
            </a:endParaRPr>
          </a:p>
        </p:txBody>
      </p:sp>
    </p:spTree>
    <p:extLst>
      <p:ext uri="{BB962C8B-B14F-4D97-AF65-F5344CB8AC3E}">
        <p14:creationId xmlns:p14="http://schemas.microsoft.com/office/powerpoint/2010/main" val="21462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500" dirty="0" smtClean="0"/>
              <a:t>Controlling the Money Supply:</a:t>
            </a:r>
            <a:br>
              <a:rPr lang="en-US" sz="3500" dirty="0" smtClean="0"/>
            </a:br>
            <a:r>
              <a:rPr lang="en-US" sz="3500" i="1" dirty="0" smtClean="0"/>
              <a:t>Open Market Operations</a:t>
            </a:r>
          </a:p>
        </p:txBody>
      </p:sp>
      <p:sp>
        <p:nvSpPr>
          <p:cNvPr id="3" name="Content Placeholder 2"/>
          <p:cNvSpPr>
            <a:spLocks noGrp="1"/>
          </p:cNvSpPr>
          <p:nvPr>
            <p:ph idx="1"/>
          </p:nvPr>
        </p:nvSpPr>
        <p:spPr>
          <a:xfrm>
            <a:off x="103321" y="1643678"/>
            <a:ext cx="9003325" cy="4261175"/>
          </a:xfrm>
        </p:spPr>
        <p:txBody>
          <a:bodyPr/>
          <a:lstStyle/>
          <a:p>
            <a:pPr marL="231775" indent="-231775"/>
            <a:r>
              <a:rPr lang="en-US" sz="2600" b="1" i="1" dirty="0" smtClean="0">
                <a:solidFill>
                  <a:srgbClr val="32302A"/>
                </a:solidFill>
              </a:rPr>
              <a:t>Open Market Operations</a:t>
            </a:r>
            <a:r>
              <a:rPr lang="en-US" sz="2600" dirty="0" smtClean="0">
                <a:solidFill>
                  <a:srgbClr val="32302A"/>
                </a:solidFill>
              </a:rPr>
              <a:t>:</a:t>
            </a:r>
          </a:p>
          <a:p>
            <a:pPr marL="631825" lvl="1" indent="-231775"/>
            <a:r>
              <a:rPr lang="en-US" sz="2500" dirty="0" smtClean="0">
                <a:solidFill>
                  <a:srgbClr val="32302A"/>
                </a:solidFill>
              </a:rPr>
              <a:t>When the </a:t>
            </a:r>
            <a:r>
              <a:rPr lang="en-US" sz="2500" b="1" i="1" dirty="0" smtClean="0">
                <a:solidFill>
                  <a:srgbClr val="32302A"/>
                </a:solidFill>
              </a:rPr>
              <a:t>Fed buys bonds </a:t>
            </a:r>
            <a:r>
              <a:rPr lang="en-US" sz="2500" dirty="0" smtClean="0">
                <a:solidFill>
                  <a:srgbClr val="32302A"/>
                </a:solidFill>
              </a:rPr>
              <a:t>the </a:t>
            </a:r>
            <a:r>
              <a:rPr lang="en-US" sz="2500" b="1" i="1" dirty="0" smtClean="0">
                <a:solidFill>
                  <a:srgbClr val="32302A"/>
                </a:solidFill>
              </a:rPr>
              <a:t>money supply expands </a:t>
            </a:r>
            <a:r>
              <a:rPr lang="en-US" sz="2500" dirty="0" smtClean="0">
                <a:solidFill>
                  <a:srgbClr val="32302A"/>
                </a:solidFill>
              </a:rPr>
              <a:t>because:</a:t>
            </a:r>
          </a:p>
          <a:p>
            <a:pPr marL="1031875" lvl="2" indent="-231775"/>
            <a:r>
              <a:rPr lang="en-US" sz="2500" dirty="0" smtClean="0">
                <a:solidFill>
                  <a:srgbClr val="32302A"/>
                </a:solidFill>
              </a:rPr>
              <a:t>bond sellers acquire money (check from the fed)</a:t>
            </a:r>
          </a:p>
          <a:p>
            <a:pPr marL="1031875" lvl="2" indent="-231775"/>
            <a:r>
              <a:rPr lang="en-US" sz="2500" dirty="0" smtClean="0">
                <a:solidFill>
                  <a:srgbClr val="32302A"/>
                </a:solidFill>
              </a:rPr>
              <a:t>bank reserves increase, placing banks in a position to expand the money supply through the extension of additional loans </a:t>
            </a:r>
          </a:p>
          <a:p>
            <a:pPr marL="631825" lvl="1" indent="-231775"/>
            <a:r>
              <a:rPr lang="en-US" sz="2500" dirty="0" smtClean="0">
                <a:solidFill>
                  <a:srgbClr val="32302A"/>
                </a:solidFill>
              </a:rPr>
              <a:t>When the </a:t>
            </a:r>
            <a:r>
              <a:rPr lang="en-US" sz="2500" b="1" i="1" dirty="0" smtClean="0">
                <a:solidFill>
                  <a:srgbClr val="32302A"/>
                </a:solidFill>
              </a:rPr>
              <a:t>Fed sells bonds </a:t>
            </a:r>
            <a:r>
              <a:rPr lang="en-US" sz="2500" dirty="0" smtClean="0">
                <a:solidFill>
                  <a:srgbClr val="32302A"/>
                </a:solidFill>
              </a:rPr>
              <a:t>the </a:t>
            </a:r>
            <a:r>
              <a:rPr lang="en-US" sz="2500" b="1" i="1" dirty="0" smtClean="0">
                <a:solidFill>
                  <a:srgbClr val="32302A"/>
                </a:solidFill>
              </a:rPr>
              <a:t>money supply contracts</a:t>
            </a:r>
            <a:r>
              <a:rPr lang="en-US" sz="2500" dirty="0" smtClean="0">
                <a:solidFill>
                  <a:srgbClr val="32302A"/>
                </a:solidFill>
              </a:rPr>
              <a:t> because:</a:t>
            </a:r>
          </a:p>
          <a:p>
            <a:pPr marL="1031875" lvl="2" indent="-231775"/>
            <a:r>
              <a:rPr lang="en-US" sz="2500" dirty="0" smtClean="0">
                <a:solidFill>
                  <a:srgbClr val="32302A"/>
                </a:solidFill>
              </a:rPr>
              <a:t>bond buyers exchange money for bonds</a:t>
            </a:r>
          </a:p>
          <a:p>
            <a:pPr marL="1031875" lvl="2" indent="-231775"/>
            <a:r>
              <a:rPr lang="en-US" sz="2500" dirty="0" smtClean="0">
                <a:solidFill>
                  <a:srgbClr val="32302A"/>
                </a:solidFill>
              </a:rPr>
              <a:t>bank reserves decline, causing them to extend fewer loans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500" dirty="0" smtClean="0"/>
              <a:t>Controlling the Money Supply:</a:t>
            </a:r>
            <a:br>
              <a:rPr lang="en-US" sz="3500" dirty="0" smtClean="0"/>
            </a:br>
            <a:r>
              <a:rPr lang="en-US" sz="3500" i="1" dirty="0" smtClean="0"/>
              <a:t>Extension of Loans by the Fed</a:t>
            </a:r>
          </a:p>
        </p:txBody>
      </p:sp>
      <p:sp>
        <p:nvSpPr>
          <p:cNvPr id="3" name="Content Placeholder 2"/>
          <p:cNvSpPr>
            <a:spLocks noGrp="1"/>
          </p:cNvSpPr>
          <p:nvPr>
            <p:ph idx="1"/>
          </p:nvPr>
        </p:nvSpPr>
        <p:spPr>
          <a:xfrm>
            <a:off x="140675" y="1556514"/>
            <a:ext cx="8883750" cy="4261175"/>
          </a:xfrm>
        </p:spPr>
        <p:txBody>
          <a:bodyPr/>
          <a:lstStyle/>
          <a:p>
            <a:pPr marL="231775" indent="-231775"/>
            <a:r>
              <a:rPr lang="en-US" sz="2600" dirty="0" smtClean="0">
                <a:solidFill>
                  <a:srgbClr val="32302A"/>
                </a:solidFill>
              </a:rPr>
              <a:t>Historically, member banks have borrowed from the Fed, primarily to meet temporary shortages of reserves.</a:t>
            </a:r>
          </a:p>
          <a:p>
            <a:pPr marL="231775" indent="-231775"/>
            <a:r>
              <a:rPr lang="en-US" sz="2600" dirty="0" smtClean="0">
                <a:solidFill>
                  <a:srgbClr val="32302A"/>
                </a:solidFill>
              </a:rPr>
              <a:t>The </a:t>
            </a:r>
            <a:r>
              <a:rPr lang="en-US" sz="2600" b="1" i="1" dirty="0" smtClean="0">
                <a:solidFill>
                  <a:srgbClr val="32302A"/>
                </a:solidFill>
              </a:rPr>
              <a:t>discount rate</a:t>
            </a:r>
            <a:r>
              <a:rPr lang="en-US" sz="2600" dirty="0" smtClean="0">
                <a:solidFill>
                  <a:srgbClr val="32302A"/>
                </a:solidFill>
              </a:rPr>
              <a:t> is the interest rate the Fed charges banks for short-term loans needed to meet reserve requirements.</a:t>
            </a:r>
          </a:p>
          <a:p>
            <a:pPr marL="231775" indent="-231775"/>
            <a:r>
              <a:rPr lang="en-US" sz="2600" dirty="0" smtClean="0">
                <a:solidFill>
                  <a:srgbClr val="32302A"/>
                </a:solidFill>
              </a:rPr>
              <a:t>Other things constant, an </a:t>
            </a:r>
            <a:r>
              <a:rPr lang="en-US" sz="2600" b="1" i="1" dirty="0" smtClean="0">
                <a:solidFill>
                  <a:srgbClr val="32302A"/>
                </a:solidFill>
              </a:rPr>
              <a:t>increase in the discount rate</a:t>
            </a:r>
            <a:r>
              <a:rPr lang="en-US" sz="2600" dirty="0" smtClean="0">
                <a:solidFill>
                  <a:srgbClr val="32302A"/>
                </a:solidFill>
              </a:rPr>
              <a:t> </a:t>
            </a:r>
            <a:r>
              <a:rPr lang="en-US" sz="2600" b="1" i="1" dirty="0" smtClean="0">
                <a:solidFill>
                  <a:srgbClr val="32302A"/>
                </a:solidFill>
              </a:rPr>
              <a:t>will reduce borrowing from the Fed</a:t>
            </a:r>
            <a:r>
              <a:rPr lang="en-US" sz="2600" dirty="0" smtClean="0">
                <a:solidFill>
                  <a:srgbClr val="32302A"/>
                </a:solidFill>
              </a:rPr>
              <a:t> and thereby exert a </a:t>
            </a:r>
            <a:r>
              <a:rPr lang="en-US" sz="2600" b="1" i="1" dirty="0" smtClean="0">
                <a:solidFill>
                  <a:srgbClr val="32302A"/>
                </a:solidFill>
              </a:rPr>
              <a:t>restrictive impact on the money supply</a:t>
            </a:r>
            <a:r>
              <a:rPr lang="en-US" sz="2600" dirty="0" smtClean="0">
                <a:solidFill>
                  <a:srgbClr val="32302A"/>
                </a:solidFill>
              </a:rPr>
              <a:t>.  </a:t>
            </a:r>
          </a:p>
          <a:p>
            <a:pPr marL="631825" lvl="1" indent="-231775"/>
            <a:r>
              <a:rPr lang="en-US" dirty="0" smtClean="0">
                <a:solidFill>
                  <a:srgbClr val="32302A"/>
                </a:solidFill>
              </a:rPr>
              <a:t>Conversely, a lower discount rate will make it cheaper for banks to borrow from the Fed and exert an expansionary impact on the supply of money.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500" dirty="0" smtClean="0"/>
              <a:t>Controlling the Money Supply:</a:t>
            </a:r>
            <a:br>
              <a:rPr lang="en-US" sz="3500" dirty="0" smtClean="0"/>
            </a:br>
            <a:r>
              <a:rPr lang="en-US" sz="3500" i="1" dirty="0" smtClean="0"/>
              <a:t>Extension of Loans by the Fed</a:t>
            </a:r>
          </a:p>
        </p:txBody>
      </p:sp>
      <p:sp>
        <p:nvSpPr>
          <p:cNvPr id="3" name="Content Placeholder 2"/>
          <p:cNvSpPr>
            <a:spLocks noGrp="1"/>
          </p:cNvSpPr>
          <p:nvPr>
            <p:ph idx="1"/>
          </p:nvPr>
        </p:nvSpPr>
        <p:spPr>
          <a:xfrm>
            <a:off x="140675" y="1556514"/>
            <a:ext cx="8883750" cy="4261175"/>
          </a:xfrm>
        </p:spPr>
        <p:txBody>
          <a:bodyPr/>
          <a:lstStyle/>
          <a:p>
            <a:pPr marL="231775" indent="-231775"/>
            <a:r>
              <a:rPr lang="en-US" sz="2600" b="1" i="1" dirty="0" smtClean="0">
                <a:solidFill>
                  <a:srgbClr val="32302A"/>
                </a:solidFill>
              </a:rPr>
              <a:t>Discount Rate </a:t>
            </a:r>
            <a:r>
              <a:rPr lang="en-US" sz="2600" dirty="0" smtClean="0">
                <a:solidFill>
                  <a:srgbClr val="32302A"/>
                </a:solidFill>
              </a:rPr>
              <a:t>and </a:t>
            </a:r>
            <a:r>
              <a:rPr lang="en-US" sz="2600" b="1" i="1" dirty="0" smtClean="0">
                <a:solidFill>
                  <a:srgbClr val="32302A"/>
                </a:solidFill>
              </a:rPr>
              <a:t>Federal Funds Rate</a:t>
            </a:r>
            <a:r>
              <a:rPr lang="en-US" sz="2600" dirty="0" smtClean="0">
                <a:solidFill>
                  <a:srgbClr val="32302A"/>
                </a:solidFill>
              </a:rPr>
              <a:t>:</a:t>
            </a:r>
          </a:p>
          <a:p>
            <a:pPr marL="631825" lvl="1" indent="-231775"/>
            <a:r>
              <a:rPr lang="en-US" dirty="0" smtClean="0">
                <a:solidFill>
                  <a:srgbClr val="32302A"/>
                </a:solidFill>
              </a:rPr>
              <a:t>The </a:t>
            </a:r>
            <a:r>
              <a:rPr lang="en-US" i="1" u="sng" dirty="0" smtClean="0">
                <a:solidFill>
                  <a:srgbClr val="32302A"/>
                </a:solidFill>
              </a:rPr>
              <a:t>discount rate</a:t>
            </a:r>
            <a:r>
              <a:rPr lang="en-US" dirty="0" smtClean="0">
                <a:solidFill>
                  <a:srgbClr val="32302A"/>
                </a:solidFill>
              </a:rPr>
              <a:t> is closely related to the interest rate in the </a:t>
            </a:r>
            <a:r>
              <a:rPr lang="en-US" i="1" u="sng" dirty="0" smtClean="0">
                <a:solidFill>
                  <a:srgbClr val="32302A"/>
                </a:solidFill>
              </a:rPr>
              <a:t>federal funds market</a:t>
            </a:r>
            <a:r>
              <a:rPr lang="en-US" dirty="0" smtClean="0">
                <a:solidFill>
                  <a:srgbClr val="32302A"/>
                </a:solidFill>
              </a:rPr>
              <a:t>, a private </a:t>
            </a:r>
            <a:r>
              <a:rPr lang="en-US" dirty="0" err="1" smtClean="0">
                <a:solidFill>
                  <a:srgbClr val="32302A"/>
                </a:solidFill>
              </a:rPr>
              <a:t>loanable</a:t>
            </a:r>
            <a:r>
              <a:rPr lang="en-US" dirty="0" smtClean="0">
                <a:solidFill>
                  <a:srgbClr val="32302A"/>
                </a:solidFill>
              </a:rPr>
              <a:t> funds market where banks with excess reserves extend short-term loans to other banks trying to meet their reserve requirements.</a:t>
            </a:r>
          </a:p>
          <a:p>
            <a:pPr marL="1031875" lvl="2" indent="-231775"/>
            <a:r>
              <a:rPr lang="en-US" dirty="0" smtClean="0">
                <a:solidFill>
                  <a:srgbClr val="32302A"/>
                </a:solidFill>
              </a:rPr>
              <a:t>The interest rate in this market (in the federal fund market) is called the </a:t>
            </a:r>
            <a:r>
              <a:rPr lang="en-US" b="1" i="1" dirty="0" smtClean="0">
                <a:solidFill>
                  <a:srgbClr val="32302A"/>
                </a:solidFill>
              </a:rPr>
              <a:t>federal funds rate</a:t>
            </a:r>
            <a:r>
              <a:rPr lang="en-US" dirty="0" smtClean="0">
                <a:solidFill>
                  <a:srgbClr val="32302A"/>
                </a:solidFill>
              </a:rPr>
              <a:t>.</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46360"/>
            <a:ext cx="8932985" cy="495849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764948"/>
          </a:xfrm>
        </p:spPr>
        <p:txBody>
          <a:bodyPr/>
          <a:lstStyle/>
          <a:p>
            <a:r>
              <a:rPr lang="en-US" dirty="0" smtClean="0"/>
              <a:t>Controlling the Federal Funds Rate</a:t>
            </a:r>
          </a:p>
        </p:txBody>
      </p:sp>
      <p:sp>
        <p:nvSpPr>
          <p:cNvPr id="3" name="Content Placeholder 2"/>
          <p:cNvSpPr>
            <a:spLocks noGrp="1"/>
          </p:cNvSpPr>
          <p:nvPr>
            <p:ph idx="1"/>
          </p:nvPr>
        </p:nvSpPr>
        <p:spPr>
          <a:xfrm>
            <a:off x="140675" y="970396"/>
            <a:ext cx="8883750" cy="4583071"/>
          </a:xfrm>
        </p:spPr>
        <p:txBody>
          <a:bodyPr/>
          <a:lstStyle/>
          <a:p>
            <a:pPr marL="231775" indent="-231775"/>
            <a:r>
              <a:rPr lang="en-US" sz="2500" dirty="0" smtClean="0">
                <a:solidFill>
                  <a:srgbClr val="32302A"/>
                </a:solidFill>
              </a:rPr>
              <a:t>Announcements after the regular meetings of the Federal Open Market Committee often focus on the Fed’s target for the fed funds rate.</a:t>
            </a:r>
          </a:p>
          <a:p>
            <a:pPr marL="231775" indent="-231775"/>
            <a:r>
              <a:rPr lang="en-US" sz="2500" dirty="0" smtClean="0">
                <a:solidFill>
                  <a:srgbClr val="32302A"/>
                </a:solidFill>
              </a:rPr>
              <a:t>The Fed controls the federal funds rate through open market operations.</a:t>
            </a:r>
          </a:p>
          <a:p>
            <a:pPr marL="631825" lvl="1" indent="-231775"/>
            <a:r>
              <a:rPr lang="en-US" sz="2500" dirty="0" smtClean="0">
                <a:solidFill>
                  <a:srgbClr val="32302A"/>
                </a:solidFill>
              </a:rPr>
              <a:t>The Fed can </a:t>
            </a:r>
            <a:r>
              <a:rPr lang="en-US" sz="2500" b="1" i="1" dirty="0" smtClean="0">
                <a:solidFill>
                  <a:srgbClr val="32302A"/>
                </a:solidFill>
              </a:rPr>
              <a:t>reduce the fed funds rate by buying bonds</a:t>
            </a:r>
            <a:r>
              <a:rPr lang="en-US" sz="2500" dirty="0" smtClean="0">
                <a:solidFill>
                  <a:srgbClr val="32302A"/>
                </a:solidFill>
              </a:rPr>
              <a:t>, </a:t>
            </a:r>
            <a:br>
              <a:rPr lang="en-US" sz="2500" dirty="0" smtClean="0">
                <a:solidFill>
                  <a:srgbClr val="32302A"/>
                </a:solidFill>
              </a:rPr>
            </a:br>
            <a:r>
              <a:rPr lang="en-US" sz="2500" dirty="0" smtClean="0">
                <a:solidFill>
                  <a:srgbClr val="32302A"/>
                </a:solidFill>
              </a:rPr>
              <a:t>which will </a:t>
            </a:r>
            <a:r>
              <a:rPr lang="en-US" sz="2500" b="1" i="1" dirty="0" smtClean="0">
                <a:solidFill>
                  <a:srgbClr val="32302A"/>
                </a:solidFill>
              </a:rPr>
              <a:t>inject additional reserves into the banking system</a:t>
            </a:r>
            <a:r>
              <a:rPr lang="en-US" sz="2500" dirty="0" smtClean="0">
                <a:solidFill>
                  <a:srgbClr val="32302A"/>
                </a:solidFill>
              </a:rPr>
              <a:t>.</a:t>
            </a:r>
          </a:p>
          <a:p>
            <a:pPr marL="631825" lvl="1" indent="-231775"/>
            <a:r>
              <a:rPr lang="en-US" sz="2500" dirty="0" smtClean="0">
                <a:solidFill>
                  <a:srgbClr val="32302A"/>
                </a:solidFill>
              </a:rPr>
              <a:t>The Fed can </a:t>
            </a:r>
            <a:r>
              <a:rPr lang="en-US" sz="2500" b="1" i="1" dirty="0" smtClean="0">
                <a:solidFill>
                  <a:srgbClr val="32302A"/>
                </a:solidFill>
              </a:rPr>
              <a:t>increase the fed funds rate by selling bonds</a:t>
            </a:r>
            <a:r>
              <a:rPr lang="en-US" sz="2500" dirty="0" smtClean="0">
                <a:solidFill>
                  <a:srgbClr val="32302A"/>
                </a:solidFill>
              </a:rPr>
              <a:t>, which </a:t>
            </a:r>
            <a:r>
              <a:rPr lang="en-US" sz="2500" b="1" i="1" dirty="0" smtClean="0">
                <a:solidFill>
                  <a:srgbClr val="32302A"/>
                </a:solidFill>
              </a:rPr>
              <a:t>drains reserves from the banking system</a:t>
            </a:r>
            <a:r>
              <a:rPr lang="en-US" sz="2500" dirty="0" smtClean="0">
                <a:solidFill>
                  <a:srgbClr val="32302A"/>
                </a:solidFill>
              </a:rPr>
              <a:t>.</a:t>
            </a:r>
          </a:p>
          <a:p>
            <a:pPr marL="231775" indent="-231775"/>
            <a:r>
              <a:rPr lang="en-US" sz="2500" dirty="0" smtClean="0">
                <a:solidFill>
                  <a:srgbClr val="32302A"/>
                </a:solidFill>
              </a:rPr>
              <a:t>While the media often focuses on the Fed’s target fed funds rate, open market operations are used to control this interest rate.</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Left)">
                                      <p:cBhvr>
                                        <p:cTn id="11" dur="500"/>
                                        <p:tgtEl>
                                          <p:spTgt spid="3">
                                            <p:txEl>
                                              <p:pRg st="1" end="1"/>
                                            </p:txEl>
                                          </p:spTgt>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Left)">
                                      <p:cBhvr>
                                        <p:cTn id="15" dur="500"/>
                                        <p:tgtEl>
                                          <p:spTgt spid="3">
                                            <p:txEl>
                                              <p:pRg st="2" end="2"/>
                                            </p:txEl>
                                          </p:spTgt>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Left)">
                                      <p:cBhvr>
                                        <p:cTn id="19" dur="500"/>
                                        <p:tgtEl>
                                          <p:spTgt spid="3">
                                            <p:txEl>
                                              <p:pRg st="3" end="3"/>
                                            </p:txEl>
                                          </p:spTgt>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96558"/>
            <a:ext cx="8932985" cy="498339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8960"/>
            <a:ext cx="8904855" cy="665332"/>
          </a:xfrm>
        </p:spPr>
        <p:txBody>
          <a:bodyPr/>
          <a:lstStyle/>
          <a:p>
            <a:r>
              <a:rPr lang="en-US" sz="3600" dirty="0" smtClean="0"/>
              <a:t>Longer-Term Loans Extended by the Fed</a:t>
            </a:r>
            <a:endParaRPr lang="en-US" sz="3600" i="1" dirty="0" smtClean="0"/>
          </a:p>
        </p:txBody>
      </p:sp>
      <p:sp>
        <p:nvSpPr>
          <p:cNvPr id="3" name="Content Placeholder 2"/>
          <p:cNvSpPr>
            <a:spLocks noGrp="1"/>
          </p:cNvSpPr>
          <p:nvPr>
            <p:ph idx="1"/>
          </p:nvPr>
        </p:nvSpPr>
        <p:spPr>
          <a:xfrm>
            <a:off x="140675" y="896558"/>
            <a:ext cx="8883750" cy="4831413"/>
          </a:xfrm>
        </p:spPr>
        <p:txBody>
          <a:bodyPr/>
          <a:lstStyle/>
          <a:p>
            <a:pPr marL="231775" indent="-231775"/>
            <a:r>
              <a:rPr lang="en-US" sz="2600" dirty="0" smtClean="0">
                <a:solidFill>
                  <a:srgbClr val="32302A"/>
                </a:solidFill>
              </a:rPr>
              <a:t>Prior to 2008, the Fed extended only short-term discount rate loans, and they were extended only to member banks.</a:t>
            </a:r>
          </a:p>
          <a:p>
            <a:pPr marL="231775" indent="-231775"/>
            <a:r>
              <a:rPr lang="en-US" sz="2600" dirty="0" smtClean="0">
                <a:solidFill>
                  <a:srgbClr val="32302A"/>
                </a:solidFill>
              </a:rPr>
              <a:t>In 2008, the Fed established several new procedures for the extension of credit and began extending longer-term loans, including some to non-banking institutions.</a:t>
            </a:r>
          </a:p>
          <a:p>
            <a:pPr marL="231775" indent="-231775"/>
            <a:r>
              <a:rPr lang="en-US" sz="2600" dirty="0" smtClean="0">
                <a:solidFill>
                  <a:srgbClr val="32302A"/>
                </a:solidFill>
              </a:rPr>
              <a:t>In 2008, the Fed also began making loans to non-bank financial institutions (such as insurance companies and brokerage firms) for lengthy time periods (5-10 years).</a:t>
            </a:r>
          </a:p>
          <a:p>
            <a:pPr marL="231775" indent="-231775"/>
            <a:r>
              <a:rPr lang="en-US" sz="2600" dirty="0" smtClean="0">
                <a:solidFill>
                  <a:srgbClr val="32302A"/>
                </a:solidFill>
              </a:rPr>
              <a:t>Like the discount rate loans, </a:t>
            </a:r>
            <a:r>
              <a:rPr lang="en-US" sz="2600" b="1" i="1" dirty="0" smtClean="0">
                <a:solidFill>
                  <a:srgbClr val="32302A"/>
                </a:solidFill>
              </a:rPr>
              <a:t>these new types of loans inject additional reserves into the banking system </a:t>
            </a:r>
            <a:r>
              <a:rPr lang="en-US" sz="2600" dirty="0" smtClean="0">
                <a:solidFill>
                  <a:srgbClr val="32302A"/>
                </a:solidFill>
              </a:rPr>
              <a:t>and thereby </a:t>
            </a:r>
            <a:r>
              <a:rPr lang="en-US" sz="2600" b="1" i="1" dirty="0" smtClean="0">
                <a:solidFill>
                  <a:srgbClr val="32302A"/>
                </a:solidFill>
              </a:rPr>
              <a:t>exert an expansionary impact on the money supply</a:t>
            </a:r>
            <a:r>
              <a:rPr lang="en-US" sz="2600" dirty="0" smtClean="0">
                <a:solidFill>
                  <a:srgbClr val="32302A"/>
                </a:solidFill>
              </a:rPr>
              <a:t>.</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500" dirty="0" smtClean="0"/>
              <a:t>Controlling the Money Supply:</a:t>
            </a:r>
            <a:br>
              <a:rPr lang="en-US" sz="3500" dirty="0" smtClean="0"/>
            </a:br>
            <a:r>
              <a:rPr lang="en-US" sz="3500" dirty="0" smtClean="0"/>
              <a:t>Interest Rate Fed Pays on Reserves </a:t>
            </a:r>
          </a:p>
        </p:txBody>
      </p:sp>
      <p:sp>
        <p:nvSpPr>
          <p:cNvPr id="3" name="Content Placeholder 2"/>
          <p:cNvSpPr>
            <a:spLocks noGrp="1"/>
          </p:cNvSpPr>
          <p:nvPr>
            <p:ph idx="1"/>
          </p:nvPr>
        </p:nvSpPr>
        <p:spPr>
          <a:xfrm>
            <a:off x="140675" y="1556514"/>
            <a:ext cx="8883750" cy="4261175"/>
          </a:xfrm>
        </p:spPr>
        <p:txBody>
          <a:bodyPr/>
          <a:lstStyle/>
          <a:p>
            <a:pPr marL="231775" indent="-231775"/>
            <a:r>
              <a:rPr lang="en-US" sz="2600" dirty="0" smtClean="0">
                <a:solidFill>
                  <a:srgbClr val="32302A"/>
                </a:solidFill>
              </a:rPr>
              <a:t>The Fed began paying banks interest on their reserves in October 2008.</a:t>
            </a:r>
          </a:p>
          <a:p>
            <a:pPr marL="231775" indent="-231775"/>
            <a:r>
              <a:rPr lang="en-US" sz="2600" dirty="0" smtClean="0">
                <a:solidFill>
                  <a:srgbClr val="32302A"/>
                </a:solidFill>
              </a:rPr>
              <a:t>As of June 2011, the Fed was paying member banks an interest rate equal to the target federal funds rate on both required and excess reserves.</a:t>
            </a:r>
          </a:p>
          <a:p>
            <a:pPr marL="231775" indent="-231775"/>
            <a:r>
              <a:rPr lang="en-US" sz="2600" dirty="0" smtClean="0">
                <a:solidFill>
                  <a:srgbClr val="32302A"/>
                </a:solidFill>
              </a:rPr>
              <a:t>The payment of interest on reserves provides the Fed with another tool it can use to control the money supply.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500" dirty="0" smtClean="0"/>
              <a:t>Controlling the Money Supply:</a:t>
            </a:r>
            <a:br>
              <a:rPr lang="en-US" sz="3500" dirty="0" smtClean="0"/>
            </a:br>
            <a:r>
              <a:rPr lang="en-US" sz="3500" dirty="0" smtClean="0"/>
              <a:t>Interest Rate Fed Pays on Reserves </a:t>
            </a:r>
          </a:p>
        </p:txBody>
      </p:sp>
      <p:sp>
        <p:nvSpPr>
          <p:cNvPr id="3" name="Content Placeholder 2"/>
          <p:cNvSpPr>
            <a:spLocks noGrp="1"/>
          </p:cNvSpPr>
          <p:nvPr>
            <p:ph idx="1"/>
          </p:nvPr>
        </p:nvSpPr>
        <p:spPr>
          <a:xfrm>
            <a:off x="140675" y="1556514"/>
            <a:ext cx="8883750" cy="4261175"/>
          </a:xfrm>
        </p:spPr>
        <p:txBody>
          <a:bodyPr/>
          <a:lstStyle/>
          <a:p>
            <a:pPr marL="231775" indent="-231775"/>
            <a:r>
              <a:rPr lang="en-US" sz="2600" dirty="0" smtClean="0">
                <a:solidFill>
                  <a:srgbClr val="32302A"/>
                </a:solidFill>
              </a:rPr>
              <a:t>If the Fed wants banks to extend more loans and thereby expand the money supply, it will set the interest rate it pays on excess reserves very low, possibly even zero.</a:t>
            </a:r>
          </a:p>
          <a:p>
            <a:pPr marL="231775" indent="-231775"/>
            <a:r>
              <a:rPr lang="en-US" sz="2600" dirty="0" smtClean="0">
                <a:solidFill>
                  <a:srgbClr val="32302A"/>
                </a:solidFill>
              </a:rPr>
              <a:t>In contrast, if the Fed wants to reduce the money supply, it will increase the interest rate paid banks on excess reserves.  This will provide them with an incentive to hold more reserves, which will reduce the money supply.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96558"/>
            <a:ext cx="8932985" cy="498339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8960"/>
            <a:ext cx="8904855" cy="665332"/>
          </a:xfrm>
        </p:spPr>
        <p:txBody>
          <a:bodyPr/>
          <a:lstStyle/>
          <a:p>
            <a:r>
              <a:rPr lang="en-US" sz="3600" dirty="0" smtClean="0"/>
              <a:t>Summary of Monetary Tools of the Fed</a:t>
            </a:r>
            <a:endParaRPr lang="en-US" sz="3600" i="1" dirty="0" smtClean="0"/>
          </a:p>
        </p:txBody>
      </p:sp>
      <p:graphicFrame>
        <p:nvGraphicFramePr>
          <p:cNvPr id="6" name="Content Placeholder 3"/>
          <p:cNvGraphicFramePr>
            <a:graphicFrameLocks noGrp="1"/>
          </p:cNvGraphicFramePr>
          <p:nvPr>
            <p:ph idx="1"/>
          </p:nvPr>
        </p:nvGraphicFramePr>
        <p:xfrm>
          <a:off x="107118" y="971269"/>
          <a:ext cx="8904854" cy="4983394"/>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2143943"/>
                <a:gridCol w="3436616"/>
                <a:gridCol w="3324295"/>
              </a:tblGrid>
              <a:tr h="390417">
                <a:tc>
                  <a:txBody>
                    <a:bodyPr/>
                    <a:lstStyle/>
                    <a:p>
                      <a:pPr algn="ctr"/>
                      <a:r>
                        <a:rPr lang="en-US" sz="1500" dirty="0" smtClean="0">
                          <a:solidFill>
                            <a:schemeClr val="tx1"/>
                          </a:solidFill>
                          <a:latin typeface="Times New Roman"/>
                          <a:cs typeface="Times New Roman"/>
                        </a:rPr>
                        <a:t>Federal Reserve Policy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500" dirty="0" smtClean="0">
                          <a:solidFill>
                            <a:schemeClr val="tx1"/>
                          </a:solidFill>
                          <a:latin typeface="Times New Roman"/>
                          <a:cs typeface="Times New Roman"/>
                        </a:rPr>
                        <a:t>      Expansionary Monetary Policy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500" dirty="0" smtClean="0">
                          <a:solidFill>
                            <a:schemeClr val="tx1"/>
                          </a:solidFill>
                          <a:latin typeface="Times New Roman"/>
                          <a:cs typeface="Times New Roman"/>
                        </a:rPr>
                        <a:t>         Restrictive Monetary Policy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07111">
                <a:tc>
                  <a:txBody>
                    <a:bodyPr/>
                    <a:lstStyle/>
                    <a:p>
                      <a:pPr marL="112713" indent="0"/>
                      <a:r>
                        <a:rPr lang="en-US" sz="1500" b="0" i="1" dirty="0" smtClean="0">
                          <a:solidFill>
                            <a:schemeClr val="tx1"/>
                          </a:solidFill>
                          <a:latin typeface="Times New Roman"/>
                          <a:cs typeface="Times New Roman"/>
                        </a:rPr>
                        <a:t>Reserve Requirements</a:t>
                      </a:r>
                      <a:endParaRPr lang="en-US" sz="1500" b="0" i="1"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Reduce reserve requirements</a:t>
                      </a:r>
                      <a:r>
                        <a:rPr lang="en-US" sz="1500" i="1" baseline="0" dirty="0" smtClean="0">
                          <a:solidFill>
                            <a:schemeClr val="tx1"/>
                          </a:solidFill>
                          <a:latin typeface="Times New Roman"/>
                          <a:cs typeface="Times New Roman"/>
                        </a:rPr>
                        <a:t> </a:t>
                      </a:r>
                      <a:r>
                        <a:rPr lang="en-US" sz="1500" baseline="0" dirty="0" smtClean="0">
                          <a:solidFill>
                            <a:schemeClr val="tx1"/>
                          </a:solidFill>
                          <a:latin typeface="Times New Roman"/>
                          <a:cs typeface="Times New Roman"/>
                        </a:rPr>
                        <a:t>because this will create additional excess reserves and induce banks to extend more loans, which will expand the money supply.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Raise reserve requirements</a:t>
                      </a:r>
                      <a:r>
                        <a:rPr lang="en-US" sz="1500" i="1" baseline="0" dirty="0" smtClean="0">
                          <a:solidFill>
                            <a:schemeClr val="tx1"/>
                          </a:solidFill>
                          <a:latin typeface="Times New Roman"/>
                          <a:cs typeface="Times New Roman"/>
                        </a:rPr>
                        <a:t> </a:t>
                      </a:r>
                      <a:r>
                        <a:rPr lang="en-US" sz="1500" baseline="0" dirty="0" smtClean="0">
                          <a:solidFill>
                            <a:schemeClr val="tx1"/>
                          </a:solidFill>
                          <a:latin typeface="Times New Roman"/>
                          <a:cs typeface="Times New Roman"/>
                        </a:rPr>
                        <a:t>because this will reduce the excess reserves of banks and induce them to make fewer loans, which will contract the money supply.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07111">
                <a:tc>
                  <a:txBody>
                    <a:bodyPr/>
                    <a:lstStyle/>
                    <a:p>
                      <a:pPr marL="112713" indent="0"/>
                      <a:r>
                        <a:rPr lang="en-US" sz="1500" b="0" i="1" dirty="0" smtClean="0">
                          <a:solidFill>
                            <a:schemeClr val="tx1"/>
                          </a:solidFill>
                          <a:latin typeface="Times New Roman"/>
                          <a:cs typeface="Times New Roman"/>
                        </a:rPr>
                        <a:t>Open Market Operation</a:t>
                      </a:r>
                      <a:r>
                        <a:rPr lang="en-US" sz="1500" b="1" i="1" dirty="0" smtClean="0">
                          <a:solidFill>
                            <a:schemeClr val="tx1"/>
                          </a:solidFill>
                          <a:latin typeface="Times New Roman"/>
                          <a:cs typeface="Times New Roman"/>
                        </a:rPr>
                        <a:t>s</a:t>
                      </a:r>
                      <a:endParaRPr lang="en-US" sz="1500" b="1" i="1"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Purchase additional</a:t>
                      </a:r>
                      <a:r>
                        <a:rPr lang="en-US" sz="1500" i="1" baseline="0" dirty="0" smtClean="0">
                          <a:solidFill>
                            <a:schemeClr val="tx1"/>
                          </a:solidFill>
                          <a:latin typeface="Times New Roman"/>
                          <a:cs typeface="Times New Roman"/>
                        </a:rPr>
                        <a:t> U.S. Securities and other assets</a:t>
                      </a:r>
                      <a:r>
                        <a:rPr lang="en-US" sz="1500" baseline="0" dirty="0" smtClean="0">
                          <a:solidFill>
                            <a:schemeClr val="tx1"/>
                          </a:solidFill>
                          <a:latin typeface="Times New Roman"/>
                          <a:cs typeface="Times New Roman"/>
                        </a:rPr>
                        <a:t>, which will increase the money supply and also expand the reserves available to banks.</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Sell U.S. securities</a:t>
                      </a:r>
                      <a:r>
                        <a:rPr lang="en-US" sz="1500" i="1" baseline="0" dirty="0" smtClean="0">
                          <a:solidFill>
                            <a:schemeClr val="tx1"/>
                          </a:solidFill>
                          <a:latin typeface="Times New Roman"/>
                          <a:cs typeface="Times New Roman"/>
                        </a:rPr>
                        <a:t> and other assets</a:t>
                      </a:r>
                      <a:r>
                        <a:rPr lang="en-US" sz="1500" baseline="0" dirty="0" smtClean="0">
                          <a:solidFill>
                            <a:schemeClr val="tx1"/>
                          </a:solidFill>
                          <a:latin typeface="Times New Roman"/>
                          <a:cs typeface="Times New Roman"/>
                        </a:rPr>
                        <a:t>, which will decrease the money supply and also contract the reserves available to banks.</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07111">
                <a:tc>
                  <a:txBody>
                    <a:bodyPr/>
                    <a:lstStyle/>
                    <a:p>
                      <a:pPr marL="61913" indent="0"/>
                      <a:r>
                        <a:rPr lang="en-US" sz="1500" b="0" i="1" dirty="0" smtClean="0">
                          <a:solidFill>
                            <a:schemeClr val="tx1"/>
                          </a:solidFill>
                          <a:latin typeface="Times New Roman"/>
                          <a:cs typeface="Times New Roman"/>
                        </a:rPr>
                        <a:t>Extension of Loans</a:t>
                      </a:r>
                      <a:endParaRPr lang="en-US" sz="1500" b="0" i="1"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Extend more loans</a:t>
                      </a:r>
                      <a:r>
                        <a:rPr lang="en-US" sz="1500" dirty="0" smtClean="0">
                          <a:solidFill>
                            <a:schemeClr val="tx1"/>
                          </a:solidFill>
                          <a:latin typeface="Times New Roman"/>
                          <a:cs typeface="Times New Roman"/>
                        </a:rPr>
                        <a:t> because this will increase bank reserves, encouraging banks to make more loans</a:t>
                      </a:r>
                      <a:r>
                        <a:rPr lang="en-US" sz="1500" baseline="0" dirty="0" smtClean="0">
                          <a:solidFill>
                            <a:schemeClr val="tx1"/>
                          </a:solidFill>
                          <a:latin typeface="Times New Roman"/>
                          <a:cs typeface="Times New Roman"/>
                        </a:rPr>
                        <a:t> and expand the money supply.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Extend fewer loans</a:t>
                      </a:r>
                      <a:r>
                        <a:rPr lang="en-US" sz="1500" baseline="0" dirty="0" smtClean="0">
                          <a:solidFill>
                            <a:schemeClr val="tx1"/>
                          </a:solidFill>
                          <a:latin typeface="Times New Roman"/>
                          <a:cs typeface="Times New Roman"/>
                        </a:rPr>
                        <a:t> because this will decrease bank reserves, discourage bank loans, and reduce the money supply.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271644">
                <a:tc>
                  <a:txBody>
                    <a:bodyPr/>
                    <a:lstStyle/>
                    <a:p>
                      <a:pPr marL="112713" indent="0"/>
                      <a:r>
                        <a:rPr lang="en-US" sz="1500" b="0" i="1" u="none" dirty="0" smtClean="0">
                          <a:solidFill>
                            <a:schemeClr val="tx1"/>
                          </a:solidFill>
                          <a:latin typeface="Times New Roman"/>
                          <a:cs typeface="Times New Roman"/>
                        </a:rPr>
                        <a:t>Interest Paid</a:t>
                      </a:r>
                      <a:r>
                        <a:rPr lang="en-US" sz="1500" b="0" i="1" u="none" baseline="0" dirty="0" smtClean="0">
                          <a:solidFill>
                            <a:schemeClr val="tx1"/>
                          </a:solidFill>
                          <a:latin typeface="Times New Roman"/>
                          <a:cs typeface="Times New Roman"/>
                        </a:rPr>
                        <a:t> on </a:t>
                      </a:r>
                      <a:br>
                        <a:rPr lang="en-US" sz="1500" b="0" i="1" u="none" baseline="0" dirty="0" smtClean="0">
                          <a:solidFill>
                            <a:schemeClr val="tx1"/>
                          </a:solidFill>
                          <a:latin typeface="Times New Roman"/>
                          <a:cs typeface="Times New Roman"/>
                        </a:rPr>
                      </a:br>
                      <a:r>
                        <a:rPr lang="en-US" sz="1500" b="0" i="1" u="none" baseline="0" dirty="0" smtClean="0">
                          <a:solidFill>
                            <a:schemeClr val="tx1"/>
                          </a:solidFill>
                          <a:latin typeface="Times New Roman"/>
                          <a:cs typeface="Times New Roman"/>
                        </a:rPr>
                        <a:t>Excess Bank Reserve</a:t>
                      </a:r>
                      <a:r>
                        <a:rPr lang="en-US" sz="1500" b="0" i="1" baseline="0" dirty="0" smtClean="0">
                          <a:solidFill>
                            <a:schemeClr val="tx1"/>
                          </a:solidFill>
                          <a:latin typeface="Times New Roman"/>
                          <a:cs typeface="Times New Roman"/>
                        </a:rPr>
                        <a:t>s</a:t>
                      </a:r>
                      <a:endParaRPr lang="en-US" sz="1500" b="0" i="1"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Reduce the interest paid on excess reserves</a:t>
                      </a:r>
                      <a:r>
                        <a:rPr lang="en-US" sz="1500" dirty="0" smtClean="0">
                          <a:solidFill>
                            <a:schemeClr val="tx1"/>
                          </a:solidFill>
                          <a:latin typeface="Times New Roman"/>
                          <a:cs typeface="Times New Roman"/>
                        </a:rPr>
                        <a:t> because this will induce banks to hold less reserves and extend more loans, which will expand the money supply.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500" i="1" dirty="0" smtClean="0">
                          <a:solidFill>
                            <a:schemeClr val="tx1"/>
                          </a:solidFill>
                          <a:latin typeface="Times New Roman"/>
                          <a:cs typeface="Times New Roman"/>
                        </a:rPr>
                        <a:t>Increase interest paid on excess reserves</a:t>
                      </a:r>
                      <a:r>
                        <a:rPr lang="en-US" sz="1500" baseline="0" dirty="0" smtClean="0">
                          <a:solidFill>
                            <a:schemeClr val="tx1"/>
                          </a:solidFill>
                          <a:latin typeface="Times New Roman"/>
                          <a:cs typeface="Times New Roman"/>
                        </a:rPr>
                        <a:t> because this will induce banks to hold more reserves and extend fewer loans, which will contract the money supply.</a:t>
                      </a:r>
                      <a:endParaRPr lang="en-US" sz="1500" dirty="0">
                        <a:solidFill>
                          <a:schemeClr val="tx1"/>
                        </a:solidFill>
                        <a:latin typeface="Times New Roman"/>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8" name="Straight Connector 7"/>
          <p:cNvCxnSpPr/>
          <p:nvPr/>
        </p:nvCxnSpPr>
        <p:spPr>
          <a:xfrm>
            <a:off x="169373" y="1282567"/>
            <a:ext cx="197226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301482" y="1285543"/>
            <a:ext cx="320203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728495" y="1288519"/>
            <a:ext cx="320203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507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600" dirty="0" smtClean="0"/>
              <a:t>Recent Fed Policy, the Monetary Base, and the Money Supply</a:t>
            </a:r>
            <a:endParaRPr lang="en-US" sz="3500" dirty="0" smtClean="0"/>
          </a:p>
        </p:txBody>
      </p:sp>
      <p:sp>
        <p:nvSpPr>
          <p:cNvPr id="3" name="Content Placeholder 2"/>
          <p:cNvSpPr>
            <a:spLocks noGrp="1"/>
          </p:cNvSpPr>
          <p:nvPr>
            <p:ph idx="1"/>
          </p:nvPr>
        </p:nvSpPr>
        <p:spPr>
          <a:xfrm>
            <a:off x="140675" y="1556514"/>
            <a:ext cx="8883750" cy="4261175"/>
          </a:xfrm>
        </p:spPr>
        <p:txBody>
          <a:bodyPr/>
          <a:lstStyle/>
          <a:p>
            <a:pPr marL="231775" indent="-231775"/>
            <a:r>
              <a:rPr lang="en-US" sz="2600" dirty="0" smtClean="0">
                <a:solidFill>
                  <a:srgbClr val="32302A"/>
                </a:solidFill>
              </a:rPr>
              <a:t>Prior to the financial crisis of 2008, the Fed controlled the money supply almost exclusively through open market operations – the buying and selling of Treasury Securities.</a:t>
            </a:r>
          </a:p>
          <a:p>
            <a:pPr marL="231775" indent="-231775"/>
            <a:r>
              <a:rPr lang="en-US" sz="2600" dirty="0" smtClean="0">
                <a:solidFill>
                  <a:srgbClr val="32302A"/>
                </a:solidFill>
              </a:rPr>
              <a:t>During 2008, the Fed reduced its holding of Treasury Securities (see table, line 1), but vastly expanded its purchase of corporate bonds, mortgage backed securities, and commercial paper issued by private businesses (see table, line 2).</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600" dirty="0" smtClean="0"/>
              <a:t>Recent Fed Policy, the Monetary Base, and the Money Supply</a:t>
            </a:r>
            <a:endParaRPr lang="en-US" sz="3500" dirty="0" smtClean="0"/>
          </a:p>
        </p:txBody>
      </p:sp>
      <p:sp>
        <p:nvSpPr>
          <p:cNvPr id="3" name="Content Placeholder 2"/>
          <p:cNvSpPr>
            <a:spLocks noGrp="1"/>
          </p:cNvSpPr>
          <p:nvPr>
            <p:ph idx="1"/>
          </p:nvPr>
        </p:nvSpPr>
        <p:spPr>
          <a:xfrm>
            <a:off x="140675" y="1556514"/>
            <a:ext cx="8883750" cy="4261175"/>
          </a:xfrm>
        </p:spPr>
        <p:txBody>
          <a:bodyPr/>
          <a:lstStyle/>
          <a:p>
            <a:pPr marL="231775" indent="-231775"/>
            <a:r>
              <a:rPr lang="en-US" sz="2600" dirty="0" smtClean="0">
                <a:solidFill>
                  <a:srgbClr val="32302A"/>
                </a:solidFill>
              </a:rPr>
              <a:t>Moreover, there was a huge increase in Fed loans to non-banking institutions such as brokerage firms and insurance companies (see table, line 5 on “Loans to Other Institutions”).</a:t>
            </a:r>
          </a:p>
          <a:p>
            <a:pPr marL="231775" indent="-231775"/>
            <a:r>
              <a:rPr lang="en-US" sz="2600" dirty="0" smtClean="0">
                <a:solidFill>
                  <a:srgbClr val="32302A"/>
                </a:solidFill>
              </a:rPr>
              <a:t>As the table shows, Fed assets ballooned from $940 billion in July 2008 to $2,3 trillion in December 2008. By June 2011 Fed assets had grown to nearly 2.9 trillion.</a:t>
            </a:r>
          </a:p>
          <a:p>
            <a:pPr marL="231775" indent="-231775"/>
            <a:r>
              <a:rPr lang="en-US" sz="2600" dirty="0" smtClean="0">
                <a:solidFill>
                  <a:srgbClr val="32302A"/>
                </a:solidFill>
              </a:rPr>
              <a:t>This vast increase in the purchase of assets and extension of loans by the Fed led to a sharp increase in bank reserves and the monetary base.</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Top)">
                                      <p:cBhvr>
                                        <p:cTn id="11" dur="500"/>
                                        <p:tgtEl>
                                          <p:spTgt spid="3">
                                            <p:txEl>
                                              <p:pRg st="1" end="1"/>
                                            </p:txEl>
                                          </p:spTgt>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To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02955"/>
            <a:ext cx="8904855" cy="1022888"/>
          </a:xfrm>
        </p:spPr>
        <p:txBody>
          <a:bodyPr/>
          <a:lstStyle/>
          <a:p>
            <a:r>
              <a:rPr lang="en-US" dirty="0" smtClean="0"/>
              <a:t>What is Money?</a:t>
            </a:r>
          </a:p>
        </p:txBody>
      </p:sp>
      <p:sp>
        <p:nvSpPr>
          <p:cNvPr id="3" name="Content Placeholder 2"/>
          <p:cNvSpPr>
            <a:spLocks noGrp="1"/>
          </p:cNvSpPr>
          <p:nvPr>
            <p:ph idx="1"/>
          </p:nvPr>
        </p:nvSpPr>
        <p:spPr>
          <a:xfrm>
            <a:off x="140675" y="1592996"/>
            <a:ext cx="8883750" cy="4583071"/>
          </a:xfrm>
        </p:spPr>
        <p:txBody>
          <a:bodyPr/>
          <a:lstStyle/>
          <a:p>
            <a:pPr marL="231775" indent="-231775"/>
            <a:r>
              <a:rPr lang="en-US" sz="2600" b="1" i="1" dirty="0" smtClean="0">
                <a:solidFill>
                  <a:srgbClr val="32302A"/>
                </a:solidFill>
              </a:rPr>
              <a:t>A medium of exchange</a:t>
            </a:r>
            <a:r>
              <a:rPr lang="en-US" sz="2600" dirty="0" smtClean="0">
                <a:solidFill>
                  <a:srgbClr val="32302A"/>
                </a:solidFill>
              </a:rPr>
              <a:t>:</a:t>
            </a:r>
            <a:br>
              <a:rPr lang="en-US" sz="2600" dirty="0" smtClean="0">
                <a:solidFill>
                  <a:srgbClr val="32302A"/>
                </a:solidFill>
              </a:rPr>
            </a:br>
            <a:r>
              <a:rPr lang="en-US" sz="2600" dirty="0" smtClean="0">
                <a:solidFill>
                  <a:srgbClr val="32302A"/>
                </a:solidFill>
              </a:rPr>
              <a:t>Money is an asset used to buy and sell goods and services.</a:t>
            </a:r>
          </a:p>
          <a:p>
            <a:pPr marL="231775" indent="-231775"/>
            <a:r>
              <a:rPr lang="en-US" sz="2600" b="1" i="1" dirty="0" smtClean="0">
                <a:solidFill>
                  <a:srgbClr val="32302A"/>
                </a:solidFill>
              </a:rPr>
              <a:t>A store of value</a:t>
            </a:r>
            <a:r>
              <a:rPr lang="en-US" sz="2600" dirty="0" smtClean="0">
                <a:solidFill>
                  <a:srgbClr val="32302A"/>
                </a:solidFill>
              </a:rPr>
              <a:t>: </a:t>
            </a:r>
            <a:br>
              <a:rPr lang="en-US" sz="2600" dirty="0" smtClean="0">
                <a:solidFill>
                  <a:srgbClr val="32302A"/>
                </a:solidFill>
              </a:rPr>
            </a:br>
            <a:r>
              <a:rPr lang="en-US" sz="2600" dirty="0" smtClean="0">
                <a:solidFill>
                  <a:srgbClr val="32302A"/>
                </a:solidFill>
              </a:rPr>
              <a:t>Money is </a:t>
            </a:r>
            <a:r>
              <a:rPr lang="en-US" sz="2600" i="1" dirty="0" smtClean="0">
                <a:solidFill>
                  <a:srgbClr val="32302A"/>
                </a:solidFill>
              </a:rPr>
              <a:t>an asset</a:t>
            </a:r>
            <a:r>
              <a:rPr lang="en-US" sz="2600" dirty="0" smtClean="0">
                <a:solidFill>
                  <a:srgbClr val="32302A"/>
                </a:solidFill>
              </a:rPr>
              <a:t> that allows people to </a:t>
            </a:r>
            <a:r>
              <a:rPr lang="en-US" sz="2600" i="1" dirty="0" smtClean="0">
                <a:solidFill>
                  <a:srgbClr val="32302A"/>
                </a:solidFill>
              </a:rPr>
              <a:t>transfer purchasing power from one period to another</a:t>
            </a:r>
            <a:r>
              <a:rPr lang="en-US" sz="2600" dirty="0" smtClean="0">
                <a:solidFill>
                  <a:srgbClr val="32302A"/>
                </a:solidFill>
              </a:rPr>
              <a:t>.</a:t>
            </a:r>
          </a:p>
          <a:p>
            <a:pPr marL="231775" indent="-231775"/>
            <a:r>
              <a:rPr lang="en-US" sz="2600" b="1" i="1" dirty="0" smtClean="0">
                <a:solidFill>
                  <a:srgbClr val="32302A"/>
                </a:solidFill>
              </a:rPr>
              <a:t>A unit of account</a:t>
            </a:r>
            <a:r>
              <a:rPr lang="en-US" sz="2600" dirty="0" smtClean="0">
                <a:solidFill>
                  <a:srgbClr val="32302A"/>
                </a:solidFill>
              </a:rPr>
              <a:t>:</a:t>
            </a:r>
            <a:br>
              <a:rPr lang="en-US" sz="2600" dirty="0" smtClean="0">
                <a:solidFill>
                  <a:srgbClr val="32302A"/>
                </a:solidFill>
              </a:rPr>
            </a:br>
            <a:r>
              <a:rPr lang="en-US" sz="2600" dirty="0" smtClean="0">
                <a:solidFill>
                  <a:srgbClr val="32302A"/>
                </a:solidFill>
              </a:rPr>
              <a:t>Money is a </a:t>
            </a:r>
            <a:r>
              <a:rPr lang="en-US" sz="2600" i="1" dirty="0" smtClean="0">
                <a:solidFill>
                  <a:srgbClr val="32302A"/>
                </a:solidFill>
              </a:rPr>
              <a:t>unit of measurement</a:t>
            </a:r>
            <a:r>
              <a:rPr lang="en-US" sz="2600" dirty="0" smtClean="0">
                <a:solidFill>
                  <a:srgbClr val="32302A"/>
                </a:solidFill>
              </a:rPr>
              <a:t> used by people to post prices and keep track of revenues and costs</a:t>
            </a: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158050"/>
            <a:ext cx="8932985" cy="47219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3"/>
          <p:cNvGraphicFramePr>
            <a:graphicFrameLocks noGrp="1"/>
          </p:cNvGraphicFramePr>
          <p:nvPr>
            <p:ph idx="1"/>
          </p:nvPr>
        </p:nvGraphicFramePr>
        <p:xfrm>
          <a:off x="186765" y="1158050"/>
          <a:ext cx="8756220" cy="4682067"/>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2814023"/>
                <a:gridCol w="1207787"/>
                <a:gridCol w="1257591"/>
                <a:gridCol w="1170432"/>
                <a:gridCol w="1170432"/>
                <a:gridCol w="1135955"/>
              </a:tblGrid>
              <a:tr h="557389">
                <a:tc>
                  <a:txBody>
                    <a:bodyPr/>
                    <a:lstStyle/>
                    <a:p>
                      <a:pPr algn="l"/>
                      <a:r>
                        <a:rPr lang="en-US" sz="1800" i="1" dirty="0" smtClean="0">
                          <a:solidFill>
                            <a:srgbClr val="080808"/>
                          </a:solidFill>
                          <a:latin typeface="Times New Roman"/>
                          <a:cs typeface="Times New Roman"/>
                        </a:rPr>
                        <a:t>Asset</a:t>
                      </a:r>
                      <a:endParaRPr lang="en-US" sz="1800" i="1" dirty="0">
                        <a:solidFill>
                          <a:srgbClr val="080808"/>
                        </a:solidFill>
                        <a:latin typeface="Times New Roman"/>
                        <a:cs typeface="Times New Roman"/>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1" dirty="0" smtClean="0">
                          <a:solidFill>
                            <a:srgbClr val="080808"/>
                          </a:solidFill>
                          <a:latin typeface="Times New Roman"/>
                          <a:cs typeface="Times New Roman"/>
                        </a:rPr>
                        <a:t>December</a:t>
                      </a:r>
                      <a:r>
                        <a:rPr lang="en-US" sz="1800" i="1" baseline="0" dirty="0" smtClean="0">
                          <a:solidFill>
                            <a:srgbClr val="080808"/>
                          </a:solidFill>
                          <a:latin typeface="Times New Roman"/>
                          <a:cs typeface="Times New Roman"/>
                        </a:rPr>
                        <a:t> 2006</a:t>
                      </a:r>
                      <a:endParaRPr lang="en-US" sz="1800" i="1" dirty="0">
                        <a:solidFill>
                          <a:srgbClr val="080808"/>
                        </a:solidFill>
                        <a:latin typeface="Times New Roman"/>
                        <a:cs typeface="Times New Roman"/>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1" dirty="0" smtClean="0">
                          <a:solidFill>
                            <a:srgbClr val="080808"/>
                          </a:solidFill>
                          <a:latin typeface="Times New Roman"/>
                          <a:cs typeface="Times New Roman"/>
                        </a:rPr>
                        <a:t>December</a:t>
                      </a:r>
                      <a:r>
                        <a:rPr lang="en-US" sz="1800" i="1" baseline="0" dirty="0" smtClean="0">
                          <a:solidFill>
                            <a:srgbClr val="080808"/>
                          </a:solidFill>
                          <a:latin typeface="Times New Roman"/>
                          <a:cs typeface="Times New Roman"/>
                        </a:rPr>
                        <a:t> 2007</a:t>
                      </a:r>
                      <a:endParaRPr lang="en-US" sz="1800" i="1" dirty="0">
                        <a:solidFill>
                          <a:srgbClr val="080808"/>
                        </a:solidFill>
                        <a:latin typeface="Times New Roman"/>
                        <a:cs typeface="Times New Roman"/>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1" dirty="0" smtClean="0">
                          <a:solidFill>
                            <a:srgbClr val="080808"/>
                          </a:solidFill>
                          <a:latin typeface="Times New Roman"/>
                          <a:cs typeface="Times New Roman"/>
                        </a:rPr>
                        <a:t>July</a:t>
                      </a:r>
                    </a:p>
                    <a:p>
                      <a:pPr algn="ctr"/>
                      <a:r>
                        <a:rPr lang="en-US" sz="1800" i="1" dirty="0" smtClean="0">
                          <a:solidFill>
                            <a:srgbClr val="080808"/>
                          </a:solidFill>
                          <a:latin typeface="Times New Roman"/>
                          <a:cs typeface="Times New Roman"/>
                        </a:rPr>
                        <a:t>2008</a:t>
                      </a:r>
                      <a:endParaRPr lang="en-US" sz="1800" i="1" dirty="0">
                        <a:solidFill>
                          <a:srgbClr val="080808"/>
                        </a:solidFill>
                        <a:latin typeface="Times New Roman"/>
                        <a:cs typeface="Times New Roman"/>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1" dirty="0" smtClean="0">
                          <a:solidFill>
                            <a:srgbClr val="080808"/>
                          </a:solidFill>
                          <a:latin typeface="Times New Roman"/>
                          <a:cs typeface="Times New Roman"/>
                        </a:rPr>
                        <a:t>December 2008</a:t>
                      </a:r>
                      <a:endParaRPr lang="en-US" sz="1800" i="1" dirty="0">
                        <a:solidFill>
                          <a:srgbClr val="080808"/>
                        </a:solidFill>
                        <a:latin typeface="Times New Roman"/>
                        <a:cs typeface="Times New Roman"/>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1" dirty="0" smtClean="0">
                          <a:solidFill>
                            <a:srgbClr val="080808"/>
                          </a:solidFill>
                          <a:latin typeface="Times New Roman"/>
                          <a:cs typeface="Times New Roman"/>
                        </a:rPr>
                        <a:t>June</a:t>
                      </a:r>
                    </a:p>
                    <a:p>
                      <a:pPr algn="ctr"/>
                      <a:r>
                        <a:rPr lang="en-US" sz="1800" i="1" dirty="0" smtClean="0">
                          <a:solidFill>
                            <a:srgbClr val="080808"/>
                          </a:solidFill>
                          <a:latin typeface="Times New Roman"/>
                          <a:cs typeface="Times New Roman"/>
                        </a:rPr>
                        <a:t>2009</a:t>
                      </a:r>
                      <a:endParaRPr lang="en-US" sz="1800" i="1" dirty="0">
                        <a:solidFill>
                          <a:srgbClr val="080808"/>
                        </a:solidFill>
                        <a:latin typeface="Times New Roman"/>
                        <a:cs typeface="Times New Roman"/>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60680">
                <a:tc>
                  <a:txBody>
                    <a:bodyPr/>
                    <a:lstStyle/>
                    <a:p>
                      <a:r>
                        <a:rPr lang="en-US" sz="1800" dirty="0" smtClean="0">
                          <a:solidFill>
                            <a:srgbClr val="080808"/>
                          </a:solidFill>
                          <a:latin typeface="Times New Roman"/>
                          <a:cs typeface="Times New Roman"/>
                        </a:rPr>
                        <a:t>U.S. Treasury</a:t>
                      </a:r>
                      <a:r>
                        <a:rPr lang="en-US" sz="1800" baseline="0" dirty="0" smtClean="0">
                          <a:solidFill>
                            <a:srgbClr val="080808"/>
                          </a:solidFill>
                          <a:latin typeface="Times New Roman"/>
                          <a:cs typeface="Times New Roman"/>
                        </a:rPr>
                        <a:t> Bonds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$779</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$754</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$479</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$476</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$629</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81000">
                <a:tc>
                  <a:txBody>
                    <a:bodyPr/>
                    <a:lstStyle/>
                    <a:p>
                      <a:r>
                        <a:rPr lang="en-US" sz="1800" dirty="0" smtClean="0">
                          <a:solidFill>
                            <a:srgbClr val="080808"/>
                          </a:solidFill>
                          <a:latin typeface="Times New Roman"/>
                          <a:cs typeface="Times New Roman"/>
                        </a:rPr>
                        <a:t>Other Securities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$33</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$40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$110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$433</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$652</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7389">
                <a:tc>
                  <a:txBody>
                    <a:bodyPr/>
                    <a:lstStyle/>
                    <a:p>
                      <a:r>
                        <a:rPr lang="en-US" sz="1800" dirty="0" smtClean="0">
                          <a:solidFill>
                            <a:srgbClr val="080808"/>
                          </a:solidFill>
                          <a:latin typeface="Times New Roman"/>
                          <a:cs typeface="Times New Roman"/>
                        </a:rPr>
                        <a:t>Total</a:t>
                      </a:r>
                      <a:r>
                        <a:rPr lang="en-US" sz="1800" baseline="0" dirty="0" smtClean="0">
                          <a:solidFill>
                            <a:srgbClr val="080808"/>
                          </a:solidFill>
                          <a:latin typeface="Times New Roman"/>
                          <a:cs typeface="Times New Roman"/>
                        </a:rPr>
                        <a:t> Security Holdings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$812</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$794</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$589</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$909</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$1,281</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59740">
                <a:tc>
                  <a:txBody>
                    <a:bodyPr/>
                    <a:lstStyle/>
                    <a:p>
                      <a:r>
                        <a:rPr lang="en-US" sz="1800" dirty="0" smtClean="0">
                          <a:solidFill>
                            <a:srgbClr val="080808"/>
                          </a:solidFill>
                          <a:latin typeface="Times New Roman"/>
                          <a:cs typeface="Times New Roman"/>
                        </a:rPr>
                        <a:t>Loans to Banks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$25</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$167</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$537</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$372</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6900">
                <a:tc>
                  <a:txBody>
                    <a:bodyPr/>
                    <a:lstStyle/>
                    <a:p>
                      <a:r>
                        <a:rPr lang="en-US" sz="1800" dirty="0" smtClean="0">
                          <a:solidFill>
                            <a:srgbClr val="080808"/>
                          </a:solidFill>
                          <a:latin typeface="Times New Roman"/>
                          <a:cs typeface="Times New Roman"/>
                        </a:rPr>
                        <a:t>Loans to Other Institutions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$30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$508</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$289</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6420">
                <a:tc>
                  <a:txBody>
                    <a:bodyPr/>
                    <a:lstStyle/>
                    <a:p>
                      <a:r>
                        <a:rPr lang="en-US" sz="1800" dirty="0" smtClean="0">
                          <a:solidFill>
                            <a:srgbClr val="080808"/>
                          </a:solidFill>
                          <a:latin typeface="Times New Roman"/>
                          <a:cs typeface="Times New Roman"/>
                        </a:rPr>
                        <a:t>Total Outstanding Loans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$25</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$197</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$1,045</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$661</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7389">
                <a:tc>
                  <a:txBody>
                    <a:bodyPr/>
                    <a:lstStyle/>
                    <a:p>
                      <a:r>
                        <a:rPr lang="en-US" sz="1800" dirty="0" smtClean="0">
                          <a:solidFill>
                            <a:srgbClr val="080808"/>
                          </a:solidFill>
                          <a:latin typeface="Times New Roman"/>
                          <a:cs typeface="Times New Roman"/>
                        </a:rPr>
                        <a:t>Total Other</a:t>
                      </a:r>
                      <a:r>
                        <a:rPr lang="en-US" sz="1800" baseline="0" dirty="0" smtClean="0">
                          <a:solidFill>
                            <a:srgbClr val="080808"/>
                          </a:solidFill>
                          <a:latin typeface="Times New Roman"/>
                          <a:cs typeface="Times New Roman"/>
                        </a:rPr>
                        <a:t> Assets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$92</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$108</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$154</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$345</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$150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7389">
                <a:tc>
                  <a:txBody>
                    <a:bodyPr/>
                    <a:lstStyle/>
                    <a:p>
                      <a:r>
                        <a:rPr lang="en-US" sz="1800" dirty="0" smtClean="0">
                          <a:solidFill>
                            <a:srgbClr val="080808"/>
                          </a:solidFill>
                          <a:latin typeface="Times New Roman"/>
                          <a:cs typeface="Times New Roman"/>
                        </a:rPr>
                        <a:t>Total Assets</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$904</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$926</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$940</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$2,299</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rgbClr val="080808"/>
                          </a:solidFill>
                          <a:latin typeface="Times New Roman"/>
                          <a:cs typeface="Times New Roman"/>
                        </a:rPr>
                        <a:t>$2,092</a:t>
                      </a:r>
                      <a:endParaRPr lang="en-US" sz="1800" dirty="0">
                        <a:solidFill>
                          <a:srgbClr val="080808"/>
                        </a:solidFill>
                        <a:latin typeface="Times New Roman"/>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Title 1"/>
          <p:cNvSpPr>
            <a:spLocks noGrp="1"/>
          </p:cNvSpPr>
          <p:nvPr>
            <p:ph type="title"/>
          </p:nvPr>
        </p:nvSpPr>
        <p:spPr>
          <a:xfrm>
            <a:off x="119569" y="106700"/>
            <a:ext cx="8904855" cy="1051350"/>
          </a:xfrm>
        </p:spPr>
        <p:txBody>
          <a:bodyPr/>
          <a:lstStyle/>
          <a:p>
            <a:r>
              <a:rPr lang="en-US" sz="3600" dirty="0" smtClean="0"/>
              <a:t>Federal Reserve Assets, 2006-2009</a:t>
            </a:r>
            <a:br>
              <a:rPr lang="en-US" sz="3600" dirty="0" smtClean="0"/>
            </a:br>
            <a:r>
              <a:rPr lang="en-US" sz="2400" i="1" dirty="0" smtClean="0"/>
              <a:t>(in billions of dollars)</a:t>
            </a:r>
          </a:p>
        </p:txBody>
      </p:sp>
      <p:cxnSp>
        <p:nvCxnSpPr>
          <p:cNvPr id="8" name="Straight Connector 7"/>
          <p:cNvCxnSpPr/>
          <p:nvPr/>
        </p:nvCxnSpPr>
        <p:spPr>
          <a:xfrm>
            <a:off x="169373" y="1793099"/>
            <a:ext cx="2308456"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100402" y="1810115"/>
            <a:ext cx="570273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507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96558"/>
            <a:ext cx="8932985" cy="498339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8960"/>
            <a:ext cx="8904855" cy="665332"/>
          </a:xfrm>
        </p:spPr>
        <p:txBody>
          <a:bodyPr/>
          <a:lstStyle/>
          <a:p>
            <a:r>
              <a:rPr lang="en-US" sz="3600" dirty="0" smtClean="0"/>
              <a:t>The Monetary Base</a:t>
            </a:r>
            <a:endParaRPr lang="en-US" sz="3600" i="1" dirty="0" smtClean="0"/>
          </a:p>
        </p:txBody>
      </p:sp>
      <p:sp>
        <p:nvSpPr>
          <p:cNvPr id="3" name="Content Placeholder 2"/>
          <p:cNvSpPr>
            <a:spLocks noGrp="1"/>
          </p:cNvSpPr>
          <p:nvPr>
            <p:ph idx="1"/>
          </p:nvPr>
        </p:nvSpPr>
        <p:spPr>
          <a:xfrm>
            <a:off x="140675" y="896558"/>
            <a:ext cx="8883749" cy="4831413"/>
          </a:xfrm>
        </p:spPr>
        <p:txBody>
          <a:bodyPr/>
          <a:lstStyle/>
          <a:p>
            <a:pPr marL="231775" indent="-231775"/>
            <a:r>
              <a:rPr lang="en-US" sz="2500" b="1" i="1" dirty="0" smtClean="0">
                <a:solidFill>
                  <a:srgbClr val="32302A"/>
                </a:solidFill>
              </a:rPr>
              <a:t>The monetary base</a:t>
            </a:r>
            <a:r>
              <a:rPr lang="en-US" sz="2500" dirty="0" smtClean="0">
                <a:solidFill>
                  <a:srgbClr val="32302A"/>
                </a:solidFill>
              </a:rPr>
              <a:t> is equal to the currency in circulation plus </a:t>
            </a:r>
            <a:br>
              <a:rPr lang="en-US" sz="2500" dirty="0" smtClean="0">
                <a:solidFill>
                  <a:srgbClr val="32302A"/>
                </a:solidFill>
              </a:rPr>
            </a:br>
            <a:r>
              <a:rPr lang="en-US" sz="2500" dirty="0" smtClean="0">
                <a:solidFill>
                  <a:srgbClr val="32302A"/>
                </a:solidFill>
              </a:rPr>
              <a:t>the reserves of commercial banks </a:t>
            </a:r>
            <a:r>
              <a:rPr lang="en-US" sz="2500" i="1" dirty="0" smtClean="0">
                <a:solidFill>
                  <a:srgbClr val="32302A"/>
                </a:solidFill>
              </a:rPr>
              <a:t>(vault cash &amp; reserves held </a:t>
            </a:r>
            <a:br>
              <a:rPr lang="en-US" sz="2500" i="1" dirty="0" smtClean="0">
                <a:solidFill>
                  <a:srgbClr val="32302A"/>
                </a:solidFill>
              </a:rPr>
            </a:br>
            <a:r>
              <a:rPr lang="en-US" sz="2500" i="1" dirty="0" smtClean="0">
                <a:solidFill>
                  <a:srgbClr val="32302A"/>
                </a:solidFill>
              </a:rPr>
              <a:t>at the Fed)</a:t>
            </a:r>
            <a:r>
              <a:rPr lang="en-US" sz="2500" dirty="0" smtClean="0">
                <a:solidFill>
                  <a:srgbClr val="32302A"/>
                </a:solidFill>
              </a:rPr>
              <a:t>.</a:t>
            </a:r>
          </a:p>
          <a:p>
            <a:pPr marL="231775" indent="-231775"/>
            <a:r>
              <a:rPr lang="en-US" sz="2500" dirty="0" smtClean="0">
                <a:solidFill>
                  <a:srgbClr val="32302A"/>
                </a:solidFill>
              </a:rPr>
              <a:t>The monetary base is important because it provides the foundation for the money supply.</a:t>
            </a:r>
          </a:p>
          <a:p>
            <a:pPr marL="231775" indent="-231775"/>
            <a:r>
              <a:rPr lang="en-US" sz="2500" dirty="0" smtClean="0">
                <a:solidFill>
                  <a:srgbClr val="32302A"/>
                </a:solidFill>
              </a:rPr>
              <a:t>The currency in circulation contributes directly to the money supply, while the bank reserves provide the underpinnings for checking deposits.</a:t>
            </a:r>
          </a:p>
          <a:p>
            <a:pPr marL="231775" indent="-231775"/>
            <a:r>
              <a:rPr lang="en-US" sz="2500" dirty="0" smtClean="0">
                <a:solidFill>
                  <a:srgbClr val="32302A"/>
                </a:solidFill>
              </a:rPr>
              <a:t>The expansion in Fed asset purchases &amp; extension of loans caused the monetary base to increase from $828 billion in the second quarter of 2008 to $2.21 trillion during the first quarter of 2011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68137"/>
            <a:ext cx="8904855" cy="1162322"/>
          </a:xfrm>
        </p:spPr>
        <p:txBody>
          <a:bodyPr/>
          <a:lstStyle/>
          <a:p>
            <a:r>
              <a:rPr lang="en-US" sz="3600" dirty="0" smtClean="0"/>
              <a:t>Monetary Base, M1, and </a:t>
            </a:r>
            <a:br>
              <a:rPr lang="en-US" sz="3600" dirty="0" smtClean="0"/>
            </a:br>
            <a:r>
              <a:rPr lang="en-US" sz="3600" dirty="0" smtClean="0"/>
              <a:t>Excess Reserves, 1990-2009</a:t>
            </a:r>
          </a:p>
        </p:txBody>
      </p:sp>
      <p:sp>
        <p:nvSpPr>
          <p:cNvPr id="61" name="Text Box 10"/>
          <p:cNvSpPr txBox="1">
            <a:spLocks noChangeArrowheads="1"/>
          </p:cNvSpPr>
          <p:nvPr/>
        </p:nvSpPr>
        <p:spPr bwMode="auto">
          <a:xfrm>
            <a:off x="73111" y="1504338"/>
            <a:ext cx="4067571" cy="409291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Prior to mid-year 2008, the monetary base grew gradually year-after-year and excess reserves were negligible.</a:t>
            </a: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Under these conditions, the monetary base and </a:t>
            </a:r>
            <a:r>
              <a:rPr lang="en-US" sz="2200" b="1" i="1" dirty="0" smtClean="0">
                <a:latin typeface="Times New Roman" pitchFamily="18" charset="0"/>
                <a:cs typeface="Times New Roman" pitchFamily="18" charset="0"/>
              </a:rPr>
              <a:t>M1 </a:t>
            </a:r>
            <a:r>
              <a:rPr lang="en-US" sz="2200" dirty="0" smtClean="0">
                <a:latin typeface="Times New Roman" pitchFamily="18" charset="0"/>
                <a:cs typeface="Times New Roman" pitchFamily="18" charset="0"/>
              </a:rPr>
              <a:t>money supply moved together.</a:t>
            </a: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In the second half of 2008, the Fed injected a massive amount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of reserves into the banking system and both the monetary base and excess reserves soared.</a:t>
            </a:r>
          </a:p>
        </p:txBody>
      </p:sp>
      <p:cxnSp>
        <p:nvCxnSpPr>
          <p:cNvPr id="92" name="Straight Connector 91"/>
          <p:cNvCxnSpPr/>
          <p:nvPr/>
        </p:nvCxnSpPr>
        <p:spPr>
          <a:xfrm>
            <a:off x="4053367"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rot="5400000">
            <a:off x="2974224" y="3629470"/>
            <a:ext cx="3772950"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861492" y="5515152"/>
            <a:ext cx="3796279"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4142675" y="2356198"/>
            <a:ext cx="678391"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$2,000</a:t>
            </a:r>
            <a:endParaRPr lang="en-US" sz="1400" dirty="0">
              <a:latin typeface="Times New Roman" pitchFamily="18" charset="0"/>
              <a:cs typeface="Times New Roman" pitchFamily="18" charset="0"/>
            </a:endParaRPr>
          </a:p>
        </p:txBody>
      </p:sp>
      <p:cxnSp>
        <p:nvCxnSpPr>
          <p:cNvPr id="81" name="Straight Connector 80"/>
          <p:cNvCxnSpPr/>
          <p:nvPr/>
        </p:nvCxnSpPr>
        <p:spPr>
          <a:xfrm>
            <a:off x="4779653" y="2512234"/>
            <a:ext cx="85825" cy="0"/>
          </a:xfrm>
          <a:prstGeom prst="line">
            <a:avLst/>
          </a:prstGeom>
          <a:ln w="19050">
            <a:solidFill>
              <a:srgbClr val="000000"/>
            </a:solidFill>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4142678" y="3110929"/>
            <a:ext cx="678391"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$1,500</a:t>
            </a:r>
            <a:endParaRPr lang="en-US" sz="1400" dirty="0">
              <a:latin typeface="Times New Roman" pitchFamily="18" charset="0"/>
              <a:cs typeface="Times New Roman" pitchFamily="18" charset="0"/>
            </a:endParaRPr>
          </a:p>
        </p:txBody>
      </p:sp>
      <p:cxnSp>
        <p:nvCxnSpPr>
          <p:cNvPr id="94" name="Straight Connector 93"/>
          <p:cNvCxnSpPr/>
          <p:nvPr/>
        </p:nvCxnSpPr>
        <p:spPr>
          <a:xfrm>
            <a:off x="4779656" y="3266965"/>
            <a:ext cx="85825" cy="0"/>
          </a:xfrm>
          <a:prstGeom prst="line">
            <a:avLst/>
          </a:prstGeom>
          <a:ln w="19050">
            <a:solidFill>
              <a:srgbClr val="000000"/>
            </a:solidFill>
          </a:ln>
        </p:spPr>
        <p:style>
          <a:lnRef idx="2">
            <a:schemeClr val="accent1"/>
          </a:lnRef>
          <a:fillRef idx="0">
            <a:schemeClr val="accent1"/>
          </a:fillRef>
          <a:effectRef idx="1">
            <a:schemeClr val="accent1"/>
          </a:effectRef>
          <a:fontRef idx="minor">
            <a:schemeClr val="tx1"/>
          </a:fontRef>
        </p:style>
      </p:cxnSp>
      <p:sp>
        <p:nvSpPr>
          <p:cNvPr id="96" name="TextBox 95"/>
          <p:cNvSpPr txBox="1"/>
          <p:nvPr/>
        </p:nvSpPr>
        <p:spPr>
          <a:xfrm>
            <a:off x="4142678" y="3858400"/>
            <a:ext cx="678391"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$1,000</a:t>
            </a:r>
            <a:endParaRPr lang="en-US" sz="1400" dirty="0">
              <a:latin typeface="Times New Roman" pitchFamily="18" charset="0"/>
              <a:cs typeface="Times New Roman" pitchFamily="18" charset="0"/>
            </a:endParaRPr>
          </a:p>
        </p:txBody>
      </p:sp>
      <p:cxnSp>
        <p:nvCxnSpPr>
          <p:cNvPr id="99" name="Straight Connector 98"/>
          <p:cNvCxnSpPr/>
          <p:nvPr/>
        </p:nvCxnSpPr>
        <p:spPr>
          <a:xfrm>
            <a:off x="4779656" y="4014436"/>
            <a:ext cx="85825" cy="0"/>
          </a:xfrm>
          <a:prstGeom prst="line">
            <a:avLst/>
          </a:prstGeom>
          <a:ln w="19050">
            <a:solidFill>
              <a:srgbClr val="000000"/>
            </a:solidFill>
          </a:ln>
        </p:spPr>
        <p:style>
          <a:lnRef idx="2">
            <a:schemeClr val="accent1"/>
          </a:lnRef>
          <a:fillRef idx="0">
            <a:schemeClr val="accent1"/>
          </a:fillRef>
          <a:effectRef idx="1">
            <a:schemeClr val="accent1"/>
          </a:effectRef>
          <a:fontRef idx="minor">
            <a:schemeClr val="tx1"/>
          </a:fontRef>
        </p:style>
      </p:cxnSp>
      <p:sp>
        <p:nvSpPr>
          <p:cNvPr id="101" name="TextBox 100"/>
          <p:cNvSpPr txBox="1"/>
          <p:nvPr/>
        </p:nvSpPr>
        <p:spPr>
          <a:xfrm>
            <a:off x="4286713" y="4608018"/>
            <a:ext cx="543739"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$500</a:t>
            </a:r>
            <a:endParaRPr lang="en-US" sz="1400" dirty="0">
              <a:latin typeface="Times New Roman" pitchFamily="18" charset="0"/>
              <a:cs typeface="Times New Roman" pitchFamily="18" charset="0"/>
            </a:endParaRPr>
          </a:p>
        </p:txBody>
      </p:sp>
      <p:cxnSp>
        <p:nvCxnSpPr>
          <p:cNvPr id="104" name="Straight Connector 103"/>
          <p:cNvCxnSpPr/>
          <p:nvPr/>
        </p:nvCxnSpPr>
        <p:spPr>
          <a:xfrm>
            <a:off x="4779659" y="4769167"/>
            <a:ext cx="85825" cy="0"/>
          </a:xfrm>
          <a:prstGeom prst="line">
            <a:avLst/>
          </a:prstGeom>
          <a:ln w="19050">
            <a:solidFill>
              <a:srgbClr val="000000"/>
            </a:solidFill>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4142678" y="1594216"/>
            <a:ext cx="678391" cy="307777"/>
          </a:xfrm>
          <a:prstGeom prst="rect">
            <a:avLst/>
          </a:prstGeom>
          <a:noFill/>
        </p:spPr>
        <p:txBody>
          <a:bodyPr wrap="none" rtlCol="0">
            <a:spAutoFit/>
          </a:bodyPr>
          <a:lstStyle/>
          <a:p>
            <a:pPr algn="r"/>
            <a:r>
              <a:rPr lang="en-US" sz="1400" dirty="0" smtClean="0">
                <a:latin typeface="Times New Roman" pitchFamily="18" charset="0"/>
                <a:cs typeface="Times New Roman" pitchFamily="18" charset="0"/>
              </a:rPr>
              <a:t>$2,500</a:t>
            </a:r>
            <a:endParaRPr lang="en-US" sz="1400" dirty="0">
              <a:latin typeface="Times New Roman" pitchFamily="18" charset="0"/>
              <a:cs typeface="Times New Roman" pitchFamily="18" charset="0"/>
            </a:endParaRPr>
          </a:p>
        </p:txBody>
      </p:sp>
      <p:cxnSp>
        <p:nvCxnSpPr>
          <p:cNvPr id="109" name="Straight Connector 108"/>
          <p:cNvCxnSpPr/>
          <p:nvPr/>
        </p:nvCxnSpPr>
        <p:spPr>
          <a:xfrm>
            <a:off x="4779656" y="1750252"/>
            <a:ext cx="85825" cy="0"/>
          </a:xfrm>
          <a:prstGeom prst="line">
            <a:avLst/>
          </a:prstGeom>
          <a:ln w="19050">
            <a:solidFill>
              <a:srgbClr val="000000"/>
            </a:solidFill>
          </a:ln>
        </p:spPr>
        <p:style>
          <a:lnRef idx="2">
            <a:schemeClr val="accent1"/>
          </a:lnRef>
          <a:fillRef idx="0">
            <a:schemeClr val="accent1"/>
          </a:fillRef>
          <a:effectRef idx="1">
            <a:schemeClr val="accent1"/>
          </a:effectRef>
          <a:fontRef idx="minor">
            <a:schemeClr val="tx1"/>
          </a:fontRef>
        </p:style>
      </p:cxnSp>
      <p:sp>
        <p:nvSpPr>
          <p:cNvPr id="110" name="TextBox 109"/>
          <p:cNvSpPr txBox="1"/>
          <p:nvPr/>
        </p:nvSpPr>
        <p:spPr>
          <a:xfrm>
            <a:off x="4595601" y="5539094"/>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1990</a:t>
            </a:r>
            <a:endParaRPr lang="en-US" sz="1400" dirty="0">
              <a:latin typeface="Times New Roman" pitchFamily="18" charset="0"/>
              <a:cs typeface="Times New Roman" pitchFamily="18" charset="0"/>
            </a:endParaRPr>
          </a:p>
        </p:txBody>
      </p:sp>
      <p:cxnSp>
        <p:nvCxnSpPr>
          <p:cNvPr id="111" name="Straight Connector 110"/>
          <p:cNvCxnSpPr/>
          <p:nvPr/>
        </p:nvCxnSpPr>
        <p:spPr>
          <a:xfrm>
            <a:off x="4859387" y="5497281"/>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17" name="TextBox 116"/>
          <p:cNvSpPr txBox="1"/>
          <p:nvPr/>
        </p:nvSpPr>
        <p:spPr>
          <a:xfrm>
            <a:off x="5589813" y="5539097"/>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1995</a:t>
            </a:r>
            <a:endParaRPr lang="en-US" sz="1400" dirty="0">
              <a:latin typeface="Times New Roman" pitchFamily="18" charset="0"/>
              <a:cs typeface="Times New Roman" pitchFamily="18" charset="0"/>
            </a:endParaRPr>
          </a:p>
        </p:txBody>
      </p:sp>
      <p:cxnSp>
        <p:nvCxnSpPr>
          <p:cNvPr id="119" name="Straight Connector 118"/>
          <p:cNvCxnSpPr/>
          <p:nvPr/>
        </p:nvCxnSpPr>
        <p:spPr>
          <a:xfrm>
            <a:off x="5853599" y="5497284"/>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a:off x="6475167" y="5539097"/>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2000</a:t>
            </a:r>
            <a:endParaRPr lang="en-US" sz="1400" dirty="0">
              <a:latin typeface="Times New Roman" pitchFamily="18" charset="0"/>
              <a:cs typeface="Times New Roman" pitchFamily="18" charset="0"/>
            </a:endParaRPr>
          </a:p>
        </p:txBody>
      </p:sp>
      <p:cxnSp>
        <p:nvCxnSpPr>
          <p:cNvPr id="124" name="Straight Connector 123"/>
          <p:cNvCxnSpPr/>
          <p:nvPr/>
        </p:nvCxnSpPr>
        <p:spPr>
          <a:xfrm>
            <a:off x="6738953" y="5497284"/>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27" name="TextBox 126"/>
          <p:cNvSpPr txBox="1"/>
          <p:nvPr/>
        </p:nvSpPr>
        <p:spPr>
          <a:xfrm>
            <a:off x="7469379" y="5539100"/>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2005</a:t>
            </a:r>
            <a:endParaRPr lang="en-US" sz="1400" dirty="0">
              <a:latin typeface="Times New Roman" pitchFamily="18" charset="0"/>
              <a:cs typeface="Times New Roman" pitchFamily="18" charset="0"/>
            </a:endParaRPr>
          </a:p>
        </p:txBody>
      </p:sp>
      <p:cxnSp>
        <p:nvCxnSpPr>
          <p:cNvPr id="128" name="Straight Connector 127"/>
          <p:cNvCxnSpPr/>
          <p:nvPr/>
        </p:nvCxnSpPr>
        <p:spPr>
          <a:xfrm>
            <a:off x="7733165" y="5497287"/>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29" name="TextBox 128"/>
          <p:cNvSpPr txBox="1"/>
          <p:nvPr/>
        </p:nvSpPr>
        <p:spPr>
          <a:xfrm>
            <a:off x="8311194" y="5539103"/>
            <a:ext cx="54373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2010</a:t>
            </a:r>
            <a:endParaRPr lang="en-US" sz="1400" dirty="0">
              <a:latin typeface="Times New Roman" pitchFamily="18" charset="0"/>
              <a:cs typeface="Times New Roman" pitchFamily="18" charset="0"/>
            </a:endParaRPr>
          </a:p>
        </p:txBody>
      </p:sp>
      <p:cxnSp>
        <p:nvCxnSpPr>
          <p:cNvPr id="130" name="Straight Connector 129"/>
          <p:cNvCxnSpPr/>
          <p:nvPr/>
        </p:nvCxnSpPr>
        <p:spPr>
          <a:xfrm>
            <a:off x="8574980" y="5497290"/>
            <a:ext cx="0" cy="96802"/>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31" name="Freeform 130"/>
          <p:cNvSpPr/>
          <p:nvPr/>
        </p:nvSpPr>
        <p:spPr>
          <a:xfrm>
            <a:off x="4876800" y="3997615"/>
            <a:ext cx="3780971" cy="1117600"/>
          </a:xfrm>
          <a:custGeom>
            <a:avLst/>
            <a:gdLst>
              <a:gd name="connsiteX0" fmla="*/ 0 w 3780971"/>
              <a:gd name="connsiteY0" fmla="*/ 1117600 h 1117600"/>
              <a:gd name="connsiteX1" fmla="*/ 181429 w 3780971"/>
              <a:gd name="connsiteY1" fmla="*/ 1059543 h 1117600"/>
              <a:gd name="connsiteX2" fmla="*/ 283029 w 3780971"/>
              <a:gd name="connsiteY2" fmla="*/ 1074058 h 1117600"/>
              <a:gd name="connsiteX3" fmla="*/ 442686 w 3780971"/>
              <a:gd name="connsiteY3" fmla="*/ 1030515 h 1117600"/>
              <a:gd name="connsiteX4" fmla="*/ 711200 w 3780971"/>
              <a:gd name="connsiteY4" fmla="*/ 950686 h 1117600"/>
              <a:gd name="connsiteX5" fmla="*/ 943429 w 3780971"/>
              <a:gd name="connsiteY5" fmla="*/ 870858 h 1117600"/>
              <a:gd name="connsiteX6" fmla="*/ 1095829 w 3780971"/>
              <a:gd name="connsiteY6" fmla="*/ 863600 h 1117600"/>
              <a:gd name="connsiteX7" fmla="*/ 1197429 w 3780971"/>
              <a:gd name="connsiteY7" fmla="*/ 849086 h 1117600"/>
              <a:gd name="connsiteX8" fmla="*/ 1436914 w 3780971"/>
              <a:gd name="connsiteY8" fmla="*/ 812800 h 1117600"/>
              <a:gd name="connsiteX9" fmla="*/ 1553029 w 3780971"/>
              <a:gd name="connsiteY9" fmla="*/ 776515 h 1117600"/>
              <a:gd name="connsiteX10" fmla="*/ 1727200 w 3780971"/>
              <a:gd name="connsiteY10" fmla="*/ 711200 h 1117600"/>
              <a:gd name="connsiteX11" fmla="*/ 1799771 w 3780971"/>
              <a:gd name="connsiteY11" fmla="*/ 645886 h 1117600"/>
              <a:gd name="connsiteX12" fmla="*/ 1865086 w 3780971"/>
              <a:gd name="connsiteY12" fmla="*/ 667658 h 1117600"/>
              <a:gd name="connsiteX13" fmla="*/ 2002971 w 3780971"/>
              <a:gd name="connsiteY13" fmla="*/ 638629 h 1117600"/>
              <a:gd name="connsiteX14" fmla="*/ 2126343 w 3780971"/>
              <a:gd name="connsiteY14" fmla="*/ 587829 h 1117600"/>
              <a:gd name="connsiteX15" fmla="*/ 2336800 w 3780971"/>
              <a:gd name="connsiteY15" fmla="*/ 493486 h 1117600"/>
              <a:gd name="connsiteX16" fmla="*/ 2641600 w 3780971"/>
              <a:gd name="connsiteY16" fmla="*/ 391886 h 1117600"/>
              <a:gd name="connsiteX17" fmla="*/ 2779486 w 3780971"/>
              <a:gd name="connsiteY17" fmla="*/ 377372 h 1117600"/>
              <a:gd name="connsiteX18" fmla="*/ 2960914 w 3780971"/>
              <a:gd name="connsiteY18" fmla="*/ 326572 h 1117600"/>
              <a:gd name="connsiteX19" fmla="*/ 3171371 w 3780971"/>
              <a:gd name="connsiteY19" fmla="*/ 275772 h 1117600"/>
              <a:gd name="connsiteX20" fmla="*/ 3265714 w 3780971"/>
              <a:gd name="connsiteY20" fmla="*/ 297543 h 1117600"/>
              <a:gd name="connsiteX21" fmla="*/ 3381829 w 3780971"/>
              <a:gd name="connsiteY21" fmla="*/ 239486 h 1117600"/>
              <a:gd name="connsiteX22" fmla="*/ 3425371 w 3780971"/>
              <a:gd name="connsiteY22" fmla="*/ 159658 h 1117600"/>
              <a:gd name="connsiteX23" fmla="*/ 3505200 w 3780971"/>
              <a:gd name="connsiteY23" fmla="*/ 116115 h 1117600"/>
              <a:gd name="connsiteX24" fmla="*/ 3614057 w 3780971"/>
              <a:gd name="connsiteY24" fmla="*/ 108858 h 1117600"/>
              <a:gd name="connsiteX25" fmla="*/ 3780971 w 3780971"/>
              <a:gd name="connsiteY25" fmla="*/ 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780971" h="1117600">
                <a:moveTo>
                  <a:pt x="0" y="1117600"/>
                </a:moveTo>
                <a:lnTo>
                  <a:pt x="181429" y="1059543"/>
                </a:lnTo>
                <a:lnTo>
                  <a:pt x="283029" y="1074058"/>
                </a:lnTo>
                <a:lnTo>
                  <a:pt x="442686" y="1030515"/>
                </a:lnTo>
                <a:lnTo>
                  <a:pt x="711200" y="950686"/>
                </a:lnTo>
                <a:lnTo>
                  <a:pt x="943429" y="870858"/>
                </a:lnTo>
                <a:lnTo>
                  <a:pt x="1095829" y="863600"/>
                </a:lnTo>
                <a:lnTo>
                  <a:pt x="1197429" y="849086"/>
                </a:lnTo>
                <a:cubicBezTo>
                  <a:pt x="1427176" y="812030"/>
                  <a:pt x="1346440" y="812800"/>
                  <a:pt x="1436914" y="812800"/>
                </a:cubicBezTo>
                <a:lnTo>
                  <a:pt x="1553029" y="776515"/>
                </a:lnTo>
                <a:lnTo>
                  <a:pt x="1727200" y="711200"/>
                </a:lnTo>
                <a:cubicBezTo>
                  <a:pt x="1794803" y="636086"/>
                  <a:pt x="1769501" y="615616"/>
                  <a:pt x="1799771" y="645886"/>
                </a:cubicBezTo>
                <a:cubicBezTo>
                  <a:pt x="1855018" y="669564"/>
                  <a:pt x="1832148" y="667658"/>
                  <a:pt x="1865086" y="667658"/>
                </a:cubicBezTo>
                <a:lnTo>
                  <a:pt x="2002971" y="638629"/>
                </a:lnTo>
                <a:lnTo>
                  <a:pt x="2126343" y="587829"/>
                </a:lnTo>
                <a:lnTo>
                  <a:pt x="2336800" y="493486"/>
                </a:lnTo>
                <a:lnTo>
                  <a:pt x="2641600" y="391886"/>
                </a:lnTo>
                <a:lnTo>
                  <a:pt x="2779486" y="377372"/>
                </a:lnTo>
                <a:lnTo>
                  <a:pt x="2960914" y="326572"/>
                </a:lnTo>
                <a:lnTo>
                  <a:pt x="3171371" y="275772"/>
                </a:lnTo>
                <a:lnTo>
                  <a:pt x="3265714" y="297543"/>
                </a:lnTo>
                <a:lnTo>
                  <a:pt x="3381829" y="239486"/>
                </a:lnTo>
                <a:lnTo>
                  <a:pt x="3425371" y="159658"/>
                </a:lnTo>
                <a:lnTo>
                  <a:pt x="3505200" y="116115"/>
                </a:lnTo>
                <a:lnTo>
                  <a:pt x="3614057" y="108858"/>
                </a:lnTo>
                <a:lnTo>
                  <a:pt x="3780971" y="0"/>
                </a:lnTo>
              </a:path>
            </a:pathLst>
          </a:custGeom>
          <a:ln w="381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2" name="Freeform 131"/>
          <p:cNvSpPr/>
          <p:nvPr/>
        </p:nvSpPr>
        <p:spPr>
          <a:xfrm>
            <a:off x="4862286" y="2415558"/>
            <a:ext cx="3708400" cy="2721429"/>
          </a:xfrm>
          <a:custGeom>
            <a:avLst/>
            <a:gdLst>
              <a:gd name="connsiteX0" fmla="*/ 0 w 3708400"/>
              <a:gd name="connsiteY0" fmla="*/ 2721429 h 2721429"/>
              <a:gd name="connsiteX1" fmla="*/ 195943 w 3708400"/>
              <a:gd name="connsiteY1" fmla="*/ 2648857 h 2721429"/>
              <a:gd name="connsiteX2" fmla="*/ 304800 w 3708400"/>
              <a:gd name="connsiteY2" fmla="*/ 2656115 h 2721429"/>
              <a:gd name="connsiteX3" fmla="*/ 333828 w 3708400"/>
              <a:gd name="connsiteY3" fmla="*/ 2663372 h 2721429"/>
              <a:gd name="connsiteX4" fmla="*/ 478971 w 3708400"/>
              <a:gd name="connsiteY4" fmla="*/ 2590800 h 2721429"/>
              <a:gd name="connsiteX5" fmla="*/ 515257 w 3708400"/>
              <a:gd name="connsiteY5" fmla="*/ 2598057 h 2721429"/>
              <a:gd name="connsiteX6" fmla="*/ 776514 w 3708400"/>
              <a:gd name="connsiteY6" fmla="*/ 2518229 h 2721429"/>
              <a:gd name="connsiteX7" fmla="*/ 1001485 w 3708400"/>
              <a:gd name="connsiteY7" fmla="*/ 2438400 h 2721429"/>
              <a:gd name="connsiteX8" fmla="*/ 1088571 w 3708400"/>
              <a:gd name="connsiteY8" fmla="*/ 2445657 h 2721429"/>
              <a:gd name="connsiteX9" fmla="*/ 1364343 w 3708400"/>
              <a:gd name="connsiteY9" fmla="*/ 2402115 h 2721429"/>
              <a:gd name="connsiteX10" fmla="*/ 1748971 w 3708400"/>
              <a:gd name="connsiteY10" fmla="*/ 2293257 h 2721429"/>
              <a:gd name="connsiteX11" fmla="*/ 1799771 w 3708400"/>
              <a:gd name="connsiteY11" fmla="*/ 2213429 h 2721429"/>
              <a:gd name="connsiteX12" fmla="*/ 1886857 w 3708400"/>
              <a:gd name="connsiteY12" fmla="*/ 2256972 h 2721429"/>
              <a:gd name="connsiteX13" fmla="*/ 2002971 w 3708400"/>
              <a:gd name="connsiteY13" fmla="*/ 2235200 h 2721429"/>
              <a:gd name="connsiteX14" fmla="*/ 2184400 w 3708400"/>
              <a:gd name="connsiteY14" fmla="*/ 2148115 h 2721429"/>
              <a:gd name="connsiteX15" fmla="*/ 2387600 w 3708400"/>
              <a:gd name="connsiteY15" fmla="*/ 2053772 h 2721429"/>
              <a:gd name="connsiteX16" fmla="*/ 2583543 w 3708400"/>
              <a:gd name="connsiteY16" fmla="*/ 1995715 h 2721429"/>
              <a:gd name="connsiteX17" fmla="*/ 2743200 w 3708400"/>
              <a:gd name="connsiteY17" fmla="*/ 1973943 h 2721429"/>
              <a:gd name="connsiteX18" fmla="*/ 3033485 w 3708400"/>
              <a:gd name="connsiteY18" fmla="*/ 1886857 h 2721429"/>
              <a:gd name="connsiteX19" fmla="*/ 3193143 w 3708400"/>
              <a:gd name="connsiteY19" fmla="*/ 1850572 h 2721429"/>
              <a:gd name="connsiteX20" fmla="*/ 3331028 w 3708400"/>
              <a:gd name="connsiteY20" fmla="*/ 1886857 h 2721429"/>
              <a:gd name="connsiteX21" fmla="*/ 3338285 w 3708400"/>
              <a:gd name="connsiteY21" fmla="*/ 1799772 h 2721429"/>
              <a:gd name="connsiteX22" fmla="*/ 3425371 w 3708400"/>
              <a:gd name="connsiteY22" fmla="*/ 667657 h 2721429"/>
              <a:gd name="connsiteX23" fmla="*/ 3483428 w 3708400"/>
              <a:gd name="connsiteY23" fmla="*/ 486229 h 2721429"/>
              <a:gd name="connsiteX24" fmla="*/ 3534228 w 3708400"/>
              <a:gd name="connsiteY24" fmla="*/ 508000 h 2721429"/>
              <a:gd name="connsiteX25" fmla="*/ 3563257 w 3708400"/>
              <a:gd name="connsiteY25" fmla="*/ 108857 h 2721429"/>
              <a:gd name="connsiteX26" fmla="*/ 3614057 w 3708400"/>
              <a:gd name="connsiteY26" fmla="*/ 0 h 2721429"/>
              <a:gd name="connsiteX27" fmla="*/ 3635828 w 3708400"/>
              <a:gd name="connsiteY27" fmla="*/ 79829 h 2721429"/>
              <a:gd name="connsiteX28" fmla="*/ 3708400 w 3708400"/>
              <a:gd name="connsiteY28" fmla="*/ 123372 h 272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708400" h="2721429">
                <a:moveTo>
                  <a:pt x="0" y="2721429"/>
                </a:moveTo>
                <a:lnTo>
                  <a:pt x="195943" y="2648857"/>
                </a:lnTo>
                <a:cubicBezTo>
                  <a:pt x="232229" y="2651276"/>
                  <a:pt x="268634" y="2652308"/>
                  <a:pt x="304800" y="2656115"/>
                </a:cubicBezTo>
                <a:cubicBezTo>
                  <a:pt x="314719" y="2657159"/>
                  <a:pt x="333828" y="2663372"/>
                  <a:pt x="333828" y="2663372"/>
                </a:cubicBezTo>
                <a:cubicBezTo>
                  <a:pt x="382209" y="2639181"/>
                  <a:pt x="428077" y="2609122"/>
                  <a:pt x="478971" y="2590800"/>
                </a:cubicBezTo>
                <a:cubicBezTo>
                  <a:pt x="490577" y="2586622"/>
                  <a:pt x="515257" y="2598057"/>
                  <a:pt x="515257" y="2598057"/>
                </a:cubicBezTo>
                <a:lnTo>
                  <a:pt x="776514" y="2518229"/>
                </a:lnTo>
                <a:cubicBezTo>
                  <a:pt x="991495" y="2436684"/>
                  <a:pt x="911942" y="2438400"/>
                  <a:pt x="1001485" y="2438400"/>
                </a:cubicBezTo>
                <a:lnTo>
                  <a:pt x="1088571" y="2445657"/>
                </a:lnTo>
                <a:lnTo>
                  <a:pt x="1364343" y="2402115"/>
                </a:lnTo>
                <a:lnTo>
                  <a:pt x="1748971" y="2293257"/>
                </a:lnTo>
                <a:lnTo>
                  <a:pt x="1799771" y="2213429"/>
                </a:lnTo>
                <a:lnTo>
                  <a:pt x="1886857" y="2256972"/>
                </a:lnTo>
                <a:lnTo>
                  <a:pt x="2002971" y="2235200"/>
                </a:lnTo>
                <a:lnTo>
                  <a:pt x="2184400" y="2148115"/>
                </a:lnTo>
                <a:lnTo>
                  <a:pt x="2387600" y="2053772"/>
                </a:lnTo>
                <a:lnTo>
                  <a:pt x="2583543" y="1995715"/>
                </a:lnTo>
                <a:lnTo>
                  <a:pt x="2743200" y="1973943"/>
                </a:lnTo>
                <a:lnTo>
                  <a:pt x="3033485" y="1886857"/>
                </a:lnTo>
                <a:lnTo>
                  <a:pt x="3193143" y="1850572"/>
                </a:lnTo>
                <a:lnTo>
                  <a:pt x="3331028" y="1886857"/>
                </a:lnTo>
                <a:lnTo>
                  <a:pt x="3338285" y="1799772"/>
                </a:lnTo>
                <a:cubicBezTo>
                  <a:pt x="3367500" y="1422415"/>
                  <a:pt x="3425371" y="1046144"/>
                  <a:pt x="3425371" y="667657"/>
                </a:cubicBezTo>
                <a:lnTo>
                  <a:pt x="3483428" y="486229"/>
                </a:lnTo>
                <a:lnTo>
                  <a:pt x="3534228" y="508000"/>
                </a:lnTo>
                <a:cubicBezTo>
                  <a:pt x="3544083" y="374965"/>
                  <a:pt x="3563257" y="242256"/>
                  <a:pt x="3563257" y="108857"/>
                </a:cubicBezTo>
                <a:lnTo>
                  <a:pt x="3614057" y="0"/>
                </a:lnTo>
                <a:lnTo>
                  <a:pt x="3635828" y="79829"/>
                </a:lnTo>
                <a:lnTo>
                  <a:pt x="3708400" y="123372"/>
                </a:lnTo>
              </a:path>
            </a:pathLst>
          </a:custGeom>
          <a:ln w="38100" cap="flat" cmpd="sng" algn="ctr">
            <a:solidFill>
              <a:srgbClr val="008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3" name="Freeform 132"/>
          <p:cNvSpPr/>
          <p:nvPr/>
        </p:nvSpPr>
        <p:spPr>
          <a:xfrm>
            <a:off x="8563429" y="2190587"/>
            <a:ext cx="94342" cy="355600"/>
          </a:xfrm>
          <a:custGeom>
            <a:avLst/>
            <a:gdLst>
              <a:gd name="connsiteX0" fmla="*/ 0 w 94342"/>
              <a:gd name="connsiteY0" fmla="*/ 348343 h 355600"/>
              <a:gd name="connsiteX1" fmla="*/ 58057 w 94342"/>
              <a:gd name="connsiteY1" fmla="*/ 355600 h 355600"/>
              <a:gd name="connsiteX2" fmla="*/ 94342 w 94342"/>
              <a:gd name="connsiteY2" fmla="*/ 0 h 355600"/>
            </a:gdLst>
            <a:ahLst/>
            <a:cxnLst>
              <a:cxn ang="0">
                <a:pos x="connsiteX0" y="connsiteY0"/>
              </a:cxn>
              <a:cxn ang="0">
                <a:pos x="connsiteX1" y="connsiteY1"/>
              </a:cxn>
              <a:cxn ang="0">
                <a:pos x="connsiteX2" y="connsiteY2"/>
              </a:cxn>
            </a:cxnLst>
            <a:rect l="l" t="t" r="r" b="b"/>
            <a:pathLst>
              <a:path w="94342" h="355600">
                <a:moveTo>
                  <a:pt x="0" y="348343"/>
                </a:moveTo>
                <a:lnTo>
                  <a:pt x="58057" y="355600"/>
                </a:lnTo>
                <a:lnTo>
                  <a:pt x="94342" y="0"/>
                </a:lnTo>
              </a:path>
            </a:pathLst>
          </a:custGeom>
          <a:ln w="38100" cap="flat" cmpd="sng" algn="ctr">
            <a:solidFill>
              <a:srgbClr val="008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34" name="Group 133"/>
          <p:cNvGrpSpPr/>
          <p:nvPr/>
        </p:nvGrpSpPr>
        <p:grpSpPr>
          <a:xfrm>
            <a:off x="4869543" y="2727615"/>
            <a:ext cx="3788228" cy="1596572"/>
            <a:chOff x="4869543" y="2764971"/>
            <a:chExt cx="3788228" cy="1596572"/>
          </a:xfrm>
        </p:grpSpPr>
        <p:sp>
          <p:nvSpPr>
            <p:cNvPr id="135" name="Freeform 134"/>
            <p:cNvSpPr/>
            <p:nvPr/>
          </p:nvSpPr>
          <p:spPr>
            <a:xfrm>
              <a:off x="4869543" y="4027714"/>
              <a:ext cx="515257" cy="333829"/>
            </a:xfrm>
            <a:custGeom>
              <a:avLst/>
              <a:gdLst>
                <a:gd name="connsiteX0" fmla="*/ 0 w 515257"/>
                <a:gd name="connsiteY0" fmla="*/ 333829 h 333829"/>
                <a:gd name="connsiteX1" fmla="*/ 101600 w 515257"/>
                <a:gd name="connsiteY1" fmla="*/ 290286 h 333829"/>
                <a:gd name="connsiteX2" fmla="*/ 166914 w 515257"/>
                <a:gd name="connsiteY2" fmla="*/ 290286 h 333829"/>
                <a:gd name="connsiteX3" fmla="*/ 319314 w 515257"/>
                <a:gd name="connsiteY3" fmla="*/ 210457 h 333829"/>
                <a:gd name="connsiteX4" fmla="*/ 377371 w 515257"/>
                <a:gd name="connsiteY4" fmla="*/ 123372 h 333829"/>
                <a:gd name="connsiteX5" fmla="*/ 457200 w 515257"/>
                <a:gd name="connsiteY5" fmla="*/ 65315 h 333829"/>
                <a:gd name="connsiteX6" fmla="*/ 515257 w 515257"/>
                <a:gd name="connsiteY6" fmla="*/ 0 h 3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5257" h="333829">
                  <a:moveTo>
                    <a:pt x="0" y="333829"/>
                  </a:moveTo>
                  <a:lnTo>
                    <a:pt x="101600" y="290286"/>
                  </a:lnTo>
                  <a:lnTo>
                    <a:pt x="166914" y="290286"/>
                  </a:lnTo>
                  <a:lnTo>
                    <a:pt x="319314" y="210457"/>
                  </a:lnTo>
                  <a:lnTo>
                    <a:pt x="377371" y="123372"/>
                  </a:lnTo>
                  <a:lnTo>
                    <a:pt x="457200" y="65315"/>
                  </a:lnTo>
                  <a:lnTo>
                    <a:pt x="515257"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6" name="Freeform 135"/>
            <p:cNvSpPr/>
            <p:nvPr/>
          </p:nvSpPr>
          <p:spPr>
            <a:xfrm>
              <a:off x="5377543" y="3447143"/>
              <a:ext cx="2786743" cy="587828"/>
            </a:xfrm>
            <a:custGeom>
              <a:avLst/>
              <a:gdLst>
                <a:gd name="connsiteX0" fmla="*/ 0 w 2786743"/>
                <a:gd name="connsiteY0" fmla="*/ 587828 h 587828"/>
                <a:gd name="connsiteX1" fmla="*/ 50800 w 2786743"/>
                <a:gd name="connsiteY1" fmla="*/ 558800 h 587828"/>
                <a:gd name="connsiteX2" fmla="*/ 152400 w 2786743"/>
                <a:gd name="connsiteY2" fmla="*/ 464457 h 587828"/>
                <a:gd name="connsiteX3" fmla="*/ 239486 w 2786743"/>
                <a:gd name="connsiteY3" fmla="*/ 399143 h 587828"/>
                <a:gd name="connsiteX4" fmla="*/ 341086 w 2786743"/>
                <a:gd name="connsiteY4" fmla="*/ 377371 h 587828"/>
                <a:gd name="connsiteX5" fmla="*/ 486228 w 2786743"/>
                <a:gd name="connsiteY5" fmla="*/ 399143 h 587828"/>
                <a:gd name="connsiteX6" fmla="*/ 595086 w 2786743"/>
                <a:gd name="connsiteY6" fmla="*/ 442686 h 587828"/>
                <a:gd name="connsiteX7" fmla="*/ 595086 w 2786743"/>
                <a:gd name="connsiteY7" fmla="*/ 442686 h 587828"/>
                <a:gd name="connsiteX8" fmla="*/ 660400 w 2786743"/>
                <a:gd name="connsiteY8" fmla="*/ 442686 h 587828"/>
                <a:gd name="connsiteX9" fmla="*/ 703943 w 2786743"/>
                <a:gd name="connsiteY9" fmla="*/ 486228 h 587828"/>
                <a:gd name="connsiteX10" fmla="*/ 747486 w 2786743"/>
                <a:gd name="connsiteY10" fmla="*/ 486228 h 587828"/>
                <a:gd name="connsiteX11" fmla="*/ 812800 w 2786743"/>
                <a:gd name="connsiteY11" fmla="*/ 515257 h 587828"/>
                <a:gd name="connsiteX12" fmla="*/ 870857 w 2786743"/>
                <a:gd name="connsiteY12" fmla="*/ 493486 h 587828"/>
                <a:gd name="connsiteX13" fmla="*/ 921657 w 2786743"/>
                <a:gd name="connsiteY13" fmla="*/ 493486 h 587828"/>
                <a:gd name="connsiteX14" fmla="*/ 1037771 w 2786743"/>
                <a:gd name="connsiteY14" fmla="*/ 478971 h 587828"/>
                <a:gd name="connsiteX15" fmla="*/ 1117600 w 2786743"/>
                <a:gd name="connsiteY15" fmla="*/ 464457 h 587828"/>
                <a:gd name="connsiteX16" fmla="*/ 1211943 w 2786743"/>
                <a:gd name="connsiteY16" fmla="*/ 449943 h 587828"/>
                <a:gd name="connsiteX17" fmla="*/ 1262743 w 2786743"/>
                <a:gd name="connsiteY17" fmla="*/ 435428 h 587828"/>
                <a:gd name="connsiteX18" fmla="*/ 1422400 w 2786743"/>
                <a:gd name="connsiteY18" fmla="*/ 471714 h 587828"/>
                <a:gd name="connsiteX19" fmla="*/ 1494971 w 2786743"/>
                <a:gd name="connsiteY19" fmla="*/ 442686 h 587828"/>
                <a:gd name="connsiteX20" fmla="*/ 1582057 w 2786743"/>
                <a:gd name="connsiteY20" fmla="*/ 348343 h 587828"/>
                <a:gd name="connsiteX21" fmla="*/ 1661886 w 2786743"/>
                <a:gd name="connsiteY21" fmla="*/ 304800 h 587828"/>
                <a:gd name="connsiteX22" fmla="*/ 1727200 w 2786743"/>
                <a:gd name="connsiteY22" fmla="*/ 333828 h 587828"/>
                <a:gd name="connsiteX23" fmla="*/ 1807028 w 2786743"/>
                <a:gd name="connsiteY23" fmla="*/ 290286 h 587828"/>
                <a:gd name="connsiteX24" fmla="*/ 1923143 w 2786743"/>
                <a:gd name="connsiteY24" fmla="*/ 166914 h 587828"/>
                <a:gd name="connsiteX25" fmla="*/ 1981200 w 2786743"/>
                <a:gd name="connsiteY25" fmla="*/ 159657 h 587828"/>
                <a:gd name="connsiteX26" fmla="*/ 2169886 w 2786743"/>
                <a:gd name="connsiteY26" fmla="*/ 43543 h 587828"/>
                <a:gd name="connsiteX27" fmla="*/ 2235200 w 2786743"/>
                <a:gd name="connsiteY27" fmla="*/ 65314 h 587828"/>
                <a:gd name="connsiteX28" fmla="*/ 2431143 w 2786743"/>
                <a:gd name="connsiteY28" fmla="*/ 36286 h 587828"/>
                <a:gd name="connsiteX29" fmla="*/ 2431143 w 2786743"/>
                <a:gd name="connsiteY29" fmla="*/ 36286 h 587828"/>
                <a:gd name="connsiteX30" fmla="*/ 2481943 w 2786743"/>
                <a:gd name="connsiteY30" fmla="*/ 65314 h 587828"/>
                <a:gd name="connsiteX31" fmla="*/ 2569028 w 2786743"/>
                <a:gd name="connsiteY31" fmla="*/ 58057 h 587828"/>
                <a:gd name="connsiteX32" fmla="*/ 2627086 w 2786743"/>
                <a:gd name="connsiteY32" fmla="*/ 36286 h 587828"/>
                <a:gd name="connsiteX33" fmla="*/ 2685143 w 2786743"/>
                <a:gd name="connsiteY33" fmla="*/ 36286 h 587828"/>
                <a:gd name="connsiteX34" fmla="*/ 2786743 w 2786743"/>
                <a:gd name="connsiteY34" fmla="*/ 0 h 58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86743" h="587828">
                  <a:moveTo>
                    <a:pt x="0" y="587828"/>
                  </a:moveTo>
                  <a:lnTo>
                    <a:pt x="50800" y="558800"/>
                  </a:lnTo>
                  <a:lnTo>
                    <a:pt x="152400" y="464457"/>
                  </a:lnTo>
                  <a:lnTo>
                    <a:pt x="239486" y="399143"/>
                  </a:lnTo>
                  <a:lnTo>
                    <a:pt x="341086" y="377371"/>
                  </a:lnTo>
                  <a:lnTo>
                    <a:pt x="486228" y="399143"/>
                  </a:lnTo>
                  <a:lnTo>
                    <a:pt x="595086" y="442686"/>
                  </a:lnTo>
                  <a:lnTo>
                    <a:pt x="595086" y="442686"/>
                  </a:lnTo>
                  <a:lnTo>
                    <a:pt x="660400" y="442686"/>
                  </a:lnTo>
                  <a:lnTo>
                    <a:pt x="703943" y="486228"/>
                  </a:lnTo>
                  <a:lnTo>
                    <a:pt x="747486" y="486228"/>
                  </a:lnTo>
                  <a:lnTo>
                    <a:pt x="812800" y="515257"/>
                  </a:lnTo>
                  <a:lnTo>
                    <a:pt x="870857" y="493486"/>
                  </a:lnTo>
                  <a:lnTo>
                    <a:pt x="921657" y="493486"/>
                  </a:lnTo>
                  <a:cubicBezTo>
                    <a:pt x="1023173" y="477867"/>
                    <a:pt x="984182" y="478971"/>
                    <a:pt x="1037771" y="478971"/>
                  </a:cubicBezTo>
                  <a:lnTo>
                    <a:pt x="1117600" y="464457"/>
                  </a:lnTo>
                  <a:lnTo>
                    <a:pt x="1211943" y="449943"/>
                  </a:lnTo>
                  <a:lnTo>
                    <a:pt x="1262743" y="435428"/>
                  </a:lnTo>
                  <a:lnTo>
                    <a:pt x="1422400" y="471714"/>
                  </a:lnTo>
                  <a:lnTo>
                    <a:pt x="1494971" y="442686"/>
                  </a:lnTo>
                  <a:cubicBezTo>
                    <a:pt x="1583767" y="353890"/>
                    <a:pt x="1582057" y="396653"/>
                    <a:pt x="1582057" y="348343"/>
                  </a:cubicBezTo>
                  <a:lnTo>
                    <a:pt x="1661886" y="304800"/>
                  </a:lnTo>
                  <a:lnTo>
                    <a:pt x="1727200" y="333828"/>
                  </a:lnTo>
                  <a:cubicBezTo>
                    <a:pt x="1809230" y="296542"/>
                    <a:pt x="1807028" y="326772"/>
                    <a:pt x="1807028" y="290286"/>
                  </a:cubicBezTo>
                  <a:lnTo>
                    <a:pt x="1923143" y="166914"/>
                  </a:lnTo>
                  <a:lnTo>
                    <a:pt x="1981200" y="159657"/>
                  </a:lnTo>
                  <a:lnTo>
                    <a:pt x="2169886" y="43543"/>
                  </a:lnTo>
                  <a:lnTo>
                    <a:pt x="2235200" y="65314"/>
                  </a:lnTo>
                  <a:lnTo>
                    <a:pt x="2431143" y="36286"/>
                  </a:lnTo>
                  <a:lnTo>
                    <a:pt x="2431143" y="36286"/>
                  </a:lnTo>
                  <a:lnTo>
                    <a:pt x="2481943" y="65314"/>
                  </a:lnTo>
                  <a:lnTo>
                    <a:pt x="2569028" y="58057"/>
                  </a:lnTo>
                  <a:lnTo>
                    <a:pt x="2627086" y="36286"/>
                  </a:lnTo>
                  <a:lnTo>
                    <a:pt x="2685143" y="36286"/>
                  </a:lnTo>
                  <a:lnTo>
                    <a:pt x="2786743"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7" name="Freeform 136"/>
            <p:cNvSpPr/>
            <p:nvPr/>
          </p:nvSpPr>
          <p:spPr>
            <a:xfrm>
              <a:off x="8157029" y="2764971"/>
              <a:ext cx="500742" cy="711200"/>
            </a:xfrm>
            <a:custGeom>
              <a:avLst/>
              <a:gdLst>
                <a:gd name="connsiteX0" fmla="*/ 0 w 471714"/>
                <a:gd name="connsiteY0" fmla="*/ 711200 h 711200"/>
                <a:gd name="connsiteX1" fmla="*/ 79829 w 471714"/>
                <a:gd name="connsiteY1" fmla="*/ 529771 h 711200"/>
                <a:gd name="connsiteX2" fmla="*/ 195943 w 471714"/>
                <a:gd name="connsiteY2" fmla="*/ 319314 h 711200"/>
                <a:gd name="connsiteX3" fmla="*/ 326572 w 471714"/>
                <a:gd name="connsiteY3" fmla="*/ 261257 h 711200"/>
                <a:gd name="connsiteX4" fmla="*/ 471714 w 471714"/>
                <a:gd name="connsiteY4" fmla="*/ 0 h 71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714" h="711200">
                  <a:moveTo>
                    <a:pt x="0" y="711200"/>
                  </a:moveTo>
                  <a:lnTo>
                    <a:pt x="79829" y="529771"/>
                  </a:lnTo>
                  <a:lnTo>
                    <a:pt x="195943" y="319314"/>
                  </a:lnTo>
                  <a:lnTo>
                    <a:pt x="326572" y="261257"/>
                  </a:lnTo>
                  <a:lnTo>
                    <a:pt x="471714"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8" name="Group 339"/>
          <p:cNvGrpSpPr>
            <a:grpSpLocks/>
          </p:cNvGrpSpPr>
          <p:nvPr/>
        </p:nvGrpSpPr>
        <p:grpSpPr bwMode="auto">
          <a:xfrm>
            <a:off x="7244564" y="4166952"/>
            <a:ext cx="1309458" cy="645254"/>
            <a:chOff x="3780" y="2069"/>
            <a:chExt cx="865" cy="316"/>
          </a:xfrm>
        </p:grpSpPr>
        <p:sp>
          <p:nvSpPr>
            <p:cNvPr id="139" name="Line 340"/>
            <p:cNvSpPr>
              <a:spLocks noChangeShapeType="1"/>
            </p:cNvSpPr>
            <p:nvPr/>
          </p:nvSpPr>
          <p:spPr bwMode="auto">
            <a:xfrm flipH="1">
              <a:off x="4421" y="2069"/>
              <a:ext cx="224" cy="207"/>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nvGrpSpPr>
            <p:cNvPr id="140" name="Group 341"/>
            <p:cNvGrpSpPr>
              <a:grpSpLocks/>
            </p:cNvGrpSpPr>
            <p:nvPr/>
          </p:nvGrpSpPr>
          <p:grpSpPr bwMode="auto">
            <a:xfrm>
              <a:off x="3780" y="2254"/>
              <a:ext cx="865" cy="131"/>
              <a:chOff x="3779" y="2232"/>
              <a:chExt cx="865" cy="131"/>
            </a:xfrm>
          </p:grpSpPr>
          <p:sp>
            <p:nvSpPr>
              <p:cNvPr id="141" name="Rectangle 342"/>
              <p:cNvSpPr>
                <a:spLocks noChangeArrowheads="1"/>
              </p:cNvSpPr>
              <p:nvPr/>
            </p:nvSpPr>
            <p:spPr bwMode="auto">
              <a:xfrm>
                <a:off x="3794" y="2232"/>
                <a:ext cx="848" cy="131"/>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42" name="Rectangle 343"/>
              <p:cNvSpPr>
                <a:spLocks noChangeAspect="1" noChangeArrowheads="1"/>
              </p:cNvSpPr>
              <p:nvPr/>
            </p:nvSpPr>
            <p:spPr bwMode="auto">
              <a:xfrm>
                <a:off x="3779" y="2254"/>
                <a:ext cx="865" cy="88"/>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lang="en-US" sz="1400" b="1" i="1" dirty="0" smtClean="0">
                    <a:solidFill>
                      <a:srgbClr val="000000"/>
                    </a:solidFill>
                    <a:latin typeface="Times New Roman"/>
                    <a:cs typeface="Times New Roman"/>
                  </a:rPr>
                  <a:t>Monetary Base</a:t>
                </a:r>
                <a:endParaRPr lang="en-US" sz="1400" b="1" dirty="0">
                  <a:solidFill>
                    <a:schemeClr val="tx1"/>
                  </a:solidFill>
                  <a:latin typeface="Times New Roman"/>
                  <a:cs typeface="Times New Roman"/>
                </a:endParaRPr>
              </a:p>
            </p:txBody>
          </p:sp>
        </p:grpSp>
      </p:grpSp>
      <p:grpSp>
        <p:nvGrpSpPr>
          <p:cNvPr id="143" name="Group 339"/>
          <p:cNvGrpSpPr>
            <a:grpSpLocks/>
          </p:cNvGrpSpPr>
          <p:nvPr/>
        </p:nvGrpSpPr>
        <p:grpSpPr bwMode="auto">
          <a:xfrm>
            <a:off x="6329596" y="2512375"/>
            <a:ext cx="1981600" cy="447187"/>
            <a:chOff x="3634" y="2244"/>
            <a:chExt cx="1309" cy="219"/>
          </a:xfrm>
        </p:grpSpPr>
        <p:sp>
          <p:nvSpPr>
            <p:cNvPr id="144" name="Line 340"/>
            <p:cNvSpPr>
              <a:spLocks noChangeShapeType="1"/>
            </p:cNvSpPr>
            <p:nvPr/>
          </p:nvSpPr>
          <p:spPr bwMode="auto">
            <a:xfrm flipH="1">
              <a:off x="4645" y="2302"/>
              <a:ext cx="298" cy="66"/>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nvGrpSpPr>
            <p:cNvPr id="145" name="Group 341"/>
            <p:cNvGrpSpPr>
              <a:grpSpLocks/>
            </p:cNvGrpSpPr>
            <p:nvPr/>
          </p:nvGrpSpPr>
          <p:grpSpPr bwMode="auto">
            <a:xfrm>
              <a:off x="3634" y="2244"/>
              <a:ext cx="1043" cy="219"/>
              <a:chOff x="3633" y="2222"/>
              <a:chExt cx="1043" cy="219"/>
            </a:xfrm>
          </p:grpSpPr>
          <p:sp>
            <p:nvSpPr>
              <p:cNvPr id="146" name="Rectangle 342"/>
              <p:cNvSpPr>
                <a:spLocks noChangeArrowheads="1"/>
              </p:cNvSpPr>
              <p:nvPr/>
            </p:nvSpPr>
            <p:spPr bwMode="auto">
              <a:xfrm>
                <a:off x="3667" y="2222"/>
                <a:ext cx="977" cy="219"/>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47" name="Rectangle 343"/>
              <p:cNvSpPr>
                <a:spLocks noChangeAspect="1" noChangeArrowheads="1"/>
              </p:cNvSpPr>
              <p:nvPr/>
            </p:nvSpPr>
            <p:spPr bwMode="auto">
              <a:xfrm>
                <a:off x="3633" y="2246"/>
                <a:ext cx="1043" cy="172"/>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lang="en-US" sz="1400" b="1" i="1" dirty="0" smtClean="0">
                    <a:solidFill>
                      <a:srgbClr val="000000"/>
                    </a:solidFill>
                    <a:latin typeface="Times New Roman"/>
                    <a:cs typeface="Times New Roman"/>
                  </a:rPr>
                  <a:t>Required reserves</a:t>
                </a:r>
                <a:br>
                  <a:rPr lang="en-US" sz="1400" b="1" i="1" dirty="0" smtClean="0">
                    <a:solidFill>
                      <a:srgbClr val="000000"/>
                    </a:solidFill>
                    <a:latin typeface="Times New Roman"/>
                    <a:cs typeface="Times New Roman"/>
                  </a:rPr>
                </a:br>
                <a:r>
                  <a:rPr lang="en-US" sz="1400" b="1" i="1" dirty="0" smtClean="0">
                    <a:solidFill>
                      <a:srgbClr val="000000"/>
                    </a:solidFill>
                    <a:latin typeface="Times New Roman"/>
                    <a:cs typeface="Times New Roman"/>
                  </a:rPr>
                  <a:t>Plus Currency</a:t>
                </a:r>
                <a:endParaRPr lang="en-US" sz="1400" b="1" dirty="0">
                  <a:solidFill>
                    <a:schemeClr val="tx1"/>
                  </a:solidFill>
                  <a:latin typeface="Times New Roman"/>
                  <a:cs typeface="Times New Roman"/>
                </a:endParaRPr>
              </a:p>
            </p:txBody>
          </p:sp>
        </p:grpSp>
      </p:grpSp>
      <p:grpSp>
        <p:nvGrpSpPr>
          <p:cNvPr id="148" name="Group 339"/>
          <p:cNvGrpSpPr>
            <a:grpSpLocks/>
          </p:cNvGrpSpPr>
          <p:nvPr/>
        </p:nvGrpSpPr>
        <p:grpSpPr bwMode="auto">
          <a:xfrm>
            <a:off x="5880461" y="3948809"/>
            <a:ext cx="1309460" cy="375717"/>
            <a:chOff x="3972" y="2203"/>
            <a:chExt cx="865" cy="184"/>
          </a:xfrm>
        </p:grpSpPr>
        <p:sp>
          <p:nvSpPr>
            <p:cNvPr id="149" name="Line 340"/>
            <p:cNvSpPr>
              <a:spLocks noChangeShapeType="1"/>
            </p:cNvSpPr>
            <p:nvPr/>
          </p:nvSpPr>
          <p:spPr bwMode="auto">
            <a:xfrm flipH="1">
              <a:off x="4421" y="2203"/>
              <a:ext cx="79" cy="73"/>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grpSp>
          <p:nvGrpSpPr>
            <p:cNvPr id="150" name="Group 341"/>
            <p:cNvGrpSpPr>
              <a:grpSpLocks/>
            </p:cNvGrpSpPr>
            <p:nvPr/>
          </p:nvGrpSpPr>
          <p:grpSpPr bwMode="auto">
            <a:xfrm>
              <a:off x="3972" y="2276"/>
              <a:ext cx="865" cy="111"/>
              <a:chOff x="3971" y="2254"/>
              <a:chExt cx="865" cy="111"/>
            </a:xfrm>
          </p:grpSpPr>
          <p:sp>
            <p:nvSpPr>
              <p:cNvPr id="151" name="Rectangle 342"/>
              <p:cNvSpPr>
                <a:spLocks noChangeArrowheads="1"/>
              </p:cNvSpPr>
              <p:nvPr/>
            </p:nvSpPr>
            <p:spPr bwMode="auto">
              <a:xfrm>
                <a:off x="4268" y="2254"/>
                <a:ext cx="270" cy="111"/>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a:cs typeface="Times New Roman"/>
                </a:endParaRPr>
              </a:p>
            </p:txBody>
          </p:sp>
          <p:sp>
            <p:nvSpPr>
              <p:cNvPr id="152" name="Rectangle 343"/>
              <p:cNvSpPr>
                <a:spLocks noChangeAspect="1" noChangeArrowheads="1"/>
              </p:cNvSpPr>
              <p:nvPr/>
            </p:nvSpPr>
            <p:spPr bwMode="auto">
              <a:xfrm>
                <a:off x="3971" y="2265"/>
                <a:ext cx="865" cy="88"/>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lang="en-US" sz="1400" b="1" i="1" dirty="0" smtClean="0">
                    <a:solidFill>
                      <a:srgbClr val="000000"/>
                    </a:solidFill>
                    <a:latin typeface="Times New Roman"/>
                    <a:cs typeface="Times New Roman"/>
                  </a:rPr>
                  <a:t>M1</a:t>
                </a:r>
                <a:endParaRPr lang="en-US" sz="1400" b="1" dirty="0">
                  <a:solidFill>
                    <a:schemeClr val="tx1"/>
                  </a:solidFill>
                  <a:latin typeface="Times New Roman"/>
                  <a:cs typeface="Times New Roman"/>
                </a:endParaRPr>
              </a:p>
            </p:txBody>
          </p:sp>
        </p:grpSp>
      </p:grpSp>
      <p:sp>
        <p:nvSpPr>
          <p:cNvPr id="153" name="Rectangle 343"/>
          <p:cNvSpPr>
            <a:spLocks noChangeAspect="1" noChangeArrowheads="1"/>
          </p:cNvSpPr>
          <p:nvPr/>
        </p:nvSpPr>
        <p:spPr bwMode="auto">
          <a:xfrm>
            <a:off x="4143833" y="1467054"/>
            <a:ext cx="943429" cy="179536"/>
          </a:xfrm>
          <a:prstGeom prst="rect">
            <a:avLst/>
          </a:prstGeom>
          <a:noFill/>
          <a:ln w="9525">
            <a:noFill/>
            <a:miter lim="800000"/>
            <a:headEnd/>
            <a:tailEnd/>
          </a:ln>
        </p:spPr>
        <p:txBody>
          <a:bodyPr wrap="square" lIns="0" tIns="0" rIns="0" bIns="0">
            <a:prstTxWarp prst="textNoShape">
              <a:avLst/>
            </a:prstTxWarp>
            <a:spAutoFit/>
          </a:bodyPr>
          <a:lstStyle/>
          <a:p>
            <a:pPr algn="ctr">
              <a:lnSpc>
                <a:spcPct val="80000"/>
              </a:lnSpc>
            </a:pPr>
            <a:r>
              <a:rPr lang="en-US" sz="1400" i="1" dirty="0" smtClean="0">
                <a:solidFill>
                  <a:srgbClr val="000000"/>
                </a:solidFill>
                <a:latin typeface="Times New Roman"/>
                <a:cs typeface="Times New Roman"/>
              </a:rPr>
              <a:t>Billions ($)</a:t>
            </a:r>
            <a:endParaRPr lang="en-US" sz="1400" dirty="0">
              <a:solidFill>
                <a:schemeClr val="tx1"/>
              </a:solidFill>
              <a:latin typeface="Times New Roman"/>
              <a:cs typeface="Times New Roman"/>
            </a:endParaRPr>
          </a:p>
        </p:txBody>
      </p:sp>
    </p:spTree>
    <p:extLst>
      <p:ext uri="{BB962C8B-B14F-4D97-AF65-F5344CB8AC3E}">
        <p14:creationId xmlns:p14="http://schemas.microsoft.com/office/powerpoint/2010/main" val="22294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1">
                                            <p:txEl>
                                              <p:pRg st="2" end="2"/>
                                            </p:txEl>
                                          </p:spTgt>
                                        </p:tgtEl>
                                        <p:attrNameLst>
                                          <p:attrName>style.visibility</p:attrName>
                                        </p:attrNameLst>
                                      </p:cBhvr>
                                      <p:to>
                                        <p:strVal val="visible"/>
                                      </p:to>
                                    </p:set>
                                    <p:animEffect transition="in" filter="fade">
                                      <p:cBhvr>
                                        <p:cTn id="20" dur="500"/>
                                        <p:tgtEl>
                                          <p:spTgt spid="61">
                                            <p:txEl>
                                              <p:pRg st="2" end="2"/>
                                            </p:txEl>
                                          </p:spTgt>
                                        </p:tgtEl>
                                      </p:cBhvr>
                                    </p:animEffect>
                                    <p:anim calcmode="lin" valueType="num">
                                      <p:cBhvr>
                                        <p:cTn id="21"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1375102"/>
          </a:xfrm>
        </p:spPr>
        <p:txBody>
          <a:bodyPr/>
          <a:lstStyle/>
          <a:p>
            <a:r>
              <a:rPr lang="en-US" sz="3600" dirty="0" smtClean="0"/>
              <a:t>Why Didn’t the Banks Use the Excess Reserves to Extend Loans?</a:t>
            </a:r>
            <a:endParaRPr lang="en-US" sz="3500" dirty="0" smtClean="0"/>
          </a:p>
        </p:txBody>
      </p:sp>
      <p:sp>
        <p:nvSpPr>
          <p:cNvPr id="3" name="Content Placeholder 2"/>
          <p:cNvSpPr>
            <a:spLocks noGrp="1"/>
          </p:cNvSpPr>
          <p:nvPr>
            <p:ph idx="1"/>
          </p:nvPr>
        </p:nvSpPr>
        <p:spPr>
          <a:xfrm>
            <a:off x="140675" y="1556514"/>
            <a:ext cx="8883750" cy="4261175"/>
          </a:xfrm>
        </p:spPr>
        <p:txBody>
          <a:bodyPr/>
          <a:lstStyle/>
          <a:p>
            <a:pPr marL="231775" indent="-231775"/>
            <a:r>
              <a:rPr lang="en-US" sz="2600" dirty="0" smtClean="0">
                <a:solidFill>
                  <a:srgbClr val="32302A"/>
                </a:solidFill>
              </a:rPr>
              <a:t>Because of the recession and sluggish growth, the demand </a:t>
            </a:r>
            <a:br>
              <a:rPr lang="en-US" sz="2600" dirty="0" smtClean="0">
                <a:solidFill>
                  <a:srgbClr val="32302A"/>
                </a:solidFill>
              </a:rPr>
            </a:br>
            <a:r>
              <a:rPr lang="en-US" sz="2600" dirty="0" smtClean="0">
                <a:solidFill>
                  <a:srgbClr val="32302A"/>
                </a:solidFill>
              </a:rPr>
              <a:t>for loans was weak.</a:t>
            </a:r>
          </a:p>
          <a:p>
            <a:pPr marL="231775" indent="-231775"/>
            <a:r>
              <a:rPr lang="en-US" sz="2600" dirty="0" smtClean="0">
                <a:solidFill>
                  <a:srgbClr val="32302A"/>
                </a:solidFill>
              </a:rPr>
              <a:t>The Fed pushed the interest rate on Treasury bills and other short-term loans to near zero.</a:t>
            </a:r>
          </a:p>
          <a:p>
            <a:pPr marL="231775" indent="-231775"/>
            <a:r>
              <a:rPr lang="en-US" sz="2600" dirty="0" smtClean="0">
                <a:solidFill>
                  <a:srgbClr val="32302A"/>
                </a:solidFill>
              </a:rPr>
              <a:t>There was considerable uncertainty about the future and therefore banks were reluctant to make long-term commitments.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21456"/>
            <a:ext cx="8932985" cy="495849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702688"/>
          </a:xfrm>
        </p:spPr>
        <p:txBody>
          <a:bodyPr/>
          <a:lstStyle/>
          <a:p>
            <a:r>
              <a:rPr lang="en-US" sz="3600" dirty="0" smtClean="0"/>
              <a:t>The Functions of the Fed and Treasury</a:t>
            </a:r>
          </a:p>
        </p:txBody>
      </p:sp>
      <p:sp>
        <p:nvSpPr>
          <p:cNvPr id="3" name="Content Placeholder 2"/>
          <p:cNvSpPr>
            <a:spLocks noGrp="1"/>
          </p:cNvSpPr>
          <p:nvPr>
            <p:ph idx="1"/>
          </p:nvPr>
        </p:nvSpPr>
        <p:spPr>
          <a:xfrm>
            <a:off x="140675" y="921462"/>
            <a:ext cx="8883750" cy="4694440"/>
          </a:xfrm>
        </p:spPr>
        <p:txBody>
          <a:bodyPr/>
          <a:lstStyle/>
          <a:p>
            <a:pPr marL="231775" indent="-231775"/>
            <a:r>
              <a:rPr lang="en-US" sz="2600" b="1" i="1" dirty="0" smtClean="0">
                <a:solidFill>
                  <a:srgbClr val="32302A"/>
                </a:solidFill>
              </a:rPr>
              <a:t>The U.S. Treasury</a:t>
            </a:r>
            <a:r>
              <a:rPr lang="en-US" sz="2600" dirty="0" smtClean="0">
                <a:solidFill>
                  <a:srgbClr val="32302A"/>
                </a:solidFill>
              </a:rPr>
              <a:t>:</a:t>
            </a:r>
          </a:p>
          <a:p>
            <a:pPr marL="631825" lvl="1" indent="-231775"/>
            <a:r>
              <a:rPr lang="en-US" dirty="0" smtClean="0">
                <a:solidFill>
                  <a:srgbClr val="32302A"/>
                </a:solidFill>
              </a:rPr>
              <a:t>is concerned with the finance of federal expenditures</a:t>
            </a:r>
          </a:p>
          <a:p>
            <a:pPr marL="631825" lvl="1" indent="-231775"/>
            <a:r>
              <a:rPr lang="en-US" dirty="0" smtClean="0">
                <a:solidFill>
                  <a:srgbClr val="32302A"/>
                </a:solidFill>
              </a:rPr>
              <a:t>issues bonds to the general public to finance the budget deficits of the federal government</a:t>
            </a:r>
          </a:p>
          <a:p>
            <a:pPr marL="631825" lvl="1" indent="-231775"/>
            <a:r>
              <a:rPr lang="en-US" dirty="0" smtClean="0">
                <a:solidFill>
                  <a:srgbClr val="32302A"/>
                </a:solidFill>
              </a:rPr>
              <a:t>does not determine the money supply</a:t>
            </a:r>
          </a:p>
          <a:p>
            <a:pPr marL="231775" indent="-231775"/>
            <a:r>
              <a:rPr lang="en-US" sz="2600" b="1" i="1" dirty="0" smtClean="0">
                <a:solidFill>
                  <a:srgbClr val="32302A"/>
                </a:solidFill>
              </a:rPr>
              <a:t>The Federal Reserve</a:t>
            </a:r>
            <a:r>
              <a:rPr lang="en-US" sz="2600" dirty="0" smtClean="0">
                <a:solidFill>
                  <a:srgbClr val="32302A"/>
                </a:solidFill>
              </a:rPr>
              <a:t>:</a:t>
            </a:r>
          </a:p>
          <a:p>
            <a:pPr marL="631825" lvl="1" indent="-231775"/>
            <a:r>
              <a:rPr lang="en-US" dirty="0" smtClean="0">
                <a:solidFill>
                  <a:srgbClr val="32302A"/>
                </a:solidFill>
              </a:rPr>
              <a:t>is concerned with the monetary climate of the economy </a:t>
            </a:r>
          </a:p>
          <a:p>
            <a:pPr marL="631825" lvl="1" indent="-231775"/>
            <a:r>
              <a:rPr lang="en-US" dirty="0" smtClean="0">
                <a:solidFill>
                  <a:srgbClr val="32302A"/>
                </a:solidFill>
              </a:rPr>
              <a:t>does not issue bonds</a:t>
            </a:r>
          </a:p>
          <a:p>
            <a:pPr marL="631825" lvl="1" indent="-231775"/>
            <a:r>
              <a:rPr lang="en-US" dirty="0" smtClean="0">
                <a:solidFill>
                  <a:srgbClr val="32302A"/>
                </a:solidFill>
              </a:rPr>
              <a:t>is responsible for the control of the money supply and the conduct of monetary policy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77715"/>
            <a:ext cx="8941332" cy="4403479"/>
          </a:xfrm>
        </p:spPr>
        <p:txBody>
          <a:bodyPr/>
          <a:lstStyle/>
          <a:p>
            <a:pPr marL="341313" indent="-341313">
              <a:buNone/>
            </a:pPr>
            <a:r>
              <a:rPr lang="en-US" sz="2600" dirty="0" smtClean="0">
                <a:solidFill>
                  <a:srgbClr val="32302A"/>
                </a:solidFill>
              </a:rPr>
              <a:t>1. How will the following actions affect the money supply? </a:t>
            </a:r>
          </a:p>
          <a:p>
            <a:pPr marL="684213" indent="-334963">
              <a:buNone/>
            </a:pPr>
            <a:r>
              <a:rPr lang="en-US" sz="2600" dirty="0" smtClean="0">
                <a:solidFill>
                  <a:srgbClr val="32302A"/>
                </a:solidFill>
              </a:rPr>
              <a:t>a. a reduction in the discount rate </a:t>
            </a:r>
          </a:p>
          <a:p>
            <a:pPr marL="684213" indent="-334963">
              <a:buNone/>
            </a:pPr>
            <a:r>
              <a:rPr lang="en-US" sz="2600" dirty="0" err="1" smtClean="0">
                <a:solidFill>
                  <a:srgbClr val="32302A"/>
                </a:solidFill>
              </a:rPr>
              <a:t>b</a:t>
            </a:r>
            <a:r>
              <a:rPr lang="en-US" sz="2600" dirty="0" smtClean="0">
                <a:solidFill>
                  <a:srgbClr val="32302A"/>
                </a:solidFill>
              </a:rPr>
              <a:t>. an increase in the reserve requirements</a:t>
            </a:r>
          </a:p>
          <a:p>
            <a:pPr marL="684213" indent="-334963">
              <a:buNone/>
            </a:pPr>
            <a:r>
              <a:rPr lang="en-US" sz="2600" dirty="0" err="1" smtClean="0">
                <a:solidFill>
                  <a:srgbClr val="32302A"/>
                </a:solidFill>
              </a:rPr>
              <a:t>c</a:t>
            </a:r>
            <a:r>
              <a:rPr lang="en-US" sz="2600" dirty="0" smtClean="0">
                <a:solidFill>
                  <a:srgbClr val="32302A"/>
                </a:solidFill>
              </a:rPr>
              <a:t>. the purchase by the Fed of $100 million of U.S. securities from a commercial bank</a:t>
            </a:r>
          </a:p>
          <a:p>
            <a:pPr marL="684213" indent="-334963">
              <a:buNone/>
            </a:pPr>
            <a:r>
              <a:rPr lang="en-US" sz="2600" dirty="0" err="1" smtClean="0">
                <a:solidFill>
                  <a:srgbClr val="32302A"/>
                </a:solidFill>
              </a:rPr>
              <a:t>d</a:t>
            </a:r>
            <a:r>
              <a:rPr lang="en-US" sz="2600" dirty="0" smtClean="0">
                <a:solidFill>
                  <a:srgbClr val="32302A"/>
                </a:solidFill>
              </a:rPr>
              <a:t>. the sale by the Fed of $200 million of U.S. securities to a private investor </a:t>
            </a:r>
          </a:p>
        </p:txBody>
      </p:sp>
    </p:spTree>
    <p:extLst>
      <p:ext uri="{BB962C8B-B14F-4D97-AF65-F5344CB8AC3E}">
        <p14:creationId xmlns:p14="http://schemas.microsoft.com/office/powerpoint/2010/main" val="36297552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478099"/>
            <a:ext cx="8941332" cy="4403479"/>
          </a:xfrm>
        </p:spPr>
        <p:txBody>
          <a:bodyPr/>
          <a:lstStyle/>
          <a:p>
            <a:pPr marL="514350" indent="-514350">
              <a:buAutoNum type="arabicPeriod" startAt="2"/>
            </a:pPr>
            <a:r>
              <a:rPr lang="en-US" sz="2500" dirty="0" smtClean="0">
                <a:solidFill>
                  <a:srgbClr val="32302A"/>
                </a:solidFill>
              </a:rPr>
              <a:t>Are the following statements true or false? </a:t>
            </a:r>
          </a:p>
          <a:p>
            <a:pPr marL="858838" indent="-347663">
              <a:buNone/>
            </a:pPr>
            <a:r>
              <a:rPr lang="en-US" sz="2400" dirty="0" smtClean="0">
                <a:solidFill>
                  <a:srgbClr val="32302A"/>
                </a:solidFill>
              </a:rPr>
              <a:t>a.	“When the Fed sells bonds, this action will provide banks with additional reserves and thereby place downward pressure on short term interest rates.” </a:t>
            </a:r>
          </a:p>
          <a:p>
            <a:pPr marL="858838" indent="-347663">
              <a:buAutoNum type="alphaLcPeriod" startAt="2"/>
            </a:pPr>
            <a:r>
              <a:rPr lang="en-US" sz="2400" dirty="0" smtClean="0">
                <a:solidFill>
                  <a:srgbClr val="32302A"/>
                </a:solidFill>
              </a:rPr>
              <a:t>“If the Fed wanted to expand the money supply, it could do so by increasing its purchases of U.S. Treasury bonds.”</a:t>
            </a:r>
          </a:p>
          <a:p>
            <a:pPr marL="514350" indent="-514350">
              <a:buAutoNum type="arabicPeriod" startAt="3"/>
            </a:pPr>
            <a:r>
              <a:rPr lang="en-US" sz="2500" dirty="0" smtClean="0">
                <a:solidFill>
                  <a:srgbClr val="32302A"/>
                </a:solidFill>
              </a:rPr>
              <a:t>If offsetting action is not taken, how will the huge increase in the monetary base affect the future growth rate of the money supply?  Why?</a:t>
            </a:r>
          </a:p>
          <a:p>
            <a:pPr marL="514350" indent="-514350">
              <a:buNone/>
            </a:pPr>
            <a:r>
              <a:rPr lang="en-US" sz="2500" dirty="0" smtClean="0">
                <a:solidFill>
                  <a:srgbClr val="32302A"/>
                </a:solidFill>
              </a:rPr>
              <a:t>4.	Given the current large excess reserves of banks, what can the Fed do to prevent the money supply from soaring in the future?</a:t>
            </a:r>
          </a:p>
          <a:p>
            <a:pPr marL="514350" indent="-514350">
              <a:buAutoNum type="alphaLcPeriod" startAt="2"/>
            </a:pPr>
            <a:endParaRPr lang="en-US" sz="2600" dirty="0" smtClean="0">
              <a:solidFill>
                <a:srgbClr val="32302A"/>
              </a:solidFill>
            </a:endParaRPr>
          </a:p>
          <a:p>
            <a:pPr marL="514350" indent="-514350">
              <a:buAutoNum type="alphaLcPeriod" startAt="2"/>
            </a:pPr>
            <a:endParaRPr lang="en-US" sz="2600" dirty="0" smtClean="0">
              <a:solidFill>
                <a:srgbClr val="32302A"/>
              </a:solidFill>
            </a:endParaRPr>
          </a:p>
        </p:txBody>
      </p:sp>
    </p:spTree>
    <p:extLst>
      <p:ext uri="{BB962C8B-B14F-4D97-AF65-F5344CB8AC3E}">
        <p14:creationId xmlns:p14="http://schemas.microsoft.com/office/powerpoint/2010/main" val="36297552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77715"/>
            <a:ext cx="8941332" cy="4403479"/>
          </a:xfrm>
        </p:spPr>
        <p:txBody>
          <a:bodyPr/>
          <a:lstStyle/>
          <a:p>
            <a:pPr marL="514350" indent="-514350">
              <a:buAutoNum type="arabicPeriod" startAt="5"/>
            </a:pPr>
            <a:r>
              <a:rPr lang="en-US" sz="2600" dirty="0" smtClean="0">
                <a:solidFill>
                  <a:srgbClr val="32302A"/>
                </a:solidFill>
              </a:rPr>
              <a:t>The Fed’s ability to purchase U.S. securities and thereby expand the money supply is </a:t>
            </a:r>
          </a:p>
          <a:p>
            <a:pPr marL="858838" indent="-347663">
              <a:buNone/>
            </a:pPr>
            <a:r>
              <a:rPr lang="en-US" sz="2600" dirty="0" smtClean="0">
                <a:solidFill>
                  <a:srgbClr val="32302A"/>
                </a:solidFill>
              </a:rPr>
              <a:t>a.	</a:t>
            </a:r>
            <a:r>
              <a:rPr lang="en-US" sz="2600" i="1" u="sng" dirty="0" smtClean="0">
                <a:solidFill>
                  <a:srgbClr val="32302A"/>
                </a:solidFill>
              </a:rPr>
              <a:t>limited by the gold requirement</a:t>
            </a:r>
            <a:r>
              <a:rPr lang="en-US" sz="2600" dirty="0" smtClean="0">
                <a:solidFill>
                  <a:srgbClr val="32302A"/>
                </a:solidFill>
              </a:rPr>
              <a:t>; the Fed cannot write a check unless it has a 	sufficient amount of gold to back </a:t>
            </a:r>
            <a:br>
              <a:rPr lang="en-US" sz="2600" dirty="0" smtClean="0">
                <a:solidFill>
                  <a:srgbClr val="32302A"/>
                </a:solidFill>
              </a:rPr>
            </a:br>
            <a:r>
              <a:rPr lang="en-US" sz="2600" dirty="0" smtClean="0">
                <a:solidFill>
                  <a:srgbClr val="32302A"/>
                </a:solidFill>
              </a:rPr>
              <a:t>the newly created money.</a:t>
            </a:r>
          </a:p>
          <a:p>
            <a:pPr marL="858838" indent="-347663">
              <a:buNone/>
            </a:pPr>
            <a:r>
              <a:rPr lang="en-US" sz="2600" dirty="0" err="1" smtClean="0">
                <a:solidFill>
                  <a:srgbClr val="32302A"/>
                </a:solidFill>
              </a:rPr>
              <a:t>b</a:t>
            </a:r>
            <a:r>
              <a:rPr lang="en-US" sz="2600" dirty="0" smtClean="0">
                <a:solidFill>
                  <a:srgbClr val="32302A"/>
                </a:solidFill>
              </a:rPr>
              <a:t>.	</a:t>
            </a:r>
            <a:r>
              <a:rPr lang="en-US" sz="2600" i="1" u="sng" dirty="0" smtClean="0">
                <a:solidFill>
                  <a:srgbClr val="32302A"/>
                </a:solidFill>
              </a:rPr>
              <a:t>limited by reserve requirements</a:t>
            </a:r>
            <a:r>
              <a:rPr lang="en-US" sz="2600" dirty="0" smtClean="0">
                <a:solidFill>
                  <a:srgbClr val="32302A"/>
                </a:solidFill>
              </a:rPr>
              <a:t>; the Fed must maintain 20% of its assets in the form of cash against the deposits that it is holding for commercial banks.  </a:t>
            </a:r>
          </a:p>
          <a:p>
            <a:pPr marL="858838" indent="-347663">
              <a:buNone/>
            </a:pPr>
            <a:r>
              <a:rPr lang="en-US" sz="2600" dirty="0" err="1" smtClean="0">
                <a:solidFill>
                  <a:srgbClr val="32302A"/>
                </a:solidFill>
              </a:rPr>
              <a:t>c</a:t>
            </a:r>
            <a:r>
              <a:rPr lang="en-US" sz="2600" dirty="0" smtClean="0">
                <a:solidFill>
                  <a:srgbClr val="32302A"/>
                </a:solidFill>
              </a:rPr>
              <a:t>. </a:t>
            </a:r>
            <a:r>
              <a:rPr lang="en-US" sz="2600" i="1" u="sng" dirty="0" smtClean="0">
                <a:solidFill>
                  <a:srgbClr val="32302A"/>
                </a:solidFill>
              </a:rPr>
              <a:t>unlimited</a:t>
            </a:r>
            <a:r>
              <a:rPr lang="en-US" sz="2600" dirty="0" smtClean="0">
                <a:solidFill>
                  <a:srgbClr val="32302A"/>
                </a:solidFill>
              </a:rPr>
              <a:t>; the Fed can create money simply by writing </a:t>
            </a:r>
            <a:br>
              <a:rPr lang="en-US" sz="2600" dirty="0" smtClean="0">
                <a:solidFill>
                  <a:srgbClr val="32302A"/>
                </a:solidFill>
              </a:rPr>
            </a:br>
            <a:r>
              <a:rPr lang="en-US" sz="2600" dirty="0" smtClean="0">
                <a:solidFill>
                  <a:srgbClr val="32302A"/>
                </a:solidFill>
              </a:rPr>
              <a:t>a check on itself.      </a:t>
            </a:r>
          </a:p>
        </p:txBody>
      </p:sp>
    </p:spTree>
    <p:extLst>
      <p:ext uri="{BB962C8B-B14F-4D97-AF65-F5344CB8AC3E}">
        <p14:creationId xmlns:p14="http://schemas.microsoft.com/office/powerpoint/2010/main" val="36297552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9817"/>
            <a:ext cx="7772400" cy="1864086"/>
          </a:xfrm>
        </p:spPr>
        <p:txBody>
          <a:bodyPr anchor="ctr"/>
          <a:lstStyle/>
          <a:p>
            <a:r>
              <a:rPr lang="en-US" dirty="0" smtClean="0"/>
              <a:t>Ambiguities in the </a:t>
            </a:r>
            <a:br>
              <a:rPr lang="en-US" dirty="0" smtClean="0"/>
            </a:br>
            <a:r>
              <a:rPr lang="en-US" dirty="0" smtClean="0"/>
              <a:t>Meaning and Measurement </a:t>
            </a:r>
            <a:br>
              <a:rPr lang="en-US" dirty="0" smtClean="0"/>
            </a:br>
            <a:r>
              <a:rPr lang="en-US" dirty="0" smtClean="0"/>
              <a:t>of the Money Supply </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5356"/>
            <a:ext cx="8904855" cy="702688"/>
          </a:xfrm>
        </p:spPr>
        <p:txBody>
          <a:bodyPr/>
          <a:lstStyle/>
          <a:p>
            <a:r>
              <a:rPr lang="en-US" sz="3600" dirty="0" smtClean="0"/>
              <a:t>The Changing Nature of Money </a:t>
            </a:r>
          </a:p>
        </p:txBody>
      </p:sp>
      <p:sp>
        <p:nvSpPr>
          <p:cNvPr id="3" name="Content Placeholder 2"/>
          <p:cNvSpPr>
            <a:spLocks noGrp="1"/>
          </p:cNvSpPr>
          <p:nvPr>
            <p:ph idx="1"/>
          </p:nvPr>
        </p:nvSpPr>
        <p:spPr>
          <a:xfrm>
            <a:off x="140675" y="1593870"/>
            <a:ext cx="8883750" cy="4261175"/>
          </a:xfrm>
        </p:spPr>
        <p:txBody>
          <a:bodyPr/>
          <a:lstStyle/>
          <a:p>
            <a:pPr marL="231775" indent="-231775"/>
            <a:r>
              <a:rPr lang="en-US" sz="2600" dirty="0" smtClean="0">
                <a:solidFill>
                  <a:srgbClr val="32302A"/>
                </a:solidFill>
              </a:rPr>
              <a:t>In the past, economists have often used the growth rate of the money supply to gauge the direction of monetary policy.  </a:t>
            </a:r>
          </a:p>
          <a:p>
            <a:pPr marL="631825" lvl="1" indent="-231775"/>
            <a:r>
              <a:rPr lang="en-US" dirty="0" smtClean="0">
                <a:solidFill>
                  <a:srgbClr val="32302A"/>
                </a:solidFill>
              </a:rPr>
              <a:t>Rapid growth was indicative of expansionary monetary policy, while, </a:t>
            </a:r>
          </a:p>
          <a:p>
            <a:pPr marL="631825" lvl="1" indent="-231775"/>
            <a:r>
              <a:rPr lang="en-US" dirty="0" smtClean="0">
                <a:solidFill>
                  <a:srgbClr val="32302A"/>
                </a:solidFill>
              </a:rPr>
              <a:t>slow growth (or a contraction in the money supply) was indicative of restrictive policy.  </a:t>
            </a:r>
          </a:p>
          <a:p>
            <a:pPr marL="231775" indent="-231775"/>
            <a:r>
              <a:rPr lang="en-US" sz="2600" dirty="0" smtClean="0">
                <a:solidFill>
                  <a:srgbClr val="32302A"/>
                </a:solidFill>
              </a:rPr>
              <a:t>Recent financial innovations and structural changes have changed the nature of money and reduced the reliability of money growth figures as an indicator of monetary policy.</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How the Supply of </a:t>
            </a:r>
            <a:br>
              <a:rPr lang="en-US" dirty="0" smtClean="0"/>
            </a:br>
            <a:r>
              <a:rPr lang="en-US" dirty="0" smtClean="0"/>
              <a:t>Money Affects Its Value </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81412"/>
            <a:ext cx="8904855" cy="1163418"/>
          </a:xfrm>
        </p:spPr>
        <p:txBody>
          <a:bodyPr/>
          <a:lstStyle/>
          <a:p>
            <a:r>
              <a:rPr lang="en-US" sz="3600" dirty="0" smtClean="0"/>
              <a:t>The Changing Nature of </a:t>
            </a:r>
            <a:br>
              <a:rPr lang="en-US" sz="3600" dirty="0" smtClean="0"/>
            </a:br>
            <a:r>
              <a:rPr lang="en-US" sz="3600" dirty="0" smtClean="0"/>
              <a:t>Money in Recent Decades</a:t>
            </a:r>
          </a:p>
        </p:txBody>
      </p:sp>
      <p:sp>
        <p:nvSpPr>
          <p:cNvPr id="3" name="Content Placeholder 2"/>
          <p:cNvSpPr>
            <a:spLocks noGrp="1"/>
          </p:cNvSpPr>
          <p:nvPr>
            <p:ph idx="1"/>
          </p:nvPr>
        </p:nvSpPr>
        <p:spPr>
          <a:xfrm>
            <a:off x="140675" y="1593870"/>
            <a:ext cx="8883750" cy="4261175"/>
          </a:xfrm>
        </p:spPr>
        <p:txBody>
          <a:bodyPr/>
          <a:lstStyle/>
          <a:p>
            <a:pPr marL="231775" indent="-231775"/>
            <a:r>
              <a:rPr lang="en-US" sz="2600" b="1" i="1" dirty="0" smtClean="0">
                <a:solidFill>
                  <a:srgbClr val="32302A"/>
                </a:solidFill>
              </a:rPr>
              <a:t>Interest earning checking accounts</a:t>
            </a:r>
            <a:r>
              <a:rPr lang="en-US" sz="2600" dirty="0" smtClean="0">
                <a:solidFill>
                  <a:srgbClr val="32302A"/>
                </a:solidFill>
              </a:rPr>
              <a:t>:  </a:t>
            </a:r>
            <a:br>
              <a:rPr lang="en-US" sz="2600" dirty="0" smtClean="0">
                <a:solidFill>
                  <a:srgbClr val="32302A"/>
                </a:solidFill>
              </a:rPr>
            </a:br>
            <a:r>
              <a:rPr lang="en-US" sz="2500" dirty="0" smtClean="0">
                <a:solidFill>
                  <a:srgbClr val="32302A"/>
                </a:solidFill>
              </a:rPr>
              <a:t>The introduction of interest earning checking accounts in early 1980s reduced the opportunity cost of holding checking deposits and thereby changed the nature of the </a:t>
            </a:r>
            <a:r>
              <a:rPr lang="en-US" sz="2500" b="1" i="1" dirty="0" smtClean="0">
                <a:solidFill>
                  <a:srgbClr val="32302A"/>
                </a:solidFill>
              </a:rPr>
              <a:t>M1 </a:t>
            </a:r>
            <a:r>
              <a:rPr lang="en-US" sz="2500" dirty="0" smtClean="0">
                <a:solidFill>
                  <a:srgbClr val="32302A"/>
                </a:solidFill>
              </a:rPr>
              <a:t>money supply. </a:t>
            </a:r>
          </a:p>
          <a:p>
            <a:pPr marL="231775" indent="-231775"/>
            <a:r>
              <a:rPr lang="en-US" sz="2600" b="1" i="1" dirty="0" smtClean="0">
                <a:solidFill>
                  <a:srgbClr val="32302A"/>
                </a:solidFill>
              </a:rPr>
              <a:t>Money Market Mutual Funds</a:t>
            </a:r>
            <a:r>
              <a:rPr lang="en-US" sz="2600" dirty="0" smtClean="0">
                <a:solidFill>
                  <a:srgbClr val="32302A"/>
                </a:solidFill>
              </a:rPr>
              <a:t>:  </a:t>
            </a:r>
            <a:br>
              <a:rPr lang="en-US" sz="2600" dirty="0" smtClean="0">
                <a:solidFill>
                  <a:srgbClr val="32302A"/>
                </a:solidFill>
              </a:rPr>
            </a:br>
            <a:r>
              <a:rPr lang="en-US" sz="2500" dirty="0" smtClean="0">
                <a:solidFill>
                  <a:srgbClr val="32302A"/>
                </a:solidFill>
              </a:rPr>
              <a:t>In the 1990s, many depositors shifted funds from interest earning checking accounts to money market mutual funds (MMMF).  Because </a:t>
            </a:r>
            <a:r>
              <a:rPr lang="en-US" sz="2500" dirty="0" err="1" smtClean="0">
                <a:solidFill>
                  <a:srgbClr val="32302A"/>
                </a:solidFill>
              </a:rPr>
              <a:t>MMMFs</a:t>
            </a:r>
            <a:r>
              <a:rPr lang="en-US" sz="2500" dirty="0" smtClean="0">
                <a:solidFill>
                  <a:srgbClr val="32302A"/>
                </a:solidFill>
              </a:rPr>
              <a:t> are not included in M1 this further reduced the comparability of the M1 figures across time periods.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8774"/>
            <a:ext cx="8932985" cy="426117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81412"/>
            <a:ext cx="8904855" cy="1163418"/>
          </a:xfrm>
        </p:spPr>
        <p:txBody>
          <a:bodyPr/>
          <a:lstStyle/>
          <a:p>
            <a:r>
              <a:rPr lang="en-US" sz="3600" dirty="0" smtClean="0"/>
              <a:t>The Changing Nature of </a:t>
            </a:r>
            <a:br>
              <a:rPr lang="en-US" sz="3600" dirty="0" smtClean="0"/>
            </a:br>
            <a:r>
              <a:rPr lang="en-US" sz="3600" dirty="0" smtClean="0"/>
              <a:t>Money in Recent Decades</a:t>
            </a:r>
          </a:p>
        </p:txBody>
      </p:sp>
      <p:sp>
        <p:nvSpPr>
          <p:cNvPr id="3" name="Content Placeholder 2"/>
          <p:cNvSpPr>
            <a:spLocks noGrp="1"/>
          </p:cNvSpPr>
          <p:nvPr>
            <p:ph idx="1"/>
          </p:nvPr>
        </p:nvSpPr>
        <p:spPr>
          <a:xfrm>
            <a:off x="140675" y="1593870"/>
            <a:ext cx="8883750" cy="4261175"/>
          </a:xfrm>
        </p:spPr>
        <p:txBody>
          <a:bodyPr/>
          <a:lstStyle/>
          <a:p>
            <a:pPr marL="231775" indent="-231775"/>
            <a:r>
              <a:rPr lang="en-US" sz="2600" b="1" i="1" dirty="0" smtClean="0">
                <a:solidFill>
                  <a:srgbClr val="32302A"/>
                </a:solidFill>
              </a:rPr>
              <a:t>Widespread use of the dollar abroad</a:t>
            </a:r>
            <a:r>
              <a:rPr lang="en-US" sz="2600" dirty="0" smtClean="0">
                <a:solidFill>
                  <a:srgbClr val="32302A"/>
                </a:solidFill>
              </a:rPr>
              <a:t>:  </a:t>
            </a:r>
            <a:br>
              <a:rPr lang="en-US" sz="2600" dirty="0" smtClean="0">
                <a:solidFill>
                  <a:srgbClr val="32302A"/>
                </a:solidFill>
              </a:rPr>
            </a:br>
            <a:r>
              <a:rPr lang="en-US" sz="2500" dirty="0" smtClean="0">
                <a:solidFill>
                  <a:srgbClr val="32302A"/>
                </a:solidFill>
              </a:rPr>
              <a:t>At least one-half and perhaps as much as two-thirds of U.S. dollar currency is held abroad.  These dollars are included in the M1 money supply even though they are not circulating in the U.S.. </a:t>
            </a:r>
          </a:p>
          <a:p>
            <a:pPr marL="231775" indent="-231775"/>
            <a:r>
              <a:rPr lang="en-US" sz="2600" b="1" i="1" dirty="0" smtClean="0">
                <a:solidFill>
                  <a:srgbClr val="32302A"/>
                </a:solidFill>
              </a:rPr>
              <a:t>Substitution of electronic payments for checks and cash</a:t>
            </a:r>
            <a:r>
              <a:rPr lang="en-US" sz="2600" dirty="0" smtClean="0">
                <a:solidFill>
                  <a:srgbClr val="32302A"/>
                </a:solidFill>
              </a:rPr>
              <a:t>: </a:t>
            </a:r>
            <a:r>
              <a:rPr lang="en-US" sz="2500" dirty="0" smtClean="0">
                <a:solidFill>
                  <a:srgbClr val="32302A"/>
                </a:solidFill>
              </a:rPr>
              <a:t>Increased use of debit cards &amp; various forms of electronic money have reduced the demand for currency. Like other changes in the nature of money, these innovations have reduced the reliability of the money supply figures as an indicator of monetary policy.  </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6571"/>
            <a:ext cx="8932985" cy="430828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8453"/>
            <a:ext cx="8904855" cy="1428118"/>
          </a:xfrm>
        </p:spPr>
        <p:txBody>
          <a:bodyPr/>
          <a:lstStyle/>
          <a:p>
            <a:r>
              <a:rPr lang="en-US" dirty="0" smtClean="0"/>
              <a:t>The Changing Nature of Money:</a:t>
            </a:r>
            <a:br>
              <a:rPr lang="en-US" dirty="0" smtClean="0"/>
            </a:br>
            <a:r>
              <a:rPr lang="en-US" i="1" dirty="0" smtClean="0"/>
              <a:t>A Summary</a:t>
            </a:r>
          </a:p>
        </p:txBody>
      </p:sp>
      <p:sp>
        <p:nvSpPr>
          <p:cNvPr id="3" name="Content Placeholder 2"/>
          <p:cNvSpPr>
            <a:spLocks noGrp="1"/>
          </p:cNvSpPr>
          <p:nvPr>
            <p:ph idx="1"/>
          </p:nvPr>
        </p:nvSpPr>
        <p:spPr>
          <a:xfrm>
            <a:off x="140675" y="1632861"/>
            <a:ext cx="8883750" cy="4016271"/>
          </a:xfrm>
        </p:spPr>
        <p:txBody>
          <a:bodyPr/>
          <a:lstStyle/>
          <a:p>
            <a:pPr marL="231775" indent="-231775"/>
            <a:r>
              <a:rPr lang="en-US" sz="2600" dirty="0" smtClean="0">
                <a:solidFill>
                  <a:srgbClr val="32302A"/>
                </a:solidFill>
              </a:rPr>
              <a:t>Innovations and dynamic changes have altered the nature of money.  Economists now place less emphasis on the growth rate of the money supply figures as a monetary policy indicator.</a:t>
            </a:r>
          </a:p>
          <a:p>
            <a:pPr marL="231775" indent="-231775"/>
            <a:r>
              <a:rPr lang="en-US" sz="2600" dirty="0" smtClean="0">
                <a:solidFill>
                  <a:srgbClr val="32302A"/>
                </a:solidFill>
              </a:rPr>
              <a:t>Most economists now rely on a combination of factors to evaluate the direction and appropriateness of monetary policy.</a:t>
            </a:r>
          </a:p>
          <a:p>
            <a:pPr marL="231775" indent="-231775"/>
            <a:r>
              <a:rPr lang="en-US" sz="2600" dirty="0" smtClean="0">
                <a:solidFill>
                  <a:srgbClr val="32302A"/>
                </a:solidFill>
              </a:rPr>
              <a:t>We will follow this procedure as we consider the impact of monetary policy in subsequent chapters.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13</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0121"/>
            <a:ext cx="8932985" cy="431473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1167"/>
            <a:ext cx="8904855" cy="929899"/>
          </a:xfrm>
        </p:spPr>
        <p:txBody>
          <a:bodyPr/>
          <a:lstStyle/>
          <a:p>
            <a:r>
              <a:rPr lang="en-US" dirty="0" smtClean="0"/>
              <a:t>Why is Money Valuable?</a:t>
            </a:r>
          </a:p>
        </p:txBody>
      </p:sp>
      <p:sp>
        <p:nvSpPr>
          <p:cNvPr id="3" name="Content Placeholder 2"/>
          <p:cNvSpPr>
            <a:spLocks noGrp="1"/>
          </p:cNvSpPr>
          <p:nvPr>
            <p:ph idx="1"/>
          </p:nvPr>
        </p:nvSpPr>
        <p:spPr>
          <a:xfrm>
            <a:off x="140675" y="1590121"/>
            <a:ext cx="8883750" cy="4312173"/>
          </a:xfrm>
        </p:spPr>
        <p:txBody>
          <a:bodyPr/>
          <a:lstStyle/>
          <a:p>
            <a:pPr marL="231775" indent="-231775"/>
            <a:r>
              <a:rPr lang="en-US" sz="2600" dirty="0" smtClean="0">
                <a:solidFill>
                  <a:srgbClr val="32302A"/>
                </a:solidFill>
              </a:rPr>
              <a:t>The main thing that makes money valuable is the same thing that generates value for other commodities:</a:t>
            </a:r>
          </a:p>
          <a:p>
            <a:pPr marL="631825" lvl="1" indent="-231775"/>
            <a:r>
              <a:rPr lang="en-US" dirty="0" smtClean="0">
                <a:solidFill>
                  <a:srgbClr val="32302A"/>
                </a:solidFill>
              </a:rPr>
              <a:t>the demand (for money) relative to its supply.</a:t>
            </a:r>
          </a:p>
          <a:p>
            <a:pPr marL="231775" indent="-231775"/>
            <a:r>
              <a:rPr lang="en-US" sz="2600" dirty="0" smtClean="0">
                <a:solidFill>
                  <a:srgbClr val="32302A"/>
                </a:solidFill>
              </a:rPr>
              <a:t>People demand money because it reduces the cost of exchange. </a:t>
            </a:r>
          </a:p>
          <a:p>
            <a:pPr marL="231775" indent="-231775"/>
            <a:r>
              <a:rPr lang="en-US" sz="2600" dirty="0" smtClean="0">
                <a:solidFill>
                  <a:srgbClr val="32302A"/>
                </a:solidFill>
              </a:rPr>
              <a:t>If the purchasing power of money is to remain stable over time, its supply must be limited.  </a:t>
            </a:r>
          </a:p>
          <a:p>
            <a:pPr marL="631825" lvl="1" indent="-231775"/>
            <a:r>
              <a:rPr lang="en-US" dirty="0" smtClean="0">
                <a:solidFill>
                  <a:srgbClr val="32302A"/>
                </a:solidFill>
              </a:rPr>
              <a:t>When the supply of money grows rapidly relative to goods and services, its purchasing power will 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How Is the Money </a:t>
            </a:r>
            <a:br>
              <a:rPr lang="en-US" dirty="0" smtClean="0"/>
            </a:br>
            <a:r>
              <a:rPr lang="en-US" dirty="0" smtClean="0"/>
              <a:t>Supply Measured?</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88527"/>
            <a:ext cx="8932985" cy="500423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42342"/>
            <a:ext cx="8904855" cy="673615"/>
          </a:xfrm>
        </p:spPr>
        <p:txBody>
          <a:bodyPr/>
          <a:lstStyle/>
          <a:p>
            <a:r>
              <a:rPr lang="en-US" dirty="0" smtClean="0"/>
              <a:t>How the Money Supply is Measured</a:t>
            </a:r>
          </a:p>
        </p:txBody>
      </p:sp>
      <p:sp>
        <p:nvSpPr>
          <p:cNvPr id="3" name="Content Placeholder 2"/>
          <p:cNvSpPr>
            <a:spLocks noGrp="1"/>
          </p:cNvSpPr>
          <p:nvPr>
            <p:ph idx="1"/>
          </p:nvPr>
        </p:nvSpPr>
        <p:spPr>
          <a:xfrm>
            <a:off x="140675" y="858298"/>
            <a:ext cx="8883750" cy="5123781"/>
          </a:xfrm>
        </p:spPr>
        <p:txBody>
          <a:bodyPr/>
          <a:lstStyle/>
          <a:p>
            <a:pPr marL="231775" indent="-231775"/>
            <a:r>
              <a:rPr lang="en-US" sz="2500" dirty="0" smtClean="0">
                <a:solidFill>
                  <a:srgbClr val="32302A"/>
                </a:solidFill>
              </a:rPr>
              <a:t>Two basic measurements of the money supply are </a:t>
            </a:r>
            <a:r>
              <a:rPr lang="en-US" sz="2500" b="1" i="1" dirty="0" smtClean="0">
                <a:solidFill>
                  <a:srgbClr val="32302A"/>
                </a:solidFill>
              </a:rPr>
              <a:t>M1 </a:t>
            </a:r>
            <a:r>
              <a:rPr lang="en-US" sz="2500" dirty="0" smtClean="0">
                <a:solidFill>
                  <a:srgbClr val="32302A"/>
                </a:solidFill>
              </a:rPr>
              <a:t>and </a:t>
            </a:r>
            <a:r>
              <a:rPr lang="en-US" sz="2500" b="1" i="1" dirty="0" smtClean="0">
                <a:solidFill>
                  <a:srgbClr val="32302A"/>
                </a:solidFill>
              </a:rPr>
              <a:t>M2</a:t>
            </a:r>
            <a:r>
              <a:rPr lang="en-US" sz="2500" dirty="0" smtClean="0">
                <a:solidFill>
                  <a:srgbClr val="32302A"/>
                </a:solidFill>
              </a:rPr>
              <a:t>.</a:t>
            </a:r>
          </a:p>
          <a:p>
            <a:pPr marL="231775" indent="-231775"/>
            <a:r>
              <a:rPr lang="en-US" sz="2500" dirty="0" smtClean="0">
                <a:solidFill>
                  <a:srgbClr val="32302A"/>
                </a:solidFill>
              </a:rPr>
              <a:t>The components of </a:t>
            </a:r>
            <a:r>
              <a:rPr lang="en-US" sz="2500" b="1" i="1" dirty="0" smtClean="0">
                <a:solidFill>
                  <a:srgbClr val="32302A"/>
                </a:solidFill>
              </a:rPr>
              <a:t>M1 </a:t>
            </a:r>
            <a:r>
              <a:rPr lang="en-US" sz="2500" dirty="0" smtClean="0">
                <a:solidFill>
                  <a:srgbClr val="32302A"/>
                </a:solidFill>
              </a:rPr>
              <a:t>are:</a:t>
            </a:r>
          </a:p>
          <a:p>
            <a:pPr marL="631825" lvl="1" indent="-231775"/>
            <a:r>
              <a:rPr lang="en-US" sz="2500" dirty="0" smtClean="0">
                <a:solidFill>
                  <a:srgbClr val="32302A"/>
                </a:solidFill>
              </a:rPr>
              <a:t>currency,</a:t>
            </a:r>
          </a:p>
          <a:p>
            <a:pPr marL="631825" lvl="1" indent="-231775"/>
            <a:r>
              <a:rPr lang="en-US" sz="2500" dirty="0" smtClean="0">
                <a:solidFill>
                  <a:srgbClr val="32302A"/>
                </a:solidFill>
              </a:rPr>
              <a:t>checking deposits (including demand deposits and </a:t>
            </a:r>
            <a:br>
              <a:rPr lang="en-US" sz="2500" dirty="0" smtClean="0">
                <a:solidFill>
                  <a:srgbClr val="32302A"/>
                </a:solidFill>
              </a:rPr>
            </a:br>
            <a:r>
              <a:rPr lang="en-US" sz="2500" dirty="0" smtClean="0">
                <a:solidFill>
                  <a:srgbClr val="32302A"/>
                </a:solidFill>
              </a:rPr>
              <a:t>interest-earning checking deposits), and,</a:t>
            </a:r>
          </a:p>
          <a:p>
            <a:pPr marL="631825" lvl="1" indent="-231775"/>
            <a:r>
              <a:rPr lang="en-US" sz="2500" dirty="0" smtClean="0">
                <a:solidFill>
                  <a:srgbClr val="32302A"/>
                </a:solidFill>
              </a:rPr>
              <a:t>traveler's checks.</a:t>
            </a:r>
          </a:p>
          <a:p>
            <a:pPr marL="231775" indent="-231775"/>
            <a:r>
              <a:rPr lang="en-US" sz="2500" b="1" i="1" dirty="0" smtClean="0">
                <a:solidFill>
                  <a:srgbClr val="32302A"/>
                </a:solidFill>
              </a:rPr>
              <a:t>M2 </a:t>
            </a:r>
            <a:r>
              <a:rPr lang="en-US" sz="2500" dirty="0" smtClean="0">
                <a:solidFill>
                  <a:srgbClr val="32302A"/>
                </a:solidFill>
              </a:rPr>
              <a:t>(a broader measure of money) includes:</a:t>
            </a:r>
          </a:p>
          <a:p>
            <a:pPr marL="631825" lvl="1" indent="-231775"/>
            <a:r>
              <a:rPr lang="en-US" sz="2500" dirty="0" smtClean="0">
                <a:solidFill>
                  <a:srgbClr val="32302A"/>
                </a:solidFill>
              </a:rPr>
              <a:t>M1,</a:t>
            </a:r>
          </a:p>
          <a:p>
            <a:pPr marL="631825" lvl="1" indent="-231775"/>
            <a:r>
              <a:rPr lang="en-US" sz="2500" dirty="0" smtClean="0">
                <a:solidFill>
                  <a:srgbClr val="32302A"/>
                </a:solidFill>
              </a:rPr>
              <a:t>savings,</a:t>
            </a:r>
          </a:p>
          <a:p>
            <a:pPr marL="631825" lvl="1" indent="-231775"/>
            <a:r>
              <a:rPr lang="en-US" sz="2500" dirty="0" smtClean="0">
                <a:solidFill>
                  <a:srgbClr val="32302A"/>
                </a:solidFill>
              </a:rPr>
              <a:t>time deposits, and,</a:t>
            </a:r>
          </a:p>
          <a:p>
            <a:pPr marL="631825" lvl="1" indent="-231775"/>
            <a:r>
              <a:rPr lang="en-US" sz="2500" dirty="0" smtClean="0">
                <a:solidFill>
                  <a:srgbClr val="32302A"/>
                </a:solidFill>
              </a:rPr>
              <a:t>money market mutual funds.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par>
                          <p:cTn id="40" fill="hold">
                            <p:stCondLst>
                              <p:cond delay="4500"/>
                            </p:stCondLst>
                            <p:childTnLst>
                              <p:par>
                                <p:cTn id="41" presetID="16" presetClass="entr" presetSubtype="21"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4502" y="884987"/>
            <a:ext cx="8977930" cy="503655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4333"/>
            <a:ext cx="8904855" cy="660846"/>
          </a:xfrm>
        </p:spPr>
        <p:txBody>
          <a:bodyPr/>
          <a:lstStyle/>
          <a:p>
            <a:r>
              <a:rPr lang="en-US" sz="3200" dirty="0" smtClean="0"/>
              <a:t>The Composition of Money Supply in the U.S.</a:t>
            </a:r>
          </a:p>
        </p:txBody>
      </p:sp>
      <p:cxnSp>
        <p:nvCxnSpPr>
          <p:cNvPr id="92" name="Straight Connector 91"/>
          <p:cNvCxnSpPr/>
          <p:nvPr/>
        </p:nvCxnSpPr>
        <p:spPr>
          <a:xfrm rot="16200000" flipH="1">
            <a:off x="2591947" y="3734282"/>
            <a:ext cx="4170003" cy="2347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8" name="Rectangle 3"/>
          <p:cNvSpPr>
            <a:spLocks noChangeArrowheads="1"/>
          </p:cNvSpPr>
          <p:nvPr/>
        </p:nvSpPr>
        <p:spPr bwMode="auto">
          <a:xfrm>
            <a:off x="2182906" y="2153693"/>
            <a:ext cx="5535613" cy="0"/>
          </a:xfrm>
          <a:prstGeom prst="rect">
            <a:avLst/>
          </a:prstGeom>
          <a:solidFill>
            <a:srgbClr val="003F6E"/>
          </a:solidFill>
          <a:ln w="9525">
            <a:noFill/>
            <a:miter lim="800000"/>
            <a:headEnd/>
            <a:tailEnd/>
          </a:ln>
        </p:spPr>
        <p:txBody>
          <a:bodyPr>
            <a:prstTxWarp prst="textNoShape">
              <a:avLst/>
            </a:prstTxWarp>
          </a:bodyPr>
          <a:lstStyle/>
          <a:p>
            <a:endParaRPr lang="en-US" sz="2000">
              <a:latin typeface="Times New Roman"/>
              <a:cs typeface="Times New Roman"/>
            </a:endParaRPr>
          </a:p>
        </p:txBody>
      </p:sp>
      <p:sp>
        <p:nvSpPr>
          <p:cNvPr id="39" name="Rectangle 4"/>
          <p:cNvSpPr>
            <a:spLocks noChangeArrowheads="1"/>
          </p:cNvSpPr>
          <p:nvPr/>
        </p:nvSpPr>
        <p:spPr bwMode="auto">
          <a:xfrm>
            <a:off x="2182906" y="2153693"/>
            <a:ext cx="5535613" cy="0"/>
          </a:xfrm>
          <a:prstGeom prst="rect">
            <a:avLst/>
          </a:prstGeom>
          <a:solidFill>
            <a:srgbClr val="003F6E"/>
          </a:solidFill>
          <a:ln w="9525">
            <a:noFill/>
            <a:miter lim="800000"/>
            <a:headEnd/>
            <a:tailEnd/>
          </a:ln>
        </p:spPr>
        <p:txBody>
          <a:bodyPr>
            <a:prstTxWarp prst="textNoShape">
              <a:avLst/>
            </a:prstTxWarp>
          </a:bodyPr>
          <a:lstStyle/>
          <a:p>
            <a:endParaRPr lang="en-US" sz="2000">
              <a:latin typeface="Times New Roman"/>
              <a:cs typeface="Times New Roman"/>
            </a:endParaRPr>
          </a:p>
        </p:txBody>
      </p:sp>
      <p:sp>
        <p:nvSpPr>
          <p:cNvPr id="40" name="Text Box 58"/>
          <p:cNvSpPr txBox="1">
            <a:spLocks noChangeArrowheads="1"/>
          </p:cNvSpPr>
          <p:nvPr/>
        </p:nvSpPr>
        <p:spPr bwMode="auto">
          <a:xfrm>
            <a:off x="837447" y="1661021"/>
            <a:ext cx="3454784"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i="1" dirty="0">
                <a:latin typeface="Times New Roman"/>
                <a:cs typeface="Times New Roman"/>
              </a:rPr>
              <a:t>Money Supply, </a:t>
            </a:r>
            <a:r>
              <a:rPr lang="en-US" sz="2000" b="1" i="1" dirty="0">
                <a:latin typeface="Times New Roman"/>
                <a:cs typeface="Times New Roman"/>
              </a:rPr>
              <a:t>M1 </a:t>
            </a:r>
            <a:r>
              <a:rPr lang="en-US" sz="2000" b="0" i="1" dirty="0">
                <a:latin typeface="Times New Roman"/>
                <a:cs typeface="Times New Roman"/>
              </a:rPr>
              <a:t>(in billions)</a:t>
            </a:r>
          </a:p>
        </p:txBody>
      </p:sp>
      <p:sp>
        <p:nvSpPr>
          <p:cNvPr id="41" name="Text Box 59"/>
          <p:cNvSpPr txBox="1">
            <a:spLocks noChangeArrowheads="1"/>
          </p:cNvSpPr>
          <p:nvPr/>
        </p:nvSpPr>
        <p:spPr bwMode="auto">
          <a:xfrm>
            <a:off x="628648" y="2080469"/>
            <a:ext cx="2820805" cy="348813"/>
          </a:xfrm>
          <a:prstGeom prst="rect">
            <a:avLst/>
          </a:prstGeom>
          <a:noFill/>
          <a:ln w="12700">
            <a:noFill/>
            <a:miter lim="800000"/>
            <a:headEnd/>
            <a:tailEnd/>
          </a:ln>
        </p:spPr>
        <p:txBody>
          <a:bodyPr wrap="none">
            <a:prstTxWarp prst="textNoShape">
              <a:avLst/>
            </a:prstTxWarp>
            <a:spAutoFit/>
          </a:bodyPr>
          <a:lstStyle/>
          <a:p>
            <a:pPr algn="r">
              <a:lnSpc>
                <a:spcPct val="80000"/>
              </a:lnSpc>
            </a:pPr>
            <a:r>
              <a:rPr lang="en-US" sz="2000" b="0">
                <a:latin typeface="Times New Roman"/>
                <a:cs typeface="Times New Roman"/>
              </a:rPr>
              <a:t>Currency </a:t>
            </a:r>
            <a:r>
              <a:rPr lang="en-US" sz="2000" b="0" i="1">
                <a:latin typeface="Times New Roman"/>
                <a:cs typeface="Times New Roman"/>
              </a:rPr>
              <a:t>(in circulation)</a:t>
            </a:r>
          </a:p>
        </p:txBody>
      </p:sp>
      <p:sp>
        <p:nvSpPr>
          <p:cNvPr id="42" name="Text Box 60"/>
          <p:cNvSpPr txBox="1">
            <a:spLocks noChangeArrowheads="1"/>
          </p:cNvSpPr>
          <p:nvPr/>
        </p:nvSpPr>
        <p:spPr bwMode="auto">
          <a:xfrm>
            <a:off x="1415237" y="2375099"/>
            <a:ext cx="2025690" cy="348813"/>
          </a:xfrm>
          <a:prstGeom prst="rect">
            <a:avLst/>
          </a:prstGeom>
          <a:noFill/>
          <a:ln w="12700">
            <a:noFill/>
            <a:miter lim="800000"/>
            <a:headEnd/>
            <a:tailEnd/>
          </a:ln>
        </p:spPr>
        <p:txBody>
          <a:bodyPr wrap="none">
            <a:prstTxWarp prst="textNoShape">
              <a:avLst/>
            </a:prstTxWarp>
            <a:spAutoFit/>
          </a:bodyPr>
          <a:lstStyle/>
          <a:p>
            <a:pPr algn="r">
              <a:lnSpc>
                <a:spcPct val="80000"/>
              </a:lnSpc>
            </a:pPr>
            <a:r>
              <a:rPr lang="en-US" sz="2000" b="0">
                <a:latin typeface="Times New Roman"/>
                <a:cs typeface="Times New Roman"/>
              </a:rPr>
              <a:t>Demand deposits</a:t>
            </a:r>
            <a:endParaRPr lang="en-US" sz="2000" b="0" i="1">
              <a:latin typeface="Times New Roman"/>
              <a:cs typeface="Times New Roman"/>
            </a:endParaRPr>
          </a:p>
        </p:txBody>
      </p:sp>
      <p:sp>
        <p:nvSpPr>
          <p:cNvPr id="43" name="Text Box 61"/>
          <p:cNvSpPr txBox="1">
            <a:spLocks noChangeArrowheads="1"/>
          </p:cNvSpPr>
          <p:nvPr/>
        </p:nvSpPr>
        <p:spPr bwMode="auto">
          <a:xfrm>
            <a:off x="611564" y="2665215"/>
            <a:ext cx="2830072" cy="348813"/>
          </a:xfrm>
          <a:prstGeom prst="rect">
            <a:avLst/>
          </a:prstGeom>
          <a:noFill/>
          <a:ln w="12700">
            <a:noFill/>
            <a:miter lim="800000"/>
            <a:headEnd/>
            <a:tailEnd/>
          </a:ln>
        </p:spPr>
        <p:txBody>
          <a:bodyPr wrap="none">
            <a:prstTxWarp prst="textNoShape">
              <a:avLst/>
            </a:prstTxWarp>
            <a:spAutoFit/>
          </a:bodyPr>
          <a:lstStyle/>
          <a:p>
            <a:pPr algn="r">
              <a:lnSpc>
                <a:spcPct val="80000"/>
              </a:lnSpc>
            </a:pPr>
            <a:r>
              <a:rPr lang="en-US" sz="2000" b="0">
                <a:latin typeface="Times New Roman"/>
                <a:cs typeface="Times New Roman"/>
              </a:rPr>
              <a:t>Other checkable deposits</a:t>
            </a:r>
            <a:endParaRPr lang="en-US" sz="2000" b="0" i="1">
              <a:latin typeface="Times New Roman"/>
              <a:cs typeface="Times New Roman"/>
            </a:endParaRPr>
          </a:p>
        </p:txBody>
      </p:sp>
      <p:sp>
        <p:nvSpPr>
          <p:cNvPr id="44" name="Text Box 62"/>
          <p:cNvSpPr txBox="1">
            <a:spLocks noChangeArrowheads="1"/>
          </p:cNvSpPr>
          <p:nvPr/>
        </p:nvSpPr>
        <p:spPr bwMode="auto">
          <a:xfrm>
            <a:off x="1394440" y="2967783"/>
            <a:ext cx="2053993" cy="348813"/>
          </a:xfrm>
          <a:prstGeom prst="rect">
            <a:avLst/>
          </a:prstGeom>
          <a:noFill/>
          <a:ln w="12700">
            <a:noFill/>
            <a:miter lim="800000"/>
            <a:headEnd/>
            <a:tailEnd/>
          </a:ln>
        </p:spPr>
        <p:txBody>
          <a:bodyPr wrap="none">
            <a:prstTxWarp prst="textNoShape">
              <a:avLst/>
            </a:prstTxWarp>
            <a:spAutoFit/>
          </a:bodyPr>
          <a:lstStyle/>
          <a:p>
            <a:pPr algn="r">
              <a:lnSpc>
                <a:spcPct val="80000"/>
              </a:lnSpc>
            </a:pPr>
            <a:r>
              <a:rPr lang="en-US" sz="2000" b="0">
                <a:latin typeface="Times New Roman"/>
                <a:cs typeface="Times New Roman"/>
              </a:rPr>
              <a:t>Traveler’s checks</a:t>
            </a:r>
            <a:endParaRPr lang="en-US" sz="2000" b="0" i="1">
              <a:latin typeface="Times New Roman"/>
              <a:cs typeface="Times New Roman"/>
            </a:endParaRPr>
          </a:p>
        </p:txBody>
      </p:sp>
      <p:sp>
        <p:nvSpPr>
          <p:cNvPr id="70" name="Text Box 63"/>
          <p:cNvSpPr txBox="1">
            <a:spLocks noChangeArrowheads="1"/>
          </p:cNvSpPr>
          <p:nvPr/>
        </p:nvSpPr>
        <p:spPr bwMode="auto">
          <a:xfrm>
            <a:off x="2282915" y="3276254"/>
            <a:ext cx="1181358"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a:latin typeface="Times New Roman"/>
                <a:cs typeface="Times New Roman"/>
              </a:rPr>
              <a:t>Total </a:t>
            </a:r>
            <a:r>
              <a:rPr lang="en-US" sz="2000" i="1" dirty="0">
                <a:latin typeface="Times New Roman"/>
                <a:cs typeface="Times New Roman"/>
              </a:rPr>
              <a:t>M1</a:t>
            </a:r>
          </a:p>
        </p:txBody>
      </p:sp>
      <p:sp>
        <p:nvSpPr>
          <p:cNvPr id="71" name="Text Box 64"/>
          <p:cNvSpPr txBox="1">
            <a:spLocks noChangeArrowheads="1"/>
          </p:cNvSpPr>
          <p:nvPr/>
        </p:nvSpPr>
        <p:spPr bwMode="auto">
          <a:xfrm>
            <a:off x="3586616" y="2080469"/>
            <a:ext cx="764953"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smtClean="0">
                <a:latin typeface="Times New Roman"/>
                <a:cs typeface="Times New Roman"/>
              </a:rPr>
              <a:t>$949</a:t>
            </a:r>
            <a:endParaRPr lang="en-US" sz="2000" i="1" dirty="0">
              <a:latin typeface="Times New Roman"/>
              <a:cs typeface="Times New Roman"/>
            </a:endParaRPr>
          </a:p>
        </p:txBody>
      </p:sp>
      <p:sp>
        <p:nvSpPr>
          <p:cNvPr id="72" name="Text Box 65"/>
          <p:cNvSpPr txBox="1">
            <a:spLocks noChangeArrowheads="1"/>
          </p:cNvSpPr>
          <p:nvPr/>
        </p:nvSpPr>
        <p:spPr bwMode="auto">
          <a:xfrm>
            <a:off x="3701536" y="2375099"/>
            <a:ext cx="636713"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smtClean="0">
                <a:latin typeface="Times New Roman"/>
                <a:cs typeface="Times New Roman"/>
              </a:rPr>
              <a:t>553</a:t>
            </a:r>
            <a:endParaRPr lang="en-US" sz="2000" i="1" dirty="0">
              <a:latin typeface="Times New Roman"/>
              <a:cs typeface="Times New Roman"/>
            </a:endParaRPr>
          </a:p>
        </p:txBody>
      </p:sp>
      <p:sp>
        <p:nvSpPr>
          <p:cNvPr id="73" name="Text Box 66"/>
          <p:cNvSpPr txBox="1">
            <a:spLocks noChangeArrowheads="1"/>
          </p:cNvSpPr>
          <p:nvPr/>
        </p:nvSpPr>
        <p:spPr bwMode="auto">
          <a:xfrm>
            <a:off x="3701536" y="2665215"/>
            <a:ext cx="636713"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smtClean="0">
                <a:latin typeface="Times New Roman"/>
                <a:cs typeface="Times New Roman"/>
              </a:rPr>
              <a:t>394</a:t>
            </a:r>
            <a:endParaRPr lang="en-US" sz="2000" i="1" dirty="0">
              <a:latin typeface="Times New Roman"/>
              <a:cs typeface="Times New Roman"/>
            </a:endParaRPr>
          </a:p>
        </p:txBody>
      </p:sp>
      <p:sp>
        <p:nvSpPr>
          <p:cNvPr id="74" name="Text Box 67"/>
          <p:cNvSpPr txBox="1">
            <a:spLocks noChangeArrowheads="1"/>
          </p:cNvSpPr>
          <p:nvPr/>
        </p:nvSpPr>
        <p:spPr bwMode="auto">
          <a:xfrm>
            <a:off x="3931376" y="2967783"/>
            <a:ext cx="380232"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a:latin typeface="Times New Roman"/>
                <a:cs typeface="Times New Roman"/>
              </a:rPr>
              <a:t>5</a:t>
            </a:r>
            <a:endParaRPr lang="en-US" sz="2000" i="1">
              <a:latin typeface="Times New Roman"/>
              <a:cs typeface="Times New Roman"/>
            </a:endParaRPr>
          </a:p>
        </p:txBody>
      </p:sp>
      <p:sp>
        <p:nvSpPr>
          <p:cNvPr id="75" name="Text Box 68"/>
          <p:cNvSpPr txBox="1">
            <a:spLocks noChangeArrowheads="1"/>
          </p:cNvSpPr>
          <p:nvPr/>
        </p:nvSpPr>
        <p:spPr bwMode="auto">
          <a:xfrm>
            <a:off x="3378490" y="3276254"/>
            <a:ext cx="957314" cy="348813"/>
          </a:xfrm>
          <a:prstGeom prst="rect">
            <a:avLst/>
          </a:prstGeom>
          <a:noFill/>
          <a:ln w="12700">
            <a:noFill/>
            <a:miter lim="800000"/>
            <a:headEnd/>
            <a:tailEnd/>
          </a:ln>
        </p:spPr>
        <p:txBody>
          <a:bodyPr wrap="none">
            <a:prstTxWarp prst="textNoShape">
              <a:avLst/>
            </a:prstTxWarp>
            <a:spAutoFit/>
          </a:bodyPr>
          <a:lstStyle/>
          <a:p>
            <a:pPr algn="r">
              <a:lnSpc>
                <a:spcPct val="80000"/>
              </a:lnSpc>
            </a:pPr>
            <a:r>
              <a:rPr lang="en-US" sz="2000" b="0" dirty="0">
                <a:latin typeface="Times New Roman"/>
                <a:cs typeface="Times New Roman"/>
              </a:rPr>
              <a:t>$</a:t>
            </a:r>
            <a:r>
              <a:rPr lang="en-US" sz="2000" b="0" dirty="0" smtClean="0">
                <a:latin typeface="Times New Roman"/>
                <a:cs typeface="Times New Roman"/>
              </a:rPr>
              <a:t>1,901</a:t>
            </a:r>
            <a:endParaRPr lang="en-US" sz="2000" i="1" dirty="0">
              <a:latin typeface="Times New Roman"/>
              <a:cs typeface="Times New Roman"/>
            </a:endParaRPr>
          </a:p>
        </p:txBody>
      </p:sp>
      <p:sp>
        <p:nvSpPr>
          <p:cNvPr id="76" name="Text Box 69"/>
          <p:cNvSpPr txBox="1">
            <a:spLocks noChangeArrowheads="1"/>
          </p:cNvSpPr>
          <p:nvPr/>
        </p:nvSpPr>
        <p:spPr bwMode="auto">
          <a:xfrm>
            <a:off x="837447" y="3948362"/>
            <a:ext cx="3454784"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i="1" dirty="0">
                <a:latin typeface="Times New Roman"/>
                <a:cs typeface="Times New Roman"/>
              </a:rPr>
              <a:t>Money Supply, </a:t>
            </a:r>
            <a:r>
              <a:rPr lang="en-US" sz="2000" b="1" i="1" dirty="0">
                <a:latin typeface="Times New Roman"/>
                <a:cs typeface="Times New Roman"/>
              </a:rPr>
              <a:t>M2 </a:t>
            </a:r>
            <a:r>
              <a:rPr lang="en-US" sz="2000" b="0" i="1" dirty="0">
                <a:latin typeface="Times New Roman"/>
                <a:cs typeface="Times New Roman"/>
              </a:rPr>
              <a:t>(in billions)</a:t>
            </a:r>
          </a:p>
        </p:txBody>
      </p:sp>
      <p:sp>
        <p:nvSpPr>
          <p:cNvPr id="77" name="Text Box 70"/>
          <p:cNvSpPr txBox="1">
            <a:spLocks noChangeArrowheads="1"/>
          </p:cNvSpPr>
          <p:nvPr/>
        </p:nvSpPr>
        <p:spPr bwMode="auto">
          <a:xfrm>
            <a:off x="2864599" y="4337052"/>
            <a:ext cx="612584" cy="348813"/>
          </a:xfrm>
          <a:prstGeom prst="rect">
            <a:avLst/>
          </a:prstGeom>
          <a:noFill/>
          <a:ln w="12700">
            <a:noFill/>
            <a:miter lim="800000"/>
            <a:headEnd/>
            <a:tailEnd/>
          </a:ln>
        </p:spPr>
        <p:txBody>
          <a:bodyPr wrap="none">
            <a:prstTxWarp prst="textNoShape">
              <a:avLst/>
            </a:prstTxWarp>
            <a:spAutoFit/>
          </a:bodyPr>
          <a:lstStyle/>
          <a:p>
            <a:pPr>
              <a:lnSpc>
                <a:spcPct val="80000"/>
              </a:lnSpc>
            </a:pPr>
            <a:r>
              <a:rPr lang="en-US" sz="2000" i="1">
                <a:latin typeface="Times New Roman"/>
                <a:cs typeface="Times New Roman"/>
              </a:rPr>
              <a:t>M1</a:t>
            </a:r>
          </a:p>
        </p:txBody>
      </p:sp>
      <p:sp>
        <p:nvSpPr>
          <p:cNvPr id="78" name="Text Box 71"/>
          <p:cNvSpPr txBox="1">
            <a:spLocks noChangeArrowheads="1"/>
          </p:cNvSpPr>
          <p:nvPr/>
        </p:nvSpPr>
        <p:spPr bwMode="auto">
          <a:xfrm>
            <a:off x="1507440" y="4619230"/>
            <a:ext cx="2085034" cy="348813"/>
          </a:xfrm>
          <a:prstGeom prst="rect">
            <a:avLst/>
          </a:prstGeom>
          <a:noFill/>
          <a:ln w="12700">
            <a:noFill/>
            <a:miter lim="800000"/>
            <a:headEnd/>
            <a:tailEnd/>
          </a:ln>
        </p:spPr>
        <p:txBody>
          <a:bodyPr wrap="none">
            <a:prstTxWarp prst="textNoShape">
              <a:avLst/>
            </a:prstTxWarp>
            <a:spAutoFit/>
          </a:bodyPr>
          <a:lstStyle/>
          <a:p>
            <a:pPr>
              <a:lnSpc>
                <a:spcPct val="80000"/>
              </a:lnSpc>
            </a:pPr>
            <a:r>
              <a:rPr lang="en-US" sz="2000" b="0" dirty="0">
                <a:latin typeface="Times New Roman"/>
                <a:cs typeface="Times New Roman"/>
              </a:rPr>
              <a:t>Savings deposits</a:t>
            </a:r>
            <a:r>
              <a:rPr lang="en-US" sz="1200" b="0" dirty="0">
                <a:latin typeface="Times New Roman"/>
                <a:cs typeface="Times New Roman"/>
              </a:rPr>
              <a:t> </a:t>
            </a:r>
            <a:r>
              <a:rPr lang="en-US" sz="2000" i="1" baseline="30000" dirty="0">
                <a:latin typeface="Times New Roman"/>
                <a:cs typeface="Times New Roman"/>
              </a:rPr>
              <a:t>a</a:t>
            </a:r>
          </a:p>
        </p:txBody>
      </p:sp>
      <p:sp>
        <p:nvSpPr>
          <p:cNvPr id="79" name="Text Box 72"/>
          <p:cNvSpPr txBox="1">
            <a:spLocks noChangeArrowheads="1"/>
          </p:cNvSpPr>
          <p:nvPr/>
        </p:nvSpPr>
        <p:spPr bwMode="auto">
          <a:xfrm>
            <a:off x="1221067" y="4884442"/>
            <a:ext cx="2275283" cy="348813"/>
          </a:xfrm>
          <a:prstGeom prst="rect">
            <a:avLst/>
          </a:prstGeom>
          <a:noFill/>
          <a:ln w="12700">
            <a:noFill/>
            <a:miter lim="800000"/>
            <a:headEnd/>
            <a:tailEnd/>
          </a:ln>
        </p:spPr>
        <p:txBody>
          <a:bodyPr wrap="none">
            <a:prstTxWarp prst="textNoShape">
              <a:avLst/>
            </a:prstTxWarp>
            <a:spAutoFit/>
          </a:bodyPr>
          <a:lstStyle/>
          <a:p>
            <a:pPr>
              <a:lnSpc>
                <a:spcPct val="80000"/>
              </a:lnSpc>
            </a:pPr>
            <a:r>
              <a:rPr lang="en-US" sz="2000" b="0">
                <a:latin typeface="Times New Roman"/>
                <a:cs typeface="Times New Roman"/>
              </a:rPr>
              <a:t>Small time deposits</a:t>
            </a:r>
            <a:endParaRPr lang="en-US" sz="2000" b="0" i="1">
              <a:latin typeface="Times New Roman"/>
              <a:cs typeface="Times New Roman"/>
            </a:endParaRPr>
          </a:p>
        </p:txBody>
      </p:sp>
      <p:sp>
        <p:nvSpPr>
          <p:cNvPr id="80" name="Text Box 73"/>
          <p:cNvSpPr txBox="1">
            <a:spLocks noChangeArrowheads="1"/>
          </p:cNvSpPr>
          <p:nvPr/>
        </p:nvSpPr>
        <p:spPr bwMode="auto">
          <a:xfrm>
            <a:off x="337046" y="5187010"/>
            <a:ext cx="3165325" cy="348813"/>
          </a:xfrm>
          <a:prstGeom prst="rect">
            <a:avLst/>
          </a:prstGeom>
          <a:noFill/>
          <a:ln w="12700">
            <a:noFill/>
            <a:miter lim="800000"/>
            <a:headEnd/>
            <a:tailEnd/>
          </a:ln>
        </p:spPr>
        <p:txBody>
          <a:bodyPr wrap="none">
            <a:prstTxWarp prst="textNoShape">
              <a:avLst/>
            </a:prstTxWarp>
            <a:spAutoFit/>
          </a:bodyPr>
          <a:lstStyle/>
          <a:p>
            <a:pPr>
              <a:lnSpc>
                <a:spcPct val="80000"/>
              </a:lnSpc>
            </a:pPr>
            <a:r>
              <a:rPr lang="en-US" sz="2000" b="0">
                <a:latin typeface="Times New Roman"/>
                <a:cs typeface="Times New Roman"/>
              </a:rPr>
              <a:t>Money market mutual funds</a:t>
            </a:r>
            <a:endParaRPr lang="en-US" sz="2000" b="0" i="1">
              <a:latin typeface="Times New Roman"/>
              <a:cs typeface="Times New Roman"/>
            </a:endParaRPr>
          </a:p>
        </p:txBody>
      </p:sp>
      <p:sp>
        <p:nvSpPr>
          <p:cNvPr id="81" name="Text Box 74"/>
          <p:cNvSpPr txBox="1">
            <a:spLocks noChangeArrowheads="1"/>
          </p:cNvSpPr>
          <p:nvPr/>
        </p:nvSpPr>
        <p:spPr bwMode="auto">
          <a:xfrm>
            <a:off x="2282915" y="5495481"/>
            <a:ext cx="1181358"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a:latin typeface="Times New Roman"/>
                <a:cs typeface="Times New Roman"/>
              </a:rPr>
              <a:t>Total </a:t>
            </a:r>
            <a:r>
              <a:rPr lang="en-US" sz="2000" i="1">
                <a:latin typeface="Times New Roman"/>
                <a:cs typeface="Times New Roman"/>
              </a:rPr>
              <a:t>M2</a:t>
            </a:r>
          </a:p>
        </p:txBody>
      </p:sp>
      <p:sp>
        <p:nvSpPr>
          <p:cNvPr id="82" name="Text Box 75"/>
          <p:cNvSpPr txBox="1">
            <a:spLocks noChangeArrowheads="1"/>
          </p:cNvSpPr>
          <p:nvPr/>
        </p:nvSpPr>
        <p:spPr bwMode="auto">
          <a:xfrm>
            <a:off x="3439138" y="4337052"/>
            <a:ext cx="957314"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a:latin typeface="Times New Roman"/>
                <a:cs typeface="Times New Roman"/>
              </a:rPr>
              <a:t>$</a:t>
            </a:r>
            <a:r>
              <a:rPr lang="en-US" sz="2000" b="0" dirty="0" smtClean="0">
                <a:latin typeface="Times New Roman"/>
                <a:cs typeface="Times New Roman"/>
              </a:rPr>
              <a:t>1,901</a:t>
            </a:r>
            <a:endParaRPr lang="en-US" sz="2000" i="1" dirty="0">
              <a:latin typeface="Times New Roman"/>
              <a:cs typeface="Times New Roman"/>
            </a:endParaRPr>
          </a:p>
        </p:txBody>
      </p:sp>
      <p:sp>
        <p:nvSpPr>
          <p:cNvPr id="83" name="Text Box 76"/>
          <p:cNvSpPr txBox="1">
            <a:spLocks noChangeArrowheads="1"/>
          </p:cNvSpPr>
          <p:nvPr/>
        </p:nvSpPr>
        <p:spPr bwMode="auto">
          <a:xfrm>
            <a:off x="3554058" y="4619230"/>
            <a:ext cx="829073"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smtClean="0">
                <a:latin typeface="Times New Roman"/>
                <a:cs typeface="Times New Roman"/>
              </a:rPr>
              <a:t>5,498</a:t>
            </a:r>
            <a:endParaRPr lang="en-US" sz="2000" i="1" dirty="0">
              <a:latin typeface="Times New Roman"/>
              <a:cs typeface="Times New Roman"/>
            </a:endParaRPr>
          </a:p>
        </p:txBody>
      </p:sp>
      <p:sp>
        <p:nvSpPr>
          <p:cNvPr id="84" name="Text Box 77"/>
          <p:cNvSpPr txBox="1">
            <a:spLocks noChangeArrowheads="1"/>
          </p:cNvSpPr>
          <p:nvPr/>
        </p:nvSpPr>
        <p:spPr bwMode="auto">
          <a:xfrm>
            <a:off x="3724585" y="4884442"/>
            <a:ext cx="636713" cy="348813"/>
          </a:xfrm>
          <a:prstGeom prst="rect">
            <a:avLst/>
          </a:prstGeom>
          <a:noFill/>
          <a:ln w="12700">
            <a:noFill/>
            <a:miter lim="800000"/>
            <a:headEnd/>
            <a:tailEnd/>
          </a:ln>
        </p:spPr>
        <p:txBody>
          <a:bodyPr wrap="none">
            <a:prstTxWarp prst="textNoShape">
              <a:avLst/>
            </a:prstTxWarp>
            <a:spAutoFit/>
          </a:bodyPr>
          <a:lstStyle/>
          <a:p>
            <a:pPr algn="r">
              <a:lnSpc>
                <a:spcPct val="80000"/>
              </a:lnSpc>
            </a:pPr>
            <a:r>
              <a:rPr lang="en-US" sz="2000" b="0" dirty="0" smtClean="0">
                <a:latin typeface="Times New Roman"/>
                <a:cs typeface="Times New Roman"/>
              </a:rPr>
              <a:t>863</a:t>
            </a:r>
            <a:endParaRPr lang="en-US" sz="2000" i="1" dirty="0">
              <a:latin typeface="Times New Roman"/>
              <a:cs typeface="Times New Roman"/>
            </a:endParaRPr>
          </a:p>
        </p:txBody>
      </p:sp>
      <p:sp>
        <p:nvSpPr>
          <p:cNvPr id="85" name="Text Box 78"/>
          <p:cNvSpPr txBox="1">
            <a:spLocks noChangeArrowheads="1"/>
          </p:cNvSpPr>
          <p:nvPr/>
        </p:nvSpPr>
        <p:spPr bwMode="auto">
          <a:xfrm>
            <a:off x="3738889" y="5187010"/>
            <a:ext cx="636713"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smtClean="0">
                <a:latin typeface="Times New Roman"/>
                <a:cs typeface="Times New Roman"/>
              </a:rPr>
              <a:t>684</a:t>
            </a:r>
            <a:endParaRPr lang="en-US" sz="2000" i="1" dirty="0">
              <a:latin typeface="Times New Roman"/>
              <a:cs typeface="Times New Roman"/>
            </a:endParaRPr>
          </a:p>
        </p:txBody>
      </p:sp>
      <p:sp>
        <p:nvSpPr>
          <p:cNvPr id="86" name="Text Box 79"/>
          <p:cNvSpPr txBox="1">
            <a:spLocks noChangeArrowheads="1"/>
          </p:cNvSpPr>
          <p:nvPr/>
        </p:nvSpPr>
        <p:spPr bwMode="auto">
          <a:xfrm>
            <a:off x="3451589" y="5495481"/>
            <a:ext cx="957314" cy="348813"/>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b="0" dirty="0">
                <a:latin typeface="Times New Roman"/>
                <a:cs typeface="Times New Roman"/>
              </a:rPr>
              <a:t>$</a:t>
            </a:r>
            <a:r>
              <a:rPr lang="en-US" sz="2000" b="0" dirty="0" smtClean="0">
                <a:latin typeface="Times New Roman"/>
                <a:cs typeface="Times New Roman"/>
              </a:rPr>
              <a:t>8,956</a:t>
            </a:r>
            <a:endParaRPr lang="en-US" sz="2000" i="1" dirty="0">
              <a:latin typeface="Times New Roman"/>
              <a:cs typeface="Times New Roman"/>
            </a:endParaRPr>
          </a:p>
        </p:txBody>
      </p:sp>
      <p:sp>
        <p:nvSpPr>
          <p:cNvPr id="87" name="Rectangle 82"/>
          <p:cNvSpPr>
            <a:spLocks noChangeArrowheads="1"/>
          </p:cNvSpPr>
          <p:nvPr/>
        </p:nvSpPr>
        <p:spPr bwMode="auto">
          <a:xfrm>
            <a:off x="5051519" y="4122839"/>
            <a:ext cx="647700" cy="1568450"/>
          </a:xfrm>
          <a:prstGeom prst="rect">
            <a:avLst/>
          </a:prstGeom>
          <a:solidFill>
            <a:srgbClr val="DA7DE9"/>
          </a:solidFill>
          <a:ln w="1905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2000">
              <a:latin typeface="Times New Roman"/>
              <a:cs typeface="Times New Roman"/>
            </a:endParaRPr>
          </a:p>
        </p:txBody>
      </p:sp>
      <p:grpSp>
        <p:nvGrpSpPr>
          <p:cNvPr id="88" name="Group 90"/>
          <p:cNvGrpSpPr>
            <a:grpSpLocks/>
          </p:cNvGrpSpPr>
          <p:nvPr/>
        </p:nvGrpSpPr>
        <p:grpSpPr bwMode="auto">
          <a:xfrm>
            <a:off x="5061047" y="1794471"/>
            <a:ext cx="1606244" cy="1568450"/>
            <a:chOff x="3141" y="490"/>
            <a:chExt cx="1081" cy="988"/>
          </a:xfrm>
        </p:grpSpPr>
        <p:sp>
          <p:nvSpPr>
            <p:cNvPr id="89" name="Rectangle 80"/>
            <p:cNvSpPr>
              <a:spLocks noChangeArrowheads="1"/>
            </p:cNvSpPr>
            <p:nvPr/>
          </p:nvSpPr>
          <p:spPr bwMode="auto">
            <a:xfrm>
              <a:off x="3141" y="490"/>
              <a:ext cx="437" cy="988"/>
            </a:xfrm>
            <a:prstGeom prst="rect">
              <a:avLst/>
            </a:prstGeom>
            <a:solidFill>
              <a:srgbClr val="DA7DE9"/>
            </a:solidFill>
            <a:ln w="1905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2000">
                <a:latin typeface="Times New Roman"/>
                <a:cs typeface="Times New Roman"/>
              </a:endParaRPr>
            </a:p>
          </p:txBody>
        </p:sp>
        <p:sp>
          <p:nvSpPr>
            <p:cNvPr id="90" name="Text Box 85"/>
            <p:cNvSpPr txBox="1">
              <a:spLocks noChangeArrowheads="1"/>
            </p:cNvSpPr>
            <p:nvPr/>
          </p:nvSpPr>
          <p:spPr bwMode="auto">
            <a:xfrm>
              <a:off x="3630" y="934"/>
              <a:ext cx="592" cy="204"/>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b="0" dirty="0">
                  <a:latin typeface="Times New Roman"/>
                  <a:cs typeface="Times New Roman"/>
                </a:rPr>
                <a:t>$</a:t>
              </a:r>
              <a:r>
                <a:rPr lang="en-US" b="0" dirty="0" smtClean="0">
                  <a:latin typeface="Times New Roman"/>
                  <a:cs typeface="Times New Roman"/>
                </a:rPr>
                <a:t>1,901</a:t>
              </a:r>
              <a:endParaRPr lang="en-US" i="1" dirty="0">
                <a:latin typeface="Times New Roman"/>
                <a:cs typeface="Times New Roman"/>
              </a:endParaRPr>
            </a:p>
          </p:txBody>
        </p:sp>
      </p:grpSp>
      <p:grpSp>
        <p:nvGrpSpPr>
          <p:cNvPr id="91" name="Group 96"/>
          <p:cNvGrpSpPr>
            <a:grpSpLocks/>
          </p:cNvGrpSpPr>
          <p:nvPr/>
        </p:nvGrpSpPr>
        <p:grpSpPr bwMode="auto">
          <a:xfrm>
            <a:off x="5696046" y="4132364"/>
            <a:ext cx="3170238" cy="1558925"/>
            <a:chOff x="3576" y="2305"/>
            <a:chExt cx="1997" cy="988"/>
          </a:xfrm>
        </p:grpSpPr>
        <p:sp>
          <p:nvSpPr>
            <p:cNvPr id="93" name="Rectangle 83"/>
            <p:cNvSpPr>
              <a:spLocks noChangeArrowheads="1"/>
            </p:cNvSpPr>
            <p:nvPr/>
          </p:nvSpPr>
          <p:spPr bwMode="auto">
            <a:xfrm>
              <a:off x="3576" y="2305"/>
              <a:ext cx="1401" cy="988"/>
            </a:xfrm>
            <a:prstGeom prst="rect">
              <a:avLst/>
            </a:prstGeom>
            <a:solidFill>
              <a:srgbClr val="FABA9E"/>
            </a:solidFill>
            <a:ln w="1905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2000">
                <a:latin typeface="Times New Roman"/>
                <a:cs typeface="Times New Roman"/>
              </a:endParaRPr>
            </a:p>
          </p:txBody>
        </p:sp>
        <p:sp>
          <p:nvSpPr>
            <p:cNvPr id="94" name="Text Box 86"/>
            <p:cNvSpPr txBox="1">
              <a:spLocks noChangeArrowheads="1"/>
            </p:cNvSpPr>
            <p:nvPr/>
          </p:nvSpPr>
          <p:spPr bwMode="auto">
            <a:xfrm>
              <a:off x="5019" y="2690"/>
              <a:ext cx="554" cy="205"/>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b="0" dirty="0">
                  <a:latin typeface="Times New Roman"/>
                  <a:cs typeface="Times New Roman"/>
                </a:rPr>
                <a:t>$8,328</a:t>
              </a:r>
              <a:endParaRPr lang="en-US" i="1" dirty="0">
                <a:latin typeface="Times New Roman"/>
                <a:cs typeface="Times New Roman"/>
              </a:endParaRPr>
            </a:p>
          </p:txBody>
        </p:sp>
      </p:grpSp>
      <p:sp>
        <p:nvSpPr>
          <p:cNvPr id="95" name="Line 87"/>
          <p:cNvSpPr>
            <a:spLocks noChangeShapeType="1"/>
          </p:cNvSpPr>
          <p:nvPr/>
        </p:nvSpPr>
        <p:spPr bwMode="auto">
          <a:xfrm>
            <a:off x="846595" y="2029421"/>
            <a:ext cx="3321126" cy="0"/>
          </a:xfrm>
          <a:prstGeom prst="line">
            <a:avLst/>
          </a:prstGeom>
          <a:noFill/>
          <a:ln w="28575">
            <a:solidFill>
              <a:schemeClr val="tx1"/>
            </a:solidFill>
            <a:round/>
            <a:headEnd/>
            <a:tailEnd/>
          </a:ln>
        </p:spPr>
        <p:txBody>
          <a:bodyPr wrap="none" anchor="ctr">
            <a:prstTxWarp prst="textNoShape">
              <a:avLst/>
            </a:prstTxWarp>
          </a:bodyPr>
          <a:lstStyle/>
          <a:p>
            <a:endParaRPr lang="en-US" sz="2400">
              <a:latin typeface="Times New Roman"/>
              <a:cs typeface="Times New Roman"/>
            </a:endParaRPr>
          </a:p>
        </p:txBody>
      </p:sp>
      <p:sp>
        <p:nvSpPr>
          <p:cNvPr id="96" name="Line 88"/>
          <p:cNvSpPr>
            <a:spLocks noChangeShapeType="1"/>
          </p:cNvSpPr>
          <p:nvPr/>
        </p:nvSpPr>
        <p:spPr bwMode="auto">
          <a:xfrm>
            <a:off x="846595" y="4316762"/>
            <a:ext cx="3354739" cy="0"/>
          </a:xfrm>
          <a:prstGeom prst="line">
            <a:avLst/>
          </a:prstGeom>
          <a:noFill/>
          <a:ln w="28575">
            <a:solidFill>
              <a:schemeClr val="tx1"/>
            </a:solidFill>
            <a:round/>
            <a:headEnd/>
            <a:tailEnd/>
          </a:ln>
        </p:spPr>
        <p:txBody>
          <a:bodyPr wrap="none" anchor="ctr">
            <a:prstTxWarp prst="textNoShape">
              <a:avLst/>
            </a:prstTxWarp>
          </a:bodyPr>
          <a:lstStyle/>
          <a:p>
            <a:endParaRPr lang="en-US" sz="2400">
              <a:latin typeface="Times New Roman"/>
              <a:cs typeface="Times New Roman"/>
            </a:endParaRPr>
          </a:p>
        </p:txBody>
      </p:sp>
      <p:sp>
        <p:nvSpPr>
          <p:cNvPr id="97" name="Rectangle 89"/>
          <p:cNvSpPr>
            <a:spLocks noChangeArrowheads="1"/>
          </p:cNvSpPr>
          <p:nvPr/>
        </p:nvSpPr>
        <p:spPr bwMode="auto">
          <a:xfrm>
            <a:off x="1511300" y="5961660"/>
            <a:ext cx="6191704" cy="197490"/>
          </a:xfrm>
          <a:prstGeom prst="rect">
            <a:avLst/>
          </a:prstGeom>
          <a:noFill/>
          <a:ln w="9525">
            <a:noFill/>
            <a:miter lim="800000"/>
            <a:headEnd/>
            <a:tailEnd/>
          </a:ln>
        </p:spPr>
        <p:txBody>
          <a:bodyPr wrap="none" lIns="0" tIns="0" rIns="0" bIns="0">
            <a:prstTxWarp prst="textNoShape">
              <a:avLst/>
            </a:prstTxWarp>
            <a:spAutoFit/>
          </a:bodyPr>
          <a:lstStyle/>
          <a:p>
            <a:pPr>
              <a:lnSpc>
                <a:spcPct val="90000"/>
              </a:lnSpc>
              <a:spcBef>
                <a:spcPct val="20000"/>
              </a:spcBef>
              <a:buClr>
                <a:schemeClr val="hlink"/>
              </a:buClr>
              <a:buSzPct val="50000"/>
              <a:buFont typeface="Monotype Sorts" pitchFamily="-107" charset="2"/>
              <a:buNone/>
            </a:pPr>
            <a:r>
              <a:rPr lang="en-US" i="1" baseline="30000">
                <a:latin typeface="Times New Roman"/>
                <a:cs typeface="Times New Roman"/>
              </a:rPr>
              <a:t>a</a:t>
            </a:r>
            <a:r>
              <a:rPr lang="en-US" sz="1400" b="0" i="1">
                <a:latin typeface="Times New Roman"/>
                <a:cs typeface="Times New Roman"/>
              </a:rPr>
              <a:t> Including money market deposit accounts.  Source:  http://www.federalreserve.gov.</a:t>
            </a:r>
          </a:p>
        </p:txBody>
      </p:sp>
      <p:sp>
        <p:nvSpPr>
          <p:cNvPr id="98" name="Text Box 92"/>
          <p:cNvSpPr txBox="1">
            <a:spLocks noChangeArrowheads="1"/>
          </p:cNvSpPr>
          <p:nvPr/>
        </p:nvSpPr>
        <p:spPr bwMode="auto">
          <a:xfrm>
            <a:off x="2387694" y="980728"/>
            <a:ext cx="4523160" cy="606320"/>
          </a:xfrm>
          <a:prstGeom prst="rect">
            <a:avLst/>
          </a:prstGeom>
          <a:noFill/>
          <a:ln w="12700">
            <a:noFill/>
            <a:miter lim="800000"/>
            <a:headEnd/>
            <a:tailEnd/>
          </a:ln>
        </p:spPr>
        <p:txBody>
          <a:bodyPr wrap="none">
            <a:prstTxWarp prst="textNoShape">
              <a:avLst/>
            </a:prstTxWarp>
            <a:spAutoFit/>
          </a:bodyPr>
          <a:lstStyle/>
          <a:p>
            <a:pPr algn="ctr">
              <a:lnSpc>
                <a:spcPct val="80000"/>
              </a:lnSpc>
            </a:pPr>
            <a:r>
              <a:rPr lang="en-US" sz="2000" i="1" dirty="0">
                <a:latin typeface="Times New Roman"/>
                <a:cs typeface="Times New Roman"/>
              </a:rPr>
              <a:t>The </a:t>
            </a:r>
            <a:r>
              <a:rPr lang="en-US" sz="2000" b="1" i="1" dirty="0">
                <a:latin typeface="Times New Roman"/>
                <a:cs typeface="Times New Roman"/>
              </a:rPr>
              <a:t>M1 </a:t>
            </a:r>
            <a:r>
              <a:rPr lang="en-US" sz="2000" i="1" dirty="0">
                <a:latin typeface="Times New Roman"/>
                <a:cs typeface="Times New Roman"/>
              </a:rPr>
              <a:t>and </a:t>
            </a:r>
            <a:r>
              <a:rPr lang="en-US" sz="2000" b="1" i="1" dirty="0">
                <a:latin typeface="Times New Roman"/>
                <a:cs typeface="Times New Roman"/>
              </a:rPr>
              <a:t>M2 </a:t>
            </a:r>
            <a:r>
              <a:rPr lang="en-US" sz="2000" i="1" dirty="0">
                <a:latin typeface="Times New Roman"/>
                <a:cs typeface="Times New Roman"/>
              </a:rPr>
              <a:t>Money Supply of the U.S</a:t>
            </a:r>
          </a:p>
          <a:p>
            <a:pPr algn="ctr">
              <a:lnSpc>
                <a:spcPct val="80000"/>
              </a:lnSpc>
            </a:pPr>
            <a:endParaRPr lang="en-US" sz="300" i="1" dirty="0">
              <a:latin typeface="Times New Roman"/>
              <a:cs typeface="Times New Roman"/>
            </a:endParaRPr>
          </a:p>
          <a:p>
            <a:pPr algn="ctr">
              <a:lnSpc>
                <a:spcPct val="80000"/>
              </a:lnSpc>
            </a:pPr>
            <a:r>
              <a:rPr lang="en-US" b="0" i="1" dirty="0">
                <a:latin typeface="Times New Roman"/>
                <a:cs typeface="Times New Roman"/>
              </a:rPr>
              <a:t> –––––––––– (as of</a:t>
            </a:r>
            <a:r>
              <a:rPr lang="en-US" b="0" i="1" dirty="0" smtClean="0">
                <a:latin typeface="Times New Roman"/>
                <a:cs typeface="Times New Roman"/>
              </a:rPr>
              <a:t> Apri</a:t>
            </a:r>
            <a:r>
              <a:rPr lang="en-US" i="1" dirty="0" smtClean="0">
                <a:latin typeface="Times New Roman"/>
                <a:cs typeface="Times New Roman"/>
              </a:rPr>
              <a:t>l </a:t>
            </a:r>
            <a:r>
              <a:rPr lang="en-US" b="0" i="1" dirty="0" smtClean="0">
                <a:latin typeface="Times New Roman"/>
                <a:cs typeface="Times New Roman"/>
              </a:rPr>
              <a:t>2011) </a:t>
            </a:r>
            <a:r>
              <a:rPr lang="en-US" b="0" i="1" dirty="0">
                <a:latin typeface="Times New Roman"/>
                <a:cs typeface="Times New Roman"/>
              </a:rPr>
              <a:t>––––––––––</a:t>
            </a:r>
          </a:p>
        </p:txBody>
      </p:sp>
    </p:spTree>
    <p:extLst>
      <p:ext uri="{BB962C8B-B14F-4D97-AF65-F5344CB8AC3E}">
        <p14:creationId xmlns:p14="http://schemas.microsoft.com/office/powerpoint/2010/main" val="190759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p:cTn id="7" dur="500" fill="hold"/>
                                        <p:tgtEl>
                                          <p:spTgt spid="88"/>
                                        </p:tgtEl>
                                        <p:attrNameLst>
                                          <p:attrName>ppt_x</p:attrName>
                                        </p:attrNameLst>
                                      </p:cBhvr>
                                      <p:tavLst>
                                        <p:tav tm="0">
                                          <p:val>
                                            <p:strVal val="#ppt_x-#ppt_w/2"/>
                                          </p:val>
                                        </p:tav>
                                        <p:tav tm="100000">
                                          <p:val>
                                            <p:strVal val="#ppt_x"/>
                                          </p:val>
                                        </p:tav>
                                      </p:tavLst>
                                    </p:anim>
                                    <p:anim calcmode="lin" valueType="num">
                                      <p:cBhvr>
                                        <p:cTn id="8" dur="500" fill="hold"/>
                                        <p:tgtEl>
                                          <p:spTgt spid="88"/>
                                        </p:tgtEl>
                                        <p:attrNameLst>
                                          <p:attrName>ppt_y</p:attrName>
                                        </p:attrNameLst>
                                      </p:cBhvr>
                                      <p:tavLst>
                                        <p:tav tm="0">
                                          <p:val>
                                            <p:strVal val="#ppt_y"/>
                                          </p:val>
                                        </p:tav>
                                        <p:tav tm="100000">
                                          <p:val>
                                            <p:strVal val="#ppt_y"/>
                                          </p:val>
                                        </p:tav>
                                      </p:tavLst>
                                    </p:anim>
                                    <p:anim calcmode="lin" valueType="num">
                                      <p:cBhvr>
                                        <p:cTn id="9" dur="500" fill="hold"/>
                                        <p:tgtEl>
                                          <p:spTgt spid="88"/>
                                        </p:tgtEl>
                                        <p:attrNameLst>
                                          <p:attrName>ppt_w</p:attrName>
                                        </p:attrNameLst>
                                      </p:cBhvr>
                                      <p:tavLst>
                                        <p:tav tm="0">
                                          <p:val>
                                            <p:fltVal val="0"/>
                                          </p:val>
                                        </p:tav>
                                        <p:tav tm="100000">
                                          <p:val>
                                            <p:strVal val="#ppt_w"/>
                                          </p:val>
                                        </p:tav>
                                      </p:tavLst>
                                    </p:anim>
                                    <p:anim calcmode="lin" valueType="num">
                                      <p:cBhvr>
                                        <p:cTn id="10" dur="500" fill="hold"/>
                                        <p:tgtEl>
                                          <p:spTgt spid="88"/>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87"/>
                                        </p:tgtEl>
                                        <p:attrNameLst>
                                          <p:attrName>style.visibility</p:attrName>
                                        </p:attrNameLst>
                                      </p:cBhvr>
                                      <p:to>
                                        <p:strVal val="visible"/>
                                      </p:to>
                                    </p:set>
                                    <p:animEffect transition="in" filter="dissolve">
                                      <p:cBhvr>
                                        <p:cTn id="14" dur="500"/>
                                        <p:tgtEl>
                                          <p:spTgt spid="87"/>
                                        </p:tgtEl>
                                      </p:cBhvr>
                                    </p:animEffect>
                                  </p:childTnLst>
                                </p:cTn>
                              </p:par>
                            </p:childTnLst>
                          </p:cTn>
                        </p:par>
                        <p:par>
                          <p:cTn id="15" fill="hold">
                            <p:stCondLst>
                              <p:cond delay="1000"/>
                            </p:stCondLst>
                            <p:childTnLst>
                              <p:par>
                                <p:cTn id="16" presetID="17" presetClass="entr" presetSubtype="8" fill="hold" nodeType="afterEffect">
                                  <p:stCondLst>
                                    <p:cond delay="0"/>
                                  </p:stCondLst>
                                  <p:childTnLst>
                                    <p:set>
                                      <p:cBhvr>
                                        <p:cTn id="17" dur="1" fill="hold">
                                          <p:stCondLst>
                                            <p:cond delay="0"/>
                                          </p:stCondLst>
                                        </p:cTn>
                                        <p:tgtEl>
                                          <p:spTgt spid="91"/>
                                        </p:tgtEl>
                                        <p:attrNameLst>
                                          <p:attrName>style.visibility</p:attrName>
                                        </p:attrNameLst>
                                      </p:cBhvr>
                                      <p:to>
                                        <p:strVal val="visible"/>
                                      </p:to>
                                    </p:set>
                                    <p:anim calcmode="lin" valueType="num">
                                      <p:cBhvr>
                                        <p:cTn id="18" dur="500" fill="hold"/>
                                        <p:tgtEl>
                                          <p:spTgt spid="91"/>
                                        </p:tgtEl>
                                        <p:attrNameLst>
                                          <p:attrName>ppt_x</p:attrName>
                                        </p:attrNameLst>
                                      </p:cBhvr>
                                      <p:tavLst>
                                        <p:tav tm="0">
                                          <p:val>
                                            <p:strVal val="#ppt_x-#ppt_w/2"/>
                                          </p:val>
                                        </p:tav>
                                        <p:tav tm="100000">
                                          <p:val>
                                            <p:strVal val="#ppt_x"/>
                                          </p:val>
                                        </p:tav>
                                      </p:tavLst>
                                    </p:anim>
                                    <p:anim calcmode="lin" valueType="num">
                                      <p:cBhvr>
                                        <p:cTn id="19" dur="500" fill="hold"/>
                                        <p:tgtEl>
                                          <p:spTgt spid="91"/>
                                        </p:tgtEl>
                                        <p:attrNameLst>
                                          <p:attrName>ppt_y</p:attrName>
                                        </p:attrNameLst>
                                      </p:cBhvr>
                                      <p:tavLst>
                                        <p:tav tm="0">
                                          <p:val>
                                            <p:strVal val="#ppt_y"/>
                                          </p:val>
                                        </p:tav>
                                        <p:tav tm="100000">
                                          <p:val>
                                            <p:strVal val="#ppt_y"/>
                                          </p:val>
                                        </p:tav>
                                      </p:tavLst>
                                    </p:anim>
                                    <p:anim calcmode="lin" valueType="num">
                                      <p:cBhvr>
                                        <p:cTn id="20" dur="500" fill="hold"/>
                                        <p:tgtEl>
                                          <p:spTgt spid="91"/>
                                        </p:tgtEl>
                                        <p:attrNameLst>
                                          <p:attrName>ppt_w</p:attrName>
                                        </p:attrNameLst>
                                      </p:cBhvr>
                                      <p:tavLst>
                                        <p:tav tm="0">
                                          <p:val>
                                            <p:fltVal val="0"/>
                                          </p:val>
                                        </p:tav>
                                        <p:tav tm="100000">
                                          <p:val>
                                            <p:strVal val="#ppt_w"/>
                                          </p:val>
                                        </p:tav>
                                      </p:tavLst>
                                    </p:anim>
                                    <p:anim calcmode="lin" valueType="num">
                                      <p:cBhvr>
                                        <p:cTn id="21" dur="500" fill="hold"/>
                                        <p:tgtEl>
                                          <p:spTgt spid="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16514</TotalTime>
  <Words>2817</Words>
  <Application>Microsoft Office PowerPoint</Application>
  <PresentationFormat>On-screen Show (4:3)</PresentationFormat>
  <Paragraphs>410</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Money and the Banking System</vt:lpstr>
      <vt:lpstr>What Is Money? </vt:lpstr>
      <vt:lpstr>What is Money?</vt:lpstr>
      <vt:lpstr>What is Money?</vt:lpstr>
      <vt:lpstr>How the Supply of  Money Affects Its Value </vt:lpstr>
      <vt:lpstr>Why is Money Valuable?</vt:lpstr>
      <vt:lpstr>How Is the Money  Supply Measured?</vt:lpstr>
      <vt:lpstr>How the Money Supply is Measured</vt:lpstr>
      <vt:lpstr>The Composition of Money Supply in the U.S.</vt:lpstr>
      <vt:lpstr>Credit Cards versus Money</vt:lpstr>
      <vt:lpstr>Questions for Thought: </vt:lpstr>
      <vt:lpstr>The Business of Banking</vt:lpstr>
      <vt:lpstr>The Business of Banking</vt:lpstr>
      <vt:lpstr>The Functions of  Commercial Banking Institutions</vt:lpstr>
      <vt:lpstr>Fractional Reserve Banking</vt:lpstr>
      <vt:lpstr>How Banks Create Money by Extending Loans</vt:lpstr>
      <vt:lpstr>Creating Money from New Reserves</vt:lpstr>
      <vt:lpstr>How Banks Create Money by Extending Loans</vt:lpstr>
      <vt:lpstr>Questions for Thought: </vt:lpstr>
      <vt:lpstr>The Federal Reserve System</vt:lpstr>
      <vt:lpstr>The Federal Reserve</vt:lpstr>
      <vt:lpstr>The Federal Reserve System</vt:lpstr>
      <vt:lpstr>The Federal Reserve Districts</vt:lpstr>
      <vt:lpstr>The Independence of the Fed</vt:lpstr>
      <vt:lpstr>Questions for Thought: </vt:lpstr>
      <vt:lpstr>How The Fed Controls  the Money Supply</vt:lpstr>
      <vt:lpstr>4 Tools Fed Uses to Control Money Supply</vt:lpstr>
      <vt:lpstr>Controlling the Money Supply: Setting Reserve Requirements</vt:lpstr>
      <vt:lpstr>Controlling the Money Supply: Open Market Operations</vt:lpstr>
      <vt:lpstr>Controlling the Money Supply: Open Market Operations</vt:lpstr>
      <vt:lpstr>Controlling the Money Supply: Extension of Loans by the Fed</vt:lpstr>
      <vt:lpstr>Controlling the Money Supply: Extension of Loans by the Fed</vt:lpstr>
      <vt:lpstr>Controlling the Federal Funds Rate</vt:lpstr>
      <vt:lpstr>Longer-Term Loans Extended by the Fed</vt:lpstr>
      <vt:lpstr>Controlling the Money Supply: Interest Rate Fed Pays on Reserves </vt:lpstr>
      <vt:lpstr>Controlling the Money Supply: Interest Rate Fed Pays on Reserves </vt:lpstr>
      <vt:lpstr>Summary of Monetary Tools of the Fed</vt:lpstr>
      <vt:lpstr>Recent Fed Policy, the Monetary Base, and the Money Supply</vt:lpstr>
      <vt:lpstr>Recent Fed Policy, the Monetary Base, and the Money Supply</vt:lpstr>
      <vt:lpstr>Federal Reserve Assets, 2006-2009 (in billions of dollars)</vt:lpstr>
      <vt:lpstr>The Monetary Base</vt:lpstr>
      <vt:lpstr>Monetary Base, M1, and  Excess Reserves, 1990-2009</vt:lpstr>
      <vt:lpstr>Why Didn’t the Banks Use the Excess Reserves to Extend Loans?</vt:lpstr>
      <vt:lpstr>The Functions of the Fed and Treasury</vt:lpstr>
      <vt:lpstr>Questions for Thought: </vt:lpstr>
      <vt:lpstr>Questions for Thought: </vt:lpstr>
      <vt:lpstr>Questions for Thought: </vt:lpstr>
      <vt:lpstr>Ambiguities in the  Meaning and Measurement  of the Money Supply </vt:lpstr>
      <vt:lpstr>The Changing Nature of Money </vt:lpstr>
      <vt:lpstr>The Changing Nature of  Money in Recent Decades</vt:lpstr>
      <vt:lpstr>The Changing Nature of  Money in Recent Decades</vt:lpstr>
      <vt:lpstr>The Changing Nature of Money: A Summary</vt:lpstr>
      <vt:lpstr>PowerPoint Presentation</vt:lpstr>
    </vt:vector>
  </TitlesOfParts>
  <Manager/>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subject>Money and the Banking System</dc:subject>
  <dc:creator>Dr. Chuck D. Skipton</dc:creator>
  <cp:keywords>Money and the Banking System</cp:keywords>
  <dc:description/>
  <cp:lastModifiedBy>Todd Myers</cp:lastModifiedBy>
  <cp:revision>689</cp:revision>
  <dcterms:created xsi:type="dcterms:W3CDTF">2011-12-23T16:39:02Z</dcterms:created>
  <dcterms:modified xsi:type="dcterms:W3CDTF">2012-08-20T18:53:06Z</dcterms:modified>
  <cp:category/>
</cp:coreProperties>
</file>